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0"/>
  </p:notesMasterIdLst>
  <p:sldIdLst>
    <p:sldId id="256" r:id="rId2"/>
    <p:sldId id="257" r:id="rId3"/>
    <p:sldId id="258" r:id="rId4"/>
    <p:sldId id="259" r:id="rId5"/>
    <p:sldId id="263" r:id="rId6"/>
    <p:sldId id="265" r:id="rId7"/>
    <p:sldId id="266" r:id="rId8"/>
    <p:sldId id="260" r:id="rId9"/>
    <p:sldId id="261" r:id="rId10"/>
    <p:sldId id="278" r:id="rId11"/>
    <p:sldId id="274" r:id="rId12"/>
    <p:sldId id="275" r:id="rId13"/>
    <p:sldId id="276" r:id="rId14"/>
    <p:sldId id="277" r:id="rId15"/>
    <p:sldId id="280" r:id="rId16"/>
    <p:sldId id="279" r:id="rId17"/>
    <p:sldId id="281" r:id="rId18"/>
    <p:sldId id="282" r:id="rId19"/>
    <p:sldId id="284" r:id="rId20"/>
    <p:sldId id="283" r:id="rId21"/>
    <p:sldId id="285" r:id="rId22"/>
    <p:sldId id="286" r:id="rId23"/>
    <p:sldId id="287" r:id="rId24"/>
    <p:sldId id="288" r:id="rId25"/>
    <p:sldId id="289" r:id="rId26"/>
    <p:sldId id="290" r:id="rId27"/>
    <p:sldId id="291" r:id="rId28"/>
    <p:sldId id="292" r:id="rId29"/>
    <p:sldId id="293" r:id="rId30"/>
    <p:sldId id="295" r:id="rId31"/>
    <p:sldId id="294" r:id="rId32"/>
    <p:sldId id="299" r:id="rId33"/>
    <p:sldId id="300" r:id="rId34"/>
    <p:sldId id="302" r:id="rId35"/>
    <p:sldId id="303" r:id="rId36"/>
    <p:sldId id="304" r:id="rId37"/>
    <p:sldId id="296" r:id="rId38"/>
    <p:sldId id="305" r:id="rId39"/>
    <p:sldId id="306" r:id="rId40"/>
    <p:sldId id="297" r:id="rId41"/>
    <p:sldId id="307" r:id="rId42"/>
    <p:sldId id="270" r:id="rId43"/>
    <p:sldId id="308" r:id="rId44"/>
    <p:sldId id="309" r:id="rId45"/>
    <p:sldId id="310" r:id="rId46"/>
    <p:sldId id="311" r:id="rId47"/>
    <p:sldId id="312" r:id="rId48"/>
    <p:sldId id="271" r:id="rId49"/>
  </p:sldIdLst>
  <p:sldSz cx="9144000" cy="6858000" type="screen4x3"/>
  <p:notesSz cx="6858000" cy="9144000"/>
  <p:custDataLst>
    <p:tags r:id="rId51"/>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1E183D25-A564-421D-A44C-465BD976C976}">
          <p14:sldIdLst>
            <p14:sldId id="256"/>
            <p14:sldId id="257"/>
            <p14:sldId id="258"/>
            <p14:sldId id="259"/>
            <p14:sldId id="263"/>
            <p14:sldId id="265"/>
            <p14:sldId id="266"/>
            <p14:sldId id="260"/>
            <p14:sldId id="261"/>
            <p14:sldId id="278"/>
            <p14:sldId id="274"/>
            <p14:sldId id="275"/>
            <p14:sldId id="276"/>
            <p14:sldId id="277"/>
            <p14:sldId id="280"/>
            <p14:sldId id="279"/>
            <p14:sldId id="281"/>
            <p14:sldId id="282"/>
            <p14:sldId id="284"/>
            <p14:sldId id="283"/>
            <p14:sldId id="285"/>
            <p14:sldId id="286"/>
            <p14:sldId id="287"/>
            <p14:sldId id="288"/>
            <p14:sldId id="289"/>
            <p14:sldId id="290"/>
            <p14:sldId id="291"/>
            <p14:sldId id="292"/>
            <p14:sldId id="293"/>
            <p14:sldId id="295"/>
            <p14:sldId id="294"/>
            <p14:sldId id="299"/>
            <p14:sldId id="300"/>
            <p14:sldId id="302"/>
            <p14:sldId id="303"/>
            <p14:sldId id="304"/>
            <p14:sldId id="296"/>
            <p14:sldId id="305"/>
            <p14:sldId id="306"/>
            <p14:sldId id="297"/>
            <p14:sldId id="307"/>
            <p14:sldId id="270"/>
            <p14:sldId id="308"/>
            <p14:sldId id="309"/>
            <p14:sldId id="310"/>
            <p14:sldId id="311"/>
            <p14:sldId id="312"/>
            <p14:sldId id="271"/>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5DB0A"/>
    <a:srgbClr val="E78401"/>
    <a:srgbClr val="FF6E01"/>
    <a:srgbClr val="FF66FF"/>
    <a:srgbClr val="649E16"/>
    <a:srgbClr val="8BDB8D"/>
    <a:srgbClr val="7BC31B"/>
    <a:srgbClr val="74BC14"/>
    <a:srgbClr val="DCE3D3"/>
    <a:srgbClr val="9BAF8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62" autoAdjust="0"/>
    <p:restoredTop sz="94660"/>
  </p:normalViewPr>
  <p:slideViewPr>
    <p:cSldViewPr>
      <p:cViewPr>
        <p:scale>
          <a:sx n="75" d="100"/>
          <a:sy n="75" d="100"/>
        </p:scale>
        <p:origin x="-354" y="-6"/>
      </p:cViewPr>
      <p:guideLst>
        <p:guide orient="horz" pos="2160"/>
        <p:guide pos="2880"/>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ags" Target="tags/tag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BDE16A-9F48-4426-9F1C-1562204A3BD1}" type="datetimeFigureOut">
              <a:rPr lang="fr-FR" smtClean="0"/>
              <a:t>01/10/2013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EF1BDF-9C6B-47FF-B778-3EE83385E04A}" type="slidenum">
              <a:rPr lang="fr-FR" smtClean="0"/>
              <a:t>‹N°›</a:t>
            </a:fld>
            <a:endParaRPr lang="fr-FR"/>
          </a:p>
        </p:txBody>
      </p:sp>
    </p:spTree>
    <p:extLst>
      <p:ext uri="{BB962C8B-B14F-4D97-AF65-F5344CB8AC3E}">
        <p14:creationId xmlns:p14="http://schemas.microsoft.com/office/powerpoint/2010/main" val="3137752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a:t>
            </a:fld>
            <a:endParaRPr lang="fr-FR"/>
          </a:p>
        </p:txBody>
      </p:sp>
    </p:spTree>
    <p:extLst>
      <p:ext uri="{BB962C8B-B14F-4D97-AF65-F5344CB8AC3E}">
        <p14:creationId xmlns:p14="http://schemas.microsoft.com/office/powerpoint/2010/main" val="32785320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10</a:t>
            </a:fld>
            <a:endParaRPr lang="fr-FR"/>
          </a:p>
        </p:txBody>
      </p:sp>
    </p:spTree>
    <p:extLst>
      <p:ext uri="{BB962C8B-B14F-4D97-AF65-F5344CB8AC3E}">
        <p14:creationId xmlns:p14="http://schemas.microsoft.com/office/powerpoint/2010/main" val="21265812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11</a:t>
            </a:fld>
            <a:endParaRPr lang="fr-FR"/>
          </a:p>
        </p:txBody>
      </p:sp>
    </p:spTree>
    <p:extLst>
      <p:ext uri="{BB962C8B-B14F-4D97-AF65-F5344CB8AC3E}">
        <p14:creationId xmlns:p14="http://schemas.microsoft.com/office/powerpoint/2010/main" val="3074673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12</a:t>
            </a:fld>
            <a:endParaRPr lang="fr-FR"/>
          </a:p>
        </p:txBody>
      </p:sp>
    </p:spTree>
    <p:extLst>
      <p:ext uri="{BB962C8B-B14F-4D97-AF65-F5344CB8AC3E}">
        <p14:creationId xmlns:p14="http://schemas.microsoft.com/office/powerpoint/2010/main" val="6002346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13</a:t>
            </a:fld>
            <a:endParaRPr lang="fr-FR"/>
          </a:p>
        </p:txBody>
      </p:sp>
    </p:spTree>
    <p:extLst>
      <p:ext uri="{BB962C8B-B14F-4D97-AF65-F5344CB8AC3E}">
        <p14:creationId xmlns:p14="http://schemas.microsoft.com/office/powerpoint/2010/main" val="293907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14</a:t>
            </a:fld>
            <a:endParaRPr lang="fr-FR"/>
          </a:p>
        </p:txBody>
      </p:sp>
    </p:spTree>
    <p:extLst>
      <p:ext uri="{BB962C8B-B14F-4D97-AF65-F5344CB8AC3E}">
        <p14:creationId xmlns:p14="http://schemas.microsoft.com/office/powerpoint/2010/main" val="35156845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15</a:t>
            </a:fld>
            <a:endParaRPr lang="fr-FR"/>
          </a:p>
        </p:txBody>
      </p:sp>
    </p:spTree>
    <p:extLst>
      <p:ext uri="{BB962C8B-B14F-4D97-AF65-F5344CB8AC3E}">
        <p14:creationId xmlns:p14="http://schemas.microsoft.com/office/powerpoint/2010/main" val="10671661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16</a:t>
            </a:fld>
            <a:endParaRPr lang="fr-FR"/>
          </a:p>
        </p:txBody>
      </p:sp>
    </p:spTree>
    <p:extLst>
      <p:ext uri="{BB962C8B-B14F-4D97-AF65-F5344CB8AC3E}">
        <p14:creationId xmlns:p14="http://schemas.microsoft.com/office/powerpoint/2010/main" val="31045027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17</a:t>
            </a:fld>
            <a:endParaRPr lang="fr-FR"/>
          </a:p>
        </p:txBody>
      </p:sp>
    </p:spTree>
    <p:extLst>
      <p:ext uri="{BB962C8B-B14F-4D97-AF65-F5344CB8AC3E}">
        <p14:creationId xmlns:p14="http://schemas.microsoft.com/office/powerpoint/2010/main" val="16185867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18</a:t>
            </a:fld>
            <a:endParaRPr lang="fr-FR"/>
          </a:p>
        </p:txBody>
      </p:sp>
    </p:spTree>
    <p:extLst>
      <p:ext uri="{BB962C8B-B14F-4D97-AF65-F5344CB8AC3E}">
        <p14:creationId xmlns:p14="http://schemas.microsoft.com/office/powerpoint/2010/main" val="16946775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19</a:t>
            </a:fld>
            <a:endParaRPr lang="fr-FR"/>
          </a:p>
        </p:txBody>
      </p:sp>
    </p:spTree>
    <p:extLst>
      <p:ext uri="{BB962C8B-B14F-4D97-AF65-F5344CB8AC3E}">
        <p14:creationId xmlns:p14="http://schemas.microsoft.com/office/powerpoint/2010/main" val="14220440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a:t>
            </a:fld>
            <a:endParaRPr lang="fr-FR"/>
          </a:p>
        </p:txBody>
      </p:sp>
    </p:spTree>
    <p:extLst>
      <p:ext uri="{BB962C8B-B14F-4D97-AF65-F5344CB8AC3E}">
        <p14:creationId xmlns:p14="http://schemas.microsoft.com/office/powerpoint/2010/main" val="7634815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20</a:t>
            </a:fld>
            <a:endParaRPr lang="fr-FR"/>
          </a:p>
        </p:txBody>
      </p:sp>
    </p:spTree>
    <p:extLst>
      <p:ext uri="{BB962C8B-B14F-4D97-AF65-F5344CB8AC3E}">
        <p14:creationId xmlns:p14="http://schemas.microsoft.com/office/powerpoint/2010/main" val="37122243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21</a:t>
            </a:fld>
            <a:endParaRPr lang="fr-FR"/>
          </a:p>
        </p:txBody>
      </p:sp>
    </p:spTree>
    <p:extLst>
      <p:ext uri="{BB962C8B-B14F-4D97-AF65-F5344CB8AC3E}">
        <p14:creationId xmlns:p14="http://schemas.microsoft.com/office/powerpoint/2010/main" val="24818644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22</a:t>
            </a:fld>
            <a:endParaRPr lang="fr-FR"/>
          </a:p>
        </p:txBody>
      </p:sp>
    </p:spTree>
    <p:extLst>
      <p:ext uri="{BB962C8B-B14F-4D97-AF65-F5344CB8AC3E}">
        <p14:creationId xmlns:p14="http://schemas.microsoft.com/office/powerpoint/2010/main" val="6379763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23</a:t>
            </a:fld>
            <a:endParaRPr lang="fr-FR"/>
          </a:p>
        </p:txBody>
      </p:sp>
    </p:spTree>
    <p:extLst>
      <p:ext uri="{BB962C8B-B14F-4D97-AF65-F5344CB8AC3E}">
        <p14:creationId xmlns:p14="http://schemas.microsoft.com/office/powerpoint/2010/main" val="19303286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24</a:t>
            </a:fld>
            <a:endParaRPr lang="fr-FR"/>
          </a:p>
        </p:txBody>
      </p:sp>
    </p:spTree>
    <p:extLst>
      <p:ext uri="{BB962C8B-B14F-4D97-AF65-F5344CB8AC3E}">
        <p14:creationId xmlns:p14="http://schemas.microsoft.com/office/powerpoint/2010/main" val="19641982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25</a:t>
            </a:fld>
            <a:endParaRPr lang="fr-FR"/>
          </a:p>
        </p:txBody>
      </p:sp>
    </p:spTree>
    <p:extLst>
      <p:ext uri="{BB962C8B-B14F-4D97-AF65-F5344CB8AC3E}">
        <p14:creationId xmlns:p14="http://schemas.microsoft.com/office/powerpoint/2010/main" val="27782675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26</a:t>
            </a:fld>
            <a:endParaRPr lang="fr-FR"/>
          </a:p>
        </p:txBody>
      </p:sp>
    </p:spTree>
    <p:extLst>
      <p:ext uri="{BB962C8B-B14F-4D97-AF65-F5344CB8AC3E}">
        <p14:creationId xmlns:p14="http://schemas.microsoft.com/office/powerpoint/2010/main" val="35737037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27</a:t>
            </a:fld>
            <a:endParaRPr lang="fr-FR"/>
          </a:p>
        </p:txBody>
      </p:sp>
    </p:spTree>
    <p:extLst>
      <p:ext uri="{BB962C8B-B14F-4D97-AF65-F5344CB8AC3E}">
        <p14:creationId xmlns:p14="http://schemas.microsoft.com/office/powerpoint/2010/main" val="21463533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28</a:t>
            </a:fld>
            <a:endParaRPr lang="fr-FR"/>
          </a:p>
        </p:txBody>
      </p:sp>
    </p:spTree>
    <p:extLst>
      <p:ext uri="{BB962C8B-B14F-4D97-AF65-F5344CB8AC3E}">
        <p14:creationId xmlns:p14="http://schemas.microsoft.com/office/powerpoint/2010/main" val="27422530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29</a:t>
            </a:fld>
            <a:endParaRPr lang="fr-FR"/>
          </a:p>
        </p:txBody>
      </p:sp>
    </p:spTree>
    <p:extLst>
      <p:ext uri="{BB962C8B-B14F-4D97-AF65-F5344CB8AC3E}">
        <p14:creationId xmlns:p14="http://schemas.microsoft.com/office/powerpoint/2010/main" val="3705309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3</a:t>
            </a:fld>
            <a:endParaRPr lang="fr-FR"/>
          </a:p>
        </p:txBody>
      </p:sp>
    </p:spTree>
    <p:extLst>
      <p:ext uri="{BB962C8B-B14F-4D97-AF65-F5344CB8AC3E}">
        <p14:creationId xmlns:p14="http://schemas.microsoft.com/office/powerpoint/2010/main" val="15292025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30</a:t>
            </a:fld>
            <a:endParaRPr lang="fr-FR"/>
          </a:p>
        </p:txBody>
      </p:sp>
    </p:spTree>
    <p:extLst>
      <p:ext uri="{BB962C8B-B14F-4D97-AF65-F5344CB8AC3E}">
        <p14:creationId xmlns:p14="http://schemas.microsoft.com/office/powerpoint/2010/main" val="39503985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31</a:t>
            </a:fld>
            <a:endParaRPr lang="fr-FR"/>
          </a:p>
        </p:txBody>
      </p:sp>
    </p:spTree>
    <p:extLst>
      <p:ext uri="{BB962C8B-B14F-4D97-AF65-F5344CB8AC3E}">
        <p14:creationId xmlns:p14="http://schemas.microsoft.com/office/powerpoint/2010/main" val="27436922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32</a:t>
            </a:fld>
            <a:endParaRPr lang="fr-FR"/>
          </a:p>
        </p:txBody>
      </p:sp>
    </p:spTree>
    <p:extLst>
      <p:ext uri="{BB962C8B-B14F-4D97-AF65-F5344CB8AC3E}">
        <p14:creationId xmlns:p14="http://schemas.microsoft.com/office/powerpoint/2010/main" val="23317522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33</a:t>
            </a:fld>
            <a:endParaRPr lang="fr-FR"/>
          </a:p>
        </p:txBody>
      </p:sp>
    </p:spTree>
    <p:extLst>
      <p:ext uri="{BB962C8B-B14F-4D97-AF65-F5344CB8AC3E}">
        <p14:creationId xmlns:p14="http://schemas.microsoft.com/office/powerpoint/2010/main" val="42855423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34</a:t>
            </a:fld>
            <a:endParaRPr lang="fr-FR"/>
          </a:p>
        </p:txBody>
      </p:sp>
    </p:spTree>
    <p:extLst>
      <p:ext uri="{BB962C8B-B14F-4D97-AF65-F5344CB8AC3E}">
        <p14:creationId xmlns:p14="http://schemas.microsoft.com/office/powerpoint/2010/main" val="27886705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35</a:t>
            </a:fld>
            <a:endParaRPr lang="fr-FR"/>
          </a:p>
        </p:txBody>
      </p:sp>
    </p:spTree>
    <p:extLst>
      <p:ext uri="{BB962C8B-B14F-4D97-AF65-F5344CB8AC3E}">
        <p14:creationId xmlns:p14="http://schemas.microsoft.com/office/powerpoint/2010/main" val="115535382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36</a:t>
            </a:fld>
            <a:endParaRPr lang="fr-FR"/>
          </a:p>
        </p:txBody>
      </p:sp>
    </p:spTree>
    <p:extLst>
      <p:ext uri="{BB962C8B-B14F-4D97-AF65-F5344CB8AC3E}">
        <p14:creationId xmlns:p14="http://schemas.microsoft.com/office/powerpoint/2010/main" val="20228282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37</a:t>
            </a:fld>
            <a:endParaRPr lang="fr-FR"/>
          </a:p>
        </p:txBody>
      </p:sp>
    </p:spTree>
    <p:extLst>
      <p:ext uri="{BB962C8B-B14F-4D97-AF65-F5344CB8AC3E}">
        <p14:creationId xmlns:p14="http://schemas.microsoft.com/office/powerpoint/2010/main" val="39312611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38</a:t>
            </a:fld>
            <a:endParaRPr lang="fr-FR"/>
          </a:p>
        </p:txBody>
      </p:sp>
    </p:spTree>
    <p:extLst>
      <p:ext uri="{BB962C8B-B14F-4D97-AF65-F5344CB8AC3E}">
        <p14:creationId xmlns:p14="http://schemas.microsoft.com/office/powerpoint/2010/main" val="353741167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39</a:t>
            </a:fld>
            <a:endParaRPr lang="fr-FR"/>
          </a:p>
        </p:txBody>
      </p:sp>
    </p:spTree>
    <p:extLst>
      <p:ext uri="{BB962C8B-B14F-4D97-AF65-F5344CB8AC3E}">
        <p14:creationId xmlns:p14="http://schemas.microsoft.com/office/powerpoint/2010/main" val="3692859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4</a:t>
            </a:fld>
            <a:endParaRPr lang="fr-FR"/>
          </a:p>
        </p:txBody>
      </p:sp>
    </p:spTree>
    <p:extLst>
      <p:ext uri="{BB962C8B-B14F-4D97-AF65-F5344CB8AC3E}">
        <p14:creationId xmlns:p14="http://schemas.microsoft.com/office/powerpoint/2010/main" val="37028100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40</a:t>
            </a:fld>
            <a:endParaRPr lang="fr-FR"/>
          </a:p>
        </p:txBody>
      </p:sp>
    </p:spTree>
    <p:extLst>
      <p:ext uri="{BB962C8B-B14F-4D97-AF65-F5344CB8AC3E}">
        <p14:creationId xmlns:p14="http://schemas.microsoft.com/office/powerpoint/2010/main" val="27406374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41</a:t>
            </a:fld>
            <a:endParaRPr lang="fr-FR"/>
          </a:p>
        </p:txBody>
      </p:sp>
    </p:spTree>
    <p:extLst>
      <p:ext uri="{BB962C8B-B14F-4D97-AF65-F5344CB8AC3E}">
        <p14:creationId xmlns:p14="http://schemas.microsoft.com/office/powerpoint/2010/main" val="289319210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42</a:t>
            </a:fld>
            <a:endParaRPr lang="fr-FR"/>
          </a:p>
        </p:txBody>
      </p:sp>
    </p:spTree>
    <p:extLst>
      <p:ext uri="{BB962C8B-B14F-4D97-AF65-F5344CB8AC3E}">
        <p14:creationId xmlns:p14="http://schemas.microsoft.com/office/powerpoint/2010/main" val="166964811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43</a:t>
            </a:fld>
            <a:endParaRPr lang="fr-FR"/>
          </a:p>
        </p:txBody>
      </p:sp>
    </p:spTree>
    <p:extLst>
      <p:ext uri="{BB962C8B-B14F-4D97-AF65-F5344CB8AC3E}">
        <p14:creationId xmlns:p14="http://schemas.microsoft.com/office/powerpoint/2010/main" val="392055281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44</a:t>
            </a:fld>
            <a:endParaRPr lang="fr-FR"/>
          </a:p>
        </p:txBody>
      </p:sp>
    </p:spTree>
    <p:extLst>
      <p:ext uri="{BB962C8B-B14F-4D97-AF65-F5344CB8AC3E}">
        <p14:creationId xmlns:p14="http://schemas.microsoft.com/office/powerpoint/2010/main" val="299604189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45</a:t>
            </a:fld>
            <a:endParaRPr lang="fr-FR"/>
          </a:p>
        </p:txBody>
      </p:sp>
    </p:spTree>
    <p:extLst>
      <p:ext uri="{BB962C8B-B14F-4D97-AF65-F5344CB8AC3E}">
        <p14:creationId xmlns:p14="http://schemas.microsoft.com/office/powerpoint/2010/main" val="306420328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46</a:t>
            </a:fld>
            <a:endParaRPr lang="fr-FR"/>
          </a:p>
        </p:txBody>
      </p:sp>
    </p:spTree>
    <p:extLst>
      <p:ext uri="{BB962C8B-B14F-4D97-AF65-F5344CB8AC3E}">
        <p14:creationId xmlns:p14="http://schemas.microsoft.com/office/powerpoint/2010/main" val="53919035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47</a:t>
            </a:fld>
            <a:endParaRPr lang="fr-FR"/>
          </a:p>
        </p:txBody>
      </p:sp>
    </p:spTree>
    <p:extLst>
      <p:ext uri="{BB962C8B-B14F-4D97-AF65-F5344CB8AC3E}">
        <p14:creationId xmlns:p14="http://schemas.microsoft.com/office/powerpoint/2010/main" val="299084382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48</a:t>
            </a:fld>
            <a:endParaRPr lang="fr-FR"/>
          </a:p>
        </p:txBody>
      </p:sp>
    </p:spTree>
    <p:extLst>
      <p:ext uri="{BB962C8B-B14F-4D97-AF65-F5344CB8AC3E}">
        <p14:creationId xmlns:p14="http://schemas.microsoft.com/office/powerpoint/2010/main" val="9107256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5</a:t>
            </a:fld>
            <a:endParaRPr lang="fr-FR"/>
          </a:p>
        </p:txBody>
      </p:sp>
    </p:spTree>
    <p:extLst>
      <p:ext uri="{BB962C8B-B14F-4D97-AF65-F5344CB8AC3E}">
        <p14:creationId xmlns:p14="http://schemas.microsoft.com/office/powerpoint/2010/main" val="2025080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6</a:t>
            </a:fld>
            <a:endParaRPr lang="fr-FR"/>
          </a:p>
        </p:txBody>
      </p:sp>
    </p:spTree>
    <p:extLst>
      <p:ext uri="{BB962C8B-B14F-4D97-AF65-F5344CB8AC3E}">
        <p14:creationId xmlns:p14="http://schemas.microsoft.com/office/powerpoint/2010/main" val="35548523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7</a:t>
            </a:fld>
            <a:endParaRPr lang="fr-FR"/>
          </a:p>
        </p:txBody>
      </p:sp>
    </p:spTree>
    <p:extLst>
      <p:ext uri="{BB962C8B-B14F-4D97-AF65-F5344CB8AC3E}">
        <p14:creationId xmlns:p14="http://schemas.microsoft.com/office/powerpoint/2010/main" val="11976166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8</a:t>
            </a:fld>
            <a:endParaRPr lang="fr-FR"/>
          </a:p>
        </p:txBody>
      </p:sp>
    </p:spTree>
    <p:extLst>
      <p:ext uri="{BB962C8B-B14F-4D97-AF65-F5344CB8AC3E}">
        <p14:creationId xmlns:p14="http://schemas.microsoft.com/office/powerpoint/2010/main" val="31537739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9</a:t>
            </a:fld>
            <a:endParaRPr lang="fr-FR"/>
          </a:p>
        </p:txBody>
      </p:sp>
    </p:spTree>
    <p:extLst>
      <p:ext uri="{BB962C8B-B14F-4D97-AF65-F5344CB8AC3E}">
        <p14:creationId xmlns:p14="http://schemas.microsoft.com/office/powerpoint/2010/main" val="36139686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Modifiez le style du titre</a:t>
            </a:r>
            <a:endParaRPr kumimoji="0" lang="en-US"/>
          </a:p>
        </p:txBody>
      </p:sp>
      <p:sp>
        <p:nvSpPr>
          <p:cNvPr id="28" name="Espace réservé de la date 27"/>
          <p:cNvSpPr>
            <a:spLocks noGrp="1"/>
          </p:cNvSpPr>
          <p:nvPr>
            <p:ph type="dt" sz="half" idx="10"/>
          </p:nvPr>
        </p:nvSpPr>
        <p:spPr>
          <a:xfrm>
            <a:off x="323528" y="6432699"/>
            <a:ext cx="2133600" cy="365125"/>
          </a:xfrm>
        </p:spPr>
        <p:txBody>
          <a:bodyPr/>
          <a:lstStyle/>
          <a:p>
            <a:fld id="{2F862A35-77CA-40CE-9854-BAC5AF4058C0}" type="datetimeFigureOut">
              <a:rPr lang="fr-FR" smtClean="0"/>
              <a:t>01/10/2013</a:t>
            </a:fld>
            <a:endParaRPr lang="fr-FR" dirty="0"/>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E8DC04DD-18BA-45AA-B989-0A880571A30E}" type="slidenum">
              <a:rPr lang="fr-FR" smtClean="0"/>
              <a:t>‹N°›</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F862A35-77CA-40CE-9854-BAC5AF4058C0}" type="datetimeFigureOut">
              <a:rPr lang="fr-FR" smtClean="0"/>
              <a:t>01/10/2013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F862A35-77CA-40CE-9854-BAC5AF4058C0}" type="datetimeFigureOut">
              <a:rPr lang="fr-FR" smtClean="0"/>
              <a:t>01/10/2013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F862A35-77CA-40CE-9854-BAC5AF4058C0}" type="datetimeFigureOut">
              <a:rPr lang="fr-FR" smtClean="0"/>
              <a:t>01/10/2013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3">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p>
            <a:fld id="{2F862A35-77CA-40CE-9854-BAC5AF4058C0}" type="datetimeFigureOut">
              <a:rPr lang="fr-FR" smtClean="0"/>
              <a:t>01/10/2013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E8DC04DD-18BA-45AA-B989-0A880571A30E}"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2F862A35-77CA-40CE-9854-BAC5AF4058C0}" type="datetimeFigureOut">
              <a:rPr lang="fr-FR" smtClean="0"/>
              <a:t>01/10/2013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2F862A35-77CA-40CE-9854-BAC5AF4058C0}" type="datetimeFigureOut">
              <a:rPr lang="fr-FR" smtClean="0"/>
              <a:t>01/10/2013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p>
            <a:fld id="{2F862A35-77CA-40CE-9854-BAC5AF4058C0}" type="datetimeFigureOut">
              <a:rPr lang="fr-FR" smtClean="0"/>
              <a:t>01/10/2013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F862A35-77CA-40CE-9854-BAC5AF4058C0}" type="datetimeFigureOut">
              <a:rPr lang="fr-FR" smtClean="0"/>
              <a:t>01/10/2013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2F862A35-77CA-40CE-9854-BAC5AF4058C0}" type="datetimeFigureOut">
              <a:rPr lang="fr-FR" smtClean="0"/>
              <a:t>01/10/2013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p:txBody>
          <a:bodyPr/>
          <a:lstStyle/>
          <a:p>
            <a:fld id="{2F862A35-77CA-40CE-9854-BAC5AF4058C0}" type="datetimeFigureOut">
              <a:rPr lang="fr-FR" smtClean="0"/>
              <a:t>01/10/2013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dirty="0" smtClean="0"/>
              <a:t>Modifiez les styles du texte du masque</a:t>
            </a:r>
          </a:p>
          <a:p>
            <a:pPr lvl="1" eaLnBrk="1" latinLnBrk="0" hangingPunct="1"/>
            <a:r>
              <a:rPr kumimoji="0" lang="fr-FR" dirty="0" smtClean="0"/>
              <a:t>Deuxième niveau</a:t>
            </a:r>
          </a:p>
          <a:p>
            <a:pPr lvl="2" eaLnBrk="1" latinLnBrk="0" hangingPunct="1"/>
            <a:r>
              <a:rPr kumimoji="0" lang="fr-FR" dirty="0" smtClean="0"/>
              <a:t>Troisième niveau</a:t>
            </a:r>
          </a:p>
          <a:p>
            <a:pPr lvl="3" eaLnBrk="1" latinLnBrk="0" hangingPunct="1"/>
            <a:r>
              <a:rPr kumimoji="0" lang="fr-FR" dirty="0" smtClean="0"/>
              <a:t>Quatrième niveau</a:t>
            </a:r>
          </a:p>
          <a:p>
            <a:pPr lvl="4" eaLnBrk="1" latinLnBrk="0" hangingPunct="1"/>
            <a:r>
              <a:rPr kumimoji="0" lang="fr-FR" dirty="0" smtClean="0"/>
              <a:t>Cinquième niveau</a:t>
            </a:r>
            <a:endParaRPr kumimoji="0" lang="en-US" dirty="0"/>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2F862A35-77CA-40CE-9854-BAC5AF4058C0}" type="datetimeFigureOut">
              <a:rPr lang="fr-FR" smtClean="0"/>
              <a:t>01/10/2013</a:t>
            </a:fld>
            <a:endParaRPr lang="fr-FR"/>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E8DC04DD-18BA-45AA-B989-0A880571A30E}" type="slidenum">
              <a:rPr lang="fr-FR" smtClean="0"/>
              <a:t>‹N°›</a:t>
            </a:fld>
            <a:endParaRPr lang="fr-FR"/>
          </a:p>
        </p:txBody>
      </p:sp>
      <p:sp>
        <p:nvSpPr>
          <p:cNvPr id="8" name="ZoneTexte 7"/>
          <p:cNvSpPr txBox="1"/>
          <p:nvPr/>
        </p:nvSpPr>
        <p:spPr>
          <a:xfrm>
            <a:off x="-24727" y="6488668"/>
            <a:ext cx="1351652" cy="369332"/>
          </a:xfrm>
          <a:prstGeom prst="rect">
            <a:avLst/>
          </a:prstGeom>
          <a:noFill/>
        </p:spPr>
        <p:txBody>
          <a:bodyPr wrap="none" rtlCol="0">
            <a:spAutoFit/>
          </a:bodyPr>
          <a:lstStyle/>
          <a:p>
            <a:r>
              <a:rPr lang="fr-FR" b="1" dirty="0" smtClean="0">
                <a:solidFill>
                  <a:schemeClr val="tx1">
                    <a:lumMod val="50000"/>
                  </a:schemeClr>
                </a:solidFill>
                <a:effectLst/>
              </a:rPr>
              <a:t>Ph.</a:t>
            </a:r>
            <a:r>
              <a:rPr lang="fr-FR" b="1" baseline="0" dirty="0" smtClean="0">
                <a:solidFill>
                  <a:schemeClr val="tx1">
                    <a:lumMod val="50000"/>
                  </a:schemeClr>
                </a:solidFill>
                <a:effectLst/>
              </a:rPr>
              <a:t> Dutour</a:t>
            </a:r>
            <a:endParaRPr lang="fr-FR" b="1" dirty="0">
              <a:solidFill>
                <a:schemeClr val="tx1">
                  <a:lumMod val="50000"/>
                </a:schemeClr>
              </a:solidFill>
              <a:effectLst/>
            </a:endParaRP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8.emf"/><Relationship Id="rId7" Type="http://schemas.openxmlformats.org/officeDocument/2006/relationships/image" Target="../media/image12.emf"/><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_rels/slide11.xml.rels><?xml version="1.0" encoding="UTF-8" standalone="yes"?>
<Relationships xmlns="http://schemas.openxmlformats.org/package/2006/relationships"><Relationship Id="rId3" Type="http://schemas.openxmlformats.org/officeDocument/2006/relationships/image" Target="../media/image8.emf"/><Relationship Id="rId7" Type="http://schemas.openxmlformats.org/officeDocument/2006/relationships/image" Target="../media/image12.emf"/><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emf"/><Relationship Id="rId7" Type="http://schemas.openxmlformats.org/officeDocument/2006/relationships/image" Target="../media/image12.emf"/><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microsoft.com/office/2007/relationships/hdphoto" Target="../media/hdphoto3.wdp"/></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177670" y="232725"/>
            <a:ext cx="6694408" cy="769441"/>
          </a:xfrm>
          <a:prstGeom prst="rect">
            <a:avLst/>
          </a:prstGeom>
          <a:noFill/>
        </p:spPr>
        <p:txBody>
          <a:bodyPr wrap="square" rtlCol="0">
            <a:spAutoFit/>
          </a:bodyPr>
          <a:lstStyle/>
          <a:p>
            <a:r>
              <a:rPr lang="fr-FR" sz="4400" b="1" dirty="0">
                <a:effectLst>
                  <a:outerShdw blurRad="38100" dist="38100" dir="2700000" algn="tl">
                    <a:srgbClr val="000000">
                      <a:alpha val="43137"/>
                    </a:srgbClr>
                  </a:outerShdw>
                </a:effectLst>
                <a:latin typeface="Arial" pitchFamily="34" charset="0"/>
                <a:cs typeface="Arial" pitchFamily="34" charset="0"/>
              </a:rPr>
              <a:t>C</a:t>
            </a:r>
            <a:r>
              <a:rPr lang="fr-FR" sz="4400" b="1" dirty="0" smtClean="0">
                <a:effectLst>
                  <a:outerShdw blurRad="38100" dist="38100" dir="2700000" algn="tl">
                    <a:srgbClr val="000000">
                      <a:alpha val="43137"/>
                    </a:srgbClr>
                  </a:outerShdw>
                </a:effectLst>
                <a:latin typeface="Arial" pitchFamily="34" charset="0"/>
                <a:cs typeface="Arial" pitchFamily="34" charset="0"/>
              </a:rPr>
              <a:t>odage de l’information</a:t>
            </a:r>
            <a:endParaRPr lang="fr-FR" sz="4400" b="1" dirty="0">
              <a:effectLst>
                <a:outerShdw blurRad="38100" dist="38100" dir="2700000" algn="tl">
                  <a:srgbClr val="000000">
                    <a:alpha val="43137"/>
                  </a:srgbClr>
                </a:outerShdw>
              </a:effectLst>
              <a:latin typeface="Arial" pitchFamily="34" charset="0"/>
              <a:cs typeface="Arial" pitchFamily="34" charset="0"/>
            </a:endParaRPr>
          </a:p>
        </p:txBody>
      </p:sp>
      <p:sp>
        <p:nvSpPr>
          <p:cNvPr id="6" name="ZoneTexte 5"/>
          <p:cNvSpPr txBox="1"/>
          <p:nvPr/>
        </p:nvSpPr>
        <p:spPr>
          <a:xfrm>
            <a:off x="195814" y="1628800"/>
            <a:ext cx="6104378" cy="2031325"/>
          </a:xfrm>
          <a:prstGeom prst="rect">
            <a:avLst/>
          </a:prstGeom>
          <a:noFill/>
        </p:spPr>
        <p:txBody>
          <a:bodyPr wrap="square" rtlCol="0">
            <a:spAutoFit/>
          </a:bodyPr>
          <a:lstStyle/>
          <a:p>
            <a:r>
              <a:rPr lang="fr-FR" b="1" dirty="0" smtClean="0">
                <a:solidFill>
                  <a:schemeClr val="bg1"/>
                </a:solidFill>
                <a:latin typeface="Arial" pitchFamily="34" charset="0"/>
                <a:cs typeface="Arial" pitchFamily="34" charset="0"/>
              </a:rPr>
              <a:t>Nous somme au siècle de la communication… Tout devient « communiquant ».</a:t>
            </a:r>
          </a:p>
          <a:p>
            <a:r>
              <a:rPr lang="fr-FR" b="1" dirty="0" smtClean="0">
                <a:solidFill>
                  <a:schemeClr val="bg1"/>
                </a:solidFill>
                <a:latin typeface="Arial" pitchFamily="34" charset="0"/>
                <a:cs typeface="Arial" pitchFamily="34" charset="0"/>
              </a:rPr>
              <a:t>Pourtant l’homme depuis longtemps « communique » de manière précise en plus.</a:t>
            </a:r>
          </a:p>
          <a:p>
            <a:r>
              <a:rPr lang="fr-FR" b="1" dirty="0" smtClean="0">
                <a:solidFill>
                  <a:schemeClr val="bg1"/>
                </a:solidFill>
                <a:latin typeface="Arial" pitchFamily="34" charset="0"/>
                <a:cs typeface="Arial" pitchFamily="34" charset="0"/>
              </a:rPr>
              <a:t>Oui mais il veut communiquer plus vite avec tout le monde et…tout le temps.</a:t>
            </a:r>
          </a:p>
          <a:p>
            <a:r>
              <a:rPr lang="fr-FR" b="1" dirty="0" smtClean="0">
                <a:solidFill>
                  <a:schemeClr val="bg1"/>
                </a:solidFill>
                <a:latin typeface="Arial" pitchFamily="34" charset="0"/>
                <a:cs typeface="Arial" pitchFamily="34" charset="0"/>
              </a:rPr>
              <a:t>En regardant de plus prêt comment communique-t-il?</a:t>
            </a:r>
          </a:p>
        </p:txBody>
      </p:sp>
      <p:sp>
        <p:nvSpPr>
          <p:cNvPr id="7" name="ZoneTexte 6"/>
          <p:cNvSpPr txBox="1"/>
          <p:nvPr/>
        </p:nvSpPr>
        <p:spPr>
          <a:xfrm>
            <a:off x="4355976" y="4505052"/>
            <a:ext cx="4903822" cy="2308324"/>
          </a:xfrm>
          <a:prstGeom prst="rect">
            <a:avLst/>
          </a:prstGeom>
          <a:noFill/>
        </p:spPr>
        <p:txBody>
          <a:bodyPr wrap="square" rtlCol="0">
            <a:spAutoFit/>
          </a:bodyPr>
          <a:lstStyle/>
          <a:p>
            <a:r>
              <a:rPr lang="fr-FR" b="1" dirty="0" smtClean="0">
                <a:solidFill>
                  <a:schemeClr val="bg1"/>
                </a:solidFill>
                <a:latin typeface="Arial" pitchFamily="34" charset="0"/>
                <a:cs typeface="Arial" pitchFamily="34" charset="0"/>
              </a:rPr>
              <a:t>Il utilise naturellement des sons qui se propagent dans l’air jusqu’à ceux qui les entendent.</a:t>
            </a:r>
          </a:p>
          <a:p>
            <a:r>
              <a:rPr lang="fr-FR" b="1" dirty="0" smtClean="0">
                <a:solidFill>
                  <a:schemeClr val="bg1"/>
                </a:solidFill>
                <a:latin typeface="Arial" pitchFamily="34" charset="0"/>
                <a:cs typeface="Arial" pitchFamily="34" charset="0"/>
              </a:rPr>
              <a:t>Il utilise des gestes qui se voient, grâce à la lumière.</a:t>
            </a:r>
          </a:p>
          <a:p>
            <a:pPr fontAlgn="ctr"/>
            <a:r>
              <a:rPr lang="fr-FR" b="1" dirty="0" smtClean="0">
                <a:solidFill>
                  <a:schemeClr val="bg1"/>
                </a:solidFill>
                <a:latin typeface="Arial" pitchFamily="34" charset="0"/>
                <a:cs typeface="Arial" pitchFamily="34" charset="0"/>
              </a:rPr>
              <a:t>En fait il utilise ses cinq sens pour communiquer avec le monde qui l’entoure: </a:t>
            </a:r>
          </a:p>
          <a:p>
            <a:pPr fontAlgn="ctr"/>
            <a:r>
              <a:rPr lang="fr-FR" b="1" dirty="0">
                <a:solidFill>
                  <a:schemeClr val="bg1"/>
                </a:solidFill>
                <a:latin typeface="Arial" pitchFamily="34" charset="0"/>
                <a:cs typeface="Arial" pitchFamily="34" charset="0"/>
              </a:rPr>
              <a:t>la </a:t>
            </a:r>
            <a:r>
              <a:rPr lang="fr-FR" b="1" dirty="0" smtClean="0">
                <a:solidFill>
                  <a:schemeClr val="bg1"/>
                </a:solidFill>
                <a:latin typeface="Arial" pitchFamily="34" charset="0"/>
                <a:cs typeface="Arial" pitchFamily="34" charset="0"/>
              </a:rPr>
              <a:t>vue; l’ouïe; l’odorat; le goût; le toucher.</a:t>
            </a:r>
          </a:p>
        </p:txBody>
      </p:sp>
      <p:pic>
        <p:nvPicPr>
          <p:cNvPr id="2052" name="Picture 4" descr="Fichier:Semaphore Alpha.sv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71397" y="2583808"/>
            <a:ext cx="2160000" cy="1800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Fichier:Semaphore Bravo.sv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08900" y="2583808"/>
            <a:ext cx="2160000" cy="1800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www.roc.asso.fr/image/jeune/signe.jpg"/>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07504" y="4149080"/>
            <a:ext cx="4265132" cy="2524958"/>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p:cNvSpPr txBox="1"/>
          <p:nvPr/>
        </p:nvSpPr>
        <p:spPr>
          <a:xfrm>
            <a:off x="6670724" y="2995457"/>
            <a:ext cx="2140299"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Les sémaphores</a:t>
            </a:r>
          </a:p>
        </p:txBody>
      </p:sp>
      <p:sp>
        <p:nvSpPr>
          <p:cNvPr id="10" name="ZoneTexte 9"/>
          <p:cNvSpPr txBox="1"/>
          <p:nvPr/>
        </p:nvSpPr>
        <p:spPr>
          <a:xfrm>
            <a:off x="395536" y="3779748"/>
            <a:ext cx="2852467"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Le langage des signes.</a:t>
            </a:r>
          </a:p>
        </p:txBody>
      </p:sp>
      <p:pic>
        <p:nvPicPr>
          <p:cNvPr id="11" name="Imag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35960" y="1313223"/>
            <a:ext cx="2409825" cy="1866900"/>
          </a:xfrm>
          <a:prstGeom prst="rect">
            <a:avLst/>
          </a:prstGeom>
        </p:spPr>
      </p:pic>
      <p:sp>
        <p:nvSpPr>
          <p:cNvPr id="12" name="ZoneTexte 11"/>
          <p:cNvSpPr txBox="1"/>
          <p:nvPr/>
        </p:nvSpPr>
        <p:spPr>
          <a:xfrm>
            <a:off x="7003701" y="1313223"/>
            <a:ext cx="1312715"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Attention</a:t>
            </a:r>
          </a:p>
        </p:txBody>
      </p:sp>
      <p:sp>
        <p:nvSpPr>
          <p:cNvPr id="13" name="ZoneTexte 12"/>
          <p:cNvSpPr txBox="1"/>
          <p:nvPr/>
        </p:nvSpPr>
        <p:spPr>
          <a:xfrm>
            <a:off x="6151529" y="4149080"/>
            <a:ext cx="384431"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A</a:t>
            </a:r>
          </a:p>
        </p:txBody>
      </p:sp>
      <p:sp>
        <p:nvSpPr>
          <p:cNvPr id="14" name="ZoneTexte 13"/>
          <p:cNvSpPr txBox="1"/>
          <p:nvPr/>
        </p:nvSpPr>
        <p:spPr>
          <a:xfrm>
            <a:off x="8028384" y="4069432"/>
            <a:ext cx="384431"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B</a:t>
            </a:r>
          </a:p>
        </p:txBody>
      </p:sp>
    </p:spTree>
    <p:extLst>
      <p:ext uri="{BB962C8B-B14F-4D97-AF65-F5344CB8AC3E}">
        <p14:creationId xmlns:p14="http://schemas.microsoft.com/office/powerpoint/2010/main" val="4080959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600"/>
                            </p:stCondLst>
                            <p:childTnLst>
                              <p:par>
                                <p:cTn id="9" presetID="10" presetClass="entr" presetSubtype="0" fill="hold" grpId="0" nodeType="afterEffect">
                                  <p:stCondLst>
                                    <p:cond delay="1000"/>
                                  </p:stCondLst>
                                  <p:iterate type="wd">
                                    <p:tmPct val="10000"/>
                                  </p:iterate>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4500"/>
                            </p:stCondLst>
                            <p:childTnLst>
                              <p:par>
                                <p:cTn id="13" presetID="10" presetClass="entr" presetSubtype="0" fill="hold" grpId="0" nodeType="afterEffect">
                                  <p:stCondLst>
                                    <p:cond delay="1750"/>
                                  </p:stCondLst>
                                  <p:iterate type="wd">
                                    <p:tmPct val="10000"/>
                                  </p:iterate>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9550"/>
                            </p:stCondLst>
                            <p:childTnLst>
                              <p:par>
                                <p:cTn id="17" presetID="10" presetClass="entr" presetSubtype="0" fill="hold" grpId="0" nodeType="afterEffect">
                                  <p:stCondLst>
                                    <p:cond delay="1000"/>
                                  </p:stCondLst>
                                  <p:iterate type="wd">
                                    <p:tmPct val="10000"/>
                                  </p:iterate>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par>
                          <p:cTn id="20" fill="hold">
                            <p:stCondLst>
                              <p:cond delay="11250"/>
                            </p:stCondLst>
                            <p:childTnLst>
                              <p:par>
                                <p:cTn id="21" presetID="53" presetClass="entr" presetSubtype="16" fill="hold" nodeType="afterEffect">
                                  <p:stCondLst>
                                    <p:cond delay="0"/>
                                  </p:stCondLst>
                                  <p:childTnLst>
                                    <p:set>
                                      <p:cBhvr>
                                        <p:cTn id="22" dur="1" fill="hold">
                                          <p:stCondLst>
                                            <p:cond delay="0"/>
                                          </p:stCondLst>
                                        </p:cTn>
                                        <p:tgtEl>
                                          <p:spTgt spid="1032"/>
                                        </p:tgtEl>
                                        <p:attrNameLst>
                                          <p:attrName>style.visibility</p:attrName>
                                        </p:attrNameLst>
                                      </p:cBhvr>
                                      <p:to>
                                        <p:strVal val="visible"/>
                                      </p:to>
                                    </p:set>
                                    <p:anim calcmode="lin" valueType="num">
                                      <p:cBhvr>
                                        <p:cTn id="23" dur="500" fill="hold"/>
                                        <p:tgtEl>
                                          <p:spTgt spid="1032"/>
                                        </p:tgtEl>
                                        <p:attrNameLst>
                                          <p:attrName>ppt_w</p:attrName>
                                        </p:attrNameLst>
                                      </p:cBhvr>
                                      <p:tavLst>
                                        <p:tav tm="0">
                                          <p:val>
                                            <p:fltVal val="0"/>
                                          </p:val>
                                        </p:tav>
                                        <p:tav tm="100000">
                                          <p:val>
                                            <p:strVal val="#ppt_w"/>
                                          </p:val>
                                        </p:tav>
                                      </p:tavLst>
                                    </p:anim>
                                    <p:anim calcmode="lin" valueType="num">
                                      <p:cBhvr>
                                        <p:cTn id="24" dur="500" fill="hold"/>
                                        <p:tgtEl>
                                          <p:spTgt spid="1032"/>
                                        </p:tgtEl>
                                        <p:attrNameLst>
                                          <p:attrName>ppt_h</p:attrName>
                                        </p:attrNameLst>
                                      </p:cBhvr>
                                      <p:tavLst>
                                        <p:tav tm="0">
                                          <p:val>
                                            <p:fltVal val="0"/>
                                          </p:val>
                                        </p:tav>
                                        <p:tav tm="100000">
                                          <p:val>
                                            <p:strVal val="#ppt_h"/>
                                          </p:val>
                                        </p:tav>
                                      </p:tavLst>
                                    </p:anim>
                                    <p:animEffect transition="in" filter="fade">
                                      <p:cBhvr>
                                        <p:cTn id="25" dur="500"/>
                                        <p:tgtEl>
                                          <p:spTgt spid="1032"/>
                                        </p:tgtEl>
                                      </p:cBhvr>
                                    </p:animEffect>
                                  </p:childTnLst>
                                </p:cTn>
                              </p:par>
                            </p:childTnLst>
                          </p:cTn>
                        </p:par>
                        <p:par>
                          <p:cTn id="26" fill="hold">
                            <p:stCondLst>
                              <p:cond delay="11750"/>
                            </p:stCondLst>
                            <p:childTnLst>
                              <p:par>
                                <p:cTn id="27" presetID="10" presetClass="entr" presetSubtype="0" fill="hold" grpId="0" nodeType="afterEffect">
                                  <p:stCondLst>
                                    <p:cond delay="1000"/>
                                  </p:stCondLst>
                                  <p:iterate type="wd">
                                    <p:tmPct val="10000"/>
                                  </p:iterate>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childTnLst>
                          </p:cTn>
                        </p:par>
                        <p:par>
                          <p:cTn id="30" fill="hold">
                            <p:stCondLst>
                              <p:cond delay="13300"/>
                            </p:stCondLst>
                            <p:childTnLst>
                              <p:par>
                                <p:cTn id="31" presetID="53" presetClass="entr" presetSubtype="16" fill="hold" nodeType="after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p:cTn id="33" dur="500" fill="hold"/>
                                        <p:tgtEl>
                                          <p:spTgt spid="11"/>
                                        </p:tgtEl>
                                        <p:attrNameLst>
                                          <p:attrName>ppt_w</p:attrName>
                                        </p:attrNameLst>
                                      </p:cBhvr>
                                      <p:tavLst>
                                        <p:tav tm="0">
                                          <p:val>
                                            <p:fltVal val="0"/>
                                          </p:val>
                                        </p:tav>
                                        <p:tav tm="100000">
                                          <p:val>
                                            <p:strVal val="#ppt_w"/>
                                          </p:val>
                                        </p:tav>
                                      </p:tavLst>
                                    </p:anim>
                                    <p:anim calcmode="lin" valueType="num">
                                      <p:cBhvr>
                                        <p:cTn id="34" dur="500" fill="hold"/>
                                        <p:tgtEl>
                                          <p:spTgt spid="11"/>
                                        </p:tgtEl>
                                        <p:attrNameLst>
                                          <p:attrName>ppt_h</p:attrName>
                                        </p:attrNameLst>
                                      </p:cBhvr>
                                      <p:tavLst>
                                        <p:tav tm="0">
                                          <p:val>
                                            <p:fltVal val="0"/>
                                          </p:val>
                                        </p:tav>
                                        <p:tav tm="100000">
                                          <p:val>
                                            <p:strVal val="#ppt_h"/>
                                          </p:val>
                                        </p:tav>
                                      </p:tavLst>
                                    </p:anim>
                                    <p:animEffect transition="in" filter="fade">
                                      <p:cBhvr>
                                        <p:cTn id="35" dur="500"/>
                                        <p:tgtEl>
                                          <p:spTgt spid="11"/>
                                        </p:tgtEl>
                                      </p:cBhvr>
                                    </p:animEffect>
                                  </p:childTnLst>
                                </p:cTn>
                              </p:par>
                            </p:childTnLst>
                          </p:cTn>
                        </p:par>
                        <p:par>
                          <p:cTn id="36" fill="hold">
                            <p:stCondLst>
                              <p:cond delay="13800"/>
                            </p:stCondLst>
                            <p:childTnLst>
                              <p:par>
                                <p:cTn id="37" presetID="10" presetClass="entr" presetSubtype="0" fill="hold" grpId="0" nodeType="afterEffect">
                                  <p:stCondLst>
                                    <p:cond delay="1000"/>
                                  </p:stCondLst>
                                  <p:iterate type="wd">
                                    <p:tmPct val="10000"/>
                                  </p:iterate>
                                  <p:childTnLst>
                                    <p:set>
                                      <p:cBhvr>
                                        <p:cTn id="38" dur="1" fill="hold">
                                          <p:stCondLst>
                                            <p:cond delay="0"/>
                                          </p:stCondLst>
                                        </p:cTn>
                                        <p:tgtEl>
                                          <p:spTgt spid="12"/>
                                        </p:tgtEl>
                                        <p:attrNameLst>
                                          <p:attrName>style.visibility</p:attrName>
                                        </p:attrNameLst>
                                      </p:cBhvr>
                                      <p:to>
                                        <p:strVal val="visible"/>
                                      </p:to>
                                    </p:set>
                                    <p:animEffect transition="in" filter="fade">
                                      <p:cBhvr>
                                        <p:cTn id="39" dur="500"/>
                                        <p:tgtEl>
                                          <p:spTgt spid="12"/>
                                        </p:tgtEl>
                                      </p:cBhvr>
                                    </p:animEffect>
                                  </p:childTnLst>
                                </p:cTn>
                              </p:par>
                            </p:childTnLst>
                          </p:cTn>
                        </p:par>
                        <p:par>
                          <p:cTn id="40" fill="hold">
                            <p:stCondLst>
                              <p:cond delay="15300"/>
                            </p:stCondLst>
                            <p:childTnLst>
                              <p:par>
                                <p:cTn id="41" presetID="53" presetClass="entr" presetSubtype="16" fill="hold" nodeType="afterEffect">
                                  <p:stCondLst>
                                    <p:cond delay="0"/>
                                  </p:stCondLst>
                                  <p:childTnLst>
                                    <p:set>
                                      <p:cBhvr>
                                        <p:cTn id="42" dur="1" fill="hold">
                                          <p:stCondLst>
                                            <p:cond delay="0"/>
                                          </p:stCondLst>
                                        </p:cTn>
                                        <p:tgtEl>
                                          <p:spTgt spid="2052"/>
                                        </p:tgtEl>
                                        <p:attrNameLst>
                                          <p:attrName>style.visibility</p:attrName>
                                        </p:attrNameLst>
                                      </p:cBhvr>
                                      <p:to>
                                        <p:strVal val="visible"/>
                                      </p:to>
                                    </p:set>
                                    <p:anim calcmode="lin" valueType="num">
                                      <p:cBhvr>
                                        <p:cTn id="43" dur="500" fill="hold"/>
                                        <p:tgtEl>
                                          <p:spTgt spid="2052"/>
                                        </p:tgtEl>
                                        <p:attrNameLst>
                                          <p:attrName>ppt_w</p:attrName>
                                        </p:attrNameLst>
                                      </p:cBhvr>
                                      <p:tavLst>
                                        <p:tav tm="0">
                                          <p:val>
                                            <p:fltVal val="0"/>
                                          </p:val>
                                        </p:tav>
                                        <p:tav tm="100000">
                                          <p:val>
                                            <p:strVal val="#ppt_w"/>
                                          </p:val>
                                        </p:tav>
                                      </p:tavLst>
                                    </p:anim>
                                    <p:anim calcmode="lin" valueType="num">
                                      <p:cBhvr>
                                        <p:cTn id="44" dur="500" fill="hold"/>
                                        <p:tgtEl>
                                          <p:spTgt spid="2052"/>
                                        </p:tgtEl>
                                        <p:attrNameLst>
                                          <p:attrName>ppt_h</p:attrName>
                                        </p:attrNameLst>
                                      </p:cBhvr>
                                      <p:tavLst>
                                        <p:tav tm="0">
                                          <p:val>
                                            <p:fltVal val="0"/>
                                          </p:val>
                                        </p:tav>
                                        <p:tav tm="100000">
                                          <p:val>
                                            <p:strVal val="#ppt_h"/>
                                          </p:val>
                                        </p:tav>
                                      </p:tavLst>
                                    </p:anim>
                                    <p:animEffect transition="in" filter="fade">
                                      <p:cBhvr>
                                        <p:cTn id="45" dur="500"/>
                                        <p:tgtEl>
                                          <p:spTgt spid="2052"/>
                                        </p:tgtEl>
                                      </p:cBhvr>
                                    </p:animEffect>
                                  </p:childTnLst>
                                </p:cTn>
                              </p:par>
                            </p:childTnLst>
                          </p:cTn>
                        </p:par>
                        <p:par>
                          <p:cTn id="46" fill="hold">
                            <p:stCondLst>
                              <p:cond delay="15800"/>
                            </p:stCondLst>
                            <p:childTnLst>
                              <p:par>
                                <p:cTn id="47" presetID="10" presetClass="entr" presetSubtype="0" fill="hold" grpId="0" nodeType="afterEffect">
                                  <p:stCondLst>
                                    <p:cond delay="1000"/>
                                  </p:stCondLst>
                                  <p:iterate type="wd">
                                    <p:tmPct val="10000"/>
                                  </p:iterate>
                                  <p:childTnLst>
                                    <p:set>
                                      <p:cBhvr>
                                        <p:cTn id="48" dur="1" fill="hold">
                                          <p:stCondLst>
                                            <p:cond delay="0"/>
                                          </p:stCondLst>
                                        </p:cTn>
                                        <p:tgtEl>
                                          <p:spTgt spid="13"/>
                                        </p:tgtEl>
                                        <p:attrNameLst>
                                          <p:attrName>style.visibility</p:attrName>
                                        </p:attrNameLst>
                                      </p:cBhvr>
                                      <p:to>
                                        <p:strVal val="visible"/>
                                      </p:to>
                                    </p:set>
                                    <p:animEffect transition="in" filter="fade">
                                      <p:cBhvr>
                                        <p:cTn id="49" dur="500"/>
                                        <p:tgtEl>
                                          <p:spTgt spid="13"/>
                                        </p:tgtEl>
                                      </p:cBhvr>
                                    </p:animEffect>
                                  </p:childTnLst>
                                </p:cTn>
                              </p:par>
                            </p:childTnLst>
                          </p:cTn>
                        </p:par>
                        <p:par>
                          <p:cTn id="50" fill="hold">
                            <p:stCondLst>
                              <p:cond delay="17300"/>
                            </p:stCondLst>
                            <p:childTnLst>
                              <p:par>
                                <p:cTn id="51" presetID="53" presetClass="entr" presetSubtype="16" fill="hold" nodeType="afterEffect">
                                  <p:stCondLst>
                                    <p:cond delay="0"/>
                                  </p:stCondLst>
                                  <p:childTnLst>
                                    <p:set>
                                      <p:cBhvr>
                                        <p:cTn id="52" dur="1" fill="hold">
                                          <p:stCondLst>
                                            <p:cond delay="0"/>
                                          </p:stCondLst>
                                        </p:cTn>
                                        <p:tgtEl>
                                          <p:spTgt spid="1030"/>
                                        </p:tgtEl>
                                        <p:attrNameLst>
                                          <p:attrName>style.visibility</p:attrName>
                                        </p:attrNameLst>
                                      </p:cBhvr>
                                      <p:to>
                                        <p:strVal val="visible"/>
                                      </p:to>
                                    </p:set>
                                    <p:anim calcmode="lin" valueType="num">
                                      <p:cBhvr>
                                        <p:cTn id="53" dur="500" fill="hold"/>
                                        <p:tgtEl>
                                          <p:spTgt spid="1030"/>
                                        </p:tgtEl>
                                        <p:attrNameLst>
                                          <p:attrName>ppt_w</p:attrName>
                                        </p:attrNameLst>
                                      </p:cBhvr>
                                      <p:tavLst>
                                        <p:tav tm="0">
                                          <p:val>
                                            <p:fltVal val="0"/>
                                          </p:val>
                                        </p:tav>
                                        <p:tav tm="100000">
                                          <p:val>
                                            <p:strVal val="#ppt_w"/>
                                          </p:val>
                                        </p:tav>
                                      </p:tavLst>
                                    </p:anim>
                                    <p:anim calcmode="lin" valueType="num">
                                      <p:cBhvr>
                                        <p:cTn id="54" dur="500" fill="hold"/>
                                        <p:tgtEl>
                                          <p:spTgt spid="1030"/>
                                        </p:tgtEl>
                                        <p:attrNameLst>
                                          <p:attrName>ppt_h</p:attrName>
                                        </p:attrNameLst>
                                      </p:cBhvr>
                                      <p:tavLst>
                                        <p:tav tm="0">
                                          <p:val>
                                            <p:fltVal val="0"/>
                                          </p:val>
                                        </p:tav>
                                        <p:tav tm="100000">
                                          <p:val>
                                            <p:strVal val="#ppt_h"/>
                                          </p:val>
                                        </p:tav>
                                      </p:tavLst>
                                    </p:anim>
                                    <p:animEffect transition="in" filter="fade">
                                      <p:cBhvr>
                                        <p:cTn id="55" dur="500"/>
                                        <p:tgtEl>
                                          <p:spTgt spid="1030"/>
                                        </p:tgtEl>
                                      </p:cBhvr>
                                    </p:animEffect>
                                  </p:childTnLst>
                                </p:cTn>
                              </p:par>
                            </p:childTnLst>
                          </p:cTn>
                        </p:par>
                        <p:par>
                          <p:cTn id="56" fill="hold">
                            <p:stCondLst>
                              <p:cond delay="17800"/>
                            </p:stCondLst>
                            <p:childTnLst>
                              <p:par>
                                <p:cTn id="57" presetID="10" presetClass="entr" presetSubtype="0" fill="hold" grpId="0" nodeType="afterEffect">
                                  <p:stCondLst>
                                    <p:cond delay="1000"/>
                                  </p:stCondLst>
                                  <p:iterate type="wd">
                                    <p:tmPct val="10000"/>
                                  </p:iterate>
                                  <p:childTnLst>
                                    <p:set>
                                      <p:cBhvr>
                                        <p:cTn id="58" dur="1" fill="hold">
                                          <p:stCondLst>
                                            <p:cond delay="0"/>
                                          </p:stCondLst>
                                        </p:cTn>
                                        <p:tgtEl>
                                          <p:spTgt spid="14"/>
                                        </p:tgtEl>
                                        <p:attrNameLst>
                                          <p:attrName>style.visibility</p:attrName>
                                        </p:attrNameLst>
                                      </p:cBhvr>
                                      <p:to>
                                        <p:strVal val="visible"/>
                                      </p:to>
                                    </p:set>
                                    <p:animEffect transition="in" filter="fade">
                                      <p:cBhvr>
                                        <p:cTn id="5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9" grpId="0"/>
      <p:bldP spid="10" grpId="0"/>
      <p:bldP spid="12" grpId="0"/>
      <p:bldP spid="13" grpId="0"/>
      <p:bldP spid="1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e 4"/>
          <p:cNvGrpSpPr/>
          <p:nvPr/>
        </p:nvGrpSpPr>
        <p:grpSpPr>
          <a:xfrm>
            <a:off x="1331640" y="3896170"/>
            <a:ext cx="6729412" cy="399062"/>
            <a:chOff x="1331640" y="3896170"/>
            <a:chExt cx="6729412" cy="399062"/>
          </a:xfrm>
        </p:grpSpPr>
        <p:grpSp>
          <p:nvGrpSpPr>
            <p:cNvPr id="252" name="Groupe 251"/>
            <p:cNvGrpSpPr/>
            <p:nvPr/>
          </p:nvGrpSpPr>
          <p:grpSpPr>
            <a:xfrm>
              <a:off x="1331640" y="3923757"/>
              <a:ext cx="6729412" cy="371475"/>
              <a:chOff x="1482006" y="3826788"/>
              <a:chExt cx="6729412" cy="371475"/>
            </a:xfrm>
          </p:grpSpPr>
          <p:sp>
            <p:nvSpPr>
              <p:cNvPr id="277" name="Rectangle 264"/>
              <p:cNvSpPr>
                <a:spLocks noChangeArrowheads="1"/>
              </p:cNvSpPr>
              <p:nvPr/>
            </p:nvSpPr>
            <p:spPr bwMode="auto">
              <a:xfrm>
                <a:off x="1482006"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8" name="Rectangle 267"/>
              <p:cNvSpPr>
                <a:spLocks noChangeArrowheads="1"/>
              </p:cNvSpPr>
              <p:nvPr/>
            </p:nvSpPr>
            <p:spPr bwMode="auto">
              <a:xfrm>
                <a:off x="2323381"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9" name="Rectangle 270"/>
              <p:cNvSpPr>
                <a:spLocks noChangeArrowheads="1"/>
              </p:cNvSpPr>
              <p:nvPr/>
            </p:nvSpPr>
            <p:spPr bwMode="auto">
              <a:xfrm>
                <a:off x="3164756"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0" name="Rectangle 273"/>
              <p:cNvSpPr>
                <a:spLocks noChangeArrowheads="1"/>
              </p:cNvSpPr>
              <p:nvPr/>
            </p:nvSpPr>
            <p:spPr bwMode="auto">
              <a:xfrm>
                <a:off x="4006131"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1" name="Rectangle 276"/>
              <p:cNvSpPr>
                <a:spLocks noChangeArrowheads="1"/>
              </p:cNvSpPr>
              <p:nvPr/>
            </p:nvSpPr>
            <p:spPr bwMode="auto">
              <a:xfrm>
                <a:off x="4847506" y="3826788"/>
                <a:ext cx="839787"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2" name="Rectangle 279"/>
              <p:cNvSpPr>
                <a:spLocks noChangeArrowheads="1"/>
              </p:cNvSpPr>
              <p:nvPr/>
            </p:nvSpPr>
            <p:spPr bwMode="auto">
              <a:xfrm>
                <a:off x="5687293"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3" name="Rectangle 282"/>
              <p:cNvSpPr>
                <a:spLocks noChangeArrowheads="1"/>
              </p:cNvSpPr>
              <p:nvPr/>
            </p:nvSpPr>
            <p:spPr bwMode="auto">
              <a:xfrm>
                <a:off x="6528668"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4" name="Rectangle 285"/>
              <p:cNvSpPr>
                <a:spLocks noChangeArrowheads="1"/>
              </p:cNvSpPr>
              <p:nvPr/>
            </p:nvSpPr>
            <p:spPr bwMode="auto">
              <a:xfrm>
                <a:off x="7370043"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grpSp>
          <p:nvGrpSpPr>
            <p:cNvPr id="301" name="Groupe 300"/>
            <p:cNvGrpSpPr/>
            <p:nvPr/>
          </p:nvGrpSpPr>
          <p:grpSpPr>
            <a:xfrm>
              <a:off x="1671384" y="3942207"/>
              <a:ext cx="190500" cy="276225"/>
              <a:chOff x="1807443" y="3868063"/>
              <a:chExt cx="190500" cy="276225"/>
            </a:xfrm>
          </p:grpSpPr>
          <p:sp>
            <p:nvSpPr>
              <p:cNvPr id="302" name="Rectangle 353"/>
              <p:cNvSpPr>
                <a:spLocks noChangeArrowheads="1"/>
              </p:cNvSpPr>
              <p:nvPr/>
            </p:nvSpPr>
            <p:spPr bwMode="auto">
              <a:xfrm>
                <a:off x="1807443"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03" name="Rectangle 354"/>
              <p:cNvSpPr>
                <a:spLocks noChangeArrowheads="1"/>
              </p:cNvSpPr>
              <p:nvPr/>
            </p:nvSpPr>
            <p:spPr bwMode="auto">
              <a:xfrm>
                <a:off x="1921743"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dirty="0" smtClean="0">
                    <a:ln>
                      <a:noFill/>
                    </a:ln>
                    <a:solidFill>
                      <a:schemeClr val="bg1"/>
                    </a:solidFill>
                    <a:effectLst/>
                    <a:latin typeface="Book Antiqua" pitchFamily="18" charset="0"/>
                    <a:cs typeface="Arial" pitchFamily="34" charset="0"/>
                  </a:rPr>
                  <a:t>7</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304" name="Groupe 303"/>
            <p:cNvGrpSpPr/>
            <p:nvPr/>
          </p:nvGrpSpPr>
          <p:grpSpPr>
            <a:xfrm>
              <a:off x="2512759" y="3942207"/>
              <a:ext cx="190500" cy="276225"/>
              <a:chOff x="2648818" y="3868063"/>
              <a:chExt cx="190500" cy="276225"/>
            </a:xfrm>
          </p:grpSpPr>
          <p:sp>
            <p:nvSpPr>
              <p:cNvPr id="305" name="Rectangle 359"/>
              <p:cNvSpPr>
                <a:spLocks noChangeArrowheads="1"/>
              </p:cNvSpPr>
              <p:nvPr/>
            </p:nvSpPr>
            <p:spPr bwMode="auto">
              <a:xfrm>
                <a:off x="2648818"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06" name="Rectangle 360"/>
              <p:cNvSpPr>
                <a:spLocks noChangeArrowheads="1"/>
              </p:cNvSpPr>
              <p:nvPr/>
            </p:nvSpPr>
            <p:spPr bwMode="auto">
              <a:xfrm>
                <a:off x="2763118"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6</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grpSp>
          <p:nvGrpSpPr>
            <p:cNvPr id="307" name="Groupe 306"/>
            <p:cNvGrpSpPr/>
            <p:nvPr/>
          </p:nvGrpSpPr>
          <p:grpSpPr>
            <a:xfrm>
              <a:off x="3354134" y="3942207"/>
              <a:ext cx="190500" cy="276225"/>
              <a:chOff x="3490193" y="3868063"/>
              <a:chExt cx="190500" cy="276225"/>
            </a:xfrm>
          </p:grpSpPr>
          <p:sp>
            <p:nvSpPr>
              <p:cNvPr id="308" name="Rectangle 365"/>
              <p:cNvSpPr>
                <a:spLocks noChangeArrowheads="1"/>
              </p:cNvSpPr>
              <p:nvPr/>
            </p:nvSpPr>
            <p:spPr bwMode="auto">
              <a:xfrm>
                <a:off x="3490193"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09" name="Rectangle 366"/>
              <p:cNvSpPr>
                <a:spLocks noChangeArrowheads="1"/>
              </p:cNvSpPr>
              <p:nvPr/>
            </p:nvSpPr>
            <p:spPr bwMode="auto">
              <a:xfrm>
                <a:off x="3604493"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5</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pic>
          <p:nvPicPr>
            <p:cNvPr id="310" name="Picture 36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12972" y="3896170"/>
              <a:ext cx="292100" cy="354013"/>
            </a:xfrm>
            <a:prstGeom prst="rect">
              <a:avLst/>
            </a:prstGeom>
            <a:noFill/>
            <a:ln w="9525">
              <a:noFill/>
              <a:miter lim="800000"/>
              <a:headEnd/>
              <a:tailEnd/>
            </a:ln>
          </p:spPr>
        </p:pic>
        <p:grpSp>
          <p:nvGrpSpPr>
            <p:cNvPr id="311" name="Groupe 310"/>
            <p:cNvGrpSpPr/>
            <p:nvPr/>
          </p:nvGrpSpPr>
          <p:grpSpPr>
            <a:xfrm>
              <a:off x="4195509" y="3942207"/>
              <a:ext cx="190500" cy="276225"/>
              <a:chOff x="4331568" y="3868063"/>
              <a:chExt cx="190500" cy="276225"/>
            </a:xfrm>
          </p:grpSpPr>
          <p:sp>
            <p:nvSpPr>
              <p:cNvPr id="312" name="Rectangle 371"/>
              <p:cNvSpPr>
                <a:spLocks noChangeArrowheads="1"/>
              </p:cNvSpPr>
              <p:nvPr/>
            </p:nvSpPr>
            <p:spPr bwMode="auto">
              <a:xfrm>
                <a:off x="4331568"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13" name="Rectangle 372"/>
              <p:cNvSpPr>
                <a:spLocks noChangeArrowheads="1"/>
              </p:cNvSpPr>
              <p:nvPr/>
            </p:nvSpPr>
            <p:spPr bwMode="auto">
              <a:xfrm>
                <a:off x="4445868"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4</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pic>
          <p:nvPicPr>
            <p:cNvPr id="314" name="Picture 37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52759" y="3896170"/>
              <a:ext cx="293687" cy="354013"/>
            </a:xfrm>
            <a:prstGeom prst="rect">
              <a:avLst/>
            </a:prstGeom>
            <a:noFill/>
            <a:ln w="9525">
              <a:noFill/>
              <a:miter lim="800000"/>
              <a:headEnd/>
              <a:tailEnd/>
            </a:ln>
          </p:spPr>
        </p:pic>
        <p:grpSp>
          <p:nvGrpSpPr>
            <p:cNvPr id="315" name="Groupe 314"/>
            <p:cNvGrpSpPr/>
            <p:nvPr/>
          </p:nvGrpSpPr>
          <p:grpSpPr>
            <a:xfrm>
              <a:off x="5036884" y="3942207"/>
              <a:ext cx="190500" cy="276225"/>
              <a:chOff x="5172943" y="3868063"/>
              <a:chExt cx="190500" cy="276225"/>
            </a:xfrm>
          </p:grpSpPr>
          <p:sp>
            <p:nvSpPr>
              <p:cNvPr id="316" name="Rectangle 377"/>
              <p:cNvSpPr>
                <a:spLocks noChangeArrowheads="1"/>
              </p:cNvSpPr>
              <p:nvPr/>
            </p:nvSpPr>
            <p:spPr bwMode="auto">
              <a:xfrm>
                <a:off x="5172943"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17" name="Rectangle 378"/>
              <p:cNvSpPr>
                <a:spLocks noChangeArrowheads="1"/>
              </p:cNvSpPr>
              <p:nvPr/>
            </p:nvSpPr>
            <p:spPr bwMode="auto">
              <a:xfrm>
                <a:off x="5287243"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3</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sp>
          <p:nvSpPr>
            <p:cNvPr id="318" name="Rectangle 383"/>
            <p:cNvSpPr>
              <a:spLocks noChangeArrowheads="1"/>
            </p:cNvSpPr>
            <p:nvPr/>
          </p:nvSpPr>
          <p:spPr bwMode="auto">
            <a:xfrm>
              <a:off x="5878259" y="3942207"/>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nvGrpSpPr>
            <p:cNvPr id="319" name="Groupe 318"/>
            <p:cNvGrpSpPr/>
            <p:nvPr/>
          </p:nvGrpSpPr>
          <p:grpSpPr>
            <a:xfrm>
              <a:off x="5894134" y="3896170"/>
              <a:ext cx="293687" cy="354013"/>
              <a:chOff x="6030193" y="3822026"/>
              <a:chExt cx="293687" cy="354013"/>
            </a:xfrm>
          </p:grpSpPr>
          <p:pic>
            <p:nvPicPr>
              <p:cNvPr id="320" name="Picture 38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30193" y="3822026"/>
                <a:ext cx="293687" cy="354013"/>
              </a:xfrm>
              <a:prstGeom prst="rect">
                <a:avLst/>
              </a:prstGeom>
              <a:noFill/>
              <a:ln w="9525">
                <a:noFill/>
                <a:miter lim="800000"/>
                <a:headEnd/>
                <a:tailEnd/>
              </a:ln>
            </p:spPr>
          </p:pic>
          <p:sp>
            <p:nvSpPr>
              <p:cNvPr id="321" name="Rectangle 384"/>
              <p:cNvSpPr>
                <a:spLocks noChangeArrowheads="1"/>
              </p:cNvSpPr>
              <p:nvPr/>
            </p:nvSpPr>
            <p:spPr bwMode="auto">
              <a:xfrm>
                <a:off x="6128618"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sp>
          <p:nvSpPr>
            <p:cNvPr id="322" name="Rectangle 389"/>
            <p:cNvSpPr>
              <a:spLocks noChangeArrowheads="1"/>
            </p:cNvSpPr>
            <p:nvPr/>
          </p:nvSpPr>
          <p:spPr bwMode="auto">
            <a:xfrm>
              <a:off x="6719634" y="3942207"/>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nvGrpSpPr>
            <p:cNvPr id="323" name="Groupe 322"/>
            <p:cNvGrpSpPr/>
            <p:nvPr/>
          </p:nvGrpSpPr>
          <p:grpSpPr>
            <a:xfrm>
              <a:off x="6735509" y="3896170"/>
              <a:ext cx="293687" cy="354013"/>
              <a:chOff x="6871568" y="3822026"/>
              <a:chExt cx="293687" cy="354013"/>
            </a:xfrm>
          </p:grpSpPr>
          <p:pic>
            <p:nvPicPr>
              <p:cNvPr id="324" name="Picture 38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71568" y="3822026"/>
                <a:ext cx="293687" cy="354013"/>
              </a:xfrm>
              <a:prstGeom prst="rect">
                <a:avLst/>
              </a:prstGeom>
              <a:noFill/>
              <a:ln w="9525">
                <a:noFill/>
                <a:miter lim="800000"/>
                <a:headEnd/>
                <a:tailEnd/>
              </a:ln>
            </p:spPr>
          </p:pic>
          <p:sp>
            <p:nvSpPr>
              <p:cNvPr id="325" name="Rectangle 390"/>
              <p:cNvSpPr>
                <a:spLocks noChangeArrowheads="1"/>
              </p:cNvSpPr>
              <p:nvPr/>
            </p:nvSpPr>
            <p:spPr bwMode="auto">
              <a:xfrm>
                <a:off x="6969993"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grpSp>
          <p:nvGrpSpPr>
            <p:cNvPr id="326" name="Groupe 325"/>
            <p:cNvGrpSpPr/>
            <p:nvPr/>
          </p:nvGrpSpPr>
          <p:grpSpPr>
            <a:xfrm>
              <a:off x="7561009" y="3896170"/>
              <a:ext cx="307975" cy="354013"/>
              <a:chOff x="7697068" y="3822026"/>
              <a:chExt cx="307975" cy="354013"/>
            </a:xfrm>
          </p:grpSpPr>
          <p:pic>
            <p:nvPicPr>
              <p:cNvPr id="327" name="Picture 39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12943" y="3822026"/>
                <a:ext cx="292100" cy="354013"/>
              </a:xfrm>
              <a:prstGeom prst="rect">
                <a:avLst/>
              </a:prstGeom>
              <a:noFill/>
              <a:ln w="9525">
                <a:noFill/>
                <a:miter lim="800000"/>
                <a:headEnd/>
                <a:tailEnd/>
              </a:ln>
            </p:spPr>
          </p:pic>
          <p:sp>
            <p:nvSpPr>
              <p:cNvPr id="328" name="Rectangle 395"/>
              <p:cNvSpPr>
                <a:spLocks noChangeArrowheads="1"/>
              </p:cNvSpPr>
              <p:nvPr/>
            </p:nvSpPr>
            <p:spPr bwMode="auto">
              <a:xfrm>
                <a:off x="7697068"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sp>
          <p:nvSpPr>
            <p:cNvPr id="329" name="Rectangle 396"/>
            <p:cNvSpPr>
              <a:spLocks noChangeArrowheads="1"/>
            </p:cNvSpPr>
            <p:nvPr/>
          </p:nvSpPr>
          <p:spPr bwMode="auto">
            <a:xfrm>
              <a:off x="7675309" y="3946970"/>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0</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grpSp>
        <p:nvGrpSpPr>
          <p:cNvPr id="22" name="Groupe 21"/>
          <p:cNvGrpSpPr/>
          <p:nvPr/>
        </p:nvGrpSpPr>
        <p:grpSpPr>
          <a:xfrm>
            <a:off x="1331640" y="4282209"/>
            <a:ext cx="6729412" cy="373063"/>
            <a:chOff x="1331640" y="4282209"/>
            <a:chExt cx="6729412" cy="373063"/>
          </a:xfrm>
        </p:grpSpPr>
        <p:grpSp>
          <p:nvGrpSpPr>
            <p:cNvPr id="251" name="Groupe 250"/>
            <p:cNvGrpSpPr/>
            <p:nvPr/>
          </p:nvGrpSpPr>
          <p:grpSpPr>
            <a:xfrm>
              <a:off x="1331640" y="4282209"/>
              <a:ext cx="6729412" cy="373063"/>
              <a:chOff x="1482005" y="4180014"/>
              <a:chExt cx="6729412" cy="373063"/>
            </a:xfrm>
          </p:grpSpPr>
          <p:sp>
            <p:nvSpPr>
              <p:cNvPr id="285" name="Rectangle 254"/>
              <p:cNvSpPr>
                <a:spLocks noChangeArrowheads="1"/>
              </p:cNvSpPr>
              <p:nvPr/>
            </p:nvSpPr>
            <p:spPr bwMode="auto">
              <a:xfrm>
                <a:off x="1482005"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6" name="Rectangle 255"/>
              <p:cNvSpPr>
                <a:spLocks noChangeArrowheads="1"/>
              </p:cNvSpPr>
              <p:nvPr/>
            </p:nvSpPr>
            <p:spPr bwMode="auto">
              <a:xfrm>
                <a:off x="2323380"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7" name="Rectangle 256"/>
              <p:cNvSpPr>
                <a:spLocks noChangeArrowheads="1"/>
              </p:cNvSpPr>
              <p:nvPr/>
            </p:nvSpPr>
            <p:spPr bwMode="auto">
              <a:xfrm>
                <a:off x="3164755"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8" name="Rectangle 257"/>
              <p:cNvSpPr>
                <a:spLocks noChangeArrowheads="1"/>
              </p:cNvSpPr>
              <p:nvPr/>
            </p:nvSpPr>
            <p:spPr bwMode="auto">
              <a:xfrm>
                <a:off x="4006130"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9" name="Rectangle 258"/>
              <p:cNvSpPr>
                <a:spLocks noChangeArrowheads="1"/>
              </p:cNvSpPr>
              <p:nvPr/>
            </p:nvSpPr>
            <p:spPr bwMode="auto">
              <a:xfrm>
                <a:off x="4847505" y="4180014"/>
                <a:ext cx="839787"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0" name="Rectangle 259"/>
              <p:cNvSpPr>
                <a:spLocks noChangeArrowheads="1"/>
              </p:cNvSpPr>
              <p:nvPr/>
            </p:nvSpPr>
            <p:spPr bwMode="auto">
              <a:xfrm>
                <a:off x="5687292"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1" name="Rectangle 260"/>
              <p:cNvSpPr>
                <a:spLocks noChangeArrowheads="1"/>
              </p:cNvSpPr>
              <p:nvPr/>
            </p:nvSpPr>
            <p:spPr bwMode="auto">
              <a:xfrm>
                <a:off x="6528667"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2" name="Rectangle 261"/>
              <p:cNvSpPr>
                <a:spLocks noChangeArrowheads="1"/>
              </p:cNvSpPr>
              <p:nvPr/>
            </p:nvSpPr>
            <p:spPr bwMode="auto">
              <a:xfrm>
                <a:off x="7370042" y="4180014"/>
                <a:ext cx="841375" cy="373063"/>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sp>
          <p:nvSpPr>
            <p:cNvPr id="330" name="Rectangle 399"/>
            <p:cNvSpPr>
              <a:spLocks noChangeArrowheads="1"/>
            </p:cNvSpPr>
            <p:nvPr/>
          </p:nvSpPr>
          <p:spPr bwMode="auto">
            <a:xfrm>
              <a:off x="1595184" y="4315270"/>
              <a:ext cx="3460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128</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31" name="Rectangle 402"/>
            <p:cNvSpPr>
              <a:spLocks noChangeArrowheads="1"/>
            </p:cNvSpPr>
            <p:nvPr/>
          </p:nvSpPr>
          <p:spPr bwMode="auto">
            <a:xfrm>
              <a:off x="2493709" y="4315270"/>
              <a:ext cx="2301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64</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32" name="Rectangle 405"/>
            <p:cNvSpPr>
              <a:spLocks noChangeArrowheads="1"/>
            </p:cNvSpPr>
            <p:nvPr/>
          </p:nvSpPr>
          <p:spPr bwMode="auto">
            <a:xfrm>
              <a:off x="3335084" y="4315270"/>
              <a:ext cx="2301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32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33" name="Rectangle 408"/>
            <p:cNvSpPr>
              <a:spLocks noChangeArrowheads="1"/>
            </p:cNvSpPr>
            <p:nvPr/>
          </p:nvSpPr>
          <p:spPr bwMode="auto">
            <a:xfrm>
              <a:off x="4176459" y="4315270"/>
              <a:ext cx="2301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16</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34" name="Rectangle 411"/>
            <p:cNvSpPr>
              <a:spLocks noChangeArrowheads="1"/>
            </p:cNvSpPr>
            <p:nvPr/>
          </p:nvSpPr>
          <p:spPr bwMode="auto">
            <a:xfrm>
              <a:off x="5074984" y="4315270"/>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8</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35" name="Rectangle 414"/>
            <p:cNvSpPr>
              <a:spLocks noChangeArrowheads="1"/>
            </p:cNvSpPr>
            <p:nvPr/>
          </p:nvSpPr>
          <p:spPr bwMode="auto">
            <a:xfrm>
              <a:off x="5916359" y="4315270"/>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4</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36" name="Rectangle 417"/>
            <p:cNvSpPr>
              <a:spLocks noChangeArrowheads="1"/>
            </p:cNvSpPr>
            <p:nvPr/>
          </p:nvSpPr>
          <p:spPr bwMode="auto">
            <a:xfrm>
              <a:off x="6757734" y="4315270"/>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37" name="Rectangle 420"/>
            <p:cNvSpPr>
              <a:spLocks noChangeArrowheads="1"/>
            </p:cNvSpPr>
            <p:nvPr/>
          </p:nvSpPr>
          <p:spPr bwMode="auto">
            <a:xfrm>
              <a:off x="7599109" y="4315270"/>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23" name="Groupe 22"/>
          <p:cNvGrpSpPr/>
          <p:nvPr/>
        </p:nvGrpSpPr>
        <p:grpSpPr>
          <a:xfrm>
            <a:off x="1331640" y="4655272"/>
            <a:ext cx="6729412" cy="373063"/>
            <a:chOff x="1331640" y="4655272"/>
            <a:chExt cx="6729412" cy="373063"/>
          </a:xfrm>
        </p:grpSpPr>
        <p:grpSp>
          <p:nvGrpSpPr>
            <p:cNvPr id="253" name="Groupe 252"/>
            <p:cNvGrpSpPr/>
            <p:nvPr/>
          </p:nvGrpSpPr>
          <p:grpSpPr>
            <a:xfrm>
              <a:off x="1331640" y="4655272"/>
              <a:ext cx="6729412" cy="373063"/>
              <a:chOff x="1482006" y="4568151"/>
              <a:chExt cx="6729412" cy="373063"/>
            </a:xfrm>
          </p:grpSpPr>
          <p:sp>
            <p:nvSpPr>
              <p:cNvPr id="263" name="Rectangle 286"/>
              <p:cNvSpPr>
                <a:spLocks noChangeArrowheads="1"/>
              </p:cNvSpPr>
              <p:nvPr/>
            </p:nvSpPr>
            <p:spPr bwMode="auto">
              <a:xfrm>
                <a:off x="1482006"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4" name="Rectangle 289"/>
              <p:cNvSpPr>
                <a:spLocks noChangeArrowheads="1"/>
              </p:cNvSpPr>
              <p:nvPr/>
            </p:nvSpPr>
            <p:spPr bwMode="auto">
              <a:xfrm>
                <a:off x="232338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5" name="Rectangle 291"/>
              <p:cNvSpPr>
                <a:spLocks noChangeArrowheads="1"/>
              </p:cNvSpPr>
              <p:nvPr/>
            </p:nvSpPr>
            <p:spPr bwMode="auto">
              <a:xfrm>
                <a:off x="2323381"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6" name="Rectangle 292"/>
              <p:cNvSpPr>
                <a:spLocks noChangeArrowheads="1"/>
              </p:cNvSpPr>
              <p:nvPr/>
            </p:nvSpPr>
            <p:spPr bwMode="auto">
              <a:xfrm>
                <a:off x="3164756"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7" name="Rectangle 294"/>
              <p:cNvSpPr>
                <a:spLocks noChangeArrowheads="1"/>
              </p:cNvSpPr>
              <p:nvPr/>
            </p:nvSpPr>
            <p:spPr bwMode="auto">
              <a:xfrm>
                <a:off x="3164756"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8" name="Rectangle 295"/>
              <p:cNvSpPr>
                <a:spLocks noChangeArrowheads="1"/>
              </p:cNvSpPr>
              <p:nvPr/>
            </p:nvSpPr>
            <p:spPr bwMode="auto">
              <a:xfrm>
                <a:off x="400613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9" name="Rectangle 297"/>
              <p:cNvSpPr>
                <a:spLocks noChangeArrowheads="1"/>
              </p:cNvSpPr>
              <p:nvPr/>
            </p:nvSpPr>
            <p:spPr bwMode="auto">
              <a:xfrm>
                <a:off x="4006131"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0" name="Rectangle 298"/>
              <p:cNvSpPr>
                <a:spLocks noChangeArrowheads="1"/>
              </p:cNvSpPr>
              <p:nvPr/>
            </p:nvSpPr>
            <p:spPr bwMode="auto">
              <a:xfrm>
                <a:off x="4847506" y="4568151"/>
                <a:ext cx="839787"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1" name="Rectangle 300"/>
              <p:cNvSpPr>
                <a:spLocks noChangeArrowheads="1"/>
              </p:cNvSpPr>
              <p:nvPr/>
            </p:nvSpPr>
            <p:spPr bwMode="auto">
              <a:xfrm>
                <a:off x="4847506" y="4568151"/>
                <a:ext cx="839787"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2" name="Rectangle 301"/>
              <p:cNvSpPr>
                <a:spLocks noChangeArrowheads="1"/>
              </p:cNvSpPr>
              <p:nvPr/>
            </p:nvSpPr>
            <p:spPr bwMode="auto">
              <a:xfrm>
                <a:off x="5687293"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3" name="Rectangle 304"/>
              <p:cNvSpPr>
                <a:spLocks noChangeArrowheads="1"/>
              </p:cNvSpPr>
              <p:nvPr/>
            </p:nvSpPr>
            <p:spPr bwMode="auto">
              <a:xfrm>
                <a:off x="6528668"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4" name="Rectangle 306"/>
              <p:cNvSpPr>
                <a:spLocks noChangeArrowheads="1"/>
              </p:cNvSpPr>
              <p:nvPr/>
            </p:nvSpPr>
            <p:spPr bwMode="auto">
              <a:xfrm>
                <a:off x="6528668"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5" name="Rectangle 307"/>
              <p:cNvSpPr>
                <a:spLocks noChangeArrowheads="1"/>
              </p:cNvSpPr>
              <p:nvPr/>
            </p:nvSpPr>
            <p:spPr bwMode="auto">
              <a:xfrm>
                <a:off x="7370043"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6" name="Rectangle 309"/>
              <p:cNvSpPr>
                <a:spLocks noChangeArrowheads="1"/>
              </p:cNvSpPr>
              <p:nvPr/>
            </p:nvSpPr>
            <p:spPr bwMode="auto">
              <a:xfrm>
                <a:off x="7370043"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sp>
          <p:nvSpPr>
            <p:cNvPr id="338" name="Rectangle 423"/>
            <p:cNvSpPr>
              <a:spLocks noChangeArrowheads="1"/>
            </p:cNvSpPr>
            <p:nvPr/>
          </p:nvSpPr>
          <p:spPr bwMode="auto">
            <a:xfrm>
              <a:off x="1479297" y="4686745"/>
              <a:ext cx="5810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1x128</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39" name="Rectangle 426"/>
            <p:cNvSpPr>
              <a:spLocks noChangeArrowheads="1"/>
            </p:cNvSpPr>
            <p:nvPr/>
          </p:nvSpPr>
          <p:spPr bwMode="auto">
            <a:xfrm>
              <a:off x="2377822" y="4686745"/>
              <a:ext cx="4651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1x64</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40" name="Rectangle 429"/>
            <p:cNvSpPr>
              <a:spLocks noChangeArrowheads="1"/>
            </p:cNvSpPr>
            <p:nvPr/>
          </p:nvSpPr>
          <p:spPr bwMode="auto">
            <a:xfrm>
              <a:off x="3219197" y="4686745"/>
              <a:ext cx="4651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1x32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41" name="Rectangle 432"/>
            <p:cNvSpPr>
              <a:spLocks noChangeArrowheads="1"/>
            </p:cNvSpPr>
            <p:nvPr/>
          </p:nvSpPr>
          <p:spPr bwMode="auto">
            <a:xfrm>
              <a:off x="4060572" y="4686745"/>
              <a:ext cx="4651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0x16</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42" name="Rectangle 435"/>
            <p:cNvSpPr>
              <a:spLocks noChangeArrowheads="1"/>
            </p:cNvSpPr>
            <p:nvPr/>
          </p:nvSpPr>
          <p:spPr bwMode="auto">
            <a:xfrm>
              <a:off x="4959096" y="4686745"/>
              <a:ext cx="3492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0x8</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43" name="Rectangle 438"/>
            <p:cNvSpPr>
              <a:spLocks noChangeArrowheads="1"/>
            </p:cNvSpPr>
            <p:nvPr/>
          </p:nvSpPr>
          <p:spPr bwMode="auto">
            <a:xfrm>
              <a:off x="5800471" y="4686745"/>
              <a:ext cx="3492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1x4</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44" name="Rectangle 441"/>
            <p:cNvSpPr>
              <a:spLocks noChangeArrowheads="1"/>
            </p:cNvSpPr>
            <p:nvPr/>
          </p:nvSpPr>
          <p:spPr bwMode="auto">
            <a:xfrm>
              <a:off x="6641846" y="4686745"/>
              <a:ext cx="3492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1x2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45" name="Rectangle 444"/>
            <p:cNvSpPr>
              <a:spLocks noChangeArrowheads="1"/>
            </p:cNvSpPr>
            <p:nvPr/>
          </p:nvSpPr>
          <p:spPr bwMode="auto">
            <a:xfrm>
              <a:off x="7483221" y="4686745"/>
              <a:ext cx="3492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0x1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24" name="Groupe 23"/>
          <p:cNvGrpSpPr/>
          <p:nvPr/>
        </p:nvGrpSpPr>
        <p:grpSpPr>
          <a:xfrm>
            <a:off x="1331640" y="5018533"/>
            <a:ext cx="6729412" cy="373063"/>
            <a:chOff x="1331640" y="5018533"/>
            <a:chExt cx="6729412" cy="373063"/>
          </a:xfrm>
        </p:grpSpPr>
        <p:grpSp>
          <p:nvGrpSpPr>
            <p:cNvPr id="250" name="Groupe 249"/>
            <p:cNvGrpSpPr/>
            <p:nvPr/>
          </p:nvGrpSpPr>
          <p:grpSpPr>
            <a:xfrm>
              <a:off x="1331640" y="5018533"/>
              <a:ext cx="6729412" cy="373063"/>
              <a:chOff x="1386755" y="6381328"/>
              <a:chExt cx="6729412" cy="373063"/>
            </a:xfrm>
          </p:grpSpPr>
          <p:sp>
            <p:nvSpPr>
              <p:cNvPr id="293" name="Rectangle 254"/>
              <p:cNvSpPr>
                <a:spLocks noChangeArrowheads="1"/>
              </p:cNvSpPr>
              <p:nvPr/>
            </p:nvSpPr>
            <p:spPr bwMode="auto">
              <a:xfrm>
                <a:off x="1386755"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4" name="Rectangle 255"/>
              <p:cNvSpPr>
                <a:spLocks noChangeArrowheads="1"/>
              </p:cNvSpPr>
              <p:nvPr/>
            </p:nvSpPr>
            <p:spPr bwMode="auto">
              <a:xfrm>
                <a:off x="2228130"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5" name="Rectangle 256"/>
              <p:cNvSpPr>
                <a:spLocks noChangeArrowheads="1"/>
              </p:cNvSpPr>
              <p:nvPr/>
            </p:nvSpPr>
            <p:spPr bwMode="auto">
              <a:xfrm>
                <a:off x="3069505"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6" name="Rectangle 257"/>
              <p:cNvSpPr>
                <a:spLocks noChangeArrowheads="1"/>
              </p:cNvSpPr>
              <p:nvPr/>
            </p:nvSpPr>
            <p:spPr bwMode="auto">
              <a:xfrm>
                <a:off x="3910880"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7" name="Rectangle 258"/>
              <p:cNvSpPr>
                <a:spLocks noChangeArrowheads="1"/>
              </p:cNvSpPr>
              <p:nvPr/>
            </p:nvSpPr>
            <p:spPr bwMode="auto">
              <a:xfrm>
                <a:off x="4752255" y="6381328"/>
                <a:ext cx="839787"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8" name="Rectangle 259"/>
              <p:cNvSpPr>
                <a:spLocks noChangeArrowheads="1"/>
              </p:cNvSpPr>
              <p:nvPr/>
            </p:nvSpPr>
            <p:spPr bwMode="auto">
              <a:xfrm>
                <a:off x="5592042"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9" name="Rectangle 260"/>
              <p:cNvSpPr>
                <a:spLocks noChangeArrowheads="1"/>
              </p:cNvSpPr>
              <p:nvPr/>
            </p:nvSpPr>
            <p:spPr bwMode="auto">
              <a:xfrm>
                <a:off x="6433417"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300" name="Rectangle 261"/>
              <p:cNvSpPr>
                <a:spLocks noChangeArrowheads="1"/>
              </p:cNvSpPr>
              <p:nvPr/>
            </p:nvSpPr>
            <p:spPr bwMode="auto">
              <a:xfrm>
                <a:off x="7274792" y="6381328"/>
                <a:ext cx="841375" cy="373063"/>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sp>
          <p:nvSpPr>
            <p:cNvPr id="346" name="Rectangle 447"/>
            <p:cNvSpPr>
              <a:spLocks noChangeArrowheads="1"/>
            </p:cNvSpPr>
            <p:nvPr/>
          </p:nvSpPr>
          <p:spPr bwMode="auto">
            <a:xfrm>
              <a:off x="1498347" y="5058220"/>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128 +</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47" name="Rectangle 450"/>
            <p:cNvSpPr>
              <a:spLocks noChangeArrowheads="1"/>
            </p:cNvSpPr>
            <p:nvPr/>
          </p:nvSpPr>
          <p:spPr bwMode="auto">
            <a:xfrm>
              <a:off x="2366709" y="5058220"/>
              <a:ext cx="4857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64  +</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48" name="Rectangle 454"/>
            <p:cNvSpPr>
              <a:spLocks noChangeArrowheads="1"/>
            </p:cNvSpPr>
            <p:nvPr/>
          </p:nvSpPr>
          <p:spPr bwMode="auto">
            <a:xfrm>
              <a:off x="3181097" y="5058220"/>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32   +</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49" name="Rectangle 457"/>
            <p:cNvSpPr>
              <a:spLocks noChangeArrowheads="1"/>
            </p:cNvSpPr>
            <p:nvPr/>
          </p:nvSpPr>
          <p:spPr bwMode="auto">
            <a:xfrm>
              <a:off x="4078034" y="5058220"/>
              <a:ext cx="4286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0   +</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50" name="Rectangle 460"/>
            <p:cNvSpPr>
              <a:spLocks noChangeArrowheads="1"/>
            </p:cNvSpPr>
            <p:nvPr/>
          </p:nvSpPr>
          <p:spPr bwMode="auto">
            <a:xfrm>
              <a:off x="4862259" y="5058220"/>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0     +</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51" name="Rectangle 463"/>
            <p:cNvSpPr>
              <a:spLocks noChangeArrowheads="1"/>
            </p:cNvSpPr>
            <p:nvPr/>
          </p:nvSpPr>
          <p:spPr bwMode="auto">
            <a:xfrm>
              <a:off x="5703634" y="5058220"/>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4     +</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52" name="Rectangle 466"/>
            <p:cNvSpPr>
              <a:spLocks noChangeArrowheads="1"/>
            </p:cNvSpPr>
            <p:nvPr/>
          </p:nvSpPr>
          <p:spPr bwMode="auto">
            <a:xfrm>
              <a:off x="6545009" y="5058220"/>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2     +</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53" name="Rectangle 469"/>
            <p:cNvSpPr>
              <a:spLocks noChangeArrowheads="1"/>
            </p:cNvSpPr>
            <p:nvPr/>
          </p:nvSpPr>
          <p:spPr bwMode="auto">
            <a:xfrm>
              <a:off x="7599109" y="5058220"/>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0</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2" name="Groupe 1"/>
          <p:cNvGrpSpPr/>
          <p:nvPr/>
        </p:nvGrpSpPr>
        <p:grpSpPr>
          <a:xfrm>
            <a:off x="1331640" y="3562129"/>
            <a:ext cx="6729412" cy="373063"/>
            <a:chOff x="1331640" y="3562129"/>
            <a:chExt cx="6729412" cy="373063"/>
          </a:xfrm>
        </p:grpSpPr>
        <p:grpSp>
          <p:nvGrpSpPr>
            <p:cNvPr id="254" name="Groupe 253"/>
            <p:cNvGrpSpPr/>
            <p:nvPr/>
          </p:nvGrpSpPr>
          <p:grpSpPr>
            <a:xfrm>
              <a:off x="1331640" y="3562129"/>
              <a:ext cx="6729412" cy="373063"/>
              <a:chOff x="1482006" y="3455313"/>
              <a:chExt cx="6729412" cy="373063"/>
            </a:xfrm>
          </p:grpSpPr>
          <p:sp>
            <p:nvSpPr>
              <p:cNvPr id="255" name="Rectangle 254"/>
              <p:cNvSpPr>
                <a:spLocks noChangeArrowheads="1"/>
              </p:cNvSpPr>
              <p:nvPr/>
            </p:nvSpPr>
            <p:spPr bwMode="auto">
              <a:xfrm>
                <a:off x="1482006"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56" name="Rectangle 255"/>
              <p:cNvSpPr>
                <a:spLocks noChangeArrowheads="1"/>
              </p:cNvSpPr>
              <p:nvPr/>
            </p:nvSpPr>
            <p:spPr bwMode="auto">
              <a:xfrm>
                <a:off x="2323381"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57" name="Rectangle 256"/>
              <p:cNvSpPr>
                <a:spLocks noChangeArrowheads="1"/>
              </p:cNvSpPr>
              <p:nvPr/>
            </p:nvSpPr>
            <p:spPr bwMode="auto">
              <a:xfrm>
                <a:off x="3164756"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58" name="Rectangle 257"/>
              <p:cNvSpPr>
                <a:spLocks noChangeArrowheads="1"/>
              </p:cNvSpPr>
              <p:nvPr/>
            </p:nvSpPr>
            <p:spPr bwMode="auto">
              <a:xfrm>
                <a:off x="4006131"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59" name="Rectangle 258"/>
              <p:cNvSpPr>
                <a:spLocks noChangeArrowheads="1"/>
              </p:cNvSpPr>
              <p:nvPr/>
            </p:nvSpPr>
            <p:spPr bwMode="auto">
              <a:xfrm>
                <a:off x="4847506" y="3455313"/>
                <a:ext cx="839787"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0" name="Rectangle 259"/>
              <p:cNvSpPr>
                <a:spLocks noChangeArrowheads="1"/>
              </p:cNvSpPr>
              <p:nvPr/>
            </p:nvSpPr>
            <p:spPr bwMode="auto">
              <a:xfrm>
                <a:off x="5687293"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1" name="Rectangle 260"/>
              <p:cNvSpPr>
                <a:spLocks noChangeArrowheads="1"/>
              </p:cNvSpPr>
              <p:nvPr/>
            </p:nvSpPr>
            <p:spPr bwMode="auto">
              <a:xfrm>
                <a:off x="6528668"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2" name="Rectangle 261"/>
              <p:cNvSpPr>
                <a:spLocks noChangeArrowheads="1"/>
              </p:cNvSpPr>
              <p:nvPr/>
            </p:nvSpPr>
            <p:spPr bwMode="auto">
              <a:xfrm>
                <a:off x="7370043" y="3455313"/>
                <a:ext cx="841375" cy="373063"/>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sp>
          <p:nvSpPr>
            <p:cNvPr id="354" name="Rectangle 327"/>
            <p:cNvSpPr>
              <a:spLocks noChangeArrowheads="1"/>
            </p:cNvSpPr>
            <p:nvPr/>
          </p:nvSpPr>
          <p:spPr bwMode="auto">
            <a:xfrm>
              <a:off x="1709484" y="3580257"/>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55" name="Rectangle 330"/>
            <p:cNvSpPr>
              <a:spLocks noChangeArrowheads="1"/>
            </p:cNvSpPr>
            <p:nvPr/>
          </p:nvSpPr>
          <p:spPr bwMode="auto">
            <a:xfrm>
              <a:off x="2550859" y="3580257"/>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56" name="Rectangle 333"/>
            <p:cNvSpPr>
              <a:spLocks noChangeArrowheads="1"/>
            </p:cNvSpPr>
            <p:nvPr/>
          </p:nvSpPr>
          <p:spPr bwMode="auto">
            <a:xfrm>
              <a:off x="3392234" y="3580257"/>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57" name="Rectangle 336"/>
            <p:cNvSpPr>
              <a:spLocks noChangeArrowheads="1"/>
            </p:cNvSpPr>
            <p:nvPr/>
          </p:nvSpPr>
          <p:spPr bwMode="auto">
            <a:xfrm>
              <a:off x="4233609" y="3580257"/>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0</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58" name="Rectangle 339"/>
            <p:cNvSpPr>
              <a:spLocks noChangeArrowheads="1"/>
            </p:cNvSpPr>
            <p:nvPr/>
          </p:nvSpPr>
          <p:spPr bwMode="auto">
            <a:xfrm>
              <a:off x="5074984" y="3580257"/>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0</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59" name="Rectangle 342"/>
            <p:cNvSpPr>
              <a:spLocks noChangeArrowheads="1"/>
            </p:cNvSpPr>
            <p:nvPr/>
          </p:nvSpPr>
          <p:spPr bwMode="auto">
            <a:xfrm>
              <a:off x="5916359" y="3580257"/>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60" name="Rectangle 345"/>
            <p:cNvSpPr>
              <a:spLocks noChangeArrowheads="1"/>
            </p:cNvSpPr>
            <p:nvPr/>
          </p:nvSpPr>
          <p:spPr bwMode="auto">
            <a:xfrm>
              <a:off x="6757734" y="3580257"/>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61" name="Rectangle 348"/>
            <p:cNvSpPr>
              <a:spLocks noChangeArrowheads="1"/>
            </p:cNvSpPr>
            <p:nvPr/>
          </p:nvSpPr>
          <p:spPr bwMode="auto">
            <a:xfrm>
              <a:off x="7599109" y="3580257"/>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0</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6232796"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Binaire …  </a:t>
            </a:r>
            <a:endParaRPr lang="fr-FR" sz="2400" u="sng" dirty="0"/>
          </a:p>
        </p:txBody>
      </p:sp>
      <p:sp>
        <p:nvSpPr>
          <p:cNvPr id="7" name="Rectangle 6"/>
          <p:cNvSpPr/>
          <p:nvPr/>
        </p:nvSpPr>
        <p:spPr>
          <a:xfrm>
            <a:off x="-28284" y="1774557"/>
            <a:ext cx="9166516" cy="646331"/>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Binaire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Décimal:</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binaire sur 8 bits appelé aussi un octet ou  « byte »: 11100110 </a:t>
            </a:r>
          </a:p>
        </p:txBody>
      </p:sp>
      <p:sp>
        <p:nvSpPr>
          <p:cNvPr id="11" name="Rectangle 10"/>
          <p:cNvSpPr/>
          <p:nvPr/>
        </p:nvSpPr>
        <p:spPr>
          <a:xfrm>
            <a:off x="229089" y="4159679"/>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2" name="Rectangle 11"/>
          <p:cNvSpPr/>
          <p:nvPr/>
        </p:nvSpPr>
        <p:spPr>
          <a:xfrm>
            <a:off x="-37264" y="4561530"/>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3" name="Rectangle 12"/>
          <p:cNvSpPr/>
          <p:nvPr/>
        </p:nvSpPr>
        <p:spPr>
          <a:xfrm>
            <a:off x="26983" y="5095783"/>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8" name="Rectangle 7"/>
          <p:cNvSpPr/>
          <p:nvPr/>
        </p:nvSpPr>
        <p:spPr>
          <a:xfrm>
            <a:off x="8100392" y="4981169"/>
            <a:ext cx="76815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230</a:t>
            </a:r>
          </a:p>
        </p:txBody>
      </p:sp>
      <p:sp>
        <p:nvSpPr>
          <p:cNvPr id="14" name="Rectangle 13"/>
          <p:cNvSpPr/>
          <p:nvPr/>
        </p:nvSpPr>
        <p:spPr>
          <a:xfrm>
            <a:off x="8013332" y="4649871"/>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21" name="Groupe 20"/>
          <p:cNvGrpSpPr/>
          <p:nvPr/>
        </p:nvGrpSpPr>
        <p:grpSpPr>
          <a:xfrm>
            <a:off x="6590353" y="2925281"/>
            <a:ext cx="2447453" cy="1003660"/>
            <a:chOff x="6590353" y="3944280"/>
            <a:chExt cx="2447453" cy="1003660"/>
          </a:xfrm>
        </p:grpSpPr>
        <p:sp>
          <p:nvSpPr>
            <p:cNvPr id="16" name="Forme libre 15"/>
            <p:cNvSpPr/>
            <p:nvPr/>
          </p:nvSpPr>
          <p:spPr>
            <a:xfrm>
              <a:off x="6590353" y="3944331"/>
              <a:ext cx="2408681" cy="1003609"/>
            </a:xfrm>
            <a:custGeom>
              <a:avLst/>
              <a:gdLst>
                <a:gd name="connsiteX0" fmla="*/ 22320 w 2408681"/>
                <a:gd name="connsiteY0" fmla="*/ 33453 h 1003609"/>
                <a:gd name="connsiteX1" fmla="*/ 22320 w 2408681"/>
                <a:gd name="connsiteY1" fmla="*/ 33453 h 1003609"/>
                <a:gd name="connsiteX2" fmla="*/ 11169 w 2408681"/>
                <a:gd name="connsiteY2" fmla="*/ 133814 h 1003609"/>
                <a:gd name="connsiteX3" fmla="*/ 18 w 2408681"/>
                <a:gd name="connsiteY3" fmla="*/ 178419 h 1003609"/>
                <a:gd name="connsiteX4" fmla="*/ 22320 w 2408681"/>
                <a:gd name="connsiteY4" fmla="*/ 479502 h 1003609"/>
                <a:gd name="connsiteX5" fmla="*/ 66925 w 2408681"/>
                <a:gd name="connsiteY5" fmla="*/ 490653 h 1003609"/>
                <a:gd name="connsiteX6" fmla="*/ 111530 w 2408681"/>
                <a:gd name="connsiteY6" fmla="*/ 535258 h 1003609"/>
                <a:gd name="connsiteX7" fmla="*/ 345706 w 2408681"/>
                <a:gd name="connsiteY7" fmla="*/ 557561 h 1003609"/>
                <a:gd name="connsiteX8" fmla="*/ 379159 w 2408681"/>
                <a:gd name="connsiteY8" fmla="*/ 568712 h 1003609"/>
                <a:gd name="connsiteX9" fmla="*/ 557579 w 2408681"/>
                <a:gd name="connsiteY9" fmla="*/ 591014 h 1003609"/>
                <a:gd name="connsiteX10" fmla="*/ 579881 w 2408681"/>
                <a:gd name="connsiteY10" fmla="*/ 613317 h 1003609"/>
                <a:gd name="connsiteX11" fmla="*/ 602184 w 2408681"/>
                <a:gd name="connsiteY11" fmla="*/ 646770 h 1003609"/>
                <a:gd name="connsiteX12" fmla="*/ 635637 w 2408681"/>
                <a:gd name="connsiteY12" fmla="*/ 669073 h 1003609"/>
                <a:gd name="connsiteX13" fmla="*/ 657940 w 2408681"/>
                <a:gd name="connsiteY13" fmla="*/ 735980 h 1003609"/>
                <a:gd name="connsiteX14" fmla="*/ 669091 w 2408681"/>
                <a:gd name="connsiteY14" fmla="*/ 769434 h 1003609"/>
                <a:gd name="connsiteX15" fmla="*/ 680242 w 2408681"/>
                <a:gd name="connsiteY15" fmla="*/ 814039 h 1003609"/>
                <a:gd name="connsiteX16" fmla="*/ 702545 w 2408681"/>
                <a:gd name="connsiteY16" fmla="*/ 880946 h 1003609"/>
                <a:gd name="connsiteX17" fmla="*/ 802906 w 2408681"/>
                <a:gd name="connsiteY17" fmla="*/ 914400 h 1003609"/>
                <a:gd name="connsiteX18" fmla="*/ 836359 w 2408681"/>
                <a:gd name="connsiteY18" fmla="*/ 936702 h 1003609"/>
                <a:gd name="connsiteX19" fmla="*/ 869813 w 2408681"/>
                <a:gd name="connsiteY19" fmla="*/ 947853 h 1003609"/>
                <a:gd name="connsiteX20" fmla="*/ 892115 w 2408681"/>
                <a:gd name="connsiteY20" fmla="*/ 981307 h 1003609"/>
                <a:gd name="connsiteX21" fmla="*/ 970174 w 2408681"/>
                <a:gd name="connsiteY21" fmla="*/ 1003609 h 1003609"/>
                <a:gd name="connsiteX22" fmla="*/ 1226652 w 2408681"/>
                <a:gd name="connsiteY22" fmla="*/ 992458 h 1003609"/>
                <a:gd name="connsiteX23" fmla="*/ 1260106 w 2408681"/>
                <a:gd name="connsiteY23" fmla="*/ 981307 h 1003609"/>
                <a:gd name="connsiteX24" fmla="*/ 1304710 w 2408681"/>
                <a:gd name="connsiteY24" fmla="*/ 970156 h 1003609"/>
                <a:gd name="connsiteX25" fmla="*/ 1338164 w 2408681"/>
                <a:gd name="connsiteY25" fmla="*/ 947853 h 1003609"/>
                <a:gd name="connsiteX26" fmla="*/ 1371618 w 2408681"/>
                <a:gd name="connsiteY26" fmla="*/ 914400 h 1003609"/>
                <a:gd name="connsiteX27" fmla="*/ 1438525 w 2408681"/>
                <a:gd name="connsiteY27" fmla="*/ 892097 h 1003609"/>
                <a:gd name="connsiteX28" fmla="*/ 1594642 w 2408681"/>
                <a:gd name="connsiteY28" fmla="*/ 925551 h 1003609"/>
                <a:gd name="connsiteX29" fmla="*/ 1616945 w 2408681"/>
                <a:gd name="connsiteY29" fmla="*/ 947853 h 1003609"/>
                <a:gd name="connsiteX30" fmla="*/ 1761910 w 2408681"/>
                <a:gd name="connsiteY30" fmla="*/ 936702 h 1003609"/>
                <a:gd name="connsiteX31" fmla="*/ 1795364 w 2408681"/>
                <a:gd name="connsiteY31" fmla="*/ 925551 h 1003609"/>
                <a:gd name="connsiteX32" fmla="*/ 1839969 w 2408681"/>
                <a:gd name="connsiteY32" fmla="*/ 903249 h 1003609"/>
                <a:gd name="connsiteX33" fmla="*/ 2040691 w 2408681"/>
                <a:gd name="connsiteY33" fmla="*/ 892097 h 1003609"/>
                <a:gd name="connsiteX34" fmla="*/ 2096447 w 2408681"/>
                <a:gd name="connsiteY34" fmla="*/ 880946 h 1003609"/>
                <a:gd name="connsiteX35" fmla="*/ 2185657 w 2408681"/>
                <a:gd name="connsiteY35" fmla="*/ 869795 h 1003609"/>
                <a:gd name="connsiteX36" fmla="*/ 2252564 w 2408681"/>
                <a:gd name="connsiteY36" fmla="*/ 825190 h 1003609"/>
                <a:gd name="connsiteX37" fmla="*/ 2330623 w 2408681"/>
                <a:gd name="connsiteY37" fmla="*/ 802888 h 1003609"/>
                <a:gd name="connsiteX38" fmla="*/ 2352925 w 2408681"/>
                <a:gd name="connsiteY38" fmla="*/ 713678 h 1003609"/>
                <a:gd name="connsiteX39" fmla="*/ 2364076 w 2408681"/>
                <a:gd name="connsiteY39" fmla="*/ 680224 h 1003609"/>
                <a:gd name="connsiteX40" fmla="*/ 2386379 w 2408681"/>
                <a:gd name="connsiteY40" fmla="*/ 579863 h 1003609"/>
                <a:gd name="connsiteX41" fmla="*/ 2408681 w 2408681"/>
                <a:gd name="connsiteY41" fmla="*/ 546409 h 1003609"/>
                <a:gd name="connsiteX42" fmla="*/ 2397530 w 2408681"/>
                <a:gd name="connsiteY42" fmla="*/ 178419 h 1003609"/>
                <a:gd name="connsiteX43" fmla="*/ 2364076 w 2408681"/>
                <a:gd name="connsiteY43" fmla="*/ 167268 h 1003609"/>
                <a:gd name="connsiteX44" fmla="*/ 2352925 w 2408681"/>
                <a:gd name="connsiteY44" fmla="*/ 133814 h 1003609"/>
                <a:gd name="connsiteX45" fmla="*/ 2308320 w 2408681"/>
                <a:gd name="connsiteY45" fmla="*/ 66907 h 1003609"/>
                <a:gd name="connsiteX46" fmla="*/ 2286018 w 2408681"/>
                <a:gd name="connsiteY46" fmla="*/ 33453 h 1003609"/>
                <a:gd name="connsiteX47" fmla="*/ 2051842 w 2408681"/>
                <a:gd name="connsiteY47" fmla="*/ 22302 h 1003609"/>
                <a:gd name="connsiteX48" fmla="*/ 1672701 w 2408681"/>
                <a:gd name="connsiteY48" fmla="*/ 11151 h 1003609"/>
                <a:gd name="connsiteX49" fmla="*/ 1438525 w 2408681"/>
                <a:gd name="connsiteY49" fmla="*/ 0 h 1003609"/>
                <a:gd name="connsiteX50" fmla="*/ 836359 w 2408681"/>
                <a:gd name="connsiteY50" fmla="*/ 22302 h 1003609"/>
                <a:gd name="connsiteX51" fmla="*/ 769452 w 2408681"/>
                <a:gd name="connsiteY51" fmla="*/ 33453 h 1003609"/>
                <a:gd name="connsiteX52" fmla="*/ 680242 w 2408681"/>
                <a:gd name="connsiteY52" fmla="*/ 44605 h 1003609"/>
                <a:gd name="connsiteX53" fmla="*/ 245345 w 2408681"/>
                <a:gd name="connsiteY53" fmla="*/ 22302 h 1003609"/>
                <a:gd name="connsiteX54" fmla="*/ 89227 w 2408681"/>
                <a:gd name="connsiteY54" fmla="*/ 22302 h 1003609"/>
                <a:gd name="connsiteX55" fmla="*/ 78076 w 2408681"/>
                <a:gd name="connsiteY55" fmla="*/ 22302 h 1003609"/>
                <a:gd name="connsiteX56" fmla="*/ 78076 w 2408681"/>
                <a:gd name="connsiteY56" fmla="*/ 22302 h 100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2408681" h="1003609">
                  <a:moveTo>
                    <a:pt x="22320" y="33453"/>
                  </a:moveTo>
                  <a:lnTo>
                    <a:pt x="22320" y="33453"/>
                  </a:lnTo>
                  <a:cubicBezTo>
                    <a:pt x="18603" y="66907"/>
                    <a:pt x="16287" y="100546"/>
                    <a:pt x="11169" y="133814"/>
                  </a:cubicBezTo>
                  <a:cubicBezTo>
                    <a:pt x="8839" y="148962"/>
                    <a:pt x="-476" y="163101"/>
                    <a:pt x="18" y="178419"/>
                  </a:cubicBezTo>
                  <a:cubicBezTo>
                    <a:pt x="3263" y="279003"/>
                    <a:pt x="1234" y="381100"/>
                    <a:pt x="22320" y="479502"/>
                  </a:cubicBezTo>
                  <a:cubicBezTo>
                    <a:pt x="25531" y="494488"/>
                    <a:pt x="52057" y="486936"/>
                    <a:pt x="66925" y="490653"/>
                  </a:cubicBezTo>
                  <a:cubicBezTo>
                    <a:pt x="81793" y="505521"/>
                    <a:pt x="91582" y="528609"/>
                    <a:pt x="111530" y="535258"/>
                  </a:cubicBezTo>
                  <a:cubicBezTo>
                    <a:pt x="208556" y="567599"/>
                    <a:pt x="133248" y="545757"/>
                    <a:pt x="345706" y="557561"/>
                  </a:cubicBezTo>
                  <a:cubicBezTo>
                    <a:pt x="356857" y="561278"/>
                    <a:pt x="367633" y="566407"/>
                    <a:pt x="379159" y="568712"/>
                  </a:cubicBezTo>
                  <a:cubicBezTo>
                    <a:pt x="418936" y="576667"/>
                    <a:pt x="522791" y="587149"/>
                    <a:pt x="557579" y="591014"/>
                  </a:cubicBezTo>
                  <a:cubicBezTo>
                    <a:pt x="565013" y="598448"/>
                    <a:pt x="573313" y="605107"/>
                    <a:pt x="579881" y="613317"/>
                  </a:cubicBezTo>
                  <a:cubicBezTo>
                    <a:pt x="588253" y="623782"/>
                    <a:pt x="592707" y="637293"/>
                    <a:pt x="602184" y="646770"/>
                  </a:cubicBezTo>
                  <a:cubicBezTo>
                    <a:pt x="611661" y="656247"/>
                    <a:pt x="624486" y="661639"/>
                    <a:pt x="635637" y="669073"/>
                  </a:cubicBezTo>
                  <a:lnTo>
                    <a:pt x="657940" y="735980"/>
                  </a:lnTo>
                  <a:cubicBezTo>
                    <a:pt x="661657" y="747131"/>
                    <a:pt x="666240" y="758030"/>
                    <a:pt x="669091" y="769434"/>
                  </a:cubicBezTo>
                  <a:cubicBezTo>
                    <a:pt x="672808" y="784302"/>
                    <a:pt x="675838" y="799359"/>
                    <a:pt x="680242" y="814039"/>
                  </a:cubicBezTo>
                  <a:cubicBezTo>
                    <a:pt x="686997" y="836556"/>
                    <a:pt x="681518" y="870432"/>
                    <a:pt x="702545" y="880946"/>
                  </a:cubicBezTo>
                  <a:cubicBezTo>
                    <a:pt x="764102" y="911726"/>
                    <a:pt x="730849" y="899989"/>
                    <a:pt x="802906" y="914400"/>
                  </a:cubicBezTo>
                  <a:cubicBezTo>
                    <a:pt x="814057" y="921834"/>
                    <a:pt x="824372" y="930709"/>
                    <a:pt x="836359" y="936702"/>
                  </a:cubicBezTo>
                  <a:cubicBezTo>
                    <a:pt x="846873" y="941959"/>
                    <a:pt x="860634" y="940510"/>
                    <a:pt x="869813" y="947853"/>
                  </a:cubicBezTo>
                  <a:cubicBezTo>
                    <a:pt x="880278" y="956225"/>
                    <a:pt x="881650" y="972935"/>
                    <a:pt x="892115" y="981307"/>
                  </a:cubicBezTo>
                  <a:cubicBezTo>
                    <a:pt x="899386" y="987124"/>
                    <a:pt x="967260" y="1002881"/>
                    <a:pt x="970174" y="1003609"/>
                  </a:cubicBezTo>
                  <a:cubicBezTo>
                    <a:pt x="1055667" y="999892"/>
                    <a:pt x="1141331" y="999021"/>
                    <a:pt x="1226652" y="992458"/>
                  </a:cubicBezTo>
                  <a:cubicBezTo>
                    <a:pt x="1238372" y="991556"/>
                    <a:pt x="1248804" y="984536"/>
                    <a:pt x="1260106" y="981307"/>
                  </a:cubicBezTo>
                  <a:cubicBezTo>
                    <a:pt x="1274842" y="977097"/>
                    <a:pt x="1289842" y="973873"/>
                    <a:pt x="1304710" y="970156"/>
                  </a:cubicBezTo>
                  <a:cubicBezTo>
                    <a:pt x="1315861" y="962722"/>
                    <a:pt x="1327868" y="956433"/>
                    <a:pt x="1338164" y="947853"/>
                  </a:cubicBezTo>
                  <a:cubicBezTo>
                    <a:pt x="1350279" y="937757"/>
                    <a:pt x="1357832" y="922059"/>
                    <a:pt x="1371618" y="914400"/>
                  </a:cubicBezTo>
                  <a:cubicBezTo>
                    <a:pt x="1392168" y="902983"/>
                    <a:pt x="1438525" y="892097"/>
                    <a:pt x="1438525" y="892097"/>
                  </a:cubicBezTo>
                  <a:cubicBezTo>
                    <a:pt x="1515012" y="899746"/>
                    <a:pt x="1539571" y="888838"/>
                    <a:pt x="1594642" y="925551"/>
                  </a:cubicBezTo>
                  <a:cubicBezTo>
                    <a:pt x="1603390" y="931383"/>
                    <a:pt x="1609511" y="940419"/>
                    <a:pt x="1616945" y="947853"/>
                  </a:cubicBezTo>
                  <a:cubicBezTo>
                    <a:pt x="1665267" y="944136"/>
                    <a:pt x="1713820" y="942713"/>
                    <a:pt x="1761910" y="936702"/>
                  </a:cubicBezTo>
                  <a:cubicBezTo>
                    <a:pt x="1773574" y="935244"/>
                    <a:pt x="1784560" y="930181"/>
                    <a:pt x="1795364" y="925551"/>
                  </a:cubicBezTo>
                  <a:cubicBezTo>
                    <a:pt x="1810643" y="919003"/>
                    <a:pt x="1823498" y="905495"/>
                    <a:pt x="1839969" y="903249"/>
                  </a:cubicBezTo>
                  <a:cubicBezTo>
                    <a:pt x="1906365" y="894195"/>
                    <a:pt x="1973784" y="895814"/>
                    <a:pt x="2040691" y="892097"/>
                  </a:cubicBezTo>
                  <a:cubicBezTo>
                    <a:pt x="2059276" y="888380"/>
                    <a:pt x="2077714" y="883828"/>
                    <a:pt x="2096447" y="880946"/>
                  </a:cubicBezTo>
                  <a:cubicBezTo>
                    <a:pt x="2126067" y="876389"/>
                    <a:pt x="2157435" y="879874"/>
                    <a:pt x="2185657" y="869795"/>
                  </a:cubicBezTo>
                  <a:cubicBezTo>
                    <a:pt x="2210900" y="860780"/>
                    <a:pt x="2227135" y="833666"/>
                    <a:pt x="2252564" y="825190"/>
                  </a:cubicBezTo>
                  <a:cubicBezTo>
                    <a:pt x="2300557" y="809193"/>
                    <a:pt x="2274614" y="816890"/>
                    <a:pt x="2330623" y="802888"/>
                  </a:cubicBezTo>
                  <a:cubicBezTo>
                    <a:pt x="2338057" y="773151"/>
                    <a:pt x="2343232" y="742757"/>
                    <a:pt x="2352925" y="713678"/>
                  </a:cubicBezTo>
                  <a:cubicBezTo>
                    <a:pt x="2356642" y="702527"/>
                    <a:pt x="2361526" y="691699"/>
                    <a:pt x="2364076" y="680224"/>
                  </a:cubicBezTo>
                  <a:cubicBezTo>
                    <a:pt x="2370930" y="649378"/>
                    <a:pt x="2371315" y="609991"/>
                    <a:pt x="2386379" y="579863"/>
                  </a:cubicBezTo>
                  <a:cubicBezTo>
                    <a:pt x="2392373" y="567876"/>
                    <a:pt x="2401247" y="557560"/>
                    <a:pt x="2408681" y="546409"/>
                  </a:cubicBezTo>
                  <a:cubicBezTo>
                    <a:pt x="2404964" y="423746"/>
                    <a:pt x="2411869" y="300298"/>
                    <a:pt x="2397530" y="178419"/>
                  </a:cubicBezTo>
                  <a:cubicBezTo>
                    <a:pt x="2396157" y="166745"/>
                    <a:pt x="2372388" y="175580"/>
                    <a:pt x="2364076" y="167268"/>
                  </a:cubicBezTo>
                  <a:cubicBezTo>
                    <a:pt x="2355764" y="158956"/>
                    <a:pt x="2358633" y="144089"/>
                    <a:pt x="2352925" y="133814"/>
                  </a:cubicBezTo>
                  <a:cubicBezTo>
                    <a:pt x="2339908" y="110383"/>
                    <a:pt x="2323188" y="89209"/>
                    <a:pt x="2308320" y="66907"/>
                  </a:cubicBezTo>
                  <a:cubicBezTo>
                    <a:pt x="2300886" y="55756"/>
                    <a:pt x="2299405" y="34090"/>
                    <a:pt x="2286018" y="33453"/>
                  </a:cubicBezTo>
                  <a:lnTo>
                    <a:pt x="2051842" y="22302"/>
                  </a:lnTo>
                  <a:lnTo>
                    <a:pt x="1672701" y="11151"/>
                  </a:lnTo>
                  <a:cubicBezTo>
                    <a:pt x="1594605" y="8311"/>
                    <a:pt x="1516584" y="3717"/>
                    <a:pt x="1438525" y="0"/>
                  </a:cubicBezTo>
                  <a:lnTo>
                    <a:pt x="836359" y="22302"/>
                  </a:lnTo>
                  <a:cubicBezTo>
                    <a:pt x="813799" y="23806"/>
                    <a:pt x="791835" y="30255"/>
                    <a:pt x="769452" y="33453"/>
                  </a:cubicBezTo>
                  <a:cubicBezTo>
                    <a:pt x="739785" y="37691"/>
                    <a:pt x="709979" y="40888"/>
                    <a:pt x="680242" y="44605"/>
                  </a:cubicBezTo>
                  <a:cubicBezTo>
                    <a:pt x="500887" y="32647"/>
                    <a:pt x="445768" y="27576"/>
                    <a:pt x="245345" y="22302"/>
                  </a:cubicBezTo>
                  <a:cubicBezTo>
                    <a:pt x="193324" y="20933"/>
                    <a:pt x="141266" y="22302"/>
                    <a:pt x="89227" y="22302"/>
                  </a:cubicBezTo>
                  <a:lnTo>
                    <a:pt x="78076" y="22302"/>
                  </a:lnTo>
                  <a:lnTo>
                    <a:pt x="78076" y="22302"/>
                  </a:lnTo>
                </a:path>
              </a:pathLst>
            </a:custGeom>
            <a:gradFill>
              <a:gsLst>
                <a:gs pos="0">
                  <a:schemeClr val="accent1">
                    <a:lumMod val="50000"/>
                    <a:alpha val="72000"/>
                  </a:schemeClr>
                </a:gs>
                <a:gs pos="50000">
                  <a:srgbClr val="29240D">
                    <a:alpha val="7000"/>
                  </a:srgbClr>
                </a:gs>
                <a:gs pos="100000">
                  <a:schemeClr val="accent1">
                    <a:alpha val="42000"/>
                    <a:lumMod val="44000"/>
                  </a:schemeClr>
                </a:gs>
              </a:gsLst>
              <a:lin ang="5400000" scaled="0"/>
            </a:gradFill>
            <a:ln>
              <a:noFill/>
            </a:ln>
            <a:scene3d>
              <a:camera prst="orthographicFront"/>
              <a:lightRig rig="sunset" dir="t"/>
            </a:scene3d>
            <a:sp3d prstMaterial="dkEdge">
              <a:bevelT w="57150" h="107950"/>
              <a:bevelB w="279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9" name="Rectangle 8"/>
            <p:cNvSpPr/>
            <p:nvPr/>
          </p:nvSpPr>
          <p:spPr>
            <a:xfrm>
              <a:off x="6660232" y="3944280"/>
              <a:ext cx="2377574" cy="830997"/>
            </a:xfrm>
            <a:prstGeom prst="rect">
              <a:avLst/>
            </a:prstGeom>
          </p:spPr>
          <p:txBody>
            <a:bodyPr wrap="none">
              <a:spAutoFit/>
            </a:bodyPr>
            <a:lstStyle/>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Bit de poids faible, ou </a:t>
              </a:r>
            </a:p>
            <a:p>
              <a:r>
                <a:rPr lang="fr-FR" sz="1600" b="1" dirty="0" err="1" smtClean="0">
                  <a:solidFill>
                    <a:schemeClr val="bg1"/>
                  </a:solidFill>
                  <a:effectLst>
                    <a:outerShdw blurRad="38100" dist="38100" dir="2700000" algn="tl">
                      <a:srgbClr val="000000">
                        <a:alpha val="43137"/>
                      </a:srgbClr>
                    </a:outerShdw>
                  </a:effectLst>
                  <a:latin typeface="Arial" pitchFamily="34" charset="0"/>
                  <a:cs typeface="Arial" pitchFamily="34" charset="0"/>
                </a:rPr>
                <a:t>Low</a:t>
              </a: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sz="1600" b="1" dirty="0" err="1" smtClean="0">
                  <a:solidFill>
                    <a:schemeClr val="bg1"/>
                  </a:solidFill>
                  <a:effectLst>
                    <a:outerShdw blurRad="38100" dist="38100" dir="2700000" algn="tl">
                      <a:srgbClr val="000000">
                        <a:alpha val="43137"/>
                      </a:srgbClr>
                    </a:outerShdw>
                  </a:effectLst>
                  <a:latin typeface="Arial" pitchFamily="34" charset="0"/>
                  <a:cs typeface="Arial" pitchFamily="34" charset="0"/>
                </a:rPr>
                <a:t>Significant</a:t>
              </a: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Bit: </a:t>
              </a:r>
            </a:p>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LSB</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6" name="Groupe 5"/>
          <p:cNvGrpSpPr/>
          <p:nvPr/>
        </p:nvGrpSpPr>
        <p:grpSpPr>
          <a:xfrm>
            <a:off x="-23906" y="2924944"/>
            <a:ext cx="2287806" cy="1048602"/>
            <a:chOff x="-23906" y="3943943"/>
            <a:chExt cx="2287806" cy="1048602"/>
          </a:xfrm>
        </p:grpSpPr>
        <p:sp>
          <p:nvSpPr>
            <p:cNvPr id="15" name="Forme libre 14"/>
            <p:cNvSpPr/>
            <p:nvPr/>
          </p:nvSpPr>
          <p:spPr>
            <a:xfrm>
              <a:off x="33454" y="3943943"/>
              <a:ext cx="2209176" cy="1048602"/>
            </a:xfrm>
            <a:custGeom>
              <a:avLst/>
              <a:gdLst>
                <a:gd name="connsiteX0" fmla="*/ 0 w 2209176"/>
                <a:gd name="connsiteY0" fmla="*/ 67295 h 1048602"/>
                <a:gd name="connsiteX1" fmla="*/ 0 w 2209176"/>
                <a:gd name="connsiteY1" fmla="*/ 67295 h 1048602"/>
                <a:gd name="connsiteX2" fmla="*/ 11151 w 2209176"/>
                <a:gd name="connsiteY2" fmla="*/ 557949 h 1048602"/>
                <a:gd name="connsiteX3" fmla="*/ 33453 w 2209176"/>
                <a:gd name="connsiteY3" fmla="*/ 658310 h 1048602"/>
                <a:gd name="connsiteX4" fmla="*/ 55756 w 2209176"/>
                <a:gd name="connsiteY4" fmla="*/ 680612 h 1048602"/>
                <a:gd name="connsiteX5" fmla="*/ 89209 w 2209176"/>
                <a:gd name="connsiteY5" fmla="*/ 792124 h 1048602"/>
                <a:gd name="connsiteX6" fmla="*/ 100361 w 2209176"/>
                <a:gd name="connsiteY6" fmla="*/ 825578 h 1048602"/>
                <a:gd name="connsiteX7" fmla="*/ 267629 w 2209176"/>
                <a:gd name="connsiteY7" fmla="*/ 847880 h 1048602"/>
                <a:gd name="connsiteX8" fmla="*/ 323385 w 2209176"/>
                <a:gd name="connsiteY8" fmla="*/ 859032 h 1048602"/>
                <a:gd name="connsiteX9" fmla="*/ 669073 w 2209176"/>
                <a:gd name="connsiteY9" fmla="*/ 870183 h 1048602"/>
                <a:gd name="connsiteX10" fmla="*/ 914400 w 2209176"/>
                <a:gd name="connsiteY10" fmla="*/ 881334 h 1048602"/>
                <a:gd name="connsiteX11" fmla="*/ 947853 w 2209176"/>
                <a:gd name="connsiteY11" fmla="*/ 903637 h 1048602"/>
                <a:gd name="connsiteX12" fmla="*/ 1170878 w 2209176"/>
                <a:gd name="connsiteY12" fmla="*/ 925939 h 1048602"/>
                <a:gd name="connsiteX13" fmla="*/ 1237785 w 2209176"/>
                <a:gd name="connsiteY13" fmla="*/ 948241 h 1048602"/>
                <a:gd name="connsiteX14" fmla="*/ 1304692 w 2209176"/>
                <a:gd name="connsiteY14" fmla="*/ 981695 h 1048602"/>
                <a:gd name="connsiteX15" fmla="*/ 1460809 w 2209176"/>
                <a:gd name="connsiteY15" fmla="*/ 992846 h 1048602"/>
                <a:gd name="connsiteX16" fmla="*/ 1505414 w 2209176"/>
                <a:gd name="connsiteY16" fmla="*/ 1015149 h 1048602"/>
                <a:gd name="connsiteX17" fmla="*/ 1750741 w 2209176"/>
                <a:gd name="connsiteY17" fmla="*/ 1037451 h 1048602"/>
                <a:gd name="connsiteX18" fmla="*/ 1795346 w 2209176"/>
                <a:gd name="connsiteY18" fmla="*/ 1048602 h 1048602"/>
                <a:gd name="connsiteX19" fmla="*/ 1940312 w 2209176"/>
                <a:gd name="connsiteY19" fmla="*/ 1026300 h 1048602"/>
                <a:gd name="connsiteX20" fmla="*/ 1973766 w 2209176"/>
                <a:gd name="connsiteY20" fmla="*/ 1015149 h 1048602"/>
                <a:gd name="connsiteX21" fmla="*/ 1996068 w 2209176"/>
                <a:gd name="connsiteY21" fmla="*/ 981695 h 1048602"/>
                <a:gd name="connsiteX22" fmla="*/ 2018370 w 2209176"/>
                <a:gd name="connsiteY22" fmla="*/ 881334 h 1048602"/>
                <a:gd name="connsiteX23" fmla="*/ 2040673 w 2209176"/>
                <a:gd name="connsiteY23" fmla="*/ 814427 h 1048602"/>
                <a:gd name="connsiteX24" fmla="*/ 2051824 w 2209176"/>
                <a:gd name="connsiteY24" fmla="*/ 780973 h 1048602"/>
                <a:gd name="connsiteX25" fmla="*/ 2074126 w 2209176"/>
                <a:gd name="connsiteY25" fmla="*/ 736368 h 1048602"/>
                <a:gd name="connsiteX26" fmla="*/ 2085278 w 2209176"/>
                <a:gd name="connsiteY26" fmla="*/ 702915 h 1048602"/>
                <a:gd name="connsiteX27" fmla="*/ 2129883 w 2209176"/>
                <a:gd name="connsiteY27" fmla="*/ 658310 h 1048602"/>
                <a:gd name="connsiteX28" fmla="*/ 2152185 w 2209176"/>
                <a:gd name="connsiteY28" fmla="*/ 636007 h 1048602"/>
                <a:gd name="connsiteX29" fmla="*/ 2185639 w 2209176"/>
                <a:gd name="connsiteY29" fmla="*/ 580251 h 1048602"/>
                <a:gd name="connsiteX30" fmla="*/ 2196790 w 2209176"/>
                <a:gd name="connsiteY30" fmla="*/ 546797 h 1048602"/>
                <a:gd name="connsiteX31" fmla="*/ 2196790 w 2209176"/>
                <a:gd name="connsiteY31" fmla="*/ 234563 h 1048602"/>
                <a:gd name="connsiteX32" fmla="*/ 2141034 w 2209176"/>
                <a:gd name="connsiteY32" fmla="*/ 123051 h 1048602"/>
                <a:gd name="connsiteX33" fmla="*/ 2074126 w 2209176"/>
                <a:gd name="connsiteY33" fmla="*/ 111900 h 1048602"/>
                <a:gd name="connsiteX34" fmla="*/ 2051824 w 2209176"/>
                <a:gd name="connsiteY34" fmla="*/ 89597 h 1048602"/>
                <a:gd name="connsiteX35" fmla="*/ 1951463 w 2209176"/>
                <a:gd name="connsiteY35" fmla="*/ 67295 h 1048602"/>
                <a:gd name="connsiteX36" fmla="*/ 1839951 w 2209176"/>
                <a:gd name="connsiteY36" fmla="*/ 33841 h 1048602"/>
                <a:gd name="connsiteX37" fmla="*/ 1795346 w 2209176"/>
                <a:gd name="connsiteY37" fmla="*/ 11539 h 1048602"/>
                <a:gd name="connsiteX38" fmla="*/ 1683834 w 2209176"/>
                <a:gd name="connsiteY38" fmla="*/ 22690 h 1048602"/>
                <a:gd name="connsiteX39" fmla="*/ 1650380 w 2209176"/>
                <a:gd name="connsiteY39" fmla="*/ 33841 h 1048602"/>
                <a:gd name="connsiteX40" fmla="*/ 1605775 w 2209176"/>
                <a:gd name="connsiteY40" fmla="*/ 44993 h 1048602"/>
                <a:gd name="connsiteX41" fmla="*/ 1393902 w 2209176"/>
                <a:gd name="connsiteY41" fmla="*/ 33841 h 1048602"/>
                <a:gd name="connsiteX42" fmla="*/ 1360448 w 2209176"/>
                <a:gd name="connsiteY42" fmla="*/ 22690 h 1048602"/>
                <a:gd name="connsiteX43" fmla="*/ 1260087 w 2209176"/>
                <a:gd name="connsiteY43" fmla="*/ 11539 h 1048602"/>
                <a:gd name="connsiteX44" fmla="*/ 1182029 w 2209176"/>
                <a:gd name="connsiteY44" fmla="*/ 22690 h 1048602"/>
                <a:gd name="connsiteX45" fmla="*/ 1126273 w 2209176"/>
                <a:gd name="connsiteY45" fmla="*/ 33841 h 1048602"/>
                <a:gd name="connsiteX46" fmla="*/ 869795 w 2209176"/>
                <a:gd name="connsiteY46" fmla="*/ 22690 h 1048602"/>
                <a:gd name="connsiteX47" fmla="*/ 825190 w 2209176"/>
                <a:gd name="connsiteY47" fmla="*/ 388 h 1048602"/>
                <a:gd name="connsiteX48" fmla="*/ 735980 w 2209176"/>
                <a:gd name="connsiteY48" fmla="*/ 11539 h 1048602"/>
                <a:gd name="connsiteX49" fmla="*/ 635619 w 2209176"/>
                <a:gd name="connsiteY49" fmla="*/ 22690 h 1048602"/>
                <a:gd name="connsiteX50" fmla="*/ 44605 w 2209176"/>
                <a:gd name="connsiteY50" fmla="*/ 56144 h 1048602"/>
                <a:gd name="connsiteX51" fmla="*/ 0 w 2209176"/>
                <a:gd name="connsiteY51" fmla="*/ 67295 h 1048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209176" h="1048602">
                  <a:moveTo>
                    <a:pt x="0" y="67295"/>
                  </a:moveTo>
                  <a:lnTo>
                    <a:pt x="0" y="67295"/>
                  </a:lnTo>
                  <a:cubicBezTo>
                    <a:pt x="3717" y="230846"/>
                    <a:pt x="4613" y="394486"/>
                    <a:pt x="11151" y="557949"/>
                  </a:cubicBezTo>
                  <a:cubicBezTo>
                    <a:pt x="11569" y="568403"/>
                    <a:pt x="21737" y="638783"/>
                    <a:pt x="33453" y="658310"/>
                  </a:cubicBezTo>
                  <a:cubicBezTo>
                    <a:pt x="38862" y="667325"/>
                    <a:pt x="48322" y="673178"/>
                    <a:pt x="55756" y="680612"/>
                  </a:cubicBezTo>
                  <a:cubicBezTo>
                    <a:pt x="72607" y="748019"/>
                    <a:pt x="62063" y="710686"/>
                    <a:pt x="89209" y="792124"/>
                  </a:cubicBezTo>
                  <a:cubicBezTo>
                    <a:pt x="92926" y="803275"/>
                    <a:pt x="88678" y="824280"/>
                    <a:pt x="100361" y="825578"/>
                  </a:cubicBezTo>
                  <a:cubicBezTo>
                    <a:pt x="191245" y="835676"/>
                    <a:pt x="188981" y="833580"/>
                    <a:pt x="267629" y="847880"/>
                  </a:cubicBezTo>
                  <a:cubicBezTo>
                    <a:pt x="286277" y="851271"/>
                    <a:pt x="304461" y="857981"/>
                    <a:pt x="323385" y="859032"/>
                  </a:cubicBezTo>
                  <a:cubicBezTo>
                    <a:pt x="438497" y="865427"/>
                    <a:pt x="553866" y="865836"/>
                    <a:pt x="669073" y="870183"/>
                  </a:cubicBezTo>
                  <a:lnTo>
                    <a:pt x="914400" y="881334"/>
                  </a:lnTo>
                  <a:cubicBezTo>
                    <a:pt x="925551" y="888768"/>
                    <a:pt x="935866" y="897643"/>
                    <a:pt x="947853" y="903637"/>
                  </a:cubicBezTo>
                  <a:cubicBezTo>
                    <a:pt x="1006031" y="932727"/>
                    <a:pt x="1159815" y="925288"/>
                    <a:pt x="1170878" y="925939"/>
                  </a:cubicBezTo>
                  <a:cubicBezTo>
                    <a:pt x="1193180" y="933373"/>
                    <a:pt x="1218225" y="935201"/>
                    <a:pt x="1237785" y="948241"/>
                  </a:cubicBezTo>
                  <a:cubicBezTo>
                    <a:pt x="1260339" y="963277"/>
                    <a:pt x="1276661" y="978397"/>
                    <a:pt x="1304692" y="981695"/>
                  </a:cubicBezTo>
                  <a:cubicBezTo>
                    <a:pt x="1356506" y="987791"/>
                    <a:pt x="1408770" y="989129"/>
                    <a:pt x="1460809" y="992846"/>
                  </a:cubicBezTo>
                  <a:cubicBezTo>
                    <a:pt x="1475677" y="1000280"/>
                    <a:pt x="1490135" y="1008601"/>
                    <a:pt x="1505414" y="1015149"/>
                  </a:cubicBezTo>
                  <a:cubicBezTo>
                    <a:pt x="1580486" y="1047323"/>
                    <a:pt x="1680402" y="1033749"/>
                    <a:pt x="1750741" y="1037451"/>
                  </a:cubicBezTo>
                  <a:cubicBezTo>
                    <a:pt x="1765609" y="1041168"/>
                    <a:pt x="1780020" y="1048602"/>
                    <a:pt x="1795346" y="1048602"/>
                  </a:cubicBezTo>
                  <a:cubicBezTo>
                    <a:pt x="1844776" y="1048602"/>
                    <a:pt x="1893178" y="1039767"/>
                    <a:pt x="1940312" y="1026300"/>
                  </a:cubicBezTo>
                  <a:cubicBezTo>
                    <a:pt x="1951614" y="1023071"/>
                    <a:pt x="1962615" y="1018866"/>
                    <a:pt x="1973766" y="1015149"/>
                  </a:cubicBezTo>
                  <a:cubicBezTo>
                    <a:pt x="1981200" y="1003998"/>
                    <a:pt x="1990789" y="994014"/>
                    <a:pt x="1996068" y="981695"/>
                  </a:cubicBezTo>
                  <a:cubicBezTo>
                    <a:pt x="2003578" y="964170"/>
                    <a:pt x="2014400" y="895889"/>
                    <a:pt x="2018370" y="881334"/>
                  </a:cubicBezTo>
                  <a:cubicBezTo>
                    <a:pt x="2024556" y="858654"/>
                    <a:pt x="2033239" y="836729"/>
                    <a:pt x="2040673" y="814427"/>
                  </a:cubicBezTo>
                  <a:cubicBezTo>
                    <a:pt x="2044390" y="803276"/>
                    <a:pt x="2046567" y="791487"/>
                    <a:pt x="2051824" y="780973"/>
                  </a:cubicBezTo>
                  <a:cubicBezTo>
                    <a:pt x="2059258" y="766105"/>
                    <a:pt x="2067578" y="751647"/>
                    <a:pt x="2074126" y="736368"/>
                  </a:cubicBezTo>
                  <a:cubicBezTo>
                    <a:pt x="2078756" y="725564"/>
                    <a:pt x="2078446" y="712480"/>
                    <a:pt x="2085278" y="702915"/>
                  </a:cubicBezTo>
                  <a:cubicBezTo>
                    <a:pt x="2097500" y="685805"/>
                    <a:pt x="2115015" y="673178"/>
                    <a:pt x="2129883" y="658310"/>
                  </a:cubicBezTo>
                  <a:lnTo>
                    <a:pt x="2152185" y="636007"/>
                  </a:lnTo>
                  <a:cubicBezTo>
                    <a:pt x="2183774" y="541239"/>
                    <a:pt x="2139717" y="656788"/>
                    <a:pt x="2185639" y="580251"/>
                  </a:cubicBezTo>
                  <a:cubicBezTo>
                    <a:pt x="2191687" y="570172"/>
                    <a:pt x="2193073" y="557948"/>
                    <a:pt x="2196790" y="546797"/>
                  </a:cubicBezTo>
                  <a:cubicBezTo>
                    <a:pt x="2212152" y="393179"/>
                    <a:pt x="2214421" y="428506"/>
                    <a:pt x="2196790" y="234563"/>
                  </a:cubicBezTo>
                  <a:cubicBezTo>
                    <a:pt x="2194281" y="206964"/>
                    <a:pt x="2167656" y="127488"/>
                    <a:pt x="2141034" y="123051"/>
                  </a:cubicBezTo>
                  <a:lnTo>
                    <a:pt x="2074126" y="111900"/>
                  </a:lnTo>
                  <a:cubicBezTo>
                    <a:pt x="2066692" y="104466"/>
                    <a:pt x="2060839" y="95006"/>
                    <a:pt x="2051824" y="89597"/>
                  </a:cubicBezTo>
                  <a:cubicBezTo>
                    <a:pt x="2030123" y="76576"/>
                    <a:pt x="1966098" y="70222"/>
                    <a:pt x="1951463" y="67295"/>
                  </a:cubicBezTo>
                  <a:cubicBezTo>
                    <a:pt x="1924781" y="61959"/>
                    <a:pt x="1858920" y="43325"/>
                    <a:pt x="1839951" y="33841"/>
                  </a:cubicBezTo>
                  <a:lnTo>
                    <a:pt x="1795346" y="11539"/>
                  </a:lnTo>
                  <a:cubicBezTo>
                    <a:pt x="1758175" y="15256"/>
                    <a:pt x="1720756" y="17010"/>
                    <a:pt x="1683834" y="22690"/>
                  </a:cubicBezTo>
                  <a:cubicBezTo>
                    <a:pt x="1672216" y="24477"/>
                    <a:pt x="1661682" y="30612"/>
                    <a:pt x="1650380" y="33841"/>
                  </a:cubicBezTo>
                  <a:cubicBezTo>
                    <a:pt x="1635644" y="38051"/>
                    <a:pt x="1620643" y="41276"/>
                    <a:pt x="1605775" y="44993"/>
                  </a:cubicBezTo>
                  <a:cubicBezTo>
                    <a:pt x="1535151" y="41276"/>
                    <a:pt x="1464334" y="40244"/>
                    <a:pt x="1393902" y="33841"/>
                  </a:cubicBezTo>
                  <a:cubicBezTo>
                    <a:pt x="1382196" y="32777"/>
                    <a:pt x="1372043" y="24622"/>
                    <a:pt x="1360448" y="22690"/>
                  </a:cubicBezTo>
                  <a:cubicBezTo>
                    <a:pt x="1327246" y="17157"/>
                    <a:pt x="1293541" y="15256"/>
                    <a:pt x="1260087" y="11539"/>
                  </a:cubicBezTo>
                  <a:cubicBezTo>
                    <a:pt x="1234068" y="15256"/>
                    <a:pt x="1207955" y="18369"/>
                    <a:pt x="1182029" y="22690"/>
                  </a:cubicBezTo>
                  <a:cubicBezTo>
                    <a:pt x="1163333" y="25806"/>
                    <a:pt x="1145226" y="33841"/>
                    <a:pt x="1126273" y="33841"/>
                  </a:cubicBezTo>
                  <a:cubicBezTo>
                    <a:pt x="1040700" y="33841"/>
                    <a:pt x="955288" y="26407"/>
                    <a:pt x="869795" y="22690"/>
                  </a:cubicBezTo>
                  <a:cubicBezTo>
                    <a:pt x="854927" y="15256"/>
                    <a:pt x="841756" y="1768"/>
                    <a:pt x="825190" y="388"/>
                  </a:cubicBezTo>
                  <a:cubicBezTo>
                    <a:pt x="795325" y="-2101"/>
                    <a:pt x="765743" y="8038"/>
                    <a:pt x="735980" y="11539"/>
                  </a:cubicBezTo>
                  <a:lnTo>
                    <a:pt x="635619" y="22690"/>
                  </a:lnTo>
                  <a:cubicBezTo>
                    <a:pt x="402938" y="100253"/>
                    <a:pt x="592215" y="44493"/>
                    <a:pt x="44605" y="56144"/>
                  </a:cubicBezTo>
                  <a:cubicBezTo>
                    <a:pt x="32277" y="93124"/>
                    <a:pt x="7434" y="65436"/>
                    <a:pt x="0" y="67295"/>
                  </a:cubicBezTo>
                  <a:close/>
                </a:path>
              </a:pathLst>
            </a:custGeom>
            <a:gradFill>
              <a:gsLst>
                <a:gs pos="0">
                  <a:schemeClr val="accent1">
                    <a:lumMod val="50000"/>
                    <a:alpha val="50000"/>
                  </a:schemeClr>
                </a:gs>
                <a:gs pos="50000">
                  <a:srgbClr val="29240D">
                    <a:alpha val="30000"/>
                  </a:srgbClr>
                </a:gs>
                <a:gs pos="100000">
                  <a:schemeClr val="accent1">
                    <a:lumMod val="50000"/>
                    <a:alpha val="66000"/>
                  </a:schemeClr>
                </a:gs>
              </a:gsLst>
              <a:lin ang="5400000" scaled="0"/>
            </a:gradFill>
            <a:scene3d>
              <a:camera prst="orthographicFront"/>
              <a:lightRig rig="threePt" dir="t"/>
            </a:scene3d>
            <a:sp3d>
              <a:bevelT w="114300"/>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23906" y="3944280"/>
              <a:ext cx="2287806" cy="830997"/>
            </a:xfrm>
            <a:prstGeom prst="rect">
              <a:avLst/>
            </a:prstGeom>
          </p:spPr>
          <p:txBody>
            <a:bodyPr wrap="none">
              <a:spAutoFit/>
            </a:bodyPr>
            <a:lstStyle/>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Bit de poids Fort, ou </a:t>
              </a:r>
            </a:p>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Most  </a:t>
              </a:r>
              <a:r>
                <a:rPr lang="fr-FR" sz="1600" b="1" dirty="0" err="1" smtClean="0">
                  <a:solidFill>
                    <a:schemeClr val="bg1"/>
                  </a:solidFill>
                  <a:effectLst>
                    <a:outerShdw blurRad="38100" dist="38100" dir="2700000" algn="tl">
                      <a:srgbClr val="000000">
                        <a:alpha val="43137"/>
                      </a:srgbClr>
                    </a:outerShdw>
                  </a:effectLst>
                  <a:latin typeface="Arial" pitchFamily="34" charset="0"/>
                  <a:cs typeface="Arial" pitchFamily="34" charset="0"/>
                </a:rPr>
                <a:t>Significant</a:t>
              </a: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Bit:</a:t>
              </a:r>
            </a:p>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MSB</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sp>
        <p:nvSpPr>
          <p:cNvPr id="17" name="Rectangle 16"/>
          <p:cNvSpPr/>
          <p:nvPr/>
        </p:nvSpPr>
        <p:spPr>
          <a:xfrm>
            <a:off x="2548056" y="5824131"/>
            <a:ext cx="4184479" cy="461665"/>
          </a:xfrm>
          <a:prstGeom prst="rect">
            <a:avLst/>
          </a:prstGeom>
        </p:spPr>
        <p:txBody>
          <a:bodyPr wrap="non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11100110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230</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18" name="Connecteur droit avec flèche 17"/>
          <p:cNvCxnSpPr/>
          <p:nvPr/>
        </p:nvCxnSpPr>
        <p:spPr>
          <a:xfrm>
            <a:off x="1050079" y="4324313"/>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nvCxnSpPr>
        <p:spPr>
          <a:xfrm>
            <a:off x="1050079" y="4834537"/>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nvCxnSpPr>
        <p:spPr>
          <a:xfrm>
            <a:off x="1050079" y="5240386"/>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8054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550"/>
                            </p:stCondLst>
                            <p:childTnLst>
                              <p:par>
                                <p:cTn id="9" presetID="22" presetClass="entr" presetSubtype="8" fill="hold" nodeType="afterEffect">
                                  <p:stCondLst>
                                    <p:cond delay="5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par>
                          <p:cTn id="12" fill="hold">
                            <p:stCondLst>
                              <p:cond delay="21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2600"/>
                            </p:stCondLst>
                            <p:childTnLst>
                              <p:par>
                                <p:cTn id="17" presetID="10" presetClass="entr" presetSubtype="0" fill="hold" nodeType="after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left)">
                                      <p:cBhvr>
                                        <p:cTn id="24" dur="500"/>
                                        <p:tgtEl>
                                          <p:spTgt spid="11"/>
                                        </p:tgtEl>
                                      </p:cBhvr>
                                    </p:animEffect>
                                  </p:childTnLst>
                                </p:cTn>
                              </p:par>
                            </p:childTnLst>
                          </p:cTn>
                        </p:par>
                        <p:par>
                          <p:cTn id="25" fill="hold">
                            <p:stCondLst>
                              <p:cond delay="500"/>
                            </p:stCondLst>
                            <p:childTnLst>
                              <p:par>
                                <p:cTn id="26" presetID="22" presetClass="entr" presetSubtype="8" fill="hold" nodeType="after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wipe(left)">
                                      <p:cBhvr>
                                        <p:cTn id="28" dur="500"/>
                                        <p:tgtEl>
                                          <p:spTgt spid="18"/>
                                        </p:tgtEl>
                                      </p:cBhvr>
                                    </p:animEffect>
                                  </p:childTnLst>
                                </p:cTn>
                              </p:par>
                            </p:childTnLst>
                          </p:cTn>
                        </p:par>
                        <p:par>
                          <p:cTn id="29" fill="hold">
                            <p:stCondLst>
                              <p:cond delay="1000"/>
                            </p:stCondLst>
                            <p:childTnLst>
                              <p:par>
                                <p:cTn id="30" presetID="22" presetClass="entr" presetSubtype="8" fill="hold"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500"/>
                                        <p:tgtEl>
                                          <p:spTgt spid="5"/>
                                        </p:tgtEl>
                                      </p:cBhvr>
                                    </p:animEffect>
                                  </p:childTnLst>
                                </p:cTn>
                              </p:par>
                            </p:childTnLst>
                          </p:cTn>
                        </p:par>
                        <p:par>
                          <p:cTn id="33" fill="hold">
                            <p:stCondLst>
                              <p:cond delay="1500"/>
                            </p:stCondLst>
                            <p:childTnLst>
                              <p:par>
                                <p:cTn id="34" presetID="22" presetClass="entr" presetSubtype="8" fill="hold" nodeType="after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wipe(left)">
                                      <p:cBhvr>
                                        <p:cTn id="36" dur="500"/>
                                        <p:tgtEl>
                                          <p:spTgt spid="22"/>
                                        </p:tgtEl>
                                      </p:cBhvr>
                                    </p:animEffect>
                                  </p:childTnLst>
                                </p:cTn>
                              </p:par>
                            </p:childTnLst>
                          </p:cTn>
                        </p:par>
                        <p:par>
                          <p:cTn id="37" fill="hold">
                            <p:stCondLst>
                              <p:cond delay="2000"/>
                            </p:stCondLst>
                            <p:childTnLst>
                              <p:par>
                                <p:cTn id="38" presetID="22" presetClass="entr" presetSubtype="8" fill="hold" grpId="0" nodeType="after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wipe(left)">
                                      <p:cBhvr>
                                        <p:cTn id="40" dur="500"/>
                                        <p:tgtEl>
                                          <p:spTgt spid="12"/>
                                        </p:tgtEl>
                                      </p:cBhvr>
                                    </p:animEffect>
                                  </p:childTnLst>
                                </p:cTn>
                              </p:par>
                            </p:childTnLst>
                          </p:cTn>
                        </p:par>
                        <p:par>
                          <p:cTn id="41" fill="hold">
                            <p:stCondLst>
                              <p:cond delay="2500"/>
                            </p:stCondLst>
                            <p:childTnLst>
                              <p:par>
                                <p:cTn id="42" presetID="22" presetClass="entr" presetSubtype="8" fill="hold" nodeType="after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wipe(left)">
                                      <p:cBhvr>
                                        <p:cTn id="44" dur="500"/>
                                        <p:tgtEl>
                                          <p:spTgt spid="19"/>
                                        </p:tgtEl>
                                      </p:cBhvr>
                                    </p:animEffect>
                                  </p:childTnLst>
                                </p:cTn>
                              </p:par>
                            </p:childTnLst>
                          </p:cTn>
                        </p:par>
                        <p:par>
                          <p:cTn id="45" fill="hold">
                            <p:stCondLst>
                              <p:cond delay="3000"/>
                            </p:stCondLst>
                            <p:childTnLst>
                              <p:par>
                                <p:cTn id="46" presetID="22" presetClass="entr" presetSubtype="8" fill="hold" nodeType="after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wipe(left)">
                                      <p:cBhvr>
                                        <p:cTn id="48" dur="500"/>
                                        <p:tgtEl>
                                          <p:spTgt spid="23"/>
                                        </p:tgtEl>
                                      </p:cBhvr>
                                    </p:animEffect>
                                  </p:childTnLst>
                                </p:cTn>
                              </p:par>
                            </p:childTnLst>
                          </p:cTn>
                        </p:par>
                        <p:par>
                          <p:cTn id="49" fill="hold">
                            <p:stCondLst>
                              <p:cond delay="3500"/>
                            </p:stCondLst>
                            <p:childTnLst>
                              <p:par>
                                <p:cTn id="50" presetID="22" presetClass="entr" presetSubtype="8" fill="hold" grpId="0" nodeType="after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ipe(left)">
                                      <p:cBhvr>
                                        <p:cTn id="52" dur="500"/>
                                        <p:tgtEl>
                                          <p:spTgt spid="13"/>
                                        </p:tgtEl>
                                      </p:cBhvr>
                                    </p:animEffect>
                                  </p:childTnLst>
                                </p:cTn>
                              </p:par>
                            </p:childTnLst>
                          </p:cTn>
                        </p:par>
                        <p:par>
                          <p:cTn id="53" fill="hold">
                            <p:stCondLst>
                              <p:cond delay="4000"/>
                            </p:stCondLst>
                            <p:childTnLst>
                              <p:par>
                                <p:cTn id="54" presetID="22" presetClass="entr" presetSubtype="8" fill="hold" nodeType="after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wipe(left)">
                                      <p:cBhvr>
                                        <p:cTn id="56" dur="500"/>
                                        <p:tgtEl>
                                          <p:spTgt spid="20"/>
                                        </p:tgtEl>
                                      </p:cBhvr>
                                    </p:animEffect>
                                  </p:childTnLst>
                                </p:cTn>
                              </p:par>
                            </p:childTnLst>
                          </p:cTn>
                        </p:par>
                        <p:par>
                          <p:cTn id="57" fill="hold">
                            <p:stCondLst>
                              <p:cond delay="4500"/>
                            </p:stCondLst>
                            <p:childTnLst>
                              <p:par>
                                <p:cTn id="58" presetID="22" presetClass="entr" presetSubtype="8" fill="hold" nodeType="afterEffect">
                                  <p:stCondLst>
                                    <p:cond delay="0"/>
                                  </p:stCondLst>
                                  <p:childTnLst>
                                    <p:set>
                                      <p:cBhvr>
                                        <p:cTn id="59" dur="1" fill="hold">
                                          <p:stCondLst>
                                            <p:cond delay="0"/>
                                          </p:stCondLst>
                                        </p:cTn>
                                        <p:tgtEl>
                                          <p:spTgt spid="24"/>
                                        </p:tgtEl>
                                        <p:attrNameLst>
                                          <p:attrName>style.visibility</p:attrName>
                                        </p:attrNameLst>
                                      </p:cBhvr>
                                      <p:to>
                                        <p:strVal val="visible"/>
                                      </p:to>
                                    </p:set>
                                    <p:animEffect transition="in" filter="wipe(left)">
                                      <p:cBhvr>
                                        <p:cTn id="60" dur="500"/>
                                        <p:tgtEl>
                                          <p:spTgt spid="24"/>
                                        </p:tgtEl>
                                      </p:cBhvr>
                                    </p:animEffect>
                                  </p:childTnLst>
                                </p:cTn>
                              </p:par>
                            </p:childTnLst>
                          </p:cTn>
                        </p:par>
                        <p:par>
                          <p:cTn id="61" fill="hold">
                            <p:stCondLst>
                              <p:cond delay="5000"/>
                            </p:stCondLst>
                            <p:childTnLst>
                              <p:par>
                                <p:cTn id="62" presetID="10" presetClass="entr" presetSubtype="0" fill="hold" grpId="0" nodeType="after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8"/>
                                        </p:tgtEl>
                                        <p:attrNameLst>
                                          <p:attrName>style.visibility</p:attrName>
                                        </p:attrNameLst>
                                      </p:cBhvr>
                                      <p:to>
                                        <p:strVal val="visible"/>
                                      </p:to>
                                    </p:set>
                                    <p:animEffect transition="in" filter="fade">
                                      <p:cBhvr>
                                        <p:cTn id="69" dur="500"/>
                                        <p:tgtEl>
                                          <p:spTgt spid="8"/>
                                        </p:tgtEl>
                                      </p:cBhvr>
                                    </p:animEffect>
                                  </p:childTnLst>
                                </p:cTn>
                              </p:par>
                            </p:childTnLst>
                          </p:cTn>
                        </p:par>
                        <p:par>
                          <p:cTn id="70" fill="hold">
                            <p:stCondLst>
                              <p:cond delay="500"/>
                            </p:stCondLst>
                            <p:childTnLst>
                              <p:par>
                                <p:cTn id="71" presetID="10" presetClass="entr" presetSubtype="0" fill="hold" grpId="0" nodeType="afterEffect">
                                  <p:stCondLst>
                                    <p:cond delay="0"/>
                                  </p:stCondLst>
                                  <p:iterate type="wd">
                                    <p:tmPct val="10000"/>
                                  </p:iterate>
                                  <p:childTnLst>
                                    <p:set>
                                      <p:cBhvr>
                                        <p:cTn id="72" dur="1" fill="hold">
                                          <p:stCondLst>
                                            <p:cond delay="0"/>
                                          </p:stCondLst>
                                        </p:cTn>
                                        <p:tgtEl>
                                          <p:spTgt spid="17"/>
                                        </p:tgtEl>
                                        <p:attrNameLst>
                                          <p:attrName>style.visibility</p:attrName>
                                        </p:attrNameLst>
                                      </p:cBhvr>
                                      <p:to>
                                        <p:strVal val="visible"/>
                                      </p:to>
                                    </p:set>
                                    <p:animEffect transition="in" filter="fade">
                                      <p:cBhvr>
                                        <p:cTn id="7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p:bldP spid="12" grpId="0"/>
      <p:bldP spid="13" grpId="0"/>
      <p:bldP spid="8" grpId="0"/>
      <p:bldP spid="14"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p:cNvGrpSpPr/>
          <p:nvPr/>
        </p:nvGrpSpPr>
        <p:grpSpPr>
          <a:xfrm>
            <a:off x="2411760" y="3617345"/>
            <a:ext cx="5046662" cy="371475"/>
            <a:chOff x="2411760" y="3617345"/>
            <a:chExt cx="5046662" cy="371475"/>
          </a:xfrm>
        </p:grpSpPr>
        <p:grpSp>
          <p:nvGrpSpPr>
            <p:cNvPr id="30" name="Groupe 29"/>
            <p:cNvGrpSpPr/>
            <p:nvPr/>
          </p:nvGrpSpPr>
          <p:grpSpPr>
            <a:xfrm>
              <a:off x="2411760" y="3617345"/>
              <a:ext cx="5046662" cy="371475"/>
              <a:chOff x="1482006" y="3455313"/>
              <a:chExt cx="5046662" cy="371475"/>
            </a:xfrm>
          </p:grpSpPr>
          <p:sp>
            <p:nvSpPr>
              <p:cNvPr id="31" name="Rectangle 254"/>
              <p:cNvSpPr>
                <a:spLocks noChangeArrowheads="1"/>
              </p:cNvSpPr>
              <p:nvPr/>
            </p:nvSpPr>
            <p:spPr bwMode="auto">
              <a:xfrm>
                <a:off x="1482006"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32" name="Rectangle 255"/>
              <p:cNvSpPr>
                <a:spLocks noChangeArrowheads="1"/>
              </p:cNvSpPr>
              <p:nvPr/>
            </p:nvSpPr>
            <p:spPr bwMode="auto">
              <a:xfrm>
                <a:off x="2323381"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33" name="Rectangle 256"/>
              <p:cNvSpPr>
                <a:spLocks noChangeArrowheads="1"/>
              </p:cNvSpPr>
              <p:nvPr/>
            </p:nvSpPr>
            <p:spPr bwMode="auto">
              <a:xfrm>
                <a:off x="3164756"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34" name="Rectangle 257"/>
              <p:cNvSpPr>
                <a:spLocks noChangeArrowheads="1"/>
              </p:cNvSpPr>
              <p:nvPr/>
            </p:nvSpPr>
            <p:spPr bwMode="auto">
              <a:xfrm>
                <a:off x="4006131"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35" name="Rectangle 258"/>
              <p:cNvSpPr>
                <a:spLocks noChangeArrowheads="1"/>
              </p:cNvSpPr>
              <p:nvPr/>
            </p:nvSpPr>
            <p:spPr bwMode="auto">
              <a:xfrm>
                <a:off x="4847506" y="3455313"/>
                <a:ext cx="839787"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36" name="Rectangle 259"/>
              <p:cNvSpPr>
                <a:spLocks noChangeArrowheads="1"/>
              </p:cNvSpPr>
              <p:nvPr/>
            </p:nvSpPr>
            <p:spPr bwMode="auto">
              <a:xfrm>
                <a:off x="5687293"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sp>
          <p:nvSpPr>
            <p:cNvPr id="116" name="Rectangle 327"/>
            <p:cNvSpPr>
              <a:spLocks noChangeArrowheads="1"/>
            </p:cNvSpPr>
            <p:nvPr/>
          </p:nvSpPr>
          <p:spPr bwMode="auto">
            <a:xfrm>
              <a:off x="2789604" y="3635473"/>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117" name="Rectangle 330"/>
            <p:cNvSpPr>
              <a:spLocks noChangeArrowheads="1"/>
            </p:cNvSpPr>
            <p:nvPr/>
          </p:nvSpPr>
          <p:spPr bwMode="auto">
            <a:xfrm>
              <a:off x="3630979" y="3635473"/>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0</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118" name="Rectangle 333"/>
            <p:cNvSpPr>
              <a:spLocks noChangeArrowheads="1"/>
            </p:cNvSpPr>
            <p:nvPr/>
          </p:nvSpPr>
          <p:spPr bwMode="auto">
            <a:xfrm>
              <a:off x="4472354" y="3635473"/>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119" name="Rectangle 336"/>
            <p:cNvSpPr>
              <a:spLocks noChangeArrowheads="1"/>
            </p:cNvSpPr>
            <p:nvPr/>
          </p:nvSpPr>
          <p:spPr bwMode="auto">
            <a:xfrm>
              <a:off x="5313729" y="3635473"/>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120" name="Rectangle 339"/>
            <p:cNvSpPr>
              <a:spLocks noChangeArrowheads="1"/>
            </p:cNvSpPr>
            <p:nvPr/>
          </p:nvSpPr>
          <p:spPr bwMode="auto">
            <a:xfrm>
              <a:off x="6155104" y="3635473"/>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121" name="Rectangle 342"/>
            <p:cNvSpPr>
              <a:spLocks noChangeArrowheads="1"/>
            </p:cNvSpPr>
            <p:nvPr/>
          </p:nvSpPr>
          <p:spPr bwMode="auto">
            <a:xfrm>
              <a:off x="6996479" y="3635473"/>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597791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Binaire   </a:t>
            </a:r>
            <a:endParaRPr lang="fr-FR" sz="2400" u="sng" dirty="0"/>
          </a:p>
        </p:txBody>
      </p:sp>
      <p:sp>
        <p:nvSpPr>
          <p:cNvPr id="7" name="Rectangle 6"/>
          <p:cNvSpPr/>
          <p:nvPr/>
        </p:nvSpPr>
        <p:spPr>
          <a:xfrm>
            <a:off x="-28284" y="1772816"/>
            <a:ext cx="9166516"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Exercice conversion  Binaire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Décimal:</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binaire sur 6 bits : 101111 </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 vous de jouer…….</a:t>
            </a:r>
          </a:p>
        </p:txBody>
      </p:sp>
      <p:sp>
        <p:nvSpPr>
          <p:cNvPr id="8" name="Rectangle 7"/>
          <p:cNvSpPr/>
          <p:nvPr/>
        </p:nvSpPr>
        <p:spPr>
          <a:xfrm>
            <a:off x="7623196" y="5032884"/>
            <a:ext cx="63991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47</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4" name="Rectangle 13"/>
          <p:cNvSpPr/>
          <p:nvPr/>
        </p:nvSpPr>
        <p:spPr>
          <a:xfrm>
            <a:off x="7459689" y="4685650"/>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18" name="Groupe 17"/>
          <p:cNvGrpSpPr/>
          <p:nvPr/>
        </p:nvGrpSpPr>
        <p:grpSpPr>
          <a:xfrm>
            <a:off x="6012160" y="2967496"/>
            <a:ext cx="2447453" cy="1003660"/>
            <a:chOff x="6590353" y="2504120"/>
            <a:chExt cx="2447453" cy="1003660"/>
          </a:xfrm>
        </p:grpSpPr>
        <p:sp>
          <p:nvSpPr>
            <p:cNvPr id="16" name="Forme libre 15"/>
            <p:cNvSpPr/>
            <p:nvPr/>
          </p:nvSpPr>
          <p:spPr>
            <a:xfrm>
              <a:off x="6590353" y="2504171"/>
              <a:ext cx="2408681" cy="1003609"/>
            </a:xfrm>
            <a:custGeom>
              <a:avLst/>
              <a:gdLst>
                <a:gd name="connsiteX0" fmla="*/ 22320 w 2408681"/>
                <a:gd name="connsiteY0" fmla="*/ 33453 h 1003609"/>
                <a:gd name="connsiteX1" fmla="*/ 22320 w 2408681"/>
                <a:gd name="connsiteY1" fmla="*/ 33453 h 1003609"/>
                <a:gd name="connsiteX2" fmla="*/ 11169 w 2408681"/>
                <a:gd name="connsiteY2" fmla="*/ 133814 h 1003609"/>
                <a:gd name="connsiteX3" fmla="*/ 18 w 2408681"/>
                <a:gd name="connsiteY3" fmla="*/ 178419 h 1003609"/>
                <a:gd name="connsiteX4" fmla="*/ 22320 w 2408681"/>
                <a:gd name="connsiteY4" fmla="*/ 479502 h 1003609"/>
                <a:gd name="connsiteX5" fmla="*/ 66925 w 2408681"/>
                <a:gd name="connsiteY5" fmla="*/ 490653 h 1003609"/>
                <a:gd name="connsiteX6" fmla="*/ 111530 w 2408681"/>
                <a:gd name="connsiteY6" fmla="*/ 535258 h 1003609"/>
                <a:gd name="connsiteX7" fmla="*/ 345706 w 2408681"/>
                <a:gd name="connsiteY7" fmla="*/ 557561 h 1003609"/>
                <a:gd name="connsiteX8" fmla="*/ 379159 w 2408681"/>
                <a:gd name="connsiteY8" fmla="*/ 568712 h 1003609"/>
                <a:gd name="connsiteX9" fmla="*/ 557579 w 2408681"/>
                <a:gd name="connsiteY9" fmla="*/ 591014 h 1003609"/>
                <a:gd name="connsiteX10" fmla="*/ 579881 w 2408681"/>
                <a:gd name="connsiteY10" fmla="*/ 613317 h 1003609"/>
                <a:gd name="connsiteX11" fmla="*/ 602184 w 2408681"/>
                <a:gd name="connsiteY11" fmla="*/ 646770 h 1003609"/>
                <a:gd name="connsiteX12" fmla="*/ 635637 w 2408681"/>
                <a:gd name="connsiteY12" fmla="*/ 669073 h 1003609"/>
                <a:gd name="connsiteX13" fmla="*/ 657940 w 2408681"/>
                <a:gd name="connsiteY13" fmla="*/ 735980 h 1003609"/>
                <a:gd name="connsiteX14" fmla="*/ 669091 w 2408681"/>
                <a:gd name="connsiteY14" fmla="*/ 769434 h 1003609"/>
                <a:gd name="connsiteX15" fmla="*/ 680242 w 2408681"/>
                <a:gd name="connsiteY15" fmla="*/ 814039 h 1003609"/>
                <a:gd name="connsiteX16" fmla="*/ 702545 w 2408681"/>
                <a:gd name="connsiteY16" fmla="*/ 880946 h 1003609"/>
                <a:gd name="connsiteX17" fmla="*/ 802906 w 2408681"/>
                <a:gd name="connsiteY17" fmla="*/ 914400 h 1003609"/>
                <a:gd name="connsiteX18" fmla="*/ 836359 w 2408681"/>
                <a:gd name="connsiteY18" fmla="*/ 936702 h 1003609"/>
                <a:gd name="connsiteX19" fmla="*/ 869813 w 2408681"/>
                <a:gd name="connsiteY19" fmla="*/ 947853 h 1003609"/>
                <a:gd name="connsiteX20" fmla="*/ 892115 w 2408681"/>
                <a:gd name="connsiteY20" fmla="*/ 981307 h 1003609"/>
                <a:gd name="connsiteX21" fmla="*/ 970174 w 2408681"/>
                <a:gd name="connsiteY21" fmla="*/ 1003609 h 1003609"/>
                <a:gd name="connsiteX22" fmla="*/ 1226652 w 2408681"/>
                <a:gd name="connsiteY22" fmla="*/ 992458 h 1003609"/>
                <a:gd name="connsiteX23" fmla="*/ 1260106 w 2408681"/>
                <a:gd name="connsiteY23" fmla="*/ 981307 h 1003609"/>
                <a:gd name="connsiteX24" fmla="*/ 1304710 w 2408681"/>
                <a:gd name="connsiteY24" fmla="*/ 970156 h 1003609"/>
                <a:gd name="connsiteX25" fmla="*/ 1338164 w 2408681"/>
                <a:gd name="connsiteY25" fmla="*/ 947853 h 1003609"/>
                <a:gd name="connsiteX26" fmla="*/ 1371618 w 2408681"/>
                <a:gd name="connsiteY26" fmla="*/ 914400 h 1003609"/>
                <a:gd name="connsiteX27" fmla="*/ 1438525 w 2408681"/>
                <a:gd name="connsiteY27" fmla="*/ 892097 h 1003609"/>
                <a:gd name="connsiteX28" fmla="*/ 1594642 w 2408681"/>
                <a:gd name="connsiteY28" fmla="*/ 925551 h 1003609"/>
                <a:gd name="connsiteX29" fmla="*/ 1616945 w 2408681"/>
                <a:gd name="connsiteY29" fmla="*/ 947853 h 1003609"/>
                <a:gd name="connsiteX30" fmla="*/ 1761910 w 2408681"/>
                <a:gd name="connsiteY30" fmla="*/ 936702 h 1003609"/>
                <a:gd name="connsiteX31" fmla="*/ 1795364 w 2408681"/>
                <a:gd name="connsiteY31" fmla="*/ 925551 h 1003609"/>
                <a:gd name="connsiteX32" fmla="*/ 1839969 w 2408681"/>
                <a:gd name="connsiteY32" fmla="*/ 903249 h 1003609"/>
                <a:gd name="connsiteX33" fmla="*/ 2040691 w 2408681"/>
                <a:gd name="connsiteY33" fmla="*/ 892097 h 1003609"/>
                <a:gd name="connsiteX34" fmla="*/ 2096447 w 2408681"/>
                <a:gd name="connsiteY34" fmla="*/ 880946 h 1003609"/>
                <a:gd name="connsiteX35" fmla="*/ 2185657 w 2408681"/>
                <a:gd name="connsiteY35" fmla="*/ 869795 h 1003609"/>
                <a:gd name="connsiteX36" fmla="*/ 2252564 w 2408681"/>
                <a:gd name="connsiteY36" fmla="*/ 825190 h 1003609"/>
                <a:gd name="connsiteX37" fmla="*/ 2330623 w 2408681"/>
                <a:gd name="connsiteY37" fmla="*/ 802888 h 1003609"/>
                <a:gd name="connsiteX38" fmla="*/ 2352925 w 2408681"/>
                <a:gd name="connsiteY38" fmla="*/ 713678 h 1003609"/>
                <a:gd name="connsiteX39" fmla="*/ 2364076 w 2408681"/>
                <a:gd name="connsiteY39" fmla="*/ 680224 h 1003609"/>
                <a:gd name="connsiteX40" fmla="*/ 2386379 w 2408681"/>
                <a:gd name="connsiteY40" fmla="*/ 579863 h 1003609"/>
                <a:gd name="connsiteX41" fmla="*/ 2408681 w 2408681"/>
                <a:gd name="connsiteY41" fmla="*/ 546409 h 1003609"/>
                <a:gd name="connsiteX42" fmla="*/ 2397530 w 2408681"/>
                <a:gd name="connsiteY42" fmla="*/ 178419 h 1003609"/>
                <a:gd name="connsiteX43" fmla="*/ 2364076 w 2408681"/>
                <a:gd name="connsiteY43" fmla="*/ 167268 h 1003609"/>
                <a:gd name="connsiteX44" fmla="*/ 2352925 w 2408681"/>
                <a:gd name="connsiteY44" fmla="*/ 133814 h 1003609"/>
                <a:gd name="connsiteX45" fmla="*/ 2308320 w 2408681"/>
                <a:gd name="connsiteY45" fmla="*/ 66907 h 1003609"/>
                <a:gd name="connsiteX46" fmla="*/ 2286018 w 2408681"/>
                <a:gd name="connsiteY46" fmla="*/ 33453 h 1003609"/>
                <a:gd name="connsiteX47" fmla="*/ 2051842 w 2408681"/>
                <a:gd name="connsiteY47" fmla="*/ 22302 h 1003609"/>
                <a:gd name="connsiteX48" fmla="*/ 1672701 w 2408681"/>
                <a:gd name="connsiteY48" fmla="*/ 11151 h 1003609"/>
                <a:gd name="connsiteX49" fmla="*/ 1438525 w 2408681"/>
                <a:gd name="connsiteY49" fmla="*/ 0 h 1003609"/>
                <a:gd name="connsiteX50" fmla="*/ 836359 w 2408681"/>
                <a:gd name="connsiteY50" fmla="*/ 22302 h 1003609"/>
                <a:gd name="connsiteX51" fmla="*/ 769452 w 2408681"/>
                <a:gd name="connsiteY51" fmla="*/ 33453 h 1003609"/>
                <a:gd name="connsiteX52" fmla="*/ 680242 w 2408681"/>
                <a:gd name="connsiteY52" fmla="*/ 44605 h 1003609"/>
                <a:gd name="connsiteX53" fmla="*/ 245345 w 2408681"/>
                <a:gd name="connsiteY53" fmla="*/ 22302 h 1003609"/>
                <a:gd name="connsiteX54" fmla="*/ 89227 w 2408681"/>
                <a:gd name="connsiteY54" fmla="*/ 22302 h 1003609"/>
                <a:gd name="connsiteX55" fmla="*/ 78076 w 2408681"/>
                <a:gd name="connsiteY55" fmla="*/ 22302 h 1003609"/>
                <a:gd name="connsiteX56" fmla="*/ 78076 w 2408681"/>
                <a:gd name="connsiteY56" fmla="*/ 22302 h 100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2408681" h="1003609">
                  <a:moveTo>
                    <a:pt x="22320" y="33453"/>
                  </a:moveTo>
                  <a:lnTo>
                    <a:pt x="22320" y="33453"/>
                  </a:lnTo>
                  <a:cubicBezTo>
                    <a:pt x="18603" y="66907"/>
                    <a:pt x="16287" y="100546"/>
                    <a:pt x="11169" y="133814"/>
                  </a:cubicBezTo>
                  <a:cubicBezTo>
                    <a:pt x="8839" y="148962"/>
                    <a:pt x="-476" y="163101"/>
                    <a:pt x="18" y="178419"/>
                  </a:cubicBezTo>
                  <a:cubicBezTo>
                    <a:pt x="3263" y="279003"/>
                    <a:pt x="1234" y="381100"/>
                    <a:pt x="22320" y="479502"/>
                  </a:cubicBezTo>
                  <a:cubicBezTo>
                    <a:pt x="25531" y="494488"/>
                    <a:pt x="52057" y="486936"/>
                    <a:pt x="66925" y="490653"/>
                  </a:cubicBezTo>
                  <a:cubicBezTo>
                    <a:pt x="81793" y="505521"/>
                    <a:pt x="91582" y="528609"/>
                    <a:pt x="111530" y="535258"/>
                  </a:cubicBezTo>
                  <a:cubicBezTo>
                    <a:pt x="208556" y="567599"/>
                    <a:pt x="133248" y="545757"/>
                    <a:pt x="345706" y="557561"/>
                  </a:cubicBezTo>
                  <a:cubicBezTo>
                    <a:pt x="356857" y="561278"/>
                    <a:pt x="367633" y="566407"/>
                    <a:pt x="379159" y="568712"/>
                  </a:cubicBezTo>
                  <a:cubicBezTo>
                    <a:pt x="418936" y="576667"/>
                    <a:pt x="522791" y="587149"/>
                    <a:pt x="557579" y="591014"/>
                  </a:cubicBezTo>
                  <a:cubicBezTo>
                    <a:pt x="565013" y="598448"/>
                    <a:pt x="573313" y="605107"/>
                    <a:pt x="579881" y="613317"/>
                  </a:cubicBezTo>
                  <a:cubicBezTo>
                    <a:pt x="588253" y="623782"/>
                    <a:pt x="592707" y="637293"/>
                    <a:pt x="602184" y="646770"/>
                  </a:cubicBezTo>
                  <a:cubicBezTo>
                    <a:pt x="611661" y="656247"/>
                    <a:pt x="624486" y="661639"/>
                    <a:pt x="635637" y="669073"/>
                  </a:cubicBezTo>
                  <a:lnTo>
                    <a:pt x="657940" y="735980"/>
                  </a:lnTo>
                  <a:cubicBezTo>
                    <a:pt x="661657" y="747131"/>
                    <a:pt x="666240" y="758030"/>
                    <a:pt x="669091" y="769434"/>
                  </a:cubicBezTo>
                  <a:cubicBezTo>
                    <a:pt x="672808" y="784302"/>
                    <a:pt x="675838" y="799359"/>
                    <a:pt x="680242" y="814039"/>
                  </a:cubicBezTo>
                  <a:cubicBezTo>
                    <a:pt x="686997" y="836556"/>
                    <a:pt x="681518" y="870432"/>
                    <a:pt x="702545" y="880946"/>
                  </a:cubicBezTo>
                  <a:cubicBezTo>
                    <a:pt x="764102" y="911726"/>
                    <a:pt x="730849" y="899989"/>
                    <a:pt x="802906" y="914400"/>
                  </a:cubicBezTo>
                  <a:cubicBezTo>
                    <a:pt x="814057" y="921834"/>
                    <a:pt x="824372" y="930709"/>
                    <a:pt x="836359" y="936702"/>
                  </a:cubicBezTo>
                  <a:cubicBezTo>
                    <a:pt x="846873" y="941959"/>
                    <a:pt x="860634" y="940510"/>
                    <a:pt x="869813" y="947853"/>
                  </a:cubicBezTo>
                  <a:cubicBezTo>
                    <a:pt x="880278" y="956225"/>
                    <a:pt x="881650" y="972935"/>
                    <a:pt x="892115" y="981307"/>
                  </a:cubicBezTo>
                  <a:cubicBezTo>
                    <a:pt x="899386" y="987124"/>
                    <a:pt x="967260" y="1002881"/>
                    <a:pt x="970174" y="1003609"/>
                  </a:cubicBezTo>
                  <a:cubicBezTo>
                    <a:pt x="1055667" y="999892"/>
                    <a:pt x="1141331" y="999021"/>
                    <a:pt x="1226652" y="992458"/>
                  </a:cubicBezTo>
                  <a:cubicBezTo>
                    <a:pt x="1238372" y="991556"/>
                    <a:pt x="1248804" y="984536"/>
                    <a:pt x="1260106" y="981307"/>
                  </a:cubicBezTo>
                  <a:cubicBezTo>
                    <a:pt x="1274842" y="977097"/>
                    <a:pt x="1289842" y="973873"/>
                    <a:pt x="1304710" y="970156"/>
                  </a:cubicBezTo>
                  <a:cubicBezTo>
                    <a:pt x="1315861" y="962722"/>
                    <a:pt x="1327868" y="956433"/>
                    <a:pt x="1338164" y="947853"/>
                  </a:cubicBezTo>
                  <a:cubicBezTo>
                    <a:pt x="1350279" y="937757"/>
                    <a:pt x="1357832" y="922059"/>
                    <a:pt x="1371618" y="914400"/>
                  </a:cubicBezTo>
                  <a:cubicBezTo>
                    <a:pt x="1392168" y="902983"/>
                    <a:pt x="1438525" y="892097"/>
                    <a:pt x="1438525" y="892097"/>
                  </a:cubicBezTo>
                  <a:cubicBezTo>
                    <a:pt x="1515012" y="899746"/>
                    <a:pt x="1539571" y="888838"/>
                    <a:pt x="1594642" y="925551"/>
                  </a:cubicBezTo>
                  <a:cubicBezTo>
                    <a:pt x="1603390" y="931383"/>
                    <a:pt x="1609511" y="940419"/>
                    <a:pt x="1616945" y="947853"/>
                  </a:cubicBezTo>
                  <a:cubicBezTo>
                    <a:pt x="1665267" y="944136"/>
                    <a:pt x="1713820" y="942713"/>
                    <a:pt x="1761910" y="936702"/>
                  </a:cubicBezTo>
                  <a:cubicBezTo>
                    <a:pt x="1773574" y="935244"/>
                    <a:pt x="1784560" y="930181"/>
                    <a:pt x="1795364" y="925551"/>
                  </a:cubicBezTo>
                  <a:cubicBezTo>
                    <a:pt x="1810643" y="919003"/>
                    <a:pt x="1823498" y="905495"/>
                    <a:pt x="1839969" y="903249"/>
                  </a:cubicBezTo>
                  <a:cubicBezTo>
                    <a:pt x="1906365" y="894195"/>
                    <a:pt x="1973784" y="895814"/>
                    <a:pt x="2040691" y="892097"/>
                  </a:cubicBezTo>
                  <a:cubicBezTo>
                    <a:pt x="2059276" y="888380"/>
                    <a:pt x="2077714" y="883828"/>
                    <a:pt x="2096447" y="880946"/>
                  </a:cubicBezTo>
                  <a:cubicBezTo>
                    <a:pt x="2126067" y="876389"/>
                    <a:pt x="2157435" y="879874"/>
                    <a:pt x="2185657" y="869795"/>
                  </a:cubicBezTo>
                  <a:cubicBezTo>
                    <a:pt x="2210900" y="860780"/>
                    <a:pt x="2227135" y="833666"/>
                    <a:pt x="2252564" y="825190"/>
                  </a:cubicBezTo>
                  <a:cubicBezTo>
                    <a:pt x="2300557" y="809193"/>
                    <a:pt x="2274614" y="816890"/>
                    <a:pt x="2330623" y="802888"/>
                  </a:cubicBezTo>
                  <a:cubicBezTo>
                    <a:pt x="2338057" y="773151"/>
                    <a:pt x="2343232" y="742757"/>
                    <a:pt x="2352925" y="713678"/>
                  </a:cubicBezTo>
                  <a:cubicBezTo>
                    <a:pt x="2356642" y="702527"/>
                    <a:pt x="2361526" y="691699"/>
                    <a:pt x="2364076" y="680224"/>
                  </a:cubicBezTo>
                  <a:cubicBezTo>
                    <a:pt x="2370930" y="649378"/>
                    <a:pt x="2371315" y="609991"/>
                    <a:pt x="2386379" y="579863"/>
                  </a:cubicBezTo>
                  <a:cubicBezTo>
                    <a:pt x="2392373" y="567876"/>
                    <a:pt x="2401247" y="557560"/>
                    <a:pt x="2408681" y="546409"/>
                  </a:cubicBezTo>
                  <a:cubicBezTo>
                    <a:pt x="2404964" y="423746"/>
                    <a:pt x="2411869" y="300298"/>
                    <a:pt x="2397530" y="178419"/>
                  </a:cubicBezTo>
                  <a:cubicBezTo>
                    <a:pt x="2396157" y="166745"/>
                    <a:pt x="2372388" y="175580"/>
                    <a:pt x="2364076" y="167268"/>
                  </a:cubicBezTo>
                  <a:cubicBezTo>
                    <a:pt x="2355764" y="158956"/>
                    <a:pt x="2358633" y="144089"/>
                    <a:pt x="2352925" y="133814"/>
                  </a:cubicBezTo>
                  <a:cubicBezTo>
                    <a:pt x="2339908" y="110383"/>
                    <a:pt x="2323188" y="89209"/>
                    <a:pt x="2308320" y="66907"/>
                  </a:cubicBezTo>
                  <a:cubicBezTo>
                    <a:pt x="2300886" y="55756"/>
                    <a:pt x="2299405" y="34090"/>
                    <a:pt x="2286018" y="33453"/>
                  </a:cubicBezTo>
                  <a:lnTo>
                    <a:pt x="2051842" y="22302"/>
                  </a:lnTo>
                  <a:lnTo>
                    <a:pt x="1672701" y="11151"/>
                  </a:lnTo>
                  <a:cubicBezTo>
                    <a:pt x="1594605" y="8311"/>
                    <a:pt x="1516584" y="3717"/>
                    <a:pt x="1438525" y="0"/>
                  </a:cubicBezTo>
                  <a:lnTo>
                    <a:pt x="836359" y="22302"/>
                  </a:lnTo>
                  <a:cubicBezTo>
                    <a:pt x="813799" y="23806"/>
                    <a:pt x="791835" y="30255"/>
                    <a:pt x="769452" y="33453"/>
                  </a:cubicBezTo>
                  <a:cubicBezTo>
                    <a:pt x="739785" y="37691"/>
                    <a:pt x="709979" y="40888"/>
                    <a:pt x="680242" y="44605"/>
                  </a:cubicBezTo>
                  <a:cubicBezTo>
                    <a:pt x="500887" y="32647"/>
                    <a:pt x="445768" y="27576"/>
                    <a:pt x="245345" y="22302"/>
                  </a:cubicBezTo>
                  <a:cubicBezTo>
                    <a:pt x="193324" y="20933"/>
                    <a:pt x="141266" y="22302"/>
                    <a:pt x="89227" y="22302"/>
                  </a:cubicBezTo>
                  <a:lnTo>
                    <a:pt x="78076" y="22302"/>
                  </a:lnTo>
                  <a:lnTo>
                    <a:pt x="78076" y="22302"/>
                  </a:lnTo>
                </a:path>
              </a:pathLst>
            </a:custGeom>
            <a:gradFill>
              <a:gsLst>
                <a:gs pos="0">
                  <a:schemeClr val="accent1">
                    <a:lumMod val="50000"/>
                    <a:alpha val="72000"/>
                  </a:schemeClr>
                </a:gs>
                <a:gs pos="50000">
                  <a:srgbClr val="29240D">
                    <a:alpha val="7000"/>
                  </a:srgbClr>
                </a:gs>
                <a:gs pos="100000">
                  <a:schemeClr val="accent1">
                    <a:alpha val="42000"/>
                    <a:lumMod val="44000"/>
                  </a:schemeClr>
                </a:gs>
              </a:gsLst>
              <a:lin ang="5400000" scaled="0"/>
            </a:gradFill>
            <a:ln>
              <a:noFill/>
            </a:ln>
            <a:scene3d>
              <a:camera prst="orthographicFront"/>
              <a:lightRig rig="sunset" dir="t"/>
            </a:scene3d>
            <a:sp3d prstMaterial="dkEdge">
              <a:bevelT w="57150" h="107950"/>
              <a:bevelB w="279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9" name="Rectangle 8"/>
            <p:cNvSpPr/>
            <p:nvPr/>
          </p:nvSpPr>
          <p:spPr>
            <a:xfrm>
              <a:off x="6660232" y="2504120"/>
              <a:ext cx="2377574" cy="830997"/>
            </a:xfrm>
            <a:prstGeom prst="rect">
              <a:avLst/>
            </a:prstGeom>
          </p:spPr>
          <p:txBody>
            <a:bodyPr wrap="none">
              <a:spAutoFit/>
            </a:bodyPr>
            <a:lstStyle/>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Bit de poids faible, ou </a:t>
              </a:r>
            </a:p>
            <a:p>
              <a:r>
                <a:rPr lang="fr-FR" sz="1600" b="1" dirty="0" err="1" smtClean="0">
                  <a:solidFill>
                    <a:schemeClr val="bg1"/>
                  </a:solidFill>
                  <a:effectLst>
                    <a:outerShdw blurRad="38100" dist="38100" dir="2700000" algn="tl">
                      <a:srgbClr val="000000">
                        <a:alpha val="43137"/>
                      </a:srgbClr>
                    </a:outerShdw>
                  </a:effectLst>
                  <a:latin typeface="Arial" pitchFamily="34" charset="0"/>
                  <a:cs typeface="Arial" pitchFamily="34" charset="0"/>
                </a:rPr>
                <a:t>Low</a:t>
              </a: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sz="1600" b="1" dirty="0" err="1" smtClean="0">
                  <a:solidFill>
                    <a:schemeClr val="bg1"/>
                  </a:solidFill>
                  <a:effectLst>
                    <a:outerShdw blurRad="38100" dist="38100" dir="2700000" algn="tl">
                      <a:srgbClr val="000000">
                        <a:alpha val="43137"/>
                      </a:srgbClr>
                    </a:outerShdw>
                  </a:effectLst>
                  <a:latin typeface="Arial" pitchFamily="34" charset="0"/>
                  <a:cs typeface="Arial" pitchFamily="34" charset="0"/>
                </a:rPr>
                <a:t>Significant</a:t>
              </a: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Bit: </a:t>
              </a:r>
            </a:p>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LSB</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6" name="Groupe 5"/>
          <p:cNvGrpSpPr/>
          <p:nvPr/>
        </p:nvGrpSpPr>
        <p:grpSpPr>
          <a:xfrm>
            <a:off x="1060058" y="2922554"/>
            <a:ext cx="2287806" cy="1048602"/>
            <a:chOff x="-23906" y="2503783"/>
            <a:chExt cx="2287806" cy="1048602"/>
          </a:xfrm>
        </p:grpSpPr>
        <p:sp>
          <p:nvSpPr>
            <p:cNvPr id="15" name="Forme libre 14"/>
            <p:cNvSpPr/>
            <p:nvPr/>
          </p:nvSpPr>
          <p:spPr>
            <a:xfrm>
              <a:off x="33454" y="2503783"/>
              <a:ext cx="2209176" cy="1048602"/>
            </a:xfrm>
            <a:custGeom>
              <a:avLst/>
              <a:gdLst>
                <a:gd name="connsiteX0" fmla="*/ 0 w 2209176"/>
                <a:gd name="connsiteY0" fmla="*/ 67295 h 1048602"/>
                <a:gd name="connsiteX1" fmla="*/ 0 w 2209176"/>
                <a:gd name="connsiteY1" fmla="*/ 67295 h 1048602"/>
                <a:gd name="connsiteX2" fmla="*/ 11151 w 2209176"/>
                <a:gd name="connsiteY2" fmla="*/ 557949 h 1048602"/>
                <a:gd name="connsiteX3" fmla="*/ 33453 w 2209176"/>
                <a:gd name="connsiteY3" fmla="*/ 658310 h 1048602"/>
                <a:gd name="connsiteX4" fmla="*/ 55756 w 2209176"/>
                <a:gd name="connsiteY4" fmla="*/ 680612 h 1048602"/>
                <a:gd name="connsiteX5" fmla="*/ 89209 w 2209176"/>
                <a:gd name="connsiteY5" fmla="*/ 792124 h 1048602"/>
                <a:gd name="connsiteX6" fmla="*/ 100361 w 2209176"/>
                <a:gd name="connsiteY6" fmla="*/ 825578 h 1048602"/>
                <a:gd name="connsiteX7" fmla="*/ 267629 w 2209176"/>
                <a:gd name="connsiteY7" fmla="*/ 847880 h 1048602"/>
                <a:gd name="connsiteX8" fmla="*/ 323385 w 2209176"/>
                <a:gd name="connsiteY8" fmla="*/ 859032 h 1048602"/>
                <a:gd name="connsiteX9" fmla="*/ 669073 w 2209176"/>
                <a:gd name="connsiteY9" fmla="*/ 870183 h 1048602"/>
                <a:gd name="connsiteX10" fmla="*/ 914400 w 2209176"/>
                <a:gd name="connsiteY10" fmla="*/ 881334 h 1048602"/>
                <a:gd name="connsiteX11" fmla="*/ 947853 w 2209176"/>
                <a:gd name="connsiteY11" fmla="*/ 903637 h 1048602"/>
                <a:gd name="connsiteX12" fmla="*/ 1170878 w 2209176"/>
                <a:gd name="connsiteY12" fmla="*/ 925939 h 1048602"/>
                <a:gd name="connsiteX13" fmla="*/ 1237785 w 2209176"/>
                <a:gd name="connsiteY13" fmla="*/ 948241 h 1048602"/>
                <a:gd name="connsiteX14" fmla="*/ 1304692 w 2209176"/>
                <a:gd name="connsiteY14" fmla="*/ 981695 h 1048602"/>
                <a:gd name="connsiteX15" fmla="*/ 1460809 w 2209176"/>
                <a:gd name="connsiteY15" fmla="*/ 992846 h 1048602"/>
                <a:gd name="connsiteX16" fmla="*/ 1505414 w 2209176"/>
                <a:gd name="connsiteY16" fmla="*/ 1015149 h 1048602"/>
                <a:gd name="connsiteX17" fmla="*/ 1750741 w 2209176"/>
                <a:gd name="connsiteY17" fmla="*/ 1037451 h 1048602"/>
                <a:gd name="connsiteX18" fmla="*/ 1795346 w 2209176"/>
                <a:gd name="connsiteY18" fmla="*/ 1048602 h 1048602"/>
                <a:gd name="connsiteX19" fmla="*/ 1940312 w 2209176"/>
                <a:gd name="connsiteY19" fmla="*/ 1026300 h 1048602"/>
                <a:gd name="connsiteX20" fmla="*/ 1973766 w 2209176"/>
                <a:gd name="connsiteY20" fmla="*/ 1015149 h 1048602"/>
                <a:gd name="connsiteX21" fmla="*/ 1996068 w 2209176"/>
                <a:gd name="connsiteY21" fmla="*/ 981695 h 1048602"/>
                <a:gd name="connsiteX22" fmla="*/ 2018370 w 2209176"/>
                <a:gd name="connsiteY22" fmla="*/ 881334 h 1048602"/>
                <a:gd name="connsiteX23" fmla="*/ 2040673 w 2209176"/>
                <a:gd name="connsiteY23" fmla="*/ 814427 h 1048602"/>
                <a:gd name="connsiteX24" fmla="*/ 2051824 w 2209176"/>
                <a:gd name="connsiteY24" fmla="*/ 780973 h 1048602"/>
                <a:gd name="connsiteX25" fmla="*/ 2074126 w 2209176"/>
                <a:gd name="connsiteY25" fmla="*/ 736368 h 1048602"/>
                <a:gd name="connsiteX26" fmla="*/ 2085278 w 2209176"/>
                <a:gd name="connsiteY26" fmla="*/ 702915 h 1048602"/>
                <a:gd name="connsiteX27" fmla="*/ 2129883 w 2209176"/>
                <a:gd name="connsiteY27" fmla="*/ 658310 h 1048602"/>
                <a:gd name="connsiteX28" fmla="*/ 2152185 w 2209176"/>
                <a:gd name="connsiteY28" fmla="*/ 636007 h 1048602"/>
                <a:gd name="connsiteX29" fmla="*/ 2185639 w 2209176"/>
                <a:gd name="connsiteY29" fmla="*/ 580251 h 1048602"/>
                <a:gd name="connsiteX30" fmla="*/ 2196790 w 2209176"/>
                <a:gd name="connsiteY30" fmla="*/ 546797 h 1048602"/>
                <a:gd name="connsiteX31" fmla="*/ 2196790 w 2209176"/>
                <a:gd name="connsiteY31" fmla="*/ 234563 h 1048602"/>
                <a:gd name="connsiteX32" fmla="*/ 2141034 w 2209176"/>
                <a:gd name="connsiteY32" fmla="*/ 123051 h 1048602"/>
                <a:gd name="connsiteX33" fmla="*/ 2074126 w 2209176"/>
                <a:gd name="connsiteY33" fmla="*/ 111900 h 1048602"/>
                <a:gd name="connsiteX34" fmla="*/ 2051824 w 2209176"/>
                <a:gd name="connsiteY34" fmla="*/ 89597 h 1048602"/>
                <a:gd name="connsiteX35" fmla="*/ 1951463 w 2209176"/>
                <a:gd name="connsiteY35" fmla="*/ 67295 h 1048602"/>
                <a:gd name="connsiteX36" fmla="*/ 1839951 w 2209176"/>
                <a:gd name="connsiteY36" fmla="*/ 33841 h 1048602"/>
                <a:gd name="connsiteX37" fmla="*/ 1795346 w 2209176"/>
                <a:gd name="connsiteY37" fmla="*/ 11539 h 1048602"/>
                <a:gd name="connsiteX38" fmla="*/ 1683834 w 2209176"/>
                <a:gd name="connsiteY38" fmla="*/ 22690 h 1048602"/>
                <a:gd name="connsiteX39" fmla="*/ 1650380 w 2209176"/>
                <a:gd name="connsiteY39" fmla="*/ 33841 h 1048602"/>
                <a:gd name="connsiteX40" fmla="*/ 1605775 w 2209176"/>
                <a:gd name="connsiteY40" fmla="*/ 44993 h 1048602"/>
                <a:gd name="connsiteX41" fmla="*/ 1393902 w 2209176"/>
                <a:gd name="connsiteY41" fmla="*/ 33841 h 1048602"/>
                <a:gd name="connsiteX42" fmla="*/ 1360448 w 2209176"/>
                <a:gd name="connsiteY42" fmla="*/ 22690 h 1048602"/>
                <a:gd name="connsiteX43" fmla="*/ 1260087 w 2209176"/>
                <a:gd name="connsiteY43" fmla="*/ 11539 h 1048602"/>
                <a:gd name="connsiteX44" fmla="*/ 1182029 w 2209176"/>
                <a:gd name="connsiteY44" fmla="*/ 22690 h 1048602"/>
                <a:gd name="connsiteX45" fmla="*/ 1126273 w 2209176"/>
                <a:gd name="connsiteY45" fmla="*/ 33841 h 1048602"/>
                <a:gd name="connsiteX46" fmla="*/ 869795 w 2209176"/>
                <a:gd name="connsiteY46" fmla="*/ 22690 h 1048602"/>
                <a:gd name="connsiteX47" fmla="*/ 825190 w 2209176"/>
                <a:gd name="connsiteY47" fmla="*/ 388 h 1048602"/>
                <a:gd name="connsiteX48" fmla="*/ 735980 w 2209176"/>
                <a:gd name="connsiteY48" fmla="*/ 11539 h 1048602"/>
                <a:gd name="connsiteX49" fmla="*/ 635619 w 2209176"/>
                <a:gd name="connsiteY49" fmla="*/ 22690 h 1048602"/>
                <a:gd name="connsiteX50" fmla="*/ 44605 w 2209176"/>
                <a:gd name="connsiteY50" fmla="*/ 56144 h 1048602"/>
                <a:gd name="connsiteX51" fmla="*/ 0 w 2209176"/>
                <a:gd name="connsiteY51" fmla="*/ 67295 h 1048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209176" h="1048602">
                  <a:moveTo>
                    <a:pt x="0" y="67295"/>
                  </a:moveTo>
                  <a:lnTo>
                    <a:pt x="0" y="67295"/>
                  </a:lnTo>
                  <a:cubicBezTo>
                    <a:pt x="3717" y="230846"/>
                    <a:pt x="4613" y="394486"/>
                    <a:pt x="11151" y="557949"/>
                  </a:cubicBezTo>
                  <a:cubicBezTo>
                    <a:pt x="11569" y="568403"/>
                    <a:pt x="21737" y="638783"/>
                    <a:pt x="33453" y="658310"/>
                  </a:cubicBezTo>
                  <a:cubicBezTo>
                    <a:pt x="38862" y="667325"/>
                    <a:pt x="48322" y="673178"/>
                    <a:pt x="55756" y="680612"/>
                  </a:cubicBezTo>
                  <a:cubicBezTo>
                    <a:pt x="72607" y="748019"/>
                    <a:pt x="62063" y="710686"/>
                    <a:pt x="89209" y="792124"/>
                  </a:cubicBezTo>
                  <a:cubicBezTo>
                    <a:pt x="92926" y="803275"/>
                    <a:pt x="88678" y="824280"/>
                    <a:pt x="100361" y="825578"/>
                  </a:cubicBezTo>
                  <a:cubicBezTo>
                    <a:pt x="191245" y="835676"/>
                    <a:pt x="188981" y="833580"/>
                    <a:pt x="267629" y="847880"/>
                  </a:cubicBezTo>
                  <a:cubicBezTo>
                    <a:pt x="286277" y="851271"/>
                    <a:pt x="304461" y="857981"/>
                    <a:pt x="323385" y="859032"/>
                  </a:cubicBezTo>
                  <a:cubicBezTo>
                    <a:pt x="438497" y="865427"/>
                    <a:pt x="553866" y="865836"/>
                    <a:pt x="669073" y="870183"/>
                  </a:cubicBezTo>
                  <a:lnTo>
                    <a:pt x="914400" y="881334"/>
                  </a:lnTo>
                  <a:cubicBezTo>
                    <a:pt x="925551" y="888768"/>
                    <a:pt x="935866" y="897643"/>
                    <a:pt x="947853" y="903637"/>
                  </a:cubicBezTo>
                  <a:cubicBezTo>
                    <a:pt x="1006031" y="932727"/>
                    <a:pt x="1159815" y="925288"/>
                    <a:pt x="1170878" y="925939"/>
                  </a:cubicBezTo>
                  <a:cubicBezTo>
                    <a:pt x="1193180" y="933373"/>
                    <a:pt x="1218225" y="935201"/>
                    <a:pt x="1237785" y="948241"/>
                  </a:cubicBezTo>
                  <a:cubicBezTo>
                    <a:pt x="1260339" y="963277"/>
                    <a:pt x="1276661" y="978397"/>
                    <a:pt x="1304692" y="981695"/>
                  </a:cubicBezTo>
                  <a:cubicBezTo>
                    <a:pt x="1356506" y="987791"/>
                    <a:pt x="1408770" y="989129"/>
                    <a:pt x="1460809" y="992846"/>
                  </a:cubicBezTo>
                  <a:cubicBezTo>
                    <a:pt x="1475677" y="1000280"/>
                    <a:pt x="1490135" y="1008601"/>
                    <a:pt x="1505414" y="1015149"/>
                  </a:cubicBezTo>
                  <a:cubicBezTo>
                    <a:pt x="1580486" y="1047323"/>
                    <a:pt x="1680402" y="1033749"/>
                    <a:pt x="1750741" y="1037451"/>
                  </a:cubicBezTo>
                  <a:cubicBezTo>
                    <a:pt x="1765609" y="1041168"/>
                    <a:pt x="1780020" y="1048602"/>
                    <a:pt x="1795346" y="1048602"/>
                  </a:cubicBezTo>
                  <a:cubicBezTo>
                    <a:pt x="1844776" y="1048602"/>
                    <a:pt x="1893178" y="1039767"/>
                    <a:pt x="1940312" y="1026300"/>
                  </a:cubicBezTo>
                  <a:cubicBezTo>
                    <a:pt x="1951614" y="1023071"/>
                    <a:pt x="1962615" y="1018866"/>
                    <a:pt x="1973766" y="1015149"/>
                  </a:cubicBezTo>
                  <a:cubicBezTo>
                    <a:pt x="1981200" y="1003998"/>
                    <a:pt x="1990789" y="994014"/>
                    <a:pt x="1996068" y="981695"/>
                  </a:cubicBezTo>
                  <a:cubicBezTo>
                    <a:pt x="2003578" y="964170"/>
                    <a:pt x="2014400" y="895889"/>
                    <a:pt x="2018370" y="881334"/>
                  </a:cubicBezTo>
                  <a:cubicBezTo>
                    <a:pt x="2024556" y="858654"/>
                    <a:pt x="2033239" y="836729"/>
                    <a:pt x="2040673" y="814427"/>
                  </a:cubicBezTo>
                  <a:cubicBezTo>
                    <a:pt x="2044390" y="803276"/>
                    <a:pt x="2046567" y="791487"/>
                    <a:pt x="2051824" y="780973"/>
                  </a:cubicBezTo>
                  <a:cubicBezTo>
                    <a:pt x="2059258" y="766105"/>
                    <a:pt x="2067578" y="751647"/>
                    <a:pt x="2074126" y="736368"/>
                  </a:cubicBezTo>
                  <a:cubicBezTo>
                    <a:pt x="2078756" y="725564"/>
                    <a:pt x="2078446" y="712480"/>
                    <a:pt x="2085278" y="702915"/>
                  </a:cubicBezTo>
                  <a:cubicBezTo>
                    <a:pt x="2097500" y="685805"/>
                    <a:pt x="2115015" y="673178"/>
                    <a:pt x="2129883" y="658310"/>
                  </a:cubicBezTo>
                  <a:lnTo>
                    <a:pt x="2152185" y="636007"/>
                  </a:lnTo>
                  <a:cubicBezTo>
                    <a:pt x="2183774" y="541239"/>
                    <a:pt x="2139717" y="656788"/>
                    <a:pt x="2185639" y="580251"/>
                  </a:cubicBezTo>
                  <a:cubicBezTo>
                    <a:pt x="2191687" y="570172"/>
                    <a:pt x="2193073" y="557948"/>
                    <a:pt x="2196790" y="546797"/>
                  </a:cubicBezTo>
                  <a:cubicBezTo>
                    <a:pt x="2212152" y="393179"/>
                    <a:pt x="2214421" y="428506"/>
                    <a:pt x="2196790" y="234563"/>
                  </a:cubicBezTo>
                  <a:cubicBezTo>
                    <a:pt x="2194281" y="206964"/>
                    <a:pt x="2167656" y="127488"/>
                    <a:pt x="2141034" y="123051"/>
                  </a:cubicBezTo>
                  <a:lnTo>
                    <a:pt x="2074126" y="111900"/>
                  </a:lnTo>
                  <a:cubicBezTo>
                    <a:pt x="2066692" y="104466"/>
                    <a:pt x="2060839" y="95006"/>
                    <a:pt x="2051824" y="89597"/>
                  </a:cubicBezTo>
                  <a:cubicBezTo>
                    <a:pt x="2030123" y="76576"/>
                    <a:pt x="1966098" y="70222"/>
                    <a:pt x="1951463" y="67295"/>
                  </a:cubicBezTo>
                  <a:cubicBezTo>
                    <a:pt x="1924781" y="61959"/>
                    <a:pt x="1858920" y="43325"/>
                    <a:pt x="1839951" y="33841"/>
                  </a:cubicBezTo>
                  <a:lnTo>
                    <a:pt x="1795346" y="11539"/>
                  </a:lnTo>
                  <a:cubicBezTo>
                    <a:pt x="1758175" y="15256"/>
                    <a:pt x="1720756" y="17010"/>
                    <a:pt x="1683834" y="22690"/>
                  </a:cubicBezTo>
                  <a:cubicBezTo>
                    <a:pt x="1672216" y="24477"/>
                    <a:pt x="1661682" y="30612"/>
                    <a:pt x="1650380" y="33841"/>
                  </a:cubicBezTo>
                  <a:cubicBezTo>
                    <a:pt x="1635644" y="38051"/>
                    <a:pt x="1620643" y="41276"/>
                    <a:pt x="1605775" y="44993"/>
                  </a:cubicBezTo>
                  <a:cubicBezTo>
                    <a:pt x="1535151" y="41276"/>
                    <a:pt x="1464334" y="40244"/>
                    <a:pt x="1393902" y="33841"/>
                  </a:cubicBezTo>
                  <a:cubicBezTo>
                    <a:pt x="1382196" y="32777"/>
                    <a:pt x="1372043" y="24622"/>
                    <a:pt x="1360448" y="22690"/>
                  </a:cubicBezTo>
                  <a:cubicBezTo>
                    <a:pt x="1327246" y="17157"/>
                    <a:pt x="1293541" y="15256"/>
                    <a:pt x="1260087" y="11539"/>
                  </a:cubicBezTo>
                  <a:cubicBezTo>
                    <a:pt x="1234068" y="15256"/>
                    <a:pt x="1207955" y="18369"/>
                    <a:pt x="1182029" y="22690"/>
                  </a:cubicBezTo>
                  <a:cubicBezTo>
                    <a:pt x="1163333" y="25806"/>
                    <a:pt x="1145226" y="33841"/>
                    <a:pt x="1126273" y="33841"/>
                  </a:cubicBezTo>
                  <a:cubicBezTo>
                    <a:pt x="1040700" y="33841"/>
                    <a:pt x="955288" y="26407"/>
                    <a:pt x="869795" y="22690"/>
                  </a:cubicBezTo>
                  <a:cubicBezTo>
                    <a:pt x="854927" y="15256"/>
                    <a:pt x="841756" y="1768"/>
                    <a:pt x="825190" y="388"/>
                  </a:cubicBezTo>
                  <a:cubicBezTo>
                    <a:pt x="795325" y="-2101"/>
                    <a:pt x="765743" y="8038"/>
                    <a:pt x="735980" y="11539"/>
                  </a:cubicBezTo>
                  <a:lnTo>
                    <a:pt x="635619" y="22690"/>
                  </a:lnTo>
                  <a:cubicBezTo>
                    <a:pt x="402938" y="100253"/>
                    <a:pt x="592215" y="44493"/>
                    <a:pt x="44605" y="56144"/>
                  </a:cubicBezTo>
                  <a:cubicBezTo>
                    <a:pt x="32277" y="93124"/>
                    <a:pt x="7434" y="65436"/>
                    <a:pt x="0" y="67295"/>
                  </a:cubicBezTo>
                  <a:close/>
                </a:path>
              </a:pathLst>
            </a:custGeom>
            <a:gradFill>
              <a:gsLst>
                <a:gs pos="0">
                  <a:schemeClr val="accent1">
                    <a:lumMod val="50000"/>
                    <a:alpha val="50000"/>
                  </a:schemeClr>
                </a:gs>
                <a:gs pos="50000">
                  <a:srgbClr val="29240D">
                    <a:alpha val="30000"/>
                  </a:srgbClr>
                </a:gs>
                <a:gs pos="100000">
                  <a:schemeClr val="accent1">
                    <a:lumMod val="50000"/>
                    <a:alpha val="66000"/>
                  </a:schemeClr>
                </a:gs>
              </a:gsLst>
              <a:lin ang="5400000" scaled="0"/>
            </a:gradFill>
            <a:scene3d>
              <a:camera prst="orthographicFront"/>
              <a:lightRig rig="threePt" dir="t"/>
            </a:scene3d>
            <a:sp3d>
              <a:bevelT w="114300"/>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23906" y="2504120"/>
              <a:ext cx="2287806" cy="830997"/>
            </a:xfrm>
            <a:prstGeom prst="rect">
              <a:avLst/>
            </a:prstGeom>
          </p:spPr>
          <p:txBody>
            <a:bodyPr wrap="none">
              <a:spAutoFit/>
            </a:bodyPr>
            <a:lstStyle/>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Bit de poids Fort, ou </a:t>
              </a:r>
            </a:p>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Most  </a:t>
              </a:r>
              <a:r>
                <a:rPr lang="fr-FR" sz="1600" b="1" dirty="0" err="1" smtClean="0">
                  <a:solidFill>
                    <a:schemeClr val="bg1"/>
                  </a:solidFill>
                  <a:effectLst>
                    <a:outerShdw blurRad="38100" dist="38100" dir="2700000" algn="tl">
                      <a:srgbClr val="000000">
                        <a:alpha val="43137"/>
                      </a:srgbClr>
                    </a:outerShdw>
                  </a:effectLst>
                  <a:latin typeface="Arial" pitchFamily="34" charset="0"/>
                  <a:cs typeface="Arial" pitchFamily="34" charset="0"/>
                </a:rPr>
                <a:t>Significant</a:t>
              </a: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Bit:</a:t>
              </a:r>
            </a:p>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MSB</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sp>
        <p:nvSpPr>
          <p:cNvPr id="17" name="Rectangle 16"/>
          <p:cNvSpPr/>
          <p:nvPr/>
        </p:nvSpPr>
        <p:spPr>
          <a:xfrm>
            <a:off x="2738338" y="5646439"/>
            <a:ext cx="3669915" cy="461665"/>
          </a:xfrm>
          <a:prstGeom prst="rect">
            <a:avLst/>
          </a:prstGeom>
        </p:spPr>
        <p:txBody>
          <a:bodyPr wrap="non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101111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47</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9" name="Rectangle 18"/>
          <p:cNvSpPr/>
          <p:nvPr/>
        </p:nvSpPr>
        <p:spPr>
          <a:xfrm>
            <a:off x="1203762" y="4146407"/>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20" name="Rectangle 19"/>
          <p:cNvSpPr/>
          <p:nvPr/>
        </p:nvSpPr>
        <p:spPr>
          <a:xfrm>
            <a:off x="937409" y="4548258"/>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21" name="Rectangle 20"/>
          <p:cNvSpPr/>
          <p:nvPr/>
        </p:nvSpPr>
        <p:spPr>
          <a:xfrm>
            <a:off x="1001656" y="5082511"/>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5" name="Groupe 4"/>
          <p:cNvGrpSpPr/>
          <p:nvPr/>
        </p:nvGrpSpPr>
        <p:grpSpPr>
          <a:xfrm>
            <a:off x="2411760" y="3971156"/>
            <a:ext cx="5046662" cy="379292"/>
            <a:chOff x="2411760" y="3971156"/>
            <a:chExt cx="5046662" cy="379292"/>
          </a:xfrm>
        </p:grpSpPr>
        <p:grpSp>
          <p:nvGrpSpPr>
            <p:cNvPr id="28" name="Groupe 27"/>
            <p:cNvGrpSpPr/>
            <p:nvPr/>
          </p:nvGrpSpPr>
          <p:grpSpPr>
            <a:xfrm>
              <a:off x="2411760" y="3978973"/>
              <a:ext cx="5046662" cy="371475"/>
              <a:chOff x="1482006" y="3826788"/>
              <a:chExt cx="5046662" cy="371475"/>
            </a:xfrm>
          </p:grpSpPr>
          <p:sp>
            <p:nvSpPr>
              <p:cNvPr id="53" name="Rectangle 264"/>
              <p:cNvSpPr>
                <a:spLocks noChangeArrowheads="1"/>
              </p:cNvSpPr>
              <p:nvPr/>
            </p:nvSpPr>
            <p:spPr bwMode="auto">
              <a:xfrm>
                <a:off x="1482006"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54" name="Rectangle 267"/>
              <p:cNvSpPr>
                <a:spLocks noChangeArrowheads="1"/>
              </p:cNvSpPr>
              <p:nvPr/>
            </p:nvSpPr>
            <p:spPr bwMode="auto">
              <a:xfrm>
                <a:off x="2323381"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55" name="Rectangle 270"/>
              <p:cNvSpPr>
                <a:spLocks noChangeArrowheads="1"/>
              </p:cNvSpPr>
              <p:nvPr/>
            </p:nvSpPr>
            <p:spPr bwMode="auto">
              <a:xfrm>
                <a:off x="3164756"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56" name="Rectangle 273"/>
              <p:cNvSpPr>
                <a:spLocks noChangeArrowheads="1"/>
              </p:cNvSpPr>
              <p:nvPr/>
            </p:nvSpPr>
            <p:spPr bwMode="auto">
              <a:xfrm>
                <a:off x="4006131"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57" name="Rectangle 276"/>
              <p:cNvSpPr>
                <a:spLocks noChangeArrowheads="1"/>
              </p:cNvSpPr>
              <p:nvPr/>
            </p:nvSpPr>
            <p:spPr bwMode="auto">
              <a:xfrm>
                <a:off x="4847506" y="3826788"/>
                <a:ext cx="839787"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58" name="Rectangle 279"/>
              <p:cNvSpPr>
                <a:spLocks noChangeArrowheads="1"/>
              </p:cNvSpPr>
              <p:nvPr/>
            </p:nvSpPr>
            <p:spPr bwMode="auto">
              <a:xfrm>
                <a:off x="5687293"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grpSp>
          <p:nvGrpSpPr>
            <p:cNvPr id="219" name="Groupe 218"/>
            <p:cNvGrpSpPr/>
            <p:nvPr/>
          </p:nvGrpSpPr>
          <p:grpSpPr>
            <a:xfrm>
              <a:off x="2738338" y="4017193"/>
              <a:ext cx="190500" cy="276225"/>
              <a:chOff x="3490193" y="3868063"/>
              <a:chExt cx="190500" cy="276225"/>
            </a:xfrm>
          </p:grpSpPr>
          <p:sp>
            <p:nvSpPr>
              <p:cNvPr id="220" name="Rectangle 365"/>
              <p:cNvSpPr>
                <a:spLocks noChangeArrowheads="1"/>
              </p:cNvSpPr>
              <p:nvPr/>
            </p:nvSpPr>
            <p:spPr bwMode="auto">
              <a:xfrm>
                <a:off x="3490193"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21" name="Rectangle 366"/>
              <p:cNvSpPr>
                <a:spLocks noChangeArrowheads="1"/>
              </p:cNvSpPr>
              <p:nvPr/>
            </p:nvSpPr>
            <p:spPr bwMode="auto">
              <a:xfrm>
                <a:off x="3604493"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5</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pic>
          <p:nvPicPr>
            <p:cNvPr id="222" name="Picture 36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97176" y="3971156"/>
              <a:ext cx="292100" cy="354013"/>
            </a:xfrm>
            <a:prstGeom prst="rect">
              <a:avLst/>
            </a:prstGeom>
            <a:noFill/>
            <a:ln w="9525">
              <a:noFill/>
              <a:miter lim="800000"/>
              <a:headEnd/>
              <a:tailEnd/>
            </a:ln>
          </p:spPr>
        </p:pic>
        <p:grpSp>
          <p:nvGrpSpPr>
            <p:cNvPr id="223" name="Groupe 222"/>
            <p:cNvGrpSpPr/>
            <p:nvPr/>
          </p:nvGrpSpPr>
          <p:grpSpPr>
            <a:xfrm>
              <a:off x="3579713" y="4017193"/>
              <a:ext cx="190500" cy="276225"/>
              <a:chOff x="4331568" y="3868063"/>
              <a:chExt cx="190500" cy="276225"/>
            </a:xfrm>
          </p:grpSpPr>
          <p:sp>
            <p:nvSpPr>
              <p:cNvPr id="224" name="Rectangle 371"/>
              <p:cNvSpPr>
                <a:spLocks noChangeArrowheads="1"/>
              </p:cNvSpPr>
              <p:nvPr/>
            </p:nvSpPr>
            <p:spPr bwMode="auto">
              <a:xfrm>
                <a:off x="4331568"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25" name="Rectangle 372"/>
              <p:cNvSpPr>
                <a:spLocks noChangeArrowheads="1"/>
              </p:cNvSpPr>
              <p:nvPr/>
            </p:nvSpPr>
            <p:spPr bwMode="auto">
              <a:xfrm>
                <a:off x="4445868"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4</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pic>
          <p:nvPicPr>
            <p:cNvPr id="226" name="Picture 37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36963" y="3971156"/>
              <a:ext cx="293687" cy="354013"/>
            </a:xfrm>
            <a:prstGeom prst="rect">
              <a:avLst/>
            </a:prstGeom>
            <a:noFill/>
            <a:ln w="9525">
              <a:noFill/>
              <a:miter lim="800000"/>
              <a:headEnd/>
              <a:tailEnd/>
            </a:ln>
          </p:spPr>
        </p:pic>
        <p:grpSp>
          <p:nvGrpSpPr>
            <p:cNvPr id="227" name="Groupe 226"/>
            <p:cNvGrpSpPr/>
            <p:nvPr/>
          </p:nvGrpSpPr>
          <p:grpSpPr>
            <a:xfrm>
              <a:off x="4421088" y="4017193"/>
              <a:ext cx="190500" cy="276225"/>
              <a:chOff x="5172943" y="3868063"/>
              <a:chExt cx="190500" cy="276225"/>
            </a:xfrm>
          </p:grpSpPr>
          <p:sp>
            <p:nvSpPr>
              <p:cNvPr id="228" name="Rectangle 377"/>
              <p:cNvSpPr>
                <a:spLocks noChangeArrowheads="1"/>
              </p:cNvSpPr>
              <p:nvPr/>
            </p:nvSpPr>
            <p:spPr bwMode="auto">
              <a:xfrm>
                <a:off x="5172943"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29" name="Rectangle 378"/>
              <p:cNvSpPr>
                <a:spLocks noChangeArrowheads="1"/>
              </p:cNvSpPr>
              <p:nvPr/>
            </p:nvSpPr>
            <p:spPr bwMode="auto">
              <a:xfrm>
                <a:off x="5287243"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3</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sp>
          <p:nvSpPr>
            <p:cNvPr id="230" name="Rectangle 383"/>
            <p:cNvSpPr>
              <a:spLocks noChangeArrowheads="1"/>
            </p:cNvSpPr>
            <p:nvPr/>
          </p:nvSpPr>
          <p:spPr bwMode="auto">
            <a:xfrm>
              <a:off x="5262463" y="401719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nvGrpSpPr>
            <p:cNvPr id="231" name="Groupe 230"/>
            <p:cNvGrpSpPr/>
            <p:nvPr/>
          </p:nvGrpSpPr>
          <p:grpSpPr>
            <a:xfrm>
              <a:off x="5278338" y="3971156"/>
              <a:ext cx="293687" cy="354013"/>
              <a:chOff x="6030193" y="3822026"/>
              <a:chExt cx="293687" cy="354013"/>
            </a:xfrm>
          </p:grpSpPr>
          <p:pic>
            <p:nvPicPr>
              <p:cNvPr id="232" name="Picture 38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30193" y="3822026"/>
                <a:ext cx="293687" cy="354013"/>
              </a:xfrm>
              <a:prstGeom prst="rect">
                <a:avLst/>
              </a:prstGeom>
              <a:noFill/>
              <a:ln w="9525">
                <a:noFill/>
                <a:miter lim="800000"/>
                <a:headEnd/>
                <a:tailEnd/>
              </a:ln>
            </p:spPr>
          </p:pic>
          <p:sp>
            <p:nvSpPr>
              <p:cNvPr id="233" name="Rectangle 384"/>
              <p:cNvSpPr>
                <a:spLocks noChangeArrowheads="1"/>
              </p:cNvSpPr>
              <p:nvPr/>
            </p:nvSpPr>
            <p:spPr bwMode="auto">
              <a:xfrm>
                <a:off x="6128618"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sp>
          <p:nvSpPr>
            <p:cNvPr id="234" name="Rectangle 389"/>
            <p:cNvSpPr>
              <a:spLocks noChangeArrowheads="1"/>
            </p:cNvSpPr>
            <p:nvPr/>
          </p:nvSpPr>
          <p:spPr bwMode="auto">
            <a:xfrm>
              <a:off x="6103838" y="401719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nvGrpSpPr>
            <p:cNvPr id="235" name="Groupe 234"/>
            <p:cNvGrpSpPr/>
            <p:nvPr/>
          </p:nvGrpSpPr>
          <p:grpSpPr>
            <a:xfrm>
              <a:off x="6119713" y="3971156"/>
              <a:ext cx="293687" cy="354013"/>
              <a:chOff x="6871568" y="3822026"/>
              <a:chExt cx="293687" cy="354013"/>
            </a:xfrm>
          </p:grpSpPr>
          <p:pic>
            <p:nvPicPr>
              <p:cNvPr id="236" name="Picture 38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71568" y="3822026"/>
                <a:ext cx="293687" cy="354013"/>
              </a:xfrm>
              <a:prstGeom prst="rect">
                <a:avLst/>
              </a:prstGeom>
              <a:noFill/>
              <a:ln w="9525">
                <a:noFill/>
                <a:miter lim="800000"/>
                <a:headEnd/>
                <a:tailEnd/>
              </a:ln>
            </p:spPr>
          </p:pic>
          <p:sp>
            <p:nvSpPr>
              <p:cNvPr id="237" name="Rectangle 390"/>
              <p:cNvSpPr>
                <a:spLocks noChangeArrowheads="1"/>
              </p:cNvSpPr>
              <p:nvPr/>
            </p:nvSpPr>
            <p:spPr bwMode="auto">
              <a:xfrm>
                <a:off x="6969993"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grpSp>
          <p:nvGrpSpPr>
            <p:cNvPr id="238" name="Groupe 237"/>
            <p:cNvGrpSpPr/>
            <p:nvPr/>
          </p:nvGrpSpPr>
          <p:grpSpPr>
            <a:xfrm>
              <a:off x="6945213" y="3971156"/>
              <a:ext cx="307975" cy="354013"/>
              <a:chOff x="7697068" y="3822026"/>
              <a:chExt cx="307975" cy="354013"/>
            </a:xfrm>
          </p:grpSpPr>
          <p:pic>
            <p:nvPicPr>
              <p:cNvPr id="239" name="Picture 39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12943" y="3822026"/>
                <a:ext cx="292100" cy="354013"/>
              </a:xfrm>
              <a:prstGeom prst="rect">
                <a:avLst/>
              </a:prstGeom>
              <a:noFill/>
              <a:ln w="9525">
                <a:noFill/>
                <a:miter lim="800000"/>
                <a:headEnd/>
                <a:tailEnd/>
              </a:ln>
            </p:spPr>
          </p:pic>
          <p:sp>
            <p:nvSpPr>
              <p:cNvPr id="240" name="Rectangle 395"/>
              <p:cNvSpPr>
                <a:spLocks noChangeArrowheads="1"/>
              </p:cNvSpPr>
              <p:nvPr/>
            </p:nvSpPr>
            <p:spPr bwMode="auto">
              <a:xfrm>
                <a:off x="7697068"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sp>
          <p:nvSpPr>
            <p:cNvPr id="241" name="Rectangle 396"/>
            <p:cNvSpPr>
              <a:spLocks noChangeArrowheads="1"/>
            </p:cNvSpPr>
            <p:nvPr/>
          </p:nvSpPr>
          <p:spPr bwMode="auto">
            <a:xfrm>
              <a:off x="7059513" y="402195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0</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grpSp>
        <p:nvGrpSpPr>
          <p:cNvPr id="11" name="Groupe 10"/>
          <p:cNvGrpSpPr/>
          <p:nvPr/>
        </p:nvGrpSpPr>
        <p:grpSpPr>
          <a:xfrm>
            <a:off x="2411760" y="4337425"/>
            <a:ext cx="5046662" cy="371475"/>
            <a:chOff x="2411760" y="4337425"/>
            <a:chExt cx="5046662" cy="371475"/>
          </a:xfrm>
        </p:grpSpPr>
        <p:grpSp>
          <p:nvGrpSpPr>
            <p:cNvPr id="27" name="Groupe 26"/>
            <p:cNvGrpSpPr/>
            <p:nvPr/>
          </p:nvGrpSpPr>
          <p:grpSpPr>
            <a:xfrm>
              <a:off x="2411760" y="4337425"/>
              <a:ext cx="5046662" cy="371475"/>
              <a:chOff x="1482005" y="4180014"/>
              <a:chExt cx="5046662" cy="371475"/>
            </a:xfrm>
          </p:grpSpPr>
          <p:sp>
            <p:nvSpPr>
              <p:cNvPr id="61" name="Rectangle 254"/>
              <p:cNvSpPr>
                <a:spLocks noChangeArrowheads="1"/>
              </p:cNvSpPr>
              <p:nvPr/>
            </p:nvSpPr>
            <p:spPr bwMode="auto">
              <a:xfrm>
                <a:off x="1482005"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62" name="Rectangle 255"/>
              <p:cNvSpPr>
                <a:spLocks noChangeArrowheads="1"/>
              </p:cNvSpPr>
              <p:nvPr/>
            </p:nvSpPr>
            <p:spPr bwMode="auto">
              <a:xfrm>
                <a:off x="2323380"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63" name="Rectangle 256"/>
              <p:cNvSpPr>
                <a:spLocks noChangeArrowheads="1"/>
              </p:cNvSpPr>
              <p:nvPr/>
            </p:nvSpPr>
            <p:spPr bwMode="auto">
              <a:xfrm>
                <a:off x="3164755"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64" name="Rectangle 257"/>
              <p:cNvSpPr>
                <a:spLocks noChangeArrowheads="1"/>
              </p:cNvSpPr>
              <p:nvPr/>
            </p:nvSpPr>
            <p:spPr bwMode="auto">
              <a:xfrm>
                <a:off x="4006130"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65" name="Rectangle 258"/>
              <p:cNvSpPr>
                <a:spLocks noChangeArrowheads="1"/>
              </p:cNvSpPr>
              <p:nvPr/>
            </p:nvSpPr>
            <p:spPr bwMode="auto">
              <a:xfrm>
                <a:off x="4847505" y="4180014"/>
                <a:ext cx="839787"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66" name="Rectangle 259"/>
              <p:cNvSpPr>
                <a:spLocks noChangeArrowheads="1"/>
              </p:cNvSpPr>
              <p:nvPr/>
            </p:nvSpPr>
            <p:spPr bwMode="auto">
              <a:xfrm>
                <a:off x="5687292"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sp>
          <p:nvSpPr>
            <p:cNvPr id="242" name="Rectangle 405"/>
            <p:cNvSpPr>
              <a:spLocks noChangeArrowheads="1"/>
            </p:cNvSpPr>
            <p:nvPr/>
          </p:nvSpPr>
          <p:spPr bwMode="auto">
            <a:xfrm>
              <a:off x="2719288" y="4390256"/>
              <a:ext cx="2301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32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243" name="Rectangle 408"/>
            <p:cNvSpPr>
              <a:spLocks noChangeArrowheads="1"/>
            </p:cNvSpPr>
            <p:nvPr/>
          </p:nvSpPr>
          <p:spPr bwMode="auto">
            <a:xfrm>
              <a:off x="3560663" y="4390256"/>
              <a:ext cx="2301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16</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244" name="Rectangle 411"/>
            <p:cNvSpPr>
              <a:spLocks noChangeArrowheads="1"/>
            </p:cNvSpPr>
            <p:nvPr/>
          </p:nvSpPr>
          <p:spPr bwMode="auto">
            <a:xfrm>
              <a:off x="4459188" y="4390256"/>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8</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245" name="Rectangle 414"/>
            <p:cNvSpPr>
              <a:spLocks noChangeArrowheads="1"/>
            </p:cNvSpPr>
            <p:nvPr/>
          </p:nvSpPr>
          <p:spPr bwMode="auto">
            <a:xfrm>
              <a:off x="5300563" y="4390256"/>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4</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246" name="Rectangle 417"/>
            <p:cNvSpPr>
              <a:spLocks noChangeArrowheads="1"/>
            </p:cNvSpPr>
            <p:nvPr/>
          </p:nvSpPr>
          <p:spPr bwMode="auto">
            <a:xfrm>
              <a:off x="6141938" y="4390256"/>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247" name="Rectangle 420"/>
            <p:cNvSpPr>
              <a:spLocks noChangeArrowheads="1"/>
            </p:cNvSpPr>
            <p:nvPr/>
          </p:nvSpPr>
          <p:spPr bwMode="auto">
            <a:xfrm>
              <a:off x="6983313" y="4390256"/>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12" name="Groupe 11"/>
          <p:cNvGrpSpPr/>
          <p:nvPr/>
        </p:nvGrpSpPr>
        <p:grpSpPr>
          <a:xfrm>
            <a:off x="2411760" y="4710488"/>
            <a:ext cx="5046662" cy="373063"/>
            <a:chOff x="2411760" y="4710488"/>
            <a:chExt cx="5046662" cy="373063"/>
          </a:xfrm>
        </p:grpSpPr>
        <p:grpSp>
          <p:nvGrpSpPr>
            <p:cNvPr id="29" name="Groupe 28"/>
            <p:cNvGrpSpPr/>
            <p:nvPr/>
          </p:nvGrpSpPr>
          <p:grpSpPr>
            <a:xfrm>
              <a:off x="2411760" y="4710488"/>
              <a:ext cx="5046662" cy="373063"/>
              <a:chOff x="1482006" y="4568151"/>
              <a:chExt cx="5046662" cy="373063"/>
            </a:xfrm>
          </p:grpSpPr>
          <p:sp>
            <p:nvSpPr>
              <p:cNvPr id="39" name="Rectangle 286"/>
              <p:cNvSpPr>
                <a:spLocks noChangeArrowheads="1"/>
              </p:cNvSpPr>
              <p:nvPr/>
            </p:nvSpPr>
            <p:spPr bwMode="auto">
              <a:xfrm>
                <a:off x="1482006"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0" name="Rectangle 289"/>
              <p:cNvSpPr>
                <a:spLocks noChangeArrowheads="1"/>
              </p:cNvSpPr>
              <p:nvPr/>
            </p:nvSpPr>
            <p:spPr bwMode="auto">
              <a:xfrm>
                <a:off x="232338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1" name="Rectangle 291"/>
              <p:cNvSpPr>
                <a:spLocks noChangeArrowheads="1"/>
              </p:cNvSpPr>
              <p:nvPr/>
            </p:nvSpPr>
            <p:spPr bwMode="auto">
              <a:xfrm>
                <a:off x="2323381"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2" name="Rectangle 292"/>
              <p:cNvSpPr>
                <a:spLocks noChangeArrowheads="1"/>
              </p:cNvSpPr>
              <p:nvPr/>
            </p:nvSpPr>
            <p:spPr bwMode="auto">
              <a:xfrm>
                <a:off x="3164756"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3" name="Rectangle 294"/>
              <p:cNvSpPr>
                <a:spLocks noChangeArrowheads="1"/>
              </p:cNvSpPr>
              <p:nvPr/>
            </p:nvSpPr>
            <p:spPr bwMode="auto">
              <a:xfrm>
                <a:off x="3164756"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4" name="Rectangle 295"/>
              <p:cNvSpPr>
                <a:spLocks noChangeArrowheads="1"/>
              </p:cNvSpPr>
              <p:nvPr/>
            </p:nvSpPr>
            <p:spPr bwMode="auto">
              <a:xfrm>
                <a:off x="400613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5" name="Rectangle 297"/>
              <p:cNvSpPr>
                <a:spLocks noChangeArrowheads="1"/>
              </p:cNvSpPr>
              <p:nvPr/>
            </p:nvSpPr>
            <p:spPr bwMode="auto">
              <a:xfrm>
                <a:off x="4006131"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6" name="Rectangle 298"/>
              <p:cNvSpPr>
                <a:spLocks noChangeArrowheads="1"/>
              </p:cNvSpPr>
              <p:nvPr/>
            </p:nvSpPr>
            <p:spPr bwMode="auto">
              <a:xfrm>
                <a:off x="4847506" y="4568151"/>
                <a:ext cx="839787"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7" name="Rectangle 300"/>
              <p:cNvSpPr>
                <a:spLocks noChangeArrowheads="1"/>
              </p:cNvSpPr>
              <p:nvPr/>
            </p:nvSpPr>
            <p:spPr bwMode="auto">
              <a:xfrm>
                <a:off x="4847506" y="4568151"/>
                <a:ext cx="839787"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8" name="Rectangle 301"/>
              <p:cNvSpPr>
                <a:spLocks noChangeArrowheads="1"/>
              </p:cNvSpPr>
              <p:nvPr/>
            </p:nvSpPr>
            <p:spPr bwMode="auto">
              <a:xfrm>
                <a:off x="5687293"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sp>
          <p:nvSpPr>
            <p:cNvPr id="248" name="Rectangle 429"/>
            <p:cNvSpPr>
              <a:spLocks noChangeArrowheads="1"/>
            </p:cNvSpPr>
            <p:nvPr/>
          </p:nvSpPr>
          <p:spPr bwMode="auto">
            <a:xfrm>
              <a:off x="2603401" y="4761731"/>
              <a:ext cx="57708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 x 32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49" name="Rectangle 432"/>
            <p:cNvSpPr>
              <a:spLocks noChangeArrowheads="1"/>
            </p:cNvSpPr>
            <p:nvPr/>
          </p:nvSpPr>
          <p:spPr bwMode="auto">
            <a:xfrm>
              <a:off x="3444776" y="4761731"/>
              <a:ext cx="57708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0 x 16</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50" name="Rectangle 435"/>
            <p:cNvSpPr>
              <a:spLocks noChangeArrowheads="1"/>
            </p:cNvSpPr>
            <p:nvPr/>
          </p:nvSpPr>
          <p:spPr bwMode="auto">
            <a:xfrm>
              <a:off x="4343300" y="4761731"/>
              <a:ext cx="46166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 x 8</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51" name="Rectangle 438"/>
            <p:cNvSpPr>
              <a:spLocks noChangeArrowheads="1"/>
            </p:cNvSpPr>
            <p:nvPr/>
          </p:nvSpPr>
          <p:spPr bwMode="auto">
            <a:xfrm>
              <a:off x="5184675" y="4761731"/>
              <a:ext cx="46166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 x 4</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52" name="Rectangle 441"/>
            <p:cNvSpPr>
              <a:spLocks noChangeArrowheads="1"/>
            </p:cNvSpPr>
            <p:nvPr/>
          </p:nvSpPr>
          <p:spPr bwMode="auto">
            <a:xfrm>
              <a:off x="6026050" y="4761731"/>
              <a:ext cx="46166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 x 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53" name="Rectangle 444"/>
            <p:cNvSpPr>
              <a:spLocks noChangeArrowheads="1"/>
            </p:cNvSpPr>
            <p:nvPr/>
          </p:nvSpPr>
          <p:spPr bwMode="auto">
            <a:xfrm>
              <a:off x="6867425" y="4761731"/>
              <a:ext cx="46166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 x 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13" name="Groupe 12"/>
          <p:cNvGrpSpPr/>
          <p:nvPr/>
        </p:nvGrpSpPr>
        <p:grpSpPr>
          <a:xfrm>
            <a:off x="2411760" y="5073749"/>
            <a:ext cx="5046662" cy="371475"/>
            <a:chOff x="2411760" y="5073749"/>
            <a:chExt cx="5046662" cy="371475"/>
          </a:xfrm>
        </p:grpSpPr>
        <p:grpSp>
          <p:nvGrpSpPr>
            <p:cNvPr id="26" name="Groupe 25"/>
            <p:cNvGrpSpPr/>
            <p:nvPr/>
          </p:nvGrpSpPr>
          <p:grpSpPr>
            <a:xfrm>
              <a:off x="2411760" y="5073749"/>
              <a:ext cx="5046662" cy="371475"/>
              <a:chOff x="1386755" y="6381328"/>
              <a:chExt cx="5046662" cy="371475"/>
            </a:xfrm>
          </p:grpSpPr>
          <p:sp>
            <p:nvSpPr>
              <p:cNvPr id="69" name="Rectangle 254"/>
              <p:cNvSpPr>
                <a:spLocks noChangeArrowheads="1"/>
              </p:cNvSpPr>
              <p:nvPr/>
            </p:nvSpPr>
            <p:spPr bwMode="auto">
              <a:xfrm>
                <a:off x="1386755"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70" name="Rectangle 255"/>
              <p:cNvSpPr>
                <a:spLocks noChangeArrowheads="1"/>
              </p:cNvSpPr>
              <p:nvPr/>
            </p:nvSpPr>
            <p:spPr bwMode="auto">
              <a:xfrm>
                <a:off x="2228130"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71" name="Rectangle 256"/>
              <p:cNvSpPr>
                <a:spLocks noChangeArrowheads="1"/>
              </p:cNvSpPr>
              <p:nvPr/>
            </p:nvSpPr>
            <p:spPr bwMode="auto">
              <a:xfrm>
                <a:off x="3069505"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72" name="Rectangle 257"/>
              <p:cNvSpPr>
                <a:spLocks noChangeArrowheads="1"/>
              </p:cNvSpPr>
              <p:nvPr/>
            </p:nvSpPr>
            <p:spPr bwMode="auto">
              <a:xfrm>
                <a:off x="3910880"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73" name="Rectangle 258"/>
              <p:cNvSpPr>
                <a:spLocks noChangeArrowheads="1"/>
              </p:cNvSpPr>
              <p:nvPr/>
            </p:nvSpPr>
            <p:spPr bwMode="auto">
              <a:xfrm>
                <a:off x="4752255" y="6381328"/>
                <a:ext cx="839787"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74" name="Rectangle 259"/>
              <p:cNvSpPr>
                <a:spLocks noChangeArrowheads="1"/>
              </p:cNvSpPr>
              <p:nvPr/>
            </p:nvSpPr>
            <p:spPr bwMode="auto">
              <a:xfrm>
                <a:off x="5592042"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sp>
          <p:nvSpPr>
            <p:cNvPr id="254" name="Rectangle 454"/>
            <p:cNvSpPr>
              <a:spLocks noChangeArrowheads="1"/>
            </p:cNvSpPr>
            <p:nvPr/>
          </p:nvSpPr>
          <p:spPr bwMode="auto">
            <a:xfrm>
              <a:off x="2565301" y="5133206"/>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32   +</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255" name="Rectangle 457"/>
            <p:cNvSpPr>
              <a:spLocks noChangeArrowheads="1"/>
            </p:cNvSpPr>
            <p:nvPr/>
          </p:nvSpPr>
          <p:spPr bwMode="auto">
            <a:xfrm>
              <a:off x="3462238" y="5133206"/>
              <a:ext cx="4286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0   +</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256" name="Rectangle 460"/>
            <p:cNvSpPr>
              <a:spLocks noChangeArrowheads="1"/>
            </p:cNvSpPr>
            <p:nvPr/>
          </p:nvSpPr>
          <p:spPr bwMode="auto">
            <a:xfrm>
              <a:off x="4246463" y="5133206"/>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8     +</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57" name="Rectangle 463"/>
            <p:cNvSpPr>
              <a:spLocks noChangeArrowheads="1"/>
            </p:cNvSpPr>
            <p:nvPr/>
          </p:nvSpPr>
          <p:spPr bwMode="auto">
            <a:xfrm>
              <a:off x="5087838" y="5133206"/>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4     +</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58" name="Rectangle 466"/>
            <p:cNvSpPr>
              <a:spLocks noChangeArrowheads="1"/>
            </p:cNvSpPr>
            <p:nvPr/>
          </p:nvSpPr>
          <p:spPr bwMode="auto">
            <a:xfrm>
              <a:off x="5929213" y="5133206"/>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2     +</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259" name="Rectangle 469"/>
            <p:cNvSpPr>
              <a:spLocks noChangeArrowheads="1"/>
            </p:cNvSpPr>
            <p:nvPr/>
          </p:nvSpPr>
          <p:spPr bwMode="auto">
            <a:xfrm>
              <a:off x="6983313" y="5133206"/>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sp>
        <p:nvSpPr>
          <p:cNvPr id="260" name="Rectangle 259"/>
          <p:cNvSpPr/>
          <p:nvPr/>
        </p:nvSpPr>
        <p:spPr>
          <a:xfrm>
            <a:off x="4983" y="6211669"/>
            <a:ext cx="9166516" cy="646331"/>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Pour effectuer cette conversion on peut aussi se rappeler des poids  affectés aux rangs et, additionner les poids quand la valeur binaire correspondante vaux « 1 »</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p:txBody>
      </p:sp>
      <p:cxnSp>
        <p:nvCxnSpPr>
          <p:cNvPr id="261" name="Connecteur droit avec flèche 260"/>
          <p:cNvCxnSpPr/>
          <p:nvPr/>
        </p:nvCxnSpPr>
        <p:spPr>
          <a:xfrm>
            <a:off x="2032385" y="4324313"/>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262" name="Connecteur droit avec flèche 261"/>
          <p:cNvCxnSpPr/>
          <p:nvPr/>
        </p:nvCxnSpPr>
        <p:spPr>
          <a:xfrm>
            <a:off x="2032385" y="4834537"/>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263" name="Connecteur droit avec flèche 262"/>
          <p:cNvCxnSpPr/>
          <p:nvPr/>
        </p:nvCxnSpPr>
        <p:spPr>
          <a:xfrm>
            <a:off x="2032385" y="5240386"/>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3371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450"/>
                            </p:stCondLst>
                            <p:childTnLst>
                              <p:par>
                                <p:cTn id="9" presetID="22" presetClass="entr" presetSubtype="8"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par>
                          <p:cTn id="12" fill="hold">
                            <p:stCondLst>
                              <p:cond delay="1950"/>
                            </p:stCondLst>
                            <p:childTnLst>
                              <p:par>
                                <p:cTn id="13" presetID="53" presetClass="entr" presetSubtype="16"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childTnLst>
                          </p:cTn>
                        </p:par>
                        <p:par>
                          <p:cTn id="18" fill="hold">
                            <p:stCondLst>
                              <p:cond delay="2450"/>
                            </p:stCondLst>
                            <p:childTnLst>
                              <p:par>
                                <p:cTn id="19" presetID="53" presetClass="entr" presetSubtype="16" fill="hold" nodeType="after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p:cTn id="21" dur="500" fill="hold"/>
                                        <p:tgtEl>
                                          <p:spTgt spid="18"/>
                                        </p:tgtEl>
                                        <p:attrNameLst>
                                          <p:attrName>ppt_w</p:attrName>
                                        </p:attrNameLst>
                                      </p:cBhvr>
                                      <p:tavLst>
                                        <p:tav tm="0">
                                          <p:val>
                                            <p:fltVal val="0"/>
                                          </p:val>
                                        </p:tav>
                                        <p:tav tm="100000">
                                          <p:val>
                                            <p:strVal val="#ppt_w"/>
                                          </p:val>
                                        </p:tav>
                                      </p:tavLst>
                                    </p:anim>
                                    <p:anim calcmode="lin" valueType="num">
                                      <p:cBhvr>
                                        <p:cTn id="22" dur="500" fill="hold"/>
                                        <p:tgtEl>
                                          <p:spTgt spid="18"/>
                                        </p:tgtEl>
                                        <p:attrNameLst>
                                          <p:attrName>ppt_h</p:attrName>
                                        </p:attrNameLst>
                                      </p:cBhvr>
                                      <p:tavLst>
                                        <p:tav tm="0">
                                          <p:val>
                                            <p:fltVal val="0"/>
                                          </p:val>
                                        </p:tav>
                                        <p:tav tm="100000">
                                          <p:val>
                                            <p:strVal val="#ppt_h"/>
                                          </p:val>
                                        </p:tav>
                                      </p:tavLst>
                                    </p:anim>
                                    <p:animEffect transition="in" filter="fade">
                                      <p:cBhvr>
                                        <p:cTn id="23" dur="500"/>
                                        <p:tgtEl>
                                          <p:spTgt spid="18"/>
                                        </p:tgtEl>
                                      </p:cBhvr>
                                    </p:animEffect>
                                  </p:childTnLst>
                                </p:cTn>
                              </p:par>
                            </p:childTnLst>
                          </p:cTn>
                        </p:par>
                        <p:par>
                          <p:cTn id="24" fill="hold">
                            <p:stCondLst>
                              <p:cond delay="2950"/>
                            </p:stCondLst>
                            <p:childTnLst>
                              <p:par>
                                <p:cTn id="25" presetID="22" presetClass="entr" presetSubtype="8" fill="hold" grpId="0"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left)">
                                      <p:cBhvr>
                                        <p:cTn id="27" dur="500"/>
                                        <p:tgtEl>
                                          <p:spTgt spid="19"/>
                                        </p:tgtEl>
                                      </p:cBhvr>
                                    </p:animEffect>
                                  </p:childTnLst>
                                </p:cTn>
                              </p:par>
                            </p:childTnLst>
                          </p:cTn>
                        </p:par>
                        <p:par>
                          <p:cTn id="28" fill="hold">
                            <p:stCondLst>
                              <p:cond delay="3450"/>
                            </p:stCondLst>
                            <p:childTnLst>
                              <p:par>
                                <p:cTn id="29" presetID="22" presetClass="entr" presetSubtype="8" fill="hold" nodeType="afterEffect">
                                  <p:stCondLst>
                                    <p:cond delay="0"/>
                                  </p:stCondLst>
                                  <p:childTnLst>
                                    <p:set>
                                      <p:cBhvr>
                                        <p:cTn id="30" dur="1" fill="hold">
                                          <p:stCondLst>
                                            <p:cond delay="0"/>
                                          </p:stCondLst>
                                        </p:cTn>
                                        <p:tgtEl>
                                          <p:spTgt spid="261"/>
                                        </p:tgtEl>
                                        <p:attrNameLst>
                                          <p:attrName>style.visibility</p:attrName>
                                        </p:attrNameLst>
                                      </p:cBhvr>
                                      <p:to>
                                        <p:strVal val="visible"/>
                                      </p:to>
                                    </p:set>
                                    <p:animEffect transition="in" filter="wipe(left)">
                                      <p:cBhvr>
                                        <p:cTn id="31" dur="500"/>
                                        <p:tgtEl>
                                          <p:spTgt spid="261"/>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wipe(left)">
                                      <p:cBhvr>
                                        <p:cTn id="36" dur="500"/>
                                        <p:tgtEl>
                                          <p:spTgt spid="5"/>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left)">
                                      <p:cBhvr>
                                        <p:cTn id="41" dur="500"/>
                                        <p:tgtEl>
                                          <p:spTgt spid="11"/>
                                        </p:tgtEl>
                                      </p:cBhvr>
                                    </p:animEffect>
                                  </p:childTnLst>
                                </p:cTn>
                              </p:par>
                            </p:childTnLst>
                          </p:cTn>
                        </p:par>
                        <p:par>
                          <p:cTn id="42" fill="hold">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left)">
                                      <p:cBhvr>
                                        <p:cTn id="45" dur="500"/>
                                        <p:tgtEl>
                                          <p:spTgt spid="20"/>
                                        </p:tgtEl>
                                      </p:cBhvr>
                                    </p:animEffect>
                                  </p:childTnLst>
                                </p:cTn>
                              </p:par>
                            </p:childTnLst>
                          </p:cTn>
                        </p:par>
                        <p:par>
                          <p:cTn id="46" fill="hold">
                            <p:stCondLst>
                              <p:cond delay="1000"/>
                            </p:stCondLst>
                            <p:childTnLst>
                              <p:par>
                                <p:cTn id="47" presetID="22" presetClass="entr" presetSubtype="8" fill="hold" nodeType="afterEffect">
                                  <p:stCondLst>
                                    <p:cond delay="0"/>
                                  </p:stCondLst>
                                  <p:childTnLst>
                                    <p:set>
                                      <p:cBhvr>
                                        <p:cTn id="48" dur="1" fill="hold">
                                          <p:stCondLst>
                                            <p:cond delay="0"/>
                                          </p:stCondLst>
                                        </p:cTn>
                                        <p:tgtEl>
                                          <p:spTgt spid="262"/>
                                        </p:tgtEl>
                                        <p:attrNameLst>
                                          <p:attrName>style.visibility</p:attrName>
                                        </p:attrNameLst>
                                      </p:cBhvr>
                                      <p:to>
                                        <p:strVal val="visible"/>
                                      </p:to>
                                    </p:set>
                                    <p:animEffect transition="in" filter="wipe(left)">
                                      <p:cBhvr>
                                        <p:cTn id="49" dur="500"/>
                                        <p:tgtEl>
                                          <p:spTgt spid="262"/>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wipe(left)">
                                      <p:cBhvr>
                                        <p:cTn id="54" dur="500"/>
                                        <p:tgtEl>
                                          <p:spTgt spid="12"/>
                                        </p:tgtEl>
                                      </p:cBhvr>
                                    </p:animEffect>
                                  </p:childTnLst>
                                </p:cTn>
                              </p:par>
                            </p:childTnLst>
                          </p:cTn>
                        </p:par>
                        <p:par>
                          <p:cTn id="55" fill="hold">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wipe(left)">
                                      <p:cBhvr>
                                        <p:cTn id="58" dur="500"/>
                                        <p:tgtEl>
                                          <p:spTgt spid="21"/>
                                        </p:tgtEl>
                                      </p:cBhvr>
                                    </p:animEffect>
                                  </p:childTnLst>
                                </p:cTn>
                              </p:par>
                            </p:childTnLst>
                          </p:cTn>
                        </p:par>
                        <p:par>
                          <p:cTn id="59" fill="hold">
                            <p:stCondLst>
                              <p:cond delay="1000"/>
                            </p:stCondLst>
                            <p:childTnLst>
                              <p:par>
                                <p:cTn id="60" presetID="22" presetClass="entr" presetSubtype="8" fill="hold" nodeType="afterEffect">
                                  <p:stCondLst>
                                    <p:cond delay="0"/>
                                  </p:stCondLst>
                                  <p:childTnLst>
                                    <p:set>
                                      <p:cBhvr>
                                        <p:cTn id="61" dur="1" fill="hold">
                                          <p:stCondLst>
                                            <p:cond delay="0"/>
                                          </p:stCondLst>
                                        </p:cTn>
                                        <p:tgtEl>
                                          <p:spTgt spid="263"/>
                                        </p:tgtEl>
                                        <p:attrNameLst>
                                          <p:attrName>style.visibility</p:attrName>
                                        </p:attrNameLst>
                                      </p:cBhvr>
                                      <p:to>
                                        <p:strVal val="visible"/>
                                      </p:to>
                                    </p:set>
                                    <p:animEffect transition="in" filter="wipe(left)">
                                      <p:cBhvr>
                                        <p:cTn id="62" dur="500"/>
                                        <p:tgtEl>
                                          <p:spTgt spid="263"/>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wipe(left)">
                                      <p:cBhvr>
                                        <p:cTn id="67" dur="500"/>
                                        <p:tgtEl>
                                          <p:spTgt spid="13"/>
                                        </p:tgtEl>
                                      </p:cBhvr>
                                    </p:animEffect>
                                  </p:childTnLst>
                                </p:cTn>
                              </p:par>
                            </p:childTnLst>
                          </p:cTn>
                        </p:par>
                        <p:par>
                          <p:cTn id="68" fill="hold">
                            <p:stCondLst>
                              <p:cond delay="500"/>
                            </p:stCondLst>
                            <p:childTnLst>
                              <p:par>
                                <p:cTn id="69" presetID="22" presetClass="entr" presetSubtype="4" fill="hold" grpId="0" nodeType="afterEffect">
                                  <p:stCondLst>
                                    <p:cond delay="0"/>
                                  </p:stCondLst>
                                  <p:childTnLst>
                                    <p:set>
                                      <p:cBhvr>
                                        <p:cTn id="70" dur="1" fill="hold">
                                          <p:stCondLst>
                                            <p:cond delay="0"/>
                                          </p:stCondLst>
                                        </p:cTn>
                                        <p:tgtEl>
                                          <p:spTgt spid="14"/>
                                        </p:tgtEl>
                                        <p:attrNameLst>
                                          <p:attrName>style.visibility</p:attrName>
                                        </p:attrNameLst>
                                      </p:cBhvr>
                                      <p:to>
                                        <p:strVal val="visible"/>
                                      </p:to>
                                    </p:set>
                                    <p:animEffect transition="in" filter="wipe(down)">
                                      <p:cBhvr>
                                        <p:cTn id="71" dur="500"/>
                                        <p:tgtEl>
                                          <p:spTgt spid="14"/>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8"/>
                                        </p:tgtEl>
                                        <p:attrNameLst>
                                          <p:attrName>style.visibility</p:attrName>
                                        </p:attrNameLst>
                                      </p:cBhvr>
                                      <p:to>
                                        <p:strVal val="visible"/>
                                      </p:to>
                                    </p:set>
                                    <p:animEffect transition="in" filter="wipe(left)">
                                      <p:cBhvr>
                                        <p:cTn id="76" dur="500"/>
                                        <p:tgtEl>
                                          <p:spTgt spid="8"/>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iterate type="wd">
                                    <p:tmPct val="10000"/>
                                  </p:iterate>
                                  <p:childTnLst>
                                    <p:set>
                                      <p:cBhvr>
                                        <p:cTn id="80" dur="1" fill="hold">
                                          <p:stCondLst>
                                            <p:cond delay="0"/>
                                          </p:stCondLst>
                                        </p:cTn>
                                        <p:tgtEl>
                                          <p:spTgt spid="17"/>
                                        </p:tgtEl>
                                        <p:attrNameLst>
                                          <p:attrName>style.visibility</p:attrName>
                                        </p:attrNameLst>
                                      </p:cBhvr>
                                      <p:to>
                                        <p:strVal val="visible"/>
                                      </p:to>
                                    </p:set>
                                    <p:animEffect transition="in" filter="fade">
                                      <p:cBhvr>
                                        <p:cTn id="81" dur="500"/>
                                        <p:tgtEl>
                                          <p:spTgt spid="17"/>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iterate type="wd">
                                    <p:tmPct val="10000"/>
                                  </p:iterate>
                                  <p:childTnLst>
                                    <p:set>
                                      <p:cBhvr>
                                        <p:cTn id="85" dur="1" fill="hold">
                                          <p:stCondLst>
                                            <p:cond delay="0"/>
                                          </p:stCondLst>
                                        </p:cTn>
                                        <p:tgtEl>
                                          <p:spTgt spid="260"/>
                                        </p:tgtEl>
                                        <p:attrNameLst>
                                          <p:attrName>style.visibility</p:attrName>
                                        </p:attrNameLst>
                                      </p:cBhvr>
                                      <p:to>
                                        <p:strVal val="visible"/>
                                      </p:to>
                                    </p:set>
                                    <p:animEffect transition="in" filter="fade">
                                      <p:cBhvr>
                                        <p:cTn id="86" dur="500"/>
                                        <p:tgtEl>
                                          <p:spTgt spid="2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4" grpId="0"/>
      <p:bldP spid="17" grpId="0"/>
      <p:bldP spid="19" grpId="0"/>
      <p:bldP spid="20" grpId="0"/>
      <p:bldP spid="21" grpId="0"/>
      <p:bldP spid="26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597791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Binaire   </a:t>
            </a:r>
            <a:endParaRPr lang="fr-FR" sz="2400" u="sng" dirty="0"/>
          </a:p>
        </p:txBody>
      </p:sp>
      <p:sp>
        <p:nvSpPr>
          <p:cNvPr id="7" name="Rectangle 6"/>
          <p:cNvSpPr/>
          <p:nvPr/>
        </p:nvSpPr>
        <p:spPr>
          <a:xfrm>
            <a:off x="-28284" y="1436439"/>
            <a:ext cx="9166516" cy="1477328"/>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Décimal   </a:t>
            </a:r>
            <a:r>
              <a:rPr lang="fr-FR" b="1" dirty="0" smtClean="0">
                <a:effectLst>
                  <a:outerShdw blurRad="38100" dist="38100" dir="2700000" algn="tl">
                    <a:srgbClr val="000000">
                      <a:alpha val="43137"/>
                    </a:srgbClr>
                  </a:outerShdw>
                </a:effectLst>
                <a:latin typeface="Arial" pitchFamily="34" charset="0"/>
                <a:cs typeface="Arial" pitchFamily="34" charset="0"/>
              </a:rPr>
              <a:t>Binaire</a:t>
            </a:r>
            <a:r>
              <a:rPr lang="fr-FR" b="1" dirty="0">
                <a:effectLst>
                  <a:outerShdw blurRad="38100" dist="38100" dir="2700000" algn="tl">
                    <a:srgbClr val="000000">
                      <a:alpha val="43137"/>
                    </a:srgbClr>
                  </a:outerShdw>
                </a:effectLst>
                <a:latin typeface="Arial" pitchFamily="34" charset="0"/>
                <a:cs typeface="Arial" pitchFamily="34" charset="0"/>
                <a:sym typeface="Symbol"/>
              </a:rPr>
              <a:t>:</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décimal à convertir 178. </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On effectue des divisions par  2 successives en restant sur des valeurs entières. On conserve chaque reste inférieur ou égal à 1  ainsi que le dernier diviseur. Le résultat est reconstitué en partant du dernier diviseur jusqu’au premier reste……</a:t>
            </a:r>
          </a:p>
        </p:txBody>
      </p:sp>
      <p:sp>
        <p:nvSpPr>
          <p:cNvPr id="8" name="Rectangle 7"/>
          <p:cNvSpPr/>
          <p:nvPr/>
        </p:nvSpPr>
        <p:spPr>
          <a:xfrm>
            <a:off x="6925165" y="5797720"/>
            <a:ext cx="1396601"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10110010</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4" name="Rectangle 13"/>
          <p:cNvSpPr/>
          <p:nvPr/>
        </p:nvSpPr>
        <p:spPr>
          <a:xfrm>
            <a:off x="6838105" y="5466422"/>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nvSpPr>
        <p:spPr>
          <a:xfrm>
            <a:off x="2483768" y="6381328"/>
            <a:ext cx="4680520"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 écrit:  178</a:t>
            </a:r>
            <a:r>
              <a:rPr lang="fr-FR" sz="2400" b="1" baseline="-25000" dirty="0" smtClean="0">
                <a:solidFill>
                  <a:schemeClr val="bg1"/>
                </a:solidFill>
                <a:latin typeface="Arial" pitchFamily="34" charset="0"/>
                <a:cs typeface="Arial" pitchFamily="34" charset="0"/>
              </a:rPr>
              <a:t>D</a:t>
            </a:r>
            <a:r>
              <a:rPr lang="fr-FR" sz="2400" b="1" dirty="0" smtClean="0">
                <a:solidFill>
                  <a:schemeClr val="bg1"/>
                </a:solidFill>
                <a:latin typeface="Arial" pitchFamily="34" charset="0"/>
                <a:cs typeface="Arial" pitchFamily="34" charset="0"/>
              </a:rPr>
              <a:t>  = </a:t>
            </a:r>
            <a:r>
              <a:rPr lang="fr-FR" sz="2400" b="1" dirty="0">
                <a:solidFill>
                  <a:schemeClr val="bg1"/>
                </a:solidFill>
                <a:latin typeface="Arial" pitchFamily="34" charset="0"/>
                <a:cs typeface="Arial" pitchFamily="34" charset="0"/>
              </a:rPr>
              <a:t>10110010 </a:t>
            </a:r>
            <a:r>
              <a:rPr lang="fr-FR" sz="2400" b="1" baseline="-25000" dirty="0">
                <a:solidFill>
                  <a:schemeClr val="bg1"/>
                </a:solidFill>
                <a:latin typeface="Arial" pitchFamily="34" charset="0"/>
                <a:cs typeface="Arial" pitchFamily="34" charset="0"/>
              </a:rPr>
              <a:t>B</a:t>
            </a:r>
            <a:r>
              <a:rPr lang="fr-FR" sz="2400" b="1" dirty="0">
                <a:solidFill>
                  <a:schemeClr val="bg1"/>
                </a:solidFill>
                <a:latin typeface="Arial" pitchFamily="34" charset="0"/>
                <a:cs typeface="Arial" pitchFamily="34" charset="0"/>
              </a:rPr>
              <a:t> </a:t>
            </a:r>
            <a:endParaRPr lang="fr-FR" sz="2400" b="1" baseline="-25000" dirty="0">
              <a:solidFill>
                <a:schemeClr val="bg1"/>
              </a:solidFill>
              <a:latin typeface="Arial" pitchFamily="34" charset="0"/>
              <a:cs typeface="Arial" pitchFamily="34" charset="0"/>
            </a:endParaRPr>
          </a:p>
        </p:txBody>
      </p:sp>
      <p:sp>
        <p:nvSpPr>
          <p:cNvPr id="45" name="Ellipse 44"/>
          <p:cNvSpPr/>
          <p:nvPr/>
        </p:nvSpPr>
        <p:spPr>
          <a:xfrm>
            <a:off x="1763688" y="3549357"/>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Forme libre 52"/>
          <p:cNvSpPr/>
          <p:nvPr/>
        </p:nvSpPr>
        <p:spPr>
          <a:xfrm>
            <a:off x="1304508" y="4009438"/>
            <a:ext cx="4810387" cy="2139051"/>
          </a:xfrm>
          <a:custGeom>
            <a:avLst/>
            <a:gdLst>
              <a:gd name="connsiteX0" fmla="*/ 6200079 w 6200079"/>
              <a:gd name="connsiteY0" fmla="*/ 1851102 h 1898920"/>
              <a:gd name="connsiteX1" fmla="*/ 4181708 w 6200079"/>
              <a:gd name="connsiteY1" fmla="*/ 1661531 h 1898920"/>
              <a:gd name="connsiteX2" fmla="*/ 0 w 6200079"/>
              <a:gd name="connsiteY2" fmla="*/ 0 h 1898920"/>
            </a:gdLst>
            <a:ahLst/>
            <a:cxnLst>
              <a:cxn ang="0">
                <a:pos x="connsiteX0" y="connsiteY0"/>
              </a:cxn>
              <a:cxn ang="0">
                <a:pos x="connsiteX1" y="connsiteY1"/>
              </a:cxn>
              <a:cxn ang="0">
                <a:pos x="connsiteX2" y="connsiteY2"/>
              </a:cxn>
            </a:cxnLst>
            <a:rect l="l" t="t" r="r" b="b"/>
            <a:pathLst>
              <a:path w="6200079" h="1898920">
                <a:moveTo>
                  <a:pt x="6200079" y="1851102"/>
                </a:moveTo>
                <a:cubicBezTo>
                  <a:pt x="5707566" y="1910575"/>
                  <a:pt x="5215054" y="1970048"/>
                  <a:pt x="4181708" y="1661531"/>
                </a:cubicBezTo>
                <a:cubicBezTo>
                  <a:pt x="3148362" y="1353014"/>
                  <a:pt x="1574181" y="676507"/>
                  <a:pt x="0" y="0"/>
                </a:cubicBezTo>
              </a:path>
            </a:pathLst>
          </a:custGeom>
          <a:noFill/>
          <a:ln w="57150">
            <a:solidFill>
              <a:srgbClr val="00FF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0" name="Groupe 19"/>
          <p:cNvGrpSpPr/>
          <p:nvPr/>
        </p:nvGrpSpPr>
        <p:grpSpPr>
          <a:xfrm>
            <a:off x="1547664" y="2971072"/>
            <a:ext cx="1296144" cy="1177587"/>
            <a:chOff x="1547664" y="2971072"/>
            <a:chExt cx="1296144" cy="1177587"/>
          </a:xfrm>
        </p:grpSpPr>
        <p:grpSp>
          <p:nvGrpSpPr>
            <p:cNvPr id="18" name="Groupe 17"/>
            <p:cNvGrpSpPr/>
            <p:nvPr/>
          </p:nvGrpSpPr>
          <p:grpSpPr>
            <a:xfrm>
              <a:off x="1547664" y="2971072"/>
              <a:ext cx="1296144" cy="1177587"/>
              <a:chOff x="1547664" y="2971072"/>
              <a:chExt cx="1296144" cy="1177587"/>
            </a:xfrm>
          </p:grpSpPr>
          <p:grpSp>
            <p:nvGrpSpPr>
              <p:cNvPr id="22" name="Groupe 21"/>
              <p:cNvGrpSpPr/>
              <p:nvPr/>
            </p:nvGrpSpPr>
            <p:grpSpPr>
              <a:xfrm>
                <a:off x="2195736" y="2971072"/>
                <a:ext cx="648072" cy="1177587"/>
                <a:chOff x="2195736" y="2996952"/>
                <a:chExt cx="648072" cy="1177587"/>
              </a:xfrm>
            </p:grpSpPr>
            <p:cxnSp>
              <p:nvCxnSpPr>
                <p:cNvPr id="19" name="Connecteur droit 18"/>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 name="ZoneTexte 5"/>
              <p:cNvSpPr txBox="1"/>
              <p:nvPr/>
            </p:nvSpPr>
            <p:spPr>
              <a:xfrm>
                <a:off x="1547664" y="3059668"/>
                <a:ext cx="56938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178</a:t>
                </a:r>
                <a:endParaRPr lang="fr-FR" b="1" dirty="0">
                  <a:solidFill>
                    <a:schemeClr val="bg1"/>
                  </a:solidFill>
                  <a:latin typeface="Arial" pitchFamily="34" charset="0"/>
                  <a:cs typeface="Arial" pitchFamily="34" charset="0"/>
                </a:endParaRPr>
              </a:p>
            </p:txBody>
          </p:sp>
          <p:sp>
            <p:nvSpPr>
              <p:cNvPr id="54" name="ZoneTexte 53"/>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55" name="ZoneTexte 54"/>
            <p:cNvSpPr txBox="1"/>
            <p:nvPr/>
          </p:nvSpPr>
          <p:spPr>
            <a:xfrm>
              <a:off x="2225937" y="3386570"/>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89</a:t>
              </a:r>
              <a:endParaRPr lang="fr-FR" b="1" dirty="0">
                <a:solidFill>
                  <a:schemeClr val="bg1"/>
                </a:solidFill>
                <a:latin typeface="Arial" pitchFamily="34" charset="0"/>
                <a:cs typeface="Arial" pitchFamily="34" charset="0"/>
              </a:endParaRPr>
            </a:p>
          </p:txBody>
        </p:sp>
        <p:sp>
          <p:nvSpPr>
            <p:cNvPr id="56" name="ZoneTexte 55"/>
            <p:cNvSpPr txBox="1"/>
            <p:nvPr/>
          </p:nvSpPr>
          <p:spPr>
            <a:xfrm>
              <a:off x="1666806"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18</a:t>
              </a:r>
              <a:endParaRPr lang="fr-FR" b="1" dirty="0">
                <a:solidFill>
                  <a:schemeClr val="bg1"/>
                </a:solidFill>
                <a:latin typeface="Arial" pitchFamily="34" charset="0"/>
                <a:cs typeface="Arial" pitchFamily="34" charset="0"/>
              </a:endParaRPr>
            </a:p>
          </p:txBody>
        </p:sp>
        <p:sp>
          <p:nvSpPr>
            <p:cNvPr id="57" name="ZoneTexte 56"/>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nvGrpSpPr>
          <p:cNvPr id="58" name="Groupe 57"/>
          <p:cNvGrpSpPr/>
          <p:nvPr/>
        </p:nvGrpSpPr>
        <p:grpSpPr>
          <a:xfrm>
            <a:off x="2225937" y="3326194"/>
            <a:ext cx="1177002" cy="1177587"/>
            <a:chOff x="1666806" y="2971072"/>
            <a:chExt cx="1177002" cy="1177587"/>
          </a:xfrm>
        </p:grpSpPr>
        <p:grpSp>
          <p:nvGrpSpPr>
            <p:cNvPr id="59" name="Groupe 58"/>
            <p:cNvGrpSpPr/>
            <p:nvPr/>
          </p:nvGrpSpPr>
          <p:grpSpPr>
            <a:xfrm>
              <a:off x="2195736" y="2971072"/>
              <a:ext cx="648072" cy="1177587"/>
              <a:chOff x="2195736" y="2971072"/>
              <a:chExt cx="648072" cy="1177587"/>
            </a:xfrm>
          </p:grpSpPr>
          <p:grpSp>
            <p:nvGrpSpPr>
              <p:cNvPr id="63" name="Groupe 62"/>
              <p:cNvGrpSpPr/>
              <p:nvPr/>
            </p:nvGrpSpPr>
            <p:grpSpPr>
              <a:xfrm>
                <a:off x="2195736" y="2971072"/>
                <a:ext cx="648072" cy="1177587"/>
                <a:chOff x="2195736" y="2996952"/>
                <a:chExt cx="648072" cy="1177587"/>
              </a:xfrm>
            </p:grpSpPr>
            <p:cxnSp>
              <p:nvCxnSpPr>
                <p:cNvPr id="66" name="Connecteur droit 6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5" name="ZoneTexte 6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60" name="ZoneTexte 59"/>
            <p:cNvSpPr txBox="1"/>
            <p:nvPr/>
          </p:nvSpPr>
          <p:spPr>
            <a:xfrm>
              <a:off x="2223123" y="3386570"/>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44</a:t>
              </a:r>
              <a:endParaRPr lang="fr-FR" b="1" dirty="0">
                <a:solidFill>
                  <a:schemeClr val="bg1"/>
                </a:solidFill>
                <a:latin typeface="Arial" pitchFamily="34" charset="0"/>
                <a:cs typeface="Arial" pitchFamily="34" charset="0"/>
              </a:endParaRPr>
            </a:p>
          </p:txBody>
        </p:sp>
        <p:sp>
          <p:nvSpPr>
            <p:cNvPr id="61" name="ZoneTexte 60"/>
            <p:cNvSpPr txBox="1"/>
            <p:nvPr/>
          </p:nvSpPr>
          <p:spPr>
            <a:xfrm>
              <a:off x="1666806"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09</a:t>
              </a:r>
              <a:endParaRPr lang="fr-FR" b="1" dirty="0">
                <a:solidFill>
                  <a:schemeClr val="bg1"/>
                </a:solidFill>
                <a:latin typeface="Arial" pitchFamily="34" charset="0"/>
                <a:cs typeface="Arial" pitchFamily="34" charset="0"/>
              </a:endParaRPr>
            </a:p>
          </p:txBody>
        </p:sp>
        <p:sp>
          <p:nvSpPr>
            <p:cNvPr id="62" name="ZoneTexte 61"/>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69" name="Groupe 68"/>
          <p:cNvGrpSpPr/>
          <p:nvPr/>
        </p:nvGrpSpPr>
        <p:grpSpPr>
          <a:xfrm>
            <a:off x="2782254" y="3691573"/>
            <a:ext cx="1177002" cy="1177587"/>
            <a:chOff x="1666806" y="2971072"/>
            <a:chExt cx="1177002" cy="1177587"/>
          </a:xfrm>
        </p:grpSpPr>
        <p:grpSp>
          <p:nvGrpSpPr>
            <p:cNvPr id="70" name="Groupe 69"/>
            <p:cNvGrpSpPr/>
            <p:nvPr/>
          </p:nvGrpSpPr>
          <p:grpSpPr>
            <a:xfrm>
              <a:off x="2195736" y="2971072"/>
              <a:ext cx="648072" cy="1177587"/>
              <a:chOff x="2195736" y="2971072"/>
              <a:chExt cx="648072" cy="1177587"/>
            </a:xfrm>
          </p:grpSpPr>
          <p:grpSp>
            <p:nvGrpSpPr>
              <p:cNvPr id="74" name="Groupe 73"/>
              <p:cNvGrpSpPr/>
              <p:nvPr/>
            </p:nvGrpSpPr>
            <p:grpSpPr>
              <a:xfrm>
                <a:off x="2195736" y="2971072"/>
                <a:ext cx="648072" cy="1177587"/>
                <a:chOff x="2195736" y="2996952"/>
                <a:chExt cx="648072" cy="1177587"/>
              </a:xfrm>
            </p:grpSpPr>
            <p:cxnSp>
              <p:nvCxnSpPr>
                <p:cNvPr id="76" name="Connecteur droit 7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75" name="ZoneTexte 7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71" name="ZoneTexte 70"/>
            <p:cNvSpPr txBox="1"/>
            <p:nvPr/>
          </p:nvSpPr>
          <p:spPr>
            <a:xfrm>
              <a:off x="2233108" y="3369588"/>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22</a:t>
              </a:r>
              <a:endParaRPr lang="fr-FR" b="1" dirty="0">
                <a:solidFill>
                  <a:schemeClr val="bg1"/>
                </a:solidFill>
                <a:latin typeface="Arial" pitchFamily="34" charset="0"/>
                <a:cs typeface="Arial" pitchFamily="34" charset="0"/>
              </a:endParaRPr>
            </a:p>
          </p:txBody>
        </p:sp>
        <p:sp>
          <p:nvSpPr>
            <p:cNvPr id="72" name="ZoneTexte 71"/>
            <p:cNvSpPr txBox="1"/>
            <p:nvPr/>
          </p:nvSpPr>
          <p:spPr>
            <a:xfrm>
              <a:off x="1666806"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04</a:t>
              </a:r>
              <a:endParaRPr lang="fr-FR" b="1" dirty="0">
                <a:solidFill>
                  <a:schemeClr val="bg1"/>
                </a:solidFill>
                <a:latin typeface="Arial" pitchFamily="34" charset="0"/>
                <a:cs typeface="Arial" pitchFamily="34" charset="0"/>
              </a:endParaRPr>
            </a:p>
          </p:txBody>
        </p:sp>
        <p:sp>
          <p:nvSpPr>
            <p:cNvPr id="73" name="ZoneTexte 72"/>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sp>
        <p:nvSpPr>
          <p:cNvPr id="78" name="Ellipse 77"/>
          <p:cNvSpPr/>
          <p:nvPr/>
        </p:nvSpPr>
        <p:spPr>
          <a:xfrm>
            <a:off x="2327315" y="3913368"/>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Ellipse 78"/>
          <p:cNvSpPr/>
          <p:nvPr/>
        </p:nvSpPr>
        <p:spPr>
          <a:xfrm>
            <a:off x="2858403" y="4278395"/>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0" name="Groupe 79"/>
          <p:cNvGrpSpPr/>
          <p:nvPr/>
        </p:nvGrpSpPr>
        <p:grpSpPr>
          <a:xfrm>
            <a:off x="3359692" y="4039413"/>
            <a:ext cx="1177002" cy="1177587"/>
            <a:chOff x="1666806" y="2971072"/>
            <a:chExt cx="1177002" cy="1177587"/>
          </a:xfrm>
        </p:grpSpPr>
        <p:grpSp>
          <p:nvGrpSpPr>
            <p:cNvPr id="81" name="Groupe 80"/>
            <p:cNvGrpSpPr/>
            <p:nvPr/>
          </p:nvGrpSpPr>
          <p:grpSpPr>
            <a:xfrm>
              <a:off x="2195736" y="2971072"/>
              <a:ext cx="648072" cy="1177587"/>
              <a:chOff x="2195736" y="2971072"/>
              <a:chExt cx="648072" cy="1177587"/>
            </a:xfrm>
          </p:grpSpPr>
          <p:grpSp>
            <p:nvGrpSpPr>
              <p:cNvPr id="85" name="Groupe 84"/>
              <p:cNvGrpSpPr/>
              <p:nvPr/>
            </p:nvGrpSpPr>
            <p:grpSpPr>
              <a:xfrm>
                <a:off x="2195736" y="2971072"/>
                <a:ext cx="648072" cy="1177587"/>
                <a:chOff x="2195736" y="2996952"/>
                <a:chExt cx="648072" cy="1177587"/>
              </a:xfrm>
            </p:grpSpPr>
            <p:cxnSp>
              <p:nvCxnSpPr>
                <p:cNvPr id="87" name="Connecteur droit 86"/>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8" name="Connecteur droit 87"/>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86" name="ZoneTexte 85"/>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82" name="ZoneTexte 81"/>
            <p:cNvSpPr txBox="1"/>
            <p:nvPr/>
          </p:nvSpPr>
          <p:spPr>
            <a:xfrm>
              <a:off x="2234877" y="3403048"/>
              <a:ext cx="42838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11</a:t>
              </a:r>
              <a:endParaRPr lang="fr-FR" b="1" dirty="0">
                <a:solidFill>
                  <a:schemeClr val="bg1"/>
                </a:solidFill>
                <a:latin typeface="Arial" pitchFamily="34" charset="0"/>
                <a:cs typeface="Arial" pitchFamily="34" charset="0"/>
              </a:endParaRPr>
            </a:p>
          </p:txBody>
        </p:sp>
        <p:sp>
          <p:nvSpPr>
            <p:cNvPr id="83" name="ZoneTexte 82"/>
            <p:cNvSpPr txBox="1"/>
            <p:nvPr/>
          </p:nvSpPr>
          <p:spPr>
            <a:xfrm>
              <a:off x="1666806"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02</a:t>
              </a:r>
              <a:endParaRPr lang="fr-FR" b="1" dirty="0">
                <a:solidFill>
                  <a:schemeClr val="bg1"/>
                </a:solidFill>
                <a:latin typeface="Arial" pitchFamily="34" charset="0"/>
                <a:cs typeface="Arial" pitchFamily="34" charset="0"/>
              </a:endParaRPr>
            </a:p>
          </p:txBody>
        </p:sp>
        <p:sp>
          <p:nvSpPr>
            <p:cNvPr id="84" name="ZoneTexte 83"/>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sp>
        <p:nvSpPr>
          <p:cNvPr id="89" name="Ellipse 88"/>
          <p:cNvSpPr/>
          <p:nvPr/>
        </p:nvSpPr>
        <p:spPr>
          <a:xfrm>
            <a:off x="3467006" y="4660619"/>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Ellipse 89"/>
          <p:cNvSpPr/>
          <p:nvPr/>
        </p:nvSpPr>
        <p:spPr>
          <a:xfrm>
            <a:off x="4014914" y="4953868"/>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91" name="Groupe 90"/>
          <p:cNvGrpSpPr/>
          <p:nvPr/>
        </p:nvGrpSpPr>
        <p:grpSpPr>
          <a:xfrm>
            <a:off x="4014914" y="4359777"/>
            <a:ext cx="1080120" cy="1177587"/>
            <a:chOff x="1763688" y="2971072"/>
            <a:chExt cx="1080120" cy="1177587"/>
          </a:xfrm>
        </p:grpSpPr>
        <p:grpSp>
          <p:nvGrpSpPr>
            <p:cNvPr id="92" name="Groupe 91"/>
            <p:cNvGrpSpPr/>
            <p:nvPr/>
          </p:nvGrpSpPr>
          <p:grpSpPr>
            <a:xfrm>
              <a:off x="2195736" y="2971072"/>
              <a:ext cx="648072" cy="1177587"/>
              <a:chOff x="2195736" y="2971072"/>
              <a:chExt cx="648072" cy="1177587"/>
            </a:xfrm>
          </p:grpSpPr>
          <p:grpSp>
            <p:nvGrpSpPr>
              <p:cNvPr id="96" name="Groupe 95"/>
              <p:cNvGrpSpPr/>
              <p:nvPr/>
            </p:nvGrpSpPr>
            <p:grpSpPr>
              <a:xfrm>
                <a:off x="2195736" y="2971072"/>
                <a:ext cx="648072" cy="1177587"/>
                <a:chOff x="2195736" y="2996952"/>
                <a:chExt cx="648072" cy="1177587"/>
              </a:xfrm>
            </p:grpSpPr>
            <p:cxnSp>
              <p:nvCxnSpPr>
                <p:cNvPr id="98" name="Connecteur droit 97"/>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9" name="Connecteur droit 98"/>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97" name="ZoneTexte 96"/>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93" name="ZoneTexte 92"/>
            <p:cNvSpPr txBox="1"/>
            <p:nvPr/>
          </p:nvSpPr>
          <p:spPr>
            <a:xfrm>
              <a:off x="2293207" y="3458963"/>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5</a:t>
              </a:r>
              <a:endParaRPr lang="fr-FR" b="1" dirty="0">
                <a:solidFill>
                  <a:schemeClr val="bg1"/>
                </a:solidFill>
                <a:latin typeface="Arial" pitchFamily="34" charset="0"/>
                <a:cs typeface="Arial" pitchFamily="34" charset="0"/>
              </a:endParaRPr>
            </a:p>
          </p:txBody>
        </p:sp>
        <p:sp>
          <p:nvSpPr>
            <p:cNvPr id="95" name="ZoneTexte 94"/>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100" name="Groupe 99"/>
          <p:cNvGrpSpPr/>
          <p:nvPr/>
        </p:nvGrpSpPr>
        <p:grpSpPr>
          <a:xfrm>
            <a:off x="4499992" y="4725144"/>
            <a:ext cx="1177002" cy="1177587"/>
            <a:chOff x="1666806" y="2971072"/>
            <a:chExt cx="1177002" cy="1177587"/>
          </a:xfrm>
        </p:grpSpPr>
        <p:grpSp>
          <p:nvGrpSpPr>
            <p:cNvPr id="101" name="Groupe 100"/>
            <p:cNvGrpSpPr/>
            <p:nvPr/>
          </p:nvGrpSpPr>
          <p:grpSpPr>
            <a:xfrm>
              <a:off x="2195736" y="2971072"/>
              <a:ext cx="648072" cy="1177587"/>
              <a:chOff x="2195736" y="2971072"/>
              <a:chExt cx="648072" cy="1177587"/>
            </a:xfrm>
          </p:grpSpPr>
          <p:grpSp>
            <p:nvGrpSpPr>
              <p:cNvPr id="105" name="Groupe 104"/>
              <p:cNvGrpSpPr/>
              <p:nvPr/>
            </p:nvGrpSpPr>
            <p:grpSpPr>
              <a:xfrm>
                <a:off x="2195736" y="2971072"/>
                <a:ext cx="648072" cy="1177587"/>
                <a:chOff x="2195736" y="2996952"/>
                <a:chExt cx="648072" cy="1177587"/>
              </a:xfrm>
            </p:grpSpPr>
            <p:cxnSp>
              <p:nvCxnSpPr>
                <p:cNvPr id="107" name="Connecteur droit 106"/>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8" name="Connecteur droit 107"/>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06" name="ZoneTexte 105"/>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102" name="ZoneTexte 101"/>
            <p:cNvSpPr txBox="1"/>
            <p:nvPr/>
          </p:nvSpPr>
          <p:spPr>
            <a:xfrm>
              <a:off x="2308989" y="345692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03" name="ZoneTexte 102"/>
            <p:cNvSpPr txBox="1"/>
            <p:nvPr/>
          </p:nvSpPr>
          <p:spPr>
            <a:xfrm>
              <a:off x="1666806" y="3284984"/>
              <a:ext cx="184731" cy="369332"/>
            </a:xfrm>
            <a:prstGeom prst="rect">
              <a:avLst/>
            </a:prstGeom>
            <a:noFill/>
          </p:spPr>
          <p:txBody>
            <a:bodyPr wrap="none" rtlCol="0">
              <a:spAutoFit/>
            </a:bodyPr>
            <a:lstStyle/>
            <a:p>
              <a:endParaRPr lang="fr-FR" b="1" dirty="0">
                <a:solidFill>
                  <a:schemeClr val="bg1"/>
                </a:solidFill>
                <a:latin typeface="Arial" pitchFamily="34" charset="0"/>
                <a:cs typeface="Arial" pitchFamily="34" charset="0"/>
              </a:endParaRPr>
            </a:p>
          </p:txBody>
        </p:sp>
        <p:sp>
          <p:nvSpPr>
            <p:cNvPr id="104" name="ZoneTexte 103"/>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109" name="Groupe 108"/>
          <p:cNvGrpSpPr/>
          <p:nvPr/>
        </p:nvGrpSpPr>
        <p:grpSpPr>
          <a:xfrm>
            <a:off x="5202966" y="5081798"/>
            <a:ext cx="1080120" cy="1177587"/>
            <a:chOff x="1763688" y="2971072"/>
            <a:chExt cx="1080120" cy="1177587"/>
          </a:xfrm>
        </p:grpSpPr>
        <p:grpSp>
          <p:nvGrpSpPr>
            <p:cNvPr id="110" name="Groupe 109"/>
            <p:cNvGrpSpPr/>
            <p:nvPr/>
          </p:nvGrpSpPr>
          <p:grpSpPr>
            <a:xfrm>
              <a:off x="2195736" y="2971072"/>
              <a:ext cx="648072" cy="1177587"/>
              <a:chOff x="2195736" y="2971072"/>
              <a:chExt cx="648072" cy="1177587"/>
            </a:xfrm>
          </p:grpSpPr>
          <p:grpSp>
            <p:nvGrpSpPr>
              <p:cNvPr id="114" name="Groupe 113"/>
              <p:cNvGrpSpPr/>
              <p:nvPr/>
            </p:nvGrpSpPr>
            <p:grpSpPr>
              <a:xfrm>
                <a:off x="2195736" y="2971072"/>
                <a:ext cx="648072" cy="1177587"/>
                <a:chOff x="2195736" y="2996952"/>
                <a:chExt cx="648072" cy="1177587"/>
              </a:xfrm>
            </p:grpSpPr>
            <p:cxnSp>
              <p:nvCxnSpPr>
                <p:cNvPr id="116" name="Connecteur droit 11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15" name="ZoneTexte 11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111" name="ZoneTexte 110"/>
            <p:cNvSpPr txBox="1"/>
            <p:nvPr/>
          </p:nvSpPr>
          <p:spPr>
            <a:xfrm>
              <a:off x="2324066" y="347132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3" name="ZoneTexte 112"/>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sp>
        <p:nvSpPr>
          <p:cNvPr id="118" name="Ellipse 117"/>
          <p:cNvSpPr/>
          <p:nvPr/>
        </p:nvSpPr>
        <p:spPr>
          <a:xfrm>
            <a:off x="4576007" y="5296411"/>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9" name="Ellipse 118"/>
          <p:cNvSpPr/>
          <p:nvPr/>
        </p:nvSpPr>
        <p:spPr>
          <a:xfrm>
            <a:off x="5196505" y="5681466"/>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0" name="Ellipse 119"/>
          <p:cNvSpPr/>
          <p:nvPr/>
        </p:nvSpPr>
        <p:spPr>
          <a:xfrm>
            <a:off x="5763344" y="5594650"/>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70101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up)">
                                      <p:cBhvr>
                                        <p:cTn id="12" dur="1000"/>
                                        <p:tgtEl>
                                          <p:spTgt spid="20"/>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45"/>
                                        </p:tgtEl>
                                        <p:attrNameLst>
                                          <p:attrName>style.visibility</p:attrName>
                                        </p:attrNameLst>
                                      </p:cBhvr>
                                      <p:to>
                                        <p:strVal val="visible"/>
                                      </p:to>
                                    </p:set>
                                    <p:anim calcmode="lin" valueType="num">
                                      <p:cBhvr>
                                        <p:cTn id="16" dur="500" fill="hold"/>
                                        <p:tgtEl>
                                          <p:spTgt spid="45"/>
                                        </p:tgtEl>
                                        <p:attrNameLst>
                                          <p:attrName>ppt_w</p:attrName>
                                        </p:attrNameLst>
                                      </p:cBhvr>
                                      <p:tavLst>
                                        <p:tav tm="0">
                                          <p:val>
                                            <p:fltVal val="0"/>
                                          </p:val>
                                        </p:tav>
                                        <p:tav tm="100000">
                                          <p:val>
                                            <p:strVal val="#ppt_w"/>
                                          </p:val>
                                        </p:tav>
                                      </p:tavLst>
                                    </p:anim>
                                    <p:anim calcmode="lin" valueType="num">
                                      <p:cBhvr>
                                        <p:cTn id="17" dur="500" fill="hold"/>
                                        <p:tgtEl>
                                          <p:spTgt spid="45"/>
                                        </p:tgtEl>
                                        <p:attrNameLst>
                                          <p:attrName>ppt_h</p:attrName>
                                        </p:attrNameLst>
                                      </p:cBhvr>
                                      <p:tavLst>
                                        <p:tav tm="0">
                                          <p:val>
                                            <p:fltVal val="0"/>
                                          </p:val>
                                        </p:tav>
                                        <p:tav tm="100000">
                                          <p:val>
                                            <p:strVal val="#ppt_h"/>
                                          </p:val>
                                        </p:tav>
                                      </p:tavLst>
                                    </p:anim>
                                    <p:animEffect transition="in" filter="fade">
                                      <p:cBhvr>
                                        <p:cTn id="18" dur="500"/>
                                        <p:tgtEl>
                                          <p:spTgt spid="4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58"/>
                                        </p:tgtEl>
                                        <p:attrNameLst>
                                          <p:attrName>style.visibility</p:attrName>
                                        </p:attrNameLst>
                                      </p:cBhvr>
                                      <p:to>
                                        <p:strVal val="visible"/>
                                      </p:to>
                                    </p:set>
                                    <p:animEffect transition="in" filter="wipe(up)">
                                      <p:cBhvr>
                                        <p:cTn id="23" dur="1000"/>
                                        <p:tgtEl>
                                          <p:spTgt spid="58"/>
                                        </p:tgtEl>
                                      </p:cBhvr>
                                    </p:animEffect>
                                  </p:childTnLst>
                                </p:cTn>
                              </p:par>
                            </p:childTnLst>
                          </p:cTn>
                        </p:par>
                        <p:par>
                          <p:cTn id="24" fill="hold">
                            <p:stCondLst>
                              <p:cond delay="1000"/>
                            </p:stCondLst>
                            <p:childTnLst>
                              <p:par>
                                <p:cTn id="25" presetID="53" presetClass="entr" presetSubtype="16" fill="hold" grpId="0" nodeType="afterEffect">
                                  <p:stCondLst>
                                    <p:cond delay="0"/>
                                  </p:stCondLst>
                                  <p:childTnLst>
                                    <p:set>
                                      <p:cBhvr>
                                        <p:cTn id="26" dur="1" fill="hold">
                                          <p:stCondLst>
                                            <p:cond delay="0"/>
                                          </p:stCondLst>
                                        </p:cTn>
                                        <p:tgtEl>
                                          <p:spTgt spid="78"/>
                                        </p:tgtEl>
                                        <p:attrNameLst>
                                          <p:attrName>style.visibility</p:attrName>
                                        </p:attrNameLst>
                                      </p:cBhvr>
                                      <p:to>
                                        <p:strVal val="visible"/>
                                      </p:to>
                                    </p:set>
                                    <p:anim calcmode="lin" valueType="num">
                                      <p:cBhvr>
                                        <p:cTn id="27" dur="500" fill="hold"/>
                                        <p:tgtEl>
                                          <p:spTgt spid="78"/>
                                        </p:tgtEl>
                                        <p:attrNameLst>
                                          <p:attrName>ppt_w</p:attrName>
                                        </p:attrNameLst>
                                      </p:cBhvr>
                                      <p:tavLst>
                                        <p:tav tm="0">
                                          <p:val>
                                            <p:fltVal val="0"/>
                                          </p:val>
                                        </p:tav>
                                        <p:tav tm="100000">
                                          <p:val>
                                            <p:strVal val="#ppt_w"/>
                                          </p:val>
                                        </p:tav>
                                      </p:tavLst>
                                    </p:anim>
                                    <p:anim calcmode="lin" valueType="num">
                                      <p:cBhvr>
                                        <p:cTn id="28" dur="500" fill="hold"/>
                                        <p:tgtEl>
                                          <p:spTgt spid="78"/>
                                        </p:tgtEl>
                                        <p:attrNameLst>
                                          <p:attrName>ppt_h</p:attrName>
                                        </p:attrNameLst>
                                      </p:cBhvr>
                                      <p:tavLst>
                                        <p:tav tm="0">
                                          <p:val>
                                            <p:fltVal val="0"/>
                                          </p:val>
                                        </p:tav>
                                        <p:tav tm="100000">
                                          <p:val>
                                            <p:strVal val="#ppt_h"/>
                                          </p:val>
                                        </p:tav>
                                      </p:tavLst>
                                    </p:anim>
                                    <p:animEffect transition="in" filter="fade">
                                      <p:cBhvr>
                                        <p:cTn id="29" dur="500"/>
                                        <p:tgtEl>
                                          <p:spTgt spid="78"/>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69"/>
                                        </p:tgtEl>
                                        <p:attrNameLst>
                                          <p:attrName>style.visibility</p:attrName>
                                        </p:attrNameLst>
                                      </p:cBhvr>
                                      <p:to>
                                        <p:strVal val="visible"/>
                                      </p:to>
                                    </p:set>
                                    <p:animEffect transition="in" filter="wipe(up)">
                                      <p:cBhvr>
                                        <p:cTn id="34" dur="1000"/>
                                        <p:tgtEl>
                                          <p:spTgt spid="69"/>
                                        </p:tgtEl>
                                      </p:cBhvr>
                                    </p:animEffect>
                                  </p:childTnLst>
                                </p:cTn>
                              </p:par>
                            </p:childTnLst>
                          </p:cTn>
                        </p:par>
                        <p:par>
                          <p:cTn id="35" fill="hold">
                            <p:stCondLst>
                              <p:cond delay="1000"/>
                            </p:stCondLst>
                            <p:childTnLst>
                              <p:par>
                                <p:cTn id="36" presetID="53" presetClass="entr" presetSubtype="16" fill="hold" grpId="0" nodeType="afterEffect">
                                  <p:stCondLst>
                                    <p:cond delay="0"/>
                                  </p:stCondLst>
                                  <p:childTnLst>
                                    <p:set>
                                      <p:cBhvr>
                                        <p:cTn id="37" dur="1" fill="hold">
                                          <p:stCondLst>
                                            <p:cond delay="0"/>
                                          </p:stCondLst>
                                        </p:cTn>
                                        <p:tgtEl>
                                          <p:spTgt spid="79"/>
                                        </p:tgtEl>
                                        <p:attrNameLst>
                                          <p:attrName>style.visibility</p:attrName>
                                        </p:attrNameLst>
                                      </p:cBhvr>
                                      <p:to>
                                        <p:strVal val="visible"/>
                                      </p:to>
                                    </p:set>
                                    <p:anim calcmode="lin" valueType="num">
                                      <p:cBhvr>
                                        <p:cTn id="38" dur="500" fill="hold"/>
                                        <p:tgtEl>
                                          <p:spTgt spid="79"/>
                                        </p:tgtEl>
                                        <p:attrNameLst>
                                          <p:attrName>ppt_w</p:attrName>
                                        </p:attrNameLst>
                                      </p:cBhvr>
                                      <p:tavLst>
                                        <p:tav tm="0">
                                          <p:val>
                                            <p:fltVal val="0"/>
                                          </p:val>
                                        </p:tav>
                                        <p:tav tm="100000">
                                          <p:val>
                                            <p:strVal val="#ppt_w"/>
                                          </p:val>
                                        </p:tav>
                                      </p:tavLst>
                                    </p:anim>
                                    <p:anim calcmode="lin" valueType="num">
                                      <p:cBhvr>
                                        <p:cTn id="39" dur="500" fill="hold"/>
                                        <p:tgtEl>
                                          <p:spTgt spid="79"/>
                                        </p:tgtEl>
                                        <p:attrNameLst>
                                          <p:attrName>ppt_h</p:attrName>
                                        </p:attrNameLst>
                                      </p:cBhvr>
                                      <p:tavLst>
                                        <p:tav tm="0">
                                          <p:val>
                                            <p:fltVal val="0"/>
                                          </p:val>
                                        </p:tav>
                                        <p:tav tm="100000">
                                          <p:val>
                                            <p:strVal val="#ppt_h"/>
                                          </p:val>
                                        </p:tav>
                                      </p:tavLst>
                                    </p:anim>
                                    <p:animEffect transition="in" filter="fade">
                                      <p:cBhvr>
                                        <p:cTn id="40" dur="500"/>
                                        <p:tgtEl>
                                          <p:spTgt spid="79"/>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nodeType="clickEffect">
                                  <p:stCondLst>
                                    <p:cond delay="0"/>
                                  </p:stCondLst>
                                  <p:childTnLst>
                                    <p:set>
                                      <p:cBhvr>
                                        <p:cTn id="44" dur="1" fill="hold">
                                          <p:stCondLst>
                                            <p:cond delay="0"/>
                                          </p:stCondLst>
                                        </p:cTn>
                                        <p:tgtEl>
                                          <p:spTgt spid="80"/>
                                        </p:tgtEl>
                                        <p:attrNameLst>
                                          <p:attrName>style.visibility</p:attrName>
                                        </p:attrNameLst>
                                      </p:cBhvr>
                                      <p:to>
                                        <p:strVal val="visible"/>
                                      </p:to>
                                    </p:set>
                                    <p:animEffect transition="in" filter="wipe(up)">
                                      <p:cBhvr>
                                        <p:cTn id="45" dur="1000"/>
                                        <p:tgtEl>
                                          <p:spTgt spid="80"/>
                                        </p:tgtEl>
                                      </p:cBhvr>
                                    </p:animEffect>
                                  </p:childTnLst>
                                </p:cTn>
                              </p:par>
                            </p:childTnLst>
                          </p:cTn>
                        </p:par>
                        <p:par>
                          <p:cTn id="46" fill="hold">
                            <p:stCondLst>
                              <p:cond delay="1000"/>
                            </p:stCondLst>
                            <p:childTnLst>
                              <p:par>
                                <p:cTn id="47" presetID="53" presetClass="entr" presetSubtype="16" fill="hold" grpId="0" nodeType="afterEffect">
                                  <p:stCondLst>
                                    <p:cond delay="0"/>
                                  </p:stCondLst>
                                  <p:childTnLst>
                                    <p:set>
                                      <p:cBhvr>
                                        <p:cTn id="48" dur="1" fill="hold">
                                          <p:stCondLst>
                                            <p:cond delay="0"/>
                                          </p:stCondLst>
                                        </p:cTn>
                                        <p:tgtEl>
                                          <p:spTgt spid="89"/>
                                        </p:tgtEl>
                                        <p:attrNameLst>
                                          <p:attrName>style.visibility</p:attrName>
                                        </p:attrNameLst>
                                      </p:cBhvr>
                                      <p:to>
                                        <p:strVal val="visible"/>
                                      </p:to>
                                    </p:set>
                                    <p:anim calcmode="lin" valueType="num">
                                      <p:cBhvr>
                                        <p:cTn id="49" dur="500" fill="hold"/>
                                        <p:tgtEl>
                                          <p:spTgt spid="89"/>
                                        </p:tgtEl>
                                        <p:attrNameLst>
                                          <p:attrName>ppt_w</p:attrName>
                                        </p:attrNameLst>
                                      </p:cBhvr>
                                      <p:tavLst>
                                        <p:tav tm="0">
                                          <p:val>
                                            <p:fltVal val="0"/>
                                          </p:val>
                                        </p:tav>
                                        <p:tav tm="100000">
                                          <p:val>
                                            <p:strVal val="#ppt_w"/>
                                          </p:val>
                                        </p:tav>
                                      </p:tavLst>
                                    </p:anim>
                                    <p:anim calcmode="lin" valueType="num">
                                      <p:cBhvr>
                                        <p:cTn id="50" dur="500" fill="hold"/>
                                        <p:tgtEl>
                                          <p:spTgt spid="89"/>
                                        </p:tgtEl>
                                        <p:attrNameLst>
                                          <p:attrName>ppt_h</p:attrName>
                                        </p:attrNameLst>
                                      </p:cBhvr>
                                      <p:tavLst>
                                        <p:tav tm="0">
                                          <p:val>
                                            <p:fltVal val="0"/>
                                          </p:val>
                                        </p:tav>
                                        <p:tav tm="100000">
                                          <p:val>
                                            <p:strVal val="#ppt_h"/>
                                          </p:val>
                                        </p:tav>
                                      </p:tavLst>
                                    </p:anim>
                                    <p:animEffect transition="in" filter="fade">
                                      <p:cBhvr>
                                        <p:cTn id="51" dur="500"/>
                                        <p:tgtEl>
                                          <p:spTgt spid="89"/>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1" fill="hold" nodeType="clickEffect">
                                  <p:stCondLst>
                                    <p:cond delay="0"/>
                                  </p:stCondLst>
                                  <p:childTnLst>
                                    <p:set>
                                      <p:cBhvr>
                                        <p:cTn id="55" dur="1" fill="hold">
                                          <p:stCondLst>
                                            <p:cond delay="0"/>
                                          </p:stCondLst>
                                        </p:cTn>
                                        <p:tgtEl>
                                          <p:spTgt spid="91"/>
                                        </p:tgtEl>
                                        <p:attrNameLst>
                                          <p:attrName>style.visibility</p:attrName>
                                        </p:attrNameLst>
                                      </p:cBhvr>
                                      <p:to>
                                        <p:strVal val="visible"/>
                                      </p:to>
                                    </p:set>
                                    <p:animEffect transition="in" filter="wipe(up)">
                                      <p:cBhvr>
                                        <p:cTn id="56" dur="1000"/>
                                        <p:tgtEl>
                                          <p:spTgt spid="91"/>
                                        </p:tgtEl>
                                      </p:cBhvr>
                                    </p:animEffect>
                                  </p:childTnLst>
                                </p:cTn>
                              </p:par>
                            </p:childTnLst>
                          </p:cTn>
                        </p:par>
                        <p:par>
                          <p:cTn id="57" fill="hold">
                            <p:stCondLst>
                              <p:cond delay="1000"/>
                            </p:stCondLst>
                            <p:childTnLst>
                              <p:par>
                                <p:cTn id="58" presetID="53" presetClass="entr" presetSubtype="16" fill="hold" grpId="0" nodeType="afterEffect">
                                  <p:stCondLst>
                                    <p:cond delay="0"/>
                                  </p:stCondLst>
                                  <p:childTnLst>
                                    <p:set>
                                      <p:cBhvr>
                                        <p:cTn id="59" dur="1" fill="hold">
                                          <p:stCondLst>
                                            <p:cond delay="0"/>
                                          </p:stCondLst>
                                        </p:cTn>
                                        <p:tgtEl>
                                          <p:spTgt spid="90"/>
                                        </p:tgtEl>
                                        <p:attrNameLst>
                                          <p:attrName>style.visibility</p:attrName>
                                        </p:attrNameLst>
                                      </p:cBhvr>
                                      <p:to>
                                        <p:strVal val="visible"/>
                                      </p:to>
                                    </p:set>
                                    <p:anim calcmode="lin" valueType="num">
                                      <p:cBhvr>
                                        <p:cTn id="60" dur="500" fill="hold"/>
                                        <p:tgtEl>
                                          <p:spTgt spid="90"/>
                                        </p:tgtEl>
                                        <p:attrNameLst>
                                          <p:attrName>ppt_w</p:attrName>
                                        </p:attrNameLst>
                                      </p:cBhvr>
                                      <p:tavLst>
                                        <p:tav tm="0">
                                          <p:val>
                                            <p:fltVal val="0"/>
                                          </p:val>
                                        </p:tav>
                                        <p:tav tm="100000">
                                          <p:val>
                                            <p:strVal val="#ppt_w"/>
                                          </p:val>
                                        </p:tav>
                                      </p:tavLst>
                                    </p:anim>
                                    <p:anim calcmode="lin" valueType="num">
                                      <p:cBhvr>
                                        <p:cTn id="61" dur="500" fill="hold"/>
                                        <p:tgtEl>
                                          <p:spTgt spid="90"/>
                                        </p:tgtEl>
                                        <p:attrNameLst>
                                          <p:attrName>ppt_h</p:attrName>
                                        </p:attrNameLst>
                                      </p:cBhvr>
                                      <p:tavLst>
                                        <p:tav tm="0">
                                          <p:val>
                                            <p:fltVal val="0"/>
                                          </p:val>
                                        </p:tav>
                                        <p:tav tm="100000">
                                          <p:val>
                                            <p:strVal val="#ppt_h"/>
                                          </p:val>
                                        </p:tav>
                                      </p:tavLst>
                                    </p:anim>
                                    <p:animEffect transition="in" filter="fade">
                                      <p:cBhvr>
                                        <p:cTn id="62" dur="500"/>
                                        <p:tgtEl>
                                          <p:spTgt spid="90"/>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nodeType="clickEffect">
                                  <p:stCondLst>
                                    <p:cond delay="0"/>
                                  </p:stCondLst>
                                  <p:childTnLst>
                                    <p:set>
                                      <p:cBhvr>
                                        <p:cTn id="66" dur="1" fill="hold">
                                          <p:stCondLst>
                                            <p:cond delay="0"/>
                                          </p:stCondLst>
                                        </p:cTn>
                                        <p:tgtEl>
                                          <p:spTgt spid="100"/>
                                        </p:tgtEl>
                                        <p:attrNameLst>
                                          <p:attrName>style.visibility</p:attrName>
                                        </p:attrNameLst>
                                      </p:cBhvr>
                                      <p:to>
                                        <p:strVal val="visible"/>
                                      </p:to>
                                    </p:set>
                                    <p:animEffect transition="in" filter="wipe(up)">
                                      <p:cBhvr>
                                        <p:cTn id="67" dur="1000"/>
                                        <p:tgtEl>
                                          <p:spTgt spid="100"/>
                                        </p:tgtEl>
                                      </p:cBhvr>
                                    </p:animEffect>
                                  </p:childTnLst>
                                </p:cTn>
                              </p:par>
                            </p:childTnLst>
                          </p:cTn>
                        </p:par>
                        <p:par>
                          <p:cTn id="68" fill="hold">
                            <p:stCondLst>
                              <p:cond delay="1000"/>
                            </p:stCondLst>
                            <p:childTnLst>
                              <p:par>
                                <p:cTn id="69" presetID="53" presetClass="entr" presetSubtype="16" fill="hold" grpId="0" nodeType="afterEffect">
                                  <p:stCondLst>
                                    <p:cond delay="0"/>
                                  </p:stCondLst>
                                  <p:childTnLst>
                                    <p:set>
                                      <p:cBhvr>
                                        <p:cTn id="70" dur="1" fill="hold">
                                          <p:stCondLst>
                                            <p:cond delay="0"/>
                                          </p:stCondLst>
                                        </p:cTn>
                                        <p:tgtEl>
                                          <p:spTgt spid="118"/>
                                        </p:tgtEl>
                                        <p:attrNameLst>
                                          <p:attrName>style.visibility</p:attrName>
                                        </p:attrNameLst>
                                      </p:cBhvr>
                                      <p:to>
                                        <p:strVal val="visible"/>
                                      </p:to>
                                    </p:set>
                                    <p:anim calcmode="lin" valueType="num">
                                      <p:cBhvr>
                                        <p:cTn id="71" dur="500" fill="hold"/>
                                        <p:tgtEl>
                                          <p:spTgt spid="118"/>
                                        </p:tgtEl>
                                        <p:attrNameLst>
                                          <p:attrName>ppt_w</p:attrName>
                                        </p:attrNameLst>
                                      </p:cBhvr>
                                      <p:tavLst>
                                        <p:tav tm="0">
                                          <p:val>
                                            <p:fltVal val="0"/>
                                          </p:val>
                                        </p:tav>
                                        <p:tav tm="100000">
                                          <p:val>
                                            <p:strVal val="#ppt_w"/>
                                          </p:val>
                                        </p:tav>
                                      </p:tavLst>
                                    </p:anim>
                                    <p:anim calcmode="lin" valueType="num">
                                      <p:cBhvr>
                                        <p:cTn id="72" dur="500" fill="hold"/>
                                        <p:tgtEl>
                                          <p:spTgt spid="118"/>
                                        </p:tgtEl>
                                        <p:attrNameLst>
                                          <p:attrName>ppt_h</p:attrName>
                                        </p:attrNameLst>
                                      </p:cBhvr>
                                      <p:tavLst>
                                        <p:tav tm="0">
                                          <p:val>
                                            <p:fltVal val="0"/>
                                          </p:val>
                                        </p:tav>
                                        <p:tav tm="100000">
                                          <p:val>
                                            <p:strVal val="#ppt_h"/>
                                          </p:val>
                                        </p:tav>
                                      </p:tavLst>
                                    </p:anim>
                                    <p:animEffect transition="in" filter="fade">
                                      <p:cBhvr>
                                        <p:cTn id="73" dur="500"/>
                                        <p:tgtEl>
                                          <p:spTgt spid="118"/>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1" fill="hold" nodeType="clickEffect">
                                  <p:stCondLst>
                                    <p:cond delay="0"/>
                                  </p:stCondLst>
                                  <p:childTnLst>
                                    <p:set>
                                      <p:cBhvr>
                                        <p:cTn id="77" dur="1" fill="hold">
                                          <p:stCondLst>
                                            <p:cond delay="0"/>
                                          </p:stCondLst>
                                        </p:cTn>
                                        <p:tgtEl>
                                          <p:spTgt spid="109"/>
                                        </p:tgtEl>
                                        <p:attrNameLst>
                                          <p:attrName>style.visibility</p:attrName>
                                        </p:attrNameLst>
                                      </p:cBhvr>
                                      <p:to>
                                        <p:strVal val="visible"/>
                                      </p:to>
                                    </p:set>
                                    <p:animEffect transition="in" filter="wipe(up)">
                                      <p:cBhvr>
                                        <p:cTn id="78" dur="1000"/>
                                        <p:tgtEl>
                                          <p:spTgt spid="109"/>
                                        </p:tgtEl>
                                      </p:cBhvr>
                                    </p:animEffect>
                                  </p:childTnLst>
                                </p:cTn>
                              </p:par>
                            </p:childTnLst>
                          </p:cTn>
                        </p:par>
                        <p:par>
                          <p:cTn id="79" fill="hold">
                            <p:stCondLst>
                              <p:cond delay="1000"/>
                            </p:stCondLst>
                            <p:childTnLst>
                              <p:par>
                                <p:cTn id="80" presetID="53" presetClass="entr" presetSubtype="16" fill="hold" grpId="0" nodeType="afterEffect">
                                  <p:stCondLst>
                                    <p:cond delay="0"/>
                                  </p:stCondLst>
                                  <p:childTnLst>
                                    <p:set>
                                      <p:cBhvr>
                                        <p:cTn id="81" dur="1" fill="hold">
                                          <p:stCondLst>
                                            <p:cond delay="0"/>
                                          </p:stCondLst>
                                        </p:cTn>
                                        <p:tgtEl>
                                          <p:spTgt spid="119"/>
                                        </p:tgtEl>
                                        <p:attrNameLst>
                                          <p:attrName>style.visibility</p:attrName>
                                        </p:attrNameLst>
                                      </p:cBhvr>
                                      <p:to>
                                        <p:strVal val="visible"/>
                                      </p:to>
                                    </p:set>
                                    <p:anim calcmode="lin" valueType="num">
                                      <p:cBhvr>
                                        <p:cTn id="82" dur="500" fill="hold"/>
                                        <p:tgtEl>
                                          <p:spTgt spid="119"/>
                                        </p:tgtEl>
                                        <p:attrNameLst>
                                          <p:attrName>ppt_w</p:attrName>
                                        </p:attrNameLst>
                                      </p:cBhvr>
                                      <p:tavLst>
                                        <p:tav tm="0">
                                          <p:val>
                                            <p:fltVal val="0"/>
                                          </p:val>
                                        </p:tav>
                                        <p:tav tm="100000">
                                          <p:val>
                                            <p:strVal val="#ppt_w"/>
                                          </p:val>
                                        </p:tav>
                                      </p:tavLst>
                                    </p:anim>
                                    <p:anim calcmode="lin" valueType="num">
                                      <p:cBhvr>
                                        <p:cTn id="83" dur="500" fill="hold"/>
                                        <p:tgtEl>
                                          <p:spTgt spid="119"/>
                                        </p:tgtEl>
                                        <p:attrNameLst>
                                          <p:attrName>ppt_h</p:attrName>
                                        </p:attrNameLst>
                                      </p:cBhvr>
                                      <p:tavLst>
                                        <p:tav tm="0">
                                          <p:val>
                                            <p:fltVal val="0"/>
                                          </p:val>
                                        </p:tav>
                                        <p:tav tm="100000">
                                          <p:val>
                                            <p:strVal val="#ppt_h"/>
                                          </p:val>
                                        </p:tav>
                                      </p:tavLst>
                                    </p:anim>
                                    <p:animEffect transition="in" filter="fade">
                                      <p:cBhvr>
                                        <p:cTn id="84" dur="500"/>
                                        <p:tgtEl>
                                          <p:spTgt spid="119"/>
                                        </p:tgtEl>
                                      </p:cBhvr>
                                    </p:animEffect>
                                  </p:childTnLst>
                                </p:cTn>
                              </p:par>
                            </p:childTnLst>
                          </p:cTn>
                        </p:par>
                        <p:par>
                          <p:cTn id="85" fill="hold">
                            <p:stCondLst>
                              <p:cond delay="1500"/>
                            </p:stCondLst>
                            <p:childTnLst>
                              <p:par>
                                <p:cTn id="86" presetID="53" presetClass="entr" presetSubtype="16" fill="hold" grpId="0" nodeType="afterEffect">
                                  <p:stCondLst>
                                    <p:cond delay="0"/>
                                  </p:stCondLst>
                                  <p:childTnLst>
                                    <p:set>
                                      <p:cBhvr>
                                        <p:cTn id="87" dur="1" fill="hold">
                                          <p:stCondLst>
                                            <p:cond delay="0"/>
                                          </p:stCondLst>
                                        </p:cTn>
                                        <p:tgtEl>
                                          <p:spTgt spid="120"/>
                                        </p:tgtEl>
                                        <p:attrNameLst>
                                          <p:attrName>style.visibility</p:attrName>
                                        </p:attrNameLst>
                                      </p:cBhvr>
                                      <p:to>
                                        <p:strVal val="visible"/>
                                      </p:to>
                                    </p:set>
                                    <p:anim calcmode="lin" valueType="num">
                                      <p:cBhvr>
                                        <p:cTn id="88" dur="500" fill="hold"/>
                                        <p:tgtEl>
                                          <p:spTgt spid="120"/>
                                        </p:tgtEl>
                                        <p:attrNameLst>
                                          <p:attrName>ppt_w</p:attrName>
                                        </p:attrNameLst>
                                      </p:cBhvr>
                                      <p:tavLst>
                                        <p:tav tm="0">
                                          <p:val>
                                            <p:fltVal val="0"/>
                                          </p:val>
                                        </p:tav>
                                        <p:tav tm="100000">
                                          <p:val>
                                            <p:strVal val="#ppt_w"/>
                                          </p:val>
                                        </p:tav>
                                      </p:tavLst>
                                    </p:anim>
                                    <p:anim calcmode="lin" valueType="num">
                                      <p:cBhvr>
                                        <p:cTn id="89" dur="500" fill="hold"/>
                                        <p:tgtEl>
                                          <p:spTgt spid="120"/>
                                        </p:tgtEl>
                                        <p:attrNameLst>
                                          <p:attrName>ppt_h</p:attrName>
                                        </p:attrNameLst>
                                      </p:cBhvr>
                                      <p:tavLst>
                                        <p:tav tm="0">
                                          <p:val>
                                            <p:fltVal val="0"/>
                                          </p:val>
                                        </p:tav>
                                        <p:tav tm="100000">
                                          <p:val>
                                            <p:strVal val="#ppt_h"/>
                                          </p:val>
                                        </p:tav>
                                      </p:tavLst>
                                    </p:anim>
                                    <p:animEffect transition="in" filter="fade">
                                      <p:cBhvr>
                                        <p:cTn id="90" dur="500"/>
                                        <p:tgtEl>
                                          <p:spTgt spid="120"/>
                                        </p:tgtEl>
                                      </p:cBhvr>
                                    </p:animEffect>
                                  </p:childTnLst>
                                </p:cTn>
                              </p:par>
                            </p:childTnLst>
                          </p:cTn>
                        </p:par>
                        <p:par>
                          <p:cTn id="91" fill="hold">
                            <p:stCondLst>
                              <p:cond delay="2000"/>
                            </p:stCondLst>
                            <p:childTnLst>
                              <p:par>
                                <p:cTn id="92" presetID="22" presetClass="entr" presetSubtype="2" fill="hold" grpId="0" nodeType="afterEffect">
                                  <p:stCondLst>
                                    <p:cond delay="0"/>
                                  </p:stCondLst>
                                  <p:childTnLst>
                                    <p:set>
                                      <p:cBhvr>
                                        <p:cTn id="93" dur="1" fill="hold">
                                          <p:stCondLst>
                                            <p:cond delay="0"/>
                                          </p:stCondLst>
                                        </p:cTn>
                                        <p:tgtEl>
                                          <p:spTgt spid="53"/>
                                        </p:tgtEl>
                                        <p:attrNameLst>
                                          <p:attrName>style.visibility</p:attrName>
                                        </p:attrNameLst>
                                      </p:cBhvr>
                                      <p:to>
                                        <p:strVal val="visible"/>
                                      </p:to>
                                    </p:set>
                                    <p:animEffect transition="in" filter="wipe(right)">
                                      <p:cBhvr>
                                        <p:cTn id="94" dur="1000"/>
                                        <p:tgtEl>
                                          <p:spTgt spid="53"/>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grpId="0" nodeType="clickEffect">
                                  <p:stCondLst>
                                    <p:cond delay="0"/>
                                  </p:stCondLst>
                                  <p:iterate type="wd">
                                    <p:tmPct val="10000"/>
                                  </p:iterate>
                                  <p:childTnLst>
                                    <p:set>
                                      <p:cBhvr>
                                        <p:cTn id="98" dur="1" fill="hold">
                                          <p:stCondLst>
                                            <p:cond delay="0"/>
                                          </p:stCondLst>
                                        </p:cTn>
                                        <p:tgtEl>
                                          <p:spTgt spid="14"/>
                                        </p:tgtEl>
                                        <p:attrNameLst>
                                          <p:attrName>style.visibility</p:attrName>
                                        </p:attrNameLst>
                                      </p:cBhvr>
                                      <p:to>
                                        <p:strVal val="visible"/>
                                      </p:to>
                                    </p:set>
                                    <p:animEffect transition="in" filter="fade">
                                      <p:cBhvr>
                                        <p:cTn id="99" dur="500"/>
                                        <p:tgtEl>
                                          <p:spTgt spid="14"/>
                                        </p:tgtEl>
                                      </p:cBhvr>
                                    </p:animEffect>
                                  </p:childTnLst>
                                </p:cTn>
                              </p:par>
                            </p:childTnLst>
                          </p:cTn>
                        </p:par>
                        <p:par>
                          <p:cTn id="100" fill="hold">
                            <p:stCondLst>
                              <p:cond delay="500"/>
                            </p:stCondLst>
                            <p:childTnLst>
                              <p:par>
                                <p:cTn id="101" presetID="10" presetClass="entr" presetSubtype="0" fill="hold" grpId="0" nodeType="afterEffect">
                                  <p:stCondLst>
                                    <p:cond delay="0"/>
                                  </p:stCondLst>
                                  <p:iterate type="wd">
                                    <p:tmPct val="10000"/>
                                  </p:iterate>
                                  <p:childTnLst>
                                    <p:set>
                                      <p:cBhvr>
                                        <p:cTn id="102" dur="1" fill="hold">
                                          <p:stCondLst>
                                            <p:cond delay="0"/>
                                          </p:stCondLst>
                                        </p:cTn>
                                        <p:tgtEl>
                                          <p:spTgt spid="8"/>
                                        </p:tgtEl>
                                        <p:attrNameLst>
                                          <p:attrName>style.visibility</p:attrName>
                                        </p:attrNameLst>
                                      </p:cBhvr>
                                      <p:to>
                                        <p:strVal val="visible"/>
                                      </p:to>
                                    </p:set>
                                    <p:animEffect transition="in" filter="fade">
                                      <p:cBhvr>
                                        <p:cTn id="103" dur="500"/>
                                        <p:tgtEl>
                                          <p:spTgt spid="8"/>
                                        </p:tgtEl>
                                      </p:cBhvr>
                                    </p:animEffect>
                                  </p:childTnLst>
                                </p:cTn>
                              </p:par>
                            </p:childTnLst>
                          </p:cTn>
                        </p:par>
                        <p:par>
                          <p:cTn id="104" fill="hold">
                            <p:stCondLst>
                              <p:cond delay="1050"/>
                            </p:stCondLst>
                            <p:childTnLst>
                              <p:par>
                                <p:cTn id="105" presetID="10" presetClass="entr" presetSubtype="0" fill="hold" grpId="0" nodeType="afterEffect">
                                  <p:stCondLst>
                                    <p:cond delay="0"/>
                                  </p:stCondLst>
                                  <p:iterate type="wd">
                                    <p:tmPct val="10000"/>
                                  </p:iterate>
                                  <p:childTnLst>
                                    <p:set>
                                      <p:cBhvr>
                                        <p:cTn id="106" dur="1" fill="hold">
                                          <p:stCondLst>
                                            <p:cond delay="0"/>
                                          </p:stCondLst>
                                        </p:cTn>
                                        <p:tgtEl>
                                          <p:spTgt spid="17"/>
                                        </p:tgtEl>
                                        <p:attrNameLst>
                                          <p:attrName>style.visibility</p:attrName>
                                        </p:attrNameLst>
                                      </p:cBhvr>
                                      <p:to>
                                        <p:strVal val="visible"/>
                                      </p:to>
                                    </p:set>
                                    <p:animEffect transition="in" filter="fade">
                                      <p:cBhvr>
                                        <p:cTn id="10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4" grpId="0"/>
      <p:bldP spid="17" grpId="0"/>
      <p:bldP spid="45" grpId="0" animBg="1"/>
      <p:bldP spid="53" grpId="0" animBg="1"/>
      <p:bldP spid="78" grpId="0" animBg="1"/>
      <p:bldP spid="79" grpId="0" animBg="1"/>
      <p:bldP spid="89" grpId="0" animBg="1"/>
      <p:bldP spid="90" grpId="0" animBg="1"/>
      <p:bldP spid="118" grpId="0" animBg="1"/>
      <p:bldP spid="119" grpId="0" animBg="1"/>
      <p:bldP spid="1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t>C</a:t>
            </a:r>
            <a:r>
              <a:rPr lang="fr-FR" sz="4400" b="1" dirty="0" smtClean="0"/>
              <a:t>odage de l’information</a:t>
            </a:r>
            <a:endParaRPr lang="fr-FR" sz="4400" b="1" dirty="0"/>
          </a:p>
        </p:txBody>
      </p:sp>
      <p:sp>
        <p:nvSpPr>
          <p:cNvPr id="4" name="Rectangle 3"/>
          <p:cNvSpPr/>
          <p:nvPr/>
        </p:nvSpPr>
        <p:spPr>
          <a:xfrm>
            <a:off x="123801" y="974774"/>
            <a:ext cx="597791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Binaire   </a:t>
            </a:r>
            <a:endParaRPr lang="fr-FR" sz="2400" u="sng" dirty="0"/>
          </a:p>
        </p:txBody>
      </p:sp>
      <p:sp>
        <p:nvSpPr>
          <p:cNvPr id="7" name="Rectangle 6"/>
          <p:cNvSpPr/>
          <p:nvPr/>
        </p:nvSpPr>
        <p:spPr>
          <a:xfrm>
            <a:off x="-28284" y="1702549"/>
            <a:ext cx="9166516"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Décimal   </a:t>
            </a:r>
            <a:r>
              <a:rPr lang="fr-FR" b="1" dirty="0" smtClean="0">
                <a:effectLst>
                  <a:outerShdw blurRad="38100" dist="38100" dir="2700000" algn="tl">
                    <a:srgbClr val="000000">
                      <a:alpha val="43137"/>
                    </a:srgbClr>
                  </a:outerShdw>
                </a:effectLst>
                <a:latin typeface="Arial" pitchFamily="34" charset="0"/>
                <a:cs typeface="Arial" pitchFamily="34" charset="0"/>
              </a:rPr>
              <a:t>Binaire</a:t>
            </a:r>
            <a:r>
              <a:rPr lang="fr-FR" b="1" dirty="0">
                <a:effectLst>
                  <a:outerShdw blurRad="38100" dist="38100" dir="2700000" algn="tl">
                    <a:srgbClr val="000000">
                      <a:alpha val="43137"/>
                    </a:srgbClr>
                  </a:outerShdw>
                </a:effectLst>
                <a:latin typeface="Arial" pitchFamily="34" charset="0"/>
                <a:cs typeface="Arial" pitchFamily="34" charset="0"/>
                <a:sym typeface="Symbol"/>
              </a:rPr>
              <a:t>:</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Convertir le nombre décimal 255 en binaire…</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 vous de jouer…..</a:t>
            </a:r>
          </a:p>
        </p:txBody>
      </p:sp>
      <p:sp>
        <p:nvSpPr>
          <p:cNvPr id="8" name="Rectangle 7"/>
          <p:cNvSpPr/>
          <p:nvPr/>
        </p:nvSpPr>
        <p:spPr>
          <a:xfrm>
            <a:off x="6925165" y="5797720"/>
            <a:ext cx="1332801"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11111111</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4" name="Rectangle 13"/>
          <p:cNvSpPr/>
          <p:nvPr/>
        </p:nvSpPr>
        <p:spPr>
          <a:xfrm>
            <a:off x="6838105" y="5466422"/>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nvSpPr>
        <p:spPr>
          <a:xfrm>
            <a:off x="2483768" y="6381328"/>
            <a:ext cx="4680520"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 écrit:  255</a:t>
            </a:r>
            <a:r>
              <a:rPr lang="fr-FR" sz="2400" b="1" baseline="-25000" dirty="0" smtClean="0">
                <a:solidFill>
                  <a:schemeClr val="bg1"/>
                </a:solidFill>
                <a:latin typeface="Arial" pitchFamily="34" charset="0"/>
                <a:cs typeface="Arial" pitchFamily="34" charset="0"/>
              </a:rPr>
              <a:t>D</a:t>
            </a:r>
            <a:r>
              <a:rPr lang="fr-FR" sz="2400" b="1" dirty="0" smtClean="0">
                <a:solidFill>
                  <a:schemeClr val="bg1"/>
                </a:solidFill>
                <a:latin typeface="Arial" pitchFamily="34" charset="0"/>
                <a:cs typeface="Arial" pitchFamily="34" charset="0"/>
              </a:rPr>
              <a:t>  = 11111111 </a:t>
            </a:r>
            <a:r>
              <a:rPr lang="fr-FR" sz="2400" b="1" baseline="-25000" dirty="0">
                <a:solidFill>
                  <a:schemeClr val="bg1"/>
                </a:solidFill>
                <a:latin typeface="Arial" pitchFamily="34" charset="0"/>
                <a:cs typeface="Arial" pitchFamily="34" charset="0"/>
              </a:rPr>
              <a:t>B</a:t>
            </a:r>
            <a:r>
              <a:rPr lang="fr-FR" sz="2400" b="1" dirty="0">
                <a:solidFill>
                  <a:schemeClr val="bg1"/>
                </a:solidFill>
                <a:latin typeface="Arial" pitchFamily="34" charset="0"/>
                <a:cs typeface="Arial" pitchFamily="34" charset="0"/>
              </a:rPr>
              <a:t> </a:t>
            </a:r>
            <a:endParaRPr lang="fr-FR" sz="2400" b="1" baseline="-25000" dirty="0">
              <a:solidFill>
                <a:schemeClr val="bg1"/>
              </a:solidFill>
              <a:latin typeface="Arial" pitchFamily="34" charset="0"/>
              <a:cs typeface="Arial" pitchFamily="34" charset="0"/>
            </a:endParaRPr>
          </a:p>
        </p:txBody>
      </p:sp>
      <p:sp>
        <p:nvSpPr>
          <p:cNvPr id="45" name="Ellipse 44"/>
          <p:cNvSpPr/>
          <p:nvPr/>
        </p:nvSpPr>
        <p:spPr>
          <a:xfrm>
            <a:off x="1844534" y="3846012"/>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Forme libre 52"/>
          <p:cNvSpPr/>
          <p:nvPr/>
        </p:nvSpPr>
        <p:spPr>
          <a:xfrm>
            <a:off x="1304508" y="4009438"/>
            <a:ext cx="4810387" cy="2139051"/>
          </a:xfrm>
          <a:custGeom>
            <a:avLst/>
            <a:gdLst>
              <a:gd name="connsiteX0" fmla="*/ 6200079 w 6200079"/>
              <a:gd name="connsiteY0" fmla="*/ 1851102 h 1898920"/>
              <a:gd name="connsiteX1" fmla="*/ 4181708 w 6200079"/>
              <a:gd name="connsiteY1" fmla="*/ 1661531 h 1898920"/>
              <a:gd name="connsiteX2" fmla="*/ 0 w 6200079"/>
              <a:gd name="connsiteY2" fmla="*/ 0 h 1898920"/>
            </a:gdLst>
            <a:ahLst/>
            <a:cxnLst>
              <a:cxn ang="0">
                <a:pos x="connsiteX0" y="connsiteY0"/>
              </a:cxn>
              <a:cxn ang="0">
                <a:pos x="connsiteX1" y="connsiteY1"/>
              </a:cxn>
              <a:cxn ang="0">
                <a:pos x="connsiteX2" y="connsiteY2"/>
              </a:cxn>
            </a:cxnLst>
            <a:rect l="l" t="t" r="r" b="b"/>
            <a:pathLst>
              <a:path w="6200079" h="1898920">
                <a:moveTo>
                  <a:pt x="6200079" y="1851102"/>
                </a:moveTo>
                <a:cubicBezTo>
                  <a:pt x="5707566" y="1910575"/>
                  <a:pt x="5215054" y="1970048"/>
                  <a:pt x="4181708" y="1661531"/>
                </a:cubicBezTo>
                <a:cubicBezTo>
                  <a:pt x="3148362" y="1353014"/>
                  <a:pt x="1574181" y="676507"/>
                  <a:pt x="0" y="0"/>
                </a:cubicBezTo>
              </a:path>
            </a:pathLst>
          </a:custGeom>
          <a:noFill/>
          <a:ln w="57150">
            <a:solidFill>
              <a:srgbClr val="00FF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0" name="Groupe 19"/>
          <p:cNvGrpSpPr/>
          <p:nvPr/>
        </p:nvGrpSpPr>
        <p:grpSpPr>
          <a:xfrm>
            <a:off x="1547664" y="2971072"/>
            <a:ext cx="1296144" cy="1177587"/>
            <a:chOff x="1547664" y="2971072"/>
            <a:chExt cx="1296144" cy="1177587"/>
          </a:xfrm>
        </p:grpSpPr>
        <p:grpSp>
          <p:nvGrpSpPr>
            <p:cNvPr id="18" name="Groupe 17"/>
            <p:cNvGrpSpPr/>
            <p:nvPr/>
          </p:nvGrpSpPr>
          <p:grpSpPr>
            <a:xfrm>
              <a:off x="1547664" y="2971072"/>
              <a:ext cx="1296144" cy="1177587"/>
              <a:chOff x="1547664" y="2971072"/>
              <a:chExt cx="1296144" cy="1177587"/>
            </a:xfrm>
          </p:grpSpPr>
          <p:grpSp>
            <p:nvGrpSpPr>
              <p:cNvPr id="22" name="Groupe 21"/>
              <p:cNvGrpSpPr/>
              <p:nvPr/>
            </p:nvGrpSpPr>
            <p:grpSpPr>
              <a:xfrm>
                <a:off x="2195736" y="2971072"/>
                <a:ext cx="648072" cy="1177587"/>
                <a:chOff x="2195736" y="2996952"/>
                <a:chExt cx="648072" cy="1177587"/>
              </a:xfrm>
            </p:grpSpPr>
            <p:cxnSp>
              <p:nvCxnSpPr>
                <p:cNvPr id="19" name="Connecteur droit 18"/>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 name="ZoneTexte 5"/>
              <p:cNvSpPr txBox="1"/>
              <p:nvPr/>
            </p:nvSpPr>
            <p:spPr>
              <a:xfrm>
                <a:off x="1547664" y="3059668"/>
                <a:ext cx="56938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255</a:t>
                </a:r>
                <a:endParaRPr lang="fr-FR" b="1" dirty="0">
                  <a:solidFill>
                    <a:schemeClr val="bg1"/>
                  </a:solidFill>
                  <a:latin typeface="Arial" pitchFamily="34" charset="0"/>
                  <a:cs typeface="Arial" pitchFamily="34" charset="0"/>
                </a:endParaRPr>
              </a:p>
            </p:txBody>
          </p:sp>
          <p:sp>
            <p:nvSpPr>
              <p:cNvPr id="54" name="ZoneTexte 53"/>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55" name="ZoneTexte 54"/>
            <p:cNvSpPr txBox="1"/>
            <p:nvPr/>
          </p:nvSpPr>
          <p:spPr>
            <a:xfrm>
              <a:off x="2225937" y="3386570"/>
              <a:ext cx="56938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127</a:t>
              </a:r>
              <a:endParaRPr lang="fr-FR" b="1" dirty="0">
                <a:solidFill>
                  <a:schemeClr val="bg1"/>
                </a:solidFill>
                <a:latin typeface="Arial" pitchFamily="34" charset="0"/>
                <a:cs typeface="Arial" pitchFamily="34" charset="0"/>
              </a:endParaRPr>
            </a:p>
          </p:txBody>
        </p:sp>
        <p:sp>
          <p:nvSpPr>
            <p:cNvPr id="56" name="ZoneTexte 55"/>
            <p:cNvSpPr txBox="1"/>
            <p:nvPr/>
          </p:nvSpPr>
          <p:spPr>
            <a:xfrm>
              <a:off x="1559841"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05</a:t>
              </a:r>
              <a:endParaRPr lang="fr-FR" b="1" dirty="0">
                <a:solidFill>
                  <a:schemeClr val="bg1"/>
                </a:solidFill>
                <a:latin typeface="Arial" pitchFamily="34" charset="0"/>
                <a:cs typeface="Arial" pitchFamily="34" charset="0"/>
              </a:endParaRPr>
            </a:p>
          </p:txBody>
        </p:sp>
        <p:sp>
          <p:nvSpPr>
            <p:cNvPr id="57" name="ZoneTexte 56"/>
            <p:cNvSpPr txBox="1"/>
            <p:nvPr/>
          </p:nvSpPr>
          <p:spPr>
            <a:xfrm>
              <a:off x="1763688" y="353837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15</a:t>
              </a:r>
              <a:endParaRPr lang="fr-FR" b="1" dirty="0">
                <a:solidFill>
                  <a:schemeClr val="bg1"/>
                </a:solidFill>
                <a:latin typeface="Arial" pitchFamily="34" charset="0"/>
                <a:cs typeface="Arial" pitchFamily="34" charset="0"/>
              </a:endParaRPr>
            </a:p>
          </p:txBody>
        </p:sp>
      </p:grpSp>
      <p:grpSp>
        <p:nvGrpSpPr>
          <p:cNvPr id="58" name="Groupe 57"/>
          <p:cNvGrpSpPr/>
          <p:nvPr/>
        </p:nvGrpSpPr>
        <p:grpSpPr>
          <a:xfrm>
            <a:off x="2299199" y="3326194"/>
            <a:ext cx="1103740" cy="1177587"/>
            <a:chOff x="1740068" y="2971072"/>
            <a:chExt cx="1103740" cy="1177587"/>
          </a:xfrm>
        </p:grpSpPr>
        <p:grpSp>
          <p:nvGrpSpPr>
            <p:cNvPr id="59" name="Groupe 58"/>
            <p:cNvGrpSpPr/>
            <p:nvPr/>
          </p:nvGrpSpPr>
          <p:grpSpPr>
            <a:xfrm>
              <a:off x="2195736" y="2971072"/>
              <a:ext cx="648072" cy="1177587"/>
              <a:chOff x="2195736" y="2971072"/>
              <a:chExt cx="648072" cy="1177587"/>
            </a:xfrm>
          </p:grpSpPr>
          <p:grpSp>
            <p:nvGrpSpPr>
              <p:cNvPr id="63" name="Groupe 62"/>
              <p:cNvGrpSpPr/>
              <p:nvPr/>
            </p:nvGrpSpPr>
            <p:grpSpPr>
              <a:xfrm>
                <a:off x="2195736" y="2971072"/>
                <a:ext cx="648072" cy="1177587"/>
                <a:chOff x="2195736" y="2996952"/>
                <a:chExt cx="648072" cy="1177587"/>
              </a:xfrm>
            </p:grpSpPr>
            <p:cxnSp>
              <p:nvCxnSpPr>
                <p:cNvPr id="66" name="Connecteur droit 6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5" name="ZoneTexte 6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60" name="ZoneTexte 59"/>
            <p:cNvSpPr txBox="1"/>
            <p:nvPr/>
          </p:nvSpPr>
          <p:spPr>
            <a:xfrm>
              <a:off x="2223123" y="3386570"/>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63</a:t>
              </a:r>
              <a:endParaRPr lang="fr-FR" b="1" dirty="0">
                <a:solidFill>
                  <a:schemeClr val="bg1"/>
                </a:solidFill>
                <a:latin typeface="Arial" pitchFamily="34" charset="0"/>
                <a:cs typeface="Arial" pitchFamily="34" charset="0"/>
              </a:endParaRPr>
            </a:p>
          </p:txBody>
        </p:sp>
        <p:sp>
          <p:nvSpPr>
            <p:cNvPr id="61" name="ZoneTexte 60"/>
            <p:cNvSpPr txBox="1"/>
            <p:nvPr/>
          </p:nvSpPr>
          <p:spPr>
            <a:xfrm>
              <a:off x="1740068"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07</a:t>
              </a:r>
              <a:endParaRPr lang="fr-FR" b="1" dirty="0">
                <a:solidFill>
                  <a:schemeClr val="bg1"/>
                </a:solidFill>
                <a:latin typeface="Arial" pitchFamily="34" charset="0"/>
                <a:cs typeface="Arial" pitchFamily="34" charset="0"/>
              </a:endParaRPr>
            </a:p>
          </p:txBody>
        </p:sp>
        <p:sp>
          <p:nvSpPr>
            <p:cNvPr id="62" name="ZoneTexte 61"/>
            <p:cNvSpPr txBox="1"/>
            <p:nvPr/>
          </p:nvSpPr>
          <p:spPr>
            <a:xfrm>
              <a:off x="1827755" y="3640650"/>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69" name="Groupe 68"/>
          <p:cNvGrpSpPr/>
          <p:nvPr/>
        </p:nvGrpSpPr>
        <p:grpSpPr>
          <a:xfrm>
            <a:off x="2782254" y="3691573"/>
            <a:ext cx="1177002" cy="1177587"/>
            <a:chOff x="1666806" y="2971072"/>
            <a:chExt cx="1177002" cy="1177587"/>
          </a:xfrm>
        </p:grpSpPr>
        <p:grpSp>
          <p:nvGrpSpPr>
            <p:cNvPr id="70" name="Groupe 69"/>
            <p:cNvGrpSpPr/>
            <p:nvPr/>
          </p:nvGrpSpPr>
          <p:grpSpPr>
            <a:xfrm>
              <a:off x="2195736" y="2971072"/>
              <a:ext cx="648072" cy="1177587"/>
              <a:chOff x="2195736" y="2971072"/>
              <a:chExt cx="648072" cy="1177587"/>
            </a:xfrm>
          </p:grpSpPr>
          <p:grpSp>
            <p:nvGrpSpPr>
              <p:cNvPr id="74" name="Groupe 73"/>
              <p:cNvGrpSpPr/>
              <p:nvPr/>
            </p:nvGrpSpPr>
            <p:grpSpPr>
              <a:xfrm>
                <a:off x="2195736" y="2971072"/>
                <a:ext cx="648072" cy="1177587"/>
                <a:chOff x="2195736" y="2996952"/>
                <a:chExt cx="648072" cy="1177587"/>
              </a:xfrm>
            </p:grpSpPr>
            <p:cxnSp>
              <p:nvCxnSpPr>
                <p:cNvPr id="76" name="Connecteur droit 7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75" name="ZoneTexte 7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71" name="ZoneTexte 70"/>
            <p:cNvSpPr txBox="1"/>
            <p:nvPr/>
          </p:nvSpPr>
          <p:spPr>
            <a:xfrm>
              <a:off x="2233108" y="3369588"/>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31</a:t>
              </a:r>
              <a:endParaRPr lang="fr-FR" b="1" dirty="0">
                <a:solidFill>
                  <a:schemeClr val="bg1"/>
                </a:solidFill>
                <a:latin typeface="Arial" pitchFamily="34" charset="0"/>
                <a:cs typeface="Arial" pitchFamily="34" charset="0"/>
              </a:endParaRPr>
            </a:p>
          </p:txBody>
        </p:sp>
        <p:sp>
          <p:nvSpPr>
            <p:cNvPr id="72" name="ZoneTexte 71"/>
            <p:cNvSpPr txBox="1"/>
            <p:nvPr/>
          </p:nvSpPr>
          <p:spPr>
            <a:xfrm>
              <a:off x="1666806"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03</a:t>
              </a:r>
              <a:endParaRPr lang="fr-FR" b="1" dirty="0">
                <a:solidFill>
                  <a:schemeClr val="bg1"/>
                </a:solidFill>
                <a:latin typeface="Arial" pitchFamily="34" charset="0"/>
                <a:cs typeface="Arial" pitchFamily="34" charset="0"/>
              </a:endParaRPr>
            </a:p>
          </p:txBody>
        </p:sp>
        <p:sp>
          <p:nvSpPr>
            <p:cNvPr id="73" name="ZoneTexte 72"/>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sp>
        <p:nvSpPr>
          <p:cNvPr id="78" name="Ellipse 77"/>
          <p:cNvSpPr/>
          <p:nvPr/>
        </p:nvSpPr>
        <p:spPr>
          <a:xfrm>
            <a:off x="2386886" y="4020965"/>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Ellipse 78"/>
          <p:cNvSpPr/>
          <p:nvPr/>
        </p:nvSpPr>
        <p:spPr>
          <a:xfrm>
            <a:off x="2858403" y="4278395"/>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0" name="Groupe 79"/>
          <p:cNvGrpSpPr/>
          <p:nvPr/>
        </p:nvGrpSpPr>
        <p:grpSpPr>
          <a:xfrm>
            <a:off x="3359692" y="4039413"/>
            <a:ext cx="1177002" cy="1177587"/>
            <a:chOff x="1666806" y="2971072"/>
            <a:chExt cx="1177002" cy="1177587"/>
          </a:xfrm>
        </p:grpSpPr>
        <p:grpSp>
          <p:nvGrpSpPr>
            <p:cNvPr id="81" name="Groupe 80"/>
            <p:cNvGrpSpPr/>
            <p:nvPr/>
          </p:nvGrpSpPr>
          <p:grpSpPr>
            <a:xfrm>
              <a:off x="2195736" y="2971072"/>
              <a:ext cx="648072" cy="1177587"/>
              <a:chOff x="2195736" y="2971072"/>
              <a:chExt cx="648072" cy="1177587"/>
            </a:xfrm>
          </p:grpSpPr>
          <p:grpSp>
            <p:nvGrpSpPr>
              <p:cNvPr id="85" name="Groupe 84"/>
              <p:cNvGrpSpPr/>
              <p:nvPr/>
            </p:nvGrpSpPr>
            <p:grpSpPr>
              <a:xfrm>
                <a:off x="2195736" y="2971072"/>
                <a:ext cx="648072" cy="1177587"/>
                <a:chOff x="2195736" y="2996952"/>
                <a:chExt cx="648072" cy="1177587"/>
              </a:xfrm>
            </p:grpSpPr>
            <p:cxnSp>
              <p:nvCxnSpPr>
                <p:cNvPr id="87" name="Connecteur droit 86"/>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8" name="Connecteur droit 87"/>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86" name="ZoneTexte 85"/>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82" name="ZoneTexte 81"/>
            <p:cNvSpPr txBox="1"/>
            <p:nvPr/>
          </p:nvSpPr>
          <p:spPr>
            <a:xfrm>
              <a:off x="2234877" y="3403048"/>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15</a:t>
              </a:r>
              <a:endParaRPr lang="fr-FR" b="1" dirty="0">
                <a:solidFill>
                  <a:schemeClr val="bg1"/>
                </a:solidFill>
                <a:latin typeface="Arial" pitchFamily="34" charset="0"/>
                <a:cs typeface="Arial" pitchFamily="34" charset="0"/>
              </a:endParaRPr>
            </a:p>
          </p:txBody>
        </p:sp>
        <p:sp>
          <p:nvSpPr>
            <p:cNvPr id="83" name="ZoneTexte 82"/>
            <p:cNvSpPr txBox="1"/>
            <p:nvPr/>
          </p:nvSpPr>
          <p:spPr>
            <a:xfrm>
              <a:off x="1666806" y="3284984"/>
              <a:ext cx="42838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11</a:t>
              </a:r>
              <a:endParaRPr lang="fr-FR" b="1" dirty="0">
                <a:solidFill>
                  <a:schemeClr val="bg1"/>
                </a:solidFill>
                <a:latin typeface="Arial" pitchFamily="34" charset="0"/>
                <a:cs typeface="Arial" pitchFamily="34" charset="0"/>
              </a:endParaRPr>
            </a:p>
          </p:txBody>
        </p:sp>
        <p:sp>
          <p:nvSpPr>
            <p:cNvPr id="84" name="ZoneTexte 83"/>
            <p:cNvSpPr txBox="1"/>
            <p:nvPr/>
          </p:nvSpPr>
          <p:spPr>
            <a:xfrm>
              <a:off x="1763688" y="3575503"/>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sp>
        <p:nvSpPr>
          <p:cNvPr id="89" name="Ellipse 88"/>
          <p:cNvSpPr/>
          <p:nvPr/>
        </p:nvSpPr>
        <p:spPr>
          <a:xfrm>
            <a:off x="3467006" y="4660619"/>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Ellipse 89"/>
          <p:cNvSpPr/>
          <p:nvPr/>
        </p:nvSpPr>
        <p:spPr>
          <a:xfrm>
            <a:off x="4014914" y="4953868"/>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91" name="Groupe 90"/>
          <p:cNvGrpSpPr/>
          <p:nvPr/>
        </p:nvGrpSpPr>
        <p:grpSpPr>
          <a:xfrm>
            <a:off x="4014914" y="4359777"/>
            <a:ext cx="1080120" cy="1177587"/>
            <a:chOff x="1763688" y="2971072"/>
            <a:chExt cx="1080120" cy="1177587"/>
          </a:xfrm>
        </p:grpSpPr>
        <p:grpSp>
          <p:nvGrpSpPr>
            <p:cNvPr id="92" name="Groupe 91"/>
            <p:cNvGrpSpPr/>
            <p:nvPr/>
          </p:nvGrpSpPr>
          <p:grpSpPr>
            <a:xfrm>
              <a:off x="2195736" y="2971072"/>
              <a:ext cx="648072" cy="1177587"/>
              <a:chOff x="2195736" y="2971072"/>
              <a:chExt cx="648072" cy="1177587"/>
            </a:xfrm>
          </p:grpSpPr>
          <p:grpSp>
            <p:nvGrpSpPr>
              <p:cNvPr id="96" name="Groupe 95"/>
              <p:cNvGrpSpPr/>
              <p:nvPr/>
            </p:nvGrpSpPr>
            <p:grpSpPr>
              <a:xfrm>
                <a:off x="2195736" y="2971072"/>
                <a:ext cx="648072" cy="1177587"/>
                <a:chOff x="2195736" y="2996952"/>
                <a:chExt cx="648072" cy="1177587"/>
              </a:xfrm>
            </p:grpSpPr>
            <p:cxnSp>
              <p:nvCxnSpPr>
                <p:cNvPr id="98" name="Connecteur droit 97"/>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9" name="Connecteur droit 98"/>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97" name="ZoneTexte 96"/>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93" name="ZoneTexte 92"/>
            <p:cNvSpPr txBox="1"/>
            <p:nvPr/>
          </p:nvSpPr>
          <p:spPr>
            <a:xfrm>
              <a:off x="2293207" y="3458963"/>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7</a:t>
              </a:r>
              <a:endParaRPr lang="fr-FR" b="1" dirty="0">
                <a:solidFill>
                  <a:schemeClr val="bg1"/>
                </a:solidFill>
                <a:latin typeface="Arial" pitchFamily="34" charset="0"/>
                <a:cs typeface="Arial" pitchFamily="34" charset="0"/>
              </a:endParaRPr>
            </a:p>
          </p:txBody>
        </p:sp>
        <p:sp>
          <p:nvSpPr>
            <p:cNvPr id="95" name="ZoneTexte 94"/>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100" name="Groupe 99"/>
          <p:cNvGrpSpPr/>
          <p:nvPr/>
        </p:nvGrpSpPr>
        <p:grpSpPr>
          <a:xfrm>
            <a:off x="4499992" y="4725144"/>
            <a:ext cx="1177002" cy="1177587"/>
            <a:chOff x="1666806" y="2971072"/>
            <a:chExt cx="1177002" cy="1177587"/>
          </a:xfrm>
        </p:grpSpPr>
        <p:grpSp>
          <p:nvGrpSpPr>
            <p:cNvPr id="101" name="Groupe 100"/>
            <p:cNvGrpSpPr/>
            <p:nvPr/>
          </p:nvGrpSpPr>
          <p:grpSpPr>
            <a:xfrm>
              <a:off x="2195736" y="2971072"/>
              <a:ext cx="648072" cy="1177587"/>
              <a:chOff x="2195736" y="2971072"/>
              <a:chExt cx="648072" cy="1177587"/>
            </a:xfrm>
          </p:grpSpPr>
          <p:grpSp>
            <p:nvGrpSpPr>
              <p:cNvPr id="105" name="Groupe 104"/>
              <p:cNvGrpSpPr/>
              <p:nvPr/>
            </p:nvGrpSpPr>
            <p:grpSpPr>
              <a:xfrm>
                <a:off x="2195736" y="2971072"/>
                <a:ext cx="648072" cy="1177587"/>
                <a:chOff x="2195736" y="2996952"/>
                <a:chExt cx="648072" cy="1177587"/>
              </a:xfrm>
            </p:grpSpPr>
            <p:cxnSp>
              <p:nvCxnSpPr>
                <p:cNvPr id="107" name="Connecteur droit 106"/>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8" name="Connecteur droit 107"/>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06" name="ZoneTexte 105"/>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102" name="ZoneTexte 101"/>
            <p:cNvSpPr txBox="1"/>
            <p:nvPr/>
          </p:nvSpPr>
          <p:spPr>
            <a:xfrm>
              <a:off x="2308989" y="345692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3</a:t>
              </a:r>
              <a:endParaRPr lang="fr-FR" b="1" dirty="0">
                <a:solidFill>
                  <a:schemeClr val="bg1"/>
                </a:solidFill>
                <a:latin typeface="Arial" pitchFamily="34" charset="0"/>
                <a:cs typeface="Arial" pitchFamily="34" charset="0"/>
              </a:endParaRPr>
            </a:p>
          </p:txBody>
        </p:sp>
        <p:sp>
          <p:nvSpPr>
            <p:cNvPr id="103" name="ZoneTexte 102"/>
            <p:cNvSpPr txBox="1"/>
            <p:nvPr/>
          </p:nvSpPr>
          <p:spPr>
            <a:xfrm>
              <a:off x="1666806" y="3284984"/>
              <a:ext cx="184731" cy="369332"/>
            </a:xfrm>
            <a:prstGeom prst="rect">
              <a:avLst/>
            </a:prstGeom>
            <a:noFill/>
          </p:spPr>
          <p:txBody>
            <a:bodyPr wrap="none" rtlCol="0">
              <a:spAutoFit/>
            </a:bodyPr>
            <a:lstStyle/>
            <a:p>
              <a:endParaRPr lang="fr-FR" b="1" dirty="0">
                <a:solidFill>
                  <a:schemeClr val="bg1"/>
                </a:solidFill>
                <a:latin typeface="Arial" pitchFamily="34" charset="0"/>
                <a:cs typeface="Arial" pitchFamily="34" charset="0"/>
              </a:endParaRPr>
            </a:p>
          </p:txBody>
        </p:sp>
        <p:sp>
          <p:nvSpPr>
            <p:cNvPr id="104" name="ZoneTexte 103"/>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109" name="Groupe 108"/>
          <p:cNvGrpSpPr/>
          <p:nvPr/>
        </p:nvGrpSpPr>
        <p:grpSpPr>
          <a:xfrm>
            <a:off x="5202966" y="5081798"/>
            <a:ext cx="1080120" cy="1177587"/>
            <a:chOff x="1763688" y="2971072"/>
            <a:chExt cx="1080120" cy="1177587"/>
          </a:xfrm>
        </p:grpSpPr>
        <p:grpSp>
          <p:nvGrpSpPr>
            <p:cNvPr id="110" name="Groupe 109"/>
            <p:cNvGrpSpPr/>
            <p:nvPr/>
          </p:nvGrpSpPr>
          <p:grpSpPr>
            <a:xfrm>
              <a:off x="2195736" y="2971072"/>
              <a:ext cx="648072" cy="1177587"/>
              <a:chOff x="2195736" y="2971072"/>
              <a:chExt cx="648072" cy="1177587"/>
            </a:xfrm>
          </p:grpSpPr>
          <p:grpSp>
            <p:nvGrpSpPr>
              <p:cNvPr id="114" name="Groupe 113"/>
              <p:cNvGrpSpPr/>
              <p:nvPr/>
            </p:nvGrpSpPr>
            <p:grpSpPr>
              <a:xfrm>
                <a:off x="2195736" y="2971072"/>
                <a:ext cx="648072" cy="1177587"/>
                <a:chOff x="2195736" y="2996952"/>
                <a:chExt cx="648072" cy="1177587"/>
              </a:xfrm>
            </p:grpSpPr>
            <p:cxnSp>
              <p:nvCxnSpPr>
                <p:cNvPr id="116" name="Connecteur droit 11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15" name="ZoneTexte 11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111" name="ZoneTexte 110"/>
            <p:cNvSpPr txBox="1"/>
            <p:nvPr/>
          </p:nvSpPr>
          <p:spPr>
            <a:xfrm>
              <a:off x="2324066" y="347132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3" name="ZoneTexte 112"/>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sp>
        <p:nvSpPr>
          <p:cNvPr id="118" name="Ellipse 117"/>
          <p:cNvSpPr/>
          <p:nvPr/>
        </p:nvSpPr>
        <p:spPr>
          <a:xfrm>
            <a:off x="4576007" y="5296411"/>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9" name="Ellipse 118"/>
          <p:cNvSpPr/>
          <p:nvPr/>
        </p:nvSpPr>
        <p:spPr>
          <a:xfrm>
            <a:off x="5196505" y="5681466"/>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0" name="Ellipse 119"/>
          <p:cNvSpPr/>
          <p:nvPr/>
        </p:nvSpPr>
        <p:spPr>
          <a:xfrm>
            <a:off x="5763344" y="5594650"/>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4" name="ZoneTexte 93"/>
          <p:cNvSpPr txBox="1"/>
          <p:nvPr/>
        </p:nvSpPr>
        <p:spPr>
          <a:xfrm>
            <a:off x="1882830" y="3825585"/>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591165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350"/>
                            </p:stCondLst>
                            <p:childTnLst>
                              <p:par>
                                <p:cTn id="9" presetID="22" presetClass="entr" presetSubtype="1"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up)">
                                      <p:cBhvr>
                                        <p:cTn id="11" dur="500"/>
                                        <p:tgtEl>
                                          <p:spTgt spid="20"/>
                                        </p:tgtEl>
                                      </p:cBhvr>
                                    </p:animEffect>
                                  </p:childTnLst>
                                </p:cTn>
                              </p:par>
                            </p:childTnLst>
                          </p:cTn>
                        </p:par>
                        <p:par>
                          <p:cTn id="12" fill="hold">
                            <p:stCondLst>
                              <p:cond delay="1850"/>
                            </p:stCondLst>
                            <p:childTnLst>
                              <p:par>
                                <p:cTn id="13" presetID="22" presetClass="entr" presetSubtype="1" fill="hold" grpId="0" nodeType="afterEffect">
                                  <p:stCondLst>
                                    <p:cond delay="0"/>
                                  </p:stCondLst>
                                  <p:childTnLst>
                                    <p:set>
                                      <p:cBhvr>
                                        <p:cTn id="14" dur="1" fill="hold">
                                          <p:stCondLst>
                                            <p:cond delay="0"/>
                                          </p:stCondLst>
                                        </p:cTn>
                                        <p:tgtEl>
                                          <p:spTgt spid="94"/>
                                        </p:tgtEl>
                                        <p:attrNameLst>
                                          <p:attrName>style.visibility</p:attrName>
                                        </p:attrNameLst>
                                      </p:cBhvr>
                                      <p:to>
                                        <p:strVal val="visible"/>
                                      </p:to>
                                    </p:set>
                                    <p:animEffect transition="in" filter="wipe(up)">
                                      <p:cBhvr>
                                        <p:cTn id="15" dur="500"/>
                                        <p:tgtEl>
                                          <p:spTgt spid="94"/>
                                        </p:tgtEl>
                                      </p:cBhvr>
                                    </p:animEffect>
                                  </p:childTnLst>
                                </p:cTn>
                              </p:par>
                            </p:childTnLst>
                          </p:cTn>
                        </p:par>
                        <p:par>
                          <p:cTn id="16" fill="hold">
                            <p:stCondLst>
                              <p:cond delay="2350"/>
                            </p:stCondLst>
                            <p:childTnLst>
                              <p:par>
                                <p:cTn id="17" presetID="22" presetClass="entr" presetSubtype="1" fill="hold" grpId="0" nodeType="afterEffect">
                                  <p:stCondLst>
                                    <p:cond delay="0"/>
                                  </p:stCondLst>
                                  <p:childTnLst>
                                    <p:set>
                                      <p:cBhvr>
                                        <p:cTn id="18" dur="1" fill="hold">
                                          <p:stCondLst>
                                            <p:cond delay="0"/>
                                          </p:stCondLst>
                                        </p:cTn>
                                        <p:tgtEl>
                                          <p:spTgt spid="45"/>
                                        </p:tgtEl>
                                        <p:attrNameLst>
                                          <p:attrName>style.visibility</p:attrName>
                                        </p:attrNameLst>
                                      </p:cBhvr>
                                      <p:to>
                                        <p:strVal val="visible"/>
                                      </p:to>
                                    </p:set>
                                    <p:animEffect transition="in" filter="wipe(up)">
                                      <p:cBhvr>
                                        <p:cTn id="19" dur="500"/>
                                        <p:tgtEl>
                                          <p:spTgt spid="4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58"/>
                                        </p:tgtEl>
                                        <p:attrNameLst>
                                          <p:attrName>style.visibility</p:attrName>
                                        </p:attrNameLst>
                                      </p:cBhvr>
                                      <p:to>
                                        <p:strVal val="visible"/>
                                      </p:to>
                                    </p:set>
                                    <p:animEffect transition="in" filter="wipe(up)">
                                      <p:cBhvr>
                                        <p:cTn id="24" dur="500"/>
                                        <p:tgtEl>
                                          <p:spTgt spid="58"/>
                                        </p:tgtEl>
                                      </p:cBhvr>
                                    </p:animEffect>
                                  </p:childTnLst>
                                </p:cTn>
                              </p:par>
                            </p:childTnLst>
                          </p:cTn>
                        </p:par>
                        <p:par>
                          <p:cTn id="25" fill="hold">
                            <p:stCondLst>
                              <p:cond delay="500"/>
                            </p:stCondLst>
                            <p:childTnLst>
                              <p:par>
                                <p:cTn id="26" presetID="22" presetClass="entr" presetSubtype="1" fill="hold" grpId="0" nodeType="afterEffect">
                                  <p:stCondLst>
                                    <p:cond delay="0"/>
                                  </p:stCondLst>
                                  <p:childTnLst>
                                    <p:set>
                                      <p:cBhvr>
                                        <p:cTn id="27" dur="1" fill="hold">
                                          <p:stCondLst>
                                            <p:cond delay="0"/>
                                          </p:stCondLst>
                                        </p:cTn>
                                        <p:tgtEl>
                                          <p:spTgt spid="78"/>
                                        </p:tgtEl>
                                        <p:attrNameLst>
                                          <p:attrName>style.visibility</p:attrName>
                                        </p:attrNameLst>
                                      </p:cBhvr>
                                      <p:to>
                                        <p:strVal val="visible"/>
                                      </p:to>
                                    </p:set>
                                    <p:animEffect transition="in" filter="wipe(up)">
                                      <p:cBhvr>
                                        <p:cTn id="28" dur="500"/>
                                        <p:tgtEl>
                                          <p:spTgt spid="78"/>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nodeType="clickEffect">
                                  <p:stCondLst>
                                    <p:cond delay="0"/>
                                  </p:stCondLst>
                                  <p:childTnLst>
                                    <p:set>
                                      <p:cBhvr>
                                        <p:cTn id="32" dur="1" fill="hold">
                                          <p:stCondLst>
                                            <p:cond delay="0"/>
                                          </p:stCondLst>
                                        </p:cTn>
                                        <p:tgtEl>
                                          <p:spTgt spid="69"/>
                                        </p:tgtEl>
                                        <p:attrNameLst>
                                          <p:attrName>style.visibility</p:attrName>
                                        </p:attrNameLst>
                                      </p:cBhvr>
                                      <p:to>
                                        <p:strVal val="visible"/>
                                      </p:to>
                                    </p:set>
                                    <p:animEffect transition="in" filter="wipe(up)">
                                      <p:cBhvr>
                                        <p:cTn id="33" dur="500"/>
                                        <p:tgtEl>
                                          <p:spTgt spid="69"/>
                                        </p:tgtEl>
                                      </p:cBhvr>
                                    </p:animEffect>
                                  </p:childTnLst>
                                </p:cTn>
                              </p:par>
                            </p:childTnLst>
                          </p:cTn>
                        </p:par>
                        <p:par>
                          <p:cTn id="34" fill="hold">
                            <p:stCondLst>
                              <p:cond delay="500"/>
                            </p:stCondLst>
                            <p:childTnLst>
                              <p:par>
                                <p:cTn id="35" presetID="22" presetClass="entr" presetSubtype="1" fill="hold" grpId="0" nodeType="afterEffect">
                                  <p:stCondLst>
                                    <p:cond delay="0"/>
                                  </p:stCondLst>
                                  <p:childTnLst>
                                    <p:set>
                                      <p:cBhvr>
                                        <p:cTn id="36" dur="1" fill="hold">
                                          <p:stCondLst>
                                            <p:cond delay="0"/>
                                          </p:stCondLst>
                                        </p:cTn>
                                        <p:tgtEl>
                                          <p:spTgt spid="79"/>
                                        </p:tgtEl>
                                        <p:attrNameLst>
                                          <p:attrName>style.visibility</p:attrName>
                                        </p:attrNameLst>
                                      </p:cBhvr>
                                      <p:to>
                                        <p:strVal val="visible"/>
                                      </p:to>
                                    </p:set>
                                    <p:animEffect transition="in" filter="wipe(up)">
                                      <p:cBhvr>
                                        <p:cTn id="37" dur="500"/>
                                        <p:tgtEl>
                                          <p:spTgt spid="7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80"/>
                                        </p:tgtEl>
                                        <p:attrNameLst>
                                          <p:attrName>style.visibility</p:attrName>
                                        </p:attrNameLst>
                                      </p:cBhvr>
                                      <p:to>
                                        <p:strVal val="visible"/>
                                      </p:to>
                                    </p:set>
                                    <p:animEffect transition="in" filter="wipe(up)">
                                      <p:cBhvr>
                                        <p:cTn id="42" dur="500"/>
                                        <p:tgtEl>
                                          <p:spTgt spid="80"/>
                                        </p:tgtEl>
                                      </p:cBhvr>
                                    </p:animEffect>
                                  </p:childTnLst>
                                </p:cTn>
                              </p:par>
                            </p:childTnLst>
                          </p:cTn>
                        </p:par>
                        <p:par>
                          <p:cTn id="43" fill="hold">
                            <p:stCondLst>
                              <p:cond delay="500"/>
                            </p:stCondLst>
                            <p:childTnLst>
                              <p:par>
                                <p:cTn id="44" presetID="22" presetClass="entr" presetSubtype="1" fill="hold" grpId="0" nodeType="afterEffect">
                                  <p:stCondLst>
                                    <p:cond delay="0"/>
                                  </p:stCondLst>
                                  <p:childTnLst>
                                    <p:set>
                                      <p:cBhvr>
                                        <p:cTn id="45" dur="1" fill="hold">
                                          <p:stCondLst>
                                            <p:cond delay="0"/>
                                          </p:stCondLst>
                                        </p:cTn>
                                        <p:tgtEl>
                                          <p:spTgt spid="89"/>
                                        </p:tgtEl>
                                        <p:attrNameLst>
                                          <p:attrName>style.visibility</p:attrName>
                                        </p:attrNameLst>
                                      </p:cBhvr>
                                      <p:to>
                                        <p:strVal val="visible"/>
                                      </p:to>
                                    </p:set>
                                    <p:animEffect transition="in" filter="wipe(up)">
                                      <p:cBhvr>
                                        <p:cTn id="46" dur="500"/>
                                        <p:tgtEl>
                                          <p:spTgt spid="89"/>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nodeType="clickEffect">
                                  <p:stCondLst>
                                    <p:cond delay="0"/>
                                  </p:stCondLst>
                                  <p:childTnLst>
                                    <p:set>
                                      <p:cBhvr>
                                        <p:cTn id="50" dur="1" fill="hold">
                                          <p:stCondLst>
                                            <p:cond delay="0"/>
                                          </p:stCondLst>
                                        </p:cTn>
                                        <p:tgtEl>
                                          <p:spTgt spid="91"/>
                                        </p:tgtEl>
                                        <p:attrNameLst>
                                          <p:attrName>style.visibility</p:attrName>
                                        </p:attrNameLst>
                                      </p:cBhvr>
                                      <p:to>
                                        <p:strVal val="visible"/>
                                      </p:to>
                                    </p:set>
                                    <p:animEffect transition="in" filter="wipe(up)">
                                      <p:cBhvr>
                                        <p:cTn id="51" dur="500"/>
                                        <p:tgtEl>
                                          <p:spTgt spid="91"/>
                                        </p:tgtEl>
                                      </p:cBhvr>
                                    </p:animEffect>
                                  </p:childTnLst>
                                </p:cTn>
                              </p:par>
                            </p:childTnLst>
                          </p:cTn>
                        </p:par>
                        <p:par>
                          <p:cTn id="52" fill="hold">
                            <p:stCondLst>
                              <p:cond delay="500"/>
                            </p:stCondLst>
                            <p:childTnLst>
                              <p:par>
                                <p:cTn id="53" presetID="22" presetClass="entr" presetSubtype="1" fill="hold" grpId="0" nodeType="afterEffect">
                                  <p:stCondLst>
                                    <p:cond delay="0"/>
                                  </p:stCondLst>
                                  <p:childTnLst>
                                    <p:set>
                                      <p:cBhvr>
                                        <p:cTn id="54" dur="1" fill="hold">
                                          <p:stCondLst>
                                            <p:cond delay="0"/>
                                          </p:stCondLst>
                                        </p:cTn>
                                        <p:tgtEl>
                                          <p:spTgt spid="90"/>
                                        </p:tgtEl>
                                        <p:attrNameLst>
                                          <p:attrName>style.visibility</p:attrName>
                                        </p:attrNameLst>
                                      </p:cBhvr>
                                      <p:to>
                                        <p:strVal val="visible"/>
                                      </p:to>
                                    </p:set>
                                    <p:animEffect transition="in" filter="wipe(up)">
                                      <p:cBhvr>
                                        <p:cTn id="55" dur="500"/>
                                        <p:tgtEl>
                                          <p:spTgt spid="90"/>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1" fill="hold" nodeType="clickEffect">
                                  <p:stCondLst>
                                    <p:cond delay="0"/>
                                  </p:stCondLst>
                                  <p:childTnLst>
                                    <p:set>
                                      <p:cBhvr>
                                        <p:cTn id="59" dur="1" fill="hold">
                                          <p:stCondLst>
                                            <p:cond delay="0"/>
                                          </p:stCondLst>
                                        </p:cTn>
                                        <p:tgtEl>
                                          <p:spTgt spid="100"/>
                                        </p:tgtEl>
                                        <p:attrNameLst>
                                          <p:attrName>style.visibility</p:attrName>
                                        </p:attrNameLst>
                                      </p:cBhvr>
                                      <p:to>
                                        <p:strVal val="visible"/>
                                      </p:to>
                                    </p:set>
                                    <p:animEffect transition="in" filter="wipe(up)">
                                      <p:cBhvr>
                                        <p:cTn id="60" dur="500"/>
                                        <p:tgtEl>
                                          <p:spTgt spid="100"/>
                                        </p:tgtEl>
                                      </p:cBhvr>
                                    </p:animEffect>
                                  </p:childTnLst>
                                </p:cTn>
                              </p:par>
                            </p:childTnLst>
                          </p:cTn>
                        </p:par>
                        <p:par>
                          <p:cTn id="61" fill="hold">
                            <p:stCondLst>
                              <p:cond delay="500"/>
                            </p:stCondLst>
                            <p:childTnLst>
                              <p:par>
                                <p:cTn id="62" presetID="22" presetClass="entr" presetSubtype="1" fill="hold" grpId="0" nodeType="afterEffect">
                                  <p:stCondLst>
                                    <p:cond delay="0"/>
                                  </p:stCondLst>
                                  <p:childTnLst>
                                    <p:set>
                                      <p:cBhvr>
                                        <p:cTn id="63" dur="1" fill="hold">
                                          <p:stCondLst>
                                            <p:cond delay="0"/>
                                          </p:stCondLst>
                                        </p:cTn>
                                        <p:tgtEl>
                                          <p:spTgt spid="118"/>
                                        </p:tgtEl>
                                        <p:attrNameLst>
                                          <p:attrName>style.visibility</p:attrName>
                                        </p:attrNameLst>
                                      </p:cBhvr>
                                      <p:to>
                                        <p:strVal val="visible"/>
                                      </p:to>
                                    </p:set>
                                    <p:animEffect transition="in" filter="wipe(up)">
                                      <p:cBhvr>
                                        <p:cTn id="64" dur="500"/>
                                        <p:tgtEl>
                                          <p:spTgt spid="118"/>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1" fill="hold" nodeType="clickEffect">
                                  <p:stCondLst>
                                    <p:cond delay="0"/>
                                  </p:stCondLst>
                                  <p:childTnLst>
                                    <p:set>
                                      <p:cBhvr>
                                        <p:cTn id="68" dur="1" fill="hold">
                                          <p:stCondLst>
                                            <p:cond delay="0"/>
                                          </p:stCondLst>
                                        </p:cTn>
                                        <p:tgtEl>
                                          <p:spTgt spid="109"/>
                                        </p:tgtEl>
                                        <p:attrNameLst>
                                          <p:attrName>style.visibility</p:attrName>
                                        </p:attrNameLst>
                                      </p:cBhvr>
                                      <p:to>
                                        <p:strVal val="visible"/>
                                      </p:to>
                                    </p:set>
                                    <p:animEffect transition="in" filter="wipe(up)">
                                      <p:cBhvr>
                                        <p:cTn id="69" dur="500"/>
                                        <p:tgtEl>
                                          <p:spTgt spid="109"/>
                                        </p:tgtEl>
                                      </p:cBhvr>
                                    </p:animEffect>
                                  </p:childTnLst>
                                </p:cTn>
                              </p:par>
                            </p:childTnLst>
                          </p:cTn>
                        </p:par>
                        <p:par>
                          <p:cTn id="70" fill="hold">
                            <p:stCondLst>
                              <p:cond delay="500"/>
                            </p:stCondLst>
                            <p:childTnLst>
                              <p:par>
                                <p:cTn id="71" presetID="22" presetClass="entr" presetSubtype="1" fill="hold" grpId="0" nodeType="afterEffect">
                                  <p:stCondLst>
                                    <p:cond delay="0"/>
                                  </p:stCondLst>
                                  <p:childTnLst>
                                    <p:set>
                                      <p:cBhvr>
                                        <p:cTn id="72" dur="1" fill="hold">
                                          <p:stCondLst>
                                            <p:cond delay="0"/>
                                          </p:stCondLst>
                                        </p:cTn>
                                        <p:tgtEl>
                                          <p:spTgt spid="119"/>
                                        </p:tgtEl>
                                        <p:attrNameLst>
                                          <p:attrName>style.visibility</p:attrName>
                                        </p:attrNameLst>
                                      </p:cBhvr>
                                      <p:to>
                                        <p:strVal val="visible"/>
                                      </p:to>
                                    </p:set>
                                    <p:animEffect transition="in" filter="wipe(up)">
                                      <p:cBhvr>
                                        <p:cTn id="73" dur="500"/>
                                        <p:tgtEl>
                                          <p:spTgt spid="119"/>
                                        </p:tgtEl>
                                      </p:cBhvr>
                                    </p:animEffect>
                                  </p:childTnLst>
                                </p:cTn>
                              </p:par>
                            </p:childTnLst>
                          </p:cTn>
                        </p:par>
                        <p:par>
                          <p:cTn id="74" fill="hold">
                            <p:stCondLst>
                              <p:cond delay="1000"/>
                            </p:stCondLst>
                            <p:childTnLst>
                              <p:par>
                                <p:cTn id="75" presetID="22" presetClass="entr" presetSubtype="1" fill="hold" grpId="0" nodeType="afterEffect">
                                  <p:stCondLst>
                                    <p:cond delay="0"/>
                                  </p:stCondLst>
                                  <p:childTnLst>
                                    <p:set>
                                      <p:cBhvr>
                                        <p:cTn id="76" dur="1" fill="hold">
                                          <p:stCondLst>
                                            <p:cond delay="0"/>
                                          </p:stCondLst>
                                        </p:cTn>
                                        <p:tgtEl>
                                          <p:spTgt spid="120"/>
                                        </p:tgtEl>
                                        <p:attrNameLst>
                                          <p:attrName>style.visibility</p:attrName>
                                        </p:attrNameLst>
                                      </p:cBhvr>
                                      <p:to>
                                        <p:strVal val="visible"/>
                                      </p:to>
                                    </p:set>
                                    <p:animEffect transition="in" filter="wipe(up)">
                                      <p:cBhvr>
                                        <p:cTn id="77" dur="500"/>
                                        <p:tgtEl>
                                          <p:spTgt spid="120"/>
                                        </p:tgtEl>
                                      </p:cBhvr>
                                    </p:animEffect>
                                  </p:childTnLst>
                                </p:cTn>
                              </p:par>
                            </p:childTnLst>
                          </p:cTn>
                        </p:par>
                        <p:par>
                          <p:cTn id="78" fill="hold">
                            <p:stCondLst>
                              <p:cond delay="1500"/>
                            </p:stCondLst>
                            <p:childTnLst>
                              <p:par>
                                <p:cTn id="79" presetID="22" presetClass="entr" presetSubtype="1" fill="hold" grpId="0" nodeType="afterEffect">
                                  <p:stCondLst>
                                    <p:cond delay="0"/>
                                  </p:stCondLst>
                                  <p:childTnLst>
                                    <p:set>
                                      <p:cBhvr>
                                        <p:cTn id="80" dur="1" fill="hold">
                                          <p:stCondLst>
                                            <p:cond delay="0"/>
                                          </p:stCondLst>
                                        </p:cTn>
                                        <p:tgtEl>
                                          <p:spTgt spid="53"/>
                                        </p:tgtEl>
                                        <p:attrNameLst>
                                          <p:attrName>style.visibility</p:attrName>
                                        </p:attrNameLst>
                                      </p:cBhvr>
                                      <p:to>
                                        <p:strVal val="visible"/>
                                      </p:to>
                                    </p:set>
                                    <p:animEffect transition="in" filter="wipe(up)">
                                      <p:cBhvr>
                                        <p:cTn id="81" dur="500"/>
                                        <p:tgtEl>
                                          <p:spTgt spid="53"/>
                                        </p:tgtEl>
                                      </p:cBhvr>
                                    </p:animEffect>
                                  </p:childTnLst>
                                </p:cTn>
                              </p:par>
                            </p:childTnLst>
                          </p:cTn>
                        </p:par>
                        <p:par>
                          <p:cTn id="82" fill="hold">
                            <p:stCondLst>
                              <p:cond delay="2000"/>
                            </p:stCondLst>
                            <p:childTnLst>
                              <p:par>
                                <p:cTn id="83" presetID="10" presetClass="entr" presetSubtype="0" fill="hold" grpId="0" nodeType="afterEffect">
                                  <p:stCondLst>
                                    <p:cond delay="1000"/>
                                  </p:stCondLst>
                                  <p:childTnLst>
                                    <p:set>
                                      <p:cBhvr>
                                        <p:cTn id="84" dur="1" fill="hold">
                                          <p:stCondLst>
                                            <p:cond delay="0"/>
                                          </p:stCondLst>
                                        </p:cTn>
                                        <p:tgtEl>
                                          <p:spTgt spid="14"/>
                                        </p:tgtEl>
                                        <p:attrNameLst>
                                          <p:attrName>style.visibility</p:attrName>
                                        </p:attrNameLst>
                                      </p:cBhvr>
                                      <p:to>
                                        <p:strVal val="visible"/>
                                      </p:to>
                                    </p:set>
                                    <p:animEffect transition="in" filter="fade">
                                      <p:cBhvr>
                                        <p:cTn id="85" dur="500"/>
                                        <p:tgtEl>
                                          <p:spTgt spid="14"/>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8"/>
                                        </p:tgtEl>
                                        <p:attrNameLst>
                                          <p:attrName>style.visibility</p:attrName>
                                        </p:attrNameLst>
                                      </p:cBhvr>
                                      <p:to>
                                        <p:strVal val="visible"/>
                                      </p:to>
                                    </p:set>
                                    <p:animEffect transition="in" filter="fade">
                                      <p:cBhvr>
                                        <p:cTn id="90" dur="500"/>
                                        <p:tgtEl>
                                          <p:spTgt spid="8"/>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iterate type="wd">
                                    <p:tmPct val="10000"/>
                                  </p:iterate>
                                  <p:childTnLst>
                                    <p:set>
                                      <p:cBhvr>
                                        <p:cTn id="94" dur="1" fill="hold">
                                          <p:stCondLst>
                                            <p:cond delay="0"/>
                                          </p:stCondLst>
                                        </p:cTn>
                                        <p:tgtEl>
                                          <p:spTgt spid="17"/>
                                        </p:tgtEl>
                                        <p:attrNameLst>
                                          <p:attrName>style.visibility</p:attrName>
                                        </p:attrNameLst>
                                      </p:cBhvr>
                                      <p:to>
                                        <p:strVal val="visible"/>
                                      </p:to>
                                    </p:set>
                                    <p:animEffect transition="in" filter="fade">
                                      <p:cBhvr>
                                        <p:cTn id="9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4" grpId="0"/>
      <p:bldP spid="17" grpId="0"/>
      <p:bldP spid="45" grpId="0" animBg="1"/>
      <p:bldP spid="53" grpId="0" animBg="1"/>
      <p:bldP spid="78" grpId="0" animBg="1"/>
      <p:bldP spid="79" grpId="0" animBg="1"/>
      <p:bldP spid="89" grpId="0" animBg="1"/>
      <p:bldP spid="90" grpId="0" animBg="1"/>
      <p:bldP spid="118" grpId="0" animBg="1"/>
      <p:bldP spid="119" grpId="0" animBg="1"/>
      <p:bldP spid="120" grpId="0" animBg="1"/>
      <p:bldP spid="9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6011582"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Octal …  </a:t>
            </a:r>
            <a:endParaRPr lang="fr-FR" sz="2400" u="sng" dirty="0"/>
          </a:p>
        </p:txBody>
      </p:sp>
      <p:sp>
        <p:nvSpPr>
          <p:cNvPr id="5" name="Rectangle 4"/>
          <p:cNvSpPr/>
          <p:nvPr/>
        </p:nvSpPr>
        <p:spPr>
          <a:xfrm>
            <a:off x="-28284" y="1458610"/>
            <a:ext cx="9172284" cy="1477328"/>
          </a:xfrm>
          <a:prstGeom prst="rect">
            <a:avLst/>
          </a:prstGeom>
          <a:gradFill>
            <a:gsLst>
              <a:gs pos="0">
                <a:schemeClr val="bg1"/>
              </a:gs>
              <a:gs pos="50000">
                <a:schemeClr val="bg1">
                  <a:lumMod val="50000"/>
                  <a:lumOff val="50000"/>
                </a:schemeClr>
              </a:gs>
              <a:gs pos="100000">
                <a:schemeClr val="bg1"/>
              </a:gs>
            </a:gsLst>
            <a:lin ang="5400000" scaled="0"/>
          </a:gradFill>
          <a:scene3d>
            <a:camera prst="orthographicFront"/>
            <a:lightRig rig="threePt" dir="t"/>
          </a:scene3d>
          <a:sp3d>
            <a:bevelT/>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Il aura 8 symboles (chiffres) de 0 à 7 et autant de rang que nécessaire pour exprimer une grandeur.</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Son principal intérêt est de pouvoir rendre plus lisibles des paquets de 1 et de 0.</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Encore utilisé quelquefois en industrie il sera de plus en plus remplacé par le code hexadécimal   …..</a:t>
            </a:r>
            <a:endParaRPr lang="fr-FR" b="1" dirty="0">
              <a:effectLst>
                <a:outerShdw blurRad="38100" dist="38100" dir="2700000" algn="tl">
                  <a:srgbClr val="000000">
                    <a:alpha val="43137"/>
                  </a:srgbClr>
                </a:outerShdw>
              </a:effectLst>
              <a:latin typeface="Arial" pitchFamily="34" charset="0"/>
              <a:cs typeface="Arial" pitchFamily="34" charset="0"/>
            </a:endParaRPr>
          </a:p>
        </p:txBody>
      </p:sp>
      <p:sp>
        <p:nvSpPr>
          <p:cNvPr id="7" name="Rectangle 6"/>
          <p:cNvSpPr/>
          <p:nvPr/>
        </p:nvSpPr>
        <p:spPr>
          <a:xfrm>
            <a:off x="-28284" y="3020759"/>
            <a:ext cx="9166516" cy="1200329"/>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Binaire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Octal:</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binaire sur 8 bits appelé aussi un octet ou  « byte »: 11100110 on ajoute un « 0 » devant et on construit des « paquets » de trois bits  lesquels vont être convertis  comme la conversion binaire décimale (mais limité à trois bits)</a:t>
            </a:r>
          </a:p>
        </p:txBody>
      </p:sp>
      <p:sp>
        <p:nvSpPr>
          <p:cNvPr id="8" name="Rectangle 7"/>
          <p:cNvSpPr/>
          <p:nvPr/>
        </p:nvSpPr>
        <p:spPr>
          <a:xfrm>
            <a:off x="8284524" y="6447480"/>
            <a:ext cx="76815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346</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nvSpPr>
        <p:spPr>
          <a:xfrm>
            <a:off x="2555776" y="6423719"/>
            <a:ext cx="4184479" cy="461665"/>
          </a:xfrm>
          <a:prstGeom prst="rect">
            <a:avLst/>
          </a:prstGeom>
        </p:spPr>
        <p:txBody>
          <a:bodyPr wrap="non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11100110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346</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8</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139" name="Groupe 138"/>
          <p:cNvGrpSpPr/>
          <p:nvPr/>
        </p:nvGrpSpPr>
        <p:grpSpPr>
          <a:xfrm>
            <a:off x="1475656" y="5013176"/>
            <a:ext cx="7569560" cy="373063"/>
            <a:chOff x="818864" y="5013176"/>
            <a:chExt cx="7569560" cy="373063"/>
          </a:xfrm>
        </p:grpSpPr>
        <p:grpSp>
          <p:nvGrpSpPr>
            <p:cNvPr id="140" name="Groupe 139"/>
            <p:cNvGrpSpPr/>
            <p:nvPr/>
          </p:nvGrpSpPr>
          <p:grpSpPr>
            <a:xfrm>
              <a:off x="1659012" y="5013176"/>
              <a:ext cx="6729412" cy="373063"/>
              <a:chOff x="1482005" y="4180014"/>
              <a:chExt cx="6729412" cy="373063"/>
            </a:xfrm>
          </p:grpSpPr>
          <p:sp>
            <p:nvSpPr>
              <p:cNvPr id="163" name="Rectangle 254"/>
              <p:cNvSpPr>
                <a:spLocks noChangeArrowheads="1"/>
              </p:cNvSpPr>
              <p:nvPr/>
            </p:nvSpPr>
            <p:spPr bwMode="auto">
              <a:xfrm>
                <a:off x="1482005" y="4180014"/>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64" name="Rectangle 255"/>
              <p:cNvSpPr>
                <a:spLocks noChangeArrowheads="1"/>
              </p:cNvSpPr>
              <p:nvPr/>
            </p:nvSpPr>
            <p:spPr bwMode="auto">
              <a:xfrm>
                <a:off x="2323380" y="4180014"/>
                <a:ext cx="841375" cy="371475"/>
              </a:xfrm>
              <a:prstGeom prst="rect">
                <a:avLst/>
              </a:prstGeom>
              <a:gradFill>
                <a:gsLst>
                  <a:gs pos="18000">
                    <a:srgbClr val="9BAF83"/>
                  </a:gs>
                  <a:gs pos="50000">
                    <a:srgbClr val="DCE3D3"/>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65" name="Rectangle 256"/>
              <p:cNvSpPr>
                <a:spLocks noChangeArrowheads="1"/>
              </p:cNvSpPr>
              <p:nvPr/>
            </p:nvSpPr>
            <p:spPr bwMode="auto">
              <a:xfrm>
                <a:off x="3164755" y="4180014"/>
                <a:ext cx="841375" cy="371475"/>
              </a:xfrm>
              <a:prstGeom prst="rect">
                <a:avLst/>
              </a:prstGeom>
              <a:gradFill>
                <a:gsLst>
                  <a:gs pos="18000">
                    <a:srgbClr val="92D050"/>
                  </a:gs>
                  <a:gs pos="50000">
                    <a:schemeClr val="accent1">
                      <a:tint val="44500"/>
                      <a:satMod val="160000"/>
                    </a:schemeClr>
                  </a:gs>
                  <a:gs pos="84000">
                    <a:srgbClr val="92D05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166" name="Rectangle 257"/>
              <p:cNvSpPr>
                <a:spLocks noChangeArrowheads="1"/>
              </p:cNvSpPr>
              <p:nvPr/>
            </p:nvSpPr>
            <p:spPr bwMode="auto">
              <a:xfrm>
                <a:off x="4006130" y="4180014"/>
                <a:ext cx="841375" cy="371475"/>
              </a:xfrm>
              <a:prstGeom prst="rect">
                <a:avLst/>
              </a:prstGeom>
              <a:gradFill>
                <a:gsLst>
                  <a:gs pos="18000">
                    <a:srgbClr val="74BC14"/>
                  </a:gs>
                  <a:gs pos="50000">
                    <a:schemeClr val="accent1">
                      <a:tint val="44500"/>
                      <a:satMod val="160000"/>
                    </a:schemeClr>
                  </a:gs>
                  <a:gs pos="84000">
                    <a:srgbClr val="74BC14"/>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67" name="Rectangle 258"/>
              <p:cNvSpPr>
                <a:spLocks noChangeArrowheads="1"/>
              </p:cNvSpPr>
              <p:nvPr/>
            </p:nvSpPr>
            <p:spPr bwMode="auto">
              <a:xfrm>
                <a:off x="4847505" y="4180014"/>
                <a:ext cx="839787" cy="371475"/>
              </a:xfrm>
              <a:prstGeom prst="rect">
                <a:avLst/>
              </a:prstGeom>
              <a:gradFill>
                <a:gsLst>
                  <a:gs pos="18000">
                    <a:srgbClr val="649E16"/>
                  </a:gs>
                  <a:gs pos="50000">
                    <a:schemeClr val="accent1">
                      <a:tint val="44500"/>
                      <a:satMod val="160000"/>
                    </a:schemeClr>
                  </a:gs>
                  <a:gs pos="84000">
                    <a:srgbClr val="649E16"/>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68" name="Rectangle 259"/>
              <p:cNvSpPr>
                <a:spLocks noChangeArrowheads="1"/>
              </p:cNvSpPr>
              <p:nvPr/>
            </p:nvSpPr>
            <p:spPr bwMode="auto">
              <a:xfrm>
                <a:off x="5687292" y="4180014"/>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169" name="Rectangle 260"/>
              <p:cNvSpPr>
                <a:spLocks noChangeArrowheads="1"/>
              </p:cNvSpPr>
              <p:nvPr/>
            </p:nvSpPr>
            <p:spPr bwMode="auto">
              <a:xfrm>
                <a:off x="6528667" y="4180014"/>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70" name="Rectangle 261"/>
              <p:cNvSpPr>
                <a:spLocks noChangeArrowheads="1"/>
              </p:cNvSpPr>
              <p:nvPr/>
            </p:nvSpPr>
            <p:spPr bwMode="auto">
              <a:xfrm>
                <a:off x="7370042" y="4180014"/>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sp>
          <p:nvSpPr>
            <p:cNvPr id="162" name="Rectangle 254"/>
            <p:cNvSpPr>
              <a:spLocks noChangeArrowheads="1"/>
            </p:cNvSpPr>
            <p:nvPr/>
          </p:nvSpPr>
          <p:spPr bwMode="auto">
            <a:xfrm>
              <a:off x="818864" y="5013176"/>
              <a:ext cx="841375" cy="371475"/>
            </a:xfrm>
            <a:prstGeom prst="rect">
              <a:avLst/>
            </a:prstGeom>
            <a:gradFill>
              <a:gsLst>
                <a:gs pos="0">
                  <a:schemeClr val="accent1">
                    <a:lumMod val="50000"/>
                  </a:schemeClr>
                </a:gs>
                <a:gs pos="50000">
                  <a:schemeClr val="accent1">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grpSp>
      <p:grpSp>
        <p:nvGrpSpPr>
          <p:cNvPr id="171" name="Groupe 170"/>
          <p:cNvGrpSpPr/>
          <p:nvPr/>
        </p:nvGrpSpPr>
        <p:grpSpPr>
          <a:xfrm>
            <a:off x="1475656" y="4654724"/>
            <a:ext cx="7569560" cy="371475"/>
            <a:chOff x="818864" y="4654724"/>
            <a:chExt cx="7569560" cy="371475"/>
          </a:xfrm>
        </p:grpSpPr>
        <p:grpSp>
          <p:nvGrpSpPr>
            <p:cNvPr id="172" name="Groupe 171"/>
            <p:cNvGrpSpPr/>
            <p:nvPr/>
          </p:nvGrpSpPr>
          <p:grpSpPr>
            <a:xfrm>
              <a:off x="1659012" y="4654724"/>
              <a:ext cx="6729412" cy="371475"/>
              <a:chOff x="1482006" y="3826788"/>
              <a:chExt cx="6729412" cy="371475"/>
            </a:xfrm>
          </p:grpSpPr>
          <p:sp>
            <p:nvSpPr>
              <p:cNvPr id="174" name="Rectangle 264"/>
              <p:cNvSpPr>
                <a:spLocks noChangeArrowheads="1"/>
              </p:cNvSpPr>
              <p:nvPr/>
            </p:nvSpPr>
            <p:spPr bwMode="auto">
              <a:xfrm>
                <a:off x="1482006" y="3826788"/>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175" name="Rectangle 267"/>
              <p:cNvSpPr>
                <a:spLocks noChangeArrowheads="1"/>
              </p:cNvSpPr>
              <p:nvPr/>
            </p:nvSpPr>
            <p:spPr bwMode="auto">
              <a:xfrm>
                <a:off x="2323381" y="3826788"/>
                <a:ext cx="841375" cy="371475"/>
              </a:xfrm>
              <a:prstGeom prst="rect">
                <a:avLst/>
              </a:prstGeom>
              <a:gradFill>
                <a:gsLst>
                  <a:gs pos="18000">
                    <a:srgbClr val="9BAF83"/>
                  </a:gs>
                  <a:gs pos="50000">
                    <a:srgbClr val="DCE3D3"/>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sp>
            <p:nvSpPr>
              <p:cNvPr id="176" name="Rectangle 270"/>
              <p:cNvSpPr>
                <a:spLocks noChangeArrowheads="1"/>
              </p:cNvSpPr>
              <p:nvPr/>
            </p:nvSpPr>
            <p:spPr bwMode="auto">
              <a:xfrm>
                <a:off x="3164756" y="3826788"/>
                <a:ext cx="841375" cy="371475"/>
              </a:xfrm>
              <a:prstGeom prst="rect">
                <a:avLst/>
              </a:prstGeom>
              <a:gradFill>
                <a:gsLst>
                  <a:gs pos="18000">
                    <a:srgbClr val="92D050"/>
                  </a:gs>
                  <a:gs pos="50000">
                    <a:schemeClr val="accent1">
                      <a:tint val="44500"/>
                      <a:satMod val="160000"/>
                    </a:schemeClr>
                  </a:gs>
                  <a:gs pos="84000">
                    <a:srgbClr val="92D050"/>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177" name="Rectangle 273"/>
              <p:cNvSpPr>
                <a:spLocks noChangeArrowheads="1"/>
              </p:cNvSpPr>
              <p:nvPr/>
            </p:nvSpPr>
            <p:spPr bwMode="auto">
              <a:xfrm>
                <a:off x="4006131" y="3826788"/>
                <a:ext cx="841375" cy="371475"/>
              </a:xfrm>
              <a:prstGeom prst="rect">
                <a:avLst/>
              </a:prstGeom>
              <a:gradFill>
                <a:gsLst>
                  <a:gs pos="18000">
                    <a:srgbClr val="74BC14"/>
                  </a:gs>
                  <a:gs pos="50000">
                    <a:schemeClr val="accent1">
                      <a:tint val="44500"/>
                      <a:satMod val="160000"/>
                    </a:schemeClr>
                  </a:gs>
                  <a:gs pos="84000">
                    <a:srgbClr val="74BC14"/>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178" name="Rectangle 276"/>
              <p:cNvSpPr>
                <a:spLocks noChangeArrowheads="1"/>
              </p:cNvSpPr>
              <p:nvPr/>
            </p:nvSpPr>
            <p:spPr bwMode="auto">
              <a:xfrm>
                <a:off x="4847506" y="3826788"/>
                <a:ext cx="839787" cy="371475"/>
              </a:xfrm>
              <a:prstGeom prst="rect">
                <a:avLst/>
              </a:prstGeom>
              <a:gradFill>
                <a:gsLst>
                  <a:gs pos="18000">
                    <a:srgbClr val="649E16"/>
                  </a:gs>
                  <a:gs pos="50000">
                    <a:schemeClr val="accent1">
                      <a:tint val="44500"/>
                      <a:satMod val="160000"/>
                    </a:schemeClr>
                  </a:gs>
                  <a:gs pos="84000">
                    <a:srgbClr val="649E16"/>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sp>
            <p:nvSpPr>
              <p:cNvPr id="179" name="Rectangle 279"/>
              <p:cNvSpPr>
                <a:spLocks noChangeArrowheads="1"/>
              </p:cNvSpPr>
              <p:nvPr/>
            </p:nvSpPr>
            <p:spPr bwMode="auto">
              <a:xfrm>
                <a:off x="5687293" y="3826788"/>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180" name="Rectangle 179"/>
              <p:cNvSpPr>
                <a:spLocks noChangeArrowheads="1"/>
              </p:cNvSpPr>
              <p:nvPr/>
            </p:nvSpPr>
            <p:spPr bwMode="auto">
              <a:xfrm>
                <a:off x="6528668" y="3826788"/>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181" name="Rectangle 285"/>
              <p:cNvSpPr>
                <a:spLocks noChangeArrowheads="1"/>
              </p:cNvSpPr>
              <p:nvPr/>
            </p:nvSpPr>
            <p:spPr bwMode="auto">
              <a:xfrm>
                <a:off x="7370043" y="3826788"/>
                <a:ext cx="841375"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grpSp>
        <p:sp>
          <p:nvSpPr>
            <p:cNvPr id="173" name="Rectangle 264"/>
            <p:cNvSpPr>
              <a:spLocks noChangeArrowheads="1"/>
            </p:cNvSpPr>
            <p:nvPr/>
          </p:nvSpPr>
          <p:spPr bwMode="auto">
            <a:xfrm>
              <a:off x="818864" y="4654724"/>
              <a:ext cx="841375" cy="371475"/>
            </a:xfrm>
            <a:prstGeom prst="rect">
              <a:avLst/>
            </a:prstGeom>
            <a:gradFill>
              <a:gsLst>
                <a:gs pos="0">
                  <a:schemeClr val="accent1">
                    <a:lumMod val="50000"/>
                  </a:schemeClr>
                </a:gs>
                <a:gs pos="50000">
                  <a:schemeClr val="accent1">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grpSp>
      <p:grpSp>
        <p:nvGrpSpPr>
          <p:cNvPr id="182" name="Groupe 181"/>
          <p:cNvGrpSpPr/>
          <p:nvPr/>
        </p:nvGrpSpPr>
        <p:grpSpPr>
          <a:xfrm>
            <a:off x="1475656" y="5386239"/>
            <a:ext cx="7569560" cy="373063"/>
            <a:chOff x="818864" y="5386239"/>
            <a:chExt cx="7569560" cy="373063"/>
          </a:xfrm>
        </p:grpSpPr>
        <p:grpSp>
          <p:nvGrpSpPr>
            <p:cNvPr id="183" name="Groupe 182"/>
            <p:cNvGrpSpPr/>
            <p:nvPr/>
          </p:nvGrpSpPr>
          <p:grpSpPr>
            <a:xfrm>
              <a:off x="1659012" y="5386239"/>
              <a:ext cx="6729412" cy="373063"/>
              <a:chOff x="1482006" y="4568151"/>
              <a:chExt cx="6729412" cy="373063"/>
            </a:xfrm>
          </p:grpSpPr>
          <p:sp>
            <p:nvSpPr>
              <p:cNvPr id="185" name="Rectangle 286"/>
              <p:cNvSpPr>
                <a:spLocks noChangeArrowheads="1"/>
              </p:cNvSpPr>
              <p:nvPr/>
            </p:nvSpPr>
            <p:spPr bwMode="auto">
              <a:xfrm>
                <a:off x="1482006" y="4568151"/>
                <a:ext cx="841375" cy="373063"/>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86" name="Rectangle 289"/>
              <p:cNvSpPr>
                <a:spLocks noChangeArrowheads="1"/>
              </p:cNvSpPr>
              <p:nvPr/>
            </p:nvSpPr>
            <p:spPr bwMode="auto">
              <a:xfrm>
                <a:off x="232338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87" name="Rectangle 291"/>
              <p:cNvSpPr>
                <a:spLocks noChangeArrowheads="1"/>
              </p:cNvSpPr>
              <p:nvPr/>
            </p:nvSpPr>
            <p:spPr bwMode="auto">
              <a:xfrm>
                <a:off x="2323381" y="4568151"/>
                <a:ext cx="841375" cy="373063"/>
              </a:xfrm>
              <a:prstGeom prst="rect">
                <a:avLst/>
              </a:prstGeom>
              <a:gradFill>
                <a:gsLst>
                  <a:gs pos="18000">
                    <a:srgbClr val="9BAF83"/>
                  </a:gs>
                  <a:gs pos="50000">
                    <a:srgbClr val="DCE3D3"/>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88" name="Rectangle 292"/>
              <p:cNvSpPr>
                <a:spLocks noChangeArrowheads="1"/>
              </p:cNvSpPr>
              <p:nvPr/>
            </p:nvSpPr>
            <p:spPr bwMode="auto">
              <a:xfrm>
                <a:off x="3164756"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89" name="Rectangle 294"/>
              <p:cNvSpPr>
                <a:spLocks noChangeArrowheads="1"/>
              </p:cNvSpPr>
              <p:nvPr/>
            </p:nvSpPr>
            <p:spPr bwMode="auto">
              <a:xfrm>
                <a:off x="3164756" y="4568151"/>
                <a:ext cx="841375" cy="373063"/>
              </a:xfrm>
              <a:prstGeom prst="rect">
                <a:avLst/>
              </a:prstGeom>
              <a:gradFill>
                <a:gsLst>
                  <a:gs pos="18000">
                    <a:srgbClr val="92D050"/>
                  </a:gs>
                  <a:gs pos="50000">
                    <a:schemeClr val="accent1">
                      <a:tint val="44500"/>
                      <a:satMod val="160000"/>
                    </a:schemeClr>
                  </a:gs>
                  <a:gs pos="84000">
                    <a:srgbClr val="92D050"/>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190" name="Rectangle 295"/>
              <p:cNvSpPr>
                <a:spLocks noChangeArrowheads="1"/>
              </p:cNvSpPr>
              <p:nvPr/>
            </p:nvSpPr>
            <p:spPr bwMode="auto">
              <a:xfrm>
                <a:off x="400613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91" name="Rectangle 297"/>
              <p:cNvSpPr>
                <a:spLocks noChangeArrowheads="1"/>
              </p:cNvSpPr>
              <p:nvPr/>
            </p:nvSpPr>
            <p:spPr bwMode="auto">
              <a:xfrm>
                <a:off x="4006131" y="4568151"/>
                <a:ext cx="841375" cy="373063"/>
              </a:xfrm>
              <a:prstGeom prst="rect">
                <a:avLst/>
              </a:prstGeom>
              <a:gradFill>
                <a:gsLst>
                  <a:gs pos="18000">
                    <a:srgbClr val="74BC14"/>
                  </a:gs>
                  <a:gs pos="50000">
                    <a:schemeClr val="accent1">
                      <a:tint val="44500"/>
                      <a:satMod val="160000"/>
                    </a:schemeClr>
                  </a:gs>
                  <a:gs pos="84000">
                    <a:srgbClr val="74BC14"/>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r>
                  <a:rPr lang="fr-FR" b="1" dirty="0">
                    <a:solidFill>
                      <a:schemeClr val="bg1"/>
                    </a:solidFill>
                    <a:latin typeface="Arial" pitchFamily="34" charset="0"/>
                    <a:cs typeface="Arial" pitchFamily="34" charset="0"/>
                  </a:rPr>
                  <a:t>x 2</a:t>
                </a:r>
              </a:p>
              <a:p>
                <a:pPr algn="ctr"/>
                <a:endParaRPr lang="fr-FR" b="1" dirty="0">
                  <a:solidFill>
                    <a:schemeClr val="bg1"/>
                  </a:solidFill>
                  <a:latin typeface="Arial" pitchFamily="34" charset="0"/>
                  <a:cs typeface="Arial" pitchFamily="34" charset="0"/>
                </a:endParaRPr>
              </a:p>
            </p:txBody>
          </p:sp>
          <p:sp>
            <p:nvSpPr>
              <p:cNvPr id="192" name="Rectangle 298"/>
              <p:cNvSpPr>
                <a:spLocks noChangeArrowheads="1"/>
              </p:cNvSpPr>
              <p:nvPr/>
            </p:nvSpPr>
            <p:spPr bwMode="auto">
              <a:xfrm>
                <a:off x="4847506" y="4568151"/>
                <a:ext cx="839787"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93" name="Rectangle 300"/>
              <p:cNvSpPr>
                <a:spLocks noChangeArrowheads="1"/>
              </p:cNvSpPr>
              <p:nvPr/>
            </p:nvSpPr>
            <p:spPr bwMode="auto">
              <a:xfrm>
                <a:off x="4847506" y="4568151"/>
                <a:ext cx="839787" cy="373063"/>
              </a:xfrm>
              <a:prstGeom prst="rect">
                <a:avLst/>
              </a:prstGeom>
              <a:gradFill>
                <a:gsLst>
                  <a:gs pos="18000">
                    <a:srgbClr val="649E16"/>
                  </a:gs>
                  <a:gs pos="50000">
                    <a:schemeClr val="accent1">
                      <a:tint val="44500"/>
                      <a:satMod val="160000"/>
                    </a:schemeClr>
                  </a:gs>
                  <a:gs pos="84000">
                    <a:srgbClr val="649E16"/>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0x1</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194" name="Rectangle 301"/>
              <p:cNvSpPr>
                <a:spLocks noChangeArrowheads="1"/>
              </p:cNvSpPr>
              <p:nvPr/>
            </p:nvSpPr>
            <p:spPr bwMode="auto">
              <a:xfrm>
                <a:off x="5687293" y="4568151"/>
                <a:ext cx="841375" cy="373063"/>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1x4</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195" name="Rectangle 304"/>
              <p:cNvSpPr>
                <a:spLocks noChangeArrowheads="1"/>
              </p:cNvSpPr>
              <p:nvPr/>
            </p:nvSpPr>
            <p:spPr bwMode="auto">
              <a:xfrm>
                <a:off x="6528668"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96" name="Rectangle 306"/>
              <p:cNvSpPr>
                <a:spLocks noChangeArrowheads="1"/>
              </p:cNvSpPr>
              <p:nvPr/>
            </p:nvSpPr>
            <p:spPr bwMode="auto">
              <a:xfrm>
                <a:off x="6528668" y="4568151"/>
                <a:ext cx="841375" cy="373063"/>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1x2</a:t>
                </a:r>
                <a:endParaRPr lang="fr-FR" b="1" dirty="0">
                  <a:solidFill>
                    <a:schemeClr val="bg1"/>
                  </a:solidFill>
                  <a:latin typeface="Arial" pitchFamily="34" charset="0"/>
                  <a:cs typeface="Arial" pitchFamily="34" charset="0"/>
                </a:endParaRPr>
              </a:p>
            </p:txBody>
          </p:sp>
          <p:sp>
            <p:nvSpPr>
              <p:cNvPr id="197" name="Rectangle 307"/>
              <p:cNvSpPr>
                <a:spLocks noChangeArrowheads="1"/>
              </p:cNvSpPr>
              <p:nvPr/>
            </p:nvSpPr>
            <p:spPr bwMode="auto">
              <a:xfrm>
                <a:off x="7370043"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98" name="Rectangle 309"/>
              <p:cNvSpPr>
                <a:spLocks noChangeArrowheads="1"/>
              </p:cNvSpPr>
              <p:nvPr/>
            </p:nvSpPr>
            <p:spPr bwMode="auto">
              <a:xfrm>
                <a:off x="7370043" y="4568151"/>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0x1</a:t>
                </a:r>
                <a:endParaRPr lang="fr-FR" b="1" dirty="0">
                  <a:solidFill>
                    <a:schemeClr val="bg1"/>
                  </a:solidFill>
                  <a:latin typeface="Arial" pitchFamily="34" charset="0"/>
                  <a:cs typeface="Arial" pitchFamily="34" charset="0"/>
                </a:endParaRPr>
              </a:p>
            </p:txBody>
          </p:sp>
        </p:grpSp>
        <p:sp>
          <p:nvSpPr>
            <p:cNvPr id="184" name="Rectangle 286"/>
            <p:cNvSpPr>
              <a:spLocks noChangeArrowheads="1"/>
            </p:cNvSpPr>
            <p:nvPr/>
          </p:nvSpPr>
          <p:spPr bwMode="auto">
            <a:xfrm>
              <a:off x="818864" y="5386239"/>
              <a:ext cx="841375" cy="373063"/>
            </a:xfrm>
            <a:prstGeom prst="rect">
              <a:avLst/>
            </a:prstGeom>
            <a:gradFill>
              <a:gsLst>
                <a:gs pos="0">
                  <a:schemeClr val="accent1">
                    <a:lumMod val="50000"/>
                  </a:schemeClr>
                </a:gs>
                <a:gs pos="50000">
                  <a:schemeClr val="accent1">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grpSp>
      <p:grpSp>
        <p:nvGrpSpPr>
          <p:cNvPr id="209" name="Groupe 208"/>
          <p:cNvGrpSpPr/>
          <p:nvPr/>
        </p:nvGrpSpPr>
        <p:grpSpPr>
          <a:xfrm>
            <a:off x="1475656" y="6093296"/>
            <a:ext cx="7585634" cy="371475"/>
            <a:chOff x="818864" y="6093296"/>
            <a:chExt cx="7585634" cy="371475"/>
          </a:xfrm>
        </p:grpSpPr>
        <p:sp>
          <p:nvSpPr>
            <p:cNvPr id="210" name="Rectangle 254"/>
            <p:cNvSpPr>
              <a:spLocks noChangeArrowheads="1"/>
            </p:cNvSpPr>
            <p:nvPr/>
          </p:nvSpPr>
          <p:spPr bwMode="auto">
            <a:xfrm>
              <a:off x="818864" y="6093296"/>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3</a:t>
              </a:r>
              <a:endParaRPr lang="fr-FR" b="1" dirty="0">
                <a:solidFill>
                  <a:schemeClr val="bg1"/>
                </a:solidFill>
                <a:latin typeface="Arial" pitchFamily="34" charset="0"/>
                <a:cs typeface="Arial" pitchFamily="34" charset="0"/>
              </a:endParaRPr>
            </a:p>
          </p:txBody>
        </p:sp>
        <p:sp>
          <p:nvSpPr>
            <p:cNvPr id="211" name="Rectangle 254"/>
            <p:cNvSpPr>
              <a:spLocks noChangeArrowheads="1"/>
            </p:cNvSpPr>
            <p:nvPr/>
          </p:nvSpPr>
          <p:spPr bwMode="auto">
            <a:xfrm>
              <a:off x="3345246" y="6093296"/>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212" name="Rectangle 254"/>
            <p:cNvSpPr>
              <a:spLocks noChangeArrowheads="1"/>
            </p:cNvSpPr>
            <p:nvPr/>
          </p:nvSpPr>
          <p:spPr bwMode="auto">
            <a:xfrm>
              <a:off x="5881600" y="6093296"/>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6</a:t>
              </a:r>
              <a:endParaRPr lang="fr-FR" b="1" dirty="0">
                <a:solidFill>
                  <a:schemeClr val="bg1"/>
                </a:solidFill>
                <a:latin typeface="Arial" pitchFamily="34" charset="0"/>
                <a:cs typeface="Arial" pitchFamily="34" charset="0"/>
              </a:endParaRPr>
            </a:p>
          </p:txBody>
        </p:sp>
      </p:grpSp>
      <p:grpSp>
        <p:nvGrpSpPr>
          <p:cNvPr id="213" name="Groupe 212"/>
          <p:cNvGrpSpPr/>
          <p:nvPr/>
        </p:nvGrpSpPr>
        <p:grpSpPr>
          <a:xfrm>
            <a:off x="1475656" y="5749500"/>
            <a:ext cx="7569560" cy="373063"/>
            <a:chOff x="818864" y="5749500"/>
            <a:chExt cx="7569560" cy="373063"/>
          </a:xfrm>
        </p:grpSpPr>
        <p:grpSp>
          <p:nvGrpSpPr>
            <p:cNvPr id="214" name="Groupe 213"/>
            <p:cNvGrpSpPr/>
            <p:nvPr/>
          </p:nvGrpSpPr>
          <p:grpSpPr>
            <a:xfrm>
              <a:off x="1659012" y="5749500"/>
              <a:ext cx="6729412" cy="373063"/>
              <a:chOff x="1386755" y="6381328"/>
              <a:chExt cx="6729412" cy="373063"/>
            </a:xfrm>
          </p:grpSpPr>
          <p:sp>
            <p:nvSpPr>
              <p:cNvPr id="216" name="Rectangle 254"/>
              <p:cNvSpPr>
                <a:spLocks noChangeArrowheads="1"/>
              </p:cNvSpPr>
              <p:nvPr/>
            </p:nvSpPr>
            <p:spPr bwMode="auto">
              <a:xfrm>
                <a:off x="1386755" y="6381328"/>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217" name="Rectangle 255"/>
              <p:cNvSpPr>
                <a:spLocks noChangeArrowheads="1"/>
              </p:cNvSpPr>
              <p:nvPr/>
            </p:nvSpPr>
            <p:spPr bwMode="auto">
              <a:xfrm>
                <a:off x="2228130" y="6381328"/>
                <a:ext cx="841375" cy="371475"/>
              </a:xfrm>
              <a:prstGeom prst="rect">
                <a:avLst/>
              </a:prstGeom>
              <a:gradFill>
                <a:gsLst>
                  <a:gs pos="18000">
                    <a:srgbClr val="9BAF83"/>
                  </a:gs>
                  <a:gs pos="50000">
                    <a:srgbClr val="DCE3D3"/>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18" name="Rectangle 256"/>
              <p:cNvSpPr>
                <a:spLocks noChangeArrowheads="1"/>
              </p:cNvSpPr>
              <p:nvPr/>
            </p:nvSpPr>
            <p:spPr bwMode="auto">
              <a:xfrm>
                <a:off x="3069505" y="6381328"/>
                <a:ext cx="841375" cy="371475"/>
              </a:xfrm>
              <a:prstGeom prst="rect">
                <a:avLst/>
              </a:prstGeom>
              <a:gradFill>
                <a:gsLst>
                  <a:gs pos="18000">
                    <a:srgbClr val="92D050"/>
                  </a:gs>
                  <a:gs pos="50000">
                    <a:schemeClr val="accent1">
                      <a:tint val="44500"/>
                      <a:satMod val="160000"/>
                    </a:schemeClr>
                  </a:gs>
                  <a:gs pos="84000">
                    <a:srgbClr val="92D05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4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219" name="Rectangle 257"/>
              <p:cNvSpPr>
                <a:spLocks noChangeArrowheads="1"/>
              </p:cNvSpPr>
              <p:nvPr/>
            </p:nvSpPr>
            <p:spPr bwMode="auto">
              <a:xfrm>
                <a:off x="3910880" y="6381328"/>
                <a:ext cx="841375" cy="371475"/>
              </a:xfrm>
              <a:prstGeom prst="rect">
                <a:avLst/>
              </a:prstGeom>
              <a:gradFill>
                <a:gsLst>
                  <a:gs pos="18000">
                    <a:srgbClr val="74BC14"/>
                  </a:gs>
                  <a:gs pos="50000">
                    <a:schemeClr val="accent1">
                      <a:tint val="44500"/>
                      <a:satMod val="160000"/>
                    </a:schemeClr>
                  </a:gs>
                  <a:gs pos="84000">
                    <a:srgbClr val="74BC14"/>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220" name="Rectangle 258"/>
              <p:cNvSpPr>
                <a:spLocks noChangeArrowheads="1"/>
              </p:cNvSpPr>
              <p:nvPr/>
            </p:nvSpPr>
            <p:spPr bwMode="auto">
              <a:xfrm>
                <a:off x="4752255" y="6381328"/>
                <a:ext cx="839787" cy="371475"/>
              </a:xfrm>
              <a:prstGeom prst="rect">
                <a:avLst/>
              </a:prstGeom>
              <a:gradFill>
                <a:gsLst>
                  <a:gs pos="18000">
                    <a:srgbClr val="649E16"/>
                  </a:gs>
                  <a:gs pos="50000">
                    <a:schemeClr val="accent1">
                      <a:tint val="44500"/>
                      <a:satMod val="160000"/>
                    </a:schemeClr>
                  </a:gs>
                  <a:gs pos="84000">
                    <a:srgbClr val="649E16"/>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21" name="Rectangle 259"/>
              <p:cNvSpPr>
                <a:spLocks noChangeArrowheads="1"/>
              </p:cNvSpPr>
              <p:nvPr/>
            </p:nvSpPr>
            <p:spPr bwMode="auto">
              <a:xfrm>
                <a:off x="5592042" y="6381328"/>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4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222" name="Rectangle 260"/>
              <p:cNvSpPr>
                <a:spLocks noChangeArrowheads="1"/>
              </p:cNvSpPr>
              <p:nvPr/>
            </p:nvSpPr>
            <p:spPr bwMode="auto">
              <a:xfrm>
                <a:off x="6433417" y="6381328"/>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223" name="Rectangle 261"/>
              <p:cNvSpPr>
                <a:spLocks noChangeArrowheads="1"/>
              </p:cNvSpPr>
              <p:nvPr/>
            </p:nvSpPr>
            <p:spPr bwMode="auto">
              <a:xfrm>
                <a:off x="7274792" y="6381328"/>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sp>
          <p:nvSpPr>
            <p:cNvPr id="215" name="Rectangle 254"/>
            <p:cNvSpPr>
              <a:spLocks noChangeArrowheads="1"/>
            </p:cNvSpPr>
            <p:nvPr/>
          </p:nvSpPr>
          <p:spPr bwMode="auto">
            <a:xfrm>
              <a:off x="818864" y="5749500"/>
              <a:ext cx="841375" cy="371475"/>
            </a:xfrm>
            <a:prstGeom prst="rect">
              <a:avLst/>
            </a:prstGeom>
            <a:gradFill>
              <a:gsLst>
                <a:gs pos="0">
                  <a:schemeClr val="accent1">
                    <a:lumMod val="50000"/>
                  </a:schemeClr>
                </a:gs>
                <a:gs pos="50000">
                  <a:schemeClr val="accent1">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grpSp>
      <p:grpSp>
        <p:nvGrpSpPr>
          <p:cNvPr id="10" name="Groupe 9"/>
          <p:cNvGrpSpPr/>
          <p:nvPr/>
        </p:nvGrpSpPr>
        <p:grpSpPr>
          <a:xfrm>
            <a:off x="1475656" y="4293096"/>
            <a:ext cx="7569560" cy="373063"/>
            <a:chOff x="818864" y="4293096"/>
            <a:chExt cx="7569560" cy="373063"/>
          </a:xfrm>
        </p:grpSpPr>
        <p:grpSp>
          <p:nvGrpSpPr>
            <p:cNvPr id="199" name="Groupe 198"/>
            <p:cNvGrpSpPr/>
            <p:nvPr/>
          </p:nvGrpSpPr>
          <p:grpSpPr>
            <a:xfrm>
              <a:off x="818864" y="4293096"/>
              <a:ext cx="7569560" cy="373063"/>
              <a:chOff x="818864" y="4293096"/>
              <a:chExt cx="7569560" cy="373063"/>
            </a:xfrm>
          </p:grpSpPr>
          <p:sp>
            <p:nvSpPr>
              <p:cNvPr id="200" name="Rectangle 199"/>
              <p:cNvSpPr>
                <a:spLocks noChangeArrowheads="1"/>
              </p:cNvSpPr>
              <p:nvPr/>
            </p:nvSpPr>
            <p:spPr bwMode="auto">
              <a:xfrm>
                <a:off x="1659012"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p:txBody>
          </p:sp>
          <p:sp>
            <p:nvSpPr>
              <p:cNvPr id="201" name="Rectangle 200"/>
              <p:cNvSpPr>
                <a:spLocks noChangeArrowheads="1"/>
              </p:cNvSpPr>
              <p:nvPr/>
            </p:nvSpPr>
            <p:spPr bwMode="auto">
              <a:xfrm>
                <a:off x="2500387"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02" name="Rectangle 201"/>
              <p:cNvSpPr>
                <a:spLocks noChangeArrowheads="1"/>
              </p:cNvSpPr>
              <p:nvPr/>
            </p:nvSpPr>
            <p:spPr bwMode="auto">
              <a:xfrm>
                <a:off x="3341762" y="4293096"/>
                <a:ext cx="841375" cy="371475"/>
              </a:xfrm>
              <a:prstGeom prst="rect">
                <a:avLst/>
              </a:prstGeom>
              <a:gradFill>
                <a:gsLst>
                  <a:gs pos="14000">
                    <a:srgbClr val="649E16"/>
                  </a:gs>
                  <a:gs pos="50000">
                    <a:schemeClr val="accent1">
                      <a:tint val="44500"/>
                      <a:satMod val="160000"/>
                    </a:schemeClr>
                  </a:gs>
                  <a:gs pos="89000">
                    <a:srgbClr val="649E16"/>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03" name="Rectangle 202"/>
              <p:cNvSpPr>
                <a:spLocks noChangeArrowheads="1"/>
              </p:cNvSpPr>
              <p:nvPr/>
            </p:nvSpPr>
            <p:spPr bwMode="auto">
              <a:xfrm>
                <a:off x="4183137" y="4293096"/>
                <a:ext cx="841375" cy="371475"/>
              </a:xfrm>
              <a:prstGeom prst="rect">
                <a:avLst/>
              </a:prstGeom>
              <a:gradFill>
                <a:gsLst>
                  <a:gs pos="14000">
                    <a:srgbClr val="649E16"/>
                  </a:gs>
                  <a:gs pos="50000">
                    <a:schemeClr val="accent1">
                      <a:tint val="44500"/>
                      <a:satMod val="160000"/>
                    </a:schemeClr>
                  </a:gs>
                  <a:gs pos="89000">
                    <a:srgbClr val="649E16"/>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04" name="Rectangle 203"/>
              <p:cNvSpPr>
                <a:spLocks noChangeArrowheads="1"/>
              </p:cNvSpPr>
              <p:nvPr/>
            </p:nvSpPr>
            <p:spPr bwMode="auto">
              <a:xfrm>
                <a:off x="5024512" y="4293096"/>
                <a:ext cx="839787" cy="371475"/>
              </a:xfrm>
              <a:prstGeom prst="rect">
                <a:avLst/>
              </a:prstGeom>
              <a:gradFill>
                <a:gsLst>
                  <a:gs pos="14000">
                    <a:srgbClr val="649E16"/>
                  </a:gs>
                  <a:gs pos="50000">
                    <a:schemeClr val="accent1">
                      <a:tint val="44500"/>
                      <a:satMod val="160000"/>
                    </a:schemeClr>
                  </a:gs>
                  <a:gs pos="89000">
                    <a:srgbClr val="649E16"/>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05" name="Rectangle 204"/>
              <p:cNvSpPr>
                <a:spLocks noChangeArrowheads="1"/>
              </p:cNvSpPr>
              <p:nvPr/>
            </p:nvSpPr>
            <p:spPr bwMode="auto">
              <a:xfrm>
                <a:off x="5864299" y="4293096"/>
                <a:ext cx="841375"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06" name="Rectangle 205"/>
              <p:cNvSpPr>
                <a:spLocks noChangeArrowheads="1"/>
              </p:cNvSpPr>
              <p:nvPr/>
            </p:nvSpPr>
            <p:spPr bwMode="auto">
              <a:xfrm>
                <a:off x="6705674" y="4293096"/>
                <a:ext cx="841375"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07" name="Rectangle 206"/>
              <p:cNvSpPr>
                <a:spLocks noChangeArrowheads="1"/>
              </p:cNvSpPr>
              <p:nvPr/>
            </p:nvSpPr>
            <p:spPr bwMode="auto">
              <a:xfrm>
                <a:off x="7547049" y="4293096"/>
                <a:ext cx="841375" cy="373063"/>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08" name="Rectangle 207"/>
              <p:cNvSpPr>
                <a:spLocks noChangeArrowheads="1"/>
              </p:cNvSpPr>
              <p:nvPr/>
            </p:nvSpPr>
            <p:spPr bwMode="auto">
              <a:xfrm>
                <a:off x="818864"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sp>
          <p:nvSpPr>
            <p:cNvPr id="9" name="Rectangle 8"/>
            <p:cNvSpPr/>
            <p:nvPr/>
          </p:nvSpPr>
          <p:spPr>
            <a:xfrm>
              <a:off x="818864" y="4293096"/>
              <a:ext cx="7569560" cy="373063"/>
            </a:xfrm>
            <a:prstGeom prst="rect">
              <a:avLst/>
            </a:prstGeom>
            <a:gradFill>
              <a:gsLst>
                <a:gs pos="14000">
                  <a:srgbClr val="FF66FF">
                    <a:alpha val="39000"/>
                  </a:srgbClr>
                </a:gs>
                <a:gs pos="92083">
                  <a:srgbClr val="FF66FF">
                    <a:alpha val="54000"/>
                  </a:srgbClr>
                </a:gs>
                <a:gs pos="50000">
                  <a:schemeClr val="accent1">
                    <a:tint val="44500"/>
                    <a:satMod val="160000"/>
                    <a:alpha val="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74" name="Rectangle 73"/>
          <p:cNvSpPr/>
          <p:nvPr/>
        </p:nvSpPr>
        <p:spPr>
          <a:xfrm>
            <a:off x="195650" y="4890646"/>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75" name="Rectangle 74"/>
          <p:cNvSpPr/>
          <p:nvPr/>
        </p:nvSpPr>
        <p:spPr>
          <a:xfrm>
            <a:off x="-70703" y="5292497"/>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76" name="Rectangle 75"/>
          <p:cNvSpPr/>
          <p:nvPr/>
        </p:nvSpPr>
        <p:spPr>
          <a:xfrm>
            <a:off x="-6456" y="5826750"/>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77" name="Connecteur droit avec flèche 76"/>
          <p:cNvCxnSpPr/>
          <p:nvPr/>
        </p:nvCxnSpPr>
        <p:spPr>
          <a:xfrm>
            <a:off x="1024273" y="5068552"/>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78" name="Connecteur droit avec flèche 77"/>
          <p:cNvCxnSpPr/>
          <p:nvPr/>
        </p:nvCxnSpPr>
        <p:spPr>
          <a:xfrm>
            <a:off x="1024273" y="5578776"/>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79" name="Connecteur droit avec flèche 78"/>
          <p:cNvCxnSpPr/>
          <p:nvPr/>
        </p:nvCxnSpPr>
        <p:spPr>
          <a:xfrm>
            <a:off x="1024273" y="5984625"/>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2927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8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41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right)">
                                      <p:cBhvr>
                                        <p:cTn id="20" dur="500"/>
                                        <p:tgtEl>
                                          <p:spTgt spid="10"/>
                                        </p:tgtEl>
                                      </p:cBhvr>
                                    </p:animEffect>
                                  </p:childTnLst>
                                </p:cTn>
                              </p:par>
                            </p:childTnLst>
                          </p:cTn>
                        </p:par>
                        <p:par>
                          <p:cTn id="21" fill="hold">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74"/>
                                        </p:tgtEl>
                                        <p:attrNameLst>
                                          <p:attrName>style.visibility</p:attrName>
                                        </p:attrNameLst>
                                      </p:cBhvr>
                                      <p:to>
                                        <p:strVal val="visible"/>
                                      </p:to>
                                    </p:set>
                                    <p:animEffect transition="in" filter="wipe(left)">
                                      <p:cBhvr>
                                        <p:cTn id="24" dur="500"/>
                                        <p:tgtEl>
                                          <p:spTgt spid="74"/>
                                        </p:tgtEl>
                                      </p:cBhvr>
                                    </p:animEffect>
                                  </p:childTnLst>
                                </p:cTn>
                              </p:par>
                            </p:childTnLst>
                          </p:cTn>
                        </p:par>
                        <p:par>
                          <p:cTn id="25" fill="hold">
                            <p:stCondLst>
                              <p:cond delay="1000"/>
                            </p:stCondLst>
                            <p:childTnLst>
                              <p:par>
                                <p:cTn id="26" presetID="22" presetClass="entr" presetSubtype="8" fill="hold" nodeType="afterEffect">
                                  <p:stCondLst>
                                    <p:cond delay="0"/>
                                  </p:stCondLst>
                                  <p:childTnLst>
                                    <p:set>
                                      <p:cBhvr>
                                        <p:cTn id="27" dur="1" fill="hold">
                                          <p:stCondLst>
                                            <p:cond delay="0"/>
                                          </p:stCondLst>
                                        </p:cTn>
                                        <p:tgtEl>
                                          <p:spTgt spid="77"/>
                                        </p:tgtEl>
                                        <p:attrNameLst>
                                          <p:attrName>style.visibility</p:attrName>
                                        </p:attrNameLst>
                                      </p:cBhvr>
                                      <p:to>
                                        <p:strVal val="visible"/>
                                      </p:to>
                                    </p:set>
                                    <p:animEffect transition="in" filter="wipe(left)">
                                      <p:cBhvr>
                                        <p:cTn id="28" dur="500"/>
                                        <p:tgtEl>
                                          <p:spTgt spid="77"/>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nodeType="clickEffect">
                                  <p:stCondLst>
                                    <p:cond delay="0"/>
                                  </p:stCondLst>
                                  <p:childTnLst>
                                    <p:set>
                                      <p:cBhvr>
                                        <p:cTn id="32" dur="1" fill="hold">
                                          <p:stCondLst>
                                            <p:cond delay="0"/>
                                          </p:stCondLst>
                                        </p:cTn>
                                        <p:tgtEl>
                                          <p:spTgt spid="171"/>
                                        </p:tgtEl>
                                        <p:attrNameLst>
                                          <p:attrName>style.visibility</p:attrName>
                                        </p:attrNameLst>
                                      </p:cBhvr>
                                      <p:to>
                                        <p:strVal val="visible"/>
                                      </p:to>
                                    </p:set>
                                    <p:animEffect transition="in" filter="wipe(right)">
                                      <p:cBhvr>
                                        <p:cTn id="33" dur="500"/>
                                        <p:tgtEl>
                                          <p:spTgt spid="171"/>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2" fill="hold" nodeType="clickEffect">
                                  <p:stCondLst>
                                    <p:cond delay="0"/>
                                  </p:stCondLst>
                                  <p:childTnLst>
                                    <p:set>
                                      <p:cBhvr>
                                        <p:cTn id="37" dur="1" fill="hold">
                                          <p:stCondLst>
                                            <p:cond delay="0"/>
                                          </p:stCondLst>
                                        </p:cTn>
                                        <p:tgtEl>
                                          <p:spTgt spid="139"/>
                                        </p:tgtEl>
                                        <p:attrNameLst>
                                          <p:attrName>style.visibility</p:attrName>
                                        </p:attrNameLst>
                                      </p:cBhvr>
                                      <p:to>
                                        <p:strVal val="visible"/>
                                      </p:to>
                                    </p:set>
                                    <p:animEffect transition="in" filter="wipe(right)">
                                      <p:cBhvr>
                                        <p:cTn id="38" dur="500"/>
                                        <p:tgtEl>
                                          <p:spTgt spid="13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75"/>
                                        </p:tgtEl>
                                        <p:attrNameLst>
                                          <p:attrName>style.visibility</p:attrName>
                                        </p:attrNameLst>
                                      </p:cBhvr>
                                      <p:to>
                                        <p:strVal val="visible"/>
                                      </p:to>
                                    </p:set>
                                    <p:animEffect transition="in" filter="wipe(left)">
                                      <p:cBhvr>
                                        <p:cTn id="42" dur="500"/>
                                        <p:tgtEl>
                                          <p:spTgt spid="75"/>
                                        </p:tgtEl>
                                      </p:cBhvr>
                                    </p:animEffect>
                                  </p:childTnLst>
                                </p:cTn>
                              </p:par>
                            </p:childTnLst>
                          </p:cTn>
                        </p:par>
                        <p:par>
                          <p:cTn id="43" fill="hold">
                            <p:stCondLst>
                              <p:cond delay="1000"/>
                            </p:stCondLst>
                            <p:childTnLst>
                              <p:par>
                                <p:cTn id="44" presetID="22" presetClass="entr" presetSubtype="8" fill="hold" nodeType="afterEffect">
                                  <p:stCondLst>
                                    <p:cond delay="0"/>
                                  </p:stCondLst>
                                  <p:childTnLst>
                                    <p:set>
                                      <p:cBhvr>
                                        <p:cTn id="45" dur="1" fill="hold">
                                          <p:stCondLst>
                                            <p:cond delay="0"/>
                                          </p:stCondLst>
                                        </p:cTn>
                                        <p:tgtEl>
                                          <p:spTgt spid="78"/>
                                        </p:tgtEl>
                                        <p:attrNameLst>
                                          <p:attrName>style.visibility</p:attrName>
                                        </p:attrNameLst>
                                      </p:cBhvr>
                                      <p:to>
                                        <p:strVal val="visible"/>
                                      </p:to>
                                    </p:set>
                                    <p:animEffect transition="in" filter="wipe(left)">
                                      <p:cBhvr>
                                        <p:cTn id="46" dur="500"/>
                                        <p:tgtEl>
                                          <p:spTgt spid="78"/>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2" fill="hold" nodeType="clickEffect">
                                  <p:stCondLst>
                                    <p:cond delay="0"/>
                                  </p:stCondLst>
                                  <p:childTnLst>
                                    <p:set>
                                      <p:cBhvr>
                                        <p:cTn id="50" dur="1" fill="hold">
                                          <p:stCondLst>
                                            <p:cond delay="0"/>
                                          </p:stCondLst>
                                        </p:cTn>
                                        <p:tgtEl>
                                          <p:spTgt spid="182"/>
                                        </p:tgtEl>
                                        <p:attrNameLst>
                                          <p:attrName>style.visibility</p:attrName>
                                        </p:attrNameLst>
                                      </p:cBhvr>
                                      <p:to>
                                        <p:strVal val="visible"/>
                                      </p:to>
                                    </p:set>
                                    <p:animEffect transition="in" filter="wipe(right)">
                                      <p:cBhvr>
                                        <p:cTn id="51" dur="500"/>
                                        <p:tgtEl>
                                          <p:spTgt spid="182"/>
                                        </p:tgtEl>
                                      </p:cBhvr>
                                    </p:animEffect>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76"/>
                                        </p:tgtEl>
                                        <p:attrNameLst>
                                          <p:attrName>style.visibility</p:attrName>
                                        </p:attrNameLst>
                                      </p:cBhvr>
                                      <p:to>
                                        <p:strVal val="visible"/>
                                      </p:to>
                                    </p:set>
                                    <p:animEffect transition="in" filter="wipe(left)">
                                      <p:cBhvr>
                                        <p:cTn id="55" dur="500"/>
                                        <p:tgtEl>
                                          <p:spTgt spid="76"/>
                                        </p:tgtEl>
                                      </p:cBhvr>
                                    </p:animEffect>
                                  </p:childTnLst>
                                </p:cTn>
                              </p:par>
                            </p:childTnLst>
                          </p:cTn>
                        </p:par>
                        <p:par>
                          <p:cTn id="56" fill="hold">
                            <p:stCondLst>
                              <p:cond delay="1000"/>
                            </p:stCondLst>
                            <p:childTnLst>
                              <p:par>
                                <p:cTn id="57" presetID="22" presetClass="entr" presetSubtype="8" fill="hold" nodeType="afterEffect">
                                  <p:stCondLst>
                                    <p:cond delay="0"/>
                                  </p:stCondLst>
                                  <p:childTnLst>
                                    <p:set>
                                      <p:cBhvr>
                                        <p:cTn id="58" dur="1" fill="hold">
                                          <p:stCondLst>
                                            <p:cond delay="0"/>
                                          </p:stCondLst>
                                        </p:cTn>
                                        <p:tgtEl>
                                          <p:spTgt spid="79"/>
                                        </p:tgtEl>
                                        <p:attrNameLst>
                                          <p:attrName>style.visibility</p:attrName>
                                        </p:attrNameLst>
                                      </p:cBhvr>
                                      <p:to>
                                        <p:strVal val="visible"/>
                                      </p:to>
                                    </p:set>
                                    <p:animEffect transition="in" filter="wipe(left)">
                                      <p:cBhvr>
                                        <p:cTn id="59" dur="500"/>
                                        <p:tgtEl>
                                          <p:spTgt spid="79"/>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2" fill="hold" nodeType="clickEffect">
                                  <p:stCondLst>
                                    <p:cond delay="0"/>
                                  </p:stCondLst>
                                  <p:childTnLst>
                                    <p:set>
                                      <p:cBhvr>
                                        <p:cTn id="63" dur="1" fill="hold">
                                          <p:stCondLst>
                                            <p:cond delay="0"/>
                                          </p:stCondLst>
                                        </p:cTn>
                                        <p:tgtEl>
                                          <p:spTgt spid="213"/>
                                        </p:tgtEl>
                                        <p:attrNameLst>
                                          <p:attrName>style.visibility</p:attrName>
                                        </p:attrNameLst>
                                      </p:cBhvr>
                                      <p:to>
                                        <p:strVal val="visible"/>
                                      </p:to>
                                    </p:set>
                                    <p:animEffect transition="in" filter="wipe(right)">
                                      <p:cBhvr>
                                        <p:cTn id="64" dur="500"/>
                                        <p:tgtEl>
                                          <p:spTgt spid="213"/>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2" fill="hold" nodeType="clickEffect">
                                  <p:stCondLst>
                                    <p:cond delay="0"/>
                                  </p:stCondLst>
                                  <p:childTnLst>
                                    <p:set>
                                      <p:cBhvr>
                                        <p:cTn id="68" dur="1" fill="hold">
                                          <p:stCondLst>
                                            <p:cond delay="0"/>
                                          </p:stCondLst>
                                        </p:cTn>
                                        <p:tgtEl>
                                          <p:spTgt spid="209"/>
                                        </p:tgtEl>
                                        <p:attrNameLst>
                                          <p:attrName>style.visibility</p:attrName>
                                        </p:attrNameLst>
                                      </p:cBhvr>
                                      <p:to>
                                        <p:strVal val="visible"/>
                                      </p:to>
                                    </p:set>
                                    <p:animEffect transition="in" filter="wipe(right)">
                                      <p:cBhvr>
                                        <p:cTn id="69" dur="500"/>
                                        <p:tgtEl>
                                          <p:spTgt spid="209"/>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8"/>
                                        </p:tgtEl>
                                        <p:attrNameLst>
                                          <p:attrName>style.visibility</p:attrName>
                                        </p:attrNameLst>
                                      </p:cBhvr>
                                      <p:to>
                                        <p:strVal val="visible"/>
                                      </p:to>
                                    </p:set>
                                    <p:animEffect transition="in" filter="wipe(left)">
                                      <p:cBhvr>
                                        <p:cTn id="74" dur="500"/>
                                        <p:tgtEl>
                                          <p:spTgt spid="8"/>
                                        </p:tgtEl>
                                      </p:cBhvr>
                                    </p:animEffect>
                                  </p:childTnLst>
                                </p:cTn>
                              </p:par>
                            </p:childTnLst>
                          </p:cTn>
                        </p:par>
                        <p:par>
                          <p:cTn id="75" fill="hold">
                            <p:stCondLst>
                              <p:cond delay="500"/>
                            </p:stCondLst>
                            <p:childTnLst>
                              <p:par>
                                <p:cTn id="76" presetID="22" presetClass="entr" presetSubtype="4" fill="hold" grpId="0" nodeType="afterEffect">
                                  <p:stCondLst>
                                    <p:cond delay="0"/>
                                  </p:stCondLst>
                                  <p:childTnLst>
                                    <p:set>
                                      <p:cBhvr>
                                        <p:cTn id="77" dur="1" fill="hold">
                                          <p:stCondLst>
                                            <p:cond delay="0"/>
                                          </p:stCondLst>
                                        </p:cTn>
                                        <p:tgtEl>
                                          <p:spTgt spid="17"/>
                                        </p:tgtEl>
                                        <p:attrNameLst>
                                          <p:attrName>style.visibility</p:attrName>
                                        </p:attrNameLst>
                                      </p:cBhvr>
                                      <p:to>
                                        <p:strVal val="visible"/>
                                      </p:to>
                                    </p:set>
                                    <p:animEffect transition="in" filter="wipe(down)">
                                      <p:cBhvr>
                                        <p:cTn id="7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7" grpId="0" animBg="1"/>
      <p:bldP spid="8" grpId="0"/>
      <p:bldP spid="17" grpId="0"/>
      <p:bldP spid="74" grpId="0"/>
      <p:bldP spid="75" grpId="0"/>
      <p:bldP spid="7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e 4"/>
          <p:cNvGrpSpPr/>
          <p:nvPr/>
        </p:nvGrpSpPr>
        <p:grpSpPr>
          <a:xfrm>
            <a:off x="1851255" y="3412889"/>
            <a:ext cx="5046662" cy="399062"/>
            <a:chOff x="1851255" y="3412889"/>
            <a:chExt cx="5046662" cy="399062"/>
          </a:xfrm>
        </p:grpSpPr>
        <p:grpSp>
          <p:nvGrpSpPr>
            <p:cNvPr id="252" name="Groupe 251"/>
            <p:cNvGrpSpPr/>
            <p:nvPr/>
          </p:nvGrpSpPr>
          <p:grpSpPr>
            <a:xfrm>
              <a:off x="1851255" y="3440476"/>
              <a:ext cx="5046662" cy="371475"/>
              <a:chOff x="3164756" y="3826788"/>
              <a:chExt cx="5046662" cy="371475"/>
            </a:xfrm>
          </p:grpSpPr>
          <p:sp>
            <p:nvSpPr>
              <p:cNvPr id="279" name="Rectangle 270"/>
              <p:cNvSpPr>
                <a:spLocks noChangeArrowheads="1"/>
              </p:cNvSpPr>
              <p:nvPr/>
            </p:nvSpPr>
            <p:spPr bwMode="auto">
              <a:xfrm>
                <a:off x="3164756" y="3826788"/>
                <a:ext cx="841375" cy="371475"/>
              </a:xfrm>
              <a:prstGeom prst="rect">
                <a:avLst/>
              </a:prstGeom>
              <a:gradFill>
                <a:gsLst>
                  <a:gs pos="18000">
                    <a:srgbClr val="92D050"/>
                  </a:gs>
                  <a:gs pos="50000">
                    <a:schemeClr val="accent1">
                      <a:tint val="44500"/>
                      <a:satMod val="160000"/>
                    </a:schemeClr>
                  </a:gs>
                  <a:gs pos="84000">
                    <a:srgbClr val="92D050"/>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80" name="Rectangle 273"/>
              <p:cNvSpPr>
                <a:spLocks noChangeArrowheads="1"/>
              </p:cNvSpPr>
              <p:nvPr/>
            </p:nvSpPr>
            <p:spPr bwMode="auto">
              <a:xfrm>
                <a:off x="4006131" y="3826788"/>
                <a:ext cx="841375" cy="371475"/>
              </a:xfrm>
              <a:prstGeom prst="rect">
                <a:avLst/>
              </a:prstGeom>
              <a:gradFill>
                <a:gsLst>
                  <a:gs pos="18000">
                    <a:srgbClr val="74BC14"/>
                  </a:gs>
                  <a:gs pos="50000">
                    <a:schemeClr val="accent1">
                      <a:tint val="44500"/>
                      <a:satMod val="160000"/>
                    </a:schemeClr>
                  </a:gs>
                  <a:gs pos="84000">
                    <a:srgbClr val="74BC14"/>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81" name="Rectangle 276"/>
              <p:cNvSpPr>
                <a:spLocks noChangeArrowheads="1"/>
              </p:cNvSpPr>
              <p:nvPr/>
            </p:nvSpPr>
            <p:spPr bwMode="auto">
              <a:xfrm>
                <a:off x="4847506" y="3826788"/>
                <a:ext cx="839787" cy="371475"/>
              </a:xfrm>
              <a:prstGeom prst="rect">
                <a:avLst/>
              </a:prstGeom>
              <a:gradFill>
                <a:gsLst>
                  <a:gs pos="18000">
                    <a:srgbClr val="649E16"/>
                  </a:gs>
                  <a:gs pos="50000">
                    <a:schemeClr val="accent1">
                      <a:tint val="44500"/>
                      <a:satMod val="160000"/>
                    </a:schemeClr>
                  </a:gs>
                  <a:gs pos="84000">
                    <a:srgbClr val="649E16"/>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82" name="Rectangle 279"/>
              <p:cNvSpPr>
                <a:spLocks noChangeArrowheads="1"/>
              </p:cNvSpPr>
              <p:nvPr/>
            </p:nvSpPr>
            <p:spPr bwMode="auto">
              <a:xfrm>
                <a:off x="5687293" y="3826788"/>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83" name="Rectangle 282"/>
              <p:cNvSpPr>
                <a:spLocks noChangeArrowheads="1"/>
              </p:cNvSpPr>
              <p:nvPr/>
            </p:nvSpPr>
            <p:spPr bwMode="auto">
              <a:xfrm>
                <a:off x="6528668" y="3826788"/>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84" name="Rectangle 285"/>
              <p:cNvSpPr>
                <a:spLocks noChangeArrowheads="1"/>
              </p:cNvSpPr>
              <p:nvPr/>
            </p:nvSpPr>
            <p:spPr bwMode="auto">
              <a:xfrm>
                <a:off x="7370043" y="3826788"/>
                <a:ext cx="841375"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grpSp>
        <p:grpSp>
          <p:nvGrpSpPr>
            <p:cNvPr id="307" name="Groupe 306"/>
            <p:cNvGrpSpPr/>
            <p:nvPr/>
          </p:nvGrpSpPr>
          <p:grpSpPr>
            <a:xfrm>
              <a:off x="2190999" y="3458926"/>
              <a:ext cx="199260" cy="276999"/>
              <a:chOff x="3490193" y="3868063"/>
              <a:chExt cx="199260" cy="276999"/>
            </a:xfrm>
          </p:grpSpPr>
          <p:sp>
            <p:nvSpPr>
              <p:cNvPr id="308" name="Rectangle 365"/>
              <p:cNvSpPr>
                <a:spLocks noChangeArrowheads="1"/>
              </p:cNvSpPr>
              <p:nvPr/>
            </p:nvSpPr>
            <p:spPr bwMode="auto">
              <a:xfrm>
                <a:off x="3490193" y="3868063"/>
                <a:ext cx="128240" cy="27699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2</a:t>
                </a:r>
              </a:p>
            </p:txBody>
          </p:sp>
          <p:sp>
            <p:nvSpPr>
              <p:cNvPr id="309" name="Rectangle 366"/>
              <p:cNvSpPr>
                <a:spLocks noChangeArrowheads="1"/>
              </p:cNvSpPr>
              <p:nvPr/>
            </p:nvSpPr>
            <p:spPr bwMode="auto">
              <a:xfrm>
                <a:off x="3604493" y="3872826"/>
                <a:ext cx="84960"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dirty="0" smtClean="0">
                    <a:ln>
                      <a:noFill/>
                    </a:ln>
                    <a:solidFill>
                      <a:schemeClr val="bg1"/>
                    </a:solidFill>
                    <a:effectLst/>
                    <a:latin typeface="Arial" pitchFamily="34"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pic>
          <p:nvPicPr>
            <p:cNvPr id="310" name="Picture 36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9837" y="3412889"/>
              <a:ext cx="292100" cy="354013"/>
            </a:xfrm>
            <a:prstGeom prst="rect">
              <a:avLst/>
            </a:prstGeom>
            <a:noFill/>
            <a:ln w="9525">
              <a:noFill/>
              <a:miter lim="800000"/>
              <a:headEnd/>
              <a:tailEnd/>
            </a:ln>
          </p:spPr>
        </p:pic>
        <p:grpSp>
          <p:nvGrpSpPr>
            <p:cNvPr id="311" name="Groupe 310"/>
            <p:cNvGrpSpPr/>
            <p:nvPr/>
          </p:nvGrpSpPr>
          <p:grpSpPr>
            <a:xfrm>
              <a:off x="3032374" y="3458926"/>
              <a:ext cx="199260" cy="276999"/>
              <a:chOff x="4331568" y="3868063"/>
              <a:chExt cx="199260" cy="276999"/>
            </a:xfrm>
          </p:grpSpPr>
          <p:sp>
            <p:nvSpPr>
              <p:cNvPr id="312" name="Rectangle 371"/>
              <p:cNvSpPr>
                <a:spLocks noChangeArrowheads="1"/>
              </p:cNvSpPr>
              <p:nvPr/>
            </p:nvSpPr>
            <p:spPr bwMode="auto">
              <a:xfrm>
                <a:off x="4331568" y="3868063"/>
                <a:ext cx="128240" cy="27699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2</a:t>
                </a:r>
              </a:p>
            </p:txBody>
          </p:sp>
          <p:sp>
            <p:nvSpPr>
              <p:cNvPr id="313" name="Rectangle 372"/>
              <p:cNvSpPr>
                <a:spLocks noChangeArrowheads="1"/>
              </p:cNvSpPr>
              <p:nvPr/>
            </p:nvSpPr>
            <p:spPr bwMode="auto">
              <a:xfrm>
                <a:off x="4445868" y="3872826"/>
                <a:ext cx="84960"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dirty="0" smtClean="0">
                    <a:ln>
                      <a:noFill/>
                    </a:ln>
                    <a:solidFill>
                      <a:schemeClr val="bg1"/>
                    </a:solidFill>
                    <a:effectLst/>
                    <a:latin typeface="Arial" pitchFamily="34"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pic>
          <p:nvPicPr>
            <p:cNvPr id="314" name="Picture 37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89624" y="3412889"/>
              <a:ext cx="293687" cy="354013"/>
            </a:xfrm>
            <a:prstGeom prst="rect">
              <a:avLst/>
            </a:prstGeom>
            <a:noFill/>
            <a:ln w="9525">
              <a:noFill/>
              <a:miter lim="800000"/>
              <a:headEnd/>
              <a:tailEnd/>
            </a:ln>
          </p:spPr>
        </p:pic>
        <p:grpSp>
          <p:nvGrpSpPr>
            <p:cNvPr id="315" name="Groupe 314"/>
            <p:cNvGrpSpPr/>
            <p:nvPr/>
          </p:nvGrpSpPr>
          <p:grpSpPr>
            <a:xfrm>
              <a:off x="3873749" y="3458926"/>
              <a:ext cx="199260" cy="276999"/>
              <a:chOff x="5172943" y="3868063"/>
              <a:chExt cx="199260" cy="276999"/>
            </a:xfrm>
          </p:grpSpPr>
          <p:sp>
            <p:nvSpPr>
              <p:cNvPr id="316" name="Rectangle 377"/>
              <p:cNvSpPr>
                <a:spLocks noChangeArrowheads="1"/>
              </p:cNvSpPr>
              <p:nvPr/>
            </p:nvSpPr>
            <p:spPr bwMode="auto">
              <a:xfrm>
                <a:off x="5172943" y="3868063"/>
                <a:ext cx="128240" cy="27699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2</a:t>
                </a:r>
              </a:p>
            </p:txBody>
          </p:sp>
          <p:sp>
            <p:nvSpPr>
              <p:cNvPr id="317" name="Rectangle 378"/>
              <p:cNvSpPr>
                <a:spLocks noChangeArrowheads="1"/>
              </p:cNvSpPr>
              <p:nvPr/>
            </p:nvSpPr>
            <p:spPr bwMode="auto">
              <a:xfrm>
                <a:off x="5287243" y="3872826"/>
                <a:ext cx="84960"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dirty="0" smtClean="0">
                    <a:ln>
                      <a:noFill/>
                    </a:ln>
                    <a:solidFill>
                      <a:schemeClr val="bg1"/>
                    </a:solidFill>
                    <a:effectLst/>
                    <a:latin typeface="Arial" pitchFamily="34" charset="0"/>
                    <a:cs typeface="Arial" pitchFamily="34" charset="0"/>
                  </a:rPr>
                  <a:t>0</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sp>
          <p:nvSpPr>
            <p:cNvPr id="318" name="Rectangle 383"/>
            <p:cNvSpPr>
              <a:spLocks noChangeArrowheads="1"/>
            </p:cNvSpPr>
            <p:nvPr/>
          </p:nvSpPr>
          <p:spPr bwMode="auto">
            <a:xfrm>
              <a:off x="4715124" y="3458926"/>
              <a:ext cx="128240" cy="27699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2</a:t>
              </a:r>
            </a:p>
          </p:txBody>
        </p:sp>
        <p:grpSp>
          <p:nvGrpSpPr>
            <p:cNvPr id="319" name="Groupe 318"/>
            <p:cNvGrpSpPr/>
            <p:nvPr/>
          </p:nvGrpSpPr>
          <p:grpSpPr>
            <a:xfrm>
              <a:off x="4730999" y="3412889"/>
              <a:ext cx="293687" cy="354013"/>
              <a:chOff x="6030193" y="3822026"/>
              <a:chExt cx="293687" cy="354013"/>
            </a:xfrm>
          </p:grpSpPr>
          <p:pic>
            <p:nvPicPr>
              <p:cNvPr id="320" name="Picture 38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30193" y="3822026"/>
                <a:ext cx="293687" cy="354013"/>
              </a:xfrm>
              <a:prstGeom prst="rect">
                <a:avLst/>
              </a:prstGeom>
              <a:noFill/>
              <a:ln w="9525">
                <a:noFill/>
                <a:miter lim="800000"/>
                <a:headEnd/>
                <a:tailEnd/>
              </a:ln>
            </p:spPr>
          </p:pic>
          <p:sp>
            <p:nvSpPr>
              <p:cNvPr id="321" name="Rectangle 384"/>
              <p:cNvSpPr>
                <a:spLocks noChangeArrowheads="1"/>
              </p:cNvSpPr>
              <p:nvPr/>
            </p:nvSpPr>
            <p:spPr bwMode="auto">
              <a:xfrm>
                <a:off x="6128618" y="3872826"/>
                <a:ext cx="84960"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Arial" pitchFamily="34" charset="0"/>
                    <a:cs typeface="Arial" pitchFamily="34" charset="0"/>
                  </a:rPr>
                  <a:t>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sp>
          <p:nvSpPr>
            <p:cNvPr id="322" name="Rectangle 389"/>
            <p:cNvSpPr>
              <a:spLocks noChangeArrowheads="1"/>
            </p:cNvSpPr>
            <p:nvPr/>
          </p:nvSpPr>
          <p:spPr bwMode="auto">
            <a:xfrm>
              <a:off x="5556499" y="3458926"/>
              <a:ext cx="128240" cy="27699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2</a:t>
              </a:r>
            </a:p>
          </p:txBody>
        </p:sp>
        <p:grpSp>
          <p:nvGrpSpPr>
            <p:cNvPr id="323" name="Groupe 322"/>
            <p:cNvGrpSpPr/>
            <p:nvPr/>
          </p:nvGrpSpPr>
          <p:grpSpPr>
            <a:xfrm>
              <a:off x="5572374" y="3412889"/>
              <a:ext cx="293687" cy="354013"/>
              <a:chOff x="6871568" y="3822026"/>
              <a:chExt cx="293687" cy="354013"/>
            </a:xfrm>
          </p:grpSpPr>
          <p:pic>
            <p:nvPicPr>
              <p:cNvPr id="324" name="Picture 38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71568" y="3822026"/>
                <a:ext cx="293687" cy="354013"/>
              </a:xfrm>
              <a:prstGeom prst="rect">
                <a:avLst/>
              </a:prstGeom>
              <a:noFill/>
              <a:ln w="9525">
                <a:noFill/>
                <a:miter lim="800000"/>
                <a:headEnd/>
                <a:tailEnd/>
              </a:ln>
            </p:spPr>
          </p:pic>
          <p:sp>
            <p:nvSpPr>
              <p:cNvPr id="325" name="Rectangle 390"/>
              <p:cNvSpPr>
                <a:spLocks noChangeArrowheads="1"/>
              </p:cNvSpPr>
              <p:nvPr/>
            </p:nvSpPr>
            <p:spPr bwMode="auto">
              <a:xfrm>
                <a:off x="6969993" y="3872826"/>
                <a:ext cx="84960"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Arial" pitchFamily="34" charset="0"/>
                    <a:cs typeface="Arial" pitchFamily="34" charset="0"/>
                  </a:rPr>
                  <a:t>1</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grpSp>
          <p:nvGrpSpPr>
            <p:cNvPr id="326" name="Groupe 325"/>
            <p:cNvGrpSpPr/>
            <p:nvPr/>
          </p:nvGrpSpPr>
          <p:grpSpPr>
            <a:xfrm>
              <a:off x="6397874" y="3412889"/>
              <a:ext cx="307975" cy="354013"/>
              <a:chOff x="7697068" y="3822026"/>
              <a:chExt cx="307975" cy="354013"/>
            </a:xfrm>
          </p:grpSpPr>
          <p:pic>
            <p:nvPicPr>
              <p:cNvPr id="327" name="Picture 39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12943" y="3822026"/>
                <a:ext cx="292100" cy="354013"/>
              </a:xfrm>
              <a:prstGeom prst="rect">
                <a:avLst/>
              </a:prstGeom>
              <a:noFill/>
              <a:ln w="9525">
                <a:noFill/>
                <a:miter lim="800000"/>
                <a:headEnd/>
                <a:tailEnd/>
              </a:ln>
            </p:spPr>
          </p:pic>
          <p:sp>
            <p:nvSpPr>
              <p:cNvPr id="328" name="Rectangle 395"/>
              <p:cNvSpPr>
                <a:spLocks noChangeArrowheads="1"/>
              </p:cNvSpPr>
              <p:nvPr/>
            </p:nvSpPr>
            <p:spPr bwMode="auto">
              <a:xfrm>
                <a:off x="7697068" y="3868063"/>
                <a:ext cx="128240" cy="27699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2</a:t>
                </a:r>
              </a:p>
            </p:txBody>
          </p:sp>
        </p:grpSp>
        <p:sp>
          <p:nvSpPr>
            <p:cNvPr id="329" name="Rectangle 396"/>
            <p:cNvSpPr>
              <a:spLocks noChangeArrowheads="1"/>
            </p:cNvSpPr>
            <p:nvPr/>
          </p:nvSpPr>
          <p:spPr bwMode="auto">
            <a:xfrm>
              <a:off x="6512174" y="3463689"/>
              <a:ext cx="84960"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Arial" pitchFamily="34" charset="0"/>
                  <a:cs typeface="Arial" pitchFamily="34" charset="0"/>
                </a:rPr>
                <a:t>0</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grpSp>
        <p:nvGrpSpPr>
          <p:cNvPr id="2" name="Groupe 1"/>
          <p:cNvGrpSpPr/>
          <p:nvPr/>
        </p:nvGrpSpPr>
        <p:grpSpPr>
          <a:xfrm>
            <a:off x="1851255" y="3078848"/>
            <a:ext cx="5046662" cy="373063"/>
            <a:chOff x="1851255" y="3078848"/>
            <a:chExt cx="5046662" cy="373063"/>
          </a:xfrm>
        </p:grpSpPr>
        <p:grpSp>
          <p:nvGrpSpPr>
            <p:cNvPr id="254" name="Groupe 253"/>
            <p:cNvGrpSpPr/>
            <p:nvPr/>
          </p:nvGrpSpPr>
          <p:grpSpPr>
            <a:xfrm>
              <a:off x="1851255" y="3078848"/>
              <a:ext cx="5046662" cy="373063"/>
              <a:chOff x="3164756" y="3455313"/>
              <a:chExt cx="5046662" cy="373063"/>
            </a:xfrm>
          </p:grpSpPr>
          <p:sp>
            <p:nvSpPr>
              <p:cNvPr id="257" name="Rectangle 256"/>
              <p:cNvSpPr>
                <a:spLocks noChangeArrowheads="1"/>
              </p:cNvSpPr>
              <p:nvPr/>
            </p:nvSpPr>
            <p:spPr bwMode="auto">
              <a:xfrm>
                <a:off x="3164756"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58" name="Rectangle 257"/>
              <p:cNvSpPr>
                <a:spLocks noChangeArrowheads="1"/>
              </p:cNvSpPr>
              <p:nvPr/>
            </p:nvSpPr>
            <p:spPr bwMode="auto">
              <a:xfrm>
                <a:off x="4006131"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59" name="Rectangle 258"/>
              <p:cNvSpPr>
                <a:spLocks noChangeArrowheads="1"/>
              </p:cNvSpPr>
              <p:nvPr/>
            </p:nvSpPr>
            <p:spPr bwMode="auto">
              <a:xfrm>
                <a:off x="4847506" y="3455313"/>
                <a:ext cx="839787"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60" name="Rectangle 259"/>
              <p:cNvSpPr>
                <a:spLocks noChangeArrowheads="1"/>
              </p:cNvSpPr>
              <p:nvPr/>
            </p:nvSpPr>
            <p:spPr bwMode="auto">
              <a:xfrm>
                <a:off x="5687293"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61" name="Rectangle 260"/>
              <p:cNvSpPr>
                <a:spLocks noChangeArrowheads="1"/>
              </p:cNvSpPr>
              <p:nvPr/>
            </p:nvSpPr>
            <p:spPr bwMode="auto">
              <a:xfrm>
                <a:off x="6528668"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62" name="Rectangle 261"/>
              <p:cNvSpPr>
                <a:spLocks noChangeArrowheads="1"/>
              </p:cNvSpPr>
              <p:nvPr/>
            </p:nvSpPr>
            <p:spPr bwMode="auto">
              <a:xfrm>
                <a:off x="7370043" y="3455313"/>
                <a:ext cx="841375" cy="373063"/>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grpSp>
        <p:sp>
          <p:nvSpPr>
            <p:cNvPr id="356" name="Rectangle 333"/>
            <p:cNvSpPr>
              <a:spLocks noChangeArrowheads="1"/>
            </p:cNvSpPr>
            <p:nvPr/>
          </p:nvSpPr>
          <p:spPr bwMode="auto">
            <a:xfrm>
              <a:off x="2229099" y="3096976"/>
              <a:ext cx="128240" cy="276999"/>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a:t>
              </a:r>
            </a:p>
          </p:txBody>
        </p:sp>
        <p:sp>
          <p:nvSpPr>
            <p:cNvPr id="357" name="Rectangle 336"/>
            <p:cNvSpPr>
              <a:spLocks noChangeArrowheads="1"/>
            </p:cNvSpPr>
            <p:nvPr/>
          </p:nvSpPr>
          <p:spPr bwMode="auto">
            <a:xfrm>
              <a:off x="3070474" y="3096976"/>
              <a:ext cx="128240" cy="276999"/>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fr-FR" b="1" dirty="0">
                  <a:solidFill>
                    <a:schemeClr val="bg1"/>
                  </a:solidFill>
                  <a:latin typeface="Arial" pitchFamily="34"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58" name="Rectangle 339"/>
            <p:cNvSpPr>
              <a:spLocks noChangeArrowheads="1"/>
            </p:cNvSpPr>
            <p:nvPr/>
          </p:nvSpPr>
          <p:spPr bwMode="auto">
            <a:xfrm>
              <a:off x="3911849" y="3096976"/>
              <a:ext cx="128240" cy="276999"/>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Arial" pitchFamily="34" charset="0"/>
                  <a:cs typeface="Arial" pitchFamily="34" charset="0"/>
                </a:rPr>
                <a:t>0</a:t>
              </a:r>
            </a:p>
          </p:txBody>
        </p:sp>
        <p:sp>
          <p:nvSpPr>
            <p:cNvPr id="359" name="Rectangle 342"/>
            <p:cNvSpPr>
              <a:spLocks noChangeArrowheads="1"/>
            </p:cNvSpPr>
            <p:nvPr/>
          </p:nvSpPr>
          <p:spPr bwMode="auto">
            <a:xfrm>
              <a:off x="4753224" y="3096976"/>
              <a:ext cx="128240" cy="276999"/>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Arial" pitchFamily="34" charset="0"/>
                  <a:cs typeface="Arial" pitchFamily="34" charset="0"/>
                </a:rPr>
                <a:t>1</a:t>
              </a:r>
            </a:p>
          </p:txBody>
        </p:sp>
        <p:sp>
          <p:nvSpPr>
            <p:cNvPr id="360" name="Rectangle 345"/>
            <p:cNvSpPr>
              <a:spLocks noChangeArrowheads="1"/>
            </p:cNvSpPr>
            <p:nvPr/>
          </p:nvSpPr>
          <p:spPr bwMode="auto">
            <a:xfrm>
              <a:off x="5594599" y="3096976"/>
              <a:ext cx="128240" cy="276999"/>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Arial" pitchFamily="34" charset="0"/>
                  <a:cs typeface="Arial" pitchFamily="34" charset="0"/>
                </a:rPr>
                <a:t>1</a:t>
              </a:r>
            </a:p>
          </p:txBody>
        </p:sp>
        <p:sp>
          <p:nvSpPr>
            <p:cNvPr id="361" name="Rectangle 348"/>
            <p:cNvSpPr>
              <a:spLocks noChangeArrowheads="1"/>
            </p:cNvSpPr>
            <p:nvPr/>
          </p:nvSpPr>
          <p:spPr bwMode="auto">
            <a:xfrm>
              <a:off x="6435974" y="3096976"/>
              <a:ext cx="128240" cy="276999"/>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a:t>
              </a:r>
            </a:p>
          </p:txBody>
        </p:sp>
      </p:grpSp>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6011582"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Octal …  </a:t>
            </a:r>
            <a:endParaRPr lang="fr-FR" sz="2400" u="sng" dirty="0"/>
          </a:p>
        </p:txBody>
      </p:sp>
      <p:sp>
        <p:nvSpPr>
          <p:cNvPr id="7" name="Rectangle 6"/>
          <p:cNvSpPr/>
          <p:nvPr/>
        </p:nvSpPr>
        <p:spPr>
          <a:xfrm>
            <a:off x="-9139" y="1700808"/>
            <a:ext cx="9166516"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Binaire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Octal:</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Convertir 110111 binaire en octal…….</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 vous d’essayer…….</a:t>
            </a:r>
          </a:p>
        </p:txBody>
      </p:sp>
      <p:sp>
        <p:nvSpPr>
          <p:cNvPr id="8" name="Rectangle 7"/>
          <p:cNvSpPr/>
          <p:nvPr/>
        </p:nvSpPr>
        <p:spPr>
          <a:xfrm>
            <a:off x="6904465" y="4863900"/>
            <a:ext cx="63991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67</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nvSpPr>
        <p:spPr>
          <a:xfrm>
            <a:off x="2229270" y="5805264"/>
            <a:ext cx="3636252" cy="461665"/>
          </a:xfrm>
          <a:prstGeom prst="rect">
            <a:avLst/>
          </a:prstGeom>
        </p:spPr>
        <p:txBody>
          <a:bodyPr wrap="non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110111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67</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8</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6" name="Groupe 5"/>
          <p:cNvGrpSpPr/>
          <p:nvPr/>
        </p:nvGrpSpPr>
        <p:grpSpPr>
          <a:xfrm>
            <a:off x="1851255" y="3798928"/>
            <a:ext cx="5046662" cy="373063"/>
            <a:chOff x="1851255" y="3798928"/>
            <a:chExt cx="5046662" cy="373063"/>
          </a:xfrm>
        </p:grpSpPr>
        <p:grpSp>
          <p:nvGrpSpPr>
            <p:cNvPr id="251" name="Groupe 250"/>
            <p:cNvGrpSpPr/>
            <p:nvPr/>
          </p:nvGrpSpPr>
          <p:grpSpPr>
            <a:xfrm>
              <a:off x="1851255" y="3798928"/>
              <a:ext cx="5046662" cy="373063"/>
              <a:chOff x="3164755" y="4180014"/>
              <a:chExt cx="5046662" cy="373063"/>
            </a:xfrm>
          </p:grpSpPr>
          <p:sp>
            <p:nvSpPr>
              <p:cNvPr id="287" name="Rectangle 256"/>
              <p:cNvSpPr>
                <a:spLocks noChangeArrowheads="1"/>
              </p:cNvSpPr>
              <p:nvPr/>
            </p:nvSpPr>
            <p:spPr bwMode="auto">
              <a:xfrm>
                <a:off x="3164755" y="4180014"/>
                <a:ext cx="841375" cy="371475"/>
              </a:xfrm>
              <a:prstGeom prst="rect">
                <a:avLst/>
              </a:prstGeom>
              <a:gradFill>
                <a:gsLst>
                  <a:gs pos="18000">
                    <a:srgbClr val="92D050"/>
                  </a:gs>
                  <a:gs pos="50000">
                    <a:schemeClr val="accent1">
                      <a:tint val="44500"/>
                      <a:satMod val="160000"/>
                    </a:schemeClr>
                  </a:gs>
                  <a:gs pos="84000">
                    <a:srgbClr val="92D05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88" name="Rectangle 257"/>
              <p:cNvSpPr>
                <a:spLocks noChangeArrowheads="1"/>
              </p:cNvSpPr>
              <p:nvPr/>
            </p:nvSpPr>
            <p:spPr bwMode="auto">
              <a:xfrm>
                <a:off x="4006130" y="4180014"/>
                <a:ext cx="841375" cy="371475"/>
              </a:xfrm>
              <a:prstGeom prst="rect">
                <a:avLst/>
              </a:prstGeom>
              <a:gradFill>
                <a:gsLst>
                  <a:gs pos="18000">
                    <a:srgbClr val="74BC14"/>
                  </a:gs>
                  <a:gs pos="50000">
                    <a:schemeClr val="accent1">
                      <a:tint val="44500"/>
                      <a:satMod val="160000"/>
                    </a:schemeClr>
                  </a:gs>
                  <a:gs pos="84000">
                    <a:srgbClr val="74BC14"/>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89" name="Rectangle 258"/>
              <p:cNvSpPr>
                <a:spLocks noChangeArrowheads="1"/>
              </p:cNvSpPr>
              <p:nvPr/>
            </p:nvSpPr>
            <p:spPr bwMode="auto">
              <a:xfrm>
                <a:off x="4847505" y="4180014"/>
                <a:ext cx="839787" cy="371475"/>
              </a:xfrm>
              <a:prstGeom prst="rect">
                <a:avLst/>
              </a:prstGeom>
              <a:gradFill>
                <a:gsLst>
                  <a:gs pos="18000">
                    <a:srgbClr val="649E16"/>
                  </a:gs>
                  <a:gs pos="50000">
                    <a:schemeClr val="accent1">
                      <a:tint val="44500"/>
                      <a:satMod val="160000"/>
                    </a:schemeClr>
                  </a:gs>
                  <a:gs pos="84000">
                    <a:srgbClr val="649E16"/>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90" name="Rectangle 259"/>
              <p:cNvSpPr>
                <a:spLocks noChangeArrowheads="1"/>
              </p:cNvSpPr>
              <p:nvPr/>
            </p:nvSpPr>
            <p:spPr bwMode="auto">
              <a:xfrm>
                <a:off x="5687292" y="4180014"/>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91" name="Rectangle 260"/>
              <p:cNvSpPr>
                <a:spLocks noChangeArrowheads="1"/>
              </p:cNvSpPr>
              <p:nvPr/>
            </p:nvSpPr>
            <p:spPr bwMode="auto">
              <a:xfrm>
                <a:off x="6528667" y="4180014"/>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92" name="Rectangle 261"/>
              <p:cNvSpPr>
                <a:spLocks noChangeArrowheads="1"/>
              </p:cNvSpPr>
              <p:nvPr/>
            </p:nvSpPr>
            <p:spPr bwMode="auto">
              <a:xfrm>
                <a:off x="7370042" y="4180014"/>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grpSp>
        <p:sp>
          <p:nvSpPr>
            <p:cNvPr id="335" name="Rectangle 414"/>
            <p:cNvSpPr>
              <a:spLocks noChangeArrowheads="1"/>
            </p:cNvSpPr>
            <p:nvPr/>
          </p:nvSpPr>
          <p:spPr bwMode="auto">
            <a:xfrm>
              <a:off x="4753224" y="3831989"/>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4</a:t>
              </a:r>
            </a:p>
          </p:txBody>
        </p:sp>
        <p:sp>
          <p:nvSpPr>
            <p:cNvPr id="336" name="Rectangle 417"/>
            <p:cNvSpPr>
              <a:spLocks noChangeArrowheads="1"/>
            </p:cNvSpPr>
            <p:nvPr/>
          </p:nvSpPr>
          <p:spPr bwMode="auto">
            <a:xfrm>
              <a:off x="5594599" y="3831989"/>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Arial" pitchFamily="34" charset="0"/>
                  <a:cs typeface="Arial" pitchFamily="34" charset="0"/>
                </a:rPr>
                <a:t>2</a:t>
              </a:r>
            </a:p>
          </p:txBody>
        </p:sp>
        <p:sp>
          <p:nvSpPr>
            <p:cNvPr id="337" name="Rectangle 420"/>
            <p:cNvSpPr>
              <a:spLocks noChangeArrowheads="1"/>
            </p:cNvSpPr>
            <p:nvPr/>
          </p:nvSpPr>
          <p:spPr bwMode="auto">
            <a:xfrm>
              <a:off x="6435974" y="3831989"/>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a:t>
              </a:r>
            </a:p>
          </p:txBody>
        </p:sp>
        <p:sp>
          <p:nvSpPr>
            <p:cNvPr id="141" name="Rectangle 414"/>
            <p:cNvSpPr>
              <a:spLocks noChangeArrowheads="1"/>
            </p:cNvSpPr>
            <p:nvPr/>
          </p:nvSpPr>
          <p:spPr bwMode="auto">
            <a:xfrm>
              <a:off x="2190204" y="3844725"/>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4</a:t>
              </a:r>
            </a:p>
          </p:txBody>
        </p:sp>
        <p:sp>
          <p:nvSpPr>
            <p:cNvPr id="142" name="Rectangle 417"/>
            <p:cNvSpPr>
              <a:spLocks noChangeArrowheads="1"/>
            </p:cNvSpPr>
            <p:nvPr/>
          </p:nvSpPr>
          <p:spPr bwMode="auto">
            <a:xfrm>
              <a:off x="3031579" y="3844725"/>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Arial" pitchFamily="34" charset="0"/>
                  <a:cs typeface="Arial" pitchFamily="34" charset="0"/>
                </a:rPr>
                <a:t>2</a:t>
              </a:r>
            </a:p>
          </p:txBody>
        </p:sp>
        <p:sp>
          <p:nvSpPr>
            <p:cNvPr id="143" name="Rectangle 420"/>
            <p:cNvSpPr>
              <a:spLocks noChangeArrowheads="1"/>
            </p:cNvSpPr>
            <p:nvPr/>
          </p:nvSpPr>
          <p:spPr bwMode="auto">
            <a:xfrm>
              <a:off x="3872954" y="3844725"/>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a:t>
              </a:r>
            </a:p>
          </p:txBody>
        </p:sp>
      </p:grpSp>
      <p:grpSp>
        <p:nvGrpSpPr>
          <p:cNvPr id="9" name="Groupe 8"/>
          <p:cNvGrpSpPr/>
          <p:nvPr/>
        </p:nvGrpSpPr>
        <p:grpSpPr>
          <a:xfrm>
            <a:off x="1851255" y="4171991"/>
            <a:ext cx="5046662" cy="373063"/>
            <a:chOff x="1851255" y="4171991"/>
            <a:chExt cx="5046662" cy="373063"/>
          </a:xfrm>
        </p:grpSpPr>
        <p:grpSp>
          <p:nvGrpSpPr>
            <p:cNvPr id="253" name="Groupe 252"/>
            <p:cNvGrpSpPr/>
            <p:nvPr/>
          </p:nvGrpSpPr>
          <p:grpSpPr>
            <a:xfrm>
              <a:off x="1851255" y="4171991"/>
              <a:ext cx="5046662" cy="373063"/>
              <a:chOff x="3164756" y="4568151"/>
              <a:chExt cx="5046662" cy="373063"/>
            </a:xfrm>
          </p:grpSpPr>
          <p:sp>
            <p:nvSpPr>
              <p:cNvPr id="266" name="Rectangle 292"/>
              <p:cNvSpPr>
                <a:spLocks noChangeArrowheads="1"/>
              </p:cNvSpPr>
              <p:nvPr/>
            </p:nvSpPr>
            <p:spPr bwMode="auto">
              <a:xfrm>
                <a:off x="3164756"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67" name="Rectangle 294"/>
              <p:cNvSpPr>
                <a:spLocks noChangeArrowheads="1"/>
              </p:cNvSpPr>
              <p:nvPr/>
            </p:nvSpPr>
            <p:spPr bwMode="auto">
              <a:xfrm>
                <a:off x="3164756" y="4568151"/>
                <a:ext cx="841375" cy="373063"/>
              </a:xfrm>
              <a:prstGeom prst="rect">
                <a:avLst/>
              </a:prstGeom>
              <a:gradFill>
                <a:gsLst>
                  <a:gs pos="18000">
                    <a:srgbClr val="92D050"/>
                  </a:gs>
                  <a:gs pos="50000">
                    <a:schemeClr val="accent1">
                      <a:tint val="44500"/>
                      <a:satMod val="160000"/>
                    </a:schemeClr>
                  </a:gs>
                  <a:gs pos="84000">
                    <a:srgbClr val="92D050"/>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68" name="Rectangle 295"/>
              <p:cNvSpPr>
                <a:spLocks noChangeArrowheads="1"/>
              </p:cNvSpPr>
              <p:nvPr/>
            </p:nvSpPr>
            <p:spPr bwMode="auto">
              <a:xfrm>
                <a:off x="400613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69" name="Rectangle 297"/>
              <p:cNvSpPr>
                <a:spLocks noChangeArrowheads="1"/>
              </p:cNvSpPr>
              <p:nvPr/>
            </p:nvSpPr>
            <p:spPr bwMode="auto">
              <a:xfrm>
                <a:off x="4006131" y="4568151"/>
                <a:ext cx="841375" cy="373063"/>
              </a:xfrm>
              <a:prstGeom prst="rect">
                <a:avLst/>
              </a:prstGeom>
              <a:gradFill>
                <a:gsLst>
                  <a:gs pos="18000">
                    <a:srgbClr val="74BC14"/>
                  </a:gs>
                  <a:gs pos="50000">
                    <a:schemeClr val="accent1">
                      <a:tint val="44500"/>
                      <a:satMod val="160000"/>
                    </a:schemeClr>
                  </a:gs>
                  <a:gs pos="84000">
                    <a:srgbClr val="74BC14"/>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70" name="Rectangle 298"/>
              <p:cNvSpPr>
                <a:spLocks noChangeArrowheads="1"/>
              </p:cNvSpPr>
              <p:nvPr/>
            </p:nvSpPr>
            <p:spPr bwMode="auto">
              <a:xfrm>
                <a:off x="4847506" y="4568151"/>
                <a:ext cx="839787"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71" name="Rectangle 300"/>
              <p:cNvSpPr>
                <a:spLocks noChangeArrowheads="1"/>
              </p:cNvSpPr>
              <p:nvPr/>
            </p:nvSpPr>
            <p:spPr bwMode="auto">
              <a:xfrm>
                <a:off x="4847506" y="4568151"/>
                <a:ext cx="839787" cy="373063"/>
              </a:xfrm>
              <a:prstGeom prst="rect">
                <a:avLst/>
              </a:prstGeom>
              <a:gradFill>
                <a:gsLst>
                  <a:gs pos="18000">
                    <a:srgbClr val="649E16"/>
                  </a:gs>
                  <a:gs pos="50000">
                    <a:schemeClr val="accent1">
                      <a:tint val="44500"/>
                      <a:satMod val="160000"/>
                    </a:schemeClr>
                  </a:gs>
                  <a:gs pos="84000">
                    <a:srgbClr val="649E16"/>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72" name="Rectangle 301"/>
              <p:cNvSpPr>
                <a:spLocks noChangeArrowheads="1"/>
              </p:cNvSpPr>
              <p:nvPr/>
            </p:nvSpPr>
            <p:spPr bwMode="auto">
              <a:xfrm>
                <a:off x="5687293" y="4568151"/>
                <a:ext cx="841375" cy="373063"/>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73" name="Rectangle 304"/>
              <p:cNvSpPr>
                <a:spLocks noChangeArrowheads="1"/>
              </p:cNvSpPr>
              <p:nvPr/>
            </p:nvSpPr>
            <p:spPr bwMode="auto">
              <a:xfrm>
                <a:off x="6528668"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74" name="Rectangle 306"/>
              <p:cNvSpPr>
                <a:spLocks noChangeArrowheads="1"/>
              </p:cNvSpPr>
              <p:nvPr/>
            </p:nvSpPr>
            <p:spPr bwMode="auto">
              <a:xfrm>
                <a:off x="6528668" y="4568151"/>
                <a:ext cx="841375" cy="373063"/>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75" name="Rectangle 307"/>
              <p:cNvSpPr>
                <a:spLocks noChangeArrowheads="1"/>
              </p:cNvSpPr>
              <p:nvPr/>
            </p:nvSpPr>
            <p:spPr bwMode="auto">
              <a:xfrm>
                <a:off x="7370043"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76" name="Rectangle 309"/>
              <p:cNvSpPr>
                <a:spLocks noChangeArrowheads="1"/>
              </p:cNvSpPr>
              <p:nvPr/>
            </p:nvSpPr>
            <p:spPr bwMode="auto">
              <a:xfrm>
                <a:off x="7370043" y="4568151"/>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grpSp>
        <p:sp>
          <p:nvSpPr>
            <p:cNvPr id="343" name="Rectangle 438"/>
            <p:cNvSpPr>
              <a:spLocks noChangeArrowheads="1"/>
            </p:cNvSpPr>
            <p:nvPr/>
          </p:nvSpPr>
          <p:spPr bwMode="auto">
            <a:xfrm>
              <a:off x="4637336" y="4203464"/>
              <a:ext cx="38472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1x4</a:t>
              </a:r>
            </a:p>
          </p:txBody>
        </p:sp>
        <p:sp>
          <p:nvSpPr>
            <p:cNvPr id="344" name="Rectangle 441"/>
            <p:cNvSpPr>
              <a:spLocks noChangeArrowheads="1"/>
            </p:cNvSpPr>
            <p:nvPr/>
          </p:nvSpPr>
          <p:spPr bwMode="auto">
            <a:xfrm>
              <a:off x="5478711" y="4203464"/>
              <a:ext cx="38472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Arial" pitchFamily="34" charset="0"/>
                  <a:cs typeface="Arial" pitchFamily="34" charset="0"/>
                </a:rPr>
                <a:t>1x2</a:t>
              </a:r>
            </a:p>
          </p:txBody>
        </p:sp>
        <p:sp>
          <p:nvSpPr>
            <p:cNvPr id="345" name="Rectangle 444"/>
            <p:cNvSpPr>
              <a:spLocks noChangeArrowheads="1"/>
            </p:cNvSpPr>
            <p:nvPr/>
          </p:nvSpPr>
          <p:spPr bwMode="auto">
            <a:xfrm>
              <a:off x="6320086" y="4203464"/>
              <a:ext cx="38472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1x1</a:t>
              </a:r>
            </a:p>
          </p:txBody>
        </p:sp>
        <p:sp>
          <p:nvSpPr>
            <p:cNvPr id="144" name="Rectangle 438"/>
            <p:cNvSpPr>
              <a:spLocks noChangeArrowheads="1"/>
            </p:cNvSpPr>
            <p:nvPr/>
          </p:nvSpPr>
          <p:spPr bwMode="auto">
            <a:xfrm>
              <a:off x="2074316" y="4216200"/>
              <a:ext cx="51296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 x 4</a:t>
              </a:r>
            </a:p>
          </p:txBody>
        </p:sp>
        <p:sp>
          <p:nvSpPr>
            <p:cNvPr id="145" name="Rectangle 441"/>
            <p:cNvSpPr>
              <a:spLocks noChangeArrowheads="1"/>
            </p:cNvSpPr>
            <p:nvPr/>
          </p:nvSpPr>
          <p:spPr bwMode="auto">
            <a:xfrm>
              <a:off x="2915691" y="4216200"/>
              <a:ext cx="51296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 x 2</a:t>
              </a:r>
            </a:p>
          </p:txBody>
        </p:sp>
        <p:sp>
          <p:nvSpPr>
            <p:cNvPr id="146" name="Rectangle 444"/>
            <p:cNvSpPr>
              <a:spLocks noChangeArrowheads="1"/>
            </p:cNvSpPr>
            <p:nvPr/>
          </p:nvSpPr>
          <p:spPr bwMode="auto">
            <a:xfrm>
              <a:off x="3757066" y="4216200"/>
              <a:ext cx="38472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0x1</a:t>
              </a:r>
            </a:p>
          </p:txBody>
        </p:sp>
      </p:grpSp>
      <p:grpSp>
        <p:nvGrpSpPr>
          <p:cNvPr id="10" name="Groupe 9"/>
          <p:cNvGrpSpPr/>
          <p:nvPr/>
        </p:nvGrpSpPr>
        <p:grpSpPr>
          <a:xfrm>
            <a:off x="1851255" y="4535252"/>
            <a:ext cx="5046662" cy="373063"/>
            <a:chOff x="1851255" y="4535252"/>
            <a:chExt cx="5046662" cy="373063"/>
          </a:xfrm>
        </p:grpSpPr>
        <p:grpSp>
          <p:nvGrpSpPr>
            <p:cNvPr id="250" name="Groupe 249"/>
            <p:cNvGrpSpPr/>
            <p:nvPr/>
          </p:nvGrpSpPr>
          <p:grpSpPr>
            <a:xfrm>
              <a:off x="1851255" y="4535252"/>
              <a:ext cx="5046662" cy="373063"/>
              <a:chOff x="3069505" y="6381328"/>
              <a:chExt cx="5046662" cy="373063"/>
            </a:xfrm>
          </p:grpSpPr>
          <p:sp>
            <p:nvSpPr>
              <p:cNvPr id="295" name="Rectangle 256"/>
              <p:cNvSpPr>
                <a:spLocks noChangeArrowheads="1"/>
              </p:cNvSpPr>
              <p:nvPr/>
            </p:nvSpPr>
            <p:spPr bwMode="auto">
              <a:xfrm>
                <a:off x="3069505" y="6381328"/>
                <a:ext cx="841375" cy="371475"/>
              </a:xfrm>
              <a:prstGeom prst="rect">
                <a:avLst/>
              </a:prstGeom>
              <a:gradFill>
                <a:gsLst>
                  <a:gs pos="18000">
                    <a:srgbClr val="92D050"/>
                  </a:gs>
                  <a:gs pos="50000">
                    <a:schemeClr val="accent1">
                      <a:tint val="44500"/>
                      <a:satMod val="160000"/>
                    </a:schemeClr>
                  </a:gs>
                  <a:gs pos="84000">
                    <a:srgbClr val="92D05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96" name="Rectangle 257"/>
              <p:cNvSpPr>
                <a:spLocks noChangeArrowheads="1"/>
              </p:cNvSpPr>
              <p:nvPr/>
            </p:nvSpPr>
            <p:spPr bwMode="auto">
              <a:xfrm>
                <a:off x="3910880" y="6381328"/>
                <a:ext cx="841375" cy="371475"/>
              </a:xfrm>
              <a:prstGeom prst="rect">
                <a:avLst/>
              </a:prstGeom>
              <a:gradFill>
                <a:gsLst>
                  <a:gs pos="18000">
                    <a:srgbClr val="74BC14"/>
                  </a:gs>
                  <a:gs pos="50000">
                    <a:schemeClr val="accent1">
                      <a:tint val="44500"/>
                      <a:satMod val="160000"/>
                    </a:schemeClr>
                  </a:gs>
                  <a:gs pos="84000">
                    <a:srgbClr val="74BC14"/>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97" name="Rectangle 258"/>
              <p:cNvSpPr>
                <a:spLocks noChangeArrowheads="1"/>
              </p:cNvSpPr>
              <p:nvPr/>
            </p:nvSpPr>
            <p:spPr bwMode="auto">
              <a:xfrm>
                <a:off x="4752255" y="6381328"/>
                <a:ext cx="839787" cy="371475"/>
              </a:xfrm>
              <a:prstGeom prst="rect">
                <a:avLst/>
              </a:prstGeom>
              <a:gradFill>
                <a:gsLst>
                  <a:gs pos="18000">
                    <a:srgbClr val="649E16"/>
                  </a:gs>
                  <a:gs pos="50000">
                    <a:schemeClr val="accent1">
                      <a:tint val="44500"/>
                      <a:satMod val="160000"/>
                    </a:schemeClr>
                  </a:gs>
                  <a:gs pos="84000">
                    <a:srgbClr val="649E16"/>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98" name="Rectangle 259"/>
              <p:cNvSpPr>
                <a:spLocks noChangeArrowheads="1"/>
              </p:cNvSpPr>
              <p:nvPr/>
            </p:nvSpPr>
            <p:spPr bwMode="auto">
              <a:xfrm>
                <a:off x="5592042" y="6381328"/>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99" name="Rectangle 260"/>
              <p:cNvSpPr>
                <a:spLocks noChangeArrowheads="1"/>
              </p:cNvSpPr>
              <p:nvPr/>
            </p:nvSpPr>
            <p:spPr bwMode="auto">
              <a:xfrm>
                <a:off x="6433417" y="6381328"/>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300" name="Rectangle 261"/>
              <p:cNvSpPr>
                <a:spLocks noChangeArrowheads="1"/>
              </p:cNvSpPr>
              <p:nvPr/>
            </p:nvSpPr>
            <p:spPr bwMode="auto">
              <a:xfrm>
                <a:off x="7274792" y="6381328"/>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grpSp>
        <p:sp>
          <p:nvSpPr>
            <p:cNvPr id="351" name="Rectangle 463"/>
            <p:cNvSpPr>
              <a:spLocks noChangeArrowheads="1"/>
            </p:cNvSpPr>
            <p:nvPr/>
          </p:nvSpPr>
          <p:spPr bwMode="auto">
            <a:xfrm>
              <a:off x="4540499" y="4574939"/>
              <a:ext cx="5834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4     +</a:t>
              </a:r>
            </a:p>
          </p:txBody>
        </p:sp>
        <p:sp>
          <p:nvSpPr>
            <p:cNvPr id="352" name="Rectangle 466"/>
            <p:cNvSpPr>
              <a:spLocks noChangeArrowheads="1"/>
            </p:cNvSpPr>
            <p:nvPr/>
          </p:nvSpPr>
          <p:spPr bwMode="auto">
            <a:xfrm>
              <a:off x="5381874" y="4574939"/>
              <a:ext cx="5834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Arial" pitchFamily="34" charset="0"/>
                  <a:cs typeface="Arial" pitchFamily="34" charset="0"/>
                </a:rPr>
                <a:t>2     +</a:t>
              </a:r>
            </a:p>
          </p:txBody>
        </p:sp>
        <p:sp>
          <p:nvSpPr>
            <p:cNvPr id="353" name="Rectangle 469"/>
            <p:cNvSpPr>
              <a:spLocks noChangeArrowheads="1"/>
            </p:cNvSpPr>
            <p:nvPr/>
          </p:nvSpPr>
          <p:spPr bwMode="auto">
            <a:xfrm>
              <a:off x="6435974" y="4574939"/>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a:t>
              </a:r>
            </a:p>
          </p:txBody>
        </p:sp>
        <p:sp>
          <p:nvSpPr>
            <p:cNvPr id="147" name="Rectangle 463"/>
            <p:cNvSpPr>
              <a:spLocks noChangeArrowheads="1"/>
            </p:cNvSpPr>
            <p:nvPr/>
          </p:nvSpPr>
          <p:spPr bwMode="auto">
            <a:xfrm>
              <a:off x="2019719" y="4587675"/>
              <a:ext cx="51937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4    +</a:t>
              </a:r>
            </a:p>
          </p:txBody>
        </p:sp>
        <p:sp>
          <p:nvSpPr>
            <p:cNvPr id="148" name="Rectangle 466"/>
            <p:cNvSpPr>
              <a:spLocks noChangeArrowheads="1"/>
            </p:cNvSpPr>
            <p:nvPr/>
          </p:nvSpPr>
          <p:spPr bwMode="auto">
            <a:xfrm>
              <a:off x="2941523" y="4587675"/>
              <a:ext cx="45525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fr-FR" b="1" dirty="0" smtClean="0">
                  <a:solidFill>
                    <a:schemeClr val="bg1"/>
                  </a:solidFill>
                  <a:latin typeface="Arial" pitchFamily="34" charset="0"/>
                  <a:cs typeface="Arial" pitchFamily="34" charset="0"/>
                </a:rPr>
                <a:t>2</a:t>
              </a:r>
              <a:r>
                <a:rPr kumimoji="0" lang="fr-FR" sz="1800" b="1" i="0" u="none" strike="noStrike" cap="none" normalizeH="0" baseline="0" dirty="0" smtClean="0">
                  <a:ln>
                    <a:noFill/>
                  </a:ln>
                  <a:solidFill>
                    <a:schemeClr val="bg1"/>
                  </a:solidFill>
                  <a:effectLst/>
                  <a:latin typeface="Arial" pitchFamily="34" charset="0"/>
                  <a:cs typeface="Arial" pitchFamily="34" charset="0"/>
                </a:rPr>
                <a:t>   +</a:t>
              </a:r>
            </a:p>
          </p:txBody>
        </p:sp>
        <p:sp>
          <p:nvSpPr>
            <p:cNvPr id="149" name="Rectangle 469"/>
            <p:cNvSpPr>
              <a:spLocks noChangeArrowheads="1"/>
            </p:cNvSpPr>
            <p:nvPr/>
          </p:nvSpPr>
          <p:spPr bwMode="auto">
            <a:xfrm>
              <a:off x="3872954" y="4587675"/>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0</a:t>
              </a:r>
            </a:p>
          </p:txBody>
        </p:sp>
      </p:grpSp>
      <p:grpSp>
        <p:nvGrpSpPr>
          <p:cNvPr id="11" name="Groupe 10"/>
          <p:cNvGrpSpPr/>
          <p:nvPr/>
        </p:nvGrpSpPr>
        <p:grpSpPr>
          <a:xfrm>
            <a:off x="1854739" y="4879048"/>
            <a:ext cx="5059252" cy="371475"/>
            <a:chOff x="1854739" y="4879048"/>
            <a:chExt cx="5059252" cy="371475"/>
          </a:xfrm>
        </p:grpSpPr>
        <p:sp>
          <p:nvSpPr>
            <p:cNvPr id="160" name="Rectangle 254"/>
            <p:cNvSpPr>
              <a:spLocks noChangeArrowheads="1"/>
            </p:cNvSpPr>
            <p:nvPr/>
          </p:nvSpPr>
          <p:spPr bwMode="auto">
            <a:xfrm>
              <a:off x="1854739" y="4879048"/>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6</a:t>
              </a:r>
              <a:endParaRPr lang="fr-FR" b="1" dirty="0">
                <a:solidFill>
                  <a:schemeClr val="bg1"/>
                </a:solidFill>
                <a:latin typeface="Arial" pitchFamily="34" charset="0"/>
                <a:cs typeface="Arial" pitchFamily="34" charset="0"/>
              </a:endParaRPr>
            </a:p>
          </p:txBody>
        </p:sp>
        <p:sp>
          <p:nvSpPr>
            <p:cNvPr id="161" name="Rectangle 254"/>
            <p:cNvSpPr>
              <a:spLocks noChangeArrowheads="1"/>
            </p:cNvSpPr>
            <p:nvPr/>
          </p:nvSpPr>
          <p:spPr bwMode="auto">
            <a:xfrm>
              <a:off x="4391093" y="4879048"/>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7</a:t>
              </a:r>
              <a:endParaRPr lang="fr-FR" b="1" dirty="0">
                <a:solidFill>
                  <a:schemeClr val="bg1"/>
                </a:solidFill>
                <a:latin typeface="Arial" pitchFamily="34" charset="0"/>
                <a:cs typeface="Arial" pitchFamily="34" charset="0"/>
              </a:endParaRPr>
            </a:p>
          </p:txBody>
        </p:sp>
      </p:grpSp>
      <p:sp>
        <p:nvSpPr>
          <p:cNvPr id="102" name="Rectangle 101"/>
          <p:cNvSpPr/>
          <p:nvPr/>
        </p:nvSpPr>
        <p:spPr>
          <a:xfrm>
            <a:off x="555690" y="3645024"/>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03" name="Rectangle 102"/>
          <p:cNvSpPr/>
          <p:nvPr/>
        </p:nvSpPr>
        <p:spPr>
          <a:xfrm>
            <a:off x="289337" y="4046875"/>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04" name="Rectangle 103"/>
          <p:cNvSpPr/>
          <p:nvPr/>
        </p:nvSpPr>
        <p:spPr>
          <a:xfrm>
            <a:off x="353584" y="4581128"/>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105" name="Connecteur droit avec flèche 104"/>
          <p:cNvCxnSpPr/>
          <p:nvPr/>
        </p:nvCxnSpPr>
        <p:spPr>
          <a:xfrm>
            <a:off x="1384313" y="382293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106" name="Connecteur droit avec flèche 105"/>
          <p:cNvCxnSpPr/>
          <p:nvPr/>
        </p:nvCxnSpPr>
        <p:spPr>
          <a:xfrm>
            <a:off x="1384313" y="4333154"/>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107" name="Connecteur droit avec flèche 106"/>
          <p:cNvCxnSpPr/>
          <p:nvPr/>
        </p:nvCxnSpPr>
        <p:spPr>
          <a:xfrm>
            <a:off x="1384313" y="4739003"/>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3246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200"/>
                            </p:stCondLst>
                            <p:childTnLst>
                              <p:par>
                                <p:cTn id="9" presetID="22" presetClass="entr" presetSubtype="2" fill="hold" nodeType="afterEffect">
                                  <p:stCondLst>
                                    <p:cond delay="750"/>
                                  </p:stCondLst>
                                  <p:childTnLst>
                                    <p:set>
                                      <p:cBhvr>
                                        <p:cTn id="10" dur="1" fill="hold">
                                          <p:stCondLst>
                                            <p:cond delay="0"/>
                                          </p:stCondLst>
                                        </p:cTn>
                                        <p:tgtEl>
                                          <p:spTgt spid="2"/>
                                        </p:tgtEl>
                                        <p:attrNameLst>
                                          <p:attrName>style.visibility</p:attrName>
                                        </p:attrNameLst>
                                      </p:cBhvr>
                                      <p:to>
                                        <p:strVal val="visible"/>
                                      </p:to>
                                    </p:set>
                                    <p:animEffect transition="in" filter="wipe(right)">
                                      <p:cBhvr>
                                        <p:cTn id="11" dur="500"/>
                                        <p:tgtEl>
                                          <p:spTgt spid="2"/>
                                        </p:tgtEl>
                                      </p:cBhvr>
                                    </p:animEffect>
                                  </p:childTnLst>
                                </p:cTn>
                              </p:par>
                            </p:childTnLst>
                          </p:cTn>
                        </p:par>
                        <p:par>
                          <p:cTn id="12" fill="hold">
                            <p:stCondLst>
                              <p:cond delay="2450"/>
                            </p:stCondLst>
                            <p:childTnLst>
                              <p:par>
                                <p:cTn id="13" presetID="22" presetClass="entr" presetSubtype="8" fill="hold" grpId="0" nodeType="afterEffect">
                                  <p:stCondLst>
                                    <p:cond delay="0"/>
                                  </p:stCondLst>
                                  <p:childTnLst>
                                    <p:set>
                                      <p:cBhvr>
                                        <p:cTn id="14" dur="1" fill="hold">
                                          <p:stCondLst>
                                            <p:cond delay="0"/>
                                          </p:stCondLst>
                                        </p:cTn>
                                        <p:tgtEl>
                                          <p:spTgt spid="102"/>
                                        </p:tgtEl>
                                        <p:attrNameLst>
                                          <p:attrName>style.visibility</p:attrName>
                                        </p:attrNameLst>
                                      </p:cBhvr>
                                      <p:to>
                                        <p:strVal val="visible"/>
                                      </p:to>
                                    </p:set>
                                    <p:animEffect transition="in" filter="wipe(left)">
                                      <p:cBhvr>
                                        <p:cTn id="15" dur="500"/>
                                        <p:tgtEl>
                                          <p:spTgt spid="102"/>
                                        </p:tgtEl>
                                      </p:cBhvr>
                                    </p:animEffect>
                                  </p:childTnLst>
                                </p:cTn>
                              </p:par>
                            </p:childTnLst>
                          </p:cTn>
                        </p:par>
                        <p:par>
                          <p:cTn id="16" fill="hold">
                            <p:stCondLst>
                              <p:cond delay="2950"/>
                            </p:stCondLst>
                            <p:childTnLst>
                              <p:par>
                                <p:cTn id="17" presetID="22" presetClass="entr" presetSubtype="8" fill="hold" nodeType="afterEffect">
                                  <p:stCondLst>
                                    <p:cond delay="0"/>
                                  </p:stCondLst>
                                  <p:childTnLst>
                                    <p:set>
                                      <p:cBhvr>
                                        <p:cTn id="18" dur="1" fill="hold">
                                          <p:stCondLst>
                                            <p:cond delay="0"/>
                                          </p:stCondLst>
                                        </p:cTn>
                                        <p:tgtEl>
                                          <p:spTgt spid="105"/>
                                        </p:tgtEl>
                                        <p:attrNameLst>
                                          <p:attrName>style.visibility</p:attrName>
                                        </p:attrNameLst>
                                      </p:cBhvr>
                                      <p:to>
                                        <p:strVal val="visible"/>
                                      </p:to>
                                    </p:set>
                                    <p:animEffect transition="in" filter="wipe(left)">
                                      <p:cBhvr>
                                        <p:cTn id="19" dur="500"/>
                                        <p:tgtEl>
                                          <p:spTgt spid="10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right)">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right)">
                                      <p:cBhvr>
                                        <p:cTn id="29" dur="500"/>
                                        <p:tgtEl>
                                          <p:spTgt spid="6"/>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103"/>
                                        </p:tgtEl>
                                        <p:attrNameLst>
                                          <p:attrName>style.visibility</p:attrName>
                                        </p:attrNameLst>
                                      </p:cBhvr>
                                      <p:to>
                                        <p:strVal val="visible"/>
                                      </p:to>
                                    </p:set>
                                    <p:animEffect transition="in" filter="wipe(left)">
                                      <p:cBhvr>
                                        <p:cTn id="33" dur="500"/>
                                        <p:tgtEl>
                                          <p:spTgt spid="103"/>
                                        </p:tgtEl>
                                      </p:cBhvr>
                                    </p:animEffect>
                                  </p:childTnLst>
                                </p:cTn>
                              </p:par>
                            </p:childTnLst>
                          </p:cTn>
                        </p:par>
                        <p:par>
                          <p:cTn id="34" fill="hold">
                            <p:stCondLst>
                              <p:cond delay="1000"/>
                            </p:stCondLst>
                            <p:childTnLst>
                              <p:par>
                                <p:cTn id="35" presetID="22" presetClass="entr" presetSubtype="8" fill="hold" nodeType="afterEffect">
                                  <p:stCondLst>
                                    <p:cond delay="0"/>
                                  </p:stCondLst>
                                  <p:childTnLst>
                                    <p:set>
                                      <p:cBhvr>
                                        <p:cTn id="36" dur="1" fill="hold">
                                          <p:stCondLst>
                                            <p:cond delay="0"/>
                                          </p:stCondLst>
                                        </p:cTn>
                                        <p:tgtEl>
                                          <p:spTgt spid="106"/>
                                        </p:tgtEl>
                                        <p:attrNameLst>
                                          <p:attrName>style.visibility</p:attrName>
                                        </p:attrNameLst>
                                      </p:cBhvr>
                                      <p:to>
                                        <p:strVal val="visible"/>
                                      </p:to>
                                    </p:set>
                                    <p:animEffect transition="in" filter="wipe(left)">
                                      <p:cBhvr>
                                        <p:cTn id="37" dur="500"/>
                                        <p:tgtEl>
                                          <p:spTgt spid="10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wipe(right)">
                                      <p:cBhvr>
                                        <p:cTn id="42" dur="500"/>
                                        <p:tgtEl>
                                          <p:spTgt spid="9"/>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104"/>
                                        </p:tgtEl>
                                        <p:attrNameLst>
                                          <p:attrName>style.visibility</p:attrName>
                                        </p:attrNameLst>
                                      </p:cBhvr>
                                      <p:to>
                                        <p:strVal val="visible"/>
                                      </p:to>
                                    </p:set>
                                    <p:animEffect transition="in" filter="wipe(left)">
                                      <p:cBhvr>
                                        <p:cTn id="46" dur="500"/>
                                        <p:tgtEl>
                                          <p:spTgt spid="104"/>
                                        </p:tgtEl>
                                      </p:cBhvr>
                                    </p:animEffect>
                                  </p:childTnLst>
                                </p:cTn>
                              </p:par>
                            </p:childTnLst>
                          </p:cTn>
                        </p:par>
                        <p:par>
                          <p:cTn id="47" fill="hold">
                            <p:stCondLst>
                              <p:cond delay="1000"/>
                            </p:stCondLst>
                            <p:childTnLst>
                              <p:par>
                                <p:cTn id="48" presetID="22" presetClass="entr" presetSubtype="8" fill="hold" nodeType="afterEffect">
                                  <p:stCondLst>
                                    <p:cond delay="0"/>
                                  </p:stCondLst>
                                  <p:childTnLst>
                                    <p:set>
                                      <p:cBhvr>
                                        <p:cTn id="49" dur="1" fill="hold">
                                          <p:stCondLst>
                                            <p:cond delay="0"/>
                                          </p:stCondLst>
                                        </p:cTn>
                                        <p:tgtEl>
                                          <p:spTgt spid="107"/>
                                        </p:tgtEl>
                                        <p:attrNameLst>
                                          <p:attrName>style.visibility</p:attrName>
                                        </p:attrNameLst>
                                      </p:cBhvr>
                                      <p:to>
                                        <p:strVal val="visible"/>
                                      </p:to>
                                    </p:set>
                                    <p:animEffect transition="in" filter="wipe(left)">
                                      <p:cBhvr>
                                        <p:cTn id="50" dur="500"/>
                                        <p:tgtEl>
                                          <p:spTgt spid="107"/>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2" fill="hold"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wipe(right)">
                                      <p:cBhvr>
                                        <p:cTn id="55" dur="500"/>
                                        <p:tgtEl>
                                          <p:spTgt spid="10"/>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2" fill="hold" nodeType="click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wipe(right)">
                                      <p:cBhvr>
                                        <p:cTn id="60" dur="500"/>
                                        <p:tgtEl>
                                          <p:spTgt spid="11"/>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8"/>
                                        </p:tgtEl>
                                        <p:attrNameLst>
                                          <p:attrName>style.visibility</p:attrName>
                                        </p:attrNameLst>
                                      </p:cBhvr>
                                      <p:to>
                                        <p:strVal val="visible"/>
                                      </p:to>
                                    </p:set>
                                    <p:animEffect transition="in" filter="wipe(left)">
                                      <p:cBhvr>
                                        <p:cTn id="65" dur="500"/>
                                        <p:tgtEl>
                                          <p:spTgt spid="8"/>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17"/>
                                        </p:tgtEl>
                                        <p:attrNameLst>
                                          <p:attrName>style.visibility</p:attrName>
                                        </p:attrNameLst>
                                      </p:cBhvr>
                                      <p:to>
                                        <p:strVal val="visible"/>
                                      </p:to>
                                    </p:set>
                                    <p:animEffect transition="in" filter="wipe(left)">
                                      <p:cBhvr>
                                        <p:cTn id="7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7" grpId="0"/>
      <p:bldP spid="102" grpId="0"/>
      <p:bldP spid="103" grpId="0"/>
      <p:bldP spid="10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6011582"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Octal …  </a:t>
            </a:r>
            <a:endParaRPr lang="fr-FR" sz="2400" u="sng" dirty="0"/>
          </a:p>
        </p:txBody>
      </p:sp>
      <p:sp>
        <p:nvSpPr>
          <p:cNvPr id="7" name="Rectangle 6"/>
          <p:cNvSpPr/>
          <p:nvPr/>
        </p:nvSpPr>
        <p:spPr>
          <a:xfrm>
            <a:off x="-42914" y="1556792"/>
            <a:ext cx="9166516" cy="1477328"/>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Octal  </a:t>
            </a:r>
            <a:r>
              <a:rPr lang="fr-FR" b="1" dirty="0" smtClean="0">
                <a:effectLst>
                  <a:outerShdw blurRad="38100" dist="38100" dir="2700000" algn="tl">
                    <a:srgbClr val="000000">
                      <a:alpha val="43137"/>
                    </a:srgbClr>
                  </a:outerShdw>
                </a:effectLst>
                <a:latin typeface="Arial" pitchFamily="34" charset="0"/>
                <a:cs typeface="Arial" pitchFamily="34" charset="0"/>
              </a:rPr>
              <a:t>Binaire</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octal : 527 on convertit chaque symbole, à chaque rang, comme si  c’était une conversion décimale vers du binaire. En se rappelant les poids des trois premiers rangs 4; 2; 1….  </a:t>
            </a:r>
            <a:br>
              <a:rPr lang="fr-FR" b="1" dirty="0" smtClean="0">
                <a:effectLst>
                  <a:outerShdw blurRad="38100" dist="38100" dir="2700000" algn="tl">
                    <a:srgbClr val="000000">
                      <a:alpha val="43137"/>
                    </a:srgbClr>
                  </a:outerShdw>
                </a:effectLst>
                <a:latin typeface="Arial" pitchFamily="34" charset="0"/>
                <a:cs typeface="Arial" pitchFamily="34" charset="0"/>
                <a:sym typeface="Symbol"/>
              </a:rPr>
            </a:b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On garde l’ordre des rangs tels quels.</a:t>
            </a:r>
          </a:p>
        </p:txBody>
      </p:sp>
      <p:sp>
        <p:nvSpPr>
          <p:cNvPr id="17" name="Rectangle 16"/>
          <p:cNvSpPr/>
          <p:nvPr/>
        </p:nvSpPr>
        <p:spPr>
          <a:xfrm>
            <a:off x="2217795" y="5696083"/>
            <a:ext cx="5405671" cy="461665"/>
          </a:xfrm>
          <a:prstGeom prst="rect">
            <a:avLst/>
          </a:prstGeom>
        </p:spPr>
        <p:txBody>
          <a:bodyPr wrap="squar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527</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8</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101010111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8" name="Groupe 7"/>
          <p:cNvGrpSpPr/>
          <p:nvPr/>
        </p:nvGrpSpPr>
        <p:grpSpPr>
          <a:xfrm>
            <a:off x="1475656" y="3510384"/>
            <a:ext cx="7585634" cy="371475"/>
            <a:chOff x="885539" y="3510384"/>
            <a:chExt cx="7585634" cy="371475"/>
          </a:xfrm>
        </p:grpSpPr>
        <p:sp>
          <p:nvSpPr>
            <p:cNvPr id="159" name="Rectangle 254"/>
            <p:cNvSpPr>
              <a:spLocks noChangeArrowheads="1"/>
            </p:cNvSpPr>
            <p:nvPr/>
          </p:nvSpPr>
          <p:spPr bwMode="auto">
            <a:xfrm>
              <a:off x="885539" y="3510384"/>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5</a:t>
              </a:r>
              <a:endParaRPr lang="fr-FR" sz="2400" b="1" dirty="0">
                <a:solidFill>
                  <a:schemeClr val="bg1"/>
                </a:solidFill>
                <a:latin typeface="Arial" pitchFamily="34" charset="0"/>
                <a:cs typeface="Arial" pitchFamily="34" charset="0"/>
              </a:endParaRPr>
            </a:p>
          </p:txBody>
        </p:sp>
        <p:sp>
          <p:nvSpPr>
            <p:cNvPr id="160" name="Rectangle 254"/>
            <p:cNvSpPr>
              <a:spLocks noChangeArrowheads="1"/>
            </p:cNvSpPr>
            <p:nvPr/>
          </p:nvSpPr>
          <p:spPr bwMode="auto">
            <a:xfrm>
              <a:off x="3416907" y="3510384"/>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endParaRPr lang="fr-FR" sz="2400" b="1" dirty="0">
                <a:solidFill>
                  <a:schemeClr val="bg1"/>
                </a:solidFill>
                <a:latin typeface="Arial" pitchFamily="34" charset="0"/>
                <a:cs typeface="Arial" pitchFamily="34" charset="0"/>
              </a:endParaRPr>
            </a:p>
          </p:txBody>
        </p:sp>
        <p:sp>
          <p:nvSpPr>
            <p:cNvPr id="161" name="Rectangle 254"/>
            <p:cNvSpPr>
              <a:spLocks noChangeArrowheads="1"/>
            </p:cNvSpPr>
            <p:nvPr/>
          </p:nvSpPr>
          <p:spPr bwMode="auto">
            <a:xfrm>
              <a:off x="5948275" y="3510384"/>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7</a:t>
              </a:r>
              <a:endParaRPr lang="fr-FR" sz="2400" b="1" dirty="0">
                <a:solidFill>
                  <a:schemeClr val="bg1"/>
                </a:solidFill>
                <a:latin typeface="Arial" pitchFamily="34" charset="0"/>
                <a:cs typeface="Arial" pitchFamily="34" charset="0"/>
              </a:endParaRPr>
            </a:p>
          </p:txBody>
        </p:sp>
      </p:grpSp>
      <p:grpSp>
        <p:nvGrpSpPr>
          <p:cNvPr id="6" name="Groupe 5"/>
          <p:cNvGrpSpPr/>
          <p:nvPr/>
        </p:nvGrpSpPr>
        <p:grpSpPr>
          <a:xfrm>
            <a:off x="1475656" y="4270226"/>
            <a:ext cx="7585634" cy="371475"/>
            <a:chOff x="874798" y="3910186"/>
            <a:chExt cx="7585634" cy="371475"/>
          </a:xfrm>
        </p:grpSpPr>
        <p:sp>
          <p:nvSpPr>
            <p:cNvPr id="132" name="Rectangle 254"/>
            <p:cNvSpPr>
              <a:spLocks noChangeArrowheads="1"/>
            </p:cNvSpPr>
            <p:nvPr/>
          </p:nvSpPr>
          <p:spPr bwMode="auto">
            <a:xfrm>
              <a:off x="874798" y="3910186"/>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  +  0  +  1</a:t>
              </a:r>
              <a:endParaRPr lang="fr-FR" sz="2400" b="1" dirty="0">
                <a:solidFill>
                  <a:schemeClr val="bg1"/>
                </a:solidFill>
                <a:latin typeface="Arial" pitchFamily="34" charset="0"/>
                <a:cs typeface="Arial" pitchFamily="34" charset="0"/>
              </a:endParaRPr>
            </a:p>
          </p:txBody>
        </p:sp>
        <p:sp>
          <p:nvSpPr>
            <p:cNvPr id="133" name="Rectangle 254"/>
            <p:cNvSpPr>
              <a:spLocks noChangeArrowheads="1"/>
            </p:cNvSpPr>
            <p:nvPr/>
          </p:nvSpPr>
          <p:spPr bwMode="auto">
            <a:xfrm>
              <a:off x="3406166" y="3910186"/>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  +  2  +  0</a:t>
              </a:r>
              <a:endParaRPr lang="fr-FR" sz="2400" b="1" dirty="0">
                <a:solidFill>
                  <a:schemeClr val="bg1"/>
                </a:solidFill>
                <a:latin typeface="Arial" pitchFamily="34" charset="0"/>
                <a:cs typeface="Arial" pitchFamily="34" charset="0"/>
              </a:endParaRPr>
            </a:p>
          </p:txBody>
        </p:sp>
        <p:sp>
          <p:nvSpPr>
            <p:cNvPr id="139" name="Rectangle 254"/>
            <p:cNvSpPr>
              <a:spLocks noChangeArrowheads="1"/>
            </p:cNvSpPr>
            <p:nvPr/>
          </p:nvSpPr>
          <p:spPr bwMode="auto">
            <a:xfrm>
              <a:off x="5937534" y="3910186"/>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  +  2  +  1</a:t>
              </a:r>
              <a:endParaRPr lang="fr-FR" sz="2400" b="1" dirty="0">
                <a:solidFill>
                  <a:schemeClr val="bg1"/>
                </a:solidFill>
                <a:latin typeface="Arial" pitchFamily="34" charset="0"/>
                <a:cs typeface="Arial" pitchFamily="34" charset="0"/>
              </a:endParaRPr>
            </a:p>
          </p:txBody>
        </p:sp>
      </p:grpSp>
      <p:grpSp>
        <p:nvGrpSpPr>
          <p:cNvPr id="5" name="Groupe 4"/>
          <p:cNvGrpSpPr/>
          <p:nvPr/>
        </p:nvGrpSpPr>
        <p:grpSpPr>
          <a:xfrm>
            <a:off x="1475656" y="4641701"/>
            <a:ext cx="7587469" cy="371475"/>
            <a:chOff x="874797" y="4281661"/>
            <a:chExt cx="7587469" cy="371475"/>
          </a:xfrm>
        </p:grpSpPr>
        <p:sp>
          <p:nvSpPr>
            <p:cNvPr id="140" name="Rectangle 254"/>
            <p:cNvSpPr>
              <a:spLocks noChangeArrowheads="1"/>
            </p:cNvSpPr>
            <p:nvPr/>
          </p:nvSpPr>
          <p:spPr bwMode="auto">
            <a:xfrm>
              <a:off x="874797"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62" name="Rectangle 254"/>
            <p:cNvSpPr>
              <a:spLocks noChangeArrowheads="1"/>
            </p:cNvSpPr>
            <p:nvPr/>
          </p:nvSpPr>
          <p:spPr bwMode="auto">
            <a:xfrm>
              <a:off x="1718381"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a:t>
              </a:r>
              <a:endParaRPr lang="fr-FR" sz="2400" b="1" dirty="0">
                <a:solidFill>
                  <a:schemeClr val="bg1"/>
                </a:solidFill>
                <a:latin typeface="Arial" pitchFamily="34" charset="0"/>
                <a:cs typeface="Arial" pitchFamily="34" charset="0"/>
              </a:endParaRPr>
            </a:p>
          </p:txBody>
        </p:sp>
        <p:sp>
          <p:nvSpPr>
            <p:cNvPr id="163" name="Rectangle 254"/>
            <p:cNvSpPr>
              <a:spLocks noChangeArrowheads="1"/>
            </p:cNvSpPr>
            <p:nvPr/>
          </p:nvSpPr>
          <p:spPr bwMode="auto">
            <a:xfrm>
              <a:off x="2561965"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67" name="Rectangle 254"/>
            <p:cNvSpPr>
              <a:spLocks noChangeArrowheads="1"/>
            </p:cNvSpPr>
            <p:nvPr/>
          </p:nvSpPr>
          <p:spPr bwMode="auto">
            <a:xfrm>
              <a:off x="3405549"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a:t>
              </a:r>
              <a:endParaRPr lang="fr-FR" sz="2400" b="1" dirty="0">
                <a:solidFill>
                  <a:schemeClr val="bg1"/>
                </a:solidFill>
                <a:latin typeface="Arial" pitchFamily="34" charset="0"/>
                <a:cs typeface="Arial" pitchFamily="34" charset="0"/>
              </a:endParaRPr>
            </a:p>
          </p:txBody>
        </p:sp>
        <p:sp>
          <p:nvSpPr>
            <p:cNvPr id="168" name="Rectangle 254"/>
            <p:cNvSpPr>
              <a:spLocks noChangeArrowheads="1"/>
            </p:cNvSpPr>
            <p:nvPr/>
          </p:nvSpPr>
          <p:spPr bwMode="auto">
            <a:xfrm>
              <a:off x="4249133"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69" name="Rectangle 254"/>
            <p:cNvSpPr>
              <a:spLocks noChangeArrowheads="1"/>
            </p:cNvSpPr>
            <p:nvPr/>
          </p:nvSpPr>
          <p:spPr bwMode="auto">
            <a:xfrm>
              <a:off x="5092717"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a:t>
              </a:r>
              <a:endParaRPr lang="fr-FR" sz="2400" b="1" dirty="0">
                <a:solidFill>
                  <a:schemeClr val="bg1"/>
                </a:solidFill>
                <a:latin typeface="Arial" pitchFamily="34" charset="0"/>
                <a:cs typeface="Arial" pitchFamily="34" charset="0"/>
              </a:endParaRPr>
            </a:p>
          </p:txBody>
        </p:sp>
        <p:sp>
          <p:nvSpPr>
            <p:cNvPr id="170" name="Rectangle 254"/>
            <p:cNvSpPr>
              <a:spLocks noChangeArrowheads="1"/>
            </p:cNvSpPr>
            <p:nvPr/>
          </p:nvSpPr>
          <p:spPr bwMode="auto">
            <a:xfrm>
              <a:off x="5936301"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71" name="Rectangle 254"/>
            <p:cNvSpPr>
              <a:spLocks noChangeArrowheads="1"/>
            </p:cNvSpPr>
            <p:nvPr/>
          </p:nvSpPr>
          <p:spPr bwMode="auto">
            <a:xfrm>
              <a:off x="6779885"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72" name="Rectangle 254"/>
            <p:cNvSpPr>
              <a:spLocks noChangeArrowheads="1"/>
            </p:cNvSpPr>
            <p:nvPr/>
          </p:nvSpPr>
          <p:spPr bwMode="auto">
            <a:xfrm>
              <a:off x="7623466"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grpSp>
      <p:grpSp>
        <p:nvGrpSpPr>
          <p:cNvPr id="33" name="Groupe 32"/>
          <p:cNvGrpSpPr/>
          <p:nvPr/>
        </p:nvGrpSpPr>
        <p:grpSpPr>
          <a:xfrm>
            <a:off x="1475656" y="3888418"/>
            <a:ext cx="7587469" cy="371475"/>
            <a:chOff x="874797" y="4281661"/>
            <a:chExt cx="7587469" cy="371475"/>
          </a:xfrm>
        </p:grpSpPr>
        <p:sp>
          <p:nvSpPr>
            <p:cNvPr id="34" name="Rectangle 254"/>
            <p:cNvSpPr>
              <a:spLocks noChangeArrowheads="1"/>
            </p:cNvSpPr>
            <p:nvPr/>
          </p:nvSpPr>
          <p:spPr bwMode="auto">
            <a:xfrm>
              <a:off x="874797"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r>
                <a:rPr lang="fr-FR" sz="2400" b="1" baseline="30000" dirty="0" smtClean="0">
                  <a:solidFill>
                    <a:schemeClr val="bg1"/>
                  </a:solidFill>
                  <a:latin typeface="Arial" pitchFamily="34" charset="0"/>
                  <a:cs typeface="Arial" pitchFamily="34" charset="0"/>
                </a:rPr>
                <a:t>2</a:t>
              </a:r>
              <a:r>
                <a:rPr lang="fr-FR" sz="2400" b="1" dirty="0" smtClean="0">
                  <a:solidFill>
                    <a:schemeClr val="bg1"/>
                  </a:solidFill>
                  <a:latin typeface="Arial" pitchFamily="34" charset="0"/>
                  <a:cs typeface="Arial" pitchFamily="34" charset="0"/>
                </a:rPr>
                <a:t>	</a:t>
              </a:r>
              <a:endParaRPr lang="fr-FR" sz="2400" b="1" dirty="0">
                <a:solidFill>
                  <a:schemeClr val="bg1"/>
                </a:solidFill>
                <a:latin typeface="Arial" pitchFamily="34" charset="0"/>
                <a:cs typeface="Arial" pitchFamily="34" charset="0"/>
              </a:endParaRPr>
            </a:p>
          </p:txBody>
        </p:sp>
        <p:sp>
          <p:nvSpPr>
            <p:cNvPr id="35" name="Rectangle 254"/>
            <p:cNvSpPr>
              <a:spLocks noChangeArrowheads="1"/>
            </p:cNvSpPr>
            <p:nvPr/>
          </p:nvSpPr>
          <p:spPr bwMode="auto">
            <a:xfrm>
              <a:off x="1718381"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r>
                <a:rPr lang="fr-FR" sz="2400" b="1" baseline="30000" dirty="0" smtClean="0">
                  <a:solidFill>
                    <a:schemeClr val="bg1"/>
                  </a:solidFill>
                  <a:latin typeface="Arial" pitchFamily="34" charset="0"/>
                  <a:cs typeface="Arial" pitchFamily="34" charset="0"/>
                </a:rPr>
                <a:t>1</a:t>
              </a:r>
              <a:endParaRPr lang="fr-FR" sz="2400" b="1" baseline="30000" dirty="0">
                <a:solidFill>
                  <a:schemeClr val="bg1"/>
                </a:solidFill>
                <a:latin typeface="Arial" pitchFamily="34" charset="0"/>
                <a:cs typeface="Arial" pitchFamily="34" charset="0"/>
              </a:endParaRPr>
            </a:p>
          </p:txBody>
        </p:sp>
        <p:sp>
          <p:nvSpPr>
            <p:cNvPr id="36" name="Rectangle 254"/>
            <p:cNvSpPr>
              <a:spLocks noChangeArrowheads="1"/>
            </p:cNvSpPr>
            <p:nvPr/>
          </p:nvSpPr>
          <p:spPr bwMode="auto">
            <a:xfrm>
              <a:off x="2561965"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r>
                <a:rPr lang="fr-FR" sz="2400" b="1" baseline="30000" dirty="0" smtClean="0">
                  <a:solidFill>
                    <a:schemeClr val="bg1"/>
                  </a:solidFill>
                  <a:latin typeface="Arial" pitchFamily="34" charset="0"/>
                  <a:cs typeface="Arial" pitchFamily="34" charset="0"/>
                </a:rPr>
                <a:t>0</a:t>
              </a:r>
              <a:endParaRPr lang="fr-FR" sz="2400" b="1" baseline="30000" dirty="0">
                <a:solidFill>
                  <a:schemeClr val="bg1"/>
                </a:solidFill>
                <a:latin typeface="Arial" pitchFamily="34" charset="0"/>
                <a:cs typeface="Arial" pitchFamily="34" charset="0"/>
              </a:endParaRPr>
            </a:p>
          </p:txBody>
        </p:sp>
        <p:sp>
          <p:nvSpPr>
            <p:cNvPr id="37" name="Rectangle 254"/>
            <p:cNvSpPr>
              <a:spLocks noChangeArrowheads="1"/>
            </p:cNvSpPr>
            <p:nvPr/>
          </p:nvSpPr>
          <p:spPr bwMode="auto">
            <a:xfrm>
              <a:off x="3405549"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2</a:t>
              </a:r>
              <a:endParaRPr lang="fr-FR" sz="2400" b="1" dirty="0">
                <a:solidFill>
                  <a:schemeClr val="bg1"/>
                </a:solidFill>
                <a:latin typeface="Arial" pitchFamily="34" charset="0"/>
                <a:cs typeface="Arial" pitchFamily="34" charset="0"/>
              </a:endParaRPr>
            </a:p>
          </p:txBody>
        </p:sp>
        <p:sp>
          <p:nvSpPr>
            <p:cNvPr id="38" name="Rectangle 254"/>
            <p:cNvSpPr>
              <a:spLocks noChangeArrowheads="1"/>
            </p:cNvSpPr>
            <p:nvPr/>
          </p:nvSpPr>
          <p:spPr bwMode="auto">
            <a:xfrm>
              <a:off x="4249133"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1</a:t>
              </a:r>
            </a:p>
          </p:txBody>
        </p:sp>
        <p:sp>
          <p:nvSpPr>
            <p:cNvPr id="39" name="Rectangle 254"/>
            <p:cNvSpPr>
              <a:spLocks noChangeArrowheads="1"/>
            </p:cNvSpPr>
            <p:nvPr/>
          </p:nvSpPr>
          <p:spPr bwMode="auto">
            <a:xfrm>
              <a:off x="5092717"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0</a:t>
              </a:r>
            </a:p>
          </p:txBody>
        </p:sp>
        <p:sp>
          <p:nvSpPr>
            <p:cNvPr id="40" name="Rectangle 254"/>
            <p:cNvSpPr>
              <a:spLocks noChangeArrowheads="1"/>
            </p:cNvSpPr>
            <p:nvPr/>
          </p:nvSpPr>
          <p:spPr bwMode="auto">
            <a:xfrm>
              <a:off x="5936301"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2</a:t>
              </a:r>
              <a:endParaRPr lang="fr-FR" sz="2400" b="1" dirty="0">
                <a:solidFill>
                  <a:schemeClr val="bg1"/>
                </a:solidFill>
                <a:latin typeface="Arial" pitchFamily="34" charset="0"/>
                <a:cs typeface="Arial" pitchFamily="34" charset="0"/>
              </a:endParaRPr>
            </a:p>
          </p:txBody>
        </p:sp>
        <p:sp>
          <p:nvSpPr>
            <p:cNvPr id="41" name="Rectangle 254"/>
            <p:cNvSpPr>
              <a:spLocks noChangeArrowheads="1"/>
            </p:cNvSpPr>
            <p:nvPr/>
          </p:nvSpPr>
          <p:spPr bwMode="auto">
            <a:xfrm>
              <a:off x="6779885"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1</a:t>
              </a:r>
            </a:p>
          </p:txBody>
        </p:sp>
        <p:sp>
          <p:nvSpPr>
            <p:cNvPr id="42" name="Rectangle 254"/>
            <p:cNvSpPr>
              <a:spLocks noChangeArrowheads="1"/>
            </p:cNvSpPr>
            <p:nvPr/>
          </p:nvSpPr>
          <p:spPr bwMode="auto">
            <a:xfrm>
              <a:off x="7623466"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0</a:t>
              </a:r>
            </a:p>
          </p:txBody>
        </p:sp>
      </p:grpSp>
      <p:sp>
        <p:nvSpPr>
          <p:cNvPr id="43" name="Rectangle 42"/>
          <p:cNvSpPr/>
          <p:nvPr/>
        </p:nvSpPr>
        <p:spPr>
          <a:xfrm>
            <a:off x="267658" y="3882534"/>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4" name="Rectangle 43"/>
          <p:cNvSpPr/>
          <p:nvPr/>
        </p:nvSpPr>
        <p:spPr>
          <a:xfrm>
            <a:off x="12527" y="4293096"/>
            <a:ext cx="1130439" cy="338554"/>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5" name="Rectangle 44"/>
          <p:cNvSpPr/>
          <p:nvPr/>
        </p:nvSpPr>
        <p:spPr>
          <a:xfrm>
            <a:off x="201808" y="4703658"/>
            <a:ext cx="880369"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Bits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validés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46" name="Connecteur droit avec flèche 45"/>
          <p:cNvCxnSpPr/>
          <p:nvPr/>
        </p:nvCxnSpPr>
        <p:spPr>
          <a:xfrm>
            <a:off x="1096281" y="406044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47" name="Connecteur droit avec flèche 46"/>
          <p:cNvCxnSpPr/>
          <p:nvPr/>
        </p:nvCxnSpPr>
        <p:spPr>
          <a:xfrm>
            <a:off x="1096281" y="4527692"/>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48" name="Connecteur droit avec flèche 47"/>
          <p:cNvCxnSpPr/>
          <p:nvPr/>
        </p:nvCxnSpPr>
        <p:spPr>
          <a:xfrm>
            <a:off x="1096281" y="4933541"/>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9668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43"/>
                                        </p:tgtEl>
                                        <p:attrNameLst>
                                          <p:attrName>style.visibility</p:attrName>
                                        </p:attrNameLst>
                                      </p:cBhvr>
                                      <p:to>
                                        <p:strVal val="visible"/>
                                      </p:to>
                                    </p:set>
                                    <p:animEffect transition="in" filter="wipe(left)">
                                      <p:cBhvr>
                                        <p:cTn id="16" dur="500"/>
                                        <p:tgtEl>
                                          <p:spTgt spid="43"/>
                                        </p:tgtEl>
                                      </p:cBhvr>
                                    </p:animEffect>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46"/>
                                        </p:tgtEl>
                                        <p:attrNameLst>
                                          <p:attrName>style.visibility</p:attrName>
                                        </p:attrNameLst>
                                      </p:cBhvr>
                                      <p:to>
                                        <p:strVal val="visible"/>
                                      </p:to>
                                    </p:set>
                                    <p:animEffect transition="in" filter="wipe(left)">
                                      <p:cBhvr>
                                        <p:cTn id="20" dur="500"/>
                                        <p:tgtEl>
                                          <p:spTgt spid="4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nodeType="click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wipe(right)">
                                      <p:cBhvr>
                                        <p:cTn id="25" dur="500"/>
                                        <p:tgtEl>
                                          <p:spTgt spid="33"/>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44"/>
                                        </p:tgtEl>
                                        <p:attrNameLst>
                                          <p:attrName>style.visibility</p:attrName>
                                        </p:attrNameLst>
                                      </p:cBhvr>
                                      <p:to>
                                        <p:strVal val="visible"/>
                                      </p:to>
                                    </p:set>
                                    <p:animEffect transition="in" filter="wipe(left)">
                                      <p:cBhvr>
                                        <p:cTn id="29" dur="500"/>
                                        <p:tgtEl>
                                          <p:spTgt spid="44"/>
                                        </p:tgtEl>
                                      </p:cBhvr>
                                    </p:animEffect>
                                  </p:childTnLst>
                                </p:cTn>
                              </p:par>
                            </p:childTnLst>
                          </p:cTn>
                        </p:par>
                        <p:par>
                          <p:cTn id="30" fill="hold">
                            <p:stCondLst>
                              <p:cond delay="1000"/>
                            </p:stCondLst>
                            <p:childTnLst>
                              <p:par>
                                <p:cTn id="31" presetID="22" presetClass="entr" presetSubtype="8" fill="hold" nodeType="afterEffect">
                                  <p:stCondLst>
                                    <p:cond delay="0"/>
                                  </p:stCondLst>
                                  <p:childTnLst>
                                    <p:set>
                                      <p:cBhvr>
                                        <p:cTn id="32" dur="1" fill="hold">
                                          <p:stCondLst>
                                            <p:cond delay="0"/>
                                          </p:stCondLst>
                                        </p:cTn>
                                        <p:tgtEl>
                                          <p:spTgt spid="47"/>
                                        </p:tgtEl>
                                        <p:attrNameLst>
                                          <p:attrName>style.visibility</p:attrName>
                                        </p:attrNameLst>
                                      </p:cBhvr>
                                      <p:to>
                                        <p:strVal val="visible"/>
                                      </p:to>
                                    </p:set>
                                    <p:animEffect transition="in" filter="wipe(left)">
                                      <p:cBhvr>
                                        <p:cTn id="33" dur="500"/>
                                        <p:tgtEl>
                                          <p:spTgt spid="4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2" fill="hold"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right)">
                                      <p:cBhvr>
                                        <p:cTn id="38" dur="500"/>
                                        <p:tgtEl>
                                          <p:spTgt spid="6"/>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45"/>
                                        </p:tgtEl>
                                        <p:attrNameLst>
                                          <p:attrName>style.visibility</p:attrName>
                                        </p:attrNameLst>
                                      </p:cBhvr>
                                      <p:to>
                                        <p:strVal val="visible"/>
                                      </p:to>
                                    </p:set>
                                    <p:animEffect transition="in" filter="wipe(left)">
                                      <p:cBhvr>
                                        <p:cTn id="42" dur="500"/>
                                        <p:tgtEl>
                                          <p:spTgt spid="45"/>
                                        </p:tgtEl>
                                      </p:cBhvr>
                                    </p:animEffect>
                                  </p:childTnLst>
                                </p:cTn>
                              </p:par>
                            </p:childTnLst>
                          </p:cTn>
                        </p:par>
                        <p:par>
                          <p:cTn id="43" fill="hold">
                            <p:stCondLst>
                              <p:cond delay="1000"/>
                            </p:stCondLst>
                            <p:childTnLst>
                              <p:par>
                                <p:cTn id="44" presetID="22" presetClass="entr" presetSubtype="8" fill="hold" nodeType="afterEffect">
                                  <p:stCondLst>
                                    <p:cond delay="0"/>
                                  </p:stCondLst>
                                  <p:childTnLst>
                                    <p:set>
                                      <p:cBhvr>
                                        <p:cTn id="45" dur="1" fill="hold">
                                          <p:stCondLst>
                                            <p:cond delay="0"/>
                                          </p:stCondLst>
                                        </p:cTn>
                                        <p:tgtEl>
                                          <p:spTgt spid="48"/>
                                        </p:tgtEl>
                                        <p:attrNameLst>
                                          <p:attrName>style.visibility</p:attrName>
                                        </p:attrNameLst>
                                      </p:cBhvr>
                                      <p:to>
                                        <p:strVal val="visible"/>
                                      </p:to>
                                    </p:set>
                                    <p:animEffect transition="in" filter="wipe(left)">
                                      <p:cBhvr>
                                        <p:cTn id="46" dur="500"/>
                                        <p:tgtEl>
                                          <p:spTgt spid="48"/>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5"/>
                                        </p:tgtEl>
                                        <p:attrNameLst>
                                          <p:attrName>style.visibility</p:attrName>
                                        </p:attrNameLst>
                                      </p:cBhvr>
                                      <p:to>
                                        <p:strVal val="visible"/>
                                      </p:to>
                                    </p:set>
                                    <p:animEffect transition="in" filter="wipe(left)">
                                      <p:cBhvr>
                                        <p:cTn id="51" dur="500"/>
                                        <p:tgtEl>
                                          <p:spTgt spid="5"/>
                                        </p:tgtEl>
                                      </p:cBhvr>
                                    </p:animEffect>
                                  </p:childTnLst>
                                </p:cTn>
                              </p:par>
                            </p:childTnLst>
                          </p:cTn>
                        </p:par>
                        <p:par>
                          <p:cTn id="52" fill="hold">
                            <p:stCondLst>
                              <p:cond delay="500"/>
                            </p:stCondLst>
                            <p:childTnLst>
                              <p:par>
                                <p:cTn id="53" presetID="10" presetClass="entr" presetSubtype="0" fill="hold" grpId="0" nodeType="afterEffect">
                                  <p:stCondLst>
                                    <p:cond delay="0"/>
                                  </p:stCondLst>
                                  <p:iterate type="wd">
                                    <p:tmPct val="10000"/>
                                  </p:iterate>
                                  <p:childTnLst>
                                    <p:set>
                                      <p:cBhvr>
                                        <p:cTn id="54" dur="1" fill="hold">
                                          <p:stCondLst>
                                            <p:cond delay="0"/>
                                          </p:stCondLst>
                                        </p:cTn>
                                        <p:tgtEl>
                                          <p:spTgt spid="17"/>
                                        </p:tgtEl>
                                        <p:attrNameLst>
                                          <p:attrName>style.visibility</p:attrName>
                                        </p:attrNameLst>
                                      </p:cBhvr>
                                      <p:to>
                                        <p:strVal val="visible"/>
                                      </p:to>
                                    </p:set>
                                    <p:animEffect transition="in" filter="fade">
                                      <p:cBhvr>
                                        <p:cTn id="5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43" grpId="0"/>
      <p:bldP spid="44" grpId="0"/>
      <p:bldP spid="4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6011582"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Octal …  </a:t>
            </a:r>
            <a:endParaRPr lang="fr-FR" sz="2400" u="sng" dirty="0"/>
          </a:p>
        </p:txBody>
      </p:sp>
      <p:sp>
        <p:nvSpPr>
          <p:cNvPr id="7" name="Rectangle 6"/>
          <p:cNvSpPr/>
          <p:nvPr/>
        </p:nvSpPr>
        <p:spPr>
          <a:xfrm>
            <a:off x="-42914" y="1556792"/>
            <a:ext cx="9166516"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Octal  </a:t>
            </a:r>
            <a:r>
              <a:rPr lang="fr-FR" b="1" dirty="0" smtClean="0">
                <a:effectLst>
                  <a:outerShdw blurRad="38100" dist="38100" dir="2700000" algn="tl">
                    <a:srgbClr val="000000">
                      <a:alpha val="43137"/>
                    </a:srgbClr>
                  </a:outerShdw>
                </a:effectLst>
                <a:latin typeface="Arial" pitchFamily="34" charset="0"/>
                <a:cs typeface="Arial" pitchFamily="34" charset="0"/>
              </a:rPr>
              <a:t>Binaire</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octal : 346 à convertir en binaire……</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à vous de jouer….. </a:t>
            </a:r>
          </a:p>
        </p:txBody>
      </p:sp>
      <p:sp>
        <p:nvSpPr>
          <p:cNvPr id="17" name="Rectangle 16"/>
          <p:cNvSpPr/>
          <p:nvPr/>
        </p:nvSpPr>
        <p:spPr>
          <a:xfrm>
            <a:off x="2217795" y="5696083"/>
            <a:ext cx="5405671" cy="461665"/>
          </a:xfrm>
          <a:prstGeom prst="rect">
            <a:avLst/>
          </a:prstGeom>
        </p:spPr>
        <p:txBody>
          <a:bodyPr wrap="squar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346</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8</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011100110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5" name="Groupe 4"/>
          <p:cNvGrpSpPr/>
          <p:nvPr/>
        </p:nvGrpSpPr>
        <p:grpSpPr>
          <a:xfrm>
            <a:off x="1450862" y="3440391"/>
            <a:ext cx="7585634" cy="371475"/>
            <a:chOff x="885539" y="3510384"/>
            <a:chExt cx="7585634" cy="371475"/>
          </a:xfrm>
        </p:grpSpPr>
        <p:sp>
          <p:nvSpPr>
            <p:cNvPr id="159" name="Rectangle 254"/>
            <p:cNvSpPr>
              <a:spLocks noChangeArrowheads="1"/>
            </p:cNvSpPr>
            <p:nvPr/>
          </p:nvSpPr>
          <p:spPr bwMode="auto">
            <a:xfrm>
              <a:off x="885539" y="3510384"/>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3</a:t>
              </a:r>
              <a:endParaRPr lang="fr-FR" sz="2400" b="1" dirty="0">
                <a:solidFill>
                  <a:schemeClr val="bg1"/>
                </a:solidFill>
                <a:latin typeface="Arial" pitchFamily="34" charset="0"/>
                <a:cs typeface="Arial" pitchFamily="34" charset="0"/>
              </a:endParaRPr>
            </a:p>
          </p:txBody>
        </p:sp>
        <p:sp>
          <p:nvSpPr>
            <p:cNvPr id="160" name="Rectangle 254"/>
            <p:cNvSpPr>
              <a:spLocks noChangeArrowheads="1"/>
            </p:cNvSpPr>
            <p:nvPr/>
          </p:nvSpPr>
          <p:spPr bwMode="auto">
            <a:xfrm>
              <a:off x="3416907" y="3510384"/>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a:t>
              </a:r>
              <a:endParaRPr lang="fr-FR" sz="2400" b="1" dirty="0">
                <a:solidFill>
                  <a:schemeClr val="bg1"/>
                </a:solidFill>
                <a:latin typeface="Arial" pitchFamily="34" charset="0"/>
                <a:cs typeface="Arial" pitchFamily="34" charset="0"/>
              </a:endParaRPr>
            </a:p>
          </p:txBody>
        </p:sp>
        <p:sp>
          <p:nvSpPr>
            <p:cNvPr id="161" name="Rectangle 254"/>
            <p:cNvSpPr>
              <a:spLocks noChangeArrowheads="1"/>
            </p:cNvSpPr>
            <p:nvPr/>
          </p:nvSpPr>
          <p:spPr bwMode="auto">
            <a:xfrm>
              <a:off x="5948275" y="3510384"/>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a:t>
              </a:r>
              <a:endParaRPr lang="fr-FR" sz="2400" b="1" dirty="0">
                <a:solidFill>
                  <a:schemeClr val="bg1"/>
                </a:solidFill>
                <a:latin typeface="Arial" pitchFamily="34" charset="0"/>
                <a:cs typeface="Arial" pitchFamily="34" charset="0"/>
              </a:endParaRPr>
            </a:p>
          </p:txBody>
        </p:sp>
      </p:grpSp>
      <p:grpSp>
        <p:nvGrpSpPr>
          <p:cNvPr id="6" name="Groupe 5"/>
          <p:cNvGrpSpPr/>
          <p:nvPr/>
        </p:nvGrpSpPr>
        <p:grpSpPr>
          <a:xfrm>
            <a:off x="1440121" y="4160471"/>
            <a:ext cx="7585634" cy="371475"/>
            <a:chOff x="874798" y="3910186"/>
            <a:chExt cx="7585634" cy="371475"/>
          </a:xfrm>
        </p:grpSpPr>
        <p:sp>
          <p:nvSpPr>
            <p:cNvPr id="132" name="Rectangle 254"/>
            <p:cNvSpPr>
              <a:spLocks noChangeArrowheads="1"/>
            </p:cNvSpPr>
            <p:nvPr/>
          </p:nvSpPr>
          <p:spPr bwMode="auto">
            <a:xfrm>
              <a:off x="874798" y="3910186"/>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  +  2  +  1</a:t>
              </a:r>
              <a:endParaRPr lang="fr-FR" sz="2400" b="1" dirty="0">
                <a:solidFill>
                  <a:schemeClr val="bg1"/>
                </a:solidFill>
                <a:latin typeface="Arial" pitchFamily="34" charset="0"/>
                <a:cs typeface="Arial" pitchFamily="34" charset="0"/>
              </a:endParaRPr>
            </a:p>
          </p:txBody>
        </p:sp>
        <p:sp>
          <p:nvSpPr>
            <p:cNvPr id="133" name="Rectangle 254"/>
            <p:cNvSpPr>
              <a:spLocks noChangeArrowheads="1"/>
            </p:cNvSpPr>
            <p:nvPr/>
          </p:nvSpPr>
          <p:spPr bwMode="auto">
            <a:xfrm>
              <a:off x="3406166" y="3910186"/>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  +  0  +  0</a:t>
              </a:r>
              <a:endParaRPr lang="fr-FR" sz="2400" b="1" dirty="0">
                <a:solidFill>
                  <a:schemeClr val="bg1"/>
                </a:solidFill>
                <a:latin typeface="Arial" pitchFamily="34" charset="0"/>
                <a:cs typeface="Arial" pitchFamily="34" charset="0"/>
              </a:endParaRPr>
            </a:p>
          </p:txBody>
        </p:sp>
        <p:sp>
          <p:nvSpPr>
            <p:cNvPr id="139" name="Rectangle 254"/>
            <p:cNvSpPr>
              <a:spLocks noChangeArrowheads="1"/>
            </p:cNvSpPr>
            <p:nvPr/>
          </p:nvSpPr>
          <p:spPr bwMode="auto">
            <a:xfrm>
              <a:off x="5937534" y="3910186"/>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  +  2  +  0</a:t>
              </a:r>
              <a:endParaRPr lang="fr-FR" sz="2400" b="1" dirty="0">
                <a:solidFill>
                  <a:schemeClr val="bg1"/>
                </a:solidFill>
                <a:latin typeface="Arial" pitchFamily="34" charset="0"/>
                <a:cs typeface="Arial" pitchFamily="34" charset="0"/>
              </a:endParaRPr>
            </a:p>
          </p:txBody>
        </p:sp>
      </p:grpSp>
      <p:grpSp>
        <p:nvGrpSpPr>
          <p:cNvPr id="8" name="Groupe 7"/>
          <p:cNvGrpSpPr/>
          <p:nvPr/>
        </p:nvGrpSpPr>
        <p:grpSpPr>
          <a:xfrm>
            <a:off x="1440120" y="4531946"/>
            <a:ext cx="7587469" cy="371475"/>
            <a:chOff x="874797" y="4281661"/>
            <a:chExt cx="7587469" cy="371475"/>
          </a:xfrm>
        </p:grpSpPr>
        <p:sp>
          <p:nvSpPr>
            <p:cNvPr id="140" name="Rectangle 254"/>
            <p:cNvSpPr>
              <a:spLocks noChangeArrowheads="1"/>
            </p:cNvSpPr>
            <p:nvPr/>
          </p:nvSpPr>
          <p:spPr bwMode="auto">
            <a:xfrm>
              <a:off x="874797"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a:t>
              </a:r>
              <a:endParaRPr lang="fr-FR" sz="2400" b="1" dirty="0">
                <a:solidFill>
                  <a:schemeClr val="bg1"/>
                </a:solidFill>
                <a:latin typeface="Arial" pitchFamily="34" charset="0"/>
                <a:cs typeface="Arial" pitchFamily="34" charset="0"/>
              </a:endParaRPr>
            </a:p>
          </p:txBody>
        </p:sp>
        <p:sp>
          <p:nvSpPr>
            <p:cNvPr id="162" name="Rectangle 254"/>
            <p:cNvSpPr>
              <a:spLocks noChangeArrowheads="1"/>
            </p:cNvSpPr>
            <p:nvPr/>
          </p:nvSpPr>
          <p:spPr bwMode="auto">
            <a:xfrm>
              <a:off x="1718381"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63" name="Rectangle 254"/>
            <p:cNvSpPr>
              <a:spLocks noChangeArrowheads="1"/>
            </p:cNvSpPr>
            <p:nvPr/>
          </p:nvSpPr>
          <p:spPr bwMode="auto">
            <a:xfrm>
              <a:off x="2561965"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67" name="Rectangle 254"/>
            <p:cNvSpPr>
              <a:spLocks noChangeArrowheads="1"/>
            </p:cNvSpPr>
            <p:nvPr/>
          </p:nvSpPr>
          <p:spPr bwMode="auto">
            <a:xfrm>
              <a:off x="3405549"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68" name="Rectangle 254"/>
            <p:cNvSpPr>
              <a:spLocks noChangeArrowheads="1"/>
            </p:cNvSpPr>
            <p:nvPr/>
          </p:nvSpPr>
          <p:spPr bwMode="auto">
            <a:xfrm>
              <a:off x="4249133"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a:t>
              </a:r>
              <a:endParaRPr lang="fr-FR" sz="2400" b="1" dirty="0">
                <a:solidFill>
                  <a:schemeClr val="bg1"/>
                </a:solidFill>
                <a:latin typeface="Arial" pitchFamily="34" charset="0"/>
                <a:cs typeface="Arial" pitchFamily="34" charset="0"/>
              </a:endParaRPr>
            </a:p>
          </p:txBody>
        </p:sp>
        <p:sp>
          <p:nvSpPr>
            <p:cNvPr id="169" name="Rectangle 254"/>
            <p:cNvSpPr>
              <a:spLocks noChangeArrowheads="1"/>
            </p:cNvSpPr>
            <p:nvPr/>
          </p:nvSpPr>
          <p:spPr bwMode="auto">
            <a:xfrm>
              <a:off x="5092717"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a:t>
              </a:r>
              <a:endParaRPr lang="fr-FR" sz="2400" b="1" dirty="0">
                <a:solidFill>
                  <a:schemeClr val="bg1"/>
                </a:solidFill>
                <a:latin typeface="Arial" pitchFamily="34" charset="0"/>
                <a:cs typeface="Arial" pitchFamily="34" charset="0"/>
              </a:endParaRPr>
            </a:p>
          </p:txBody>
        </p:sp>
        <p:sp>
          <p:nvSpPr>
            <p:cNvPr id="170" name="Rectangle 254"/>
            <p:cNvSpPr>
              <a:spLocks noChangeArrowheads="1"/>
            </p:cNvSpPr>
            <p:nvPr/>
          </p:nvSpPr>
          <p:spPr bwMode="auto">
            <a:xfrm>
              <a:off x="5936301"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71" name="Rectangle 254"/>
            <p:cNvSpPr>
              <a:spLocks noChangeArrowheads="1"/>
            </p:cNvSpPr>
            <p:nvPr/>
          </p:nvSpPr>
          <p:spPr bwMode="auto">
            <a:xfrm>
              <a:off x="6779885"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72" name="Rectangle 254"/>
            <p:cNvSpPr>
              <a:spLocks noChangeArrowheads="1"/>
            </p:cNvSpPr>
            <p:nvPr/>
          </p:nvSpPr>
          <p:spPr bwMode="auto">
            <a:xfrm>
              <a:off x="7623466"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a:t>
              </a:r>
              <a:endParaRPr lang="fr-FR" sz="2400" b="1" dirty="0">
                <a:solidFill>
                  <a:schemeClr val="bg1"/>
                </a:solidFill>
                <a:latin typeface="Arial" pitchFamily="34" charset="0"/>
                <a:cs typeface="Arial" pitchFamily="34" charset="0"/>
              </a:endParaRPr>
            </a:p>
          </p:txBody>
        </p:sp>
      </p:grpSp>
      <p:grpSp>
        <p:nvGrpSpPr>
          <p:cNvPr id="23" name="Groupe 22"/>
          <p:cNvGrpSpPr/>
          <p:nvPr/>
        </p:nvGrpSpPr>
        <p:grpSpPr>
          <a:xfrm>
            <a:off x="1440121" y="3814760"/>
            <a:ext cx="7587469" cy="371475"/>
            <a:chOff x="874797" y="4281661"/>
            <a:chExt cx="7587469" cy="371475"/>
          </a:xfrm>
        </p:grpSpPr>
        <p:sp>
          <p:nvSpPr>
            <p:cNvPr id="24" name="Rectangle 254"/>
            <p:cNvSpPr>
              <a:spLocks noChangeArrowheads="1"/>
            </p:cNvSpPr>
            <p:nvPr/>
          </p:nvSpPr>
          <p:spPr bwMode="auto">
            <a:xfrm>
              <a:off x="874797"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r>
                <a:rPr lang="fr-FR" sz="2400" b="1" baseline="30000" dirty="0" smtClean="0">
                  <a:solidFill>
                    <a:schemeClr val="bg1"/>
                  </a:solidFill>
                  <a:latin typeface="Arial" pitchFamily="34" charset="0"/>
                  <a:cs typeface="Arial" pitchFamily="34" charset="0"/>
                </a:rPr>
                <a:t>2</a:t>
              </a:r>
              <a:r>
                <a:rPr lang="fr-FR" sz="2400" b="1" dirty="0" smtClean="0">
                  <a:solidFill>
                    <a:schemeClr val="bg1"/>
                  </a:solidFill>
                  <a:latin typeface="Arial" pitchFamily="34" charset="0"/>
                  <a:cs typeface="Arial" pitchFamily="34" charset="0"/>
                </a:rPr>
                <a:t>	</a:t>
              </a:r>
              <a:endParaRPr lang="fr-FR" sz="2400" b="1" dirty="0">
                <a:solidFill>
                  <a:schemeClr val="bg1"/>
                </a:solidFill>
                <a:latin typeface="Arial" pitchFamily="34" charset="0"/>
                <a:cs typeface="Arial" pitchFamily="34" charset="0"/>
              </a:endParaRPr>
            </a:p>
          </p:txBody>
        </p:sp>
        <p:sp>
          <p:nvSpPr>
            <p:cNvPr id="25" name="Rectangle 254"/>
            <p:cNvSpPr>
              <a:spLocks noChangeArrowheads="1"/>
            </p:cNvSpPr>
            <p:nvPr/>
          </p:nvSpPr>
          <p:spPr bwMode="auto">
            <a:xfrm>
              <a:off x="1718381"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r>
                <a:rPr lang="fr-FR" sz="2400" b="1" baseline="30000" dirty="0" smtClean="0">
                  <a:solidFill>
                    <a:schemeClr val="bg1"/>
                  </a:solidFill>
                  <a:latin typeface="Arial" pitchFamily="34" charset="0"/>
                  <a:cs typeface="Arial" pitchFamily="34" charset="0"/>
                </a:rPr>
                <a:t>1</a:t>
              </a:r>
              <a:endParaRPr lang="fr-FR" sz="2400" b="1" baseline="30000" dirty="0">
                <a:solidFill>
                  <a:schemeClr val="bg1"/>
                </a:solidFill>
                <a:latin typeface="Arial" pitchFamily="34" charset="0"/>
                <a:cs typeface="Arial" pitchFamily="34" charset="0"/>
              </a:endParaRPr>
            </a:p>
          </p:txBody>
        </p:sp>
        <p:sp>
          <p:nvSpPr>
            <p:cNvPr id="26" name="Rectangle 254"/>
            <p:cNvSpPr>
              <a:spLocks noChangeArrowheads="1"/>
            </p:cNvSpPr>
            <p:nvPr/>
          </p:nvSpPr>
          <p:spPr bwMode="auto">
            <a:xfrm>
              <a:off x="2561965"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r>
                <a:rPr lang="fr-FR" sz="2400" b="1" baseline="30000" dirty="0" smtClean="0">
                  <a:solidFill>
                    <a:schemeClr val="bg1"/>
                  </a:solidFill>
                  <a:latin typeface="Arial" pitchFamily="34" charset="0"/>
                  <a:cs typeface="Arial" pitchFamily="34" charset="0"/>
                </a:rPr>
                <a:t>0</a:t>
              </a:r>
              <a:endParaRPr lang="fr-FR" sz="2400" b="1" baseline="30000" dirty="0">
                <a:solidFill>
                  <a:schemeClr val="bg1"/>
                </a:solidFill>
                <a:latin typeface="Arial" pitchFamily="34" charset="0"/>
                <a:cs typeface="Arial" pitchFamily="34" charset="0"/>
              </a:endParaRPr>
            </a:p>
          </p:txBody>
        </p:sp>
        <p:sp>
          <p:nvSpPr>
            <p:cNvPr id="27" name="Rectangle 254"/>
            <p:cNvSpPr>
              <a:spLocks noChangeArrowheads="1"/>
            </p:cNvSpPr>
            <p:nvPr/>
          </p:nvSpPr>
          <p:spPr bwMode="auto">
            <a:xfrm>
              <a:off x="3405549"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2</a:t>
              </a:r>
              <a:endParaRPr lang="fr-FR" sz="2400" b="1" dirty="0">
                <a:solidFill>
                  <a:schemeClr val="bg1"/>
                </a:solidFill>
                <a:latin typeface="Arial" pitchFamily="34" charset="0"/>
                <a:cs typeface="Arial" pitchFamily="34" charset="0"/>
              </a:endParaRPr>
            </a:p>
          </p:txBody>
        </p:sp>
        <p:sp>
          <p:nvSpPr>
            <p:cNvPr id="28" name="Rectangle 254"/>
            <p:cNvSpPr>
              <a:spLocks noChangeArrowheads="1"/>
            </p:cNvSpPr>
            <p:nvPr/>
          </p:nvSpPr>
          <p:spPr bwMode="auto">
            <a:xfrm>
              <a:off x="4249133"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1</a:t>
              </a:r>
            </a:p>
          </p:txBody>
        </p:sp>
        <p:sp>
          <p:nvSpPr>
            <p:cNvPr id="29" name="Rectangle 254"/>
            <p:cNvSpPr>
              <a:spLocks noChangeArrowheads="1"/>
            </p:cNvSpPr>
            <p:nvPr/>
          </p:nvSpPr>
          <p:spPr bwMode="auto">
            <a:xfrm>
              <a:off x="5092717"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0</a:t>
              </a:r>
            </a:p>
          </p:txBody>
        </p:sp>
        <p:sp>
          <p:nvSpPr>
            <p:cNvPr id="30" name="Rectangle 254"/>
            <p:cNvSpPr>
              <a:spLocks noChangeArrowheads="1"/>
            </p:cNvSpPr>
            <p:nvPr/>
          </p:nvSpPr>
          <p:spPr bwMode="auto">
            <a:xfrm>
              <a:off x="5936301"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2</a:t>
              </a:r>
              <a:endParaRPr lang="fr-FR" sz="2400" b="1" dirty="0">
                <a:solidFill>
                  <a:schemeClr val="bg1"/>
                </a:solidFill>
                <a:latin typeface="Arial" pitchFamily="34" charset="0"/>
                <a:cs typeface="Arial" pitchFamily="34" charset="0"/>
              </a:endParaRPr>
            </a:p>
          </p:txBody>
        </p:sp>
        <p:sp>
          <p:nvSpPr>
            <p:cNvPr id="31" name="Rectangle 254"/>
            <p:cNvSpPr>
              <a:spLocks noChangeArrowheads="1"/>
            </p:cNvSpPr>
            <p:nvPr/>
          </p:nvSpPr>
          <p:spPr bwMode="auto">
            <a:xfrm>
              <a:off x="6779885"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1</a:t>
              </a:r>
            </a:p>
          </p:txBody>
        </p:sp>
        <p:sp>
          <p:nvSpPr>
            <p:cNvPr id="32" name="Rectangle 254"/>
            <p:cNvSpPr>
              <a:spLocks noChangeArrowheads="1"/>
            </p:cNvSpPr>
            <p:nvPr/>
          </p:nvSpPr>
          <p:spPr bwMode="auto">
            <a:xfrm>
              <a:off x="7623466"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0</a:t>
              </a:r>
            </a:p>
          </p:txBody>
        </p:sp>
      </p:grpSp>
      <p:sp>
        <p:nvSpPr>
          <p:cNvPr id="34" name="Rectangle 33"/>
          <p:cNvSpPr/>
          <p:nvPr/>
        </p:nvSpPr>
        <p:spPr>
          <a:xfrm>
            <a:off x="267658" y="3751293"/>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5" name="Rectangle 34"/>
          <p:cNvSpPr/>
          <p:nvPr/>
        </p:nvSpPr>
        <p:spPr>
          <a:xfrm>
            <a:off x="12527" y="4161855"/>
            <a:ext cx="1130439" cy="338554"/>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6" name="Rectangle 35"/>
          <p:cNvSpPr/>
          <p:nvPr/>
        </p:nvSpPr>
        <p:spPr>
          <a:xfrm>
            <a:off x="201808" y="4572417"/>
            <a:ext cx="880369"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Bits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validés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37" name="Connecteur droit avec flèche 36"/>
          <p:cNvCxnSpPr/>
          <p:nvPr/>
        </p:nvCxnSpPr>
        <p:spPr>
          <a:xfrm>
            <a:off x="1096281" y="3929199"/>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p:nvPr/>
        </p:nvCxnSpPr>
        <p:spPr>
          <a:xfrm>
            <a:off x="1096281" y="4396451"/>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p:nvPr/>
        </p:nvCxnSpPr>
        <p:spPr>
          <a:xfrm>
            <a:off x="1096281" y="480230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5634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wipe(left)">
                                      <p:cBhvr>
                                        <p:cTn id="16" dur="500"/>
                                        <p:tgtEl>
                                          <p:spTgt spid="34"/>
                                        </p:tgtEl>
                                      </p:cBhvr>
                                    </p:animEffect>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37"/>
                                        </p:tgtEl>
                                        <p:attrNameLst>
                                          <p:attrName>style.visibility</p:attrName>
                                        </p:attrNameLst>
                                      </p:cBhvr>
                                      <p:to>
                                        <p:strVal val="visible"/>
                                      </p:to>
                                    </p:set>
                                    <p:animEffect transition="in" filter="wipe(left)">
                                      <p:cBhvr>
                                        <p:cTn id="20" dur="500"/>
                                        <p:tgtEl>
                                          <p:spTgt spid="3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right)">
                                      <p:cBhvr>
                                        <p:cTn id="25" dur="500"/>
                                        <p:tgtEl>
                                          <p:spTgt spid="23"/>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35"/>
                                        </p:tgtEl>
                                        <p:attrNameLst>
                                          <p:attrName>style.visibility</p:attrName>
                                        </p:attrNameLst>
                                      </p:cBhvr>
                                      <p:to>
                                        <p:strVal val="visible"/>
                                      </p:to>
                                    </p:set>
                                    <p:animEffect transition="in" filter="wipe(left)">
                                      <p:cBhvr>
                                        <p:cTn id="29" dur="500"/>
                                        <p:tgtEl>
                                          <p:spTgt spid="35"/>
                                        </p:tgtEl>
                                      </p:cBhvr>
                                    </p:animEffect>
                                  </p:childTnLst>
                                </p:cTn>
                              </p:par>
                            </p:childTnLst>
                          </p:cTn>
                        </p:par>
                        <p:par>
                          <p:cTn id="30" fill="hold">
                            <p:stCondLst>
                              <p:cond delay="1000"/>
                            </p:stCondLst>
                            <p:childTnLst>
                              <p:par>
                                <p:cTn id="31" presetID="22" presetClass="entr" presetSubtype="8" fill="hold" nodeType="afterEffect">
                                  <p:stCondLst>
                                    <p:cond delay="0"/>
                                  </p:stCondLst>
                                  <p:childTnLst>
                                    <p:set>
                                      <p:cBhvr>
                                        <p:cTn id="32" dur="1" fill="hold">
                                          <p:stCondLst>
                                            <p:cond delay="0"/>
                                          </p:stCondLst>
                                        </p:cTn>
                                        <p:tgtEl>
                                          <p:spTgt spid="38"/>
                                        </p:tgtEl>
                                        <p:attrNameLst>
                                          <p:attrName>style.visibility</p:attrName>
                                        </p:attrNameLst>
                                      </p:cBhvr>
                                      <p:to>
                                        <p:strVal val="visible"/>
                                      </p:to>
                                    </p:set>
                                    <p:animEffect transition="in" filter="wipe(left)">
                                      <p:cBhvr>
                                        <p:cTn id="33" dur="500"/>
                                        <p:tgtEl>
                                          <p:spTgt spid="38"/>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wipe(left)">
                                      <p:cBhvr>
                                        <p:cTn id="42" dur="500"/>
                                        <p:tgtEl>
                                          <p:spTgt spid="36"/>
                                        </p:tgtEl>
                                      </p:cBhvr>
                                    </p:animEffect>
                                  </p:childTnLst>
                                </p:cTn>
                              </p:par>
                            </p:childTnLst>
                          </p:cTn>
                        </p:par>
                        <p:par>
                          <p:cTn id="43" fill="hold">
                            <p:stCondLst>
                              <p:cond delay="1000"/>
                            </p:stCondLst>
                            <p:childTnLst>
                              <p:par>
                                <p:cTn id="44" presetID="22" presetClass="entr" presetSubtype="8" fill="hold" nodeType="afterEffect">
                                  <p:stCondLst>
                                    <p:cond delay="0"/>
                                  </p:stCondLst>
                                  <p:childTnLst>
                                    <p:set>
                                      <p:cBhvr>
                                        <p:cTn id="45" dur="1" fill="hold">
                                          <p:stCondLst>
                                            <p:cond delay="0"/>
                                          </p:stCondLst>
                                        </p:cTn>
                                        <p:tgtEl>
                                          <p:spTgt spid="39"/>
                                        </p:tgtEl>
                                        <p:attrNameLst>
                                          <p:attrName>style.visibility</p:attrName>
                                        </p:attrNameLst>
                                      </p:cBhvr>
                                      <p:to>
                                        <p:strVal val="visible"/>
                                      </p:to>
                                    </p:set>
                                    <p:animEffect transition="in" filter="wipe(left)">
                                      <p:cBhvr>
                                        <p:cTn id="46" dur="500"/>
                                        <p:tgtEl>
                                          <p:spTgt spid="39"/>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wipe(left)">
                                      <p:cBhvr>
                                        <p:cTn id="51" dur="500"/>
                                        <p:tgtEl>
                                          <p:spTgt spid="8"/>
                                        </p:tgtEl>
                                      </p:cBhvr>
                                    </p:animEffect>
                                  </p:childTnLst>
                                </p:cTn>
                              </p:par>
                            </p:childTnLst>
                          </p:cTn>
                        </p:par>
                        <p:par>
                          <p:cTn id="52" fill="hold">
                            <p:stCondLst>
                              <p:cond delay="500"/>
                            </p:stCondLst>
                            <p:childTnLst>
                              <p:par>
                                <p:cTn id="53" presetID="10" presetClass="entr" presetSubtype="0" fill="hold" grpId="0" nodeType="afterEffect">
                                  <p:stCondLst>
                                    <p:cond delay="0"/>
                                  </p:stCondLst>
                                  <p:iterate type="wd">
                                    <p:tmPct val="10000"/>
                                  </p:iterate>
                                  <p:childTnLst>
                                    <p:set>
                                      <p:cBhvr>
                                        <p:cTn id="54" dur="1" fill="hold">
                                          <p:stCondLst>
                                            <p:cond delay="0"/>
                                          </p:stCondLst>
                                        </p:cTn>
                                        <p:tgtEl>
                                          <p:spTgt spid="17"/>
                                        </p:tgtEl>
                                        <p:attrNameLst>
                                          <p:attrName>style.visibility</p:attrName>
                                        </p:attrNameLst>
                                      </p:cBhvr>
                                      <p:to>
                                        <p:strVal val="visible"/>
                                      </p:to>
                                    </p:set>
                                    <p:animEffect transition="in" filter="fade">
                                      <p:cBhvr>
                                        <p:cTn id="5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34" grpId="0"/>
      <p:bldP spid="35" grpId="0"/>
      <p:bldP spid="3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6011582"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Octal …  </a:t>
            </a:r>
            <a:endParaRPr lang="fr-FR" sz="2400" u="sng" dirty="0"/>
          </a:p>
        </p:txBody>
      </p:sp>
      <p:sp>
        <p:nvSpPr>
          <p:cNvPr id="7" name="Rectangle 6"/>
          <p:cNvSpPr/>
          <p:nvPr/>
        </p:nvSpPr>
        <p:spPr>
          <a:xfrm>
            <a:off x="-42914" y="1556792"/>
            <a:ext cx="9166516" cy="1200329"/>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Octal  </a:t>
            </a:r>
            <a:r>
              <a:rPr lang="fr-FR" b="1" dirty="0" smtClean="0">
                <a:effectLst>
                  <a:outerShdw blurRad="38100" dist="38100" dir="2700000" algn="tl">
                    <a:srgbClr val="000000">
                      <a:alpha val="43137"/>
                    </a:srgbClr>
                  </a:outerShdw>
                </a:effectLst>
                <a:latin typeface="Arial" pitchFamily="34" charset="0"/>
                <a:cs typeface="Arial" pitchFamily="34" charset="0"/>
              </a:rPr>
              <a:t>Décimal</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octal : 527 on convertit chaque symbole, à chaque rang, avec pour chaque rang un poids composé de la valeur de la base (ici 8) exposant le rang moins 1.</a:t>
            </a:r>
          </a:p>
        </p:txBody>
      </p:sp>
      <p:sp>
        <p:nvSpPr>
          <p:cNvPr id="17" name="Rectangle 16"/>
          <p:cNvSpPr/>
          <p:nvPr/>
        </p:nvSpPr>
        <p:spPr>
          <a:xfrm>
            <a:off x="2217795" y="5926915"/>
            <a:ext cx="5405671" cy="461665"/>
          </a:xfrm>
          <a:prstGeom prst="rect">
            <a:avLst/>
          </a:prstGeom>
        </p:spPr>
        <p:txBody>
          <a:bodyPr wrap="squar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527</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8</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343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26" name="Rectangle 25"/>
          <p:cNvSpPr/>
          <p:nvPr/>
        </p:nvSpPr>
        <p:spPr>
          <a:xfrm>
            <a:off x="7221703" y="5302357"/>
            <a:ext cx="1742785"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Résultat =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343</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8" name="Groupe 7"/>
          <p:cNvGrpSpPr/>
          <p:nvPr/>
        </p:nvGrpSpPr>
        <p:grpSpPr>
          <a:xfrm>
            <a:off x="1378854" y="3284984"/>
            <a:ext cx="7585634" cy="371475"/>
            <a:chOff x="1234838" y="3284984"/>
            <a:chExt cx="7585634" cy="371475"/>
          </a:xfrm>
        </p:grpSpPr>
        <p:sp>
          <p:nvSpPr>
            <p:cNvPr id="159" name="Rectangle 254"/>
            <p:cNvSpPr>
              <a:spLocks noChangeArrowheads="1"/>
            </p:cNvSpPr>
            <p:nvPr/>
          </p:nvSpPr>
          <p:spPr bwMode="auto">
            <a:xfrm>
              <a:off x="1234838" y="3284984"/>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5</a:t>
              </a:r>
              <a:endParaRPr lang="fr-FR" sz="2400" b="1" dirty="0">
                <a:solidFill>
                  <a:schemeClr val="bg1"/>
                </a:solidFill>
                <a:latin typeface="Arial" pitchFamily="34" charset="0"/>
                <a:cs typeface="Arial" pitchFamily="34" charset="0"/>
              </a:endParaRPr>
            </a:p>
          </p:txBody>
        </p:sp>
        <p:sp>
          <p:nvSpPr>
            <p:cNvPr id="160" name="Rectangle 254"/>
            <p:cNvSpPr>
              <a:spLocks noChangeArrowheads="1"/>
            </p:cNvSpPr>
            <p:nvPr/>
          </p:nvSpPr>
          <p:spPr bwMode="auto">
            <a:xfrm>
              <a:off x="3766206" y="3284984"/>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endParaRPr lang="fr-FR" sz="2400" b="1" dirty="0">
                <a:solidFill>
                  <a:schemeClr val="bg1"/>
                </a:solidFill>
                <a:latin typeface="Arial" pitchFamily="34" charset="0"/>
                <a:cs typeface="Arial" pitchFamily="34" charset="0"/>
              </a:endParaRPr>
            </a:p>
          </p:txBody>
        </p:sp>
        <p:sp>
          <p:nvSpPr>
            <p:cNvPr id="161" name="Rectangle 254"/>
            <p:cNvSpPr>
              <a:spLocks noChangeArrowheads="1"/>
            </p:cNvSpPr>
            <p:nvPr/>
          </p:nvSpPr>
          <p:spPr bwMode="auto">
            <a:xfrm>
              <a:off x="6297574" y="3284984"/>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7</a:t>
              </a:r>
              <a:endParaRPr lang="fr-FR" sz="2400" b="1" dirty="0">
                <a:solidFill>
                  <a:schemeClr val="bg1"/>
                </a:solidFill>
                <a:latin typeface="Arial" pitchFamily="34" charset="0"/>
                <a:cs typeface="Arial" pitchFamily="34" charset="0"/>
              </a:endParaRPr>
            </a:p>
          </p:txBody>
        </p:sp>
      </p:grpSp>
      <p:grpSp>
        <p:nvGrpSpPr>
          <p:cNvPr id="9" name="Groupe 8"/>
          <p:cNvGrpSpPr/>
          <p:nvPr/>
        </p:nvGrpSpPr>
        <p:grpSpPr>
          <a:xfrm>
            <a:off x="1378854" y="3674548"/>
            <a:ext cx="7585634" cy="371475"/>
            <a:chOff x="1224097" y="3684786"/>
            <a:chExt cx="7585634" cy="371475"/>
          </a:xfrm>
        </p:grpSpPr>
        <p:sp>
          <p:nvSpPr>
            <p:cNvPr id="132" name="Rectangle 254"/>
            <p:cNvSpPr>
              <a:spLocks noChangeArrowheads="1"/>
            </p:cNvSpPr>
            <p:nvPr/>
          </p:nvSpPr>
          <p:spPr bwMode="auto">
            <a:xfrm>
              <a:off x="1224097" y="3684786"/>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r>
                <a:rPr lang="fr-FR" sz="2400" b="1" baseline="30000" dirty="0" smtClean="0">
                  <a:solidFill>
                    <a:schemeClr val="bg1"/>
                  </a:solidFill>
                  <a:latin typeface="Arial" pitchFamily="34" charset="0"/>
                  <a:cs typeface="Arial" pitchFamily="34" charset="0"/>
                </a:rPr>
                <a:t>2</a:t>
              </a:r>
              <a:endParaRPr lang="fr-FR" sz="2400" b="1" baseline="30000" dirty="0">
                <a:solidFill>
                  <a:schemeClr val="bg1"/>
                </a:solidFill>
                <a:latin typeface="Arial" pitchFamily="34" charset="0"/>
                <a:cs typeface="Arial" pitchFamily="34" charset="0"/>
              </a:endParaRPr>
            </a:p>
          </p:txBody>
        </p:sp>
        <p:sp>
          <p:nvSpPr>
            <p:cNvPr id="133" name="Rectangle 254"/>
            <p:cNvSpPr>
              <a:spLocks noChangeArrowheads="1"/>
            </p:cNvSpPr>
            <p:nvPr/>
          </p:nvSpPr>
          <p:spPr bwMode="auto">
            <a:xfrm>
              <a:off x="3755465" y="3684786"/>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r>
                <a:rPr lang="fr-FR" sz="2400" b="1" baseline="30000" dirty="0" smtClean="0">
                  <a:solidFill>
                    <a:schemeClr val="bg1"/>
                  </a:solidFill>
                  <a:latin typeface="Arial" pitchFamily="34" charset="0"/>
                  <a:cs typeface="Arial" pitchFamily="34" charset="0"/>
                </a:rPr>
                <a:t>1</a:t>
              </a:r>
              <a:endParaRPr lang="fr-FR" sz="2400" b="1" baseline="30000" dirty="0">
                <a:solidFill>
                  <a:schemeClr val="bg1"/>
                </a:solidFill>
                <a:latin typeface="Arial" pitchFamily="34" charset="0"/>
                <a:cs typeface="Arial" pitchFamily="34" charset="0"/>
              </a:endParaRPr>
            </a:p>
          </p:txBody>
        </p:sp>
        <p:sp>
          <p:nvSpPr>
            <p:cNvPr id="139" name="Rectangle 254"/>
            <p:cNvSpPr>
              <a:spLocks noChangeArrowheads="1"/>
            </p:cNvSpPr>
            <p:nvPr/>
          </p:nvSpPr>
          <p:spPr bwMode="auto">
            <a:xfrm>
              <a:off x="6286833" y="3684786"/>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r>
                <a:rPr lang="fr-FR" sz="2400" b="1" baseline="30000" dirty="0" smtClean="0">
                  <a:solidFill>
                    <a:schemeClr val="bg1"/>
                  </a:solidFill>
                  <a:latin typeface="Arial" pitchFamily="34" charset="0"/>
                  <a:cs typeface="Arial" pitchFamily="34" charset="0"/>
                </a:rPr>
                <a:t>0</a:t>
              </a:r>
              <a:endParaRPr lang="fr-FR" sz="2400" b="1" baseline="30000" dirty="0">
                <a:solidFill>
                  <a:schemeClr val="bg1"/>
                </a:solidFill>
                <a:latin typeface="Arial" pitchFamily="34" charset="0"/>
                <a:cs typeface="Arial" pitchFamily="34" charset="0"/>
              </a:endParaRPr>
            </a:p>
          </p:txBody>
        </p:sp>
      </p:grpSp>
      <p:grpSp>
        <p:nvGrpSpPr>
          <p:cNvPr id="5" name="Groupe 4"/>
          <p:cNvGrpSpPr/>
          <p:nvPr/>
        </p:nvGrpSpPr>
        <p:grpSpPr>
          <a:xfrm>
            <a:off x="1378854" y="4843239"/>
            <a:ext cx="7585634" cy="385961"/>
            <a:chOff x="874798" y="5085184"/>
            <a:chExt cx="7585634" cy="385961"/>
          </a:xfrm>
        </p:grpSpPr>
        <p:sp>
          <p:nvSpPr>
            <p:cNvPr id="22" name="Rectangle 254"/>
            <p:cNvSpPr>
              <a:spLocks noChangeArrowheads="1"/>
            </p:cNvSpPr>
            <p:nvPr/>
          </p:nvSpPr>
          <p:spPr bwMode="auto">
            <a:xfrm>
              <a:off x="874798" y="5099670"/>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320    +    </a:t>
              </a:r>
              <a:endParaRPr lang="fr-FR" sz="2400" b="1" baseline="30000" dirty="0">
                <a:solidFill>
                  <a:schemeClr val="bg1"/>
                </a:solidFill>
                <a:latin typeface="Arial" pitchFamily="34" charset="0"/>
                <a:cs typeface="Arial" pitchFamily="34" charset="0"/>
              </a:endParaRPr>
            </a:p>
          </p:txBody>
        </p:sp>
        <p:sp>
          <p:nvSpPr>
            <p:cNvPr id="23" name="Rectangle 254"/>
            <p:cNvSpPr>
              <a:spLocks noChangeArrowheads="1"/>
            </p:cNvSpPr>
            <p:nvPr/>
          </p:nvSpPr>
          <p:spPr bwMode="auto">
            <a:xfrm>
              <a:off x="3406166" y="5099670"/>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    +</a:t>
              </a:r>
              <a:endParaRPr lang="fr-FR" sz="2400" b="1" baseline="30000" dirty="0">
                <a:solidFill>
                  <a:schemeClr val="bg1"/>
                </a:solidFill>
                <a:latin typeface="Arial" pitchFamily="34" charset="0"/>
                <a:cs typeface="Arial" pitchFamily="34" charset="0"/>
              </a:endParaRPr>
            </a:p>
          </p:txBody>
        </p:sp>
        <p:sp>
          <p:nvSpPr>
            <p:cNvPr id="24" name="Rectangle 254"/>
            <p:cNvSpPr>
              <a:spLocks noChangeArrowheads="1"/>
            </p:cNvSpPr>
            <p:nvPr/>
          </p:nvSpPr>
          <p:spPr bwMode="auto">
            <a:xfrm>
              <a:off x="5937534" y="5085184"/>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7</a:t>
              </a:r>
              <a:endParaRPr lang="fr-FR" sz="2400" b="1" baseline="30000" dirty="0">
                <a:solidFill>
                  <a:schemeClr val="bg1"/>
                </a:solidFill>
                <a:latin typeface="Arial" pitchFamily="34" charset="0"/>
                <a:cs typeface="Arial" pitchFamily="34" charset="0"/>
              </a:endParaRPr>
            </a:p>
          </p:txBody>
        </p:sp>
      </p:grpSp>
      <p:grpSp>
        <p:nvGrpSpPr>
          <p:cNvPr id="10" name="Groupe 9"/>
          <p:cNvGrpSpPr/>
          <p:nvPr/>
        </p:nvGrpSpPr>
        <p:grpSpPr>
          <a:xfrm>
            <a:off x="1378854" y="4064112"/>
            <a:ext cx="7585634" cy="371475"/>
            <a:chOff x="1234838" y="4074611"/>
            <a:chExt cx="7585634" cy="371475"/>
          </a:xfrm>
        </p:grpSpPr>
        <p:sp>
          <p:nvSpPr>
            <p:cNvPr id="28" name="Rectangle 254"/>
            <p:cNvSpPr>
              <a:spLocks noChangeArrowheads="1"/>
            </p:cNvSpPr>
            <p:nvPr/>
          </p:nvSpPr>
          <p:spPr bwMode="auto">
            <a:xfrm>
              <a:off x="1234838" y="4074611"/>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64</a:t>
              </a:r>
              <a:endParaRPr lang="fr-FR" sz="2400" b="1" dirty="0">
                <a:solidFill>
                  <a:schemeClr val="bg1"/>
                </a:solidFill>
                <a:latin typeface="Arial" pitchFamily="34" charset="0"/>
                <a:cs typeface="Arial" pitchFamily="34" charset="0"/>
              </a:endParaRPr>
            </a:p>
          </p:txBody>
        </p:sp>
        <p:sp>
          <p:nvSpPr>
            <p:cNvPr id="29" name="Rectangle 254"/>
            <p:cNvSpPr>
              <a:spLocks noChangeArrowheads="1"/>
            </p:cNvSpPr>
            <p:nvPr/>
          </p:nvSpPr>
          <p:spPr bwMode="auto">
            <a:xfrm>
              <a:off x="3766206" y="4074611"/>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endParaRPr lang="fr-FR" sz="2400" b="1" dirty="0">
                <a:solidFill>
                  <a:schemeClr val="bg1"/>
                </a:solidFill>
                <a:latin typeface="Arial" pitchFamily="34" charset="0"/>
                <a:cs typeface="Arial" pitchFamily="34" charset="0"/>
              </a:endParaRPr>
            </a:p>
          </p:txBody>
        </p:sp>
        <p:sp>
          <p:nvSpPr>
            <p:cNvPr id="30" name="Rectangle 254"/>
            <p:cNvSpPr>
              <a:spLocks noChangeArrowheads="1"/>
            </p:cNvSpPr>
            <p:nvPr/>
          </p:nvSpPr>
          <p:spPr bwMode="auto">
            <a:xfrm>
              <a:off x="6297574" y="4074611"/>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grpSp>
      <p:grpSp>
        <p:nvGrpSpPr>
          <p:cNvPr id="11" name="Groupe 10"/>
          <p:cNvGrpSpPr/>
          <p:nvPr/>
        </p:nvGrpSpPr>
        <p:grpSpPr>
          <a:xfrm>
            <a:off x="1378854" y="4453676"/>
            <a:ext cx="7585634" cy="371475"/>
            <a:chOff x="1224097" y="4474413"/>
            <a:chExt cx="7585634" cy="371475"/>
          </a:xfrm>
        </p:grpSpPr>
        <p:sp>
          <p:nvSpPr>
            <p:cNvPr id="31" name="Rectangle 254"/>
            <p:cNvSpPr>
              <a:spLocks noChangeArrowheads="1"/>
            </p:cNvSpPr>
            <p:nvPr/>
          </p:nvSpPr>
          <p:spPr bwMode="auto">
            <a:xfrm>
              <a:off x="1224097" y="4474413"/>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5  X  64</a:t>
              </a:r>
              <a:endParaRPr lang="fr-FR" sz="2400" b="1" baseline="30000" dirty="0">
                <a:solidFill>
                  <a:schemeClr val="bg1"/>
                </a:solidFill>
                <a:latin typeface="Arial" pitchFamily="34" charset="0"/>
                <a:cs typeface="Arial" pitchFamily="34" charset="0"/>
              </a:endParaRPr>
            </a:p>
          </p:txBody>
        </p:sp>
        <p:sp>
          <p:nvSpPr>
            <p:cNvPr id="32" name="Rectangle 254"/>
            <p:cNvSpPr>
              <a:spLocks noChangeArrowheads="1"/>
            </p:cNvSpPr>
            <p:nvPr/>
          </p:nvSpPr>
          <p:spPr bwMode="auto">
            <a:xfrm>
              <a:off x="3755465" y="4474413"/>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  X  8</a:t>
              </a:r>
              <a:endParaRPr lang="fr-FR" sz="2400" b="1" baseline="30000" dirty="0">
                <a:solidFill>
                  <a:schemeClr val="bg1"/>
                </a:solidFill>
                <a:latin typeface="Arial" pitchFamily="34" charset="0"/>
                <a:cs typeface="Arial" pitchFamily="34" charset="0"/>
              </a:endParaRPr>
            </a:p>
          </p:txBody>
        </p:sp>
        <p:sp>
          <p:nvSpPr>
            <p:cNvPr id="33" name="Rectangle 254"/>
            <p:cNvSpPr>
              <a:spLocks noChangeArrowheads="1"/>
            </p:cNvSpPr>
            <p:nvPr/>
          </p:nvSpPr>
          <p:spPr bwMode="auto">
            <a:xfrm>
              <a:off x="6286833" y="4474413"/>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7  X  1</a:t>
              </a:r>
              <a:endParaRPr lang="fr-FR" sz="2400" b="1" baseline="30000" dirty="0">
                <a:solidFill>
                  <a:schemeClr val="bg1"/>
                </a:solidFill>
                <a:latin typeface="Arial" pitchFamily="34" charset="0"/>
                <a:cs typeface="Arial" pitchFamily="34" charset="0"/>
              </a:endParaRPr>
            </a:p>
          </p:txBody>
        </p:sp>
      </p:grpSp>
      <p:sp>
        <p:nvSpPr>
          <p:cNvPr id="35" name="Rectangle 34"/>
          <p:cNvSpPr/>
          <p:nvPr/>
        </p:nvSpPr>
        <p:spPr>
          <a:xfrm>
            <a:off x="162721" y="3944853"/>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6" name="Rectangle 35"/>
          <p:cNvSpPr/>
          <p:nvPr/>
        </p:nvSpPr>
        <p:spPr>
          <a:xfrm>
            <a:off x="-39385" y="4880957"/>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37" name="Connecteur droit avec flèche 36"/>
          <p:cNvCxnSpPr/>
          <p:nvPr/>
        </p:nvCxnSpPr>
        <p:spPr>
          <a:xfrm>
            <a:off x="983711" y="4109487"/>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p:nvPr/>
        </p:nvCxnSpPr>
        <p:spPr>
          <a:xfrm>
            <a:off x="983711" y="4619711"/>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p:nvPr/>
        </p:nvCxnSpPr>
        <p:spPr>
          <a:xfrm>
            <a:off x="983711" y="502556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107513" y="4296182"/>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4" name="Rectangle 33"/>
          <p:cNvSpPr/>
          <p:nvPr/>
        </p:nvSpPr>
        <p:spPr>
          <a:xfrm>
            <a:off x="7269266" y="2946430"/>
            <a:ext cx="86754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1</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0" name="Rectangle 39"/>
          <p:cNvSpPr/>
          <p:nvPr/>
        </p:nvSpPr>
        <p:spPr>
          <a:xfrm>
            <a:off x="4680190" y="2929553"/>
            <a:ext cx="925253"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2</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2" name="Rectangle 41"/>
          <p:cNvSpPr/>
          <p:nvPr/>
        </p:nvSpPr>
        <p:spPr>
          <a:xfrm>
            <a:off x="2148822" y="2946430"/>
            <a:ext cx="925253"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3</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1542977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420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par>
                          <p:cTn id="12" fill="hold">
                            <p:stCondLst>
                              <p:cond delay="4700"/>
                            </p:stCondLst>
                            <p:childTnLst>
                              <p:par>
                                <p:cTn id="13" presetID="22" presetClass="entr" presetSubtype="8" fill="hold" grpId="0" nodeType="after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wipe(left)">
                                      <p:cBhvr>
                                        <p:cTn id="15" dur="500"/>
                                        <p:tgtEl>
                                          <p:spTgt spid="34"/>
                                        </p:tgtEl>
                                      </p:cBhvr>
                                    </p:animEffect>
                                  </p:childTnLst>
                                </p:cTn>
                              </p:par>
                            </p:childTnLst>
                          </p:cTn>
                        </p:par>
                        <p:par>
                          <p:cTn id="16" fill="hold">
                            <p:stCondLst>
                              <p:cond delay="5200"/>
                            </p:stCondLst>
                            <p:childTnLst>
                              <p:par>
                                <p:cTn id="17" presetID="22" presetClass="entr" presetSubtype="8" fill="hold" grpId="0" nodeType="after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wipe(left)">
                                      <p:cBhvr>
                                        <p:cTn id="19" dur="500"/>
                                        <p:tgtEl>
                                          <p:spTgt spid="40"/>
                                        </p:tgtEl>
                                      </p:cBhvr>
                                    </p:animEffect>
                                  </p:childTnLst>
                                </p:cTn>
                              </p:par>
                            </p:childTnLst>
                          </p:cTn>
                        </p:par>
                        <p:par>
                          <p:cTn id="20" fill="hold">
                            <p:stCondLst>
                              <p:cond delay="5700"/>
                            </p:stCondLst>
                            <p:childTnLst>
                              <p:par>
                                <p:cTn id="21" presetID="22" presetClass="entr" presetSubtype="8" fill="hold" grpId="0" nodeType="afterEffect">
                                  <p:stCondLst>
                                    <p:cond delay="0"/>
                                  </p:stCondLst>
                                  <p:childTnLst>
                                    <p:set>
                                      <p:cBhvr>
                                        <p:cTn id="22" dur="1" fill="hold">
                                          <p:stCondLst>
                                            <p:cond delay="0"/>
                                          </p:stCondLst>
                                        </p:cTn>
                                        <p:tgtEl>
                                          <p:spTgt spid="42"/>
                                        </p:tgtEl>
                                        <p:attrNameLst>
                                          <p:attrName>style.visibility</p:attrName>
                                        </p:attrNameLst>
                                      </p:cBhvr>
                                      <p:to>
                                        <p:strVal val="visible"/>
                                      </p:to>
                                    </p:set>
                                    <p:animEffect transition="in" filter="wipe(left)">
                                      <p:cBhvr>
                                        <p:cTn id="23" dur="500"/>
                                        <p:tgtEl>
                                          <p:spTgt spid="42"/>
                                        </p:tgtEl>
                                      </p:cBhvr>
                                    </p:animEffect>
                                  </p:childTnLst>
                                </p:cTn>
                              </p:par>
                            </p:childTnLst>
                          </p:cTn>
                        </p:par>
                        <p:par>
                          <p:cTn id="24" fill="hold">
                            <p:stCondLst>
                              <p:cond delay="6200"/>
                            </p:stCondLst>
                            <p:childTnLst>
                              <p:par>
                                <p:cTn id="25" presetID="10" presetClass="entr" presetSubtype="0" fill="hold" grpId="0" nodeType="afterEffect">
                                  <p:stCondLst>
                                    <p:cond delay="0"/>
                                  </p:stCondLst>
                                  <p:iterate type="wd">
                                    <p:tmPct val="10000"/>
                                  </p:iterate>
                                  <p:childTnLst>
                                    <p:set>
                                      <p:cBhvr>
                                        <p:cTn id="26" dur="1" fill="hold">
                                          <p:stCondLst>
                                            <p:cond delay="0"/>
                                          </p:stCondLst>
                                        </p:cTn>
                                        <p:tgtEl>
                                          <p:spTgt spid="35"/>
                                        </p:tgtEl>
                                        <p:attrNameLst>
                                          <p:attrName>style.visibility</p:attrName>
                                        </p:attrNameLst>
                                      </p:cBhvr>
                                      <p:to>
                                        <p:strVal val="visible"/>
                                      </p:to>
                                    </p:set>
                                    <p:animEffect transition="in" filter="fade">
                                      <p:cBhvr>
                                        <p:cTn id="27" dur="500"/>
                                        <p:tgtEl>
                                          <p:spTgt spid="35"/>
                                        </p:tgtEl>
                                      </p:cBhvr>
                                    </p:animEffect>
                                  </p:childTnLst>
                                </p:cTn>
                              </p:par>
                            </p:childTnLst>
                          </p:cTn>
                        </p:par>
                        <p:par>
                          <p:cTn id="28" fill="hold">
                            <p:stCondLst>
                              <p:cond delay="6700"/>
                            </p:stCondLst>
                            <p:childTnLst>
                              <p:par>
                                <p:cTn id="29" presetID="22" presetClass="entr" presetSubtype="8" fill="hold" nodeType="after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wipe(left)">
                                      <p:cBhvr>
                                        <p:cTn id="31" dur="500"/>
                                        <p:tgtEl>
                                          <p:spTgt spid="37"/>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wipe(left)">
                                      <p:cBhvr>
                                        <p:cTn id="36" dur="500"/>
                                        <p:tgtEl>
                                          <p:spTgt spid="9"/>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wipe(left)">
                                      <p:cBhvr>
                                        <p:cTn id="41" dur="500"/>
                                        <p:tgtEl>
                                          <p:spTgt spid="10"/>
                                        </p:tgtEl>
                                      </p:cBhvr>
                                    </p:animEffect>
                                  </p:childTnLst>
                                </p:cTn>
                              </p:par>
                            </p:childTnLst>
                          </p:cTn>
                        </p:par>
                        <p:par>
                          <p:cTn id="42" fill="hold">
                            <p:stCondLst>
                              <p:cond delay="500"/>
                            </p:stCondLst>
                            <p:childTnLst>
                              <p:par>
                                <p:cTn id="43" presetID="10" presetClass="entr" presetSubtype="0" fill="hold" grpId="0" nodeType="afterEffect">
                                  <p:stCondLst>
                                    <p:cond delay="500"/>
                                  </p:stCondLst>
                                  <p:iterate type="wd">
                                    <p:tmPct val="10000"/>
                                  </p:iterate>
                                  <p:childTnLst>
                                    <p:set>
                                      <p:cBhvr>
                                        <p:cTn id="44" dur="1" fill="hold">
                                          <p:stCondLst>
                                            <p:cond delay="0"/>
                                          </p:stCondLst>
                                        </p:cTn>
                                        <p:tgtEl>
                                          <p:spTgt spid="41"/>
                                        </p:tgtEl>
                                        <p:attrNameLst>
                                          <p:attrName>style.visibility</p:attrName>
                                        </p:attrNameLst>
                                      </p:cBhvr>
                                      <p:to>
                                        <p:strVal val="visible"/>
                                      </p:to>
                                    </p:set>
                                    <p:animEffect transition="in" filter="fade">
                                      <p:cBhvr>
                                        <p:cTn id="45" dur="500"/>
                                        <p:tgtEl>
                                          <p:spTgt spid="41"/>
                                        </p:tgtEl>
                                      </p:cBhvr>
                                    </p:animEffect>
                                  </p:childTnLst>
                                </p:cTn>
                              </p:par>
                            </p:childTnLst>
                          </p:cTn>
                        </p:par>
                        <p:par>
                          <p:cTn id="46" fill="hold">
                            <p:stCondLst>
                              <p:cond delay="1600"/>
                            </p:stCondLst>
                            <p:childTnLst>
                              <p:par>
                                <p:cTn id="47" presetID="22" presetClass="entr" presetSubtype="8" fill="hold" nodeType="afterEffect">
                                  <p:stCondLst>
                                    <p:cond delay="0"/>
                                  </p:stCondLst>
                                  <p:childTnLst>
                                    <p:set>
                                      <p:cBhvr>
                                        <p:cTn id="48" dur="1" fill="hold">
                                          <p:stCondLst>
                                            <p:cond delay="0"/>
                                          </p:stCondLst>
                                        </p:cTn>
                                        <p:tgtEl>
                                          <p:spTgt spid="38"/>
                                        </p:tgtEl>
                                        <p:attrNameLst>
                                          <p:attrName>style.visibility</p:attrName>
                                        </p:attrNameLst>
                                      </p:cBhvr>
                                      <p:to>
                                        <p:strVal val="visible"/>
                                      </p:to>
                                    </p:set>
                                    <p:animEffect transition="in" filter="wipe(left)">
                                      <p:cBhvr>
                                        <p:cTn id="49" dur="500"/>
                                        <p:tgtEl>
                                          <p:spTgt spid="38"/>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wipe(left)">
                                      <p:cBhvr>
                                        <p:cTn id="54" dur="500"/>
                                        <p:tgtEl>
                                          <p:spTgt spid="11"/>
                                        </p:tgtEl>
                                      </p:cBhvr>
                                    </p:animEffect>
                                  </p:childTnLst>
                                </p:cTn>
                              </p:par>
                            </p:childTnLst>
                          </p:cTn>
                        </p:par>
                        <p:par>
                          <p:cTn id="55" fill="hold">
                            <p:stCondLst>
                              <p:cond delay="500"/>
                            </p:stCondLst>
                            <p:childTnLst>
                              <p:par>
                                <p:cTn id="56" presetID="10" presetClass="entr" presetSubtype="0" fill="hold" grpId="0" nodeType="afterEffect">
                                  <p:stCondLst>
                                    <p:cond delay="0"/>
                                  </p:stCondLst>
                                  <p:iterate type="wd">
                                    <p:tmPct val="10000"/>
                                  </p:iterate>
                                  <p:childTnLst>
                                    <p:set>
                                      <p:cBhvr>
                                        <p:cTn id="57" dur="1" fill="hold">
                                          <p:stCondLst>
                                            <p:cond delay="0"/>
                                          </p:stCondLst>
                                        </p:cTn>
                                        <p:tgtEl>
                                          <p:spTgt spid="36"/>
                                        </p:tgtEl>
                                        <p:attrNameLst>
                                          <p:attrName>style.visibility</p:attrName>
                                        </p:attrNameLst>
                                      </p:cBhvr>
                                      <p:to>
                                        <p:strVal val="visible"/>
                                      </p:to>
                                    </p:set>
                                    <p:animEffect transition="in" filter="fade">
                                      <p:cBhvr>
                                        <p:cTn id="58" dur="500"/>
                                        <p:tgtEl>
                                          <p:spTgt spid="36"/>
                                        </p:tgtEl>
                                      </p:cBhvr>
                                    </p:animEffect>
                                  </p:childTnLst>
                                </p:cTn>
                              </p:par>
                            </p:childTnLst>
                          </p:cTn>
                        </p:par>
                        <p:par>
                          <p:cTn id="59" fill="hold">
                            <p:stCondLst>
                              <p:cond delay="1000"/>
                            </p:stCondLst>
                            <p:childTnLst>
                              <p:par>
                                <p:cTn id="60" presetID="22" presetClass="entr" presetSubtype="8" fill="hold" nodeType="afterEffect">
                                  <p:stCondLst>
                                    <p:cond delay="0"/>
                                  </p:stCondLst>
                                  <p:childTnLst>
                                    <p:set>
                                      <p:cBhvr>
                                        <p:cTn id="61" dur="1" fill="hold">
                                          <p:stCondLst>
                                            <p:cond delay="0"/>
                                          </p:stCondLst>
                                        </p:cTn>
                                        <p:tgtEl>
                                          <p:spTgt spid="39"/>
                                        </p:tgtEl>
                                        <p:attrNameLst>
                                          <p:attrName>style.visibility</p:attrName>
                                        </p:attrNameLst>
                                      </p:cBhvr>
                                      <p:to>
                                        <p:strVal val="visible"/>
                                      </p:to>
                                    </p:set>
                                    <p:animEffect transition="in" filter="wipe(left)">
                                      <p:cBhvr>
                                        <p:cTn id="62" dur="500"/>
                                        <p:tgtEl>
                                          <p:spTgt spid="39"/>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5"/>
                                        </p:tgtEl>
                                        <p:attrNameLst>
                                          <p:attrName>style.visibility</p:attrName>
                                        </p:attrNameLst>
                                      </p:cBhvr>
                                      <p:to>
                                        <p:strVal val="visible"/>
                                      </p:to>
                                    </p:set>
                                    <p:animEffect transition="in" filter="wipe(left)">
                                      <p:cBhvr>
                                        <p:cTn id="67" dur="500"/>
                                        <p:tgtEl>
                                          <p:spTgt spid="5"/>
                                        </p:tgtEl>
                                      </p:cBhvr>
                                    </p:animEffect>
                                  </p:childTnLst>
                                </p:cTn>
                              </p:par>
                            </p:childTnLst>
                          </p:cTn>
                        </p:par>
                        <p:par>
                          <p:cTn id="68" fill="hold">
                            <p:stCondLst>
                              <p:cond delay="500"/>
                            </p:stCondLst>
                            <p:childTnLst>
                              <p:par>
                                <p:cTn id="69" presetID="22" presetClass="entr" presetSubtype="8" fill="hold" grpId="0" nodeType="afterEffect">
                                  <p:stCondLst>
                                    <p:cond delay="0"/>
                                  </p:stCondLst>
                                  <p:childTnLst>
                                    <p:set>
                                      <p:cBhvr>
                                        <p:cTn id="70" dur="1" fill="hold">
                                          <p:stCondLst>
                                            <p:cond delay="0"/>
                                          </p:stCondLst>
                                        </p:cTn>
                                        <p:tgtEl>
                                          <p:spTgt spid="26"/>
                                        </p:tgtEl>
                                        <p:attrNameLst>
                                          <p:attrName>style.visibility</p:attrName>
                                        </p:attrNameLst>
                                      </p:cBhvr>
                                      <p:to>
                                        <p:strVal val="visible"/>
                                      </p:to>
                                    </p:set>
                                    <p:animEffect transition="in" filter="wipe(left)">
                                      <p:cBhvr>
                                        <p:cTn id="71" dur="500"/>
                                        <p:tgtEl>
                                          <p:spTgt spid="26"/>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17"/>
                                        </p:tgtEl>
                                        <p:attrNameLst>
                                          <p:attrName>style.visibility</p:attrName>
                                        </p:attrNameLst>
                                      </p:cBhvr>
                                      <p:to>
                                        <p:strVal val="visible"/>
                                      </p:to>
                                    </p:set>
                                    <p:animEffect transition="in" filter="wipe(left)">
                                      <p:cBhvr>
                                        <p:cTn id="7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26" grpId="0"/>
      <p:bldP spid="35" grpId="0"/>
      <p:bldP spid="36" grpId="0"/>
      <p:bldP spid="41" grpId="0"/>
      <p:bldP spid="34" grpId="0"/>
      <p:bldP spid="40" grpId="0"/>
      <p:bldP spid="4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6011582"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Octal …  </a:t>
            </a:r>
            <a:endParaRPr lang="fr-FR" sz="2400" u="sng" dirty="0"/>
          </a:p>
        </p:txBody>
      </p:sp>
      <p:sp>
        <p:nvSpPr>
          <p:cNvPr id="7" name="Rectangle 6"/>
          <p:cNvSpPr/>
          <p:nvPr/>
        </p:nvSpPr>
        <p:spPr>
          <a:xfrm>
            <a:off x="-42914" y="1702549"/>
            <a:ext cx="9166516" cy="646331"/>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Octal  </a:t>
            </a:r>
            <a:r>
              <a:rPr lang="fr-FR" b="1" dirty="0" smtClean="0">
                <a:effectLst>
                  <a:outerShdw blurRad="38100" dist="38100" dir="2700000" algn="tl">
                    <a:srgbClr val="000000">
                      <a:alpha val="43137"/>
                    </a:srgbClr>
                  </a:outerShdw>
                </a:effectLst>
                <a:latin typeface="Arial" pitchFamily="34" charset="0"/>
                <a:cs typeface="Arial" pitchFamily="34" charset="0"/>
              </a:rPr>
              <a:t>Décimal</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octal : 1346  à vous de jouer….</a:t>
            </a:r>
          </a:p>
        </p:txBody>
      </p:sp>
      <p:sp>
        <p:nvSpPr>
          <p:cNvPr id="17" name="Rectangle 16"/>
          <p:cNvSpPr/>
          <p:nvPr/>
        </p:nvSpPr>
        <p:spPr>
          <a:xfrm>
            <a:off x="2217795" y="5696083"/>
            <a:ext cx="5405671" cy="461665"/>
          </a:xfrm>
          <a:prstGeom prst="rect">
            <a:avLst/>
          </a:prstGeom>
        </p:spPr>
        <p:txBody>
          <a:bodyPr wrap="squar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1346</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8</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26" name="Rectangle 25"/>
          <p:cNvSpPr/>
          <p:nvPr/>
        </p:nvSpPr>
        <p:spPr>
          <a:xfrm>
            <a:off x="6804248" y="5337477"/>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5" name="Rectangle 34"/>
          <p:cNvSpPr/>
          <p:nvPr/>
        </p:nvSpPr>
        <p:spPr>
          <a:xfrm>
            <a:off x="162721" y="3861048"/>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6" name="Rectangle 35"/>
          <p:cNvSpPr/>
          <p:nvPr/>
        </p:nvSpPr>
        <p:spPr>
          <a:xfrm>
            <a:off x="-39385" y="4880957"/>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37" name="Connecteur droit avec flèche 36"/>
          <p:cNvCxnSpPr/>
          <p:nvPr/>
        </p:nvCxnSpPr>
        <p:spPr>
          <a:xfrm>
            <a:off x="983711" y="4077072"/>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p:nvPr/>
        </p:nvCxnSpPr>
        <p:spPr>
          <a:xfrm>
            <a:off x="983711" y="4619711"/>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p:nvPr/>
        </p:nvCxnSpPr>
        <p:spPr>
          <a:xfrm>
            <a:off x="983711" y="502556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107513" y="4296182"/>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8" name="Groupe 7"/>
          <p:cNvGrpSpPr/>
          <p:nvPr/>
        </p:nvGrpSpPr>
        <p:grpSpPr>
          <a:xfrm>
            <a:off x="1266391" y="3284984"/>
            <a:ext cx="7194041" cy="371475"/>
            <a:chOff x="1266391" y="3284984"/>
            <a:chExt cx="7194041" cy="371475"/>
          </a:xfrm>
        </p:grpSpPr>
        <p:sp>
          <p:nvSpPr>
            <p:cNvPr id="159" name="Rectangle 254"/>
            <p:cNvSpPr>
              <a:spLocks noChangeArrowheads="1"/>
            </p:cNvSpPr>
            <p:nvPr/>
          </p:nvSpPr>
          <p:spPr bwMode="auto">
            <a:xfrm>
              <a:off x="3068067" y="3284984"/>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3</a:t>
              </a:r>
              <a:endParaRPr lang="fr-FR" sz="2400" b="1" dirty="0">
                <a:solidFill>
                  <a:schemeClr val="bg1"/>
                </a:solidFill>
                <a:latin typeface="Arial" pitchFamily="34" charset="0"/>
                <a:cs typeface="Arial" pitchFamily="34" charset="0"/>
              </a:endParaRPr>
            </a:p>
          </p:txBody>
        </p:sp>
        <p:sp>
          <p:nvSpPr>
            <p:cNvPr id="160" name="Rectangle 254"/>
            <p:cNvSpPr>
              <a:spLocks noChangeArrowheads="1"/>
            </p:cNvSpPr>
            <p:nvPr/>
          </p:nvSpPr>
          <p:spPr bwMode="auto">
            <a:xfrm>
              <a:off x="4867529" y="3284984"/>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4</a:t>
              </a:r>
            </a:p>
          </p:txBody>
        </p:sp>
        <p:sp>
          <p:nvSpPr>
            <p:cNvPr id="161" name="Rectangle 254"/>
            <p:cNvSpPr>
              <a:spLocks noChangeArrowheads="1"/>
            </p:cNvSpPr>
            <p:nvPr/>
          </p:nvSpPr>
          <p:spPr bwMode="auto">
            <a:xfrm>
              <a:off x="6666991" y="3284984"/>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a:t>
              </a:r>
            </a:p>
          </p:txBody>
        </p:sp>
        <p:sp>
          <p:nvSpPr>
            <p:cNvPr id="53" name="Rectangle 254"/>
            <p:cNvSpPr>
              <a:spLocks noChangeArrowheads="1"/>
            </p:cNvSpPr>
            <p:nvPr/>
          </p:nvSpPr>
          <p:spPr bwMode="auto">
            <a:xfrm>
              <a:off x="1266391" y="3284984"/>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grpSp>
      <p:grpSp>
        <p:nvGrpSpPr>
          <p:cNvPr id="10" name="Groupe 9"/>
          <p:cNvGrpSpPr/>
          <p:nvPr/>
        </p:nvGrpSpPr>
        <p:grpSpPr>
          <a:xfrm>
            <a:off x="1258756" y="3684786"/>
            <a:ext cx="7194041" cy="371475"/>
            <a:chOff x="1258756" y="3684786"/>
            <a:chExt cx="7194041" cy="371475"/>
          </a:xfrm>
        </p:grpSpPr>
        <p:grpSp>
          <p:nvGrpSpPr>
            <p:cNvPr id="9" name="Groupe 8"/>
            <p:cNvGrpSpPr/>
            <p:nvPr/>
          </p:nvGrpSpPr>
          <p:grpSpPr>
            <a:xfrm>
              <a:off x="3060432" y="3684786"/>
              <a:ext cx="5392365" cy="371475"/>
              <a:chOff x="3060432" y="3684786"/>
              <a:chExt cx="5392365" cy="371475"/>
            </a:xfrm>
          </p:grpSpPr>
          <p:sp>
            <p:nvSpPr>
              <p:cNvPr id="132" name="Rectangle 254"/>
              <p:cNvSpPr>
                <a:spLocks noChangeArrowheads="1"/>
              </p:cNvSpPr>
              <p:nvPr/>
            </p:nvSpPr>
            <p:spPr bwMode="auto">
              <a:xfrm>
                <a:off x="3060432" y="3684786"/>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r>
                  <a:rPr lang="fr-FR" sz="2400" b="1" baseline="30000" dirty="0" smtClean="0">
                    <a:solidFill>
                      <a:schemeClr val="bg1"/>
                    </a:solidFill>
                    <a:latin typeface="Arial" pitchFamily="34" charset="0"/>
                    <a:cs typeface="Arial" pitchFamily="34" charset="0"/>
                  </a:rPr>
                  <a:t>2</a:t>
                </a:r>
                <a:endParaRPr lang="fr-FR" sz="2400" b="1" baseline="30000" dirty="0">
                  <a:solidFill>
                    <a:schemeClr val="bg1"/>
                  </a:solidFill>
                  <a:latin typeface="Arial" pitchFamily="34" charset="0"/>
                  <a:cs typeface="Arial" pitchFamily="34" charset="0"/>
                </a:endParaRPr>
              </a:p>
            </p:txBody>
          </p:sp>
          <p:sp>
            <p:nvSpPr>
              <p:cNvPr id="133" name="Rectangle 254"/>
              <p:cNvSpPr>
                <a:spLocks noChangeArrowheads="1"/>
              </p:cNvSpPr>
              <p:nvPr/>
            </p:nvSpPr>
            <p:spPr bwMode="auto">
              <a:xfrm>
                <a:off x="4859894" y="3684786"/>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r>
                  <a:rPr lang="fr-FR" sz="2400" b="1" baseline="30000" dirty="0" smtClean="0">
                    <a:solidFill>
                      <a:schemeClr val="bg1"/>
                    </a:solidFill>
                    <a:latin typeface="Arial" pitchFamily="34" charset="0"/>
                    <a:cs typeface="Arial" pitchFamily="34" charset="0"/>
                  </a:rPr>
                  <a:t>1</a:t>
                </a:r>
                <a:endParaRPr lang="fr-FR" sz="2400" b="1" baseline="30000" dirty="0">
                  <a:solidFill>
                    <a:schemeClr val="bg1"/>
                  </a:solidFill>
                  <a:latin typeface="Arial" pitchFamily="34" charset="0"/>
                  <a:cs typeface="Arial" pitchFamily="34" charset="0"/>
                </a:endParaRPr>
              </a:p>
            </p:txBody>
          </p:sp>
          <p:sp>
            <p:nvSpPr>
              <p:cNvPr id="139" name="Rectangle 254"/>
              <p:cNvSpPr>
                <a:spLocks noChangeArrowheads="1"/>
              </p:cNvSpPr>
              <p:nvPr/>
            </p:nvSpPr>
            <p:spPr bwMode="auto">
              <a:xfrm>
                <a:off x="6659356" y="3684786"/>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r>
                  <a:rPr lang="fr-FR" sz="2400" b="1" baseline="30000" dirty="0" smtClean="0">
                    <a:solidFill>
                      <a:schemeClr val="bg1"/>
                    </a:solidFill>
                    <a:latin typeface="Arial" pitchFamily="34" charset="0"/>
                    <a:cs typeface="Arial" pitchFamily="34" charset="0"/>
                  </a:rPr>
                  <a:t>0</a:t>
                </a:r>
                <a:endParaRPr lang="fr-FR" sz="2400" b="1" baseline="30000" dirty="0">
                  <a:solidFill>
                    <a:schemeClr val="bg1"/>
                  </a:solidFill>
                  <a:latin typeface="Arial" pitchFamily="34" charset="0"/>
                  <a:cs typeface="Arial" pitchFamily="34" charset="0"/>
                </a:endParaRPr>
              </a:p>
            </p:txBody>
          </p:sp>
        </p:grpSp>
        <p:sp>
          <p:nvSpPr>
            <p:cNvPr id="56" name="Rectangle 254"/>
            <p:cNvSpPr>
              <a:spLocks noChangeArrowheads="1"/>
            </p:cNvSpPr>
            <p:nvPr/>
          </p:nvSpPr>
          <p:spPr bwMode="auto">
            <a:xfrm>
              <a:off x="1258756" y="3684786"/>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r>
                <a:rPr lang="fr-FR" sz="2400" b="1" baseline="30000" dirty="0" smtClean="0">
                  <a:solidFill>
                    <a:schemeClr val="bg1"/>
                  </a:solidFill>
                  <a:latin typeface="Arial" pitchFamily="34" charset="0"/>
                  <a:cs typeface="Arial" pitchFamily="34" charset="0"/>
                </a:rPr>
                <a:t>3</a:t>
              </a:r>
              <a:endParaRPr lang="fr-FR" sz="2400" b="1" baseline="30000" dirty="0">
                <a:solidFill>
                  <a:schemeClr val="bg1"/>
                </a:solidFill>
                <a:latin typeface="Arial" pitchFamily="34" charset="0"/>
                <a:cs typeface="Arial" pitchFamily="34" charset="0"/>
              </a:endParaRPr>
            </a:p>
          </p:txBody>
        </p:sp>
      </p:grpSp>
      <p:grpSp>
        <p:nvGrpSpPr>
          <p:cNvPr id="13" name="Groupe 12"/>
          <p:cNvGrpSpPr/>
          <p:nvPr/>
        </p:nvGrpSpPr>
        <p:grpSpPr>
          <a:xfrm>
            <a:off x="1258756" y="4859784"/>
            <a:ext cx="7194041" cy="385961"/>
            <a:chOff x="1258756" y="4859784"/>
            <a:chExt cx="7194041" cy="385961"/>
          </a:xfrm>
        </p:grpSpPr>
        <p:sp>
          <p:nvSpPr>
            <p:cNvPr id="22" name="Rectangle 254"/>
            <p:cNvSpPr>
              <a:spLocks noChangeArrowheads="1"/>
            </p:cNvSpPr>
            <p:nvPr/>
          </p:nvSpPr>
          <p:spPr bwMode="auto">
            <a:xfrm>
              <a:off x="3060432" y="4874270"/>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192    +    </a:t>
              </a:r>
              <a:endParaRPr lang="fr-FR" sz="2400" b="1" baseline="30000" dirty="0">
                <a:solidFill>
                  <a:schemeClr val="bg1"/>
                </a:solidFill>
                <a:latin typeface="Arial" pitchFamily="34" charset="0"/>
                <a:cs typeface="Arial" pitchFamily="34" charset="0"/>
              </a:endParaRPr>
            </a:p>
          </p:txBody>
        </p:sp>
        <p:sp>
          <p:nvSpPr>
            <p:cNvPr id="23" name="Rectangle 254"/>
            <p:cNvSpPr>
              <a:spLocks noChangeArrowheads="1"/>
            </p:cNvSpPr>
            <p:nvPr/>
          </p:nvSpPr>
          <p:spPr bwMode="auto">
            <a:xfrm>
              <a:off x="4859894" y="4874270"/>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32    +</a:t>
              </a:r>
              <a:endParaRPr lang="fr-FR" sz="2400" b="1" baseline="30000" dirty="0">
                <a:solidFill>
                  <a:schemeClr val="bg1"/>
                </a:solidFill>
                <a:latin typeface="Arial" pitchFamily="34" charset="0"/>
                <a:cs typeface="Arial" pitchFamily="34" charset="0"/>
              </a:endParaRPr>
            </a:p>
          </p:txBody>
        </p:sp>
        <p:sp>
          <p:nvSpPr>
            <p:cNvPr id="24" name="Rectangle 254"/>
            <p:cNvSpPr>
              <a:spLocks noChangeArrowheads="1"/>
            </p:cNvSpPr>
            <p:nvPr/>
          </p:nvSpPr>
          <p:spPr bwMode="auto">
            <a:xfrm>
              <a:off x="6659356" y="4859784"/>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a:t>
              </a:r>
              <a:endParaRPr lang="fr-FR" sz="2400" b="1" baseline="30000" dirty="0">
                <a:solidFill>
                  <a:schemeClr val="bg1"/>
                </a:solidFill>
                <a:latin typeface="Arial" pitchFamily="34" charset="0"/>
                <a:cs typeface="Arial" pitchFamily="34" charset="0"/>
              </a:endParaRPr>
            </a:p>
          </p:txBody>
        </p:sp>
        <p:sp>
          <p:nvSpPr>
            <p:cNvPr id="50" name="Rectangle 254"/>
            <p:cNvSpPr>
              <a:spLocks noChangeArrowheads="1"/>
            </p:cNvSpPr>
            <p:nvPr/>
          </p:nvSpPr>
          <p:spPr bwMode="auto">
            <a:xfrm>
              <a:off x="1258756" y="4874270"/>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512    +    </a:t>
              </a:r>
              <a:endParaRPr lang="fr-FR" sz="2400" b="1" baseline="30000" dirty="0">
                <a:solidFill>
                  <a:schemeClr val="bg1"/>
                </a:solidFill>
                <a:latin typeface="Arial" pitchFamily="34" charset="0"/>
                <a:cs typeface="Arial" pitchFamily="34" charset="0"/>
              </a:endParaRPr>
            </a:p>
          </p:txBody>
        </p:sp>
      </p:grpSp>
      <p:grpSp>
        <p:nvGrpSpPr>
          <p:cNvPr id="11" name="Groupe 10"/>
          <p:cNvGrpSpPr/>
          <p:nvPr/>
        </p:nvGrpSpPr>
        <p:grpSpPr>
          <a:xfrm>
            <a:off x="1266391" y="4074611"/>
            <a:ext cx="7194041" cy="371475"/>
            <a:chOff x="1266391" y="4074611"/>
            <a:chExt cx="7194041" cy="371475"/>
          </a:xfrm>
        </p:grpSpPr>
        <p:sp>
          <p:nvSpPr>
            <p:cNvPr id="28" name="Rectangle 254"/>
            <p:cNvSpPr>
              <a:spLocks noChangeArrowheads="1"/>
            </p:cNvSpPr>
            <p:nvPr/>
          </p:nvSpPr>
          <p:spPr bwMode="auto">
            <a:xfrm>
              <a:off x="3068067" y="4074611"/>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64</a:t>
              </a:r>
              <a:endParaRPr lang="fr-FR" sz="2400" b="1" dirty="0">
                <a:solidFill>
                  <a:schemeClr val="bg1"/>
                </a:solidFill>
                <a:latin typeface="Arial" pitchFamily="34" charset="0"/>
                <a:cs typeface="Arial" pitchFamily="34" charset="0"/>
              </a:endParaRPr>
            </a:p>
          </p:txBody>
        </p:sp>
        <p:sp>
          <p:nvSpPr>
            <p:cNvPr id="29" name="Rectangle 254"/>
            <p:cNvSpPr>
              <a:spLocks noChangeArrowheads="1"/>
            </p:cNvSpPr>
            <p:nvPr/>
          </p:nvSpPr>
          <p:spPr bwMode="auto">
            <a:xfrm>
              <a:off x="4867529" y="4074611"/>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endParaRPr lang="fr-FR" sz="2400" b="1" dirty="0">
                <a:solidFill>
                  <a:schemeClr val="bg1"/>
                </a:solidFill>
                <a:latin typeface="Arial" pitchFamily="34" charset="0"/>
                <a:cs typeface="Arial" pitchFamily="34" charset="0"/>
              </a:endParaRPr>
            </a:p>
          </p:txBody>
        </p:sp>
        <p:sp>
          <p:nvSpPr>
            <p:cNvPr id="30" name="Rectangle 254"/>
            <p:cNvSpPr>
              <a:spLocks noChangeArrowheads="1"/>
            </p:cNvSpPr>
            <p:nvPr/>
          </p:nvSpPr>
          <p:spPr bwMode="auto">
            <a:xfrm>
              <a:off x="6666991" y="4074611"/>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44" name="Rectangle 254"/>
            <p:cNvSpPr>
              <a:spLocks noChangeArrowheads="1"/>
            </p:cNvSpPr>
            <p:nvPr/>
          </p:nvSpPr>
          <p:spPr bwMode="auto">
            <a:xfrm>
              <a:off x="1266391" y="4074611"/>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512</a:t>
              </a:r>
              <a:endParaRPr lang="fr-FR" sz="2400" b="1" dirty="0">
                <a:solidFill>
                  <a:schemeClr val="bg1"/>
                </a:solidFill>
                <a:latin typeface="Arial" pitchFamily="34" charset="0"/>
                <a:cs typeface="Arial" pitchFamily="34" charset="0"/>
              </a:endParaRPr>
            </a:p>
          </p:txBody>
        </p:sp>
      </p:grpSp>
      <p:grpSp>
        <p:nvGrpSpPr>
          <p:cNvPr id="12" name="Groupe 11"/>
          <p:cNvGrpSpPr/>
          <p:nvPr/>
        </p:nvGrpSpPr>
        <p:grpSpPr>
          <a:xfrm>
            <a:off x="1258756" y="4474413"/>
            <a:ext cx="7194041" cy="371475"/>
            <a:chOff x="1258756" y="4474413"/>
            <a:chExt cx="7194041" cy="371475"/>
          </a:xfrm>
        </p:grpSpPr>
        <p:sp>
          <p:nvSpPr>
            <p:cNvPr id="31" name="Rectangle 254"/>
            <p:cNvSpPr>
              <a:spLocks noChangeArrowheads="1"/>
            </p:cNvSpPr>
            <p:nvPr/>
          </p:nvSpPr>
          <p:spPr bwMode="auto">
            <a:xfrm>
              <a:off x="3060432" y="4474413"/>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3  X  64</a:t>
              </a:r>
              <a:endParaRPr lang="fr-FR" sz="2400" b="1" baseline="30000" dirty="0">
                <a:solidFill>
                  <a:schemeClr val="bg1"/>
                </a:solidFill>
                <a:latin typeface="Arial" pitchFamily="34" charset="0"/>
                <a:cs typeface="Arial" pitchFamily="34" charset="0"/>
              </a:endParaRPr>
            </a:p>
          </p:txBody>
        </p:sp>
        <p:sp>
          <p:nvSpPr>
            <p:cNvPr id="32" name="Rectangle 254"/>
            <p:cNvSpPr>
              <a:spLocks noChangeArrowheads="1"/>
            </p:cNvSpPr>
            <p:nvPr/>
          </p:nvSpPr>
          <p:spPr bwMode="auto">
            <a:xfrm>
              <a:off x="4859894" y="4474413"/>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  X  8</a:t>
              </a:r>
              <a:endParaRPr lang="fr-FR" sz="2400" b="1" baseline="30000" dirty="0">
                <a:solidFill>
                  <a:schemeClr val="bg1"/>
                </a:solidFill>
                <a:latin typeface="Arial" pitchFamily="34" charset="0"/>
                <a:cs typeface="Arial" pitchFamily="34" charset="0"/>
              </a:endParaRPr>
            </a:p>
          </p:txBody>
        </p:sp>
        <p:sp>
          <p:nvSpPr>
            <p:cNvPr id="33" name="Rectangle 254"/>
            <p:cNvSpPr>
              <a:spLocks noChangeArrowheads="1"/>
            </p:cNvSpPr>
            <p:nvPr/>
          </p:nvSpPr>
          <p:spPr bwMode="auto">
            <a:xfrm>
              <a:off x="6659356" y="4474413"/>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  X  1</a:t>
              </a:r>
              <a:endParaRPr lang="fr-FR" sz="2400" b="1" baseline="30000" dirty="0">
                <a:solidFill>
                  <a:schemeClr val="bg1"/>
                </a:solidFill>
                <a:latin typeface="Arial" pitchFamily="34" charset="0"/>
                <a:cs typeface="Arial" pitchFamily="34" charset="0"/>
              </a:endParaRPr>
            </a:p>
          </p:txBody>
        </p:sp>
        <p:sp>
          <p:nvSpPr>
            <p:cNvPr id="47" name="Rectangle 254"/>
            <p:cNvSpPr>
              <a:spLocks noChangeArrowheads="1"/>
            </p:cNvSpPr>
            <p:nvPr/>
          </p:nvSpPr>
          <p:spPr bwMode="auto">
            <a:xfrm>
              <a:off x="1258756" y="4474413"/>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  X  512</a:t>
              </a:r>
              <a:endParaRPr lang="fr-FR" sz="2400" b="1" baseline="30000" dirty="0">
                <a:solidFill>
                  <a:schemeClr val="bg1"/>
                </a:solidFill>
                <a:latin typeface="Arial" pitchFamily="34" charset="0"/>
                <a:cs typeface="Arial" pitchFamily="34" charset="0"/>
              </a:endParaRPr>
            </a:p>
          </p:txBody>
        </p:sp>
      </p:grpSp>
      <p:sp>
        <p:nvSpPr>
          <p:cNvPr id="14" name="Rectangle 13"/>
          <p:cNvSpPr/>
          <p:nvPr/>
        </p:nvSpPr>
        <p:spPr>
          <a:xfrm>
            <a:off x="7764281" y="5337246"/>
            <a:ext cx="76815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742</a:t>
            </a:r>
          </a:p>
        </p:txBody>
      </p:sp>
      <p:sp>
        <p:nvSpPr>
          <p:cNvPr id="15" name="Rectangle 14"/>
          <p:cNvSpPr/>
          <p:nvPr/>
        </p:nvSpPr>
        <p:spPr>
          <a:xfrm>
            <a:off x="4839245" y="5661248"/>
            <a:ext cx="931665" cy="461665"/>
          </a:xfrm>
          <a:prstGeom prst="rect">
            <a:avLst/>
          </a:prstGeom>
        </p:spPr>
        <p:txBody>
          <a:bodyPr wrap="none">
            <a:spAutoFit/>
          </a:bodyPr>
          <a:lstStyle/>
          <a:p>
            <a:r>
              <a:rPr lang="fr-FR" sz="2400" b="1" dirty="0">
                <a:solidFill>
                  <a:schemeClr val="bg1"/>
                </a:solidFill>
                <a:effectLst>
                  <a:outerShdw blurRad="38100" dist="38100" dir="2700000" algn="tl">
                    <a:srgbClr val="000000">
                      <a:alpha val="43137"/>
                    </a:srgbClr>
                  </a:outerShdw>
                </a:effectLst>
                <a:latin typeface="Arial" pitchFamily="34" charset="0"/>
                <a:cs typeface="Arial" pitchFamily="34" charset="0"/>
              </a:rPr>
              <a:t>742 </a:t>
            </a:r>
            <a:r>
              <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rPr>
              <a:t>D</a:t>
            </a:r>
          </a:p>
        </p:txBody>
      </p:sp>
      <p:sp>
        <p:nvSpPr>
          <p:cNvPr id="42" name="Rectangle 41"/>
          <p:cNvSpPr/>
          <p:nvPr/>
        </p:nvSpPr>
        <p:spPr>
          <a:xfrm>
            <a:off x="7092280" y="2929553"/>
            <a:ext cx="86754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1</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3" name="Rectangle 42"/>
          <p:cNvSpPr/>
          <p:nvPr/>
        </p:nvSpPr>
        <p:spPr>
          <a:xfrm>
            <a:off x="5374939" y="2929553"/>
            <a:ext cx="925253"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2</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5" name="Rectangle 44"/>
          <p:cNvSpPr/>
          <p:nvPr/>
        </p:nvSpPr>
        <p:spPr>
          <a:xfrm>
            <a:off x="3502731" y="2929553"/>
            <a:ext cx="925253"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3</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6" name="Rectangle 45"/>
          <p:cNvSpPr/>
          <p:nvPr/>
        </p:nvSpPr>
        <p:spPr>
          <a:xfrm>
            <a:off x="1721703" y="2929553"/>
            <a:ext cx="86754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4</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1878079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22" presetClass="entr" presetSubtype="8" fill="hold" nodeType="afterEffect">
                                  <p:stCondLst>
                                    <p:cond delay="50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wipe(left)">
                                      <p:cBhvr>
                                        <p:cTn id="15" dur="500"/>
                                        <p:tgtEl>
                                          <p:spTgt spid="42"/>
                                        </p:tgtEl>
                                      </p:cBhvr>
                                    </p:animEffect>
                                  </p:childTnLst>
                                </p:cTn>
                              </p:par>
                            </p:childTnLst>
                          </p:cTn>
                        </p:par>
                        <p:par>
                          <p:cTn id="16" fill="hold">
                            <p:stCondLst>
                              <p:cond delay="2000"/>
                            </p:stCondLst>
                            <p:childTnLst>
                              <p:par>
                                <p:cTn id="17" presetID="22" presetClass="entr" presetSubtype="8" fill="hold" grpId="0" nodeType="afterEffect">
                                  <p:stCondLst>
                                    <p:cond delay="0"/>
                                  </p:stCondLst>
                                  <p:childTnLst>
                                    <p:set>
                                      <p:cBhvr>
                                        <p:cTn id="18" dur="1" fill="hold">
                                          <p:stCondLst>
                                            <p:cond delay="0"/>
                                          </p:stCondLst>
                                        </p:cTn>
                                        <p:tgtEl>
                                          <p:spTgt spid="43"/>
                                        </p:tgtEl>
                                        <p:attrNameLst>
                                          <p:attrName>style.visibility</p:attrName>
                                        </p:attrNameLst>
                                      </p:cBhvr>
                                      <p:to>
                                        <p:strVal val="visible"/>
                                      </p:to>
                                    </p:set>
                                    <p:animEffect transition="in" filter="wipe(left)">
                                      <p:cBhvr>
                                        <p:cTn id="19" dur="500"/>
                                        <p:tgtEl>
                                          <p:spTgt spid="43"/>
                                        </p:tgtEl>
                                      </p:cBhvr>
                                    </p:animEffect>
                                  </p:childTnLst>
                                </p:cTn>
                              </p:par>
                            </p:childTnLst>
                          </p:cTn>
                        </p:par>
                        <p:par>
                          <p:cTn id="20" fill="hold">
                            <p:stCondLst>
                              <p:cond delay="2500"/>
                            </p:stCondLst>
                            <p:childTnLst>
                              <p:par>
                                <p:cTn id="21" presetID="22" presetClass="entr" presetSubtype="8" fill="hold" grpId="0" nodeType="afterEffect">
                                  <p:stCondLst>
                                    <p:cond delay="0"/>
                                  </p:stCondLst>
                                  <p:childTnLst>
                                    <p:set>
                                      <p:cBhvr>
                                        <p:cTn id="22" dur="1" fill="hold">
                                          <p:stCondLst>
                                            <p:cond delay="0"/>
                                          </p:stCondLst>
                                        </p:cTn>
                                        <p:tgtEl>
                                          <p:spTgt spid="45"/>
                                        </p:tgtEl>
                                        <p:attrNameLst>
                                          <p:attrName>style.visibility</p:attrName>
                                        </p:attrNameLst>
                                      </p:cBhvr>
                                      <p:to>
                                        <p:strVal val="visible"/>
                                      </p:to>
                                    </p:set>
                                    <p:animEffect transition="in" filter="wipe(left)">
                                      <p:cBhvr>
                                        <p:cTn id="23" dur="500"/>
                                        <p:tgtEl>
                                          <p:spTgt spid="45"/>
                                        </p:tgtEl>
                                      </p:cBhvr>
                                    </p:animEffect>
                                  </p:childTnLst>
                                </p:cTn>
                              </p:par>
                            </p:childTnLst>
                          </p:cTn>
                        </p:par>
                        <p:par>
                          <p:cTn id="24" fill="hold">
                            <p:stCondLst>
                              <p:cond delay="3000"/>
                            </p:stCondLst>
                            <p:childTnLst>
                              <p:par>
                                <p:cTn id="25" presetID="22" presetClass="entr" presetSubtype="8" fill="hold" grpId="0" nodeType="afterEffect">
                                  <p:stCondLst>
                                    <p:cond delay="0"/>
                                  </p:stCondLst>
                                  <p:childTnLst>
                                    <p:set>
                                      <p:cBhvr>
                                        <p:cTn id="26" dur="1" fill="hold">
                                          <p:stCondLst>
                                            <p:cond delay="0"/>
                                          </p:stCondLst>
                                        </p:cTn>
                                        <p:tgtEl>
                                          <p:spTgt spid="46"/>
                                        </p:tgtEl>
                                        <p:attrNameLst>
                                          <p:attrName>style.visibility</p:attrName>
                                        </p:attrNameLst>
                                      </p:cBhvr>
                                      <p:to>
                                        <p:strVal val="visible"/>
                                      </p:to>
                                    </p:set>
                                    <p:animEffect transition="in" filter="wipe(left)">
                                      <p:cBhvr>
                                        <p:cTn id="27" dur="500"/>
                                        <p:tgtEl>
                                          <p:spTgt spid="46"/>
                                        </p:tgtEl>
                                      </p:cBhvr>
                                    </p:animEffect>
                                  </p:childTnLst>
                                </p:cTn>
                              </p:par>
                            </p:childTnLst>
                          </p:cTn>
                        </p:par>
                        <p:par>
                          <p:cTn id="28" fill="hold">
                            <p:stCondLst>
                              <p:cond delay="3500"/>
                            </p:stCondLst>
                            <p:childTnLst>
                              <p:par>
                                <p:cTn id="29" presetID="22" presetClass="entr" presetSubtype="8" fill="hold" grpId="0" nodeType="afterEffect">
                                  <p:stCondLst>
                                    <p:cond delay="500"/>
                                  </p:stCondLst>
                                  <p:childTnLst>
                                    <p:set>
                                      <p:cBhvr>
                                        <p:cTn id="30" dur="1" fill="hold">
                                          <p:stCondLst>
                                            <p:cond delay="0"/>
                                          </p:stCondLst>
                                        </p:cTn>
                                        <p:tgtEl>
                                          <p:spTgt spid="35"/>
                                        </p:tgtEl>
                                        <p:attrNameLst>
                                          <p:attrName>style.visibility</p:attrName>
                                        </p:attrNameLst>
                                      </p:cBhvr>
                                      <p:to>
                                        <p:strVal val="visible"/>
                                      </p:to>
                                    </p:set>
                                    <p:animEffect transition="in" filter="wipe(left)">
                                      <p:cBhvr>
                                        <p:cTn id="31" dur="500"/>
                                        <p:tgtEl>
                                          <p:spTgt spid="35"/>
                                        </p:tgtEl>
                                      </p:cBhvr>
                                    </p:animEffect>
                                  </p:childTnLst>
                                </p:cTn>
                              </p:par>
                            </p:childTnLst>
                          </p:cTn>
                        </p:par>
                        <p:par>
                          <p:cTn id="32" fill="hold">
                            <p:stCondLst>
                              <p:cond delay="4500"/>
                            </p:stCondLst>
                            <p:childTnLst>
                              <p:par>
                                <p:cTn id="33" presetID="22" presetClass="entr" presetSubtype="8" fill="hold" nodeType="afterEffect">
                                  <p:stCondLst>
                                    <p:cond delay="500"/>
                                  </p:stCondLst>
                                  <p:childTnLst>
                                    <p:set>
                                      <p:cBhvr>
                                        <p:cTn id="34" dur="1" fill="hold">
                                          <p:stCondLst>
                                            <p:cond delay="0"/>
                                          </p:stCondLst>
                                        </p:cTn>
                                        <p:tgtEl>
                                          <p:spTgt spid="37"/>
                                        </p:tgtEl>
                                        <p:attrNameLst>
                                          <p:attrName>style.visibility</p:attrName>
                                        </p:attrNameLst>
                                      </p:cBhvr>
                                      <p:to>
                                        <p:strVal val="visible"/>
                                      </p:to>
                                    </p:set>
                                    <p:animEffect transition="in" filter="wipe(left)">
                                      <p:cBhvr>
                                        <p:cTn id="35" dur="500"/>
                                        <p:tgtEl>
                                          <p:spTgt spid="3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wipe(left)">
                                      <p:cBhvr>
                                        <p:cTn id="40" dur="500"/>
                                        <p:tgtEl>
                                          <p:spTgt spid="10"/>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wipe(left)">
                                      <p:cBhvr>
                                        <p:cTn id="45" dur="500"/>
                                        <p:tgtEl>
                                          <p:spTgt spid="11"/>
                                        </p:tgtEl>
                                      </p:cBhvr>
                                    </p:animEffect>
                                  </p:childTnLst>
                                </p:cTn>
                              </p:par>
                            </p:childTnLst>
                          </p:cTn>
                        </p:par>
                        <p:par>
                          <p:cTn id="46" fill="hold">
                            <p:stCondLst>
                              <p:cond delay="500"/>
                            </p:stCondLst>
                            <p:childTnLst>
                              <p:par>
                                <p:cTn id="47" presetID="22" presetClass="entr" presetSubtype="8" fill="hold" grpId="0" nodeType="afterEffect">
                                  <p:stCondLst>
                                    <p:cond delay="500"/>
                                  </p:stCondLst>
                                  <p:childTnLst>
                                    <p:set>
                                      <p:cBhvr>
                                        <p:cTn id="48" dur="1" fill="hold">
                                          <p:stCondLst>
                                            <p:cond delay="0"/>
                                          </p:stCondLst>
                                        </p:cTn>
                                        <p:tgtEl>
                                          <p:spTgt spid="41"/>
                                        </p:tgtEl>
                                        <p:attrNameLst>
                                          <p:attrName>style.visibility</p:attrName>
                                        </p:attrNameLst>
                                      </p:cBhvr>
                                      <p:to>
                                        <p:strVal val="visible"/>
                                      </p:to>
                                    </p:set>
                                    <p:animEffect transition="in" filter="wipe(left)">
                                      <p:cBhvr>
                                        <p:cTn id="49" dur="500"/>
                                        <p:tgtEl>
                                          <p:spTgt spid="41"/>
                                        </p:tgtEl>
                                      </p:cBhvr>
                                    </p:animEffect>
                                  </p:childTnLst>
                                </p:cTn>
                              </p:par>
                            </p:childTnLst>
                          </p:cTn>
                        </p:par>
                        <p:par>
                          <p:cTn id="50" fill="hold">
                            <p:stCondLst>
                              <p:cond delay="1500"/>
                            </p:stCondLst>
                            <p:childTnLst>
                              <p:par>
                                <p:cTn id="51" presetID="22" presetClass="entr" presetSubtype="8" fill="hold" nodeType="afterEffect">
                                  <p:stCondLst>
                                    <p:cond delay="500"/>
                                  </p:stCondLst>
                                  <p:childTnLst>
                                    <p:set>
                                      <p:cBhvr>
                                        <p:cTn id="52" dur="1" fill="hold">
                                          <p:stCondLst>
                                            <p:cond delay="0"/>
                                          </p:stCondLst>
                                        </p:cTn>
                                        <p:tgtEl>
                                          <p:spTgt spid="38"/>
                                        </p:tgtEl>
                                        <p:attrNameLst>
                                          <p:attrName>style.visibility</p:attrName>
                                        </p:attrNameLst>
                                      </p:cBhvr>
                                      <p:to>
                                        <p:strVal val="visible"/>
                                      </p:to>
                                    </p:set>
                                    <p:animEffect transition="in" filter="wipe(left)">
                                      <p:cBhvr>
                                        <p:cTn id="53" dur="500"/>
                                        <p:tgtEl>
                                          <p:spTgt spid="38"/>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wipe(left)">
                                      <p:cBhvr>
                                        <p:cTn id="58" dur="500"/>
                                        <p:tgtEl>
                                          <p:spTgt spid="12"/>
                                        </p:tgtEl>
                                      </p:cBhvr>
                                    </p:animEffect>
                                  </p:childTnLst>
                                </p:cTn>
                              </p:par>
                            </p:childTnLst>
                          </p:cTn>
                        </p:par>
                        <p:par>
                          <p:cTn id="59" fill="hold">
                            <p:stCondLst>
                              <p:cond delay="500"/>
                            </p:stCondLst>
                            <p:childTnLst>
                              <p:par>
                                <p:cTn id="60" presetID="22" presetClass="entr" presetSubtype="8" fill="hold" grpId="0" nodeType="afterEffect">
                                  <p:stCondLst>
                                    <p:cond delay="500"/>
                                  </p:stCondLst>
                                  <p:childTnLst>
                                    <p:set>
                                      <p:cBhvr>
                                        <p:cTn id="61" dur="1" fill="hold">
                                          <p:stCondLst>
                                            <p:cond delay="0"/>
                                          </p:stCondLst>
                                        </p:cTn>
                                        <p:tgtEl>
                                          <p:spTgt spid="36"/>
                                        </p:tgtEl>
                                        <p:attrNameLst>
                                          <p:attrName>style.visibility</p:attrName>
                                        </p:attrNameLst>
                                      </p:cBhvr>
                                      <p:to>
                                        <p:strVal val="visible"/>
                                      </p:to>
                                    </p:set>
                                    <p:animEffect transition="in" filter="wipe(left)">
                                      <p:cBhvr>
                                        <p:cTn id="62" dur="500"/>
                                        <p:tgtEl>
                                          <p:spTgt spid="36"/>
                                        </p:tgtEl>
                                      </p:cBhvr>
                                    </p:animEffect>
                                  </p:childTnLst>
                                </p:cTn>
                              </p:par>
                            </p:childTnLst>
                          </p:cTn>
                        </p:par>
                        <p:par>
                          <p:cTn id="63" fill="hold">
                            <p:stCondLst>
                              <p:cond delay="1500"/>
                            </p:stCondLst>
                            <p:childTnLst>
                              <p:par>
                                <p:cTn id="64" presetID="22" presetClass="entr" presetSubtype="8" fill="hold" nodeType="afterEffect">
                                  <p:stCondLst>
                                    <p:cond delay="500"/>
                                  </p:stCondLst>
                                  <p:childTnLst>
                                    <p:set>
                                      <p:cBhvr>
                                        <p:cTn id="65" dur="1" fill="hold">
                                          <p:stCondLst>
                                            <p:cond delay="0"/>
                                          </p:stCondLst>
                                        </p:cTn>
                                        <p:tgtEl>
                                          <p:spTgt spid="39"/>
                                        </p:tgtEl>
                                        <p:attrNameLst>
                                          <p:attrName>style.visibility</p:attrName>
                                        </p:attrNameLst>
                                      </p:cBhvr>
                                      <p:to>
                                        <p:strVal val="visible"/>
                                      </p:to>
                                    </p:set>
                                    <p:animEffect transition="in" filter="wipe(left)">
                                      <p:cBhvr>
                                        <p:cTn id="66" dur="500"/>
                                        <p:tgtEl>
                                          <p:spTgt spid="39"/>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nodeType="clickEffect">
                                  <p:stCondLst>
                                    <p:cond delay="0"/>
                                  </p:stCondLst>
                                  <p:childTnLst>
                                    <p:set>
                                      <p:cBhvr>
                                        <p:cTn id="70" dur="1" fill="hold">
                                          <p:stCondLst>
                                            <p:cond delay="0"/>
                                          </p:stCondLst>
                                        </p:cTn>
                                        <p:tgtEl>
                                          <p:spTgt spid="13"/>
                                        </p:tgtEl>
                                        <p:attrNameLst>
                                          <p:attrName>style.visibility</p:attrName>
                                        </p:attrNameLst>
                                      </p:cBhvr>
                                      <p:to>
                                        <p:strVal val="visible"/>
                                      </p:to>
                                    </p:set>
                                    <p:animEffect transition="in" filter="wipe(left)">
                                      <p:cBhvr>
                                        <p:cTn id="71" dur="500"/>
                                        <p:tgtEl>
                                          <p:spTgt spid="13"/>
                                        </p:tgtEl>
                                      </p:cBhvr>
                                    </p:animEffect>
                                  </p:childTnLst>
                                </p:cTn>
                              </p:par>
                            </p:childTnLst>
                          </p:cTn>
                        </p:par>
                        <p:par>
                          <p:cTn id="72" fill="hold">
                            <p:stCondLst>
                              <p:cond delay="500"/>
                            </p:stCondLst>
                            <p:childTnLst>
                              <p:par>
                                <p:cTn id="73" presetID="22" presetClass="entr" presetSubtype="8" fill="hold" grpId="0" nodeType="afterEffect">
                                  <p:stCondLst>
                                    <p:cond delay="500"/>
                                  </p:stCondLst>
                                  <p:childTnLst>
                                    <p:set>
                                      <p:cBhvr>
                                        <p:cTn id="74" dur="1" fill="hold">
                                          <p:stCondLst>
                                            <p:cond delay="0"/>
                                          </p:stCondLst>
                                        </p:cTn>
                                        <p:tgtEl>
                                          <p:spTgt spid="26"/>
                                        </p:tgtEl>
                                        <p:attrNameLst>
                                          <p:attrName>style.visibility</p:attrName>
                                        </p:attrNameLst>
                                      </p:cBhvr>
                                      <p:to>
                                        <p:strVal val="visible"/>
                                      </p:to>
                                    </p:set>
                                    <p:animEffect transition="in" filter="wipe(left)">
                                      <p:cBhvr>
                                        <p:cTn id="75" dur="500"/>
                                        <p:tgtEl>
                                          <p:spTgt spid="26"/>
                                        </p:tgtEl>
                                      </p:cBhvr>
                                    </p:animEffect>
                                  </p:childTnLst>
                                </p:cTn>
                              </p:par>
                            </p:childTnLst>
                          </p:cTn>
                        </p:par>
                        <p:par>
                          <p:cTn id="76" fill="hold">
                            <p:stCondLst>
                              <p:cond delay="1500"/>
                            </p:stCondLst>
                            <p:childTnLst>
                              <p:par>
                                <p:cTn id="77" presetID="22" presetClass="entr" presetSubtype="8" fill="hold" grpId="0" nodeType="afterEffect">
                                  <p:stCondLst>
                                    <p:cond delay="500"/>
                                  </p:stCondLst>
                                  <p:childTnLst>
                                    <p:set>
                                      <p:cBhvr>
                                        <p:cTn id="78" dur="1" fill="hold">
                                          <p:stCondLst>
                                            <p:cond delay="0"/>
                                          </p:stCondLst>
                                        </p:cTn>
                                        <p:tgtEl>
                                          <p:spTgt spid="14"/>
                                        </p:tgtEl>
                                        <p:attrNameLst>
                                          <p:attrName>style.visibility</p:attrName>
                                        </p:attrNameLst>
                                      </p:cBhvr>
                                      <p:to>
                                        <p:strVal val="visible"/>
                                      </p:to>
                                    </p:set>
                                    <p:animEffect transition="in" filter="wipe(left)">
                                      <p:cBhvr>
                                        <p:cTn id="79" dur="500"/>
                                        <p:tgtEl>
                                          <p:spTgt spid="14"/>
                                        </p:tgtEl>
                                      </p:cBhvr>
                                    </p:animEffect>
                                  </p:childTnLst>
                                </p:cTn>
                              </p:par>
                            </p:childTnLst>
                          </p:cTn>
                        </p:par>
                        <p:par>
                          <p:cTn id="80" fill="hold">
                            <p:stCondLst>
                              <p:cond delay="2500"/>
                            </p:stCondLst>
                            <p:childTnLst>
                              <p:par>
                                <p:cTn id="81" presetID="22" presetClass="entr" presetSubtype="8" fill="hold" grpId="0" nodeType="afterEffect">
                                  <p:stCondLst>
                                    <p:cond delay="500"/>
                                  </p:stCondLst>
                                  <p:childTnLst>
                                    <p:set>
                                      <p:cBhvr>
                                        <p:cTn id="82" dur="1" fill="hold">
                                          <p:stCondLst>
                                            <p:cond delay="0"/>
                                          </p:stCondLst>
                                        </p:cTn>
                                        <p:tgtEl>
                                          <p:spTgt spid="17"/>
                                        </p:tgtEl>
                                        <p:attrNameLst>
                                          <p:attrName>style.visibility</p:attrName>
                                        </p:attrNameLst>
                                      </p:cBhvr>
                                      <p:to>
                                        <p:strVal val="visible"/>
                                      </p:to>
                                    </p:set>
                                    <p:animEffect transition="in" filter="wipe(left)">
                                      <p:cBhvr>
                                        <p:cTn id="8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26" grpId="0"/>
      <p:bldP spid="35" grpId="0"/>
      <p:bldP spid="36" grpId="0"/>
      <p:bldP spid="41" grpId="0"/>
      <p:bldP spid="14" grpId="0"/>
      <p:bldP spid="42" grpId="0"/>
      <p:bldP spid="43" grpId="0"/>
      <p:bldP spid="45" grpId="0"/>
      <p:bldP spid="4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upload.wikimedia.org/wikipedia/commons/thumb/8/8e/International_Morse_Code-fr.svg/450px-International_Morse_Code-fr.svg.png"/>
          <p:cNvPicPr>
            <a:picLocks noChangeAspect="1" noChangeArrowheads="1"/>
          </p:cNvPicPr>
          <p:nvPr/>
        </p:nvPicPr>
        <p:blipFill rotWithShape="1">
          <a:blip r:embed="rId3">
            <a:lum bright="70000" contrast="-70000"/>
            <a:extLst>
              <a:ext uri="{BEBA8EAE-BF5A-486C-A8C5-ECC9F3942E4B}">
                <a14:imgProps xmlns:a14="http://schemas.microsoft.com/office/drawing/2010/main">
                  <a14:imgLayer r:embed="rId4">
                    <a14:imgEffect>
                      <a14:sharpenSoften amount="50000"/>
                    </a14:imgEffect>
                    <a14:imgEffect>
                      <a14:saturation sat="400000"/>
                    </a14:imgEffect>
                  </a14:imgLayer>
                </a14:imgProps>
              </a:ext>
              <a:ext uri="{28A0092B-C50C-407E-A947-70E740481C1C}">
                <a14:useLocalDpi xmlns:a14="http://schemas.microsoft.com/office/drawing/2010/main" val="0"/>
              </a:ext>
            </a:extLst>
          </a:blip>
          <a:srcRect t="21638"/>
          <a:stretch/>
        </p:blipFill>
        <p:spPr bwMode="auto">
          <a:xfrm>
            <a:off x="5220072" y="2492896"/>
            <a:ext cx="3965427" cy="4005064"/>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ZoneTexte 5"/>
          <p:cNvSpPr txBox="1"/>
          <p:nvPr/>
        </p:nvSpPr>
        <p:spPr>
          <a:xfrm>
            <a:off x="16520" y="964017"/>
            <a:ext cx="8933995" cy="1200329"/>
          </a:xfrm>
          <a:prstGeom prst="rect">
            <a:avLst/>
          </a:prstGeom>
          <a:noFill/>
        </p:spPr>
        <p:txBody>
          <a:bodyPr wrap="square" rtlCol="0">
            <a:spAutoFit/>
          </a:bodyPr>
          <a:lstStyle/>
          <a:p>
            <a:r>
              <a:rPr lang="fr-FR" b="1" dirty="0" smtClean="0">
                <a:solidFill>
                  <a:schemeClr val="bg1"/>
                </a:solidFill>
                <a:latin typeface="Arial" pitchFamily="34" charset="0"/>
                <a:cs typeface="Arial" pitchFamily="34" charset="0"/>
              </a:rPr>
              <a:t>Mais pour être plus efficace dans sa communication il à inventé des codes….</a:t>
            </a:r>
          </a:p>
          <a:p>
            <a:r>
              <a:rPr lang="fr-FR" b="1" dirty="0" smtClean="0">
                <a:solidFill>
                  <a:schemeClr val="bg1"/>
                </a:solidFill>
                <a:latin typeface="Arial" pitchFamily="34" charset="0"/>
                <a:cs typeface="Arial" pitchFamily="34" charset="0"/>
              </a:rPr>
              <a:t>Des mots ayant un sens, des phrases qui composées des mêmes mots peuvent prendre une autre signification, ne serait-ce que grâce à une ponctuation . </a:t>
            </a:r>
          </a:p>
          <a:p>
            <a:r>
              <a:rPr lang="fr-FR" b="1" dirty="0" smtClean="0">
                <a:solidFill>
                  <a:schemeClr val="bg1"/>
                </a:solidFill>
                <a:latin typeface="Arial" pitchFamily="34" charset="0"/>
                <a:cs typeface="Arial" pitchFamily="34" charset="0"/>
              </a:rPr>
              <a:t>Des mot différents en fonction du lieu géographique d’où il viennent, la Langue.</a:t>
            </a:r>
          </a:p>
        </p:txBody>
      </p:sp>
      <p:sp>
        <p:nvSpPr>
          <p:cNvPr id="7" name="ZoneTexte 6"/>
          <p:cNvSpPr txBox="1"/>
          <p:nvPr/>
        </p:nvSpPr>
        <p:spPr>
          <a:xfrm>
            <a:off x="35182" y="2348880"/>
            <a:ext cx="5046772" cy="3416320"/>
          </a:xfrm>
          <a:prstGeom prst="rect">
            <a:avLst/>
          </a:prstGeom>
          <a:noFill/>
        </p:spPr>
        <p:txBody>
          <a:bodyPr wrap="square" rtlCol="0">
            <a:spAutoFit/>
          </a:bodyPr>
          <a:lstStyle/>
          <a:p>
            <a:pPr algn="just"/>
            <a:r>
              <a:rPr lang="fr-FR" b="1" dirty="0" smtClean="0">
                <a:solidFill>
                  <a:schemeClr val="bg1"/>
                </a:solidFill>
                <a:latin typeface="Arial" pitchFamily="34" charset="0"/>
                <a:cs typeface="Arial" pitchFamily="34" charset="0"/>
              </a:rPr>
              <a:t>Le niveau de communication à ce stade est efficient, mais il reste limité à l’entourage immédiat de l’être humain, à portée de voix, de vue…..</a:t>
            </a:r>
          </a:p>
          <a:p>
            <a:pPr algn="just"/>
            <a:r>
              <a:rPr lang="fr-FR" b="1" dirty="0" smtClean="0">
                <a:solidFill>
                  <a:schemeClr val="bg1"/>
                </a:solidFill>
                <a:latin typeface="Arial" pitchFamily="34" charset="0"/>
                <a:cs typeface="Arial" pitchFamily="34" charset="0"/>
              </a:rPr>
              <a:t>Il a cherché très rapidement à communiquer plus loin, au moyen de …. signaux lumineux, de signaux électriques, alors apparut en 1832 un premier langage, appelé le « morse ». Composé de signaux courts long, dans un ordre et à une cadence bien définie, il est considéré comme l’origine des communications numériques.</a:t>
            </a:r>
          </a:p>
        </p:txBody>
      </p:sp>
      <p:sp>
        <p:nvSpPr>
          <p:cNvPr id="5" name="Étoile à 24 branches 4"/>
          <p:cNvSpPr/>
          <p:nvPr/>
        </p:nvSpPr>
        <p:spPr>
          <a:xfrm>
            <a:off x="3588342" y="5279752"/>
            <a:ext cx="1584176" cy="1584176"/>
          </a:xfrm>
          <a:prstGeom prst="star24">
            <a:avLst/>
          </a:prstGeom>
          <a:gradFill flip="none" rotWithShape="1">
            <a:gsLst>
              <a:gs pos="76000">
                <a:srgbClr val="FFFF00">
                  <a:alpha val="63000"/>
                </a:srgbClr>
              </a:gs>
              <a:gs pos="47000">
                <a:schemeClr val="tx1"/>
              </a:gs>
              <a:gs pos="100000">
                <a:schemeClr val="accent6">
                  <a:lumMod val="75000"/>
                </a:schemeClr>
              </a:gs>
            </a:gsLst>
            <a:path path="shape">
              <a:fillToRect l="50000" t="50000" r="50000" b="50000"/>
            </a:path>
            <a:tileRect/>
          </a:gradFill>
          <a:effectLst>
            <a:softEdge rad="254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lumMod val="50000"/>
                </a:schemeClr>
              </a:solidFill>
            </a:endParaRPr>
          </a:p>
        </p:txBody>
      </p:sp>
      <p:sp>
        <p:nvSpPr>
          <p:cNvPr id="11" name="ZoneTexte 10"/>
          <p:cNvSpPr txBox="1"/>
          <p:nvPr/>
        </p:nvSpPr>
        <p:spPr>
          <a:xfrm>
            <a:off x="1137395" y="116632"/>
            <a:ext cx="6644768"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latin typeface="Arial" pitchFamily="34" charset="0"/>
                <a:cs typeface="Arial" pitchFamily="34" charset="0"/>
              </a:rPr>
              <a:t>C</a:t>
            </a:r>
            <a:r>
              <a:rPr lang="fr-FR" sz="4400" b="1" dirty="0" smtClean="0">
                <a:effectLst>
                  <a:outerShdw blurRad="38100" dist="38100" dir="2700000" algn="tl">
                    <a:srgbClr val="000000">
                      <a:alpha val="43137"/>
                    </a:srgbClr>
                  </a:outerShdw>
                </a:effectLst>
                <a:latin typeface="Arial" pitchFamily="34" charset="0"/>
                <a:cs typeface="Arial" pitchFamily="34" charset="0"/>
              </a:rPr>
              <a:t>odage de l’information</a:t>
            </a:r>
            <a:endParaRPr lang="fr-FR" sz="4400" b="1" dirty="0">
              <a:effectLst>
                <a:outerShdw blurRad="38100" dist="38100" dir="2700000" algn="tl">
                  <a:srgbClr val="000000">
                    <a:alpha val="43137"/>
                  </a:srgbClr>
                </a:outerShdw>
              </a:effectLst>
              <a:latin typeface="Arial" pitchFamily="34" charset="0"/>
              <a:cs typeface="Arial" pitchFamily="34" charset="0"/>
            </a:endParaRPr>
          </a:p>
        </p:txBody>
      </p:sp>
      <p:sp>
        <p:nvSpPr>
          <p:cNvPr id="10" name="Rectangle 9"/>
          <p:cNvSpPr/>
          <p:nvPr/>
        </p:nvSpPr>
        <p:spPr>
          <a:xfrm>
            <a:off x="1458797" y="6148100"/>
            <a:ext cx="423513" cy="523220"/>
          </a:xfrm>
          <a:prstGeom prst="rect">
            <a:avLst/>
          </a:prstGeom>
        </p:spPr>
        <p:txBody>
          <a:bodyPr wrap="none">
            <a:spAutoFit/>
          </a:bodyPr>
          <a:lstStyle/>
          <a:p>
            <a:pPr algn="ctr"/>
            <a:r>
              <a:rPr lang="fr-FR" sz="2800" b="1" dirty="0" smtClean="0"/>
              <a:t>B</a:t>
            </a:r>
            <a:endParaRPr lang="fr-FR" sz="2800" b="1" dirty="0"/>
          </a:p>
        </p:txBody>
      </p:sp>
      <p:sp>
        <p:nvSpPr>
          <p:cNvPr id="14" name="Rectangle 13"/>
          <p:cNvSpPr/>
          <p:nvPr/>
        </p:nvSpPr>
        <p:spPr>
          <a:xfrm>
            <a:off x="1728129" y="6148100"/>
            <a:ext cx="484427" cy="523220"/>
          </a:xfrm>
          <a:prstGeom prst="rect">
            <a:avLst/>
          </a:prstGeom>
        </p:spPr>
        <p:txBody>
          <a:bodyPr wrap="none">
            <a:spAutoFit/>
          </a:bodyPr>
          <a:lstStyle/>
          <a:p>
            <a:pPr algn="ctr"/>
            <a:r>
              <a:rPr lang="fr-FR" sz="2800" b="1" dirty="0" smtClean="0"/>
              <a:t>O</a:t>
            </a:r>
            <a:endParaRPr lang="fr-FR" sz="2800" b="1" dirty="0"/>
          </a:p>
        </p:txBody>
      </p:sp>
      <p:sp>
        <p:nvSpPr>
          <p:cNvPr id="15" name="Rectangle 14"/>
          <p:cNvSpPr/>
          <p:nvPr/>
        </p:nvSpPr>
        <p:spPr>
          <a:xfrm>
            <a:off x="2058375" y="6148100"/>
            <a:ext cx="484427" cy="523220"/>
          </a:xfrm>
          <a:prstGeom prst="rect">
            <a:avLst/>
          </a:prstGeom>
        </p:spPr>
        <p:txBody>
          <a:bodyPr wrap="none">
            <a:spAutoFit/>
          </a:bodyPr>
          <a:lstStyle/>
          <a:p>
            <a:pPr algn="ctr"/>
            <a:r>
              <a:rPr lang="fr-FR" sz="2800" b="1" dirty="0" smtClean="0"/>
              <a:t>N</a:t>
            </a:r>
            <a:endParaRPr lang="fr-FR" sz="2800" b="1" dirty="0"/>
          </a:p>
        </p:txBody>
      </p:sp>
      <p:sp>
        <p:nvSpPr>
          <p:cNvPr id="16" name="Rectangle 15"/>
          <p:cNvSpPr/>
          <p:nvPr/>
        </p:nvSpPr>
        <p:spPr>
          <a:xfrm>
            <a:off x="2388621" y="6148100"/>
            <a:ext cx="324128" cy="523220"/>
          </a:xfrm>
          <a:prstGeom prst="rect">
            <a:avLst/>
          </a:prstGeom>
        </p:spPr>
        <p:txBody>
          <a:bodyPr wrap="none">
            <a:spAutoFit/>
          </a:bodyPr>
          <a:lstStyle/>
          <a:p>
            <a:pPr algn="ctr"/>
            <a:r>
              <a:rPr lang="fr-FR" sz="2800" b="1" dirty="0" smtClean="0"/>
              <a:t>J</a:t>
            </a:r>
            <a:endParaRPr lang="fr-FR" sz="2800" b="1" dirty="0"/>
          </a:p>
        </p:txBody>
      </p:sp>
      <p:sp>
        <p:nvSpPr>
          <p:cNvPr id="17" name="Rectangle 16"/>
          <p:cNvSpPr/>
          <p:nvPr/>
        </p:nvSpPr>
        <p:spPr>
          <a:xfrm>
            <a:off x="2558568" y="6148100"/>
            <a:ext cx="484427" cy="523220"/>
          </a:xfrm>
          <a:prstGeom prst="rect">
            <a:avLst/>
          </a:prstGeom>
        </p:spPr>
        <p:txBody>
          <a:bodyPr wrap="none">
            <a:spAutoFit/>
          </a:bodyPr>
          <a:lstStyle/>
          <a:p>
            <a:pPr algn="ctr"/>
            <a:r>
              <a:rPr lang="fr-FR" sz="2800" b="1" dirty="0" smtClean="0"/>
              <a:t>O</a:t>
            </a:r>
            <a:endParaRPr lang="fr-FR" sz="2800" b="1" dirty="0"/>
          </a:p>
        </p:txBody>
      </p:sp>
      <p:sp>
        <p:nvSpPr>
          <p:cNvPr id="18" name="Rectangle 17"/>
          <p:cNvSpPr/>
          <p:nvPr/>
        </p:nvSpPr>
        <p:spPr>
          <a:xfrm>
            <a:off x="2888814" y="6148100"/>
            <a:ext cx="463588" cy="523220"/>
          </a:xfrm>
          <a:prstGeom prst="rect">
            <a:avLst/>
          </a:prstGeom>
        </p:spPr>
        <p:txBody>
          <a:bodyPr wrap="none">
            <a:spAutoFit/>
          </a:bodyPr>
          <a:lstStyle/>
          <a:p>
            <a:pPr algn="ctr"/>
            <a:r>
              <a:rPr lang="fr-FR" sz="2800" b="1" dirty="0" smtClean="0"/>
              <a:t>U</a:t>
            </a:r>
            <a:endParaRPr lang="fr-FR" sz="2800" b="1" dirty="0"/>
          </a:p>
        </p:txBody>
      </p:sp>
      <p:sp>
        <p:nvSpPr>
          <p:cNvPr id="19" name="Rectangle 18"/>
          <p:cNvSpPr/>
          <p:nvPr/>
        </p:nvSpPr>
        <p:spPr>
          <a:xfrm>
            <a:off x="3198223" y="6148100"/>
            <a:ext cx="444352" cy="523220"/>
          </a:xfrm>
          <a:prstGeom prst="rect">
            <a:avLst/>
          </a:prstGeom>
        </p:spPr>
        <p:txBody>
          <a:bodyPr wrap="none">
            <a:spAutoFit/>
          </a:bodyPr>
          <a:lstStyle/>
          <a:p>
            <a:pPr algn="ctr"/>
            <a:r>
              <a:rPr lang="fr-FR" sz="2800" b="1" dirty="0" smtClean="0"/>
              <a:t>R</a:t>
            </a:r>
            <a:endParaRPr lang="fr-FR" sz="2800" b="1" dirty="0"/>
          </a:p>
        </p:txBody>
      </p:sp>
    </p:spTree>
    <p:extLst>
      <p:ext uri="{BB962C8B-B14F-4D97-AF65-F5344CB8AC3E}">
        <p14:creationId xmlns:p14="http://schemas.microsoft.com/office/powerpoint/2010/main" val="4274136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3250"/>
                            </p:stCondLst>
                            <p:childTnLst>
                              <p:par>
                                <p:cTn id="9" presetID="10" presetClass="entr" presetSubtype="0" fill="hold" grpId="0" nodeType="afterEffect">
                                  <p:stCondLst>
                                    <p:cond delay="1750"/>
                                  </p:stCondLst>
                                  <p:iterate type="wd">
                                    <p:tmPct val="10000"/>
                                  </p:iterate>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1" nodeType="clickEffect">
                                  <p:stCondLst>
                                    <p:cond delay="0"/>
                                  </p:stCondLst>
                                  <p:childTnLst>
                                    <p:set>
                                      <p:cBhvr>
                                        <p:cTn id="15" dur="1" fill="hold">
                                          <p:stCondLst>
                                            <p:cond delay="0"/>
                                          </p:stCondLst>
                                        </p:cTn>
                                        <p:tgtEl>
                                          <p:spTgt spid="5"/>
                                        </p:tgtEl>
                                        <p:attrNameLst>
                                          <p:attrName>style.visibility</p:attrName>
                                        </p:attrNameLst>
                                      </p:cBhvr>
                                      <p:to>
                                        <p:strVal val="visible"/>
                                      </p:to>
                                    </p:set>
                                  </p:childTnLst>
                                </p:cTn>
                              </p:par>
                              <p:par>
                                <p:cTn id="16" presetID="35" presetClass="emph" presetSubtype="0" fill="hold" grpId="0" nodeType="withEffect">
                                  <p:stCondLst>
                                    <p:cond delay="750"/>
                                  </p:stCondLst>
                                  <p:childTnLst>
                                    <p:anim calcmode="discrete" valueType="str">
                                      <p:cBhvr>
                                        <p:cTn id="17" dur="250" fill="hold"/>
                                        <p:tgtEl>
                                          <p:spTgt spid="5"/>
                                        </p:tgtEl>
                                        <p:attrNameLst>
                                          <p:attrName>style.visibility</p:attrName>
                                        </p:attrNameLst>
                                      </p:cBhvr>
                                      <p:tavLst>
                                        <p:tav tm="0">
                                          <p:val>
                                            <p:strVal val="hidden"/>
                                          </p:val>
                                        </p:tav>
                                        <p:tav tm="50000">
                                          <p:val>
                                            <p:strVal val="visible"/>
                                          </p:val>
                                        </p:tav>
                                      </p:tavLst>
                                    </p:anim>
                                  </p:childTnLst>
                                </p:cTn>
                              </p:par>
                            </p:childTnLst>
                          </p:cTn>
                        </p:par>
                        <p:par>
                          <p:cTn id="18" fill="hold">
                            <p:stCondLst>
                              <p:cond delay="1000"/>
                            </p:stCondLst>
                            <p:childTnLst>
                              <p:par>
                                <p:cTn id="19" presetID="35" presetClass="emph" presetSubtype="0" fill="hold" grpId="2" nodeType="afterEffect">
                                  <p:stCondLst>
                                    <p:cond delay="250"/>
                                  </p:stCondLst>
                                  <p:childTnLst>
                                    <p:anim calcmode="discrete" valueType="str">
                                      <p:cBhvr>
                                        <p:cTn id="20" dur="250" fill="hold"/>
                                        <p:tgtEl>
                                          <p:spTgt spid="5"/>
                                        </p:tgtEl>
                                        <p:attrNameLst>
                                          <p:attrName>style.visibility</p:attrName>
                                        </p:attrNameLst>
                                      </p:cBhvr>
                                      <p:tavLst>
                                        <p:tav tm="0">
                                          <p:val>
                                            <p:strVal val="hidden"/>
                                          </p:val>
                                        </p:tav>
                                        <p:tav tm="50000">
                                          <p:val>
                                            <p:strVal val="visible"/>
                                          </p:val>
                                        </p:tav>
                                      </p:tavLst>
                                    </p:anim>
                                  </p:childTnLst>
                                </p:cTn>
                              </p:par>
                            </p:childTnLst>
                          </p:cTn>
                        </p:par>
                        <p:par>
                          <p:cTn id="21" fill="hold">
                            <p:stCondLst>
                              <p:cond delay="1500"/>
                            </p:stCondLst>
                            <p:childTnLst>
                              <p:par>
                                <p:cTn id="22" presetID="35" presetClass="emph" presetSubtype="0" fill="hold" grpId="3" nodeType="afterEffect">
                                  <p:stCondLst>
                                    <p:cond delay="250"/>
                                  </p:stCondLst>
                                  <p:childTnLst>
                                    <p:anim calcmode="discrete" valueType="str">
                                      <p:cBhvr>
                                        <p:cTn id="23" dur="250" fill="hold"/>
                                        <p:tgtEl>
                                          <p:spTgt spid="5"/>
                                        </p:tgtEl>
                                        <p:attrNameLst>
                                          <p:attrName>style.visibility</p:attrName>
                                        </p:attrNameLst>
                                      </p:cBhvr>
                                      <p:tavLst>
                                        <p:tav tm="0">
                                          <p:val>
                                            <p:strVal val="hidden"/>
                                          </p:val>
                                        </p:tav>
                                        <p:tav tm="50000">
                                          <p:val>
                                            <p:strVal val="visible"/>
                                          </p:val>
                                        </p:tav>
                                      </p:tavLst>
                                    </p:anim>
                                  </p:childTnLst>
                                </p:cTn>
                              </p:par>
                            </p:childTnLst>
                          </p:cTn>
                        </p:par>
                        <p:par>
                          <p:cTn id="24" fill="hold">
                            <p:stCondLst>
                              <p:cond delay="2000"/>
                            </p:stCondLst>
                            <p:childTnLst>
                              <p:par>
                                <p:cTn id="25" presetID="35" presetClass="emph" presetSubtype="0" fill="hold" grpId="4" nodeType="afterEffect">
                                  <p:stCondLst>
                                    <p:cond delay="250"/>
                                  </p:stCondLst>
                                  <p:childTnLst>
                                    <p:anim calcmode="discrete" valueType="str">
                                      <p:cBhvr>
                                        <p:cTn id="26" dur="750" fill="hold"/>
                                        <p:tgtEl>
                                          <p:spTgt spid="5"/>
                                        </p:tgtEl>
                                        <p:attrNameLst>
                                          <p:attrName>style.visibility</p:attrName>
                                        </p:attrNameLst>
                                      </p:cBhvr>
                                      <p:tavLst>
                                        <p:tav tm="0">
                                          <p:val>
                                            <p:strVal val="hidden"/>
                                          </p:val>
                                        </p:tav>
                                        <p:tav tm="50000">
                                          <p:val>
                                            <p:strVal val="visible"/>
                                          </p:val>
                                        </p:tav>
                                      </p:tavLst>
                                    </p:anim>
                                  </p:childTnLst>
                                </p:cTn>
                              </p:par>
                              <p:par>
                                <p:cTn id="27" presetID="10"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
                                        <p:tgtEl>
                                          <p:spTgt spid="10"/>
                                        </p:tgtEl>
                                      </p:cBhvr>
                                    </p:animEffect>
                                  </p:childTnLst>
                                </p:cTn>
                              </p:par>
                            </p:childTnLst>
                          </p:cTn>
                        </p:par>
                        <p:par>
                          <p:cTn id="30" fill="hold">
                            <p:stCondLst>
                              <p:cond delay="3000"/>
                            </p:stCondLst>
                            <p:childTnLst>
                              <p:par>
                                <p:cTn id="31" presetID="35" presetClass="emph" presetSubtype="0" fill="hold" grpId="5" nodeType="afterEffect">
                                  <p:stCondLst>
                                    <p:cond delay="750"/>
                                  </p:stCondLst>
                                  <p:childTnLst>
                                    <p:anim calcmode="discrete" valueType="str">
                                      <p:cBhvr>
                                        <p:cTn id="32" dur="250" fill="hold"/>
                                        <p:tgtEl>
                                          <p:spTgt spid="5"/>
                                        </p:tgtEl>
                                        <p:attrNameLst>
                                          <p:attrName>style.visibility</p:attrName>
                                        </p:attrNameLst>
                                      </p:cBhvr>
                                      <p:tavLst>
                                        <p:tav tm="0">
                                          <p:val>
                                            <p:strVal val="hidden"/>
                                          </p:val>
                                        </p:tav>
                                        <p:tav tm="50000">
                                          <p:val>
                                            <p:strVal val="visible"/>
                                          </p:val>
                                        </p:tav>
                                      </p:tavLst>
                                    </p:anim>
                                  </p:childTnLst>
                                </p:cTn>
                              </p:par>
                            </p:childTnLst>
                          </p:cTn>
                        </p:par>
                        <p:par>
                          <p:cTn id="33" fill="hold">
                            <p:stCondLst>
                              <p:cond delay="4000"/>
                            </p:stCondLst>
                            <p:childTnLst>
                              <p:par>
                                <p:cTn id="34" presetID="35" presetClass="emph" presetSubtype="0" fill="hold" grpId="6" nodeType="afterEffect">
                                  <p:stCondLst>
                                    <p:cond delay="750"/>
                                  </p:stCondLst>
                                  <p:childTnLst>
                                    <p:anim calcmode="discrete" valueType="str">
                                      <p:cBhvr>
                                        <p:cTn id="35" dur="250" fill="hold"/>
                                        <p:tgtEl>
                                          <p:spTgt spid="5"/>
                                        </p:tgtEl>
                                        <p:attrNameLst>
                                          <p:attrName>style.visibility</p:attrName>
                                        </p:attrNameLst>
                                      </p:cBhvr>
                                      <p:tavLst>
                                        <p:tav tm="0">
                                          <p:val>
                                            <p:strVal val="hidden"/>
                                          </p:val>
                                        </p:tav>
                                        <p:tav tm="50000">
                                          <p:val>
                                            <p:strVal val="visible"/>
                                          </p:val>
                                        </p:tav>
                                      </p:tavLst>
                                    </p:anim>
                                  </p:childTnLst>
                                </p:cTn>
                              </p:par>
                            </p:childTnLst>
                          </p:cTn>
                        </p:par>
                        <p:par>
                          <p:cTn id="36" fill="hold">
                            <p:stCondLst>
                              <p:cond delay="5000"/>
                            </p:stCondLst>
                            <p:childTnLst>
                              <p:par>
                                <p:cTn id="37" presetID="35" presetClass="emph" presetSubtype="0" fill="hold" grpId="7" nodeType="afterEffect">
                                  <p:stCondLst>
                                    <p:cond delay="750"/>
                                  </p:stCondLst>
                                  <p:childTnLst>
                                    <p:anim calcmode="discrete" valueType="str">
                                      <p:cBhvr>
                                        <p:cTn id="38" dur="750" fill="hold"/>
                                        <p:tgtEl>
                                          <p:spTgt spid="5"/>
                                        </p:tgtEl>
                                        <p:attrNameLst>
                                          <p:attrName>style.visibility</p:attrName>
                                        </p:attrNameLst>
                                      </p:cBhvr>
                                      <p:tavLst>
                                        <p:tav tm="0">
                                          <p:val>
                                            <p:strVal val="hidden"/>
                                          </p:val>
                                        </p:tav>
                                        <p:tav tm="50000">
                                          <p:val>
                                            <p:strVal val="visible"/>
                                          </p:val>
                                        </p:tav>
                                      </p:tavLst>
                                    </p:anim>
                                  </p:childTnLst>
                                </p:cTn>
                              </p:par>
                              <p:par>
                                <p:cTn id="39" presetID="10" presetClass="entr" presetSubtype="0"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100"/>
                                        <p:tgtEl>
                                          <p:spTgt spid="14"/>
                                        </p:tgtEl>
                                      </p:cBhvr>
                                    </p:animEffect>
                                  </p:childTnLst>
                                </p:cTn>
                              </p:par>
                            </p:childTnLst>
                          </p:cTn>
                        </p:par>
                        <p:par>
                          <p:cTn id="42" fill="hold">
                            <p:stCondLst>
                              <p:cond delay="6500"/>
                            </p:stCondLst>
                            <p:childTnLst>
                              <p:par>
                                <p:cTn id="43" presetID="35" presetClass="emph" presetSubtype="0" fill="hold" grpId="8" nodeType="afterEffect">
                                  <p:stCondLst>
                                    <p:cond delay="750"/>
                                  </p:stCondLst>
                                  <p:childTnLst>
                                    <p:anim calcmode="discrete" valueType="str">
                                      <p:cBhvr>
                                        <p:cTn id="44" dur="250" fill="hold"/>
                                        <p:tgtEl>
                                          <p:spTgt spid="5"/>
                                        </p:tgtEl>
                                        <p:attrNameLst>
                                          <p:attrName>style.visibility</p:attrName>
                                        </p:attrNameLst>
                                      </p:cBhvr>
                                      <p:tavLst>
                                        <p:tav tm="0">
                                          <p:val>
                                            <p:strVal val="hidden"/>
                                          </p:val>
                                        </p:tav>
                                        <p:tav tm="50000">
                                          <p:val>
                                            <p:strVal val="visible"/>
                                          </p:val>
                                        </p:tav>
                                      </p:tavLst>
                                    </p:anim>
                                  </p:childTnLst>
                                </p:cTn>
                              </p:par>
                            </p:childTnLst>
                          </p:cTn>
                        </p:par>
                        <p:par>
                          <p:cTn id="45" fill="hold">
                            <p:stCondLst>
                              <p:cond delay="7500"/>
                            </p:stCondLst>
                            <p:childTnLst>
                              <p:par>
                                <p:cTn id="46" presetID="35" presetClass="emph" presetSubtype="0" fill="hold" grpId="9" nodeType="afterEffect">
                                  <p:stCondLst>
                                    <p:cond delay="250"/>
                                  </p:stCondLst>
                                  <p:childTnLst>
                                    <p:anim calcmode="discrete" valueType="str">
                                      <p:cBhvr>
                                        <p:cTn id="47" dur="750" fill="hold"/>
                                        <p:tgtEl>
                                          <p:spTgt spid="5"/>
                                        </p:tgtEl>
                                        <p:attrNameLst>
                                          <p:attrName>style.visibility</p:attrName>
                                        </p:attrNameLst>
                                      </p:cBhvr>
                                      <p:tavLst>
                                        <p:tav tm="0">
                                          <p:val>
                                            <p:strVal val="hidden"/>
                                          </p:val>
                                        </p:tav>
                                        <p:tav tm="50000">
                                          <p:val>
                                            <p:strVal val="visible"/>
                                          </p:val>
                                        </p:tav>
                                      </p:tavLst>
                                    </p:anim>
                                  </p:childTnLst>
                                </p:cTn>
                              </p:par>
                              <p:par>
                                <p:cTn id="48" presetID="10" presetClass="entr" presetSubtype="0" fill="hold" grpId="0" nodeType="with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fade">
                                      <p:cBhvr>
                                        <p:cTn id="50" dur="100"/>
                                        <p:tgtEl>
                                          <p:spTgt spid="15"/>
                                        </p:tgtEl>
                                      </p:cBhvr>
                                    </p:animEffect>
                                  </p:childTnLst>
                                </p:cTn>
                              </p:par>
                            </p:childTnLst>
                          </p:cTn>
                        </p:par>
                        <p:par>
                          <p:cTn id="51" fill="hold">
                            <p:stCondLst>
                              <p:cond delay="8500"/>
                            </p:stCondLst>
                            <p:childTnLst>
                              <p:par>
                                <p:cTn id="52" presetID="35" presetClass="emph" presetSubtype="0" fill="hold" grpId="10" nodeType="afterEffect">
                                  <p:stCondLst>
                                    <p:cond delay="250"/>
                                  </p:stCondLst>
                                  <p:childTnLst>
                                    <p:anim calcmode="discrete" valueType="str">
                                      <p:cBhvr>
                                        <p:cTn id="53" dur="250" fill="hold"/>
                                        <p:tgtEl>
                                          <p:spTgt spid="5"/>
                                        </p:tgtEl>
                                        <p:attrNameLst>
                                          <p:attrName>style.visibility</p:attrName>
                                        </p:attrNameLst>
                                      </p:cBhvr>
                                      <p:tavLst>
                                        <p:tav tm="0">
                                          <p:val>
                                            <p:strVal val="hidden"/>
                                          </p:val>
                                        </p:tav>
                                        <p:tav tm="50000">
                                          <p:val>
                                            <p:strVal val="visible"/>
                                          </p:val>
                                        </p:tav>
                                      </p:tavLst>
                                    </p:anim>
                                  </p:childTnLst>
                                </p:cTn>
                              </p:par>
                            </p:childTnLst>
                          </p:cTn>
                        </p:par>
                        <p:par>
                          <p:cTn id="54" fill="hold">
                            <p:stCondLst>
                              <p:cond delay="9000"/>
                            </p:stCondLst>
                            <p:childTnLst>
                              <p:par>
                                <p:cTn id="55" presetID="35" presetClass="emph" presetSubtype="0" fill="hold" grpId="11" nodeType="afterEffect">
                                  <p:stCondLst>
                                    <p:cond delay="750"/>
                                  </p:stCondLst>
                                  <p:childTnLst>
                                    <p:anim calcmode="discrete" valueType="str">
                                      <p:cBhvr>
                                        <p:cTn id="56" dur="250" fill="hold"/>
                                        <p:tgtEl>
                                          <p:spTgt spid="5"/>
                                        </p:tgtEl>
                                        <p:attrNameLst>
                                          <p:attrName>style.visibility</p:attrName>
                                        </p:attrNameLst>
                                      </p:cBhvr>
                                      <p:tavLst>
                                        <p:tav tm="0">
                                          <p:val>
                                            <p:strVal val="hidden"/>
                                          </p:val>
                                        </p:tav>
                                        <p:tav tm="50000">
                                          <p:val>
                                            <p:strVal val="visible"/>
                                          </p:val>
                                        </p:tav>
                                      </p:tavLst>
                                    </p:anim>
                                  </p:childTnLst>
                                </p:cTn>
                              </p:par>
                            </p:childTnLst>
                          </p:cTn>
                        </p:par>
                        <p:par>
                          <p:cTn id="57" fill="hold">
                            <p:stCondLst>
                              <p:cond delay="10000"/>
                            </p:stCondLst>
                            <p:childTnLst>
                              <p:par>
                                <p:cTn id="58" presetID="35" presetClass="emph" presetSubtype="0" fill="hold" grpId="12" nodeType="afterEffect">
                                  <p:stCondLst>
                                    <p:cond delay="750"/>
                                  </p:stCondLst>
                                  <p:childTnLst>
                                    <p:anim calcmode="discrete" valueType="str">
                                      <p:cBhvr>
                                        <p:cTn id="59" dur="250" fill="hold"/>
                                        <p:tgtEl>
                                          <p:spTgt spid="5"/>
                                        </p:tgtEl>
                                        <p:attrNameLst>
                                          <p:attrName>style.visibility</p:attrName>
                                        </p:attrNameLst>
                                      </p:cBhvr>
                                      <p:tavLst>
                                        <p:tav tm="0">
                                          <p:val>
                                            <p:strVal val="hidden"/>
                                          </p:val>
                                        </p:tav>
                                        <p:tav tm="50000">
                                          <p:val>
                                            <p:strVal val="visible"/>
                                          </p:val>
                                        </p:tav>
                                      </p:tavLst>
                                    </p:anim>
                                  </p:childTnLst>
                                </p:cTn>
                              </p:par>
                            </p:childTnLst>
                          </p:cTn>
                        </p:par>
                        <p:par>
                          <p:cTn id="60" fill="hold">
                            <p:stCondLst>
                              <p:cond delay="11000"/>
                            </p:stCondLst>
                            <p:childTnLst>
                              <p:par>
                                <p:cTn id="61" presetID="35" presetClass="emph" presetSubtype="0" fill="hold" grpId="13" nodeType="afterEffect">
                                  <p:stCondLst>
                                    <p:cond delay="750"/>
                                  </p:stCondLst>
                                  <p:childTnLst>
                                    <p:anim calcmode="discrete" valueType="str">
                                      <p:cBhvr>
                                        <p:cTn id="62" dur="750" fill="hold"/>
                                        <p:tgtEl>
                                          <p:spTgt spid="5"/>
                                        </p:tgtEl>
                                        <p:attrNameLst>
                                          <p:attrName>style.visibility</p:attrName>
                                        </p:attrNameLst>
                                      </p:cBhvr>
                                      <p:tavLst>
                                        <p:tav tm="0">
                                          <p:val>
                                            <p:strVal val="hidden"/>
                                          </p:val>
                                        </p:tav>
                                        <p:tav tm="50000">
                                          <p:val>
                                            <p:strVal val="visible"/>
                                          </p:val>
                                        </p:tav>
                                      </p:tavLst>
                                    </p:anim>
                                  </p:childTnLst>
                                </p:cTn>
                              </p:par>
                              <p:par>
                                <p:cTn id="63" presetID="10" presetClass="entr" presetSubtype="0" fill="hold" grpId="0" nodeType="withEffect">
                                  <p:stCondLst>
                                    <p:cond delay="0"/>
                                  </p:stCondLst>
                                  <p:childTnLst>
                                    <p:set>
                                      <p:cBhvr>
                                        <p:cTn id="64" dur="1" fill="hold">
                                          <p:stCondLst>
                                            <p:cond delay="0"/>
                                          </p:stCondLst>
                                        </p:cTn>
                                        <p:tgtEl>
                                          <p:spTgt spid="16"/>
                                        </p:tgtEl>
                                        <p:attrNameLst>
                                          <p:attrName>style.visibility</p:attrName>
                                        </p:attrNameLst>
                                      </p:cBhvr>
                                      <p:to>
                                        <p:strVal val="visible"/>
                                      </p:to>
                                    </p:set>
                                    <p:animEffect transition="in" filter="fade">
                                      <p:cBhvr>
                                        <p:cTn id="65" dur="100"/>
                                        <p:tgtEl>
                                          <p:spTgt spid="16"/>
                                        </p:tgtEl>
                                      </p:cBhvr>
                                    </p:animEffect>
                                  </p:childTnLst>
                                </p:cTn>
                              </p:par>
                            </p:childTnLst>
                          </p:cTn>
                        </p:par>
                        <p:par>
                          <p:cTn id="66" fill="hold">
                            <p:stCondLst>
                              <p:cond delay="12500"/>
                            </p:stCondLst>
                            <p:childTnLst>
                              <p:par>
                                <p:cTn id="67" presetID="35" presetClass="emph" presetSubtype="0" fill="hold" grpId="14" nodeType="afterEffect">
                                  <p:stCondLst>
                                    <p:cond delay="750"/>
                                  </p:stCondLst>
                                  <p:childTnLst>
                                    <p:anim calcmode="discrete" valueType="str">
                                      <p:cBhvr>
                                        <p:cTn id="68" dur="250" fill="hold"/>
                                        <p:tgtEl>
                                          <p:spTgt spid="5"/>
                                        </p:tgtEl>
                                        <p:attrNameLst>
                                          <p:attrName>style.visibility</p:attrName>
                                        </p:attrNameLst>
                                      </p:cBhvr>
                                      <p:tavLst>
                                        <p:tav tm="0">
                                          <p:val>
                                            <p:strVal val="hidden"/>
                                          </p:val>
                                        </p:tav>
                                        <p:tav tm="50000">
                                          <p:val>
                                            <p:strVal val="visible"/>
                                          </p:val>
                                        </p:tav>
                                      </p:tavLst>
                                    </p:anim>
                                  </p:childTnLst>
                                </p:cTn>
                              </p:par>
                            </p:childTnLst>
                          </p:cTn>
                        </p:par>
                        <p:par>
                          <p:cTn id="69" fill="hold">
                            <p:stCondLst>
                              <p:cond delay="13500"/>
                            </p:stCondLst>
                            <p:childTnLst>
                              <p:par>
                                <p:cTn id="70" presetID="35" presetClass="emph" presetSubtype="0" fill="hold" grpId="15" nodeType="afterEffect">
                                  <p:stCondLst>
                                    <p:cond delay="750"/>
                                  </p:stCondLst>
                                  <p:childTnLst>
                                    <p:anim calcmode="discrete" valueType="str">
                                      <p:cBhvr>
                                        <p:cTn id="71" dur="250" fill="hold"/>
                                        <p:tgtEl>
                                          <p:spTgt spid="5"/>
                                        </p:tgtEl>
                                        <p:attrNameLst>
                                          <p:attrName>style.visibility</p:attrName>
                                        </p:attrNameLst>
                                      </p:cBhvr>
                                      <p:tavLst>
                                        <p:tav tm="0">
                                          <p:val>
                                            <p:strVal val="hidden"/>
                                          </p:val>
                                        </p:tav>
                                        <p:tav tm="50000">
                                          <p:val>
                                            <p:strVal val="visible"/>
                                          </p:val>
                                        </p:tav>
                                      </p:tavLst>
                                    </p:anim>
                                  </p:childTnLst>
                                </p:cTn>
                              </p:par>
                            </p:childTnLst>
                          </p:cTn>
                        </p:par>
                        <p:par>
                          <p:cTn id="72" fill="hold">
                            <p:stCondLst>
                              <p:cond delay="14500"/>
                            </p:stCondLst>
                            <p:childTnLst>
                              <p:par>
                                <p:cTn id="73" presetID="35" presetClass="emph" presetSubtype="0" fill="hold" grpId="16" nodeType="afterEffect">
                                  <p:stCondLst>
                                    <p:cond delay="750"/>
                                  </p:stCondLst>
                                  <p:childTnLst>
                                    <p:anim calcmode="discrete" valueType="str">
                                      <p:cBhvr>
                                        <p:cTn id="74" dur="750" fill="hold"/>
                                        <p:tgtEl>
                                          <p:spTgt spid="5"/>
                                        </p:tgtEl>
                                        <p:attrNameLst>
                                          <p:attrName>style.visibility</p:attrName>
                                        </p:attrNameLst>
                                      </p:cBhvr>
                                      <p:tavLst>
                                        <p:tav tm="0">
                                          <p:val>
                                            <p:strVal val="hidden"/>
                                          </p:val>
                                        </p:tav>
                                        <p:tav tm="50000">
                                          <p:val>
                                            <p:strVal val="visible"/>
                                          </p:val>
                                        </p:tav>
                                      </p:tavLst>
                                    </p:anim>
                                  </p:childTnLst>
                                </p:cTn>
                              </p:par>
                              <p:par>
                                <p:cTn id="75" presetID="10" presetClass="entr" presetSubtype="0" fill="hold" grpId="0" nodeType="with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fade">
                                      <p:cBhvr>
                                        <p:cTn id="77" dur="100"/>
                                        <p:tgtEl>
                                          <p:spTgt spid="17"/>
                                        </p:tgtEl>
                                      </p:cBhvr>
                                    </p:animEffect>
                                  </p:childTnLst>
                                </p:cTn>
                              </p:par>
                            </p:childTnLst>
                          </p:cTn>
                        </p:par>
                        <p:par>
                          <p:cTn id="78" fill="hold">
                            <p:stCondLst>
                              <p:cond delay="16000"/>
                            </p:stCondLst>
                            <p:childTnLst>
                              <p:par>
                                <p:cTn id="79" presetID="35" presetClass="emph" presetSubtype="0" fill="hold" grpId="17" nodeType="afterEffect">
                                  <p:stCondLst>
                                    <p:cond delay="250"/>
                                  </p:stCondLst>
                                  <p:childTnLst>
                                    <p:anim calcmode="discrete" valueType="str">
                                      <p:cBhvr>
                                        <p:cTn id="80" dur="250" fill="hold"/>
                                        <p:tgtEl>
                                          <p:spTgt spid="5"/>
                                        </p:tgtEl>
                                        <p:attrNameLst>
                                          <p:attrName>style.visibility</p:attrName>
                                        </p:attrNameLst>
                                      </p:cBhvr>
                                      <p:tavLst>
                                        <p:tav tm="0">
                                          <p:val>
                                            <p:strVal val="hidden"/>
                                          </p:val>
                                        </p:tav>
                                        <p:tav tm="50000">
                                          <p:val>
                                            <p:strVal val="visible"/>
                                          </p:val>
                                        </p:tav>
                                      </p:tavLst>
                                    </p:anim>
                                  </p:childTnLst>
                                </p:cTn>
                              </p:par>
                            </p:childTnLst>
                          </p:cTn>
                        </p:par>
                        <p:par>
                          <p:cTn id="81" fill="hold">
                            <p:stCondLst>
                              <p:cond delay="16500"/>
                            </p:stCondLst>
                            <p:childTnLst>
                              <p:par>
                                <p:cTn id="82" presetID="35" presetClass="emph" presetSubtype="0" fill="hold" grpId="18" nodeType="afterEffect">
                                  <p:stCondLst>
                                    <p:cond delay="250"/>
                                  </p:stCondLst>
                                  <p:childTnLst>
                                    <p:anim calcmode="discrete" valueType="str">
                                      <p:cBhvr>
                                        <p:cTn id="83" dur="250" fill="hold"/>
                                        <p:tgtEl>
                                          <p:spTgt spid="5"/>
                                        </p:tgtEl>
                                        <p:attrNameLst>
                                          <p:attrName>style.visibility</p:attrName>
                                        </p:attrNameLst>
                                      </p:cBhvr>
                                      <p:tavLst>
                                        <p:tav tm="0">
                                          <p:val>
                                            <p:strVal val="hidden"/>
                                          </p:val>
                                        </p:tav>
                                        <p:tav tm="50000">
                                          <p:val>
                                            <p:strVal val="visible"/>
                                          </p:val>
                                        </p:tav>
                                      </p:tavLst>
                                    </p:anim>
                                  </p:childTnLst>
                                </p:cTn>
                              </p:par>
                            </p:childTnLst>
                          </p:cTn>
                        </p:par>
                        <p:par>
                          <p:cTn id="84" fill="hold">
                            <p:stCondLst>
                              <p:cond delay="17000"/>
                            </p:stCondLst>
                            <p:childTnLst>
                              <p:par>
                                <p:cTn id="85" presetID="35" presetClass="emph" presetSubtype="0" fill="hold" grpId="19" nodeType="afterEffect">
                                  <p:stCondLst>
                                    <p:cond delay="750"/>
                                  </p:stCondLst>
                                  <p:childTnLst>
                                    <p:anim calcmode="discrete" valueType="str">
                                      <p:cBhvr>
                                        <p:cTn id="86" dur="750" fill="hold"/>
                                        <p:tgtEl>
                                          <p:spTgt spid="5"/>
                                        </p:tgtEl>
                                        <p:attrNameLst>
                                          <p:attrName>style.visibility</p:attrName>
                                        </p:attrNameLst>
                                      </p:cBhvr>
                                      <p:tavLst>
                                        <p:tav tm="0">
                                          <p:val>
                                            <p:strVal val="hidden"/>
                                          </p:val>
                                        </p:tav>
                                        <p:tav tm="50000">
                                          <p:val>
                                            <p:strVal val="visible"/>
                                          </p:val>
                                        </p:tav>
                                      </p:tavLst>
                                    </p:anim>
                                  </p:childTnLst>
                                </p:cTn>
                              </p:par>
                              <p:par>
                                <p:cTn id="87" presetID="10" presetClass="entr" presetSubtype="0" fill="hold" grpId="0" nodeType="withEffect">
                                  <p:stCondLst>
                                    <p:cond delay="0"/>
                                  </p:stCondLst>
                                  <p:childTnLst>
                                    <p:set>
                                      <p:cBhvr>
                                        <p:cTn id="88" dur="1" fill="hold">
                                          <p:stCondLst>
                                            <p:cond delay="0"/>
                                          </p:stCondLst>
                                        </p:cTn>
                                        <p:tgtEl>
                                          <p:spTgt spid="18"/>
                                        </p:tgtEl>
                                        <p:attrNameLst>
                                          <p:attrName>style.visibility</p:attrName>
                                        </p:attrNameLst>
                                      </p:cBhvr>
                                      <p:to>
                                        <p:strVal val="visible"/>
                                      </p:to>
                                    </p:set>
                                    <p:animEffect transition="in" filter="fade">
                                      <p:cBhvr>
                                        <p:cTn id="89" dur="100"/>
                                        <p:tgtEl>
                                          <p:spTgt spid="18"/>
                                        </p:tgtEl>
                                      </p:cBhvr>
                                    </p:animEffect>
                                  </p:childTnLst>
                                </p:cTn>
                              </p:par>
                            </p:childTnLst>
                          </p:cTn>
                        </p:par>
                        <p:par>
                          <p:cTn id="90" fill="hold">
                            <p:stCondLst>
                              <p:cond delay="18500"/>
                            </p:stCondLst>
                            <p:childTnLst>
                              <p:par>
                                <p:cTn id="91" presetID="35" presetClass="emph" presetSubtype="0" fill="hold" grpId="20" nodeType="afterEffect">
                                  <p:stCondLst>
                                    <p:cond delay="250"/>
                                  </p:stCondLst>
                                  <p:childTnLst>
                                    <p:anim calcmode="discrete" valueType="str">
                                      <p:cBhvr>
                                        <p:cTn id="92" dur="250" fill="hold"/>
                                        <p:tgtEl>
                                          <p:spTgt spid="5"/>
                                        </p:tgtEl>
                                        <p:attrNameLst>
                                          <p:attrName>style.visibility</p:attrName>
                                        </p:attrNameLst>
                                      </p:cBhvr>
                                      <p:tavLst>
                                        <p:tav tm="0">
                                          <p:val>
                                            <p:strVal val="hidden"/>
                                          </p:val>
                                        </p:tav>
                                        <p:tav tm="50000">
                                          <p:val>
                                            <p:strVal val="visible"/>
                                          </p:val>
                                        </p:tav>
                                      </p:tavLst>
                                    </p:anim>
                                  </p:childTnLst>
                                </p:cTn>
                              </p:par>
                            </p:childTnLst>
                          </p:cTn>
                        </p:par>
                        <p:par>
                          <p:cTn id="93" fill="hold">
                            <p:stCondLst>
                              <p:cond delay="19000"/>
                            </p:stCondLst>
                            <p:childTnLst>
                              <p:par>
                                <p:cTn id="94" presetID="35" presetClass="emph" presetSubtype="0" fill="hold" grpId="21" nodeType="afterEffect">
                                  <p:stCondLst>
                                    <p:cond delay="750"/>
                                  </p:stCondLst>
                                  <p:childTnLst>
                                    <p:anim calcmode="discrete" valueType="str">
                                      <p:cBhvr>
                                        <p:cTn id="95" dur="250" fill="hold"/>
                                        <p:tgtEl>
                                          <p:spTgt spid="5"/>
                                        </p:tgtEl>
                                        <p:attrNameLst>
                                          <p:attrName>style.visibility</p:attrName>
                                        </p:attrNameLst>
                                      </p:cBhvr>
                                      <p:tavLst>
                                        <p:tav tm="0">
                                          <p:val>
                                            <p:strVal val="hidden"/>
                                          </p:val>
                                        </p:tav>
                                        <p:tav tm="50000">
                                          <p:val>
                                            <p:strVal val="visible"/>
                                          </p:val>
                                        </p:tav>
                                      </p:tavLst>
                                    </p:anim>
                                  </p:childTnLst>
                                </p:cTn>
                              </p:par>
                            </p:childTnLst>
                          </p:cTn>
                        </p:par>
                        <p:par>
                          <p:cTn id="96" fill="hold">
                            <p:stCondLst>
                              <p:cond delay="20000"/>
                            </p:stCondLst>
                            <p:childTnLst>
                              <p:par>
                                <p:cTn id="97" presetID="1" presetClass="exit" presetSubtype="0" fill="hold" grpId="22" nodeType="afterEffect">
                                  <p:stCondLst>
                                    <p:cond delay="250"/>
                                  </p:stCondLst>
                                  <p:childTnLst>
                                    <p:set>
                                      <p:cBhvr>
                                        <p:cTn id="98" dur="1" fill="hold">
                                          <p:stCondLst>
                                            <p:cond delay="0"/>
                                          </p:stCondLst>
                                        </p:cTn>
                                        <p:tgtEl>
                                          <p:spTgt spid="5"/>
                                        </p:tgtEl>
                                        <p:attrNameLst>
                                          <p:attrName>style.visibility</p:attrName>
                                        </p:attrNameLst>
                                      </p:cBhvr>
                                      <p:to>
                                        <p:strVal val="hidden"/>
                                      </p:to>
                                    </p:set>
                                  </p:childTnLst>
                                </p:cTn>
                              </p:par>
                              <p:par>
                                <p:cTn id="99" presetID="10" presetClass="entr" presetSubtype="0" fill="hold" grpId="0" nodeType="withEffect">
                                  <p:stCondLst>
                                    <p:cond delay="0"/>
                                  </p:stCondLst>
                                  <p:childTnLst>
                                    <p:set>
                                      <p:cBhvr>
                                        <p:cTn id="100" dur="1" fill="hold">
                                          <p:stCondLst>
                                            <p:cond delay="0"/>
                                          </p:stCondLst>
                                        </p:cTn>
                                        <p:tgtEl>
                                          <p:spTgt spid="19"/>
                                        </p:tgtEl>
                                        <p:attrNameLst>
                                          <p:attrName>style.visibility</p:attrName>
                                        </p:attrNameLst>
                                      </p:cBhvr>
                                      <p:to>
                                        <p:strVal val="visible"/>
                                      </p:to>
                                    </p:set>
                                    <p:animEffect transition="in" filter="fade">
                                      <p:cBhvr>
                                        <p:cTn id="101" dur="100"/>
                                        <p:tgtEl>
                                          <p:spTgt spid="19"/>
                                        </p:tgtEl>
                                      </p:cBhvr>
                                    </p:animEffec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nodeType="clickEffect">
                                  <p:stCondLst>
                                    <p:cond delay="0"/>
                                  </p:stCondLst>
                                  <p:childTnLst>
                                    <p:set>
                                      <p:cBhvr>
                                        <p:cTn id="105" dur="1" fill="hold">
                                          <p:stCondLst>
                                            <p:cond delay="0"/>
                                          </p:stCondLst>
                                        </p:cTn>
                                        <p:tgtEl>
                                          <p:spTgt spid="3074"/>
                                        </p:tgtEl>
                                        <p:attrNameLst>
                                          <p:attrName>style.visibility</p:attrName>
                                        </p:attrNameLst>
                                      </p:cBhvr>
                                      <p:to>
                                        <p:strVal val="visible"/>
                                      </p:to>
                                    </p:set>
                                    <p:anim calcmode="lin" valueType="num">
                                      <p:cBhvr>
                                        <p:cTn id="106" dur="500" fill="hold"/>
                                        <p:tgtEl>
                                          <p:spTgt spid="3074"/>
                                        </p:tgtEl>
                                        <p:attrNameLst>
                                          <p:attrName>ppt_w</p:attrName>
                                        </p:attrNameLst>
                                      </p:cBhvr>
                                      <p:tavLst>
                                        <p:tav tm="0">
                                          <p:val>
                                            <p:fltVal val="0"/>
                                          </p:val>
                                        </p:tav>
                                        <p:tav tm="100000">
                                          <p:val>
                                            <p:strVal val="#ppt_w"/>
                                          </p:val>
                                        </p:tav>
                                      </p:tavLst>
                                    </p:anim>
                                    <p:anim calcmode="lin" valueType="num">
                                      <p:cBhvr>
                                        <p:cTn id="107" dur="500" fill="hold"/>
                                        <p:tgtEl>
                                          <p:spTgt spid="3074"/>
                                        </p:tgtEl>
                                        <p:attrNameLst>
                                          <p:attrName>ppt_h</p:attrName>
                                        </p:attrNameLst>
                                      </p:cBhvr>
                                      <p:tavLst>
                                        <p:tav tm="0">
                                          <p:val>
                                            <p:fltVal val="0"/>
                                          </p:val>
                                        </p:tav>
                                        <p:tav tm="100000">
                                          <p:val>
                                            <p:strVal val="#ppt_h"/>
                                          </p:val>
                                        </p:tav>
                                      </p:tavLst>
                                    </p:anim>
                                    <p:animEffect transition="in" filter="fade">
                                      <p:cBhvr>
                                        <p:cTn id="108" dur="500"/>
                                        <p:tgtEl>
                                          <p:spTgt spid="3074"/>
                                        </p:tgtEl>
                                      </p:cBhvr>
                                    </p:animEffect>
                                  </p:childTnLst>
                                </p:cTn>
                              </p:par>
                              <p:par>
                                <p:cTn id="109" presetID="35" presetClass="emph" presetSubtype="0" fill="hold" nodeType="withEffect">
                                  <p:stCondLst>
                                    <p:cond delay="0"/>
                                  </p:stCondLst>
                                  <p:childTnLst>
                                    <p:anim calcmode="discrete" valueType="str">
                                      <p:cBhvr>
                                        <p:cTn id="110" dur="1000" fill="hold"/>
                                        <p:tgtEl>
                                          <p:spTgt spid="3074"/>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5" grpId="0" animBg="1"/>
      <p:bldP spid="5" grpId="1" animBg="1"/>
      <p:bldP spid="5" grpId="2" animBg="1"/>
      <p:bldP spid="5" grpId="3" animBg="1"/>
      <p:bldP spid="5" grpId="4" animBg="1"/>
      <p:bldP spid="5" grpId="5" animBg="1"/>
      <p:bldP spid="5" grpId="6" animBg="1"/>
      <p:bldP spid="5" grpId="7" animBg="1"/>
      <p:bldP spid="5" grpId="8" animBg="1"/>
      <p:bldP spid="5" grpId="9" animBg="1"/>
      <p:bldP spid="5" grpId="10" animBg="1"/>
      <p:bldP spid="5" grpId="11" animBg="1"/>
      <p:bldP spid="5" grpId="12" animBg="1"/>
      <p:bldP spid="5" grpId="13" animBg="1"/>
      <p:bldP spid="5" grpId="14" animBg="1"/>
      <p:bldP spid="5" grpId="15" animBg="1"/>
      <p:bldP spid="5" grpId="16" animBg="1"/>
      <p:bldP spid="5" grpId="17" animBg="1"/>
      <p:bldP spid="5" grpId="18" animBg="1"/>
      <p:bldP spid="5" grpId="19" animBg="1"/>
      <p:bldP spid="5" grpId="20" animBg="1"/>
      <p:bldP spid="5" grpId="21" animBg="1"/>
      <p:bldP spid="5" grpId="22" animBg="1"/>
      <p:bldP spid="10" grpId="0"/>
      <p:bldP spid="14" grpId="0"/>
      <p:bldP spid="15" grpId="0"/>
      <p:bldP spid="16" grpId="0"/>
      <p:bldP spid="17" grpId="0"/>
      <p:bldP spid="18" grpId="0"/>
      <p:bldP spid="1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5703806"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Octal   </a:t>
            </a:r>
            <a:endParaRPr lang="fr-FR" sz="2400" u="sng" dirty="0"/>
          </a:p>
        </p:txBody>
      </p:sp>
      <p:sp>
        <p:nvSpPr>
          <p:cNvPr id="7" name="Rectangle 6"/>
          <p:cNvSpPr/>
          <p:nvPr/>
        </p:nvSpPr>
        <p:spPr>
          <a:xfrm>
            <a:off x="-22516" y="1844824"/>
            <a:ext cx="9166516" cy="1477328"/>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Décimal   </a:t>
            </a:r>
            <a:r>
              <a:rPr lang="fr-FR" b="1" dirty="0" smtClean="0">
                <a:effectLst>
                  <a:outerShdw blurRad="38100" dist="38100" dir="2700000" algn="tl">
                    <a:srgbClr val="000000">
                      <a:alpha val="43137"/>
                    </a:srgbClr>
                  </a:outerShdw>
                </a:effectLst>
                <a:latin typeface="Arial" pitchFamily="34" charset="0"/>
                <a:cs typeface="Arial" pitchFamily="34" charset="0"/>
              </a:rPr>
              <a:t>Octal</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décimal à convertir 1780. </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On effectue des divisions par  8 successives en restant sur des valeurs entières. On conserve chaque reste inférieur ou égal à 7  ainsi que le dernier diviseur. Le résultat est reconstitué en partant du dernier diviseur jusqu’au premier reste……</a:t>
            </a:r>
          </a:p>
        </p:txBody>
      </p:sp>
      <p:sp>
        <p:nvSpPr>
          <p:cNvPr id="8" name="Rectangle 7"/>
          <p:cNvSpPr/>
          <p:nvPr/>
        </p:nvSpPr>
        <p:spPr>
          <a:xfrm>
            <a:off x="6400209" y="5371535"/>
            <a:ext cx="89639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3364</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4" name="Rectangle 13"/>
          <p:cNvSpPr/>
          <p:nvPr/>
        </p:nvSpPr>
        <p:spPr>
          <a:xfrm>
            <a:off x="6313149" y="5040237"/>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nvSpPr>
        <p:spPr>
          <a:xfrm>
            <a:off x="2411760" y="6237312"/>
            <a:ext cx="4680520"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 écrit:  1780</a:t>
            </a:r>
            <a:r>
              <a:rPr lang="fr-FR" sz="2400" b="1" baseline="-25000" dirty="0" smtClean="0">
                <a:solidFill>
                  <a:schemeClr val="bg1"/>
                </a:solidFill>
                <a:latin typeface="Arial" pitchFamily="34" charset="0"/>
                <a:cs typeface="Arial" pitchFamily="34" charset="0"/>
              </a:rPr>
              <a:t>D</a:t>
            </a:r>
            <a:r>
              <a:rPr lang="fr-FR" sz="2400" b="1" dirty="0" smtClean="0">
                <a:solidFill>
                  <a:schemeClr val="bg1"/>
                </a:solidFill>
                <a:latin typeface="Arial" pitchFamily="34" charset="0"/>
                <a:cs typeface="Arial" pitchFamily="34" charset="0"/>
              </a:rPr>
              <a:t>  = 3364 </a:t>
            </a:r>
            <a:r>
              <a:rPr lang="fr-FR" sz="2400" b="1" baseline="-25000" dirty="0" smtClean="0">
                <a:solidFill>
                  <a:schemeClr val="bg1"/>
                </a:solidFill>
                <a:latin typeface="Arial" pitchFamily="34" charset="0"/>
                <a:cs typeface="Arial" pitchFamily="34" charset="0"/>
              </a:rPr>
              <a:t>8</a:t>
            </a:r>
            <a:r>
              <a:rPr lang="fr-FR" sz="2400" b="1" dirty="0" smtClean="0">
                <a:solidFill>
                  <a:schemeClr val="bg1"/>
                </a:solidFill>
                <a:latin typeface="Arial" pitchFamily="34" charset="0"/>
                <a:cs typeface="Arial" pitchFamily="34" charset="0"/>
              </a:rPr>
              <a:t> </a:t>
            </a:r>
            <a:endParaRPr lang="fr-FR" sz="2400" b="1" baseline="-25000" dirty="0">
              <a:solidFill>
                <a:schemeClr val="bg1"/>
              </a:solidFill>
              <a:latin typeface="Arial" pitchFamily="34" charset="0"/>
              <a:cs typeface="Arial" pitchFamily="34" charset="0"/>
            </a:endParaRPr>
          </a:p>
        </p:txBody>
      </p:sp>
      <p:sp>
        <p:nvSpPr>
          <p:cNvPr id="53" name="Forme libre 52"/>
          <p:cNvSpPr/>
          <p:nvPr/>
        </p:nvSpPr>
        <p:spPr>
          <a:xfrm>
            <a:off x="2565325" y="4801526"/>
            <a:ext cx="2547412" cy="931730"/>
          </a:xfrm>
          <a:custGeom>
            <a:avLst/>
            <a:gdLst>
              <a:gd name="connsiteX0" fmla="*/ 6200079 w 6200079"/>
              <a:gd name="connsiteY0" fmla="*/ 1851102 h 1898920"/>
              <a:gd name="connsiteX1" fmla="*/ 4181708 w 6200079"/>
              <a:gd name="connsiteY1" fmla="*/ 1661531 h 1898920"/>
              <a:gd name="connsiteX2" fmla="*/ 0 w 6200079"/>
              <a:gd name="connsiteY2" fmla="*/ 0 h 1898920"/>
            </a:gdLst>
            <a:ahLst/>
            <a:cxnLst>
              <a:cxn ang="0">
                <a:pos x="connsiteX0" y="connsiteY0"/>
              </a:cxn>
              <a:cxn ang="0">
                <a:pos x="connsiteX1" y="connsiteY1"/>
              </a:cxn>
              <a:cxn ang="0">
                <a:pos x="connsiteX2" y="connsiteY2"/>
              </a:cxn>
            </a:cxnLst>
            <a:rect l="l" t="t" r="r" b="b"/>
            <a:pathLst>
              <a:path w="6200079" h="1898920">
                <a:moveTo>
                  <a:pt x="6200079" y="1851102"/>
                </a:moveTo>
                <a:cubicBezTo>
                  <a:pt x="5707566" y="1910575"/>
                  <a:pt x="5215054" y="1970048"/>
                  <a:pt x="4181708" y="1661531"/>
                </a:cubicBezTo>
                <a:cubicBezTo>
                  <a:pt x="3148362" y="1353014"/>
                  <a:pt x="1574181" y="676507"/>
                  <a:pt x="0" y="0"/>
                </a:cubicBezTo>
              </a:path>
            </a:pathLst>
          </a:custGeom>
          <a:noFill/>
          <a:ln w="57150">
            <a:solidFill>
              <a:srgbClr val="00FF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0" name="Groupe 19"/>
          <p:cNvGrpSpPr/>
          <p:nvPr/>
        </p:nvGrpSpPr>
        <p:grpSpPr>
          <a:xfrm>
            <a:off x="2808480" y="3763159"/>
            <a:ext cx="1296144" cy="1177587"/>
            <a:chOff x="1547664" y="2971072"/>
            <a:chExt cx="1296144" cy="1177587"/>
          </a:xfrm>
        </p:grpSpPr>
        <p:grpSp>
          <p:nvGrpSpPr>
            <p:cNvPr id="18" name="Groupe 17"/>
            <p:cNvGrpSpPr/>
            <p:nvPr/>
          </p:nvGrpSpPr>
          <p:grpSpPr>
            <a:xfrm>
              <a:off x="1547664" y="2971072"/>
              <a:ext cx="1296144" cy="1177587"/>
              <a:chOff x="1547664" y="2971072"/>
              <a:chExt cx="1296144" cy="1177587"/>
            </a:xfrm>
          </p:grpSpPr>
          <p:grpSp>
            <p:nvGrpSpPr>
              <p:cNvPr id="22" name="Groupe 21"/>
              <p:cNvGrpSpPr/>
              <p:nvPr/>
            </p:nvGrpSpPr>
            <p:grpSpPr>
              <a:xfrm>
                <a:off x="2195736" y="2971072"/>
                <a:ext cx="648072" cy="1177587"/>
                <a:chOff x="2195736" y="2996952"/>
                <a:chExt cx="648072" cy="1177587"/>
              </a:xfrm>
            </p:grpSpPr>
            <p:cxnSp>
              <p:nvCxnSpPr>
                <p:cNvPr id="19" name="Connecteur droit 18"/>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 name="ZoneTexte 5"/>
              <p:cNvSpPr txBox="1"/>
              <p:nvPr/>
            </p:nvSpPr>
            <p:spPr>
              <a:xfrm>
                <a:off x="1547664" y="3059668"/>
                <a:ext cx="69762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1780</a:t>
                </a:r>
                <a:endParaRPr lang="fr-FR" b="1" dirty="0">
                  <a:solidFill>
                    <a:schemeClr val="bg1"/>
                  </a:solidFill>
                  <a:latin typeface="Arial" pitchFamily="34" charset="0"/>
                  <a:cs typeface="Arial" pitchFamily="34" charset="0"/>
                </a:endParaRPr>
              </a:p>
            </p:txBody>
          </p:sp>
          <p:sp>
            <p:nvSpPr>
              <p:cNvPr id="54" name="ZoneTexte 53"/>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grpSp>
        <p:sp>
          <p:nvSpPr>
            <p:cNvPr id="55" name="ZoneTexte 54"/>
            <p:cNvSpPr txBox="1"/>
            <p:nvPr/>
          </p:nvSpPr>
          <p:spPr>
            <a:xfrm>
              <a:off x="2225937" y="3386570"/>
              <a:ext cx="56938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222</a:t>
              </a:r>
              <a:endParaRPr lang="fr-FR" b="1" dirty="0">
                <a:solidFill>
                  <a:schemeClr val="bg1"/>
                </a:solidFill>
                <a:latin typeface="Arial" pitchFamily="34" charset="0"/>
                <a:cs typeface="Arial" pitchFamily="34" charset="0"/>
              </a:endParaRPr>
            </a:p>
          </p:txBody>
        </p:sp>
        <p:sp>
          <p:nvSpPr>
            <p:cNvPr id="56" name="ZoneTexte 55"/>
            <p:cNvSpPr txBox="1"/>
            <p:nvPr/>
          </p:nvSpPr>
          <p:spPr>
            <a:xfrm>
              <a:off x="1666806"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18</a:t>
              </a:r>
              <a:endParaRPr lang="fr-FR" b="1" dirty="0">
                <a:solidFill>
                  <a:schemeClr val="bg1"/>
                </a:solidFill>
                <a:latin typeface="Arial" pitchFamily="34" charset="0"/>
                <a:cs typeface="Arial" pitchFamily="34" charset="0"/>
              </a:endParaRPr>
            </a:p>
          </p:txBody>
        </p:sp>
        <p:sp>
          <p:nvSpPr>
            <p:cNvPr id="57" name="ZoneTexte 56"/>
            <p:cNvSpPr txBox="1"/>
            <p:nvPr/>
          </p:nvSpPr>
          <p:spPr>
            <a:xfrm>
              <a:off x="1763688" y="353837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20</a:t>
              </a:r>
              <a:endParaRPr lang="fr-FR" b="1" dirty="0">
                <a:solidFill>
                  <a:schemeClr val="bg1"/>
                </a:solidFill>
                <a:latin typeface="Arial" pitchFamily="34" charset="0"/>
                <a:cs typeface="Arial" pitchFamily="34" charset="0"/>
              </a:endParaRPr>
            </a:p>
          </p:txBody>
        </p:sp>
      </p:grpSp>
      <p:grpSp>
        <p:nvGrpSpPr>
          <p:cNvPr id="58" name="Groupe 57"/>
          <p:cNvGrpSpPr/>
          <p:nvPr/>
        </p:nvGrpSpPr>
        <p:grpSpPr>
          <a:xfrm>
            <a:off x="3591470" y="4118281"/>
            <a:ext cx="1072285" cy="1177587"/>
            <a:chOff x="1771523" y="2971072"/>
            <a:chExt cx="1072285" cy="1177587"/>
          </a:xfrm>
        </p:grpSpPr>
        <p:grpSp>
          <p:nvGrpSpPr>
            <p:cNvPr id="59" name="Groupe 58"/>
            <p:cNvGrpSpPr/>
            <p:nvPr/>
          </p:nvGrpSpPr>
          <p:grpSpPr>
            <a:xfrm>
              <a:off x="2195736" y="2971072"/>
              <a:ext cx="648072" cy="1177587"/>
              <a:chOff x="2195736" y="2971072"/>
              <a:chExt cx="648072" cy="1177587"/>
            </a:xfrm>
          </p:grpSpPr>
          <p:grpSp>
            <p:nvGrpSpPr>
              <p:cNvPr id="63" name="Groupe 62"/>
              <p:cNvGrpSpPr/>
              <p:nvPr/>
            </p:nvGrpSpPr>
            <p:grpSpPr>
              <a:xfrm>
                <a:off x="2195736" y="2971072"/>
                <a:ext cx="648072" cy="1177587"/>
                <a:chOff x="2195736" y="2996952"/>
                <a:chExt cx="648072" cy="1177587"/>
              </a:xfrm>
            </p:grpSpPr>
            <p:cxnSp>
              <p:nvCxnSpPr>
                <p:cNvPr id="66" name="Connecteur droit 6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5" name="ZoneTexte 6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grpSp>
        <p:sp>
          <p:nvSpPr>
            <p:cNvPr id="60" name="ZoneTexte 59"/>
            <p:cNvSpPr txBox="1"/>
            <p:nvPr/>
          </p:nvSpPr>
          <p:spPr>
            <a:xfrm>
              <a:off x="2223123" y="3386570"/>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27</a:t>
              </a:r>
              <a:endParaRPr lang="fr-FR" b="1" dirty="0">
                <a:solidFill>
                  <a:schemeClr val="bg1"/>
                </a:solidFill>
                <a:latin typeface="Arial" pitchFamily="34" charset="0"/>
                <a:cs typeface="Arial" pitchFamily="34" charset="0"/>
              </a:endParaRPr>
            </a:p>
          </p:txBody>
        </p:sp>
        <p:sp>
          <p:nvSpPr>
            <p:cNvPr id="61" name="ZoneTexte 60"/>
            <p:cNvSpPr txBox="1"/>
            <p:nvPr/>
          </p:nvSpPr>
          <p:spPr>
            <a:xfrm>
              <a:off x="1771523"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62</a:t>
              </a:r>
              <a:endParaRPr lang="fr-FR" b="1" dirty="0">
                <a:solidFill>
                  <a:schemeClr val="bg1"/>
                </a:solidFill>
                <a:latin typeface="Arial" pitchFamily="34" charset="0"/>
                <a:cs typeface="Arial" pitchFamily="34" charset="0"/>
              </a:endParaRPr>
            </a:p>
          </p:txBody>
        </p:sp>
        <p:sp>
          <p:nvSpPr>
            <p:cNvPr id="62" name="ZoneTexte 61"/>
            <p:cNvSpPr txBox="1"/>
            <p:nvPr/>
          </p:nvSpPr>
          <p:spPr>
            <a:xfrm>
              <a:off x="1827755"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6</a:t>
              </a:r>
              <a:endParaRPr lang="fr-FR" b="1" dirty="0">
                <a:solidFill>
                  <a:schemeClr val="bg1"/>
                </a:solidFill>
                <a:latin typeface="Arial" pitchFamily="34" charset="0"/>
                <a:cs typeface="Arial" pitchFamily="34" charset="0"/>
              </a:endParaRPr>
            </a:p>
          </p:txBody>
        </p:sp>
      </p:grpSp>
      <p:grpSp>
        <p:nvGrpSpPr>
          <p:cNvPr id="69" name="Groupe 68"/>
          <p:cNvGrpSpPr/>
          <p:nvPr/>
        </p:nvGrpSpPr>
        <p:grpSpPr>
          <a:xfrm>
            <a:off x="4151758" y="4483660"/>
            <a:ext cx="1068314" cy="1177587"/>
            <a:chOff x="1775494" y="2971072"/>
            <a:chExt cx="1068314" cy="1177587"/>
          </a:xfrm>
        </p:grpSpPr>
        <p:grpSp>
          <p:nvGrpSpPr>
            <p:cNvPr id="70" name="Groupe 69"/>
            <p:cNvGrpSpPr/>
            <p:nvPr/>
          </p:nvGrpSpPr>
          <p:grpSpPr>
            <a:xfrm>
              <a:off x="2195736" y="2971072"/>
              <a:ext cx="648072" cy="1177587"/>
              <a:chOff x="2195736" y="2971072"/>
              <a:chExt cx="648072" cy="1177587"/>
            </a:xfrm>
          </p:grpSpPr>
          <p:grpSp>
            <p:nvGrpSpPr>
              <p:cNvPr id="74" name="Groupe 73"/>
              <p:cNvGrpSpPr/>
              <p:nvPr/>
            </p:nvGrpSpPr>
            <p:grpSpPr>
              <a:xfrm>
                <a:off x="2195736" y="2971072"/>
                <a:ext cx="648072" cy="1177587"/>
                <a:chOff x="2195736" y="2996952"/>
                <a:chExt cx="648072" cy="1177587"/>
              </a:xfrm>
            </p:grpSpPr>
            <p:cxnSp>
              <p:nvCxnSpPr>
                <p:cNvPr id="76" name="Connecteur droit 7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75" name="ZoneTexte 7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grpSp>
        <p:sp>
          <p:nvSpPr>
            <p:cNvPr id="71" name="ZoneTexte 70"/>
            <p:cNvSpPr txBox="1"/>
            <p:nvPr/>
          </p:nvSpPr>
          <p:spPr>
            <a:xfrm>
              <a:off x="2233108" y="336958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3</a:t>
              </a:r>
              <a:endParaRPr lang="fr-FR" b="1" dirty="0">
                <a:solidFill>
                  <a:schemeClr val="bg1"/>
                </a:solidFill>
                <a:latin typeface="Arial" pitchFamily="34" charset="0"/>
                <a:cs typeface="Arial" pitchFamily="34" charset="0"/>
              </a:endParaRPr>
            </a:p>
          </p:txBody>
        </p:sp>
        <p:sp>
          <p:nvSpPr>
            <p:cNvPr id="72" name="ZoneTexte 71"/>
            <p:cNvSpPr txBox="1"/>
            <p:nvPr/>
          </p:nvSpPr>
          <p:spPr>
            <a:xfrm>
              <a:off x="1775494" y="328498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3</a:t>
              </a:r>
              <a:endParaRPr lang="fr-FR" b="1" dirty="0">
                <a:solidFill>
                  <a:schemeClr val="bg1"/>
                </a:solidFill>
                <a:latin typeface="Arial" pitchFamily="34" charset="0"/>
                <a:cs typeface="Arial" pitchFamily="34" charset="0"/>
              </a:endParaRPr>
            </a:p>
          </p:txBody>
        </p:sp>
      </p:grpSp>
      <p:sp>
        <p:nvSpPr>
          <p:cNvPr id="78" name="Ellipse 77"/>
          <p:cNvSpPr/>
          <p:nvPr/>
        </p:nvSpPr>
        <p:spPr>
          <a:xfrm>
            <a:off x="3647702" y="4705455"/>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Ellipse 78"/>
          <p:cNvSpPr/>
          <p:nvPr/>
        </p:nvSpPr>
        <p:spPr>
          <a:xfrm>
            <a:off x="4171310" y="4821794"/>
            <a:ext cx="312906" cy="354644"/>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Ellipse 88"/>
          <p:cNvSpPr/>
          <p:nvPr/>
        </p:nvSpPr>
        <p:spPr>
          <a:xfrm>
            <a:off x="4634417" y="4908113"/>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4" name="ZoneTexte 93"/>
          <p:cNvSpPr txBox="1"/>
          <p:nvPr/>
        </p:nvSpPr>
        <p:spPr>
          <a:xfrm>
            <a:off x="3106966" y="4616859"/>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45" name="Ellipse 44"/>
          <p:cNvSpPr/>
          <p:nvPr/>
        </p:nvSpPr>
        <p:spPr>
          <a:xfrm>
            <a:off x="3059832" y="4653136"/>
            <a:ext cx="367928" cy="313202"/>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30556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up)">
                                      <p:cBhvr>
                                        <p:cTn id="12" dur="500"/>
                                        <p:tgtEl>
                                          <p:spTgt spid="20"/>
                                        </p:tgtEl>
                                      </p:cBhvr>
                                    </p:animEffect>
                                  </p:childTnLst>
                                </p:cTn>
                              </p:par>
                            </p:childTnLst>
                          </p:cTn>
                        </p:par>
                        <p:par>
                          <p:cTn id="13" fill="hold">
                            <p:stCondLst>
                              <p:cond delay="500"/>
                            </p:stCondLst>
                            <p:childTnLst>
                              <p:par>
                                <p:cTn id="14" presetID="22" presetClass="entr" presetSubtype="1" fill="hold" grpId="0" nodeType="afterEffect">
                                  <p:stCondLst>
                                    <p:cond delay="500"/>
                                  </p:stCondLst>
                                  <p:childTnLst>
                                    <p:set>
                                      <p:cBhvr>
                                        <p:cTn id="15" dur="1" fill="hold">
                                          <p:stCondLst>
                                            <p:cond delay="0"/>
                                          </p:stCondLst>
                                        </p:cTn>
                                        <p:tgtEl>
                                          <p:spTgt spid="94"/>
                                        </p:tgtEl>
                                        <p:attrNameLst>
                                          <p:attrName>style.visibility</p:attrName>
                                        </p:attrNameLst>
                                      </p:cBhvr>
                                      <p:to>
                                        <p:strVal val="visible"/>
                                      </p:to>
                                    </p:set>
                                    <p:animEffect transition="in" filter="wipe(up)">
                                      <p:cBhvr>
                                        <p:cTn id="16" dur="500"/>
                                        <p:tgtEl>
                                          <p:spTgt spid="94"/>
                                        </p:tgtEl>
                                      </p:cBhvr>
                                    </p:animEffect>
                                  </p:childTnLst>
                                </p:cTn>
                              </p:par>
                            </p:childTnLst>
                          </p:cTn>
                        </p:par>
                        <p:par>
                          <p:cTn id="17" fill="hold">
                            <p:stCondLst>
                              <p:cond delay="1500"/>
                            </p:stCondLst>
                            <p:childTnLst>
                              <p:par>
                                <p:cTn id="18" presetID="22" presetClass="entr" presetSubtype="1" fill="hold" grpId="0" nodeType="afterEffect">
                                  <p:stCondLst>
                                    <p:cond delay="500"/>
                                  </p:stCondLst>
                                  <p:childTnLst>
                                    <p:set>
                                      <p:cBhvr>
                                        <p:cTn id="19" dur="1" fill="hold">
                                          <p:stCondLst>
                                            <p:cond delay="0"/>
                                          </p:stCondLst>
                                        </p:cTn>
                                        <p:tgtEl>
                                          <p:spTgt spid="45"/>
                                        </p:tgtEl>
                                        <p:attrNameLst>
                                          <p:attrName>style.visibility</p:attrName>
                                        </p:attrNameLst>
                                      </p:cBhvr>
                                      <p:to>
                                        <p:strVal val="visible"/>
                                      </p:to>
                                    </p:set>
                                    <p:animEffect transition="in" filter="wipe(up)">
                                      <p:cBhvr>
                                        <p:cTn id="20" dur="500"/>
                                        <p:tgtEl>
                                          <p:spTgt spid="4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58"/>
                                        </p:tgtEl>
                                        <p:attrNameLst>
                                          <p:attrName>style.visibility</p:attrName>
                                        </p:attrNameLst>
                                      </p:cBhvr>
                                      <p:to>
                                        <p:strVal val="visible"/>
                                      </p:to>
                                    </p:set>
                                    <p:animEffect transition="in" filter="wipe(up)">
                                      <p:cBhvr>
                                        <p:cTn id="25" dur="500"/>
                                        <p:tgtEl>
                                          <p:spTgt spid="58"/>
                                        </p:tgtEl>
                                      </p:cBhvr>
                                    </p:animEffect>
                                  </p:childTnLst>
                                </p:cTn>
                              </p:par>
                            </p:childTnLst>
                          </p:cTn>
                        </p:par>
                        <p:par>
                          <p:cTn id="26" fill="hold">
                            <p:stCondLst>
                              <p:cond delay="500"/>
                            </p:stCondLst>
                            <p:childTnLst>
                              <p:par>
                                <p:cTn id="27" presetID="22" presetClass="entr" presetSubtype="1" fill="hold" grpId="0" nodeType="afterEffect">
                                  <p:stCondLst>
                                    <p:cond delay="750"/>
                                  </p:stCondLst>
                                  <p:childTnLst>
                                    <p:set>
                                      <p:cBhvr>
                                        <p:cTn id="28" dur="1" fill="hold">
                                          <p:stCondLst>
                                            <p:cond delay="0"/>
                                          </p:stCondLst>
                                        </p:cTn>
                                        <p:tgtEl>
                                          <p:spTgt spid="78"/>
                                        </p:tgtEl>
                                        <p:attrNameLst>
                                          <p:attrName>style.visibility</p:attrName>
                                        </p:attrNameLst>
                                      </p:cBhvr>
                                      <p:to>
                                        <p:strVal val="visible"/>
                                      </p:to>
                                    </p:set>
                                    <p:animEffect transition="in" filter="wipe(up)">
                                      <p:cBhvr>
                                        <p:cTn id="29" dur="500"/>
                                        <p:tgtEl>
                                          <p:spTgt spid="78"/>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69"/>
                                        </p:tgtEl>
                                        <p:attrNameLst>
                                          <p:attrName>style.visibility</p:attrName>
                                        </p:attrNameLst>
                                      </p:cBhvr>
                                      <p:to>
                                        <p:strVal val="visible"/>
                                      </p:to>
                                    </p:set>
                                    <p:animEffect transition="in" filter="wipe(up)">
                                      <p:cBhvr>
                                        <p:cTn id="34" dur="500"/>
                                        <p:tgtEl>
                                          <p:spTgt spid="69"/>
                                        </p:tgtEl>
                                      </p:cBhvr>
                                    </p:animEffect>
                                  </p:childTnLst>
                                </p:cTn>
                              </p:par>
                            </p:childTnLst>
                          </p:cTn>
                        </p:par>
                        <p:par>
                          <p:cTn id="35" fill="hold">
                            <p:stCondLst>
                              <p:cond delay="500"/>
                            </p:stCondLst>
                            <p:childTnLst>
                              <p:par>
                                <p:cTn id="36" presetID="22" presetClass="entr" presetSubtype="1" fill="hold" grpId="0" nodeType="afterEffect">
                                  <p:stCondLst>
                                    <p:cond delay="750"/>
                                  </p:stCondLst>
                                  <p:childTnLst>
                                    <p:set>
                                      <p:cBhvr>
                                        <p:cTn id="37" dur="1" fill="hold">
                                          <p:stCondLst>
                                            <p:cond delay="0"/>
                                          </p:stCondLst>
                                        </p:cTn>
                                        <p:tgtEl>
                                          <p:spTgt spid="79"/>
                                        </p:tgtEl>
                                        <p:attrNameLst>
                                          <p:attrName>style.visibility</p:attrName>
                                        </p:attrNameLst>
                                      </p:cBhvr>
                                      <p:to>
                                        <p:strVal val="visible"/>
                                      </p:to>
                                    </p:set>
                                    <p:animEffect transition="in" filter="wipe(up)">
                                      <p:cBhvr>
                                        <p:cTn id="38" dur="500"/>
                                        <p:tgtEl>
                                          <p:spTgt spid="79"/>
                                        </p:tgtEl>
                                      </p:cBhvr>
                                    </p:animEffect>
                                  </p:childTnLst>
                                </p:cTn>
                              </p:par>
                            </p:childTnLst>
                          </p:cTn>
                        </p:par>
                        <p:par>
                          <p:cTn id="39" fill="hold">
                            <p:stCondLst>
                              <p:cond delay="1750"/>
                            </p:stCondLst>
                            <p:childTnLst>
                              <p:par>
                                <p:cTn id="40" presetID="22" presetClass="entr" presetSubtype="1" fill="hold" grpId="0" nodeType="afterEffect">
                                  <p:stCondLst>
                                    <p:cond delay="750"/>
                                  </p:stCondLst>
                                  <p:childTnLst>
                                    <p:set>
                                      <p:cBhvr>
                                        <p:cTn id="41" dur="1" fill="hold">
                                          <p:stCondLst>
                                            <p:cond delay="0"/>
                                          </p:stCondLst>
                                        </p:cTn>
                                        <p:tgtEl>
                                          <p:spTgt spid="89"/>
                                        </p:tgtEl>
                                        <p:attrNameLst>
                                          <p:attrName>style.visibility</p:attrName>
                                        </p:attrNameLst>
                                      </p:cBhvr>
                                      <p:to>
                                        <p:strVal val="visible"/>
                                      </p:to>
                                    </p:set>
                                    <p:animEffect transition="in" filter="wipe(up)">
                                      <p:cBhvr>
                                        <p:cTn id="42" dur="500"/>
                                        <p:tgtEl>
                                          <p:spTgt spid="89"/>
                                        </p:tgtEl>
                                      </p:cBhvr>
                                    </p:animEffect>
                                  </p:childTnLst>
                                </p:cTn>
                              </p:par>
                            </p:childTnLst>
                          </p:cTn>
                        </p:par>
                        <p:par>
                          <p:cTn id="43" fill="hold">
                            <p:stCondLst>
                              <p:cond delay="3000"/>
                            </p:stCondLst>
                            <p:childTnLst>
                              <p:par>
                                <p:cTn id="44" presetID="22" presetClass="entr" presetSubtype="2" fill="hold" grpId="0" nodeType="afterEffect">
                                  <p:stCondLst>
                                    <p:cond delay="750"/>
                                  </p:stCondLst>
                                  <p:childTnLst>
                                    <p:set>
                                      <p:cBhvr>
                                        <p:cTn id="45" dur="1" fill="hold">
                                          <p:stCondLst>
                                            <p:cond delay="0"/>
                                          </p:stCondLst>
                                        </p:cTn>
                                        <p:tgtEl>
                                          <p:spTgt spid="53"/>
                                        </p:tgtEl>
                                        <p:attrNameLst>
                                          <p:attrName>style.visibility</p:attrName>
                                        </p:attrNameLst>
                                      </p:cBhvr>
                                      <p:to>
                                        <p:strVal val="visible"/>
                                      </p:to>
                                    </p:set>
                                    <p:animEffect transition="in" filter="wipe(right)">
                                      <p:cBhvr>
                                        <p:cTn id="46" dur="500"/>
                                        <p:tgtEl>
                                          <p:spTgt spid="53"/>
                                        </p:tgtEl>
                                      </p:cBhvr>
                                    </p:animEffect>
                                  </p:childTnLst>
                                </p:cTn>
                              </p:par>
                            </p:childTnLst>
                          </p:cTn>
                        </p:par>
                        <p:par>
                          <p:cTn id="47" fill="hold">
                            <p:stCondLst>
                              <p:cond delay="4250"/>
                            </p:stCondLst>
                            <p:childTnLst>
                              <p:par>
                                <p:cTn id="48" presetID="22" presetClass="entr" presetSubtype="8" fill="hold" grpId="0" nodeType="afterEffect">
                                  <p:stCondLst>
                                    <p:cond delay="500"/>
                                  </p:stCondLst>
                                  <p:childTnLst>
                                    <p:set>
                                      <p:cBhvr>
                                        <p:cTn id="49" dur="1" fill="hold">
                                          <p:stCondLst>
                                            <p:cond delay="0"/>
                                          </p:stCondLst>
                                        </p:cTn>
                                        <p:tgtEl>
                                          <p:spTgt spid="14"/>
                                        </p:tgtEl>
                                        <p:attrNameLst>
                                          <p:attrName>style.visibility</p:attrName>
                                        </p:attrNameLst>
                                      </p:cBhvr>
                                      <p:to>
                                        <p:strVal val="visible"/>
                                      </p:to>
                                    </p:set>
                                    <p:animEffect transition="in" filter="wipe(left)">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wipe(left)">
                                      <p:cBhvr>
                                        <p:cTn id="55" dur="500"/>
                                        <p:tgtEl>
                                          <p:spTgt spid="8"/>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wipe(left)">
                                      <p:cBhvr>
                                        <p:cTn id="6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4" grpId="0"/>
      <p:bldP spid="17" grpId="0"/>
      <p:bldP spid="53" grpId="0" animBg="1"/>
      <p:bldP spid="78" grpId="0" animBg="1"/>
      <p:bldP spid="79" grpId="0" animBg="1"/>
      <p:bldP spid="89" grpId="0" animBg="1"/>
      <p:bldP spid="94" grpId="0"/>
      <p:bldP spid="4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5703806"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Octal   </a:t>
            </a:r>
            <a:endParaRPr lang="fr-FR" sz="2400" u="sng" dirty="0"/>
          </a:p>
        </p:txBody>
      </p:sp>
      <p:sp>
        <p:nvSpPr>
          <p:cNvPr id="7" name="Rectangle 6"/>
          <p:cNvSpPr/>
          <p:nvPr/>
        </p:nvSpPr>
        <p:spPr>
          <a:xfrm>
            <a:off x="-22516" y="1844824"/>
            <a:ext cx="9166516"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Décimal   </a:t>
            </a:r>
            <a:r>
              <a:rPr lang="fr-FR" b="1" dirty="0" smtClean="0">
                <a:effectLst>
                  <a:outerShdw blurRad="38100" dist="38100" dir="2700000" algn="tl">
                    <a:srgbClr val="000000">
                      <a:alpha val="43137"/>
                    </a:srgbClr>
                  </a:outerShdw>
                </a:effectLst>
                <a:latin typeface="Arial" pitchFamily="34" charset="0"/>
                <a:cs typeface="Arial" pitchFamily="34" charset="0"/>
              </a:rPr>
              <a:t>Octal</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décimal à convertir 754. </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 VOUS DE JOUER……</a:t>
            </a:r>
          </a:p>
        </p:txBody>
      </p:sp>
      <p:sp>
        <p:nvSpPr>
          <p:cNvPr id="8" name="Rectangle 7"/>
          <p:cNvSpPr/>
          <p:nvPr/>
        </p:nvSpPr>
        <p:spPr>
          <a:xfrm>
            <a:off x="6400209" y="5371535"/>
            <a:ext cx="89639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1362</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4" name="Rectangle 13"/>
          <p:cNvSpPr/>
          <p:nvPr/>
        </p:nvSpPr>
        <p:spPr>
          <a:xfrm>
            <a:off x="6313149" y="5040237"/>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nvSpPr>
        <p:spPr>
          <a:xfrm>
            <a:off x="2411760" y="6237312"/>
            <a:ext cx="4680520"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 écrit:  754</a:t>
            </a:r>
            <a:r>
              <a:rPr lang="fr-FR" sz="2400" b="1" baseline="-25000" dirty="0" smtClean="0">
                <a:solidFill>
                  <a:schemeClr val="bg1"/>
                </a:solidFill>
                <a:latin typeface="Arial" pitchFamily="34" charset="0"/>
                <a:cs typeface="Arial" pitchFamily="34" charset="0"/>
              </a:rPr>
              <a:t>D</a:t>
            </a:r>
            <a:r>
              <a:rPr lang="fr-FR" sz="2400" b="1" dirty="0" smtClean="0">
                <a:solidFill>
                  <a:schemeClr val="bg1"/>
                </a:solidFill>
                <a:latin typeface="Arial" pitchFamily="34" charset="0"/>
                <a:cs typeface="Arial" pitchFamily="34" charset="0"/>
              </a:rPr>
              <a:t>  = 1362 </a:t>
            </a:r>
            <a:r>
              <a:rPr lang="fr-FR" sz="2400" b="1" baseline="-25000" dirty="0" smtClean="0">
                <a:solidFill>
                  <a:schemeClr val="bg1"/>
                </a:solidFill>
                <a:latin typeface="Arial" pitchFamily="34" charset="0"/>
                <a:cs typeface="Arial" pitchFamily="34" charset="0"/>
              </a:rPr>
              <a:t>8</a:t>
            </a:r>
            <a:r>
              <a:rPr lang="fr-FR" sz="2400" b="1" dirty="0" smtClean="0">
                <a:solidFill>
                  <a:schemeClr val="bg1"/>
                </a:solidFill>
                <a:latin typeface="Arial" pitchFamily="34" charset="0"/>
                <a:cs typeface="Arial" pitchFamily="34" charset="0"/>
              </a:rPr>
              <a:t> </a:t>
            </a:r>
            <a:endParaRPr lang="fr-FR" sz="2400" b="1" baseline="-25000" dirty="0">
              <a:solidFill>
                <a:schemeClr val="bg1"/>
              </a:solidFill>
              <a:latin typeface="Arial" pitchFamily="34" charset="0"/>
              <a:cs typeface="Arial" pitchFamily="34" charset="0"/>
            </a:endParaRPr>
          </a:p>
        </p:txBody>
      </p:sp>
      <p:sp>
        <p:nvSpPr>
          <p:cNvPr id="53" name="Forme libre 52"/>
          <p:cNvSpPr/>
          <p:nvPr/>
        </p:nvSpPr>
        <p:spPr>
          <a:xfrm>
            <a:off x="2565325" y="4611383"/>
            <a:ext cx="2547412" cy="931730"/>
          </a:xfrm>
          <a:custGeom>
            <a:avLst/>
            <a:gdLst>
              <a:gd name="connsiteX0" fmla="*/ 6200079 w 6200079"/>
              <a:gd name="connsiteY0" fmla="*/ 1851102 h 1898920"/>
              <a:gd name="connsiteX1" fmla="*/ 4181708 w 6200079"/>
              <a:gd name="connsiteY1" fmla="*/ 1661531 h 1898920"/>
              <a:gd name="connsiteX2" fmla="*/ 0 w 6200079"/>
              <a:gd name="connsiteY2" fmla="*/ 0 h 1898920"/>
            </a:gdLst>
            <a:ahLst/>
            <a:cxnLst>
              <a:cxn ang="0">
                <a:pos x="connsiteX0" y="connsiteY0"/>
              </a:cxn>
              <a:cxn ang="0">
                <a:pos x="connsiteX1" y="connsiteY1"/>
              </a:cxn>
              <a:cxn ang="0">
                <a:pos x="connsiteX2" y="connsiteY2"/>
              </a:cxn>
            </a:cxnLst>
            <a:rect l="l" t="t" r="r" b="b"/>
            <a:pathLst>
              <a:path w="6200079" h="1898920">
                <a:moveTo>
                  <a:pt x="6200079" y="1851102"/>
                </a:moveTo>
                <a:cubicBezTo>
                  <a:pt x="5707566" y="1910575"/>
                  <a:pt x="5215054" y="1970048"/>
                  <a:pt x="4181708" y="1661531"/>
                </a:cubicBezTo>
                <a:cubicBezTo>
                  <a:pt x="3148362" y="1353014"/>
                  <a:pt x="1574181" y="676507"/>
                  <a:pt x="0" y="0"/>
                </a:cubicBezTo>
              </a:path>
            </a:pathLst>
          </a:custGeom>
          <a:noFill/>
          <a:ln w="57150">
            <a:solidFill>
              <a:srgbClr val="00FF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8" name="Groupe 17"/>
          <p:cNvGrpSpPr/>
          <p:nvPr/>
        </p:nvGrpSpPr>
        <p:grpSpPr>
          <a:xfrm>
            <a:off x="2808480" y="3573016"/>
            <a:ext cx="1296144" cy="1177587"/>
            <a:chOff x="1547664" y="2971072"/>
            <a:chExt cx="1296144" cy="1177587"/>
          </a:xfrm>
        </p:grpSpPr>
        <p:grpSp>
          <p:nvGrpSpPr>
            <p:cNvPr id="22" name="Groupe 21"/>
            <p:cNvGrpSpPr/>
            <p:nvPr/>
          </p:nvGrpSpPr>
          <p:grpSpPr>
            <a:xfrm>
              <a:off x="2195736" y="2971072"/>
              <a:ext cx="648072" cy="1177587"/>
              <a:chOff x="2195736" y="2996952"/>
              <a:chExt cx="648072" cy="1177587"/>
            </a:xfrm>
          </p:grpSpPr>
          <p:cxnSp>
            <p:nvCxnSpPr>
              <p:cNvPr id="19" name="Connecteur droit 18"/>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 name="ZoneTexte 5"/>
            <p:cNvSpPr txBox="1"/>
            <p:nvPr/>
          </p:nvSpPr>
          <p:spPr>
            <a:xfrm>
              <a:off x="1547664" y="3059668"/>
              <a:ext cx="56938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754</a:t>
              </a:r>
              <a:endParaRPr lang="fr-FR" b="1" dirty="0">
                <a:solidFill>
                  <a:schemeClr val="bg1"/>
                </a:solidFill>
                <a:latin typeface="Arial" pitchFamily="34" charset="0"/>
                <a:cs typeface="Arial" pitchFamily="34" charset="0"/>
              </a:endParaRPr>
            </a:p>
          </p:txBody>
        </p:sp>
        <p:sp>
          <p:nvSpPr>
            <p:cNvPr id="54" name="ZoneTexte 53"/>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grpSp>
      <p:sp>
        <p:nvSpPr>
          <p:cNvPr id="55" name="ZoneTexte 54"/>
          <p:cNvSpPr txBox="1"/>
          <p:nvPr/>
        </p:nvSpPr>
        <p:spPr>
          <a:xfrm>
            <a:off x="3563888" y="398851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94</a:t>
            </a:r>
            <a:endParaRPr lang="fr-FR" b="1" dirty="0">
              <a:solidFill>
                <a:schemeClr val="bg1"/>
              </a:solidFill>
              <a:latin typeface="Arial" pitchFamily="34" charset="0"/>
              <a:cs typeface="Arial" pitchFamily="34" charset="0"/>
            </a:endParaRPr>
          </a:p>
        </p:txBody>
      </p:sp>
      <p:sp>
        <p:nvSpPr>
          <p:cNvPr id="56" name="ZoneTexte 55"/>
          <p:cNvSpPr txBox="1"/>
          <p:nvPr/>
        </p:nvSpPr>
        <p:spPr>
          <a:xfrm>
            <a:off x="2927622" y="3886928"/>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34</a:t>
            </a:r>
            <a:endParaRPr lang="fr-FR" b="1" dirty="0">
              <a:solidFill>
                <a:schemeClr val="bg1"/>
              </a:solidFill>
              <a:latin typeface="Arial" pitchFamily="34" charset="0"/>
              <a:cs typeface="Arial" pitchFamily="34" charset="0"/>
            </a:endParaRPr>
          </a:p>
        </p:txBody>
      </p:sp>
      <p:sp>
        <p:nvSpPr>
          <p:cNvPr id="57" name="ZoneTexte 56"/>
          <p:cNvSpPr txBox="1"/>
          <p:nvPr/>
        </p:nvSpPr>
        <p:spPr>
          <a:xfrm>
            <a:off x="3024504" y="414031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nvGrpSpPr>
          <p:cNvPr id="59" name="Groupe 58"/>
          <p:cNvGrpSpPr/>
          <p:nvPr/>
        </p:nvGrpSpPr>
        <p:grpSpPr>
          <a:xfrm>
            <a:off x="4015683" y="3928138"/>
            <a:ext cx="648072" cy="1177587"/>
            <a:chOff x="2195736" y="2971072"/>
            <a:chExt cx="648072" cy="1177587"/>
          </a:xfrm>
        </p:grpSpPr>
        <p:grpSp>
          <p:nvGrpSpPr>
            <p:cNvPr id="63" name="Groupe 62"/>
            <p:cNvGrpSpPr/>
            <p:nvPr/>
          </p:nvGrpSpPr>
          <p:grpSpPr>
            <a:xfrm>
              <a:off x="2195736" y="2971072"/>
              <a:ext cx="648072" cy="1177587"/>
              <a:chOff x="2195736" y="2996952"/>
              <a:chExt cx="648072" cy="1177587"/>
            </a:xfrm>
          </p:grpSpPr>
          <p:cxnSp>
            <p:nvCxnSpPr>
              <p:cNvPr id="66" name="Connecteur droit 6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5" name="ZoneTexte 6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grpSp>
      <p:sp>
        <p:nvSpPr>
          <p:cNvPr id="60" name="ZoneTexte 59"/>
          <p:cNvSpPr txBox="1"/>
          <p:nvPr/>
        </p:nvSpPr>
        <p:spPr>
          <a:xfrm>
            <a:off x="4043070" y="4343636"/>
            <a:ext cx="42838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11</a:t>
            </a:r>
            <a:endParaRPr lang="fr-FR" b="1" dirty="0">
              <a:solidFill>
                <a:schemeClr val="bg1"/>
              </a:solidFill>
              <a:latin typeface="Arial" pitchFamily="34" charset="0"/>
              <a:cs typeface="Arial" pitchFamily="34" charset="0"/>
            </a:endParaRPr>
          </a:p>
        </p:txBody>
      </p:sp>
      <p:sp>
        <p:nvSpPr>
          <p:cNvPr id="61" name="ZoneTexte 60"/>
          <p:cNvSpPr txBox="1"/>
          <p:nvPr/>
        </p:nvSpPr>
        <p:spPr>
          <a:xfrm>
            <a:off x="3563888" y="4242050"/>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14</a:t>
            </a:r>
            <a:endParaRPr lang="fr-FR" b="1" dirty="0">
              <a:solidFill>
                <a:schemeClr val="bg1"/>
              </a:solidFill>
              <a:latin typeface="Arial" pitchFamily="34" charset="0"/>
              <a:cs typeface="Arial" pitchFamily="34" charset="0"/>
            </a:endParaRPr>
          </a:p>
        </p:txBody>
      </p:sp>
      <p:sp>
        <p:nvSpPr>
          <p:cNvPr id="62" name="ZoneTexte 61"/>
          <p:cNvSpPr txBox="1"/>
          <p:nvPr/>
        </p:nvSpPr>
        <p:spPr>
          <a:xfrm>
            <a:off x="3647702" y="4495440"/>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6</a:t>
            </a:r>
            <a:endParaRPr lang="fr-FR" b="1" dirty="0">
              <a:solidFill>
                <a:schemeClr val="bg1"/>
              </a:solidFill>
              <a:latin typeface="Arial" pitchFamily="34" charset="0"/>
              <a:cs typeface="Arial" pitchFamily="34" charset="0"/>
            </a:endParaRPr>
          </a:p>
        </p:txBody>
      </p:sp>
      <p:grpSp>
        <p:nvGrpSpPr>
          <p:cNvPr id="70" name="Groupe 69"/>
          <p:cNvGrpSpPr/>
          <p:nvPr/>
        </p:nvGrpSpPr>
        <p:grpSpPr>
          <a:xfrm>
            <a:off x="4572000" y="4293517"/>
            <a:ext cx="648072" cy="1177587"/>
            <a:chOff x="2195736" y="2971072"/>
            <a:chExt cx="648072" cy="1177587"/>
          </a:xfrm>
        </p:grpSpPr>
        <p:grpSp>
          <p:nvGrpSpPr>
            <p:cNvPr id="74" name="Groupe 73"/>
            <p:cNvGrpSpPr/>
            <p:nvPr/>
          </p:nvGrpSpPr>
          <p:grpSpPr>
            <a:xfrm>
              <a:off x="2195736" y="2971072"/>
              <a:ext cx="648072" cy="1177587"/>
              <a:chOff x="2195736" y="2996952"/>
              <a:chExt cx="648072" cy="1177587"/>
            </a:xfrm>
          </p:grpSpPr>
          <p:cxnSp>
            <p:nvCxnSpPr>
              <p:cNvPr id="76" name="Connecteur droit 7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75" name="ZoneTexte 7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grpSp>
      <p:sp>
        <p:nvSpPr>
          <p:cNvPr id="71" name="ZoneTexte 70"/>
          <p:cNvSpPr txBox="1"/>
          <p:nvPr/>
        </p:nvSpPr>
        <p:spPr>
          <a:xfrm>
            <a:off x="4609372" y="4692033"/>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72" name="ZoneTexte 71"/>
          <p:cNvSpPr txBox="1"/>
          <p:nvPr/>
        </p:nvSpPr>
        <p:spPr>
          <a:xfrm>
            <a:off x="4151758" y="4607429"/>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3</a:t>
            </a:r>
            <a:endParaRPr lang="fr-FR" b="1" dirty="0">
              <a:solidFill>
                <a:schemeClr val="bg1"/>
              </a:solidFill>
              <a:latin typeface="Arial" pitchFamily="34" charset="0"/>
              <a:cs typeface="Arial" pitchFamily="34" charset="0"/>
            </a:endParaRPr>
          </a:p>
        </p:txBody>
      </p:sp>
      <p:sp>
        <p:nvSpPr>
          <p:cNvPr id="78" name="Ellipse 77"/>
          <p:cNvSpPr/>
          <p:nvPr/>
        </p:nvSpPr>
        <p:spPr>
          <a:xfrm>
            <a:off x="3647702" y="4515312"/>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Ellipse 78"/>
          <p:cNvSpPr/>
          <p:nvPr/>
        </p:nvSpPr>
        <p:spPr>
          <a:xfrm>
            <a:off x="4171310" y="4631651"/>
            <a:ext cx="312906" cy="354644"/>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Ellipse 88"/>
          <p:cNvSpPr/>
          <p:nvPr/>
        </p:nvSpPr>
        <p:spPr>
          <a:xfrm>
            <a:off x="4634417" y="4717970"/>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Ellipse 44"/>
          <p:cNvSpPr/>
          <p:nvPr/>
        </p:nvSpPr>
        <p:spPr>
          <a:xfrm>
            <a:off x="2985450" y="4174961"/>
            <a:ext cx="367928" cy="313202"/>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454675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850"/>
                            </p:stCondLst>
                            <p:childTnLst>
                              <p:par>
                                <p:cTn id="9" presetID="22" presetClass="entr" presetSubtype="1"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up)">
                                      <p:cBhvr>
                                        <p:cTn id="11" dur="500"/>
                                        <p:tgtEl>
                                          <p:spTgt spid="1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55"/>
                                        </p:tgtEl>
                                        <p:attrNameLst>
                                          <p:attrName>style.visibility</p:attrName>
                                        </p:attrNameLst>
                                      </p:cBhvr>
                                      <p:to>
                                        <p:strVal val="visible"/>
                                      </p:to>
                                    </p:set>
                                    <p:animEffect transition="in" filter="wipe(up)">
                                      <p:cBhvr>
                                        <p:cTn id="16" dur="500"/>
                                        <p:tgtEl>
                                          <p:spTgt spid="55"/>
                                        </p:tgtEl>
                                      </p:cBhvr>
                                    </p:animEffect>
                                  </p:childTnLst>
                                </p:cTn>
                              </p:par>
                            </p:childTnLst>
                          </p:cTn>
                        </p:par>
                        <p:par>
                          <p:cTn id="17" fill="hold">
                            <p:stCondLst>
                              <p:cond delay="500"/>
                            </p:stCondLst>
                            <p:childTnLst>
                              <p:par>
                                <p:cTn id="18" presetID="22" presetClass="entr" presetSubtype="1" fill="hold" grpId="0" nodeType="afterEffect">
                                  <p:stCondLst>
                                    <p:cond delay="0"/>
                                  </p:stCondLst>
                                  <p:childTnLst>
                                    <p:set>
                                      <p:cBhvr>
                                        <p:cTn id="19" dur="1" fill="hold">
                                          <p:stCondLst>
                                            <p:cond delay="0"/>
                                          </p:stCondLst>
                                        </p:cTn>
                                        <p:tgtEl>
                                          <p:spTgt spid="56"/>
                                        </p:tgtEl>
                                        <p:attrNameLst>
                                          <p:attrName>style.visibility</p:attrName>
                                        </p:attrNameLst>
                                      </p:cBhvr>
                                      <p:to>
                                        <p:strVal val="visible"/>
                                      </p:to>
                                    </p:set>
                                    <p:animEffect transition="in" filter="wipe(up)">
                                      <p:cBhvr>
                                        <p:cTn id="20" dur="500"/>
                                        <p:tgtEl>
                                          <p:spTgt spid="56"/>
                                        </p:tgtEl>
                                      </p:cBhvr>
                                    </p:animEffect>
                                  </p:childTnLst>
                                </p:cTn>
                              </p:par>
                            </p:childTnLst>
                          </p:cTn>
                        </p:par>
                        <p:par>
                          <p:cTn id="21" fill="hold">
                            <p:stCondLst>
                              <p:cond delay="1000"/>
                            </p:stCondLst>
                            <p:childTnLst>
                              <p:par>
                                <p:cTn id="22" presetID="22" presetClass="entr" presetSubtype="1" fill="hold" grpId="0" nodeType="afterEffect">
                                  <p:stCondLst>
                                    <p:cond delay="0"/>
                                  </p:stCondLst>
                                  <p:childTnLst>
                                    <p:set>
                                      <p:cBhvr>
                                        <p:cTn id="23" dur="1" fill="hold">
                                          <p:stCondLst>
                                            <p:cond delay="0"/>
                                          </p:stCondLst>
                                        </p:cTn>
                                        <p:tgtEl>
                                          <p:spTgt spid="57"/>
                                        </p:tgtEl>
                                        <p:attrNameLst>
                                          <p:attrName>style.visibility</p:attrName>
                                        </p:attrNameLst>
                                      </p:cBhvr>
                                      <p:to>
                                        <p:strVal val="visible"/>
                                      </p:to>
                                    </p:set>
                                    <p:animEffect transition="in" filter="wipe(up)">
                                      <p:cBhvr>
                                        <p:cTn id="24" dur="500"/>
                                        <p:tgtEl>
                                          <p:spTgt spid="57"/>
                                        </p:tgtEl>
                                      </p:cBhvr>
                                    </p:animEffect>
                                  </p:childTnLst>
                                </p:cTn>
                              </p:par>
                            </p:childTnLst>
                          </p:cTn>
                        </p:par>
                        <p:par>
                          <p:cTn id="25" fill="hold">
                            <p:stCondLst>
                              <p:cond delay="1500"/>
                            </p:stCondLst>
                            <p:childTnLst>
                              <p:par>
                                <p:cTn id="26" presetID="22" presetClass="entr" presetSubtype="1" fill="hold" grpId="0" nodeType="afterEffect">
                                  <p:stCondLst>
                                    <p:cond delay="0"/>
                                  </p:stCondLst>
                                  <p:childTnLst>
                                    <p:set>
                                      <p:cBhvr>
                                        <p:cTn id="27" dur="1" fill="hold">
                                          <p:stCondLst>
                                            <p:cond delay="0"/>
                                          </p:stCondLst>
                                        </p:cTn>
                                        <p:tgtEl>
                                          <p:spTgt spid="45"/>
                                        </p:tgtEl>
                                        <p:attrNameLst>
                                          <p:attrName>style.visibility</p:attrName>
                                        </p:attrNameLst>
                                      </p:cBhvr>
                                      <p:to>
                                        <p:strVal val="visible"/>
                                      </p:to>
                                    </p:set>
                                    <p:animEffect transition="in" filter="wipe(up)">
                                      <p:cBhvr>
                                        <p:cTn id="28" dur="500"/>
                                        <p:tgtEl>
                                          <p:spTgt spid="45"/>
                                        </p:tgtEl>
                                      </p:cBhvr>
                                    </p:animEffect>
                                  </p:childTnLst>
                                </p:cTn>
                              </p:par>
                            </p:childTnLst>
                          </p:cTn>
                        </p:par>
                        <p:par>
                          <p:cTn id="29" fill="hold">
                            <p:stCondLst>
                              <p:cond delay="2000"/>
                            </p:stCondLst>
                            <p:childTnLst>
                              <p:par>
                                <p:cTn id="30" presetID="22" presetClass="entr" presetSubtype="1" fill="hold" nodeType="afterEffect">
                                  <p:stCondLst>
                                    <p:cond delay="0"/>
                                  </p:stCondLst>
                                  <p:childTnLst>
                                    <p:set>
                                      <p:cBhvr>
                                        <p:cTn id="31" dur="1" fill="hold">
                                          <p:stCondLst>
                                            <p:cond delay="0"/>
                                          </p:stCondLst>
                                        </p:cTn>
                                        <p:tgtEl>
                                          <p:spTgt spid="59"/>
                                        </p:tgtEl>
                                        <p:attrNameLst>
                                          <p:attrName>style.visibility</p:attrName>
                                        </p:attrNameLst>
                                      </p:cBhvr>
                                      <p:to>
                                        <p:strVal val="visible"/>
                                      </p:to>
                                    </p:set>
                                    <p:animEffect transition="in" filter="wipe(up)">
                                      <p:cBhvr>
                                        <p:cTn id="32" dur="500"/>
                                        <p:tgtEl>
                                          <p:spTgt spid="5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60"/>
                                        </p:tgtEl>
                                        <p:attrNameLst>
                                          <p:attrName>style.visibility</p:attrName>
                                        </p:attrNameLst>
                                      </p:cBhvr>
                                      <p:to>
                                        <p:strVal val="visible"/>
                                      </p:to>
                                    </p:set>
                                    <p:animEffect transition="in" filter="wipe(up)">
                                      <p:cBhvr>
                                        <p:cTn id="37" dur="500"/>
                                        <p:tgtEl>
                                          <p:spTgt spid="60"/>
                                        </p:tgtEl>
                                      </p:cBhvr>
                                    </p:animEffect>
                                  </p:childTnLst>
                                </p:cTn>
                              </p:par>
                            </p:childTnLst>
                          </p:cTn>
                        </p:par>
                        <p:par>
                          <p:cTn id="38" fill="hold">
                            <p:stCondLst>
                              <p:cond delay="500"/>
                            </p:stCondLst>
                            <p:childTnLst>
                              <p:par>
                                <p:cTn id="39" presetID="22" presetClass="entr" presetSubtype="1" fill="hold" grpId="0" nodeType="afterEffect">
                                  <p:stCondLst>
                                    <p:cond delay="0"/>
                                  </p:stCondLst>
                                  <p:childTnLst>
                                    <p:set>
                                      <p:cBhvr>
                                        <p:cTn id="40" dur="1" fill="hold">
                                          <p:stCondLst>
                                            <p:cond delay="0"/>
                                          </p:stCondLst>
                                        </p:cTn>
                                        <p:tgtEl>
                                          <p:spTgt spid="61"/>
                                        </p:tgtEl>
                                        <p:attrNameLst>
                                          <p:attrName>style.visibility</p:attrName>
                                        </p:attrNameLst>
                                      </p:cBhvr>
                                      <p:to>
                                        <p:strVal val="visible"/>
                                      </p:to>
                                    </p:set>
                                    <p:animEffect transition="in" filter="wipe(up)">
                                      <p:cBhvr>
                                        <p:cTn id="41" dur="500"/>
                                        <p:tgtEl>
                                          <p:spTgt spid="61"/>
                                        </p:tgtEl>
                                      </p:cBhvr>
                                    </p:animEffect>
                                  </p:childTnLst>
                                </p:cTn>
                              </p:par>
                            </p:childTnLst>
                          </p:cTn>
                        </p:par>
                        <p:par>
                          <p:cTn id="42" fill="hold">
                            <p:stCondLst>
                              <p:cond delay="1000"/>
                            </p:stCondLst>
                            <p:childTnLst>
                              <p:par>
                                <p:cTn id="43" presetID="22" presetClass="entr" presetSubtype="1" fill="hold" grpId="0" nodeType="afterEffect">
                                  <p:stCondLst>
                                    <p:cond delay="0"/>
                                  </p:stCondLst>
                                  <p:childTnLst>
                                    <p:set>
                                      <p:cBhvr>
                                        <p:cTn id="44" dur="1" fill="hold">
                                          <p:stCondLst>
                                            <p:cond delay="0"/>
                                          </p:stCondLst>
                                        </p:cTn>
                                        <p:tgtEl>
                                          <p:spTgt spid="62"/>
                                        </p:tgtEl>
                                        <p:attrNameLst>
                                          <p:attrName>style.visibility</p:attrName>
                                        </p:attrNameLst>
                                      </p:cBhvr>
                                      <p:to>
                                        <p:strVal val="visible"/>
                                      </p:to>
                                    </p:set>
                                    <p:animEffect transition="in" filter="wipe(up)">
                                      <p:cBhvr>
                                        <p:cTn id="45" dur="500"/>
                                        <p:tgtEl>
                                          <p:spTgt spid="62"/>
                                        </p:tgtEl>
                                      </p:cBhvr>
                                    </p:animEffect>
                                  </p:childTnLst>
                                </p:cTn>
                              </p:par>
                            </p:childTnLst>
                          </p:cTn>
                        </p:par>
                        <p:par>
                          <p:cTn id="46" fill="hold">
                            <p:stCondLst>
                              <p:cond delay="1500"/>
                            </p:stCondLst>
                            <p:childTnLst>
                              <p:par>
                                <p:cTn id="47" presetID="22" presetClass="entr" presetSubtype="1" fill="hold" grpId="0" nodeType="afterEffect">
                                  <p:stCondLst>
                                    <p:cond delay="0"/>
                                  </p:stCondLst>
                                  <p:childTnLst>
                                    <p:set>
                                      <p:cBhvr>
                                        <p:cTn id="48" dur="1" fill="hold">
                                          <p:stCondLst>
                                            <p:cond delay="0"/>
                                          </p:stCondLst>
                                        </p:cTn>
                                        <p:tgtEl>
                                          <p:spTgt spid="78"/>
                                        </p:tgtEl>
                                        <p:attrNameLst>
                                          <p:attrName>style.visibility</p:attrName>
                                        </p:attrNameLst>
                                      </p:cBhvr>
                                      <p:to>
                                        <p:strVal val="visible"/>
                                      </p:to>
                                    </p:set>
                                    <p:animEffect transition="in" filter="wipe(up)">
                                      <p:cBhvr>
                                        <p:cTn id="49" dur="500"/>
                                        <p:tgtEl>
                                          <p:spTgt spid="78"/>
                                        </p:tgtEl>
                                      </p:cBhvr>
                                    </p:animEffect>
                                  </p:childTnLst>
                                </p:cTn>
                              </p:par>
                            </p:childTnLst>
                          </p:cTn>
                        </p:par>
                        <p:par>
                          <p:cTn id="50" fill="hold">
                            <p:stCondLst>
                              <p:cond delay="2000"/>
                            </p:stCondLst>
                            <p:childTnLst>
                              <p:par>
                                <p:cTn id="51" presetID="22" presetClass="entr" presetSubtype="1" fill="hold" nodeType="afterEffect">
                                  <p:stCondLst>
                                    <p:cond delay="0"/>
                                  </p:stCondLst>
                                  <p:childTnLst>
                                    <p:set>
                                      <p:cBhvr>
                                        <p:cTn id="52" dur="1" fill="hold">
                                          <p:stCondLst>
                                            <p:cond delay="0"/>
                                          </p:stCondLst>
                                        </p:cTn>
                                        <p:tgtEl>
                                          <p:spTgt spid="70"/>
                                        </p:tgtEl>
                                        <p:attrNameLst>
                                          <p:attrName>style.visibility</p:attrName>
                                        </p:attrNameLst>
                                      </p:cBhvr>
                                      <p:to>
                                        <p:strVal val="visible"/>
                                      </p:to>
                                    </p:set>
                                    <p:animEffect transition="in" filter="wipe(up)">
                                      <p:cBhvr>
                                        <p:cTn id="53" dur="500"/>
                                        <p:tgtEl>
                                          <p:spTgt spid="70"/>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1" fill="hold" grpId="0" nodeType="clickEffect">
                                  <p:stCondLst>
                                    <p:cond delay="0"/>
                                  </p:stCondLst>
                                  <p:childTnLst>
                                    <p:set>
                                      <p:cBhvr>
                                        <p:cTn id="57" dur="1" fill="hold">
                                          <p:stCondLst>
                                            <p:cond delay="0"/>
                                          </p:stCondLst>
                                        </p:cTn>
                                        <p:tgtEl>
                                          <p:spTgt spid="71"/>
                                        </p:tgtEl>
                                        <p:attrNameLst>
                                          <p:attrName>style.visibility</p:attrName>
                                        </p:attrNameLst>
                                      </p:cBhvr>
                                      <p:to>
                                        <p:strVal val="visible"/>
                                      </p:to>
                                    </p:set>
                                    <p:animEffect transition="in" filter="wipe(up)">
                                      <p:cBhvr>
                                        <p:cTn id="58" dur="500"/>
                                        <p:tgtEl>
                                          <p:spTgt spid="71"/>
                                        </p:tgtEl>
                                      </p:cBhvr>
                                    </p:animEffect>
                                  </p:childTnLst>
                                </p:cTn>
                              </p:par>
                            </p:childTnLst>
                          </p:cTn>
                        </p:par>
                        <p:par>
                          <p:cTn id="59" fill="hold">
                            <p:stCondLst>
                              <p:cond delay="500"/>
                            </p:stCondLst>
                            <p:childTnLst>
                              <p:par>
                                <p:cTn id="60" presetID="22" presetClass="entr" presetSubtype="1" fill="hold" grpId="0" nodeType="afterEffect">
                                  <p:stCondLst>
                                    <p:cond delay="0"/>
                                  </p:stCondLst>
                                  <p:childTnLst>
                                    <p:set>
                                      <p:cBhvr>
                                        <p:cTn id="61" dur="1" fill="hold">
                                          <p:stCondLst>
                                            <p:cond delay="0"/>
                                          </p:stCondLst>
                                        </p:cTn>
                                        <p:tgtEl>
                                          <p:spTgt spid="72"/>
                                        </p:tgtEl>
                                        <p:attrNameLst>
                                          <p:attrName>style.visibility</p:attrName>
                                        </p:attrNameLst>
                                      </p:cBhvr>
                                      <p:to>
                                        <p:strVal val="visible"/>
                                      </p:to>
                                    </p:set>
                                    <p:animEffect transition="in" filter="wipe(up)">
                                      <p:cBhvr>
                                        <p:cTn id="62" dur="500"/>
                                        <p:tgtEl>
                                          <p:spTgt spid="72"/>
                                        </p:tgtEl>
                                      </p:cBhvr>
                                    </p:animEffect>
                                  </p:childTnLst>
                                </p:cTn>
                              </p:par>
                            </p:childTnLst>
                          </p:cTn>
                        </p:par>
                        <p:par>
                          <p:cTn id="63" fill="hold">
                            <p:stCondLst>
                              <p:cond delay="1000"/>
                            </p:stCondLst>
                            <p:childTnLst>
                              <p:par>
                                <p:cTn id="64" presetID="22" presetClass="entr" presetSubtype="1" fill="hold" grpId="0" nodeType="afterEffect">
                                  <p:stCondLst>
                                    <p:cond delay="0"/>
                                  </p:stCondLst>
                                  <p:childTnLst>
                                    <p:set>
                                      <p:cBhvr>
                                        <p:cTn id="65" dur="1" fill="hold">
                                          <p:stCondLst>
                                            <p:cond delay="0"/>
                                          </p:stCondLst>
                                        </p:cTn>
                                        <p:tgtEl>
                                          <p:spTgt spid="79"/>
                                        </p:tgtEl>
                                        <p:attrNameLst>
                                          <p:attrName>style.visibility</p:attrName>
                                        </p:attrNameLst>
                                      </p:cBhvr>
                                      <p:to>
                                        <p:strVal val="visible"/>
                                      </p:to>
                                    </p:set>
                                    <p:animEffect transition="in" filter="wipe(up)">
                                      <p:cBhvr>
                                        <p:cTn id="66" dur="500"/>
                                        <p:tgtEl>
                                          <p:spTgt spid="79"/>
                                        </p:tgtEl>
                                      </p:cBhvr>
                                    </p:animEffect>
                                  </p:childTnLst>
                                </p:cTn>
                              </p:par>
                            </p:childTnLst>
                          </p:cTn>
                        </p:par>
                        <p:par>
                          <p:cTn id="67" fill="hold">
                            <p:stCondLst>
                              <p:cond delay="1500"/>
                            </p:stCondLst>
                            <p:childTnLst>
                              <p:par>
                                <p:cTn id="68" presetID="22" presetClass="entr" presetSubtype="1" fill="hold" grpId="0" nodeType="afterEffect">
                                  <p:stCondLst>
                                    <p:cond delay="0"/>
                                  </p:stCondLst>
                                  <p:childTnLst>
                                    <p:set>
                                      <p:cBhvr>
                                        <p:cTn id="69" dur="1" fill="hold">
                                          <p:stCondLst>
                                            <p:cond delay="0"/>
                                          </p:stCondLst>
                                        </p:cTn>
                                        <p:tgtEl>
                                          <p:spTgt spid="89"/>
                                        </p:tgtEl>
                                        <p:attrNameLst>
                                          <p:attrName>style.visibility</p:attrName>
                                        </p:attrNameLst>
                                      </p:cBhvr>
                                      <p:to>
                                        <p:strVal val="visible"/>
                                      </p:to>
                                    </p:set>
                                    <p:animEffect transition="in" filter="wipe(up)">
                                      <p:cBhvr>
                                        <p:cTn id="70" dur="500"/>
                                        <p:tgtEl>
                                          <p:spTgt spid="89"/>
                                        </p:tgtEl>
                                      </p:cBhvr>
                                    </p:animEffect>
                                  </p:childTnLst>
                                </p:cTn>
                              </p:par>
                            </p:childTnLst>
                          </p:cTn>
                        </p:par>
                        <p:par>
                          <p:cTn id="71" fill="hold">
                            <p:stCondLst>
                              <p:cond delay="2000"/>
                            </p:stCondLst>
                            <p:childTnLst>
                              <p:par>
                                <p:cTn id="72" presetID="22" presetClass="entr" presetSubtype="2" fill="hold" grpId="0" nodeType="afterEffect">
                                  <p:stCondLst>
                                    <p:cond delay="0"/>
                                  </p:stCondLst>
                                  <p:childTnLst>
                                    <p:set>
                                      <p:cBhvr>
                                        <p:cTn id="73" dur="1" fill="hold">
                                          <p:stCondLst>
                                            <p:cond delay="0"/>
                                          </p:stCondLst>
                                        </p:cTn>
                                        <p:tgtEl>
                                          <p:spTgt spid="53"/>
                                        </p:tgtEl>
                                        <p:attrNameLst>
                                          <p:attrName>style.visibility</p:attrName>
                                        </p:attrNameLst>
                                      </p:cBhvr>
                                      <p:to>
                                        <p:strVal val="visible"/>
                                      </p:to>
                                    </p:set>
                                    <p:animEffect transition="in" filter="wipe(right)">
                                      <p:cBhvr>
                                        <p:cTn id="74" dur="500"/>
                                        <p:tgtEl>
                                          <p:spTgt spid="53"/>
                                        </p:tgtEl>
                                      </p:cBhvr>
                                    </p:animEffect>
                                  </p:childTnLst>
                                </p:cTn>
                              </p:par>
                            </p:childTnLst>
                          </p:cTn>
                        </p:par>
                        <p:par>
                          <p:cTn id="75" fill="hold">
                            <p:stCondLst>
                              <p:cond delay="2500"/>
                            </p:stCondLst>
                            <p:childTnLst>
                              <p:par>
                                <p:cTn id="76" presetID="22" presetClass="entr" presetSubtype="8" fill="hold" grpId="0" nodeType="afterEffect">
                                  <p:stCondLst>
                                    <p:cond delay="0"/>
                                  </p:stCondLst>
                                  <p:childTnLst>
                                    <p:set>
                                      <p:cBhvr>
                                        <p:cTn id="77" dur="1" fill="hold">
                                          <p:stCondLst>
                                            <p:cond delay="0"/>
                                          </p:stCondLst>
                                        </p:cTn>
                                        <p:tgtEl>
                                          <p:spTgt spid="14"/>
                                        </p:tgtEl>
                                        <p:attrNameLst>
                                          <p:attrName>style.visibility</p:attrName>
                                        </p:attrNameLst>
                                      </p:cBhvr>
                                      <p:to>
                                        <p:strVal val="visible"/>
                                      </p:to>
                                    </p:set>
                                    <p:animEffect transition="in" filter="wipe(left)">
                                      <p:cBhvr>
                                        <p:cTn id="78" dur="500"/>
                                        <p:tgtEl>
                                          <p:spTgt spid="14"/>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grpId="0" nodeType="clickEffect">
                                  <p:stCondLst>
                                    <p:cond delay="0"/>
                                  </p:stCondLst>
                                  <p:childTnLst>
                                    <p:set>
                                      <p:cBhvr>
                                        <p:cTn id="82" dur="1" fill="hold">
                                          <p:stCondLst>
                                            <p:cond delay="0"/>
                                          </p:stCondLst>
                                        </p:cTn>
                                        <p:tgtEl>
                                          <p:spTgt spid="8"/>
                                        </p:tgtEl>
                                        <p:attrNameLst>
                                          <p:attrName>style.visibility</p:attrName>
                                        </p:attrNameLst>
                                      </p:cBhvr>
                                      <p:to>
                                        <p:strVal val="visible"/>
                                      </p:to>
                                    </p:set>
                                    <p:animEffect transition="in" filter="wipe(left)">
                                      <p:cBhvr>
                                        <p:cTn id="83" dur="500"/>
                                        <p:tgtEl>
                                          <p:spTgt spid="8"/>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8" fill="hold" grpId="0" nodeType="clickEffect">
                                  <p:stCondLst>
                                    <p:cond delay="0"/>
                                  </p:stCondLst>
                                  <p:childTnLst>
                                    <p:set>
                                      <p:cBhvr>
                                        <p:cTn id="87" dur="1" fill="hold">
                                          <p:stCondLst>
                                            <p:cond delay="0"/>
                                          </p:stCondLst>
                                        </p:cTn>
                                        <p:tgtEl>
                                          <p:spTgt spid="17"/>
                                        </p:tgtEl>
                                        <p:attrNameLst>
                                          <p:attrName>style.visibility</p:attrName>
                                        </p:attrNameLst>
                                      </p:cBhvr>
                                      <p:to>
                                        <p:strVal val="visible"/>
                                      </p:to>
                                    </p:set>
                                    <p:animEffect transition="in" filter="wipe(left)">
                                      <p:cBhvr>
                                        <p:cTn id="8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4" grpId="0"/>
      <p:bldP spid="17" grpId="0"/>
      <p:bldP spid="53" grpId="0" animBg="1"/>
      <p:bldP spid="55" grpId="0"/>
      <p:bldP spid="56" grpId="0"/>
      <p:bldP spid="57" grpId="0"/>
      <p:bldP spid="60" grpId="0"/>
      <p:bldP spid="61" grpId="0"/>
      <p:bldP spid="62" grpId="0"/>
      <p:bldP spid="71" grpId="0"/>
      <p:bldP spid="72" grpId="0"/>
      <p:bldP spid="78" grpId="0" animBg="1"/>
      <p:bldP spid="79" grpId="0" animBg="1"/>
      <p:bldP spid="89" grpId="0" animBg="1"/>
      <p:bldP spid="4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712566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Hexadécimal …  </a:t>
            </a:r>
            <a:endParaRPr lang="fr-FR" sz="2400" u="sng" dirty="0"/>
          </a:p>
        </p:txBody>
      </p:sp>
      <p:sp>
        <p:nvSpPr>
          <p:cNvPr id="5" name="Rectangle 4"/>
          <p:cNvSpPr/>
          <p:nvPr/>
        </p:nvSpPr>
        <p:spPr>
          <a:xfrm>
            <a:off x="-28284" y="1458610"/>
            <a:ext cx="9172284" cy="1200329"/>
          </a:xfrm>
          <a:prstGeom prst="rect">
            <a:avLst/>
          </a:prstGeom>
          <a:gradFill>
            <a:gsLst>
              <a:gs pos="0">
                <a:schemeClr val="bg1"/>
              </a:gs>
              <a:gs pos="50000">
                <a:schemeClr val="bg1">
                  <a:lumMod val="50000"/>
                  <a:lumOff val="50000"/>
                </a:schemeClr>
              </a:gs>
              <a:gs pos="100000">
                <a:schemeClr val="bg1"/>
              </a:gs>
            </a:gsLst>
            <a:lin ang="5400000" scaled="0"/>
          </a:gradFill>
          <a:scene3d>
            <a:camera prst="orthographicFront"/>
            <a:lightRig rig="threePt" dir="t"/>
          </a:scene3d>
          <a:sp3d>
            <a:bevelT/>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Il aura 16 symboles (chiffres) de 0 à 9 puis A (pour la valeur 10); B (11); C (12); D (13); E (14) et F (15) et autant de rang que nécessaire pour exprimer une grandeur.</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Son principal intérêt est de pouvoir rendre plus lisibles des paquets de 1 et de 0.</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En simplifiant l’écriture  1 symbole hexadécimal pour 4 symboles binaires…..</a:t>
            </a:r>
            <a:endParaRPr lang="fr-FR" b="1" dirty="0">
              <a:effectLst>
                <a:outerShdw blurRad="38100" dist="38100" dir="2700000" algn="tl">
                  <a:srgbClr val="000000">
                    <a:alpha val="43137"/>
                  </a:srgbClr>
                </a:outerShdw>
              </a:effectLst>
              <a:latin typeface="Arial" pitchFamily="34" charset="0"/>
              <a:cs typeface="Arial" pitchFamily="34" charset="0"/>
            </a:endParaRPr>
          </a:p>
        </p:txBody>
      </p:sp>
      <p:sp>
        <p:nvSpPr>
          <p:cNvPr id="7" name="Rectangle 6"/>
          <p:cNvSpPr/>
          <p:nvPr/>
        </p:nvSpPr>
        <p:spPr>
          <a:xfrm>
            <a:off x="-28284" y="2780928"/>
            <a:ext cx="9166516" cy="1200329"/>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Binaire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Hexadécimal:</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binaire sur 8 bits appelé aussi un octet ou  « byte »: 11100110 on ajoute un « 0 » devant et on construit des « paquets » de quatre bits  lesquels vont être convertis  comme la conversion binaire décimale (mais limité à quatre bits)</a:t>
            </a:r>
          </a:p>
        </p:txBody>
      </p:sp>
      <p:sp>
        <p:nvSpPr>
          <p:cNvPr id="8" name="Rectangle 7"/>
          <p:cNvSpPr/>
          <p:nvPr/>
        </p:nvSpPr>
        <p:spPr>
          <a:xfrm>
            <a:off x="8394972" y="5934132"/>
            <a:ext cx="665567"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E6</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nvSpPr>
        <p:spPr>
          <a:xfrm>
            <a:off x="2555776" y="6423719"/>
            <a:ext cx="4012958" cy="461665"/>
          </a:xfrm>
          <a:prstGeom prst="rect">
            <a:avLst/>
          </a:prstGeom>
        </p:spPr>
        <p:txBody>
          <a:bodyPr wrap="non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11100110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E6</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H</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251" name="Groupe 250"/>
          <p:cNvGrpSpPr/>
          <p:nvPr/>
        </p:nvGrpSpPr>
        <p:grpSpPr>
          <a:xfrm>
            <a:off x="1659012" y="4869160"/>
            <a:ext cx="6729412" cy="373063"/>
            <a:chOff x="1482005" y="4180014"/>
            <a:chExt cx="6729412" cy="373063"/>
          </a:xfrm>
        </p:grpSpPr>
        <p:sp>
          <p:nvSpPr>
            <p:cNvPr id="285" name="Rectangle 254"/>
            <p:cNvSpPr>
              <a:spLocks noChangeArrowheads="1"/>
            </p:cNvSpPr>
            <p:nvPr/>
          </p:nvSpPr>
          <p:spPr bwMode="auto">
            <a:xfrm>
              <a:off x="1482005" y="4180014"/>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286" name="Rectangle 255"/>
            <p:cNvSpPr>
              <a:spLocks noChangeArrowheads="1"/>
            </p:cNvSpPr>
            <p:nvPr/>
          </p:nvSpPr>
          <p:spPr bwMode="auto">
            <a:xfrm>
              <a:off x="2323380" y="4180014"/>
              <a:ext cx="841375"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287" name="Rectangle 256"/>
            <p:cNvSpPr>
              <a:spLocks noChangeArrowheads="1"/>
            </p:cNvSpPr>
            <p:nvPr/>
          </p:nvSpPr>
          <p:spPr bwMode="auto">
            <a:xfrm>
              <a:off x="3164755" y="4180014"/>
              <a:ext cx="841375" cy="371475"/>
            </a:xfrm>
            <a:prstGeom prst="rect">
              <a:avLst/>
            </a:prstGeom>
            <a:gradFill>
              <a:gsLst>
                <a:gs pos="18000">
                  <a:schemeClr val="accent1">
                    <a:lumMod val="75000"/>
                  </a:schemeClr>
                </a:gs>
                <a:gs pos="50000">
                  <a:schemeClr val="accent1">
                    <a:tint val="44500"/>
                    <a:satMod val="160000"/>
                  </a:schemeClr>
                </a:gs>
                <a:gs pos="84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288" name="Rectangle 257"/>
            <p:cNvSpPr>
              <a:spLocks noChangeArrowheads="1"/>
            </p:cNvSpPr>
            <p:nvPr/>
          </p:nvSpPr>
          <p:spPr bwMode="auto">
            <a:xfrm>
              <a:off x="4006130" y="4180014"/>
              <a:ext cx="841375" cy="371475"/>
            </a:xfrm>
            <a:prstGeom prst="rect">
              <a:avLst/>
            </a:prstGeom>
            <a:gradFill>
              <a:gsLst>
                <a:gs pos="18000">
                  <a:schemeClr val="accent1">
                    <a:lumMod val="48000"/>
                  </a:schemeClr>
                </a:gs>
                <a:gs pos="50000">
                  <a:schemeClr val="accent1">
                    <a:tint val="44500"/>
                    <a:satMod val="160000"/>
                  </a:schemeClr>
                </a:gs>
                <a:gs pos="84000">
                  <a:schemeClr val="accent1">
                    <a:lumMod val="51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89" name="Rectangle 258"/>
            <p:cNvSpPr>
              <a:spLocks noChangeArrowheads="1"/>
            </p:cNvSpPr>
            <p:nvPr/>
          </p:nvSpPr>
          <p:spPr bwMode="auto">
            <a:xfrm>
              <a:off x="4847505" y="4180014"/>
              <a:ext cx="839787"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290" name="Rectangle 259"/>
            <p:cNvSpPr>
              <a:spLocks noChangeArrowheads="1"/>
            </p:cNvSpPr>
            <p:nvPr/>
          </p:nvSpPr>
          <p:spPr bwMode="auto">
            <a:xfrm>
              <a:off x="5687292" y="4180014"/>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291" name="Rectangle 260"/>
            <p:cNvSpPr>
              <a:spLocks noChangeArrowheads="1"/>
            </p:cNvSpPr>
            <p:nvPr/>
          </p:nvSpPr>
          <p:spPr bwMode="auto">
            <a:xfrm>
              <a:off x="6528667" y="4180014"/>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292" name="Rectangle 261"/>
            <p:cNvSpPr>
              <a:spLocks noChangeArrowheads="1"/>
            </p:cNvSpPr>
            <p:nvPr/>
          </p:nvSpPr>
          <p:spPr bwMode="auto">
            <a:xfrm>
              <a:off x="7370042" y="4180014"/>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252" name="Groupe 251"/>
          <p:cNvGrpSpPr/>
          <p:nvPr/>
        </p:nvGrpSpPr>
        <p:grpSpPr>
          <a:xfrm>
            <a:off x="1659012" y="4510708"/>
            <a:ext cx="6729412" cy="371475"/>
            <a:chOff x="1482006" y="3826788"/>
            <a:chExt cx="6729412" cy="371475"/>
          </a:xfrm>
        </p:grpSpPr>
        <p:sp>
          <p:nvSpPr>
            <p:cNvPr id="277" name="Rectangle 264"/>
            <p:cNvSpPr>
              <a:spLocks noChangeArrowheads="1"/>
            </p:cNvSpPr>
            <p:nvPr/>
          </p:nvSpPr>
          <p:spPr bwMode="auto">
            <a:xfrm>
              <a:off x="1482006" y="3826788"/>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278" name="Rectangle 267"/>
            <p:cNvSpPr>
              <a:spLocks noChangeArrowheads="1"/>
            </p:cNvSpPr>
            <p:nvPr/>
          </p:nvSpPr>
          <p:spPr bwMode="auto">
            <a:xfrm>
              <a:off x="2323381" y="3826788"/>
              <a:ext cx="841375"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279" name="Rectangle 270"/>
            <p:cNvSpPr>
              <a:spLocks noChangeArrowheads="1"/>
            </p:cNvSpPr>
            <p:nvPr/>
          </p:nvSpPr>
          <p:spPr bwMode="auto">
            <a:xfrm>
              <a:off x="3164756" y="3826788"/>
              <a:ext cx="841375" cy="371475"/>
            </a:xfrm>
            <a:prstGeom prst="rect">
              <a:avLst/>
            </a:prstGeom>
            <a:gradFill>
              <a:gsLst>
                <a:gs pos="18000">
                  <a:schemeClr val="accent1">
                    <a:lumMod val="75000"/>
                  </a:schemeClr>
                </a:gs>
                <a:gs pos="50000">
                  <a:schemeClr val="accent1">
                    <a:tint val="44500"/>
                    <a:satMod val="160000"/>
                  </a:schemeClr>
                </a:gs>
                <a:gs pos="84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280" name="Rectangle 273"/>
            <p:cNvSpPr>
              <a:spLocks noChangeArrowheads="1"/>
            </p:cNvSpPr>
            <p:nvPr/>
          </p:nvSpPr>
          <p:spPr bwMode="auto">
            <a:xfrm>
              <a:off x="4006131" y="3826788"/>
              <a:ext cx="841375" cy="371475"/>
            </a:xfrm>
            <a:prstGeom prst="rect">
              <a:avLst/>
            </a:prstGeom>
            <a:gradFill>
              <a:gsLst>
                <a:gs pos="18000">
                  <a:schemeClr val="accent1">
                    <a:lumMod val="48000"/>
                  </a:schemeClr>
                </a:gs>
                <a:gs pos="50000">
                  <a:schemeClr val="accent1">
                    <a:tint val="44500"/>
                    <a:satMod val="160000"/>
                  </a:schemeClr>
                </a:gs>
                <a:gs pos="84000">
                  <a:schemeClr val="accent1">
                    <a:lumMod val="51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sp>
          <p:nvSpPr>
            <p:cNvPr id="281" name="Rectangle 276"/>
            <p:cNvSpPr>
              <a:spLocks noChangeArrowheads="1"/>
            </p:cNvSpPr>
            <p:nvPr/>
          </p:nvSpPr>
          <p:spPr bwMode="auto">
            <a:xfrm>
              <a:off x="4847506" y="3826788"/>
              <a:ext cx="839787"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282" name="Rectangle 279"/>
            <p:cNvSpPr>
              <a:spLocks noChangeArrowheads="1"/>
            </p:cNvSpPr>
            <p:nvPr/>
          </p:nvSpPr>
          <p:spPr bwMode="auto">
            <a:xfrm>
              <a:off x="5687293" y="3826788"/>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283" name="Rectangle 282"/>
            <p:cNvSpPr>
              <a:spLocks noChangeArrowheads="1"/>
            </p:cNvSpPr>
            <p:nvPr/>
          </p:nvSpPr>
          <p:spPr bwMode="auto">
            <a:xfrm>
              <a:off x="6528668" y="3826788"/>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284" name="Rectangle 285"/>
            <p:cNvSpPr>
              <a:spLocks noChangeArrowheads="1"/>
            </p:cNvSpPr>
            <p:nvPr/>
          </p:nvSpPr>
          <p:spPr bwMode="auto">
            <a:xfrm>
              <a:off x="7370043" y="3826788"/>
              <a:ext cx="841375"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grpSp>
      <p:grpSp>
        <p:nvGrpSpPr>
          <p:cNvPr id="253" name="Groupe 252"/>
          <p:cNvGrpSpPr/>
          <p:nvPr/>
        </p:nvGrpSpPr>
        <p:grpSpPr>
          <a:xfrm>
            <a:off x="1659012" y="5242223"/>
            <a:ext cx="6729412" cy="373063"/>
            <a:chOff x="1482006" y="4568151"/>
            <a:chExt cx="6729412" cy="373063"/>
          </a:xfrm>
        </p:grpSpPr>
        <p:sp>
          <p:nvSpPr>
            <p:cNvPr id="263" name="Rectangle 286"/>
            <p:cNvSpPr>
              <a:spLocks noChangeArrowheads="1"/>
            </p:cNvSpPr>
            <p:nvPr/>
          </p:nvSpPr>
          <p:spPr bwMode="auto">
            <a:xfrm>
              <a:off x="1482006" y="4568151"/>
              <a:ext cx="841375" cy="373063"/>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264" name="Rectangle 289"/>
            <p:cNvSpPr>
              <a:spLocks noChangeArrowheads="1"/>
            </p:cNvSpPr>
            <p:nvPr/>
          </p:nvSpPr>
          <p:spPr bwMode="auto">
            <a:xfrm>
              <a:off x="232338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65" name="Rectangle 291"/>
            <p:cNvSpPr>
              <a:spLocks noChangeArrowheads="1"/>
            </p:cNvSpPr>
            <p:nvPr/>
          </p:nvSpPr>
          <p:spPr bwMode="auto">
            <a:xfrm>
              <a:off x="2323381" y="4568151"/>
              <a:ext cx="841375" cy="373063"/>
            </a:xfrm>
            <a:prstGeom prst="rect">
              <a:avLst/>
            </a:prstGeom>
            <a:gradFill>
              <a:gsLst>
                <a:gs pos="18000">
                  <a:schemeClr val="accent1">
                    <a:lumMod val="77000"/>
                  </a:schemeClr>
                </a:gs>
                <a:gs pos="50000">
                  <a:srgbClr val="DCE3D3"/>
                </a:gs>
                <a:gs pos="84000">
                  <a:schemeClr val="accent1">
                    <a:lumMod val="66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266" name="Rectangle 292"/>
            <p:cNvSpPr>
              <a:spLocks noChangeArrowheads="1"/>
            </p:cNvSpPr>
            <p:nvPr/>
          </p:nvSpPr>
          <p:spPr bwMode="auto">
            <a:xfrm>
              <a:off x="3164756"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67" name="Rectangle 294"/>
            <p:cNvSpPr>
              <a:spLocks noChangeArrowheads="1"/>
            </p:cNvSpPr>
            <p:nvPr/>
          </p:nvSpPr>
          <p:spPr bwMode="auto">
            <a:xfrm>
              <a:off x="3164756" y="4568151"/>
              <a:ext cx="841375" cy="373063"/>
            </a:xfrm>
            <a:prstGeom prst="rect">
              <a:avLst/>
            </a:prstGeom>
            <a:gradFill>
              <a:gsLst>
                <a:gs pos="18000">
                  <a:schemeClr val="accent1">
                    <a:lumMod val="75000"/>
                  </a:schemeClr>
                </a:gs>
                <a:gs pos="50000">
                  <a:schemeClr val="accent1">
                    <a:tint val="44500"/>
                    <a:satMod val="160000"/>
                  </a:schemeClr>
                </a:gs>
                <a:gs pos="84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268" name="Rectangle 295"/>
            <p:cNvSpPr>
              <a:spLocks noChangeArrowheads="1"/>
            </p:cNvSpPr>
            <p:nvPr/>
          </p:nvSpPr>
          <p:spPr bwMode="auto">
            <a:xfrm>
              <a:off x="400613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69" name="Rectangle 297"/>
            <p:cNvSpPr>
              <a:spLocks noChangeArrowheads="1"/>
            </p:cNvSpPr>
            <p:nvPr/>
          </p:nvSpPr>
          <p:spPr bwMode="auto">
            <a:xfrm>
              <a:off x="4006131" y="4568151"/>
              <a:ext cx="841375" cy="373063"/>
            </a:xfrm>
            <a:prstGeom prst="rect">
              <a:avLst/>
            </a:prstGeom>
            <a:gradFill>
              <a:gsLst>
                <a:gs pos="18000">
                  <a:schemeClr val="accent1">
                    <a:lumMod val="48000"/>
                  </a:schemeClr>
                </a:gs>
                <a:gs pos="50000">
                  <a:schemeClr val="accent1">
                    <a:tint val="44500"/>
                    <a:satMod val="160000"/>
                  </a:schemeClr>
                </a:gs>
                <a:gs pos="84000">
                  <a:schemeClr val="accent1">
                    <a:lumMod val="51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70" name="Rectangle 298"/>
            <p:cNvSpPr>
              <a:spLocks noChangeArrowheads="1"/>
            </p:cNvSpPr>
            <p:nvPr/>
          </p:nvSpPr>
          <p:spPr bwMode="auto">
            <a:xfrm>
              <a:off x="4847506" y="4568151"/>
              <a:ext cx="839787"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71" name="Rectangle 300"/>
            <p:cNvSpPr>
              <a:spLocks noChangeArrowheads="1"/>
            </p:cNvSpPr>
            <p:nvPr/>
          </p:nvSpPr>
          <p:spPr bwMode="auto">
            <a:xfrm>
              <a:off x="4847506" y="4568151"/>
              <a:ext cx="839787"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x 8</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72" name="Rectangle 301"/>
            <p:cNvSpPr>
              <a:spLocks noChangeArrowheads="1"/>
            </p:cNvSpPr>
            <p:nvPr/>
          </p:nvSpPr>
          <p:spPr bwMode="auto">
            <a:xfrm>
              <a:off x="5687293" y="4568151"/>
              <a:ext cx="841375" cy="373063"/>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x 4</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73" name="Rectangle 304"/>
            <p:cNvSpPr>
              <a:spLocks noChangeArrowheads="1"/>
            </p:cNvSpPr>
            <p:nvPr/>
          </p:nvSpPr>
          <p:spPr bwMode="auto">
            <a:xfrm>
              <a:off x="6528668"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74" name="Rectangle 306"/>
            <p:cNvSpPr>
              <a:spLocks noChangeArrowheads="1"/>
            </p:cNvSpPr>
            <p:nvPr/>
          </p:nvSpPr>
          <p:spPr bwMode="auto">
            <a:xfrm>
              <a:off x="6528668" y="4568151"/>
              <a:ext cx="841375" cy="373063"/>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1x2</a:t>
              </a:r>
              <a:endParaRPr lang="fr-FR" b="1" dirty="0">
                <a:solidFill>
                  <a:schemeClr val="bg1"/>
                </a:solidFill>
                <a:latin typeface="Arial" pitchFamily="34" charset="0"/>
                <a:cs typeface="Arial" pitchFamily="34" charset="0"/>
              </a:endParaRPr>
            </a:p>
          </p:txBody>
        </p:sp>
        <p:sp>
          <p:nvSpPr>
            <p:cNvPr id="275" name="Rectangle 307"/>
            <p:cNvSpPr>
              <a:spLocks noChangeArrowheads="1"/>
            </p:cNvSpPr>
            <p:nvPr/>
          </p:nvSpPr>
          <p:spPr bwMode="auto">
            <a:xfrm>
              <a:off x="7370043"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76" name="Rectangle 309"/>
            <p:cNvSpPr>
              <a:spLocks noChangeArrowheads="1"/>
            </p:cNvSpPr>
            <p:nvPr/>
          </p:nvSpPr>
          <p:spPr bwMode="auto">
            <a:xfrm>
              <a:off x="7370043" y="4568151"/>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0x1</a:t>
              </a:r>
              <a:endParaRPr lang="fr-FR" b="1" dirty="0">
                <a:solidFill>
                  <a:schemeClr val="bg1"/>
                </a:solidFill>
                <a:latin typeface="Arial" pitchFamily="34" charset="0"/>
                <a:cs typeface="Arial" pitchFamily="34" charset="0"/>
              </a:endParaRPr>
            </a:p>
          </p:txBody>
        </p:sp>
      </p:grpSp>
      <p:grpSp>
        <p:nvGrpSpPr>
          <p:cNvPr id="12" name="Groupe 11"/>
          <p:cNvGrpSpPr/>
          <p:nvPr/>
        </p:nvGrpSpPr>
        <p:grpSpPr>
          <a:xfrm>
            <a:off x="1659012" y="4149080"/>
            <a:ext cx="6729412" cy="373063"/>
            <a:chOff x="1659012" y="4293096"/>
            <a:chExt cx="6729412" cy="373063"/>
          </a:xfrm>
        </p:grpSpPr>
        <p:sp>
          <p:nvSpPr>
            <p:cNvPr id="255" name="Rectangle 254"/>
            <p:cNvSpPr>
              <a:spLocks noChangeArrowheads="1"/>
            </p:cNvSpPr>
            <p:nvPr/>
          </p:nvSpPr>
          <p:spPr bwMode="auto">
            <a:xfrm>
              <a:off x="1659012"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p:txBody>
        </p:sp>
        <p:sp>
          <p:nvSpPr>
            <p:cNvPr id="256" name="Rectangle 255"/>
            <p:cNvSpPr>
              <a:spLocks noChangeArrowheads="1"/>
            </p:cNvSpPr>
            <p:nvPr/>
          </p:nvSpPr>
          <p:spPr bwMode="auto">
            <a:xfrm>
              <a:off x="2500387"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57" name="Rectangle 256"/>
            <p:cNvSpPr>
              <a:spLocks noChangeArrowheads="1"/>
            </p:cNvSpPr>
            <p:nvPr/>
          </p:nvSpPr>
          <p:spPr bwMode="auto">
            <a:xfrm>
              <a:off x="3341762"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58" name="Rectangle 257"/>
            <p:cNvSpPr>
              <a:spLocks noChangeArrowheads="1"/>
            </p:cNvSpPr>
            <p:nvPr/>
          </p:nvSpPr>
          <p:spPr bwMode="auto">
            <a:xfrm>
              <a:off x="4183137"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59" name="Rectangle 258"/>
            <p:cNvSpPr>
              <a:spLocks noChangeArrowheads="1"/>
            </p:cNvSpPr>
            <p:nvPr/>
          </p:nvSpPr>
          <p:spPr bwMode="auto">
            <a:xfrm>
              <a:off x="5024512" y="4293096"/>
              <a:ext cx="839787" cy="371475"/>
            </a:xfrm>
            <a:prstGeom prst="rect">
              <a:avLst/>
            </a:prstGeom>
            <a:gradFill>
              <a:gsLst>
                <a:gs pos="14000">
                  <a:schemeClr val="accent3">
                    <a:lumMod val="50000"/>
                  </a:schemeClr>
                </a:gs>
                <a:gs pos="50000">
                  <a:schemeClr val="accent1">
                    <a:tint val="44500"/>
                    <a:satMod val="160000"/>
                  </a:schemeClr>
                </a:gs>
                <a:gs pos="89000">
                  <a:schemeClr val="accent3">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60" name="Rectangle 259"/>
            <p:cNvSpPr>
              <a:spLocks noChangeArrowheads="1"/>
            </p:cNvSpPr>
            <p:nvPr/>
          </p:nvSpPr>
          <p:spPr bwMode="auto">
            <a:xfrm>
              <a:off x="5864299" y="4293096"/>
              <a:ext cx="841375"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61" name="Rectangle 260"/>
            <p:cNvSpPr>
              <a:spLocks noChangeArrowheads="1"/>
            </p:cNvSpPr>
            <p:nvPr/>
          </p:nvSpPr>
          <p:spPr bwMode="auto">
            <a:xfrm>
              <a:off x="6705674" y="4293096"/>
              <a:ext cx="841375"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62" name="Rectangle 261"/>
            <p:cNvSpPr>
              <a:spLocks noChangeArrowheads="1"/>
            </p:cNvSpPr>
            <p:nvPr/>
          </p:nvSpPr>
          <p:spPr bwMode="auto">
            <a:xfrm>
              <a:off x="7547049" y="4293096"/>
              <a:ext cx="841375" cy="373063"/>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nvGrpSpPr>
          <p:cNvPr id="19" name="Groupe 18"/>
          <p:cNvGrpSpPr/>
          <p:nvPr/>
        </p:nvGrpSpPr>
        <p:grpSpPr>
          <a:xfrm>
            <a:off x="1656755" y="5974935"/>
            <a:ext cx="6747743" cy="371475"/>
            <a:chOff x="1656755" y="6118951"/>
            <a:chExt cx="6747743" cy="371475"/>
          </a:xfrm>
        </p:grpSpPr>
        <p:sp>
          <p:nvSpPr>
            <p:cNvPr id="160" name="Rectangle 254"/>
            <p:cNvSpPr>
              <a:spLocks noChangeArrowheads="1"/>
            </p:cNvSpPr>
            <p:nvPr/>
          </p:nvSpPr>
          <p:spPr bwMode="auto">
            <a:xfrm>
              <a:off x="1656755" y="6118951"/>
              <a:ext cx="3367757"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14</a:t>
              </a:r>
              <a:endParaRPr lang="fr-FR" b="1" dirty="0">
                <a:solidFill>
                  <a:schemeClr val="bg1"/>
                </a:solidFill>
                <a:latin typeface="Arial" pitchFamily="34" charset="0"/>
                <a:cs typeface="Arial" pitchFamily="34" charset="0"/>
              </a:endParaRPr>
            </a:p>
          </p:txBody>
        </p:sp>
        <p:sp>
          <p:nvSpPr>
            <p:cNvPr id="161" name="Rectangle 254"/>
            <p:cNvSpPr>
              <a:spLocks noChangeArrowheads="1"/>
            </p:cNvSpPr>
            <p:nvPr/>
          </p:nvSpPr>
          <p:spPr bwMode="auto">
            <a:xfrm>
              <a:off x="5024512" y="6118951"/>
              <a:ext cx="3379986" cy="371475"/>
            </a:xfrm>
            <a:prstGeom prst="rect">
              <a:avLst/>
            </a:prstGeom>
            <a:gradFill>
              <a:gsLst>
                <a:gs pos="14000">
                  <a:schemeClr val="accent3">
                    <a:lumMod val="50000"/>
                  </a:schemeClr>
                </a:gs>
                <a:gs pos="50000">
                  <a:schemeClr val="accent1">
                    <a:tint val="44500"/>
                    <a:satMod val="160000"/>
                  </a:schemeClr>
                </a:gs>
                <a:gs pos="89000">
                  <a:schemeClr val="accent3">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6</a:t>
              </a:r>
              <a:endParaRPr lang="fr-FR" b="1" dirty="0">
                <a:solidFill>
                  <a:schemeClr val="bg1"/>
                </a:solidFill>
                <a:latin typeface="Arial" pitchFamily="34" charset="0"/>
                <a:cs typeface="Arial" pitchFamily="34" charset="0"/>
              </a:endParaRPr>
            </a:p>
          </p:txBody>
        </p:sp>
      </p:grpSp>
      <p:grpSp>
        <p:nvGrpSpPr>
          <p:cNvPr id="250" name="Groupe 249"/>
          <p:cNvGrpSpPr/>
          <p:nvPr/>
        </p:nvGrpSpPr>
        <p:grpSpPr>
          <a:xfrm>
            <a:off x="1659012" y="5605484"/>
            <a:ext cx="6729412" cy="373063"/>
            <a:chOff x="1386755" y="6381328"/>
            <a:chExt cx="6729412" cy="373063"/>
          </a:xfrm>
        </p:grpSpPr>
        <p:sp>
          <p:nvSpPr>
            <p:cNvPr id="293" name="Rectangle 254"/>
            <p:cNvSpPr>
              <a:spLocks noChangeArrowheads="1"/>
            </p:cNvSpPr>
            <p:nvPr/>
          </p:nvSpPr>
          <p:spPr bwMode="auto">
            <a:xfrm>
              <a:off x="1386755" y="6381328"/>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8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294" name="Rectangle 255"/>
            <p:cNvSpPr>
              <a:spLocks noChangeArrowheads="1"/>
            </p:cNvSpPr>
            <p:nvPr/>
          </p:nvSpPr>
          <p:spPr bwMode="auto">
            <a:xfrm>
              <a:off x="2228130" y="6381328"/>
              <a:ext cx="841375"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  +</a:t>
              </a:r>
              <a:endParaRPr lang="fr-FR" b="1" dirty="0">
                <a:solidFill>
                  <a:schemeClr val="bg1"/>
                </a:solidFill>
                <a:latin typeface="Arial" pitchFamily="34" charset="0"/>
                <a:cs typeface="Arial" pitchFamily="34" charset="0"/>
              </a:endParaRPr>
            </a:p>
          </p:txBody>
        </p:sp>
        <p:sp>
          <p:nvSpPr>
            <p:cNvPr id="295" name="Rectangle 256"/>
            <p:cNvSpPr>
              <a:spLocks noChangeArrowheads="1"/>
            </p:cNvSpPr>
            <p:nvPr/>
          </p:nvSpPr>
          <p:spPr bwMode="auto">
            <a:xfrm>
              <a:off x="3069505" y="6381328"/>
              <a:ext cx="841375" cy="371475"/>
            </a:xfrm>
            <a:prstGeom prst="rect">
              <a:avLst/>
            </a:prstGeom>
            <a:gradFill>
              <a:gsLst>
                <a:gs pos="18000">
                  <a:schemeClr val="accent1">
                    <a:lumMod val="75000"/>
                  </a:schemeClr>
                </a:gs>
                <a:gs pos="50000">
                  <a:schemeClr val="accent1">
                    <a:tint val="44500"/>
                    <a:satMod val="160000"/>
                  </a:schemeClr>
                </a:gs>
                <a:gs pos="84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296" name="Rectangle 257"/>
            <p:cNvSpPr>
              <a:spLocks noChangeArrowheads="1"/>
            </p:cNvSpPr>
            <p:nvPr/>
          </p:nvSpPr>
          <p:spPr bwMode="auto">
            <a:xfrm>
              <a:off x="3910880" y="6381328"/>
              <a:ext cx="841375" cy="371475"/>
            </a:xfrm>
            <a:prstGeom prst="rect">
              <a:avLst/>
            </a:prstGeom>
            <a:gradFill>
              <a:gsLst>
                <a:gs pos="18000">
                  <a:schemeClr val="accent1">
                    <a:lumMod val="48000"/>
                  </a:schemeClr>
                </a:gs>
                <a:gs pos="50000">
                  <a:schemeClr val="accent1">
                    <a:tint val="44500"/>
                    <a:satMod val="160000"/>
                  </a:schemeClr>
                </a:gs>
                <a:gs pos="84000">
                  <a:schemeClr val="accent1">
                    <a:lumMod val="51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97" name="Rectangle 258"/>
            <p:cNvSpPr>
              <a:spLocks noChangeArrowheads="1"/>
            </p:cNvSpPr>
            <p:nvPr/>
          </p:nvSpPr>
          <p:spPr bwMode="auto">
            <a:xfrm>
              <a:off x="4752255" y="6381328"/>
              <a:ext cx="839787"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298" name="Rectangle 259"/>
            <p:cNvSpPr>
              <a:spLocks noChangeArrowheads="1"/>
            </p:cNvSpPr>
            <p:nvPr/>
          </p:nvSpPr>
          <p:spPr bwMode="auto">
            <a:xfrm>
              <a:off x="5592042" y="6381328"/>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4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299" name="Rectangle 260"/>
            <p:cNvSpPr>
              <a:spLocks noChangeArrowheads="1"/>
            </p:cNvSpPr>
            <p:nvPr/>
          </p:nvSpPr>
          <p:spPr bwMode="auto">
            <a:xfrm>
              <a:off x="6433417" y="6381328"/>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300" name="Rectangle 261"/>
            <p:cNvSpPr>
              <a:spLocks noChangeArrowheads="1"/>
            </p:cNvSpPr>
            <p:nvPr/>
          </p:nvSpPr>
          <p:spPr bwMode="auto">
            <a:xfrm>
              <a:off x="7274792" y="6381328"/>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sp>
        <p:nvSpPr>
          <p:cNvPr id="62" name="Rectangle 61"/>
          <p:cNvSpPr/>
          <p:nvPr/>
        </p:nvSpPr>
        <p:spPr>
          <a:xfrm>
            <a:off x="517873" y="4746630"/>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63" name="Rectangle 62"/>
          <p:cNvSpPr/>
          <p:nvPr/>
        </p:nvSpPr>
        <p:spPr>
          <a:xfrm>
            <a:off x="251520" y="5148481"/>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64" name="Rectangle 63"/>
          <p:cNvSpPr/>
          <p:nvPr/>
        </p:nvSpPr>
        <p:spPr>
          <a:xfrm>
            <a:off x="315767" y="5682734"/>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65" name="Connecteur droit avec flèche 64"/>
          <p:cNvCxnSpPr/>
          <p:nvPr/>
        </p:nvCxnSpPr>
        <p:spPr>
          <a:xfrm>
            <a:off x="1346496" y="4924536"/>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nvCxnSpPr>
        <p:spPr>
          <a:xfrm>
            <a:off x="1346496" y="543476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67" name="Connecteur droit avec flèche 66"/>
          <p:cNvCxnSpPr/>
          <p:nvPr/>
        </p:nvCxnSpPr>
        <p:spPr>
          <a:xfrm>
            <a:off x="1346496" y="5840609"/>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0272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8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5250"/>
                            </p:stCondLst>
                            <p:childTnLst>
                              <p:par>
                                <p:cTn id="13" presetID="10" presetClass="entr" presetSubtype="0" fill="hold" grpId="0" nodeType="afterEffect">
                                  <p:stCondLst>
                                    <p:cond delay="2250"/>
                                  </p:stCondLst>
                                  <p:iterate type="wd">
                                    <p:tmPct val="10000"/>
                                  </p:iterate>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10700"/>
                            </p:stCondLst>
                            <p:childTnLst>
                              <p:par>
                                <p:cTn id="17" presetID="22" presetClass="entr" presetSubtype="8" fill="hold" grpId="0" nodeType="afterEffect">
                                  <p:stCondLst>
                                    <p:cond delay="0"/>
                                  </p:stCondLst>
                                  <p:childTnLst>
                                    <p:set>
                                      <p:cBhvr>
                                        <p:cTn id="18" dur="1" fill="hold">
                                          <p:stCondLst>
                                            <p:cond delay="0"/>
                                          </p:stCondLst>
                                        </p:cTn>
                                        <p:tgtEl>
                                          <p:spTgt spid="62"/>
                                        </p:tgtEl>
                                        <p:attrNameLst>
                                          <p:attrName>style.visibility</p:attrName>
                                        </p:attrNameLst>
                                      </p:cBhvr>
                                      <p:to>
                                        <p:strVal val="visible"/>
                                      </p:to>
                                    </p:set>
                                    <p:animEffect transition="in" filter="wipe(left)">
                                      <p:cBhvr>
                                        <p:cTn id="19" dur="500"/>
                                        <p:tgtEl>
                                          <p:spTgt spid="62"/>
                                        </p:tgtEl>
                                      </p:cBhvr>
                                    </p:animEffect>
                                  </p:childTnLst>
                                </p:cTn>
                              </p:par>
                            </p:childTnLst>
                          </p:cTn>
                        </p:par>
                        <p:par>
                          <p:cTn id="20" fill="hold">
                            <p:stCondLst>
                              <p:cond delay="11200"/>
                            </p:stCondLst>
                            <p:childTnLst>
                              <p:par>
                                <p:cTn id="21" presetID="22" presetClass="entr" presetSubtype="8" fill="hold" nodeType="afterEffect">
                                  <p:stCondLst>
                                    <p:cond delay="0"/>
                                  </p:stCondLst>
                                  <p:childTnLst>
                                    <p:set>
                                      <p:cBhvr>
                                        <p:cTn id="22" dur="1" fill="hold">
                                          <p:stCondLst>
                                            <p:cond delay="0"/>
                                          </p:stCondLst>
                                        </p:cTn>
                                        <p:tgtEl>
                                          <p:spTgt spid="65"/>
                                        </p:tgtEl>
                                        <p:attrNameLst>
                                          <p:attrName>style.visibility</p:attrName>
                                        </p:attrNameLst>
                                      </p:cBhvr>
                                      <p:to>
                                        <p:strVal val="visible"/>
                                      </p:to>
                                    </p:set>
                                    <p:animEffect transition="in" filter="wipe(left)">
                                      <p:cBhvr>
                                        <p:cTn id="23" dur="500"/>
                                        <p:tgtEl>
                                          <p:spTgt spid="65"/>
                                        </p:tgtEl>
                                      </p:cBhvr>
                                    </p:animEffect>
                                  </p:childTnLst>
                                </p:cTn>
                              </p:par>
                            </p:childTnLst>
                          </p:cTn>
                        </p:par>
                        <p:par>
                          <p:cTn id="24" fill="hold">
                            <p:stCondLst>
                              <p:cond delay="11700"/>
                            </p:stCondLst>
                            <p:childTnLst>
                              <p:par>
                                <p:cTn id="25" presetID="22" presetClass="entr" presetSubtype="8" fill="hold" grpId="0" nodeType="afterEffect">
                                  <p:stCondLst>
                                    <p:cond delay="0"/>
                                  </p:stCondLst>
                                  <p:childTnLst>
                                    <p:set>
                                      <p:cBhvr>
                                        <p:cTn id="26" dur="1" fill="hold">
                                          <p:stCondLst>
                                            <p:cond delay="0"/>
                                          </p:stCondLst>
                                        </p:cTn>
                                        <p:tgtEl>
                                          <p:spTgt spid="63"/>
                                        </p:tgtEl>
                                        <p:attrNameLst>
                                          <p:attrName>style.visibility</p:attrName>
                                        </p:attrNameLst>
                                      </p:cBhvr>
                                      <p:to>
                                        <p:strVal val="visible"/>
                                      </p:to>
                                    </p:set>
                                    <p:animEffect transition="in" filter="wipe(left)">
                                      <p:cBhvr>
                                        <p:cTn id="27" dur="500"/>
                                        <p:tgtEl>
                                          <p:spTgt spid="63"/>
                                        </p:tgtEl>
                                      </p:cBhvr>
                                    </p:animEffect>
                                  </p:childTnLst>
                                </p:cTn>
                              </p:par>
                            </p:childTnLst>
                          </p:cTn>
                        </p:par>
                        <p:par>
                          <p:cTn id="28" fill="hold">
                            <p:stCondLst>
                              <p:cond delay="12200"/>
                            </p:stCondLst>
                            <p:childTnLst>
                              <p:par>
                                <p:cTn id="29" presetID="22" presetClass="entr" presetSubtype="8" fill="hold" nodeType="afterEffect">
                                  <p:stCondLst>
                                    <p:cond delay="0"/>
                                  </p:stCondLst>
                                  <p:childTnLst>
                                    <p:set>
                                      <p:cBhvr>
                                        <p:cTn id="30" dur="1" fill="hold">
                                          <p:stCondLst>
                                            <p:cond delay="0"/>
                                          </p:stCondLst>
                                        </p:cTn>
                                        <p:tgtEl>
                                          <p:spTgt spid="66"/>
                                        </p:tgtEl>
                                        <p:attrNameLst>
                                          <p:attrName>style.visibility</p:attrName>
                                        </p:attrNameLst>
                                      </p:cBhvr>
                                      <p:to>
                                        <p:strVal val="visible"/>
                                      </p:to>
                                    </p:set>
                                    <p:animEffect transition="in" filter="wipe(left)">
                                      <p:cBhvr>
                                        <p:cTn id="31" dur="500"/>
                                        <p:tgtEl>
                                          <p:spTgt spid="66"/>
                                        </p:tgtEl>
                                      </p:cBhvr>
                                    </p:animEffect>
                                  </p:childTnLst>
                                </p:cTn>
                              </p:par>
                            </p:childTnLst>
                          </p:cTn>
                        </p:par>
                        <p:par>
                          <p:cTn id="32" fill="hold">
                            <p:stCondLst>
                              <p:cond delay="12700"/>
                            </p:stCondLst>
                            <p:childTnLst>
                              <p:par>
                                <p:cTn id="33" presetID="22" presetClass="entr" presetSubtype="8" fill="hold" grpId="0" nodeType="afterEffect">
                                  <p:stCondLst>
                                    <p:cond delay="0"/>
                                  </p:stCondLst>
                                  <p:childTnLst>
                                    <p:set>
                                      <p:cBhvr>
                                        <p:cTn id="34" dur="1" fill="hold">
                                          <p:stCondLst>
                                            <p:cond delay="0"/>
                                          </p:stCondLst>
                                        </p:cTn>
                                        <p:tgtEl>
                                          <p:spTgt spid="64"/>
                                        </p:tgtEl>
                                        <p:attrNameLst>
                                          <p:attrName>style.visibility</p:attrName>
                                        </p:attrNameLst>
                                      </p:cBhvr>
                                      <p:to>
                                        <p:strVal val="visible"/>
                                      </p:to>
                                    </p:set>
                                    <p:animEffect transition="in" filter="wipe(left)">
                                      <p:cBhvr>
                                        <p:cTn id="35" dur="500"/>
                                        <p:tgtEl>
                                          <p:spTgt spid="64"/>
                                        </p:tgtEl>
                                      </p:cBhvr>
                                    </p:animEffect>
                                  </p:childTnLst>
                                </p:cTn>
                              </p:par>
                            </p:childTnLst>
                          </p:cTn>
                        </p:par>
                        <p:par>
                          <p:cTn id="36" fill="hold">
                            <p:stCondLst>
                              <p:cond delay="13200"/>
                            </p:stCondLst>
                            <p:childTnLst>
                              <p:par>
                                <p:cTn id="37" presetID="22" presetClass="entr" presetSubtype="8" fill="hold" nodeType="afterEffect">
                                  <p:stCondLst>
                                    <p:cond delay="0"/>
                                  </p:stCondLst>
                                  <p:childTnLst>
                                    <p:set>
                                      <p:cBhvr>
                                        <p:cTn id="38" dur="1" fill="hold">
                                          <p:stCondLst>
                                            <p:cond delay="0"/>
                                          </p:stCondLst>
                                        </p:cTn>
                                        <p:tgtEl>
                                          <p:spTgt spid="67"/>
                                        </p:tgtEl>
                                        <p:attrNameLst>
                                          <p:attrName>style.visibility</p:attrName>
                                        </p:attrNameLst>
                                      </p:cBhvr>
                                      <p:to>
                                        <p:strVal val="visible"/>
                                      </p:to>
                                    </p:set>
                                    <p:animEffect transition="in" filter="wipe(left)">
                                      <p:cBhvr>
                                        <p:cTn id="39" dur="500"/>
                                        <p:tgtEl>
                                          <p:spTgt spid="67"/>
                                        </p:tgtEl>
                                      </p:cBhvr>
                                    </p:animEffect>
                                  </p:childTnLst>
                                </p:cTn>
                              </p:par>
                            </p:childTnLst>
                          </p:cTn>
                        </p:par>
                        <p:par>
                          <p:cTn id="40" fill="hold">
                            <p:stCondLst>
                              <p:cond delay="13700"/>
                            </p:stCondLst>
                            <p:childTnLst>
                              <p:par>
                                <p:cTn id="41" presetID="22" presetClass="entr" presetSubtype="8" fill="hold" nodeType="after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wipe(left)">
                                      <p:cBhvr>
                                        <p:cTn id="43" dur="500"/>
                                        <p:tgtEl>
                                          <p:spTgt spid="12"/>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2" fill="hold" nodeType="clickEffect">
                                  <p:stCondLst>
                                    <p:cond delay="0"/>
                                  </p:stCondLst>
                                  <p:childTnLst>
                                    <p:set>
                                      <p:cBhvr>
                                        <p:cTn id="47" dur="1" fill="hold">
                                          <p:stCondLst>
                                            <p:cond delay="0"/>
                                          </p:stCondLst>
                                        </p:cTn>
                                        <p:tgtEl>
                                          <p:spTgt spid="252"/>
                                        </p:tgtEl>
                                        <p:attrNameLst>
                                          <p:attrName>style.visibility</p:attrName>
                                        </p:attrNameLst>
                                      </p:cBhvr>
                                      <p:to>
                                        <p:strVal val="visible"/>
                                      </p:to>
                                    </p:set>
                                    <p:animEffect transition="in" filter="wipe(right)">
                                      <p:cBhvr>
                                        <p:cTn id="48" dur="500"/>
                                        <p:tgtEl>
                                          <p:spTgt spid="252"/>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2" fill="hold" nodeType="clickEffect">
                                  <p:stCondLst>
                                    <p:cond delay="0"/>
                                  </p:stCondLst>
                                  <p:childTnLst>
                                    <p:set>
                                      <p:cBhvr>
                                        <p:cTn id="52" dur="1" fill="hold">
                                          <p:stCondLst>
                                            <p:cond delay="0"/>
                                          </p:stCondLst>
                                        </p:cTn>
                                        <p:tgtEl>
                                          <p:spTgt spid="251"/>
                                        </p:tgtEl>
                                        <p:attrNameLst>
                                          <p:attrName>style.visibility</p:attrName>
                                        </p:attrNameLst>
                                      </p:cBhvr>
                                      <p:to>
                                        <p:strVal val="visible"/>
                                      </p:to>
                                    </p:set>
                                    <p:animEffect transition="in" filter="wipe(right)">
                                      <p:cBhvr>
                                        <p:cTn id="53" dur="500"/>
                                        <p:tgtEl>
                                          <p:spTgt spid="251"/>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253"/>
                                        </p:tgtEl>
                                        <p:attrNameLst>
                                          <p:attrName>style.visibility</p:attrName>
                                        </p:attrNameLst>
                                      </p:cBhvr>
                                      <p:to>
                                        <p:strVal val="visible"/>
                                      </p:to>
                                    </p:set>
                                    <p:animEffect transition="in" filter="wipe(left)">
                                      <p:cBhvr>
                                        <p:cTn id="58" dur="500"/>
                                        <p:tgtEl>
                                          <p:spTgt spid="253"/>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nodeType="clickEffect">
                                  <p:stCondLst>
                                    <p:cond delay="0"/>
                                  </p:stCondLst>
                                  <p:childTnLst>
                                    <p:set>
                                      <p:cBhvr>
                                        <p:cTn id="62" dur="1" fill="hold">
                                          <p:stCondLst>
                                            <p:cond delay="0"/>
                                          </p:stCondLst>
                                        </p:cTn>
                                        <p:tgtEl>
                                          <p:spTgt spid="250"/>
                                        </p:tgtEl>
                                        <p:attrNameLst>
                                          <p:attrName>style.visibility</p:attrName>
                                        </p:attrNameLst>
                                      </p:cBhvr>
                                      <p:to>
                                        <p:strVal val="visible"/>
                                      </p:to>
                                    </p:set>
                                    <p:animEffect transition="in" filter="wipe(left)">
                                      <p:cBhvr>
                                        <p:cTn id="63" dur="500"/>
                                        <p:tgtEl>
                                          <p:spTgt spid="250"/>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nodeType="click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wipe(left)">
                                      <p:cBhvr>
                                        <p:cTn id="68" dur="500"/>
                                        <p:tgtEl>
                                          <p:spTgt spid="19"/>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8"/>
                                        </p:tgtEl>
                                        <p:attrNameLst>
                                          <p:attrName>style.visibility</p:attrName>
                                        </p:attrNameLst>
                                      </p:cBhvr>
                                      <p:to>
                                        <p:strVal val="visible"/>
                                      </p:to>
                                    </p:set>
                                    <p:animEffect transition="in" filter="wipe(left)">
                                      <p:cBhvr>
                                        <p:cTn id="73" dur="500"/>
                                        <p:tgtEl>
                                          <p:spTgt spid="8"/>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17"/>
                                        </p:tgtEl>
                                        <p:attrNameLst>
                                          <p:attrName>style.visibility</p:attrName>
                                        </p:attrNameLst>
                                      </p:cBhvr>
                                      <p:to>
                                        <p:strVal val="visible"/>
                                      </p:to>
                                    </p:set>
                                    <p:animEffect transition="in" filter="wipe(left)">
                                      <p:cBhvr>
                                        <p:cTn id="7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7" grpId="0" animBg="1"/>
      <p:bldP spid="8" grpId="0"/>
      <p:bldP spid="17" grpId="0"/>
      <p:bldP spid="62" grpId="0"/>
      <p:bldP spid="63" grpId="0"/>
      <p:bldP spid="6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712566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Hexadécimal …  </a:t>
            </a:r>
            <a:endParaRPr lang="fr-FR" sz="2400" u="sng" dirty="0"/>
          </a:p>
        </p:txBody>
      </p:sp>
      <p:sp>
        <p:nvSpPr>
          <p:cNvPr id="7" name="Rectangle 6"/>
          <p:cNvSpPr/>
          <p:nvPr/>
        </p:nvSpPr>
        <p:spPr>
          <a:xfrm>
            <a:off x="-9139" y="1700808"/>
            <a:ext cx="9166516"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Binaire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Hexadécimal:</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Convertir 10110111 binaire en octal…….</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 vous d’essayer…….</a:t>
            </a:r>
          </a:p>
        </p:txBody>
      </p:sp>
      <p:sp>
        <p:nvSpPr>
          <p:cNvPr id="8" name="Rectangle 7"/>
          <p:cNvSpPr/>
          <p:nvPr/>
        </p:nvSpPr>
        <p:spPr>
          <a:xfrm>
            <a:off x="7964529" y="5435932"/>
            <a:ext cx="678391"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B6</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nvSpPr>
        <p:spPr>
          <a:xfrm>
            <a:off x="2939020" y="5805264"/>
            <a:ext cx="3721212" cy="461665"/>
          </a:xfrm>
          <a:prstGeom prst="rect">
            <a:avLst/>
          </a:prstGeom>
        </p:spPr>
        <p:txBody>
          <a:bodyPr wrap="non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110111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B6</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H</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122" name="Groupe 121"/>
          <p:cNvGrpSpPr/>
          <p:nvPr/>
        </p:nvGrpSpPr>
        <p:grpSpPr>
          <a:xfrm>
            <a:off x="1758828" y="3924454"/>
            <a:ext cx="6729412" cy="373063"/>
            <a:chOff x="1482005" y="4180014"/>
            <a:chExt cx="6729412" cy="373063"/>
          </a:xfrm>
        </p:grpSpPr>
        <p:sp>
          <p:nvSpPr>
            <p:cNvPr id="123" name="Rectangle 254"/>
            <p:cNvSpPr>
              <a:spLocks noChangeArrowheads="1"/>
            </p:cNvSpPr>
            <p:nvPr/>
          </p:nvSpPr>
          <p:spPr bwMode="auto">
            <a:xfrm>
              <a:off x="1482005" y="4180014"/>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124" name="Rectangle 255"/>
            <p:cNvSpPr>
              <a:spLocks noChangeArrowheads="1"/>
            </p:cNvSpPr>
            <p:nvPr/>
          </p:nvSpPr>
          <p:spPr bwMode="auto">
            <a:xfrm>
              <a:off x="2323380" y="4180014"/>
              <a:ext cx="841375"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125" name="Rectangle 256"/>
            <p:cNvSpPr>
              <a:spLocks noChangeArrowheads="1"/>
            </p:cNvSpPr>
            <p:nvPr/>
          </p:nvSpPr>
          <p:spPr bwMode="auto">
            <a:xfrm>
              <a:off x="3164755" y="4180014"/>
              <a:ext cx="841375" cy="371475"/>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26" name="Rectangle 257"/>
            <p:cNvSpPr>
              <a:spLocks noChangeArrowheads="1"/>
            </p:cNvSpPr>
            <p:nvPr/>
          </p:nvSpPr>
          <p:spPr bwMode="auto">
            <a:xfrm>
              <a:off x="4006130" y="4180014"/>
              <a:ext cx="841375"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27" name="Rectangle 258"/>
            <p:cNvSpPr>
              <a:spLocks noChangeArrowheads="1"/>
            </p:cNvSpPr>
            <p:nvPr/>
          </p:nvSpPr>
          <p:spPr bwMode="auto">
            <a:xfrm>
              <a:off x="4847505" y="4180014"/>
              <a:ext cx="839787"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128" name="Rectangle 259"/>
            <p:cNvSpPr>
              <a:spLocks noChangeArrowheads="1"/>
            </p:cNvSpPr>
            <p:nvPr/>
          </p:nvSpPr>
          <p:spPr bwMode="auto">
            <a:xfrm>
              <a:off x="5687292" y="4180014"/>
              <a:ext cx="841375"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129" name="Rectangle 260"/>
            <p:cNvSpPr>
              <a:spLocks noChangeArrowheads="1"/>
            </p:cNvSpPr>
            <p:nvPr/>
          </p:nvSpPr>
          <p:spPr bwMode="auto">
            <a:xfrm>
              <a:off x="6528667" y="4180014"/>
              <a:ext cx="841375"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30" name="Rectangle 261"/>
            <p:cNvSpPr>
              <a:spLocks noChangeArrowheads="1"/>
            </p:cNvSpPr>
            <p:nvPr/>
          </p:nvSpPr>
          <p:spPr bwMode="auto">
            <a:xfrm>
              <a:off x="7370042" y="4180014"/>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131" name="Groupe 130"/>
          <p:cNvGrpSpPr/>
          <p:nvPr/>
        </p:nvGrpSpPr>
        <p:grpSpPr>
          <a:xfrm>
            <a:off x="1758828" y="3566002"/>
            <a:ext cx="6729412" cy="371475"/>
            <a:chOff x="1482006" y="3826788"/>
            <a:chExt cx="6729412" cy="371475"/>
          </a:xfrm>
        </p:grpSpPr>
        <p:sp>
          <p:nvSpPr>
            <p:cNvPr id="132" name="Rectangle 264"/>
            <p:cNvSpPr>
              <a:spLocks noChangeArrowheads="1"/>
            </p:cNvSpPr>
            <p:nvPr/>
          </p:nvSpPr>
          <p:spPr bwMode="auto">
            <a:xfrm>
              <a:off x="1482006" y="3826788"/>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133" name="Rectangle 267"/>
            <p:cNvSpPr>
              <a:spLocks noChangeArrowheads="1"/>
            </p:cNvSpPr>
            <p:nvPr/>
          </p:nvSpPr>
          <p:spPr bwMode="auto">
            <a:xfrm>
              <a:off x="2323381" y="3826788"/>
              <a:ext cx="841375"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134" name="Rectangle 270"/>
            <p:cNvSpPr>
              <a:spLocks noChangeArrowheads="1"/>
            </p:cNvSpPr>
            <p:nvPr/>
          </p:nvSpPr>
          <p:spPr bwMode="auto">
            <a:xfrm>
              <a:off x="3164756" y="3826788"/>
              <a:ext cx="841375" cy="371475"/>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135" name="Rectangle 273"/>
            <p:cNvSpPr>
              <a:spLocks noChangeArrowheads="1"/>
            </p:cNvSpPr>
            <p:nvPr/>
          </p:nvSpPr>
          <p:spPr bwMode="auto">
            <a:xfrm>
              <a:off x="4006131" y="3826788"/>
              <a:ext cx="841375"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sp>
          <p:nvSpPr>
            <p:cNvPr id="136" name="Rectangle 276"/>
            <p:cNvSpPr>
              <a:spLocks noChangeArrowheads="1"/>
            </p:cNvSpPr>
            <p:nvPr/>
          </p:nvSpPr>
          <p:spPr bwMode="auto">
            <a:xfrm>
              <a:off x="4847506" y="3826788"/>
              <a:ext cx="839787"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137" name="Rectangle 279"/>
            <p:cNvSpPr>
              <a:spLocks noChangeArrowheads="1"/>
            </p:cNvSpPr>
            <p:nvPr/>
          </p:nvSpPr>
          <p:spPr bwMode="auto">
            <a:xfrm>
              <a:off x="5687293" y="3826788"/>
              <a:ext cx="841375"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138" name="Rectangle 137"/>
            <p:cNvSpPr>
              <a:spLocks noChangeArrowheads="1"/>
            </p:cNvSpPr>
            <p:nvPr/>
          </p:nvSpPr>
          <p:spPr bwMode="auto">
            <a:xfrm>
              <a:off x="6528668" y="3826788"/>
              <a:ext cx="841375"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139" name="Rectangle 285"/>
            <p:cNvSpPr>
              <a:spLocks noChangeArrowheads="1"/>
            </p:cNvSpPr>
            <p:nvPr/>
          </p:nvSpPr>
          <p:spPr bwMode="auto">
            <a:xfrm>
              <a:off x="7370043" y="3826788"/>
              <a:ext cx="841375"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grpSp>
      <p:grpSp>
        <p:nvGrpSpPr>
          <p:cNvPr id="140" name="Groupe 139"/>
          <p:cNvGrpSpPr/>
          <p:nvPr/>
        </p:nvGrpSpPr>
        <p:grpSpPr>
          <a:xfrm>
            <a:off x="1758828" y="4297517"/>
            <a:ext cx="6729412" cy="373063"/>
            <a:chOff x="1482006" y="4568151"/>
            <a:chExt cx="6729412" cy="373063"/>
          </a:xfrm>
        </p:grpSpPr>
        <p:sp>
          <p:nvSpPr>
            <p:cNvPr id="150" name="Rectangle 286"/>
            <p:cNvSpPr>
              <a:spLocks noChangeArrowheads="1"/>
            </p:cNvSpPr>
            <p:nvPr/>
          </p:nvSpPr>
          <p:spPr bwMode="auto">
            <a:xfrm>
              <a:off x="1482006" y="4568151"/>
              <a:ext cx="841375" cy="373063"/>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151" name="Rectangle 289"/>
            <p:cNvSpPr>
              <a:spLocks noChangeArrowheads="1"/>
            </p:cNvSpPr>
            <p:nvPr/>
          </p:nvSpPr>
          <p:spPr bwMode="auto">
            <a:xfrm>
              <a:off x="232338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52" name="Rectangle 291"/>
            <p:cNvSpPr>
              <a:spLocks noChangeArrowheads="1"/>
            </p:cNvSpPr>
            <p:nvPr/>
          </p:nvSpPr>
          <p:spPr bwMode="auto">
            <a:xfrm>
              <a:off x="2323381" y="4568151"/>
              <a:ext cx="841375" cy="373063"/>
            </a:xfrm>
            <a:prstGeom prst="rect">
              <a:avLst/>
            </a:prstGeom>
            <a:gradFill>
              <a:gsLst>
                <a:gs pos="18000">
                  <a:schemeClr val="accent1">
                    <a:lumMod val="77000"/>
                  </a:schemeClr>
                </a:gs>
                <a:gs pos="50000">
                  <a:srgbClr val="DCE3D3"/>
                </a:gs>
                <a:gs pos="84000">
                  <a:schemeClr val="accent1">
                    <a:lumMod val="66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153" name="Rectangle 292"/>
            <p:cNvSpPr>
              <a:spLocks noChangeArrowheads="1"/>
            </p:cNvSpPr>
            <p:nvPr/>
          </p:nvSpPr>
          <p:spPr bwMode="auto">
            <a:xfrm>
              <a:off x="3164756"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54" name="Rectangle 294"/>
            <p:cNvSpPr>
              <a:spLocks noChangeArrowheads="1"/>
            </p:cNvSpPr>
            <p:nvPr/>
          </p:nvSpPr>
          <p:spPr bwMode="auto">
            <a:xfrm>
              <a:off x="3164756" y="4568151"/>
              <a:ext cx="841375" cy="373063"/>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55" name="Rectangle 295"/>
            <p:cNvSpPr>
              <a:spLocks noChangeArrowheads="1"/>
            </p:cNvSpPr>
            <p:nvPr/>
          </p:nvSpPr>
          <p:spPr bwMode="auto">
            <a:xfrm>
              <a:off x="400613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56" name="Rectangle 297"/>
            <p:cNvSpPr>
              <a:spLocks noChangeArrowheads="1"/>
            </p:cNvSpPr>
            <p:nvPr/>
          </p:nvSpPr>
          <p:spPr bwMode="auto">
            <a:xfrm>
              <a:off x="4006131" y="4568151"/>
              <a:ext cx="841375" cy="373063"/>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 1</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157" name="Rectangle 298"/>
            <p:cNvSpPr>
              <a:spLocks noChangeArrowheads="1"/>
            </p:cNvSpPr>
            <p:nvPr/>
          </p:nvSpPr>
          <p:spPr bwMode="auto">
            <a:xfrm>
              <a:off x="4847506" y="4568151"/>
              <a:ext cx="839787"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58" name="Rectangle 300"/>
            <p:cNvSpPr>
              <a:spLocks noChangeArrowheads="1"/>
            </p:cNvSpPr>
            <p:nvPr/>
          </p:nvSpPr>
          <p:spPr bwMode="auto">
            <a:xfrm>
              <a:off x="4847506" y="4568151"/>
              <a:ext cx="839787"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x 8</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159" name="Rectangle 301"/>
            <p:cNvSpPr>
              <a:spLocks noChangeArrowheads="1"/>
            </p:cNvSpPr>
            <p:nvPr/>
          </p:nvSpPr>
          <p:spPr bwMode="auto">
            <a:xfrm>
              <a:off x="5687293" y="4568151"/>
              <a:ext cx="841375" cy="373063"/>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x 4</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162" name="Rectangle 304"/>
            <p:cNvSpPr>
              <a:spLocks noChangeArrowheads="1"/>
            </p:cNvSpPr>
            <p:nvPr/>
          </p:nvSpPr>
          <p:spPr bwMode="auto">
            <a:xfrm>
              <a:off x="6528668"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63" name="Rectangle 306"/>
            <p:cNvSpPr>
              <a:spLocks noChangeArrowheads="1"/>
            </p:cNvSpPr>
            <p:nvPr/>
          </p:nvSpPr>
          <p:spPr bwMode="auto">
            <a:xfrm>
              <a:off x="6528668" y="4568151"/>
              <a:ext cx="841375" cy="373063"/>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1x2</a:t>
              </a:r>
              <a:endParaRPr lang="fr-FR" b="1" dirty="0">
                <a:solidFill>
                  <a:schemeClr val="bg1"/>
                </a:solidFill>
                <a:latin typeface="Arial" pitchFamily="34" charset="0"/>
                <a:cs typeface="Arial" pitchFamily="34" charset="0"/>
              </a:endParaRPr>
            </a:p>
          </p:txBody>
        </p:sp>
        <p:sp>
          <p:nvSpPr>
            <p:cNvPr id="164" name="Rectangle 307"/>
            <p:cNvSpPr>
              <a:spLocks noChangeArrowheads="1"/>
            </p:cNvSpPr>
            <p:nvPr/>
          </p:nvSpPr>
          <p:spPr bwMode="auto">
            <a:xfrm>
              <a:off x="7370043"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65" name="Rectangle 309"/>
            <p:cNvSpPr>
              <a:spLocks noChangeArrowheads="1"/>
            </p:cNvSpPr>
            <p:nvPr/>
          </p:nvSpPr>
          <p:spPr bwMode="auto">
            <a:xfrm>
              <a:off x="7370043" y="4568151"/>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1x1</a:t>
              </a:r>
              <a:endParaRPr lang="fr-FR" b="1" dirty="0">
                <a:solidFill>
                  <a:schemeClr val="bg1"/>
                </a:solidFill>
                <a:latin typeface="Arial" pitchFamily="34" charset="0"/>
                <a:cs typeface="Arial" pitchFamily="34" charset="0"/>
              </a:endParaRPr>
            </a:p>
          </p:txBody>
        </p:sp>
      </p:grpSp>
      <p:grpSp>
        <p:nvGrpSpPr>
          <p:cNvPr id="166" name="Groupe 165"/>
          <p:cNvGrpSpPr/>
          <p:nvPr/>
        </p:nvGrpSpPr>
        <p:grpSpPr>
          <a:xfrm>
            <a:off x="1758828" y="3204374"/>
            <a:ext cx="6729412" cy="373063"/>
            <a:chOff x="1659012" y="4293096"/>
            <a:chExt cx="6729412" cy="373063"/>
          </a:xfrm>
        </p:grpSpPr>
        <p:sp>
          <p:nvSpPr>
            <p:cNvPr id="167" name="Rectangle 166"/>
            <p:cNvSpPr>
              <a:spLocks noChangeArrowheads="1"/>
            </p:cNvSpPr>
            <p:nvPr/>
          </p:nvSpPr>
          <p:spPr bwMode="auto">
            <a:xfrm>
              <a:off x="1659012"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p:txBody>
        </p:sp>
        <p:sp>
          <p:nvSpPr>
            <p:cNvPr id="168" name="Rectangle 167"/>
            <p:cNvSpPr>
              <a:spLocks noChangeArrowheads="1"/>
            </p:cNvSpPr>
            <p:nvPr/>
          </p:nvSpPr>
          <p:spPr bwMode="auto">
            <a:xfrm>
              <a:off x="2500387"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69" name="Rectangle 168"/>
            <p:cNvSpPr>
              <a:spLocks noChangeArrowheads="1"/>
            </p:cNvSpPr>
            <p:nvPr/>
          </p:nvSpPr>
          <p:spPr bwMode="auto">
            <a:xfrm>
              <a:off x="3341762"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0" name="Rectangle 169"/>
            <p:cNvSpPr>
              <a:spLocks noChangeArrowheads="1"/>
            </p:cNvSpPr>
            <p:nvPr/>
          </p:nvSpPr>
          <p:spPr bwMode="auto">
            <a:xfrm>
              <a:off x="4183137"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1" name="Rectangle 170"/>
            <p:cNvSpPr>
              <a:spLocks noChangeArrowheads="1"/>
            </p:cNvSpPr>
            <p:nvPr/>
          </p:nvSpPr>
          <p:spPr bwMode="auto">
            <a:xfrm>
              <a:off x="5024512" y="4293096"/>
              <a:ext cx="839787" cy="371475"/>
            </a:xfrm>
            <a:prstGeom prst="rect">
              <a:avLst/>
            </a:prstGeom>
            <a:gradFill>
              <a:gsLst>
                <a:gs pos="14000">
                  <a:schemeClr val="accent3">
                    <a:lumMod val="50000"/>
                  </a:schemeClr>
                </a:gs>
                <a:gs pos="50000">
                  <a:schemeClr val="accent1">
                    <a:tint val="44500"/>
                    <a:satMod val="160000"/>
                  </a:schemeClr>
                </a:gs>
                <a:gs pos="89000">
                  <a:schemeClr val="accent3">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72" name="Rectangle 171"/>
            <p:cNvSpPr>
              <a:spLocks noChangeArrowheads="1"/>
            </p:cNvSpPr>
            <p:nvPr/>
          </p:nvSpPr>
          <p:spPr bwMode="auto">
            <a:xfrm>
              <a:off x="5864299" y="4293096"/>
              <a:ext cx="841375"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3" name="Rectangle 172"/>
            <p:cNvSpPr>
              <a:spLocks noChangeArrowheads="1"/>
            </p:cNvSpPr>
            <p:nvPr/>
          </p:nvSpPr>
          <p:spPr bwMode="auto">
            <a:xfrm>
              <a:off x="6705674" y="4293096"/>
              <a:ext cx="841375"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4" name="Rectangle 173"/>
            <p:cNvSpPr>
              <a:spLocks noChangeArrowheads="1"/>
            </p:cNvSpPr>
            <p:nvPr/>
          </p:nvSpPr>
          <p:spPr bwMode="auto">
            <a:xfrm>
              <a:off x="7547049" y="4293096"/>
              <a:ext cx="841375" cy="373063"/>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2" name="Groupe 1"/>
          <p:cNvGrpSpPr/>
          <p:nvPr/>
        </p:nvGrpSpPr>
        <p:grpSpPr>
          <a:xfrm>
            <a:off x="1756571" y="5030229"/>
            <a:ext cx="6747743" cy="371475"/>
            <a:chOff x="696507" y="5030229"/>
            <a:chExt cx="6747743" cy="371475"/>
          </a:xfrm>
        </p:grpSpPr>
        <p:sp>
          <p:nvSpPr>
            <p:cNvPr id="176" name="Rectangle 254"/>
            <p:cNvSpPr>
              <a:spLocks noChangeArrowheads="1"/>
            </p:cNvSpPr>
            <p:nvPr/>
          </p:nvSpPr>
          <p:spPr bwMode="auto">
            <a:xfrm>
              <a:off x="696507" y="5030229"/>
              <a:ext cx="3367757"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11</a:t>
              </a:r>
              <a:endParaRPr lang="fr-FR" b="1" dirty="0">
                <a:solidFill>
                  <a:schemeClr val="bg1"/>
                </a:solidFill>
                <a:latin typeface="Arial" pitchFamily="34" charset="0"/>
                <a:cs typeface="Arial" pitchFamily="34" charset="0"/>
              </a:endParaRPr>
            </a:p>
          </p:txBody>
        </p:sp>
        <p:sp>
          <p:nvSpPr>
            <p:cNvPr id="177" name="Rectangle 254"/>
            <p:cNvSpPr>
              <a:spLocks noChangeArrowheads="1"/>
            </p:cNvSpPr>
            <p:nvPr/>
          </p:nvSpPr>
          <p:spPr bwMode="auto">
            <a:xfrm>
              <a:off x="4064264" y="5030229"/>
              <a:ext cx="3379986" cy="371475"/>
            </a:xfrm>
            <a:prstGeom prst="rect">
              <a:avLst/>
            </a:prstGeom>
            <a:gradFill>
              <a:gsLst>
                <a:gs pos="14000">
                  <a:schemeClr val="accent3">
                    <a:lumMod val="50000"/>
                  </a:schemeClr>
                </a:gs>
                <a:gs pos="50000">
                  <a:schemeClr val="accent1">
                    <a:tint val="44500"/>
                    <a:satMod val="160000"/>
                  </a:schemeClr>
                </a:gs>
                <a:gs pos="89000">
                  <a:schemeClr val="accent3">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6</a:t>
              </a:r>
              <a:endParaRPr lang="fr-FR" b="1" dirty="0">
                <a:solidFill>
                  <a:schemeClr val="bg1"/>
                </a:solidFill>
                <a:latin typeface="Arial" pitchFamily="34" charset="0"/>
                <a:cs typeface="Arial" pitchFamily="34" charset="0"/>
              </a:endParaRPr>
            </a:p>
          </p:txBody>
        </p:sp>
      </p:grpSp>
      <p:grpSp>
        <p:nvGrpSpPr>
          <p:cNvPr id="178" name="Groupe 177"/>
          <p:cNvGrpSpPr/>
          <p:nvPr/>
        </p:nvGrpSpPr>
        <p:grpSpPr>
          <a:xfrm>
            <a:off x="1758828" y="4660778"/>
            <a:ext cx="6729412" cy="373063"/>
            <a:chOff x="1386755" y="6381328"/>
            <a:chExt cx="6729412" cy="373063"/>
          </a:xfrm>
        </p:grpSpPr>
        <p:sp>
          <p:nvSpPr>
            <p:cNvPr id="179" name="Rectangle 254"/>
            <p:cNvSpPr>
              <a:spLocks noChangeArrowheads="1"/>
            </p:cNvSpPr>
            <p:nvPr/>
          </p:nvSpPr>
          <p:spPr bwMode="auto">
            <a:xfrm>
              <a:off x="1386755" y="6381328"/>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8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180" name="Rectangle 255"/>
            <p:cNvSpPr>
              <a:spLocks noChangeArrowheads="1"/>
            </p:cNvSpPr>
            <p:nvPr/>
          </p:nvSpPr>
          <p:spPr bwMode="auto">
            <a:xfrm>
              <a:off x="2228130" y="6381328"/>
              <a:ext cx="841375"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81" name="Rectangle 256"/>
            <p:cNvSpPr>
              <a:spLocks noChangeArrowheads="1"/>
            </p:cNvSpPr>
            <p:nvPr/>
          </p:nvSpPr>
          <p:spPr bwMode="auto">
            <a:xfrm>
              <a:off x="3069505" y="6381328"/>
              <a:ext cx="841375" cy="371475"/>
            </a:xfrm>
            <a:prstGeom prst="rect">
              <a:avLst/>
            </a:prstGeom>
            <a:gradFill>
              <a:gsLst>
                <a:gs pos="18000">
                  <a:schemeClr val="accent1">
                    <a:lumMod val="59000"/>
                  </a:schemeClr>
                </a:gs>
                <a:gs pos="50000">
                  <a:schemeClr val="accent1">
                    <a:tint val="44500"/>
                    <a:satMod val="160000"/>
                  </a:schemeClr>
                </a:gs>
                <a:gs pos="84000">
                  <a:schemeClr val="accent1">
                    <a:lumMod val="61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182" name="Rectangle 257"/>
            <p:cNvSpPr>
              <a:spLocks noChangeArrowheads="1"/>
            </p:cNvSpPr>
            <p:nvPr/>
          </p:nvSpPr>
          <p:spPr bwMode="auto">
            <a:xfrm>
              <a:off x="3910880" y="6381328"/>
              <a:ext cx="841375"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83" name="Rectangle 258"/>
            <p:cNvSpPr>
              <a:spLocks noChangeArrowheads="1"/>
            </p:cNvSpPr>
            <p:nvPr/>
          </p:nvSpPr>
          <p:spPr bwMode="auto">
            <a:xfrm>
              <a:off x="4752255" y="6381328"/>
              <a:ext cx="839787"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84" name="Rectangle 259"/>
            <p:cNvSpPr>
              <a:spLocks noChangeArrowheads="1"/>
            </p:cNvSpPr>
            <p:nvPr/>
          </p:nvSpPr>
          <p:spPr bwMode="auto">
            <a:xfrm>
              <a:off x="5592042" y="6381328"/>
              <a:ext cx="841375"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4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185" name="Rectangle 260"/>
            <p:cNvSpPr>
              <a:spLocks noChangeArrowheads="1"/>
            </p:cNvSpPr>
            <p:nvPr/>
          </p:nvSpPr>
          <p:spPr bwMode="auto">
            <a:xfrm>
              <a:off x="6433417" y="6381328"/>
              <a:ext cx="841375"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186" name="Rectangle 261"/>
            <p:cNvSpPr>
              <a:spLocks noChangeArrowheads="1"/>
            </p:cNvSpPr>
            <p:nvPr/>
          </p:nvSpPr>
          <p:spPr bwMode="auto">
            <a:xfrm>
              <a:off x="7274792" y="6381328"/>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sp>
        <p:nvSpPr>
          <p:cNvPr id="61" name="Rectangle 60"/>
          <p:cNvSpPr/>
          <p:nvPr/>
        </p:nvSpPr>
        <p:spPr>
          <a:xfrm>
            <a:off x="517873" y="3789040"/>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62" name="Rectangle 61"/>
          <p:cNvSpPr/>
          <p:nvPr/>
        </p:nvSpPr>
        <p:spPr>
          <a:xfrm>
            <a:off x="251520" y="4190891"/>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63" name="Rectangle 62"/>
          <p:cNvSpPr/>
          <p:nvPr/>
        </p:nvSpPr>
        <p:spPr>
          <a:xfrm>
            <a:off x="315767" y="4725144"/>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64" name="Connecteur droit avec flèche 63"/>
          <p:cNvCxnSpPr/>
          <p:nvPr/>
        </p:nvCxnSpPr>
        <p:spPr>
          <a:xfrm>
            <a:off x="1346496" y="3966946"/>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65" name="Connecteur droit avec flèche 64"/>
          <p:cNvCxnSpPr/>
          <p:nvPr/>
        </p:nvCxnSpPr>
        <p:spPr>
          <a:xfrm>
            <a:off x="1346496" y="447717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nvCxnSpPr>
        <p:spPr>
          <a:xfrm>
            <a:off x="1346496" y="4883019"/>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2471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200"/>
                            </p:stCondLst>
                            <p:childTnLst>
                              <p:par>
                                <p:cTn id="9" presetID="22" presetClass="entr" presetSubtype="8" fill="hold" nodeType="afterEffect">
                                  <p:stCondLst>
                                    <p:cond delay="0"/>
                                  </p:stCondLst>
                                  <p:childTnLst>
                                    <p:set>
                                      <p:cBhvr>
                                        <p:cTn id="10" dur="1" fill="hold">
                                          <p:stCondLst>
                                            <p:cond delay="0"/>
                                          </p:stCondLst>
                                        </p:cTn>
                                        <p:tgtEl>
                                          <p:spTgt spid="166"/>
                                        </p:tgtEl>
                                        <p:attrNameLst>
                                          <p:attrName>style.visibility</p:attrName>
                                        </p:attrNameLst>
                                      </p:cBhvr>
                                      <p:to>
                                        <p:strVal val="visible"/>
                                      </p:to>
                                    </p:set>
                                    <p:animEffect transition="in" filter="wipe(left)">
                                      <p:cBhvr>
                                        <p:cTn id="11" dur="500"/>
                                        <p:tgtEl>
                                          <p:spTgt spid="166"/>
                                        </p:tgtEl>
                                      </p:cBhvr>
                                    </p:animEffect>
                                  </p:childTnLst>
                                </p:cTn>
                              </p:par>
                            </p:childTnLst>
                          </p:cTn>
                        </p:par>
                        <p:par>
                          <p:cTn id="12" fill="hold">
                            <p:stCondLst>
                              <p:cond delay="1700"/>
                            </p:stCondLst>
                            <p:childTnLst>
                              <p:par>
                                <p:cTn id="13" presetID="22" presetClass="entr" presetSubtype="8" fill="hold" grpId="0" nodeType="afterEffect">
                                  <p:stCondLst>
                                    <p:cond delay="0"/>
                                  </p:stCondLst>
                                  <p:childTnLst>
                                    <p:set>
                                      <p:cBhvr>
                                        <p:cTn id="14" dur="1" fill="hold">
                                          <p:stCondLst>
                                            <p:cond delay="0"/>
                                          </p:stCondLst>
                                        </p:cTn>
                                        <p:tgtEl>
                                          <p:spTgt spid="61"/>
                                        </p:tgtEl>
                                        <p:attrNameLst>
                                          <p:attrName>style.visibility</p:attrName>
                                        </p:attrNameLst>
                                      </p:cBhvr>
                                      <p:to>
                                        <p:strVal val="visible"/>
                                      </p:to>
                                    </p:set>
                                    <p:animEffect transition="in" filter="wipe(left)">
                                      <p:cBhvr>
                                        <p:cTn id="15" dur="500"/>
                                        <p:tgtEl>
                                          <p:spTgt spid="61"/>
                                        </p:tgtEl>
                                      </p:cBhvr>
                                    </p:animEffect>
                                  </p:childTnLst>
                                </p:cTn>
                              </p:par>
                            </p:childTnLst>
                          </p:cTn>
                        </p:par>
                        <p:par>
                          <p:cTn id="16" fill="hold">
                            <p:stCondLst>
                              <p:cond delay="2200"/>
                            </p:stCondLst>
                            <p:childTnLst>
                              <p:par>
                                <p:cTn id="17" presetID="22" presetClass="entr" presetSubtype="8" fill="hold" nodeType="afterEffect">
                                  <p:stCondLst>
                                    <p:cond delay="0"/>
                                  </p:stCondLst>
                                  <p:childTnLst>
                                    <p:set>
                                      <p:cBhvr>
                                        <p:cTn id="18" dur="1" fill="hold">
                                          <p:stCondLst>
                                            <p:cond delay="0"/>
                                          </p:stCondLst>
                                        </p:cTn>
                                        <p:tgtEl>
                                          <p:spTgt spid="64"/>
                                        </p:tgtEl>
                                        <p:attrNameLst>
                                          <p:attrName>style.visibility</p:attrName>
                                        </p:attrNameLst>
                                      </p:cBhvr>
                                      <p:to>
                                        <p:strVal val="visible"/>
                                      </p:to>
                                    </p:set>
                                    <p:animEffect transition="in" filter="wipe(left)">
                                      <p:cBhvr>
                                        <p:cTn id="19" dur="500"/>
                                        <p:tgtEl>
                                          <p:spTgt spid="6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31"/>
                                        </p:tgtEl>
                                        <p:attrNameLst>
                                          <p:attrName>style.visibility</p:attrName>
                                        </p:attrNameLst>
                                      </p:cBhvr>
                                      <p:to>
                                        <p:strVal val="visible"/>
                                      </p:to>
                                    </p:set>
                                    <p:animEffect transition="in" filter="wipe(left)">
                                      <p:cBhvr>
                                        <p:cTn id="24" dur="500"/>
                                        <p:tgtEl>
                                          <p:spTgt spid="131"/>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22"/>
                                        </p:tgtEl>
                                        <p:attrNameLst>
                                          <p:attrName>style.visibility</p:attrName>
                                        </p:attrNameLst>
                                      </p:cBhvr>
                                      <p:to>
                                        <p:strVal val="visible"/>
                                      </p:to>
                                    </p:set>
                                    <p:animEffect transition="in" filter="wipe(left)">
                                      <p:cBhvr>
                                        <p:cTn id="29" dur="500"/>
                                        <p:tgtEl>
                                          <p:spTgt spid="122"/>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62"/>
                                        </p:tgtEl>
                                        <p:attrNameLst>
                                          <p:attrName>style.visibility</p:attrName>
                                        </p:attrNameLst>
                                      </p:cBhvr>
                                      <p:to>
                                        <p:strVal val="visible"/>
                                      </p:to>
                                    </p:set>
                                    <p:animEffect transition="in" filter="wipe(left)">
                                      <p:cBhvr>
                                        <p:cTn id="33" dur="500"/>
                                        <p:tgtEl>
                                          <p:spTgt spid="62"/>
                                        </p:tgtEl>
                                      </p:cBhvr>
                                    </p:animEffect>
                                  </p:childTnLst>
                                </p:cTn>
                              </p:par>
                            </p:childTnLst>
                          </p:cTn>
                        </p:par>
                        <p:par>
                          <p:cTn id="34" fill="hold">
                            <p:stCondLst>
                              <p:cond delay="1000"/>
                            </p:stCondLst>
                            <p:childTnLst>
                              <p:par>
                                <p:cTn id="35" presetID="22" presetClass="entr" presetSubtype="8" fill="hold" nodeType="afterEffect">
                                  <p:stCondLst>
                                    <p:cond delay="0"/>
                                  </p:stCondLst>
                                  <p:childTnLst>
                                    <p:set>
                                      <p:cBhvr>
                                        <p:cTn id="36" dur="1" fill="hold">
                                          <p:stCondLst>
                                            <p:cond delay="0"/>
                                          </p:stCondLst>
                                        </p:cTn>
                                        <p:tgtEl>
                                          <p:spTgt spid="65"/>
                                        </p:tgtEl>
                                        <p:attrNameLst>
                                          <p:attrName>style.visibility</p:attrName>
                                        </p:attrNameLst>
                                      </p:cBhvr>
                                      <p:to>
                                        <p:strVal val="visible"/>
                                      </p:to>
                                    </p:set>
                                    <p:animEffect transition="in" filter="wipe(left)">
                                      <p:cBhvr>
                                        <p:cTn id="37" dur="500"/>
                                        <p:tgtEl>
                                          <p:spTgt spid="6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40"/>
                                        </p:tgtEl>
                                        <p:attrNameLst>
                                          <p:attrName>style.visibility</p:attrName>
                                        </p:attrNameLst>
                                      </p:cBhvr>
                                      <p:to>
                                        <p:strVal val="visible"/>
                                      </p:to>
                                    </p:set>
                                    <p:animEffect transition="in" filter="wipe(left)">
                                      <p:cBhvr>
                                        <p:cTn id="42" dur="500"/>
                                        <p:tgtEl>
                                          <p:spTgt spid="140"/>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63"/>
                                        </p:tgtEl>
                                        <p:attrNameLst>
                                          <p:attrName>style.visibility</p:attrName>
                                        </p:attrNameLst>
                                      </p:cBhvr>
                                      <p:to>
                                        <p:strVal val="visible"/>
                                      </p:to>
                                    </p:set>
                                    <p:animEffect transition="in" filter="wipe(left)">
                                      <p:cBhvr>
                                        <p:cTn id="46" dur="500"/>
                                        <p:tgtEl>
                                          <p:spTgt spid="63"/>
                                        </p:tgtEl>
                                      </p:cBhvr>
                                    </p:animEffect>
                                  </p:childTnLst>
                                </p:cTn>
                              </p:par>
                            </p:childTnLst>
                          </p:cTn>
                        </p:par>
                        <p:par>
                          <p:cTn id="47" fill="hold">
                            <p:stCondLst>
                              <p:cond delay="1000"/>
                            </p:stCondLst>
                            <p:childTnLst>
                              <p:par>
                                <p:cTn id="48" presetID="22" presetClass="entr" presetSubtype="8" fill="hold" nodeType="afterEffect">
                                  <p:stCondLst>
                                    <p:cond delay="0"/>
                                  </p:stCondLst>
                                  <p:childTnLst>
                                    <p:set>
                                      <p:cBhvr>
                                        <p:cTn id="49" dur="1" fill="hold">
                                          <p:stCondLst>
                                            <p:cond delay="0"/>
                                          </p:stCondLst>
                                        </p:cTn>
                                        <p:tgtEl>
                                          <p:spTgt spid="66"/>
                                        </p:tgtEl>
                                        <p:attrNameLst>
                                          <p:attrName>style.visibility</p:attrName>
                                        </p:attrNameLst>
                                      </p:cBhvr>
                                      <p:to>
                                        <p:strVal val="visible"/>
                                      </p:to>
                                    </p:set>
                                    <p:animEffect transition="in" filter="wipe(left)">
                                      <p:cBhvr>
                                        <p:cTn id="50" dur="500"/>
                                        <p:tgtEl>
                                          <p:spTgt spid="66"/>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178"/>
                                        </p:tgtEl>
                                        <p:attrNameLst>
                                          <p:attrName>style.visibility</p:attrName>
                                        </p:attrNameLst>
                                      </p:cBhvr>
                                      <p:to>
                                        <p:strVal val="visible"/>
                                      </p:to>
                                    </p:set>
                                    <p:animEffect transition="in" filter="wipe(left)">
                                      <p:cBhvr>
                                        <p:cTn id="55" dur="500"/>
                                        <p:tgtEl>
                                          <p:spTgt spid="178"/>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nodeType="clickEffect">
                                  <p:stCondLst>
                                    <p:cond delay="0"/>
                                  </p:stCondLst>
                                  <p:childTnLst>
                                    <p:set>
                                      <p:cBhvr>
                                        <p:cTn id="59" dur="1" fill="hold">
                                          <p:stCondLst>
                                            <p:cond delay="0"/>
                                          </p:stCondLst>
                                        </p:cTn>
                                        <p:tgtEl>
                                          <p:spTgt spid="2"/>
                                        </p:tgtEl>
                                        <p:attrNameLst>
                                          <p:attrName>style.visibility</p:attrName>
                                        </p:attrNameLst>
                                      </p:cBhvr>
                                      <p:to>
                                        <p:strVal val="visible"/>
                                      </p:to>
                                    </p:set>
                                    <p:animEffect transition="in" filter="wipe(left)">
                                      <p:cBhvr>
                                        <p:cTn id="60" dur="500"/>
                                        <p:tgtEl>
                                          <p:spTgt spid="2"/>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8"/>
                                        </p:tgtEl>
                                        <p:attrNameLst>
                                          <p:attrName>style.visibility</p:attrName>
                                        </p:attrNameLst>
                                      </p:cBhvr>
                                      <p:to>
                                        <p:strVal val="visible"/>
                                      </p:to>
                                    </p:set>
                                    <p:animEffect transition="in" filter="wipe(left)">
                                      <p:cBhvr>
                                        <p:cTn id="65" dur="500"/>
                                        <p:tgtEl>
                                          <p:spTgt spid="8"/>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17"/>
                                        </p:tgtEl>
                                        <p:attrNameLst>
                                          <p:attrName>style.visibility</p:attrName>
                                        </p:attrNameLst>
                                      </p:cBhvr>
                                      <p:to>
                                        <p:strVal val="visible"/>
                                      </p:to>
                                    </p:set>
                                    <p:animEffect transition="in" filter="wipe(left)">
                                      <p:cBhvr>
                                        <p:cTn id="7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7" grpId="0"/>
      <p:bldP spid="61" grpId="0"/>
      <p:bldP spid="62" grpId="0"/>
      <p:bldP spid="6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712566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Hexadécimal …  </a:t>
            </a:r>
            <a:endParaRPr lang="fr-FR" sz="2400" u="sng" dirty="0"/>
          </a:p>
        </p:txBody>
      </p:sp>
      <p:sp>
        <p:nvSpPr>
          <p:cNvPr id="7" name="Rectangle 6"/>
          <p:cNvSpPr/>
          <p:nvPr/>
        </p:nvSpPr>
        <p:spPr>
          <a:xfrm>
            <a:off x="-42914" y="1556792"/>
            <a:ext cx="9166516" cy="1477328"/>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Hexadécimal  </a:t>
            </a:r>
            <a:r>
              <a:rPr lang="fr-FR" b="1" dirty="0" smtClean="0">
                <a:effectLst>
                  <a:outerShdw blurRad="38100" dist="38100" dir="2700000" algn="tl">
                    <a:srgbClr val="000000">
                      <a:alpha val="43137"/>
                    </a:srgbClr>
                  </a:outerShdw>
                </a:effectLst>
                <a:latin typeface="Arial" pitchFamily="34" charset="0"/>
                <a:cs typeface="Arial" pitchFamily="34" charset="0"/>
              </a:rPr>
              <a:t>Binaire</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Hexadécimal : 5F7 on convertit chaque symbole, à chaque rang, comme si  c’était une conversion décimale vers du binaire. En se rappelant les poids des quatre premiers rangs 8; 4; 2; 1….  </a:t>
            </a:r>
            <a:br>
              <a:rPr lang="fr-FR" b="1" dirty="0" smtClean="0">
                <a:effectLst>
                  <a:outerShdw blurRad="38100" dist="38100" dir="2700000" algn="tl">
                    <a:srgbClr val="000000">
                      <a:alpha val="43137"/>
                    </a:srgbClr>
                  </a:outerShdw>
                </a:effectLst>
                <a:latin typeface="Arial" pitchFamily="34" charset="0"/>
                <a:cs typeface="Arial" pitchFamily="34" charset="0"/>
                <a:sym typeface="Symbol"/>
              </a:rPr>
            </a:b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On garde l’ordre des rangs tels quels.</a:t>
            </a:r>
          </a:p>
        </p:txBody>
      </p:sp>
      <p:sp>
        <p:nvSpPr>
          <p:cNvPr id="17" name="Rectangle 16"/>
          <p:cNvSpPr/>
          <p:nvPr/>
        </p:nvSpPr>
        <p:spPr>
          <a:xfrm>
            <a:off x="2217795" y="6157748"/>
            <a:ext cx="5405671" cy="461665"/>
          </a:xfrm>
          <a:prstGeom prst="rect">
            <a:avLst/>
          </a:prstGeom>
        </p:spPr>
        <p:txBody>
          <a:bodyPr wrap="squar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5F7</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H</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010111110111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15" name="Groupe 14"/>
          <p:cNvGrpSpPr/>
          <p:nvPr/>
        </p:nvGrpSpPr>
        <p:grpSpPr>
          <a:xfrm>
            <a:off x="1261591" y="4424089"/>
            <a:ext cx="7762911" cy="373063"/>
            <a:chOff x="253479" y="3933056"/>
            <a:chExt cx="8769063" cy="373063"/>
          </a:xfrm>
        </p:grpSpPr>
        <p:sp>
          <p:nvSpPr>
            <p:cNvPr id="45" name="Rectangle 254"/>
            <p:cNvSpPr>
              <a:spLocks noChangeArrowheads="1"/>
            </p:cNvSpPr>
            <p:nvPr/>
          </p:nvSpPr>
          <p:spPr bwMode="auto">
            <a:xfrm>
              <a:off x="3180864" y="3933056"/>
              <a:ext cx="730382"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46" name="Rectangle 255"/>
            <p:cNvSpPr>
              <a:spLocks noChangeArrowheads="1"/>
            </p:cNvSpPr>
            <p:nvPr/>
          </p:nvSpPr>
          <p:spPr bwMode="auto">
            <a:xfrm>
              <a:off x="3911246" y="3933056"/>
              <a:ext cx="730382"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47" name="Rectangle 256"/>
            <p:cNvSpPr>
              <a:spLocks noChangeArrowheads="1"/>
            </p:cNvSpPr>
            <p:nvPr/>
          </p:nvSpPr>
          <p:spPr bwMode="auto">
            <a:xfrm>
              <a:off x="4641629" y="3933056"/>
              <a:ext cx="730382" cy="371475"/>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48" name="Rectangle 257"/>
            <p:cNvSpPr>
              <a:spLocks noChangeArrowheads="1"/>
            </p:cNvSpPr>
            <p:nvPr/>
          </p:nvSpPr>
          <p:spPr bwMode="auto">
            <a:xfrm>
              <a:off x="5372011" y="3933056"/>
              <a:ext cx="730382"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9" name="Rectangle 258"/>
            <p:cNvSpPr>
              <a:spLocks noChangeArrowheads="1"/>
            </p:cNvSpPr>
            <p:nvPr/>
          </p:nvSpPr>
          <p:spPr bwMode="auto">
            <a:xfrm>
              <a:off x="6102393" y="3933056"/>
              <a:ext cx="729003"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50" name="Rectangle 259"/>
            <p:cNvSpPr>
              <a:spLocks noChangeArrowheads="1"/>
            </p:cNvSpPr>
            <p:nvPr/>
          </p:nvSpPr>
          <p:spPr bwMode="auto">
            <a:xfrm>
              <a:off x="6831396" y="3933056"/>
              <a:ext cx="730382"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51" name="Rectangle 260"/>
            <p:cNvSpPr>
              <a:spLocks noChangeArrowheads="1"/>
            </p:cNvSpPr>
            <p:nvPr/>
          </p:nvSpPr>
          <p:spPr bwMode="auto">
            <a:xfrm>
              <a:off x="7561778" y="3933056"/>
              <a:ext cx="730382"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52" name="Rectangle 261"/>
            <p:cNvSpPr>
              <a:spLocks noChangeArrowheads="1"/>
            </p:cNvSpPr>
            <p:nvPr/>
          </p:nvSpPr>
          <p:spPr bwMode="auto">
            <a:xfrm>
              <a:off x="8292160" y="3933056"/>
              <a:ext cx="730382"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8" name="Rectangle 254"/>
            <p:cNvSpPr>
              <a:spLocks noChangeArrowheads="1"/>
            </p:cNvSpPr>
            <p:nvPr/>
          </p:nvSpPr>
          <p:spPr bwMode="auto">
            <a:xfrm>
              <a:off x="253479" y="3933056"/>
              <a:ext cx="730382" cy="371475"/>
            </a:xfrm>
            <a:prstGeom prst="rect">
              <a:avLst/>
            </a:prstGeom>
            <a:gradFill>
              <a:gsLst>
                <a:gs pos="0">
                  <a:schemeClr val="accent2">
                    <a:lumMod val="75000"/>
                  </a:schemeClr>
                </a:gs>
                <a:gs pos="50000">
                  <a:schemeClr val="tx2">
                    <a:lumMod val="60000"/>
                    <a:lumOff val="40000"/>
                  </a:schemeClr>
                </a:gs>
                <a:gs pos="100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99" name="Rectangle 255"/>
            <p:cNvSpPr>
              <a:spLocks noChangeArrowheads="1"/>
            </p:cNvSpPr>
            <p:nvPr/>
          </p:nvSpPr>
          <p:spPr bwMode="auto">
            <a:xfrm>
              <a:off x="983861" y="3933056"/>
              <a:ext cx="730382" cy="371475"/>
            </a:xfrm>
            <a:prstGeom prst="rect">
              <a:avLst/>
            </a:prstGeom>
            <a:gradFill>
              <a:gsLst>
                <a:gs pos="18000">
                  <a:schemeClr val="accent2">
                    <a:lumMod val="75000"/>
                  </a:schemeClr>
                </a:gs>
                <a:gs pos="50000">
                  <a:srgbClr val="DCE3D3"/>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100" name="Rectangle 256"/>
            <p:cNvSpPr>
              <a:spLocks noChangeArrowheads="1"/>
            </p:cNvSpPr>
            <p:nvPr/>
          </p:nvSpPr>
          <p:spPr bwMode="auto">
            <a:xfrm>
              <a:off x="1714244" y="3933056"/>
              <a:ext cx="730382" cy="371475"/>
            </a:xfrm>
            <a:prstGeom prst="rect">
              <a:avLst/>
            </a:prstGeom>
            <a:gradFill>
              <a:gsLst>
                <a:gs pos="18000">
                  <a:schemeClr val="accent2">
                    <a:lumMod val="50000"/>
                  </a:schemeClr>
                </a:gs>
                <a:gs pos="50000">
                  <a:srgbClr val="DCE3D3"/>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01" name="Rectangle 257"/>
            <p:cNvSpPr>
              <a:spLocks noChangeArrowheads="1"/>
            </p:cNvSpPr>
            <p:nvPr/>
          </p:nvSpPr>
          <p:spPr bwMode="auto">
            <a:xfrm>
              <a:off x="2444626" y="3933056"/>
              <a:ext cx="730382" cy="371475"/>
            </a:xfrm>
            <a:prstGeom prst="rect">
              <a:avLst/>
            </a:prstGeom>
            <a:gradFill>
              <a:gsLst>
                <a:gs pos="18000">
                  <a:schemeClr val="accent2">
                    <a:lumMod val="75000"/>
                  </a:schemeClr>
                </a:gs>
                <a:gs pos="50000">
                  <a:schemeClr val="accent1">
                    <a:tint val="44500"/>
                    <a:satMod val="160000"/>
                  </a:schemeClr>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16" name="Groupe 15"/>
          <p:cNvGrpSpPr/>
          <p:nvPr/>
        </p:nvGrpSpPr>
        <p:grpSpPr>
          <a:xfrm>
            <a:off x="1261591" y="4065637"/>
            <a:ext cx="7762911" cy="371475"/>
            <a:chOff x="253479" y="3574604"/>
            <a:chExt cx="8769063" cy="371475"/>
          </a:xfrm>
        </p:grpSpPr>
        <p:sp>
          <p:nvSpPr>
            <p:cNvPr id="54" name="Rectangle 264"/>
            <p:cNvSpPr>
              <a:spLocks noChangeArrowheads="1"/>
            </p:cNvSpPr>
            <p:nvPr/>
          </p:nvSpPr>
          <p:spPr bwMode="auto">
            <a:xfrm>
              <a:off x="3180864" y="3574604"/>
              <a:ext cx="730382"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55" name="Rectangle 267"/>
            <p:cNvSpPr>
              <a:spLocks noChangeArrowheads="1"/>
            </p:cNvSpPr>
            <p:nvPr/>
          </p:nvSpPr>
          <p:spPr bwMode="auto">
            <a:xfrm>
              <a:off x="3911246" y="3574604"/>
              <a:ext cx="730382"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56" name="Rectangle 270"/>
            <p:cNvSpPr>
              <a:spLocks noChangeArrowheads="1"/>
            </p:cNvSpPr>
            <p:nvPr/>
          </p:nvSpPr>
          <p:spPr bwMode="auto">
            <a:xfrm>
              <a:off x="4641629" y="3574604"/>
              <a:ext cx="730382" cy="371475"/>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57" name="Rectangle 273"/>
            <p:cNvSpPr>
              <a:spLocks noChangeArrowheads="1"/>
            </p:cNvSpPr>
            <p:nvPr/>
          </p:nvSpPr>
          <p:spPr bwMode="auto">
            <a:xfrm>
              <a:off x="5372011" y="3574604"/>
              <a:ext cx="730382"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sp>
          <p:nvSpPr>
            <p:cNvPr id="58" name="Rectangle 276"/>
            <p:cNvSpPr>
              <a:spLocks noChangeArrowheads="1"/>
            </p:cNvSpPr>
            <p:nvPr/>
          </p:nvSpPr>
          <p:spPr bwMode="auto">
            <a:xfrm>
              <a:off x="6102393" y="3574604"/>
              <a:ext cx="729003"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59" name="Rectangle 279"/>
            <p:cNvSpPr>
              <a:spLocks noChangeArrowheads="1"/>
            </p:cNvSpPr>
            <p:nvPr/>
          </p:nvSpPr>
          <p:spPr bwMode="auto">
            <a:xfrm>
              <a:off x="6831396" y="3574604"/>
              <a:ext cx="730382"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60" name="Rectangle 59"/>
            <p:cNvSpPr>
              <a:spLocks noChangeArrowheads="1"/>
            </p:cNvSpPr>
            <p:nvPr/>
          </p:nvSpPr>
          <p:spPr bwMode="auto">
            <a:xfrm>
              <a:off x="7561778" y="3574604"/>
              <a:ext cx="730382"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61" name="Rectangle 285"/>
            <p:cNvSpPr>
              <a:spLocks noChangeArrowheads="1"/>
            </p:cNvSpPr>
            <p:nvPr/>
          </p:nvSpPr>
          <p:spPr bwMode="auto">
            <a:xfrm>
              <a:off x="8292160" y="3574604"/>
              <a:ext cx="730382"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sp>
          <p:nvSpPr>
            <p:cNvPr id="102" name="Rectangle 264"/>
            <p:cNvSpPr>
              <a:spLocks noChangeArrowheads="1"/>
            </p:cNvSpPr>
            <p:nvPr/>
          </p:nvSpPr>
          <p:spPr bwMode="auto">
            <a:xfrm>
              <a:off x="253479" y="3574604"/>
              <a:ext cx="730382" cy="371475"/>
            </a:xfrm>
            <a:prstGeom prst="rect">
              <a:avLst/>
            </a:prstGeom>
            <a:gradFill>
              <a:gsLst>
                <a:gs pos="0">
                  <a:schemeClr val="accent2">
                    <a:lumMod val="75000"/>
                  </a:schemeClr>
                </a:gs>
                <a:gs pos="50000">
                  <a:schemeClr val="tx2">
                    <a:lumMod val="60000"/>
                    <a:lumOff val="40000"/>
                  </a:schemeClr>
                </a:gs>
                <a:gs pos="100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103" name="Rectangle 267"/>
            <p:cNvSpPr>
              <a:spLocks noChangeArrowheads="1"/>
            </p:cNvSpPr>
            <p:nvPr/>
          </p:nvSpPr>
          <p:spPr bwMode="auto">
            <a:xfrm>
              <a:off x="983861" y="3574604"/>
              <a:ext cx="730382" cy="371475"/>
            </a:xfrm>
            <a:prstGeom prst="rect">
              <a:avLst/>
            </a:prstGeom>
            <a:gradFill>
              <a:gsLst>
                <a:gs pos="18000">
                  <a:schemeClr val="accent2">
                    <a:lumMod val="75000"/>
                  </a:schemeClr>
                </a:gs>
                <a:gs pos="50000">
                  <a:srgbClr val="DCE3D3"/>
                </a:gs>
                <a:gs pos="84000">
                  <a:schemeClr val="accent2">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104" name="Rectangle 270"/>
            <p:cNvSpPr>
              <a:spLocks noChangeArrowheads="1"/>
            </p:cNvSpPr>
            <p:nvPr/>
          </p:nvSpPr>
          <p:spPr bwMode="auto">
            <a:xfrm>
              <a:off x="1714244" y="3574604"/>
              <a:ext cx="730382" cy="371475"/>
            </a:xfrm>
            <a:prstGeom prst="rect">
              <a:avLst/>
            </a:prstGeom>
            <a:gradFill>
              <a:gsLst>
                <a:gs pos="18000">
                  <a:schemeClr val="accent2">
                    <a:lumMod val="50000"/>
                  </a:schemeClr>
                </a:gs>
                <a:gs pos="50000">
                  <a:srgbClr val="DCE3D3"/>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105" name="Rectangle 273"/>
            <p:cNvSpPr>
              <a:spLocks noChangeArrowheads="1"/>
            </p:cNvSpPr>
            <p:nvPr/>
          </p:nvSpPr>
          <p:spPr bwMode="auto">
            <a:xfrm>
              <a:off x="2444626" y="3574604"/>
              <a:ext cx="730382" cy="371475"/>
            </a:xfrm>
            <a:prstGeom prst="rect">
              <a:avLst/>
            </a:prstGeom>
            <a:gradFill>
              <a:gsLst>
                <a:gs pos="18000">
                  <a:schemeClr val="accent2">
                    <a:lumMod val="75000"/>
                  </a:schemeClr>
                </a:gs>
                <a:gs pos="50000">
                  <a:schemeClr val="accent1">
                    <a:tint val="44500"/>
                    <a:satMod val="160000"/>
                  </a:schemeClr>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grpSp>
      <p:grpSp>
        <p:nvGrpSpPr>
          <p:cNvPr id="14" name="Groupe 13"/>
          <p:cNvGrpSpPr/>
          <p:nvPr/>
        </p:nvGrpSpPr>
        <p:grpSpPr>
          <a:xfrm>
            <a:off x="1261591" y="4797152"/>
            <a:ext cx="7762911" cy="373063"/>
            <a:chOff x="253479" y="4306119"/>
            <a:chExt cx="8769063" cy="373063"/>
          </a:xfrm>
        </p:grpSpPr>
        <p:sp>
          <p:nvSpPr>
            <p:cNvPr id="63" name="Rectangle 286"/>
            <p:cNvSpPr>
              <a:spLocks noChangeArrowheads="1"/>
            </p:cNvSpPr>
            <p:nvPr/>
          </p:nvSpPr>
          <p:spPr bwMode="auto">
            <a:xfrm>
              <a:off x="3180864" y="4306119"/>
              <a:ext cx="730382" cy="373063"/>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1x8</a:t>
              </a:r>
              <a:endParaRPr lang="fr-FR" b="1" dirty="0">
                <a:solidFill>
                  <a:schemeClr val="bg1"/>
                </a:solidFill>
                <a:latin typeface="Arial" pitchFamily="34" charset="0"/>
                <a:cs typeface="Arial" pitchFamily="34" charset="0"/>
              </a:endParaRPr>
            </a:p>
          </p:txBody>
        </p:sp>
        <p:sp>
          <p:nvSpPr>
            <p:cNvPr id="64" name="Rectangle 289"/>
            <p:cNvSpPr>
              <a:spLocks noChangeArrowheads="1"/>
            </p:cNvSpPr>
            <p:nvPr/>
          </p:nvSpPr>
          <p:spPr bwMode="auto">
            <a:xfrm>
              <a:off x="3911246"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5" name="Rectangle 291"/>
            <p:cNvSpPr>
              <a:spLocks noChangeArrowheads="1"/>
            </p:cNvSpPr>
            <p:nvPr/>
          </p:nvSpPr>
          <p:spPr bwMode="auto">
            <a:xfrm>
              <a:off x="3911246" y="4306119"/>
              <a:ext cx="730382" cy="373063"/>
            </a:xfrm>
            <a:prstGeom prst="rect">
              <a:avLst/>
            </a:prstGeom>
            <a:gradFill>
              <a:gsLst>
                <a:gs pos="18000">
                  <a:schemeClr val="accent1">
                    <a:lumMod val="77000"/>
                  </a:schemeClr>
                </a:gs>
                <a:gs pos="50000">
                  <a:srgbClr val="DCE3D3"/>
                </a:gs>
                <a:gs pos="84000">
                  <a:schemeClr val="accent1">
                    <a:lumMod val="66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0x4</a:t>
              </a:r>
              <a:endParaRPr lang="fr-FR" b="1" dirty="0">
                <a:solidFill>
                  <a:schemeClr val="bg1"/>
                </a:solidFill>
                <a:latin typeface="Arial" pitchFamily="34" charset="0"/>
                <a:cs typeface="Arial" pitchFamily="34" charset="0"/>
              </a:endParaRPr>
            </a:p>
          </p:txBody>
        </p:sp>
        <p:sp>
          <p:nvSpPr>
            <p:cNvPr id="66" name="Rectangle 292"/>
            <p:cNvSpPr>
              <a:spLocks noChangeArrowheads="1"/>
            </p:cNvSpPr>
            <p:nvPr/>
          </p:nvSpPr>
          <p:spPr bwMode="auto">
            <a:xfrm>
              <a:off x="4641629"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7" name="Rectangle 294"/>
            <p:cNvSpPr>
              <a:spLocks noChangeArrowheads="1"/>
            </p:cNvSpPr>
            <p:nvPr/>
          </p:nvSpPr>
          <p:spPr bwMode="auto">
            <a:xfrm>
              <a:off x="4641629" y="4306119"/>
              <a:ext cx="730382" cy="373063"/>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1x2</a:t>
              </a:r>
              <a:endParaRPr lang="fr-FR" b="1" dirty="0">
                <a:solidFill>
                  <a:schemeClr val="bg1"/>
                </a:solidFill>
                <a:latin typeface="Arial" pitchFamily="34" charset="0"/>
                <a:cs typeface="Arial" pitchFamily="34" charset="0"/>
              </a:endParaRPr>
            </a:p>
          </p:txBody>
        </p:sp>
        <p:sp>
          <p:nvSpPr>
            <p:cNvPr id="68" name="Rectangle 295"/>
            <p:cNvSpPr>
              <a:spLocks noChangeArrowheads="1"/>
            </p:cNvSpPr>
            <p:nvPr/>
          </p:nvSpPr>
          <p:spPr bwMode="auto">
            <a:xfrm>
              <a:off x="5372011"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9" name="Rectangle 297"/>
            <p:cNvSpPr>
              <a:spLocks noChangeArrowheads="1"/>
            </p:cNvSpPr>
            <p:nvPr/>
          </p:nvSpPr>
          <p:spPr bwMode="auto">
            <a:xfrm>
              <a:off x="5372011" y="4306119"/>
              <a:ext cx="730382" cy="373063"/>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1x1</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70" name="Rectangle 298"/>
            <p:cNvSpPr>
              <a:spLocks noChangeArrowheads="1"/>
            </p:cNvSpPr>
            <p:nvPr/>
          </p:nvSpPr>
          <p:spPr bwMode="auto">
            <a:xfrm>
              <a:off x="6102393" y="4306119"/>
              <a:ext cx="729003"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71" name="Rectangle 300"/>
            <p:cNvSpPr>
              <a:spLocks noChangeArrowheads="1"/>
            </p:cNvSpPr>
            <p:nvPr/>
          </p:nvSpPr>
          <p:spPr bwMode="auto">
            <a:xfrm>
              <a:off x="6102393" y="4306119"/>
              <a:ext cx="729003"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0x8</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72" name="Rectangle 301"/>
            <p:cNvSpPr>
              <a:spLocks noChangeArrowheads="1"/>
            </p:cNvSpPr>
            <p:nvPr/>
          </p:nvSpPr>
          <p:spPr bwMode="auto">
            <a:xfrm>
              <a:off x="6831396" y="4306119"/>
              <a:ext cx="730382" cy="373063"/>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1x4</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73" name="Rectangle 304"/>
            <p:cNvSpPr>
              <a:spLocks noChangeArrowheads="1"/>
            </p:cNvSpPr>
            <p:nvPr/>
          </p:nvSpPr>
          <p:spPr bwMode="auto">
            <a:xfrm>
              <a:off x="7561778"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74" name="Rectangle 306"/>
            <p:cNvSpPr>
              <a:spLocks noChangeArrowheads="1"/>
            </p:cNvSpPr>
            <p:nvPr/>
          </p:nvSpPr>
          <p:spPr bwMode="auto">
            <a:xfrm>
              <a:off x="7561778" y="4306119"/>
              <a:ext cx="730382" cy="373063"/>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1x2</a:t>
              </a:r>
              <a:endParaRPr lang="fr-FR" b="1" dirty="0">
                <a:solidFill>
                  <a:schemeClr val="bg1"/>
                </a:solidFill>
                <a:latin typeface="Arial" pitchFamily="34" charset="0"/>
                <a:cs typeface="Arial" pitchFamily="34" charset="0"/>
              </a:endParaRPr>
            </a:p>
          </p:txBody>
        </p:sp>
        <p:sp>
          <p:nvSpPr>
            <p:cNvPr id="75" name="Rectangle 307"/>
            <p:cNvSpPr>
              <a:spLocks noChangeArrowheads="1"/>
            </p:cNvSpPr>
            <p:nvPr/>
          </p:nvSpPr>
          <p:spPr bwMode="auto">
            <a:xfrm>
              <a:off x="8292160"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76" name="Rectangle 309"/>
            <p:cNvSpPr>
              <a:spLocks noChangeArrowheads="1"/>
            </p:cNvSpPr>
            <p:nvPr/>
          </p:nvSpPr>
          <p:spPr bwMode="auto">
            <a:xfrm>
              <a:off x="8292160" y="4306119"/>
              <a:ext cx="730382"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1x1</a:t>
              </a:r>
              <a:endParaRPr lang="fr-FR" b="1" dirty="0">
                <a:solidFill>
                  <a:schemeClr val="bg1"/>
                </a:solidFill>
                <a:latin typeface="Arial" pitchFamily="34" charset="0"/>
                <a:cs typeface="Arial" pitchFamily="34" charset="0"/>
              </a:endParaRPr>
            </a:p>
          </p:txBody>
        </p:sp>
        <p:sp>
          <p:nvSpPr>
            <p:cNvPr id="106" name="Rectangle 286"/>
            <p:cNvSpPr>
              <a:spLocks noChangeArrowheads="1"/>
            </p:cNvSpPr>
            <p:nvPr/>
          </p:nvSpPr>
          <p:spPr bwMode="auto">
            <a:xfrm>
              <a:off x="253479" y="4306119"/>
              <a:ext cx="730382" cy="373063"/>
            </a:xfrm>
            <a:prstGeom prst="rect">
              <a:avLst/>
            </a:prstGeom>
            <a:gradFill>
              <a:gsLst>
                <a:gs pos="0">
                  <a:schemeClr val="accent2">
                    <a:lumMod val="75000"/>
                  </a:schemeClr>
                </a:gs>
                <a:gs pos="50000">
                  <a:schemeClr val="tx2">
                    <a:lumMod val="60000"/>
                    <a:lumOff val="40000"/>
                  </a:schemeClr>
                </a:gs>
                <a:gs pos="100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0x8</a:t>
              </a:r>
              <a:endParaRPr lang="fr-FR" b="1" dirty="0">
                <a:solidFill>
                  <a:schemeClr val="bg1"/>
                </a:solidFill>
                <a:latin typeface="Arial" pitchFamily="34" charset="0"/>
                <a:cs typeface="Arial" pitchFamily="34" charset="0"/>
              </a:endParaRPr>
            </a:p>
          </p:txBody>
        </p:sp>
        <p:sp>
          <p:nvSpPr>
            <p:cNvPr id="107" name="Rectangle 289"/>
            <p:cNvSpPr>
              <a:spLocks noChangeArrowheads="1"/>
            </p:cNvSpPr>
            <p:nvPr/>
          </p:nvSpPr>
          <p:spPr bwMode="auto">
            <a:xfrm>
              <a:off x="983861"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08" name="Rectangle 291"/>
            <p:cNvSpPr>
              <a:spLocks noChangeArrowheads="1"/>
            </p:cNvSpPr>
            <p:nvPr/>
          </p:nvSpPr>
          <p:spPr bwMode="auto">
            <a:xfrm>
              <a:off x="983861" y="4306119"/>
              <a:ext cx="730382" cy="373063"/>
            </a:xfrm>
            <a:prstGeom prst="rect">
              <a:avLst/>
            </a:prstGeom>
            <a:gradFill>
              <a:gsLst>
                <a:gs pos="18000">
                  <a:schemeClr val="accent2">
                    <a:lumMod val="75000"/>
                  </a:schemeClr>
                </a:gs>
                <a:gs pos="50000">
                  <a:srgbClr val="DCE3D3"/>
                </a:gs>
                <a:gs pos="84000">
                  <a:schemeClr val="accent2">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1x4</a:t>
              </a:r>
              <a:endParaRPr lang="fr-FR" b="1" dirty="0">
                <a:solidFill>
                  <a:schemeClr val="bg1"/>
                </a:solidFill>
                <a:latin typeface="Arial" pitchFamily="34" charset="0"/>
                <a:cs typeface="Arial" pitchFamily="34" charset="0"/>
              </a:endParaRPr>
            </a:p>
          </p:txBody>
        </p:sp>
        <p:sp>
          <p:nvSpPr>
            <p:cNvPr id="109" name="Rectangle 292"/>
            <p:cNvSpPr>
              <a:spLocks noChangeArrowheads="1"/>
            </p:cNvSpPr>
            <p:nvPr/>
          </p:nvSpPr>
          <p:spPr bwMode="auto">
            <a:xfrm>
              <a:off x="1714244"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10" name="Rectangle 294"/>
            <p:cNvSpPr>
              <a:spLocks noChangeArrowheads="1"/>
            </p:cNvSpPr>
            <p:nvPr/>
          </p:nvSpPr>
          <p:spPr bwMode="auto">
            <a:xfrm>
              <a:off x="1714244" y="4306119"/>
              <a:ext cx="730382" cy="373063"/>
            </a:xfrm>
            <a:prstGeom prst="rect">
              <a:avLst/>
            </a:prstGeom>
            <a:gradFill>
              <a:gsLst>
                <a:gs pos="18000">
                  <a:schemeClr val="accent2">
                    <a:lumMod val="50000"/>
                  </a:schemeClr>
                </a:gs>
                <a:gs pos="50000">
                  <a:srgbClr val="DCE3D3"/>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0x2</a:t>
              </a:r>
              <a:endParaRPr lang="fr-FR" b="1" dirty="0">
                <a:solidFill>
                  <a:schemeClr val="bg1"/>
                </a:solidFill>
                <a:latin typeface="Arial" pitchFamily="34" charset="0"/>
                <a:cs typeface="Arial" pitchFamily="34" charset="0"/>
              </a:endParaRPr>
            </a:p>
          </p:txBody>
        </p:sp>
        <p:sp>
          <p:nvSpPr>
            <p:cNvPr id="111" name="Rectangle 295"/>
            <p:cNvSpPr>
              <a:spLocks noChangeArrowheads="1"/>
            </p:cNvSpPr>
            <p:nvPr/>
          </p:nvSpPr>
          <p:spPr bwMode="auto">
            <a:xfrm>
              <a:off x="2444626"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12" name="Rectangle 297"/>
            <p:cNvSpPr>
              <a:spLocks noChangeArrowheads="1"/>
            </p:cNvSpPr>
            <p:nvPr/>
          </p:nvSpPr>
          <p:spPr bwMode="auto">
            <a:xfrm>
              <a:off x="2444626" y="4306119"/>
              <a:ext cx="730382" cy="373063"/>
            </a:xfrm>
            <a:prstGeom prst="rect">
              <a:avLst/>
            </a:prstGeom>
            <a:gradFill>
              <a:gsLst>
                <a:gs pos="18000">
                  <a:schemeClr val="accent2">
                    <a:lumMod val="75000"/>
                  </a:schemeClr>
                </a:gs>
                <a:gs pos="50000">
                  <a:schemeClr val="accent1">
                    <a:tint val="44500"/>
                    <a:satMod val="160000"/>
                  </a:schemeClr>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1x1</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grpSp>
      <p:grpSp>
        <p:nvGrpSpPr>
          <p:cNvPr id="18" name="Groupe 17"/>
          <p:cNvGrpSpPr/>
          <p:nvPr/>
        </p:nvGrpSpPr>
        <p:grpSpPr>
          <a:xfrm>
            <a:off x="1259632" y="5504209"/>
            <a:ext cx="7762911" cy="373063"/>
            <a:chOff x="253479" y="3212976"/>
            <a:chExt cx="8769063" cy="373063"/>
          </a:xfrm>
        </p:grpSpPr>
        <p:sp>
          <p:nvSpPr>
            <p:cNvPr id="78" name="Rectangle 77"/>
            <p:cNvSpPr>
              <a:spLocks noChangeArrowheads="1"/>
            </p:cNvSpPr>
            <p:nvPr/>
          </p:nvSpPr>
          <p:spPr bwMode="auto">
            <a:xfrm>
              <a:off x="3180864" y="3212976"/>
              <a:ext cx="730382"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p:txBody>
        </p:sp>
        <p:sp>
          <p:nvSpPr>
            <p:cNvPr id="79" name="Rectangle 78"/>
            <p:cNvSpPr>
              <a:spLocks noChangeArrowheads="1"/>
            </p:cNvSpPr>
            <p:nvPr/>
          </p:nvSpPr>
          <p:spPr bwMode="auto">
            <a:xfrm>
              <a:off x="3911246" y="3212976"/>
              <a:ext cx="730382"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0" name="Rectangle 79"/>
            <p:cNvSpPr>
              <a:spLocks noChangeArrowheads="1"/>
            </p:cNvSpPr>
            <p:nvPr/>
          </p:nvSpPr>
          <p:spPr bwMode="auto">
            <a:xfrm>
              <a:off x="4641629" y="3212976"/>
              <a:ext cx="730382"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1" name="Rectangle 80"/>
            <p:cNvSpPr>
              <a:spLocks noChangeArrowheads="1"/>
            </p:cNvSpPr>
            <p:nvPr/>
          </p:nvSpPr>
          <p:spPr bwMode="auto">
            <a:xfrm>
              <a:off x="5372011" y="3212976"/>
              <a:ext cx="730382"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2" name="Rectangle 81"/>
            <p:cNvSpPr>
              <a:spLocks noChangeArrowheads="1"/>
            </p:cNvSpPr>
            <p:nvPr/>
          </p:nvSpPr>
          <p:spPr bwMode="auto">
            <a:xfrm>
              <a:off x="6102393" y="3212976"/>
              <a:ext cx="729003" cy="371475"/>
            </a:xfrm>
            <a:prstGeom prst="rect">
              <a:avLst/>
            </a:prstGeom>
            <a:gradFill>
              <a:gsLst>
                <a:gs pos="14000">
                  <a:schemeClr val="accent3">
                    <a:lumMod val="50000"/>
                  </a:schemeClr>
                </a:gs>
                <a:gs pos="50000">
                  <a:schemeClr val="accent1">
                    <a:tint val="44500"/>
                    <a:satMod val="160000"/>
                  </a:schemeClr>
                </a:gs>
                <a:gs pos="89000">
                  <a:schemeClr val="accent3">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3" name="Rectangle 82"/>
            <p:cNvSpPr>
              <a:spLocks noChangeArrowheads="1"/>
            </p:cNvSpPr>
            <p:nvPr/>
          </p:nvSpPr>
          <p:spPr bwMode="auto">
            <a:xfrm>
              <a:off x="6831396" y="3212976"/>
              <a:ext cx="730382"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4" name="Rectangle 83"/>
            <p:cNvSpPr>
              <a:spLocks noChangeArrowheads="1"/>
            </p:cNvSpPr>
            <p:nvPr/>
          </p:nvSpPr>
          <p:spPr bwMode="auto">
            <a:xfrm>
              <a:off x="7561778" y="3212976"/>
              <a:ext cx="730382"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5" name="Rectangle 84"/>
            <p:cNvSpPr>
              <a:spLocks noChangeArrowheads="1"/>
            </p:cNvSpPr>
            <p:nvPr/>
          </p:nvSpPr>
          <p:spPr bwMode="auto">
            <a:xfrm>
              <a:off x="8292160" y="3212976"/>
              <a:ext cx="730382" cy="373063"/>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3" name="Rectangle 112"/>
            <p:cNvSpPr>
              <a:spLocks noChangeArrowheads="1"/>
            </p:cNvSpPr>
            <p:nvPr/>
          </p:nvSpPr>
          <p:spPr bwMode="auto">
            <a:xfrm>
              <a:off x="253479" y="3212976"/>
              <a:ext cx="730382"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114" name="Rectangle 113"/>
            <p:cNvSpPr>
              <a:spLocks noChangeArrowheads="1"/>
            </p:cNvSpPr>
            <p:nvPr/>
          </p:nvSpPr>
          <p:spPr bwMode="auto">
            <a:xfrm>
              <a:off x="983861" y="3212976"/>
              <a:ext cx="730382"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5" name="Rectangle 114"/>
            <p:cNvSpPr>
              <a:spLocks noChangeArrowheads="1"/>
            </p:cNvSpPr>
            <p:nvPr/>
          </p:nvSpPr>
          <p:spPr bwMode="auto">
            <a:xfrm>
              <a:off x="1714244" y="3212976"/>
              <a:ext cx="730382"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116" name="Rectangle 115"/>
            <p:cNvSpPr>
              <a:spLocks noChangeArrowheads="1"/>
            </p:cNvSpPr>
            <p:nvPr/>
          </p:nvSpPr>
          <p:spPr bwMode="auto">
            <a:xfrm>
              <a:off x="2444626" y="3212976"/>
              <a:ext cx="730382"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12" name="Groupe 11"/>
          <p:cNvGrpSpPr/>
          <p:nvPr/>
        </p:nvGrpSpPr>
        <p:grpSpPr>
          <a:xfrm>
            <a:off x="1261458" y="3694162"/>
            <a:ext cx="7776998" cy="371475"/>
            <a:chOff x="251520" y="5038831"/>
            <a:chExt cx="8784976" cy="371475"/>
          </a:xfrm>
        </p:grpSpPr>
        <p:sp>
          <p:nvSpPr>
            <p:cNvPr id="87" name="Rectangle 254"/>
            <p:cNvSpPr>
              <a:spLocks noChangeArrowheads="1"/>
            </p:cNvSpPr>
            <p:nvPr/>
          </p:nvSpPr>
          <p:spPr bwMode="auto">
            <a:xfrm>
              <a:off x="3178905" y="5038831"/>
              <a:ext cx="2923488"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15</a:t>
              </a:r>
              <a:endParaRPr lang="fr-FR" b="1" dirty="0">
                <a:solidFill>
                  <a:schemeClr val="bg1"/>
                </a:solidFill>
                <a:latin typeface="Arial" pitchFamily="34" charset="0"/>
                <a:cs typeface="Arial" pitchFamily="34" charset="0"/>
              </a:endParaRPr>
            </a:p>
          </p:txBody>
        </p:sp>
        <p:sp>
          <p:nvSpPr>
            <p:cNvPr id="88" name="Rectangle 254"/>
            <p:cNvSpPr>
              <a:spLocks noChangeArrowheads="1"/>
            </p:cNvSpPr>
            <p:nvPr/>
          </p:nvSpPr>
          <p:spPr bwMode="auto">
            <a:xfrm>
              <a:off x="6102393" y="5038831"/>
              <a:ext cx="2934103" cy="371475"/>
            </a:xfrm>
            <a:prstGeom prst="rect">
              <a:avLst/>
            </a:prstGeom>
            <a:gradFill>
              <a:gsLst>
                <a:gs pos="14000">
                  <a:schemeClr val="accent3">
                    <a:lumMod val="50000"/>
                  </a:schemeClr>
                </a:gs>
                <a:gs pos="50000">
                  <a:schemeClr val="accent1">
                    <a:tint val="44500"/>
                    <a:satMod val="160000"/>
                  </a:schemeClr>
                </a:gs>
                <a:gs pos="89000">
                  <a:schemeClr val="accent3">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7</a:t>
              </a:r>
              <a:endParaRPr lang="fr-FR" b="1" dirty="0">
                <a:solidFill>
                  <a:schemeClr val="bg1"/>
                </a:solidFill>
                <a:latin typeface="Arial" pitchFamily="34" charset="0"/>
                <a:cs typeface="Arial" pitchFamily="34" charset="0"/>
              </a:endParaRPr>
            </a:p>
          </p:txBody>
        </p:sp>
        <p:sp>
          <p:nvSpPr>
            <p:cNvPr id="117" name="Rectangle 254"/>
            <p:cNvSpPr>
              <a:spLocks noChangeArrowheads="1"/>
            </p:cNvSpPr>
            <p:nvPr/>
          </p:nvSpPr>
          <p:spPr bwMode="auto">
            <a:xfrm>
              <a:off x="251520" y="5038831"/>
              <a:ext cx="2923488"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5</a:t>
              </a:r>
              <a:endParaRPr lang="fr-FR" b="1" dirty="0">
                <a:solidFill>
                  <a:schemeClr val="bg1"/>
                </a:solidFill>
                <a:latin typeface="Arial" pitchFamily="34" charset="0"/>
                <a:cs typeface="Arial" pitchFamily="34" charset="0"/>
              </a:endParaRPr>
            </a:p>
          </p:txBody>
        </p:sp>
      </p:grpSp>
      <p:grpSp>
        <p:nvGrpSpPr>
          <p:cNvPr id="13" name="Groupe 12"/>
          <p:cNvGrpSpPr/>
          <p:nvPr/>
        </p:nvGrpSpPr>
        <p:grpSpPr>
          <a:xfrm>
            <a:off x="1261591" y="5160413"/>
            <a:ext cx="7762911" cy="373063"/>
            <a:chOff x="253479" y="4669380"/>
            <a:chExt cx="8769063" cy="373063"/>
          </a:xfrm>
        </p:grpSpPr>
        <p:sp>
          <p:nvSpPr>
            <p:cNvPr id="90" name="Rectangle 254"/>
            <p:cNvSpPr>
              <a:spLocks noChangeArrowheads="1"/>
            </p:cNvSpPr>
            <p:nvPr/>
          </p:nvSpPr>
          <p:spPr bwMode="auto">
            <a:xfrm>
              <a:off x="3180864" y="4669380"/>
              <a:ext cx="730382"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8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91" name="Rectangle 255"/>
            <p:cNvSpPr>
              <a:spLocks noChangeArrowheads="1"/>
            </p:cNvSpPr>
            <p:nvPr/>
          </p:nvSpPr>
          <p:spPr bwMode="auto">
            <a:xfrm>
              <a:off x="3911246" y="4669380"/>
              <a:ext cx="730382"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  +</a:t>
              </a:r>
              <a:endParaRPr lang="fr-FR" b="1" dirty="0">
                <a:solidFill>
                  <a:schemeClr val="bg1"/>
                </a:solidFill>
                <a:latin typeface="Arial" pitchFamily="34" charset="0"/>
                <a:cs typeface="Arial" pitchFamily="34" charset="0"/>
              </a:endParaRPr>
            </a:p>
          </p:txBody>
        </p:sp>
        <p:sp>
          <p:nvSpPr>
            <p:cNvPr id="92" name="Rectangle 256"/>
            <p:cNvSpPr>
              <a:spLocks noChangeArrowheads="1"/>
            </p:cNvSpPr>
            <p:nvPr/>
          </p:nvSpPr>
          <p:spPr bwMode="auto">
            <a:xfrm>
              <a:off x="4641629" y="4669380"/>
              <a:ext cx="730382" cy="371475"/>
            </a:xfrm>
            <a:prstGeom prst="rect">
              <a:avLst/>
            </a:prstGeom>
            <a:gradFill>
              <a:gsLst>
                <a:gs pos="18000">
                  <a:schemeClr val="accent1">
                    <a:lumMod val="59000"/>
                  </a:schemeClr>
                </a:gs>
                <a:gs pos="50000">
                  <a:schemeClr val="accent1">
                    <a:tint val="44500"/>
                    <a:satMod val="160000"/>
                  </a:schemeClr>
                </a:gs>
                <a:gs pos="84000">
                  <a:schemeClr val="accent1">
                    <a:lumMod val="61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93" name="Rectangle 257"/>
            <p:cNvSpPr>
              <a:spLocks noChangeArrowheads="1"/>
            </p:cNvSpPr>
            <p:nvPr/>
          </p:nvSpPr>
          <p:spPr bwMode="auto">
            <a:xfrm>
              <a:off x="5372011" y="4669380"/>
              <a:ext cx="730382"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94" name="Rectangle 258"/>
            <p:cNvSpPr>
              <a:spLocks noChangeArrowheads="1"/>
            </p:cNvSpPr>
            <p:nvPr/>
          </p:nvSpPr>
          <p:spPr bwMode="auto">
            <a:xfrm>
              <a:off x="6102393" y="4669380"/>
              <a:ext cx="729003"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95" name="Rectangle 259"/>
            <p:cNvSpPr>
              <a:spLocks noChangeArrowheads="1"/>
            </p:cNvSpPr>
            <p:nvPr/>
          </p:nvSpPr>
          <p:spPr bwMode="auto">
            <a:xfrm>
              <a:off x="6831396" y="4669380"/>
              <a:ext cx="730382"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4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96" name="Rectangle 260"/>
            <p:cNvSpPr>
              <a:spLocks noChangeArrowheads="1"/>
            </p:cNvSpPr>
            <p:nvPr/>
          </p:nvSpPr>
          <p:spPr bwMode="auto">
            <a:xfrm>
              <a:off x="7561778" y="4669380"/>
              <a:ext cx="730382"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97" name="Rectangle 261"/>
            <p:cNvSpPr>
              <a:spLocks noChangeArrowheads="1"/>
            </p:cNvSpPr>
            <p:nvPr/>
          </p:nvSpPr>
          <p:spPr bwMode="auto">
            <a:xfrm>
              <a:off x="8292160" y="4669380"/>
              <a:ext cx="730382"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8" name="Rectangle 254"/>
            <p:cNvSpPr>
              <a:spLocks noChangeArrowheads="1"/>
            </p:cNvSpPr>
            <p:nvPr/>
          </p:nvSpPr>
          <p:spPr bwMode="auto">
            <a:xfrm>
              <a:off x="253479" y="4669380"/>
              <a:ext cx="730382" cy="371475"/>
            </a:xfrm>
            <a:prstGeom prst="rect">
              <a:avLst/>
            </a:prstGeom>
            <a:gradFill>
              <a:gsLst>
                <a:gs pos="0">
                  <a:schemeClr val="accent2">
                    <a:lumMod val="75000"/>
                  </a:schemeClr>
                </a:gs>
                <a:gs pos="50000">
                  <a:schemeClr val="tx2">
                    <a:lumMod val="60000"/>
                    <a:lumOff val="40000"/>
                  </a:schemeClr>
                </a:gs>
                <a:gs pos="100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19" name="Rectangle 255"/>
            <p:cNvSpPr>
              <a:spLocks noChangeArrowheads="1"/>
            </p:cNvSpPr>
            <p:nvPr/>
          </p:nvSpPr>
          <p:spPr bwMode="auto">
            <a:xfrm>
              <a:off x="983861" y="4669380"/>
              <a:ext cx="730382" cy="371475"/>
            </a:xfrm>
            <a:prstGeom prst="rect">
              <a:avLst/>
            </a:prstGeom>
            <a:gradFill>
              <a:gsLst>
                <a:gs pos="18000">
                  <a:schemeClr val="accent2">
                    <a:lumMod val="75000"/>
                  </a:schemeClr>
                </a:gs>
                <a:gs pos="50000">
                  <a:srgbClr val="DCE3D3"/>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  +</a:t>
              </a:r>
              <a:endParaRPr lang="fr-FR" b="1" dirty="0">
                <a:solidFill>
                  <a:schemeClr val="bg1"/>
                </a:solidFill>
                <a:latin typeface="Arial" pitchFamily="34" charset="0"/>
                <a:cs typeface="Arial" pitchFamily="34" charset="0"/>
              </a:endParaRPr>
            </a:p>
          </p:txBody>
        </p:sp>
        <p:sp>
          <p:nvSpPr>
            <p:cNvPr id="120" name="Rectangle 256"/>
            <p:cNvSpPr>
              <a:spLocks noChangeArrowheads="1"/>
            </p:cNvSpPr>
            <p:nvPr/>
          </p:nvSpPr>
          <p:spPr bwMode="auto">
            <a:xfrm>
              <a:off x="1714244" y="4669380"/>
              <a:ext cx="730382" cy="371475"/>
            </a:xfrm>
            <a:prstGeom prst="rect">
              <a:avLst/>
            </a:prstGeom>
            <a:gradFill>
              <a:gsLst>
                <a:gs pos="18000">
                  <a:schemeClr val="accent2">
                    <a:lumMod val="50000"/>
                  </a:schemeClr>
                </a:gs>
                <a:gs pos="50000">
                  <a:srgbClr val="DCE3D3"/>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21" name="Rectangle 257"/>
            <p:cNvSpPr>
              <a:spLocks noChangeArrowheads="1"/>
            </p:cNvSpPr>
            <p:nvPr/>
          </p:nvSpPr>
          <p:spPr bwMode="auto">
            <a:xfrm>
              <a:off x="2444626" y="4669380"/>
              <a:ext cx="730382" cy="371475"/>
            </a:xfrm>
            <a:prstGeom prst="rect">
              <a:avLst/>
            </a:prstGeom>
            <a:gradFill>
              <a:gsLst>
                <a:gs pos="18000">
                  <a:schemeClr val="accent2">
                    <a:lumMod val="75000"/>
                  </a:schemeClr>
                </a:gs>
                <a:gs pos="50000">
                  <a:schemeClr val="accent1">
                    <a:tint val="44500"/>
                    <a:satMod val="160000"/>
                  </a:schemeClr>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sp>
        <p:nvSpPr>
          <p:cNvPr id="125" name="Rectangle 124"/>
          <p:cNvSpPr/>
          <p:nvPr/>
        </p:nvSpPr>
        <p:spPr>
          <a:xfrm>
            <a:off x="4511810" y="3287638"/>
            <a:ext cx="1284326" cy="369332"/>
          </a:xfrm>
          <a:prstGeom prst="rect">
            <a:avLst/>
          </a:prstGeom>
        </p:spPr>
        <p:txBody>
          <a:bodyPr wrap="none">
            <a:spAutoFit/>
          </a:bodyPr>
          <a:lstStyle/>
          <a:p>
            <a:r>
              <a:rPr lang="fr-FR" b="1" dirty="0" smtClean="0">
                <a:solidFill>
                  <a:schemeClr val="bg1"/>
                </a:solidFill>
                <a:latin typeface="Arial" pitchFamily="34" charset="0"/>
                <a:cs typeface="Arial" pitchFamily="34" charset="0"/>
              </a:rPr>
              <a:t>F</a:t>
            </a:r>
            <a:r>
              <a:rPr lang="fr-FR" b="1" baseline="-25000" dirty="0" smtClean="0">
                <a:solidFill>
                  <a:schemeClr val="bg1"/>
                </a:solidFill>
                <a:latin typeface="Arial" pitchFamily="34" charset="0"/>
                <a:cs typeface="Arial" pitchFamily="34" charset="0"/>
              </a:rPr>
              <a:t>H</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15 </a:t>
            </a:r>
            <a:r>
              <a:rPr lang="fr-FR" b="1" baseline="-25000" dirty="0" smtClean="0">
                <a:solidFill>
                  <a:schemeClr val="bg1"/>
                </a:solidFill>
                <a:latin typeface="Arial" pitchFamily="34" charset="0"/>
                <a:cs typeface="Arial" pitchFamily="34" charset="0"/>
              </a:rPr>
              <a:t>D</a:t>
            </a:r>
            <a:endParaRPr lang="fr-FR" b="1" baseline="-25000" dirty="0">
              <a:solidFill>
                <a:schemeClr val="bg1"/>
              </a:solidFill>
              <a:latin typeface="Arial" pitchFamily="34" charset="0"/>
              <a:cs typeface="Arial" pitchFamily="34" charset="0"/>
            </a:endParaRPr>
          </a:p>
        </p:txBody>
      </p:sp>
      <p:sp>
        <p:nvSpPr>
          <p:cNvPr id="86" name="Rectangle 85"/>
          <p:cNvSpPr/>
          <p:nvPr/>
        </p:nvSpPr>
        <p:spPr>
          <a:xfrm>
            <a:off x="154118" y="4273351"/>
            <a:ext cx="671979" cy="307777"/>
          </a:xfrm>
          <a:prstGeom prst="rect">
            <a:avLst/>
          </a:prstGeom>
        </p:spPr>
        <p:txBody>
          <a:bodyPr wrap="none">
            <a:spAutoFit/>
          </a:bodyPr>
          <a:lstStyle/>
          <a:p>
            <a:pPr algn="r"/>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89" name="Rectangle 88"/>
          <p:cNvSpPr/>
          <p:nvPr/>
        </p:nvSpPr>
        <p:spPr>
          <a:xfrm>
            <a:off x="171511" y="4705980"/>
            <a:ext cx="872097" cy="523220"/>
          </a:xfrm>
          <a:prstGeom prst="rect">
            <a:avLst/>
          </a:prstGeom>
        </p:spPr>
        <p:txBody>
          <a:bodyPr wrap="none">
            <a:spAutoFit/>
          </a:bodyPr>
          <a:lstStyle/>
          <a:p>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rangs</a:t>
            </a:r>
            <a:endParaRPr lang="fr-FR" sz="1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22" name="Rectangle 121"/>
          <p:cNvSpPr/>
          <p:nvPr/>
        </p:nvSpPr>
        <p:spPr>
          <a:xfrm>
            <a:off x="35496" y="5157192"/>
            <a:ext cx="909223" cy="307777"/>
          </a:xfrm>
          <a:prstGeom prst="rect">
            <a:avLst/>
          </a:prstGeom>
        </p:spPr>
        <p:txBody>
          <a:bodyPr wrap="none">
            <a:spAutoFit/>
          </a:bodyPr>
          <a:lstStyle/>
          <a:p>
            <a:pPr algn="r"/>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123" name="Connecteur droit avec flèche 122"/>
          <p:cNvCxnSpPr/>
          <p:nvPr/>
        </p:nvCxnSpPr>
        <p:spPr>
          <a:xfrm>
            <a:off x="894437" y="4437112"/>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124" name="Connecteur droit avec flèche 123"/>
          <p:cNvCxnSpPr/>
          <p:nvPr/>
        </p:nvCxnSpPr>
        <p:spPr>
          <a:xfrm>
            <a:off x="904908" y="5013176"/>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126" name="Connecteur droit avec flèche 125"/>
          <p:cNvCxnSpPr/>
          <p:nvPr/>
        </p:nvCxnSpPr>
        <p:spPr>
          <a:xfrm>
            <a:off x="894436" y="5373216"/>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
        <p:nvSpPr>
          <p:cNvPr id="129" name="Rectangle 128"/>
          <p:cNvSpPr/>
          <p:nvPr/>
        </p:nvSpPr>
        <p:spPr>
          <a:xfrm>
            <a:off x="94807" y="5498068"/>
            <a:ext cx="790601" cy="523220"/>
          </a:xfrm>
          <a:prstGeom prst="rect">
            <a:avLst/>
          </a:prstGeom>
        </p:spPr>
        <p:txBody>
          <a:bodyPr wrap="none">
            <a:spAutoFit/>
          </a:bodyPr>
          <a:lstStyle/>
          <a:p>
            <a:pPr algn="ctr"/>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Bits </a:t>
            </a:r>
          </a:p>
          <a:p>
            <a:pPr algn="ctr"/>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validés</a:t>
            </a:r>
            <a:endParaRPr lang="fr-FR" sz="1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132" name="Connecteur droit avec flèche 131"/>
          <p:cNvCxnSpPr/>
          <p:nvPr/>
        </p:nvCxnSpPr>
        <p:spPr>
          <a:xfrm>
            <a:off x="952265" y="5734092"/>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8126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3200"/>
                            </p:stCondLst>
                            <p:childTnLst>
                              <p:par>
                                <p:cTn id="9" presetID="22" presetClass="entr" presetSubtype="8" fill="hold" grpId="0" nodeType="afterEffect">
                                  <p:stCondLst>
                                    <p:cond delay="0"/>
                                  </p:stCondLst>
                                  <p:childTnLst>
                                    <p:set>
                                      <p:cBhvr>
                                        <p:cTn id="10" dur="1" fill="hold">
                                          <p:stCondLst>
                                            <p:cond delay="0"/>
                                          </p:stCondLst>
                                        </p:cTn>
                                        <p:tgtEl>
                                          <p:spTgt spid="125"/>
                                        </p:tgtEl>
                                        <p:attrNameLst>
                                          <p:attrName>style.visibility</p:attrName>
                                        </p:attrNameLst>
                                      </p:cBhvr>
                                      <p:to>
                                        <p:strVal val="visible"/>
                                      </p:to>
                                    </p:set>
                                    <p:animEffect transition="in" filter="wipe(left)">
                                      <p:cBhvr>
                                        <p:cTn id="11" dur="500"/>
                                        <p:tgtEl>
                                          <p:spTgt spid="12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500"/>
                                        <p:tgtEl>
                                          <p:spTgt spid="12"/>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86"/>
                                        </p:tgtEl>
                                        <p:attrNameLst>
                                          <p:attrName>style.visibility</p:attrName>
                                        </p:attrNameLst>
                                      </p:cBhvr>
                                      <p:to>
                                        <p:strVal val="visible"/>
                                      </p:to>
                                    </p:set>
                                    <p:animEffect transition="in" filter="wipe(left)">
                                      <p:cBhvr>
                                        <p:cTn id="20" dur="500"/>
                                        <p:tgtEl>
                                          <p:spTgt spid="86"/>
                                        </p:tgtEl>
                                      </p:cBhvr>
                                    </p:animEffect>
                                  </p:childTnLst>
                                </p:cTn>
                              </p:par>
                            </p:childTnLst>
                          </p:cTn>
                        </p:par>
                        <p:par>
                          <p:cTn id="21" fill="hold">
                            <p:stCondLst>
                              <p:cond delay="1000"/>
                            </p:stCondLst>
                            <p:childTnLst>
                              <p:par>
                                <p:cTn id="22" presetID="22" presetClass="entr" presetSubtype="8" fill="hold" nodeType="afterEffect">
                                  <p:stCondLst>
                                    <p:cond delay="0"/>
                                  </p:stCondLst>
                                  <p:childTnLst>
                                    <p:set>
                                      <p:cBhvr>
                                        <p:cTn id="23" dur="1" fill="hold">
                                          <p:stCondLst>
                                            <p:cond delay="0"/>
                                          </p:stCondLst>
                                        </p:cTn>
                                        <p:tgtEl>
                                          <p:spTgt spid="123"/>
                                        </p:tgtEl>
                                        <p:attrNameLst>
                                          <p:attrName>style.visibility</p:attrName>
                                        </p:attrNameLst>
                                      </p:cBhvr>
                                      <p:to>
                                        <p:strVal val="visible"/>
                                      </p:to>
                                    </p:set>
                                    <p:animEffect transition="in" filter="wipe(left)">
                                      <p:cBhvr>
                                        <p:cTn id="24" dur="500"/>
                                        <p:tgtEl>
                                          <p:spTgt spid="12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left)">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left)">
                                      <p:cBhvr>
                                        <p:cTn id="34" dur="500"/>
                                        <p:tgtEl>
                                          <p:spTgt spid="15"/>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89"/>
                                        </p:tgtEl>
                                        <p:attrNameLst>
                                          <p:attrName>style.visibility</p:attrName>
                                        </p:attrNameLst>
                                      </p:cBhvr>
                                      <p:to>
                                        <p:strVal val="visible"/>
                                      </p:to>
                                    </p:set>
                                    <p:animEffect transition="in" filter="wipe(left)">
                                      <p:cBhvr>
                                        <p:cTn id="38" dur="500"/>
                                        <p:tgtEl>
                                          <p:spTgt spid="89"/>
                                        </p:tgtEl>
                                      </p:cBhvr>
                                    </p:animEffect>
                                  </p:childTnLst>
                                </p:cTn>
                              </p:par>
                            </p:childTnLst>
                          </p:cTn>
                        </p:par>
                        <p:par>
                          <p:cTn id="39" fill="hold">
                            <p:stCondLst>
                              <p:cond delay="1000"/>
                            </p:stCondLst>
                            <p:childTnLst>
                              <p:par>
                                <p:cTn id="40" presetID="22" presetClass="entr" presetSubtype="8" fill="hold" nodeType="afterEffect">
                                  <p:stCondLst>
                                    <p:cond delay="0"/>
                                  </p:stCondLst>
                                  <p:childTnLst>
                                    <p:set>
                                      <p:cBhvr>
                                        <p:cTn id="41" dur="1" fill="hold">
                                          <p:stCondLst>
                                            <p:cond delay="0"/>
                                          </p:stCondLst>
                                        </p:cTn>
                                        <p:tgtEl>
                                          <p:spTgt spid="124"/>
                                        </p:tgtEl>
                                        <p:attrNameLst>
                                          <p:attrName>style.visibility</p:attrName>
                                        </p:attrNameLst>
                                      </p:cBhvr>
                                      <p:to>
                                        <p:strVal val="visible"/>
                                      </p:to>
                                    </p:set>
                                    <p:animEffect transition="in" filter="wipe(left)">
                                      <p:cBhvr>
                                        <p:cTn id="42" dur="500"/>
                                        <p:tgtEl>
                                          <p:spTgt spid="12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wipe(left)">
                                      <p:cBhvr>
                                        <p:cTn id="47" dur="500"/>
                                        <p:tgtEl>
                                          <p:spTgt spid="14"/>
                                        </p:tgtEl>
                                      </p:cBhvr>
                                    </p:animEffect>
                                  </p:childTnLst>
                                </p:cTn>
                              </p:par>
                            </p:childTnLst>
                          </p:cTn>
                        </p:par>
                        <p:par>
                          <p:cTn id="48" fill="hold">
                            <p:stCondLst>
                              <p:cond delay="500"/>
                            </p:stCondLst>
                            <p:childTnLst>
                              <p:par>
                                <p:cTn id="49" presetID="22" presetClass="entr" presetSubtype="8" fill="hold" grpId="0" nodeType="afterEffect">
                                  <p:stCondLst>
                                    <p:cond delay="0"/>
                                  </p:stCondLst>
                                  <p:childTnLst>
                                    <p:set>
                                      <p:cBhvr>
                                        <p:cTn id="50" dur="1" fill="hold">
                                          <p:stCondLst>
                                            <p:cond delay="0"/>
                                          </p:stCondLst>
                                        </p:cTn>
                                        <p:tgtEl>
                                          <p:spTgt spid="122"/>
                                        </p:tgtEl>
                                        <p:attrNameLst>
                                          <p:attrName>style.visibility</p:attrName>
                                        </p:attrNameLst>
                                      </p:cBhvr>
                                      <p:to>
                                        <p:strVal val="visible"/>
                                      </p:to>
                                    </p:set>
                                    <p:animEffect transition="in" filter="wipe(left)">
                                      <p:cBhvr>
                                        <p:cTn id="51" dur="500"/>
                                        <p:tgtEl>
                                          <p:spTgt spid="122"/>
                                        </p:tgtEl>
                                      </p:cBhvr>
                                    </p:animEffect>
                                  </p:childTnLst>
                                </p:cTn>
                              </p:par>
                            </p:childTnLst>
                          </p:cTn>
                        </p:par>
                        <p:par>
                          <p:cTn id="52" fill="hold">
                            <p:stCondLst>
                              <p:cond delay="1000"/>
                            </p:stCondLst>
                            <p:childTnLst>
                              <p:par>
                                <p:cTn id="53" presetID="22" presetClass="entr" presetSubtype="8" fill="hold" nodeType="afterEffect">
                                  <p:stCondLst>
                                    <p:cond delay="0"/>
                                  </p:stCondLst>
                                  <p:childTnLst>
                                    <p:set>
                                      <p:cBhvr>
                                        <p:cTn id="54" dur="1" fill="hold">
                                          <p:stCondLst>
                                            <p:cond delay="0"/>
                                          </p:stCondLst>
                                        </p:cTn>
                                        <p:tgtEl>
                                          <p:spTgt spid="126"/>
                                        </p:tgtEl>
                                        <p:attrNameLst>
                                          <p:attrName>style.visibility</p:attrName>
                                        </p:attrNameLst>
                                      </p:cBhvr>
                                      <p:to>
                                        <p:strVal val="visible"/>
                                      </p:to>
                                    </p:set>
                                    <p:animEffect transition="in" filter="wipe(left)">
                                      <p:cBhvr>
                                        <p:cTn id="55" dur="500"/>
                                        <p:tgtEl>
                                          <p:spTgt spid="126"/>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nodeType="click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wipe(left)">
                                      <p:cBhvr>
                                        <p:cTn id="60" dur="500"/>
                                        <p:tgtEl>
                                          <p:spTgt spid="13"/>
                                        </p:tgtEl>
                                      </p:cBhvr>
                                    </p:animEffect>
                                  </p:childTnLst>
                                </p:cTn>
                              </p:par>
                            </p:childTnLst>
                          </p:cTn>
                        </p:par>
                        <p:par>
                          <p:cTn id="61" fill="hold">
                            <p:stCondLst>
                              <p:cond delay="500"/>
                            </p:stCondLst>
                            <p:childTnLst>
                              <p:par>
                                <p:cTn id="62" presetID="22" presetClass="entr" presetSubtype="8" fill="hold" grpId="0" nodeType="afterEffect">
                                  <p:stCondLst>
                                    <p:cond delay="0"/>
                                  </p:stCondLst>
                                  <p:childTnLst>
                                    <p:set>
                                      <p:cBhvr>
                                        <p:cTn id="63" dur="1" fill="hold">
                                          <p:stCondLst>
                                            <p:cond delay="0"/>
                                          </p:stCondLst>
                                        </p:cTn>
                                        <p:tgtEl>
                                          <p:spTgt spid="129"/>
                                        </p:tgtEl>
                                        <p:attrNameLst>
                                          <p:attrName>style.visibility</p:attrName>
                                        </p:attrNameLst>
                                      </p:cBhvr>
                                      <p:to>
                                        <p:strVal val="visible"/>
                                      </p:to>
                                    </p:set>
                                    <p:animEffect transition="in" filter="wipe(left)">
                                      <p:cBhvr>
                                        <p:cTn id="64" dur="500"/>
                                        <p:tgtEl>
                                          <p:spTgt spid="129"/>
                                        </p:tgtEl>
                                      </p:cBhvr>
                                    </p:animEffect>
                                  </p:childTnLst>
                                </p:cTn>
                              </p:par>
                            </p:childTnLst>
                          </p:cTn>
                        </p:par>
                        <p:par>
                          <p:cTn id="65" fill="hold">
                            <p:stCondLst>
                              <p:cond delay="1000"/>
                            </p:stCondLst>
                            <p:childTnLst>
                              <p:par>
                                <p:cTn id="66" presetID="22" presetClass="entr" presetSubtype="8" fill="hold" nodeType="afterEffect">
                                  <p:stCondLst>
                                    <p:cond delay="0"/>
                                  </p:stCondLst>
                                  <p:childTnLst>
                                    <p:set>
                                      <p:cBhvr>
                                        <p:cTn id="67" dur="1" fill="hold">
                                          <p:stCondLst>
                                            <p:cond delay="0"/>
                                          </p:stCondLst>
                                        </p:cTn>
                                        <p:tgtEl>
                                          <p:spTgt spid="132"/>
                                        </p:tgtEl>
                                        <p:attrNameLst>
                                          <p:attrName>style.visibility</p:attrName>
                                        </p:attrNameLst>
                                      </p:cBhvr>
                                      <p:to>
                                        <p:strVal val="visible"/>
                                      </p:to>
                                    </p:set>
                                    <p:animEffect transition="in" filter="wipe(left)">
                                      <p:cBhvr>
                                        <p:cTn id="68" dur="500"/>
                                        <p:tgtEl>
                                          <p:spTgt spid="132"/>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nodeType="clickEffect">
                                  <p:stCondLst>
                                    <p:cond delay="0"/>
                                  </p:stCondLst>
                                  <p:childTnLst>
                                    <p:set>
                                      <p:cBhvr>
                                        <p:cTn id="72" dur="1" fill="hold">
                                          <p:stCondLst>
                                            <p:cond delay="0"/>
                                          </p:stCondLst>
                                        </p:cTn>
                                        <p:tgtEl>
                                          <p:spTgt spid="18"/>
                                        </p:tgtEl>
                                        <p:attrNameLst>
                                          <p:attrName>style.visibility</p:attrName>
                                        </p:attrNameLst>
                                      </p:cBhvr>
                                      <p:to>
                                        <p:strVal val="visible"/>
                                      </p:to>
                                    </p:set>
                                    <p:animEffect transition="in" filter="wipe(left)">
                                      <p:cBhvr>
                                        <p:cTn id="73" dur="500"/>
                                        <p:tgtEl>
                                          <p:spTgt spid="18"/>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17"/>
                                        </p:tgtEl>
                                        <p:attrNameLst>
                                          <p:attrName>style.visibility</p:attrName>
                                        </p:attrNameLst>
                                      </p:cBhvr>
                                      <p:to>
                                        <p:strVal val="visible"/>
                                      </p:to>
                                    </p:set>
                                    <p:animEffect transition="in" filter="wipe(left)">
                                      <p:cBhvr>
                                        <p:cTn id="7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125" grpId="0"/>
      <p:bldP spid="86" grpId="0"/>
      <p:bldP spid="89" grpId="0"/>
      <p:bldP spid="122" grpId="0"/>
      <p:bldP spid="12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712566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Hexadécimal …  </a:t>
            </a:r>
            <a:endParaRPr lang="fr-FR" sz="2400" u="sng" dirty="0"/>
          </a:p>
        </p:txBody>
      </p:sp>
      <p:sp>
        <p:nvSpPr>
          <p:cNvPr id="7" name="Rectangle 6"/>
          <p:cNvSpPr/>
          <p:nvPr/>
        </p:nvSpPr>
        <p:spPr>
          <a:xfrm>
            <a:off x="-42914" y="1556792"/>
            <a:ext cx="9166516"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Hexadécimal  </a:t>
            </a:r>
            <a:r>
              <a:rPr lang="fr-FR" b="1" dirty="0" smtClean="0">
                <a:effectLst>
                  <a:outerShdw blurRad="38100" dist="38100" dir="2700000" algn="tl">
                    <a:srgbClr val="000000">
                      <a:alpha val="43137"/>
                    </a:srgbClr>
                  </a:outerShdw>
                </a:effectLst>
                <a:latin typeface="Arial" pitchFamily="34" charset="0"/>
                <a:cs typeface="Arial" pitchFamily="34" charset="0"/>
              </a:rPr>
              <a:t>Binaire</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hexadécimal : D4A à convertir en binaire……</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à vous de jouer….. </a:t>
            </a:r>
          </a:p>
        </p:txBody>
      </p:sp>
      <p:sp>
        <p:nvSpPr>
          <p:cNvPr id="17" name="Rectangle 16"/>
          <p:cNvSpPr/>
          <p:nvPr/>
        </p:nvSpPr>
        <p:spPr>
          <a:xfrm>
            <a:off x="2217795" y="5919663"/>
            <a:ext cx="5405671"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 écrit: D4A</a:t>
            </a:r>
            <a:r>
              <a:rPr lang="fr-FR" sz="2400" b="1" baseline="-25000" dirty="0" smtClean="0">
                <a:solidFill>
                  <a:schemeClr val="bg1"/>
                </a:solidFill>
                <a:latin typeface="Arial" pitchFamily="34" charset="0"/>
                <a:cs typeface="Arial" pitchFamily="34" charset="0"/>
              </a:rPr>
              <a:t>H</a:t>
            </a:r>
            <a:r>
              <a:rPr lang="fr-FR" sz="2400" b="1" dirty="0" smtClean="0">
                <a:solidFill>
                  <a:schemeClr val="bg1"/>
                </a:solidFill>
                <a:latin typeface="Arial" pitchFamily="34" charset="0"/>
                <a:cs typeface="Arial" pitchFamily="34" charset="0"/>
              </a:rPr>
              <a:t>  =  110101001010 </a:t>
            </a:r>
            <a:r>
              <a:rPr lang="fr-FR" sz="2400" b="1" baseline="-25000" dirty="0" smtClean="0">
                <a:solidFill>
                  <a:schemeClr val="bg1"/>
                </a:solidFill>
                <a:latin typeface="Arial" pitchFamily="34" charset="0"/>
                <a:cs typeface="Arial" pitchFamily="34" charset="0"/>
              </a:rPr>
              <a:t>B</a:t>
            </a:r>
            <a:endParaRPr lang="fr-FR" sz="2400" b="1" baseline="-25000" dirty="0">
              <a:solidFill>
                <a:schemeClr val="bg1"/>
              </a:solidFill>
              <a:latin typeface="Arial" pitchFamily="34" charset="0"/>
              <a:cs typeface="Arial" pitchFamily="34" charset="0"/>
            </a:endParaRPr>
          </a:p>
        </p:txBody>
      </p:sp>
      <p:grpSp>
        <p:nvGrpSpPr>
          <p:cNvPr id="34" name="Groupe 33"/>
          <p:cNvGrpSpPr/>
          <p:nvPr/>
        </p:nvGrpSpPr>
        <p:grpSpPr>
          <a:xfrm>
            <a:off x="1275085" y="4022467"/>
            <a:ext cx="7675449" cy="373063"/>
            <a:chOff x="253479" y="3933056"/>
            <a:chExt cx="8769063" cy="373063"/>
          </a:xfrm>
        </p:grpSpPr>
        <p:sp>
          <p:nvSpPr>
            <p:cNvPr id="35" name="Rectangle 254"/>
            <p:cNvSpPr>
              <a:spLocks noChangeArrowheads="1"/>
            </p:cNvSpPr>
            <p:nvPr/>
          </p:nvSpPr>
          <p:spPr bwMode="auto">
            <a:xfrm>
              <a:off x="3180864" y="3933056"/>
              <a:ext cx="730382"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36" name="Rectangle 255"/>
            <p:cNvSpPr>
              <a:spLocks noChangeArrowheads="1"/>
            </p:cNvSpPr>
            <p:nvPr/>
          </p:nvSpPr>
          <p:spPr bwMode="auto">
            <a:xfrm>
              <a:off x="3911246" y="3933056"/>
              <a:ext cx="730382"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37" name="Rectangle 256"/>
            <p:cNvSpPr>
              <a:spLocks noChangeArrowheads="1"/>
            </p:cNvSpPr>
            <p:nvPr/>
          </p:nvSpPr>
          <p:spPr bwMode="auto">
            <a:xfrm>
              <a:off x="4641629" y="3933056"/>
              <a:ext cx="730382" cy="371475"/>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38" name="Rectangle 257"/>
            <p:cNvSpPr>
              <a:spLocks noChangeArrowheads="1"/>
            </p:cNvSpPr>
            <p:nvPr/>
          </p:nvSpPr>
          <p:spPr bwMode="auto">
            <a:xfrm>
              <a:off x="5372011" y="3933056"/>
              <a:ext cx="730382"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9" name="Rectangle 258"/>
            <p:cNvSpPr>
              <a:spLocks noChangeArrowheads="1"/>
            </p:cNvSpPr>
            <p:nvPr/>
          </p:nvSpPr>
          <p:spPr bwMode="auto">
            <a:xfrm>
              <a:off x="6102393" y="3933056"/>
              <a:ext cx="729003"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40" name="Rectangle 259"/>
            <p:cNvSpPr>
              <a:spLocks noChangeArrowheads="1"/>
            </p:cNvSpPr>
            <p:nvPr/>
          </p:nvSpPr>
          <p:spPr bwMode="auto">
            <a:xfrm>
              <a:off x="6831396" y="3933056"/>
              <a:ext cx="730382"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41" name="Rectangle 260"/>
            <p:cNvSpPr>
              <a:spLocks noChangeArrowheads="1"/>
            </p:cNvSpPr>
            <p:nvPr/>
          </p:nvSpPr>
          <p:spPr bwMode="auto">
            <a:xfrm>
              <a:off x="7561778" y="3933056"/>
              <a:ext cx="730382"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42" name="Rectangle 261"/>
            <p:cNvSpPr>
              <a:spLocks noChangeArrowheads="1"/>
            </p:cNvSpPr>
            <p:nvPr/>
          </p:nvSpPr>
          <p:spPr bwMode="auto">
            <a:xfrm>
              <a:off x="8292160" y="3933056"/>
              <a:ext cx="730382"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3" name="Rectangle 254"/>
            <p:cNvSpPr>
              <a:spLocks noChangeArrowheads="1"/>
            </p:cNvSpPr>
            <p:nvPr/>
          </p:nvSpPr>
          <p:spPr bwMode="auto">
            <a:xfrm>
              <a:off x="253479" y="3933056"/>
              <a:ext cx="730382" cy="371475"/>
            </a:xfrm>
            <a:prstGeom prst="rect">
              <a:avLst/>
            </a:prstGeom>
            <a:gradFill>
              <a:gsLst>
                <a:gs pos="0">
                  <a:schemeClr val="accent2">
                    <a:lumMod val="75000"/>
                  </a:schemeClr>
                </a:gs>
                <a:gs pos="50000">
                  <a:schemeClr val="tx2">
                    <a:lumMod val="60000"/>
                    <a:lumOff val="40000"/>
                  </a:schemeClr>
                </a:gs>
                <a:gs pos="100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44" name="Rectangle 255"/>
            <p:cNvSpPr>
              <a:spLocks noChangeArrowheads="1"/>
            </p:cNvSpPr>
            <p:nvPr/>
          </p:nvSpPr>
          <p:spPr bwMode="auto">
            <a:xfrm>
              <a:off x="983861" y="3933056"/>
              <a:ext cx="730382" cy="371475"/>
            </a:xfrm>
            <a:prstGeom prst="rect">
              <a:avLst/>
            </a:prstGeom>
            <a:gradFill>
              <a:gsLst>
                <a:gs pos="18000">
                  <a:schemeClr val="accent2">
                    <a:lumMod val="75000"/>
                  </a:schemeClr>
                </a:gs>
                <a:gs pos="50000">
                  <a:srgbClr val="DCE3D3"/>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45" name="Rectangle 256"/>
            <p:cNvSpPr>
              <a:spLocks noChangeArrowheads="1"/>
            </p:cNvSpPr>
            <p:nvPr/>
          </p:nvSpPr>
          <p:spPr bwMode="auto">
            <a:xfrm>
              <a:off x="1714244" y="3933056"/>
              <a:ext cx="730382" cy="371475"/>
            </a:xfrm>
            <a:prstGeom prst="rect">
              <a:avLst/>
            </a:prstGeom>
            <a:gradFill>
              <a:gsLst>
                <a:gs pos="18000">
                  <a:schemeClr val="accent2">
                    <a:lumMod val="50000"/>
                  </a:schemeClr>
                </a:gs>
                <a:gs pos="50000">
                  <a:srgbClr val="DCE3D3"/>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46" name="Rectangle 257"/>
            <p:cNvSpPr>
              <a:spLocks noChangeArrowheads="1"/>
            </p:cNvSpPr>
            <p:nvPr/>
          </p:nvSpPr>
          <p:spPr bwMode="auto">
            <a:xfrm>
              <a:off x="2444626" y="3933056"/>
              <a:ext cx="730382" cy="371475"/>
            </a:xfrm>
            <a:prstGeom prst="rect">
              <a:avLst/>
            </a:prstGeom>
            <a:gradFill>
              <a:gsLst>
                <a:gs pos="18000">
                  <a:schemeClr val="accent2">
                    <a:lumMod val="75000"/>
                  </a:schemeClr>
                </a:gs>
                <a:gs pos="50000">
                  <a:schemeClr val="accent1">
                    <a:tint val="44500"/>
                    <a:satMod val="160000"/>
                  </a:schemeClr>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47" name="Groupe 46"/>
          <p:cNvGrpSpPr/>
          <p:nvPr/>
        </p:nvGrpSpPr>
        <p:grpSpPr>
          <a:xfrm>
            <a:off x="1275085" y="3664015"/>
            <a:ext cx="7675449" cy="371475"/>
            <a:chOff x="253479" y="3574604"/>
            <a:chExt cx="8769063" cy="371475"/>
          </a:xfrm>
        </p:grpSpPr>
        <p:sp>
          <p:nvSpPr>
            <p:cNvPr id="48" name="Rectangle 264"/>
            <p:cNvSpPr>
              <a:spLocks noChangeArrowheads="1"/>
            </p:cNvSpPr>
            <p:nvPr/>
          </p:nvSpPr>
          <p:spPr bwMode="auto">
            <a:xfrm>
              <a:off x="3180864" y="3574604"/>
              <a:ext cx="730382"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49" name="Rectangle 267"/>
            <p:cNvSpPr>
              <a:spLocks noChangeArrowheads="1"/>
            </p:cNvSpPr>
            <p:nvPr/>
          </p:nvSpPr>
          <p:spPr bwMode="auto">
            <a:xfrm>
              <a:off x="3911246" y="3574604"/>
              <a:ext cx="730382"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50" name="Rectangle 270"/>
            <p:cNvSpPr>
              <a:spLocks noChangeArrowheads="1"/>
            </p:cNvSpPr>
            <p:nvPr/>
          </p:nvSpPr>
          <p:spPr bwMode="auto">
            <a:xfrm>
              <a:off x="4641629" y="3574604"/>
              <a:ext cx="730382" cy="371475"/>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51" name="Rectangle 273"/>
            <p:cNvSpPr>
              <a:spLocks noChangeArrowheads="1"/>
            </p:cNvSpPr>
            <p:nvPr/>
          </p:nvSpPr>
          <p:spPr bwMode="auto">
            <a:xfrm>
              <a:off x="5372011" y="3574604"/>
              <a:ext cx="730382"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sp>
          <p:nvSpPr>
            <p:cNvPr id="52" name="Rectangle 276"/>
            <p:cNvSpPr>
              <a:spLocks noChangeArrowheads="1"/>
            </p:cNvSpPr>
            <p:nvPr/>
          </p:nvSpPr>
          <p:spPr bwMode="auto">
            <a:xfrm>
              <a:off x="6102393" y="3574604"/>
              <a:ext cx="729003"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53" name="Rectangle 279"/>
            <p:cNvSpPr>
              <a:spLocks noChangeArrowheads="1"/>
            </p:cNvSpPr>
            <p:nvPr/>
          </p:nvSpPr>
          <p:spPr bwMode="auto">
            <a:xfrm>
              <a:off x="6831396" y="3574604"/>
              <a:ext cx="730382"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54" name="Rectangle 53"/>
            <p:cNvSpPr>
              <a:spLocks noChangeArrowheads="1"/>
            </p:cNvSpPr>
            <p:nvPr/>
          </p:nvSpPr>
          <p:spPr bwMode="auto">
            <a:xfrm>
              <a:off x="7561778" y="3574604"/>
              <a:ext cx="730382"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55" name="Rectangle 285"/>
            <p:cNvSpPr>
              <a:spLocks noChangeArrowheads="1"/>
            </p:cNvSpPr>
            <p:nvPr/>
          </p:nvSpPr>
          <p:spPr bwMode="auto">
            <a:xfrm>
              <a:off x="8292160" y="3574604"/>
              <a:ext cx="730382"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sp>
          <p:nvSpPr>
            <p:cNvPr id="56" name="Rectangle 264"/>
            <p:cNvSpPr>
              <a:spLocks noChangeArrowheads="1"/>
            </p:cNvSpPr>
            <p:nvPr/>
          </p:nvSpPr>
          <p:spPr bwMode="auto">
            <a:xfrm>
              <a:off x="253479" y="3574604"/>
              <a:ext cx="730382" cy="371475"/>
            </a:xfrm>
            <a:prstGeom prst="rect">
              <a:avLst/>
            </a:prstGeom>
            <a:gradFill>
              <a:gsLst>
                <a:gs pos="0">
                  <a:schemeClr val="accent2">
                    <a:lumMod val="75000"/>
                  </a:schemeClr>
                </a:gs>
                <a:gs pos="50000">
                  <a:schemeClr val="tx2">
                    <a:lumMod val="60000"/>
                    <a:lumOff val="40000"/>
                  </a:schemeClr>
                </a:gs>
                <a:gs pos="100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57" name="Rectangle 267"/>
            <p:cNvSpPr>
              <a:spLocks noChangeArrowheads="1"/>
            </p:cNvSpPr>
            <p:nvPr/>
          </p:nvSpPr>
          <p:spPr bwMode="auto">
            <a:xfrm>
              <a:off x="983861" y="3574604"/>
              <a:ext cx="730382" cy="371475"/>
            </a:xfrm>
            <a:prstGeom prst="rect">
              <a:avLst/>
            </a:prstGeom>
            <a:gradFill>
              <a:gsLst>
                <a:gs pos="18000">
                  <a:schemeClr val="accent2">
                    <a:lumMod val="75000"/>
                  </a:schemeClr>
                </a:gs>
                <a:gs pos="50000">
                  <a:srgbClr val="DCE3D3"/>
                </a:gs>
                <a:gs pos="84000">
                  <a:schemeClr val="accent2">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58" name="Rectangle 270"/>
            <p:cNvSpPr>
              <a:spLocks noChangeArrowheads="1"/>
            </p:cNvSpPr>
            <p:nvPr/>
          </p:nvSpPr>
          <p:spPr bwMode="auto">
            <a:xfrm>
              <a:off x="1714244" y="3574604"/>
              <a:ext cx="730382" cy="371475"/>
            </a:xfrm>
            <a:prstGeom prst="rect">
              <a:avLst/>
            </a:prstGeom>
            <a:gradFill>
              <a:gsLst>
                <a:gs pos="18000">
                  <a:schemeClr val="accent2">
                    <a:lumMod val="50000"/>
                  </a:schemeClr>
                </a:gs>
                <a:gs pos="50000">
                  <a:srgbClr val="DCE3D3"/>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59" name="Rectangle 273"/>
            <p:cNvSpPr>
              <a:spLocks noChangeArrowheads="1"/>
            </p:cNvSpPr>
            <p:nvPr/>
          </p:nvSpPr>
          <p:spPr bwMode="auto">
            <a:xfrm>
              <a:off x="2444626" y="3574604"/>
              <a:ext cx="730382" cy="371475"/>
            </a:xfrm>
            <a:prstGeom prst="rect">
              <a:avLst/>
            </a:prstGeom>
            <a:gradFill>
              <a:gsLst>
                <a:gs pos="18000">
                  <a:schemeClr val="accent2">
                    <a:lumMod val="75000"/>
                  </a:schemeClr>
                </a:gs>
                <a:gs pos="50000">
                  <a:schemeClr val="accent1">
                    <a:tint val="44500"/>
                    <a:satMod val="160000"/>
                  </a:schemeClr>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grpSp>
      <p:grpSp>
        <p:nvGrpSpPr>
          <p:cNvPr id="60" name="Groupe 59"/>
          <p:cNvGrpSpPr/>
          <p:nvPr/>
        </p:nvGrpSpPr>
        <p:grpSpPr>
          <a:xfrm>
            <a:off x="1275085" y="4395530"/>
            <a:ext cx="7675449" cy="373063"/>
            <a:chOff x="253479" y="4306119"/>
            <a:chExt cx="8769063" cy="373063"/>
          </a:xfrm>
        </p:grpSpPr>
        <p:sp>
          <p:nvSpPr>
            <p:cNvPr id="61" name="Rectangle 286"/>
            <p:cNvSpPr>
              <a:spLocks noChangeArrowheads="1"/>
            </p:cNvSpPr>
            <p:nvPr/>
          </p:nvSpPr>
          <p:spPr bwMode="auto">
            <a:xfrm>
              <a:off x="3180864" y="4306119"/>
              <a:ext cx="730382" cy="373063"/>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0x8</a:t>
              </a:r>
              <a:endParaRPr lang="fr-FR" b="1" dirty="0">
                <a:solidFill>
                  <a:schemeClr val="bg1"/>
                </a:solidFill>
                <a:latin typeface="Arial" pitchFamily="34" charset="0"/>
                <a:cs typeface="Arial" pitchFamily="34" charset="0"/>
              </a:endParaRPr>
            </a:p>
          </p:txBody>
        </p:sp>
        <p:sp>
          <p:nvSpPr>
            <p:cNvPr id="62" name="Rectangle 289"/>
            <p:cNvSpPr>
              <a:spLocks noChangeArrowheads="1"/>
            </p:cNvSpPr>
            <p:nvPr/>
          </p:nvSpPr>
          <p:spPr bwMode="auto">
            <a:xfrm>
              <a:off x="3911246"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3" name="Rectangle 291"/>
            <p:cNvSpPr>
              <a:spLocks noChangeArrowheads="1"/>
            </p:cNvSpPr>
            <p:nvPr/>
          </p:nvSpPr>
          <p:spPr bwMode="auto">
            <a:xfrm>
              <a:off x="3911246" y="4306119"/>
              <a:ext cx="730382" cy="373063"/>
            </a:xfrm>
            <a:prstGeom prst="rect">
              <a:avLst/>
            </a:prstGeom>
            <a:gradFill>
              <a:gsLst>
                <a:gs pos="18000">
                  <a:schemeClr val="accent1">
                    <a:lumMod val="77000"/>
                  </a:schemeClr>
                </a:gs>
                <a:gs pos="50000">
                  <a:srgbClr val="DCE3D3"/>
                </a:gs>
                <a:gs pos="84000">
                  <a:schemeClr val="accent1">
                    <a:lumMod val="66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1x4</a:t>
              </a:r>
              <a:endParaRPr lang="fr-FR" b="1" dirty="0">
                <a:solidFill>
                  <a:schemeClr val="bg1"/>
                </a:solidFill>
                <a:latin typeface="Arial" pitchFamily="34" charset="0"/>
                <a:cs typeface="Arial" pitchFamily="34" charset="0"/>
              </a:endParaRPr>
            </a:p>
          </p:txBody>
        </p:sp>
        <p:sp>
          <p:nvSpPr>
            <p:cNvPr id="64" name="Rectangle 292"/>
            <p:cNvSpPr>
              <a:spLocks noChangeArrowheads="1"/>
            </p:cNvSpPr>
            <p:nvPr/>
          </p:nvSpPr>
          <p:spPr bwMode="auto">
            <a:xfrm>
              <a:off x="4641629"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5" name="Rectangle 294"/>
            <p:cNvSpPr>
              <a:spLocks noChangeArrowheads="1"/>
            </p:cNvSpPr>
            <p:nvPr/>
          </p:nvSpPr>
          <p:spPr bwMode="auto">
            <a:xfrm>
              <a:off x="4641629" y="4306119"/>
              <a:ext cx="730382" cy="373063"/>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0x2</a:t>
              </a:r>
              <a:endParaRPr lang="fr-FR" b="1" dirty="0">
                <a:solidFill>
                  <a:schemeClr val="bg1"/>
                </a:solidFill>
                <a:latin typeface="Arial" pitchFamily="34" charset="0"/>
                <a:cs typeface="Arial" pitchFamily="34" charset="0"/>
              </a:endParaRPr>
            </a:p>
          </p:txBody>
        </p:sp>
        <p:sp>
          <p:nvSpPr>
            <p:cNvPr id="66" name="Rectangle 295"/>
            <p:cNvSpPr>
              <a:spLocks noChangeArrowheads="1"/>
            </p:cNvSpPr>
            <p:nvPr/>
          </p:nvSpPr>
          <p:spPr bwMode="auto">
            <a:xfrm>
              <a:off x="5372011"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7" name="Rectangle 297"/>
            <p:cNvSpPr>
              <a:spLocks noChangeArrowheads="1"/>
            </p:cNvSpPr>
            <p:nvPr/>
          </p:nvSpPr>
          <p:spPr bwMode="auto">
            <a:xfrm>
              <a:off x="5372011" y="4306119"/>
              <a:ext cx="730382" cy="373063"/>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0x1</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68" name="Rectangle 298"/>
            <p:cNvSpPr>
              <a:spLocks noChangeArrowheads="1"/>
            </p:cNvSpPr>
            <p:nvPr/>
          </p:nvSpPr>
          <p:spPr bwMode="auto">
            <a:xfrm>
              <a:off x="6102393" y="4306119"/>
              <a:ext cx="729003"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9" name="Rectangle 300"/>
            <p:cNvSpPr>
              <a:spLocks noChangeArrowheads="1"/>
            </p:cNvSpPr>
            <p:nvPr/>
          </p:nvSpPr>
          <p:spPr bwMode="auto">
            <a:xfrm>
              <a:off x="6102393" y="4306119"/>
              <a:ext cx="729003"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1x8</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70" name="Rectangle 301"/>
            <p:cNvSpPr>
              <a:spLocks noChangeArrowheads="1"/>
            </p:cNvSpPr>
            <p:nvPr/>
          </p:nvSpPr>
          <p:spPr bwMode="auto">
            <a:xfrm>
              <a:off x="6831396" y="4306119"/>
              <a:ext cx="730382" cy="373063"/>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0x4</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71" name="Rectangle 304"/>
            <p:cNvSpPr>
              <a:spLocks noChangeArrowheads="1"/>
            </p:cNvSpPr>
            <p:nvPr/>
          </p:nvSpPr>
          <p:spPr bwMode="auto">
            <a:xfrm>
              <a:off x="7561778"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72" name="Rectangle 306"/>
            <p:cNvSpPr>
              <a:spLocks noChangeArrowheads="1"/>
            </p:cNvSpPr>
            <p:nvPr/>
          </p:nvSpPr>
          <p:spPr bwMode="auto">
            <a:xfrm>
              <a:off x="7561778" y="4306119"/>
              <a:ext cx="730382" cy="373063"/>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a:solidFill>
                    <a:schemeClr val="bg1"/>
                  </a:solidFill>
                  <a:latin typeface="Arial" pitchFamily="34" charset="0"/>
                  <a:cs typeface="Arial" pitchFamily="34" charset="0"/>
                </a:rPr>
                <a:t>1</a:t>
              </a:r>
              <a:r>
                <a:rPr lang="fr-FR" b="1" dirty="0" smtClean="0">
                  <a:solidFill>
                    <a:schemeClr val="bg1"/>
                  </a:solidFill>
                  <a:latin typeface="Arial" pitchFamily="34" charset="0"/>
                  <a:cs typeface="Arial" pitchFamily="34" charset="0"/>
                </a:rPr>
                <a:t>x2</a:t>
              </a:r>
              <a:endParaRPr lang="fr-FR" b="1" dirty="0">
                <a:solidFill>
                  <a:schemeClr val="bg1"/>
                </a:solidFill>
                <a:latin typeface="Arial" pitchFamily="34" charset="0"/>
                <a:cs typeface="Arial" pitchFamily="34" charset="0"/>
              </a:endParaRPr>
            </a:p>
          </p:txBody>
        </p:sp>
        <p:sp>
          <p:nvSpPr>
            <p:cNvPr id="73" name="Rectangle 307"/>
            <p:cNvSpPr>
              <a:spLocks noChangeArrowheads="1"/>
            </p:cNvSpPr>
            <p:nvPr/>
          </p:nvSpPr>
          <p:spPr bwMode="auto">
            <a:xfrm>
              <a:off x="8292160"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74" name="Rectangle 309"/>
            <p:cNvSpPr>
              <a:spLocks noChangeArrowheads="1"/>
            </p:cNvSpPr>
            <p:nvPr/>
          </p:nvSpPr>
          <p:spPr bwMode="auto">
            <a:xfrm>
              <a:off x="8292160" y="4306119"/>
              <a:ext cx="730382"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0x1</a:t>
              </a:r>
              <a:endParaRPr lang="fr-FR" b="1" dirty="0">
                <a:solidFill>
                  <a:schemeClr val="bg1"/>
                </a:solidFill>
                <a:latin typeface="Arial" pitchFamily="34" charset="0"/>
                <a:cs typeface="Arial" pitchFamily="34" charset="0"/>
              </a:endParaRPr>
            </a:p>
          </p:txBody>
        </p:sp>
        <p:sp>
          <p:nvSpPr>
            <p:cNvPr id="75" name="Rectangle 286"/>
            <p:cNvSpPr>
              <a:spLocks noChangeArrowheads="1"/>
            </p:cNvSpPr>
            <p:nvPr/>
          </p:nvSpPr>
          <p:spPr bwMode="auto">
            <a:xfrm>
              <a:off x="253479" y="4306119"/>
              <a:ext cx="730382" cy="373063"/>
            </a:xfrm>
            <a:prstGeom prst="rect">
              <a:avLst/>
            </a:prstGeom>
            <a:gradFill>
              <a:gsLst>
                <a:gs pos="0">
                  <a:schemeClr val="accent2">
                    <a:lumMod val="75000"/>
                  </a:schemeClr>
                </a:gs>
                <a:gs pos="50000">
                  <a:schemeClr val="tx2">
                    <a:lumMod val="60000"/>
                    <a:lumOff val="40000"/>
                  </a:schemeClr>
                </a:gs>
                <a:gs pos="100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1x8</a:t>
              </a:r>
              <a:endParaRPr lang="fr-FR" b="1" dirty="0">
                <a:solidFill>
                  <a:schemeClr val="bg1"/>
                </a:solidFill>
                <a:latin typeface="Arial" pitchFamily="34" charset="0"/>
                <a:cs typeface="Arial" pitchFamily="34" charset="0"/>
              </a:endParaRPr>
            </a:p>
          </p:txBody>
        </p:sp>
        <p:sp>
          <p:nvSpPr>
            <p:cNvPr id="76" name="Rectangle 289"/>
            <p:cNvSpPr>
              <a:spLocks noChangeArrowheads="1"/>
            </p:cNvSpPr>
            <p:nvPr/>
          </p:nvSpPr>
          <p:spPr bwMode="auto">
            <a:xfrm>
              <a:off x="983861"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77" name="Rectangle 291"/>
            <p:cNvSpPr>
              <a:spLocks noChangeArrowheads="1"/>
            </p:cNvSpPr>
            <p:nvPr/>
          </p:nvSpPr>
          <p:spPr bwMode="auto">
            <a:xfrm>
              <a:off x="983861" y="4306119"/>
              <a:ext cx="730382" cy="373063"/>
            </a:xfrm>
            <a:prstGeom prst="rect">
              <a:avLst/>
            </a:prstGeom>
            <a:gradFill>
              <a:gsLst>
                <a:gs pos="18000">
                  <a:schemeClr val="accent2">
                    <a:lumMod val="75000"/>
                  </a:schemeClr>
                </a:gs>
                <a:gs pos="50000">
                  <a:srgbClr val="DCE3D3"/>
                </a:gs>
                <a:gs pos="84000">
                  <a:schemeClr val="accent2">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1x4</a:t>
              </a:r>
              <a:endParaRPr lang="fr-FR" b="1" dirty="0">
                <a:solidFill>
                  <a:schemeClr val="bg1"/>
                </a:solidFill>
                <a:latin typeface="Arial" pitchFamily="34" charset="0"/>
                <a:cs typeface="Arial" pitchFamily="34" charset="0"/>
              </a:endParaRPr>
            </a:p>
          </p:txBody>
        </p:sp>
        <p:sp>
          <p:nvSpPr>
            <p:cNvPr id="78" name="Rectangle 292"/>
            <p:cNvSpPr>
              <a:spLocks noChangeArrowheads="1"/>
            </p:cNvSpPr>
            <p:nvPr/>
          </p:nvSpPr>
          <p:spPr bwMode="auto">
            <a:xfrm>
              <a:off x="1714244"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79" name="Rectangle 294"/>
            <p:cNvSpPr>
              <a:spLocks noChangeArrowheads="1"/>
            </p:cNvSpPr>
            <p:nvPr/>
          </p:nvSpPr>
          <p:spPr bwMode="auto">
            <a:xfrm>
              <a:off x="1714244" y="4306119"/>
              <a:ext cx="730382" cy="373063"/>
            </a:xfrm>
            <a:prstGeom prst="rect">
              <a:avLst/>
            </a:prstGeom>
            <a:gradFill>
              <a:gsLst>
                <a:gs pos="18000">
                  <a:schemeClr val="accent2">
                    <a:lumMod val="50000"/>
                  </a:schemeClr>
                </a:gs>
                <a:gs pos="50000">
                  <a:srgbClr val="DCE3D3"/>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0x2</a:t>
              </a:r>
              <a:endParaRPr lang="fr-FR" b="1" dirty="0">
                <a:solidFill>
                  <a:schemeClr val="bg1"/>
                </a:solidFill>
                <a:latin typeface="Arial" pitchFamily="34" charset="0"/>
                <a:cs typeface="Arial" pitchFamily="34" charset="0"/>
              </a:endParaRPr>
            </a:p>
          </p:txBody>
        </p:sp>
        <p:sp>
          <p:nvSpPr>
            <p:cNvPr id="80" name="Rectangle 295"/>
            <p:cNvSpPr>
              <a:spLocks noChangeArrowheads="1"/>
            </p:cNvSpPr>
            <p:nvPr/>
          </p:nvSpPr>
          <p:spPr bwMode="auto">
            <a:xfrm>
              <a:off x="2444626"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81" name="Rectangle 297"/>
            <p:cNvSpPr>
              <a:spLocks noChangeArrowheads="1"/>
            </p:cNvSpPr>
            <p:nvPr/>
          </p:nvSpPr>
          <p:spPr bwMode="auto">
            <a:xfrm>
              <a:off x="2444626" y="4306119"/>
              <a:ext cx="730382" cy="373063"/>
            </a:xfrm>
            <a:prstGeom prst="rect">
              <a:avLst/>
            </a:prstGeom>
            <a:gradFill>
              <a:gsLst>
                <a:gs pos="18000">
                  <a:schemeClr val="accent2">
                    <a:lumMod val="75000"/>
                  </a:schemeClr>
                </a:gs>
                <a:gs pos="50000">
                  <a:schemeClr val="accent1">
                    <a:tint val="44500"/>
                    <a:satMod val="160000"/>
                  </a:schemeClr>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1x1</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grpSp>
      <p:grpSp>
        <p:nvGrpSpPr>
          <p:cNvPr id="82" name="Groupe 81"/>
          <p:cNvGrpSpPr/>
          <p:nvPr/>
        </p:nvGrpSpPr>
        <p:grpSpPr>
          <a:xfrm>
            <a:off x="1273126" y="5102587"/>
            <a:ext cx="7675449" cy="373063"/>
            <a:chOff x="253479" y="3212976"/>
            <a:chExt cx="8769063" cy="373063"/>
          </a:xfrm>
        </p:grpSpPr>
        <p:sp>
          <p:nvSpPr>
            <p:cNvPr id="83" name="Rectangle 82"/>
            <p:cNvSpPr>
              <a:spLocks noChangeArrowheads="1"/>
            </p:cNvSpPr>
            <p:nvPr/>
          </p:nvSpPr>
          <p:spPr bwMode="auto">
            <a:xfrm>
              <a:off x="3180864" y="3212976"/>
              <a:ext cx="730382"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r>
                <a:rPr lang="fr-FR" b="1" dirty="0" smtClean="0">
                  <a:solidFill>
                    <a:schemeClr val="bg1"/>
                  </a:solidFill>
                  <a:latin typeface="Arial" pitchFamily="34" charset="0"/>
                  <a:cs typeface="Arial" pitchFamily="34" charset="0"/>
                </a:rPr>
                <a:t> </a:t>
              </a:r>
              <a:endParaRPr lang="fr-FR" b="1" dirty="0">
                <a:solidFill>
                  <a:schemeClr val="bg1"/>
                </a:solidFill>
                <a:latin typeface="Arial" pitchFamily="34" charset="0"/>
                <a:cs typeface="Arial" pitchFamily="34" charset="0"/>
              </a:endParaRPr>
            </a:p>
          </p:txBody>
        </p:sp>
        <p:sp>
          <p:nvSpPr>
            <p:cNvPr id="84" name="Rectangle 83"/>
            <p:cNvSpPr>
              <a:spLocks noChangeArrowheads="1"/>
            </p:cNvSpPr>
            <p:nvPr/>
          </p:nvSpPr>
          <p:spPr bwMode="auto">
            <a:xfrm>
              <a:off x="3911246" y="3212976"/>
              <a:ext cx="730382"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5" name="Rectangle 84"/>
            <p:cNvSpPr>
              <a:spLocks noChangeArrowheads="1"/>
            </p:cNvSpPr>
            <p:nvPr/>
          </p:nvSpPr>
          <p:spPr bwMode="auto">
            <a:xfrm>
              <a:off x="4641629" y="3212976"/>
              <a:ext cx="730382"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86" name="Rectangle 85"/>
            <p:cNvSpPr>
              <a:spLocks noChangeArrowheads="1"/>
            </p:cNvSpPr>
            <p:nvPr/>
          </p:nvSpPr>
          <p:spPr bwMode="auto">
            <a:xfrm>
              <a:off x="5372011" y="3212976"/>
              <a:ext cx="730382"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7" name="Rectangle 86"/>
            <p:cNvSpPr>
              <a:spLocks noChangeArrowheads="1"/>
            </p:cNvSpPr>
            <p:nvPr/>
          </p:nvSpPr>
          <p:spPr bwMode="auto">
            <a:xfrm>
              <a:off x="6102393" y="3212976"/>
              <a:ext cx="729003" cy="371475"/>
            </a:xfrm>
            <a:prstGeom prst="rect">
              <a:avLst/>
            </a:prstGeom>
            <a:gradFill>
              <a:gsLst>
                <a:gs pos="14000">
                  <a:schemeClr val="accent3">
                    <a:lumMod val="50000"/>
                  </a:schemeClr>
                </a:gs>
                <a:gs pos="50000">
                  <a:schemeClr val="accent1">
                    <a:tint val="44500"/>
                    <a:satMod val="160000"/>
                  </a:schemeClr>
                </a:gs>
                <a:gs pos="89000">
                  <a:schemeClr val="accent3">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8" name="Rectangle 87"/>
            <p:cNvSpPr>
              <a:spLocks noChangeArrowheads="1"/>
            </p:cNvSpPr>
            <p:nvPr/>
          </p:nvSpPr>
          <p:spPr bwMode="auto">
            <a:xfrm>
              <a:off x="6831396" y="3212976"/>
              <a:ext cx="730382"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89" name="Rectangle 88"/>
            <p:cNvSpPr>
              <a:spLocks noChangeArrowheads="1"/>
            </p:cNvSpPr>
            <p:nvPr/>
          </p:nvSpPr>
          <p:spPr bwMode="auto">
            <a:xfrm>
              <a:off x="7561778" y="3212976"/>
              <a:ext cx="730382"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0" name="Rectangle 89"/>
            <p:cNvSpPr>
              <a:spLocks noChangeArrowheads="1"/>
            </p:cNvSpPr>
            <p:nvPr/>
          </p:nvSpPr>
          <p:spPr bwMode="auto">
            <a:xfrm>
              <a:off x="8292160" y="3212976"/>
              <a:ext cx="730382" cy="373063"/>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91" name="Rectangle 90"/>
            <p:cNvSpPr>
              <a:spLocks noChangeArrowheads="1"/>
            </p:cNvSpPr>
            <p:nvPr/>
          </p:nvSpPr>
          <p:spPr bwMode="auto">
            <a:xfrm>
              <a:off x="253479" y="3212976"/>
              <a:ext cx="730382"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p:txBody>
        </p:sp>
        <p:sp>
          <p:nvSpPr>
            <p:cNvPr id="92" name="Rectangle 91"/>
            <p:cNvSpPr>
              <a:spLocks noChangeArrowheads="1"/>
            </p:cNvSpPr>
            <p:nvPr/>
          </p:nvSpPr>
          <p:spPr bwMode="auto">
            <a:xfrm>
              <a:off x="983861" y="3212976"/>
              <a:ext cx="730382"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3" name="Rectangle 92"/>
            <p:cNvSpPr>
              <a:spLocks noChangeArrowheads="1"/>
            </p:cNvSpPr>
            <p:nvPr/>
          </p:nvSpPr>
          <p:spPr bwMode="auto">
            <a:xfrm>
              <a:off x="1714244" y="3212976"/>
              <a:ext cx="730382"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94" name="Rectangle 93"/>
            <p:cNvSpPr>
              <a:spLocks noChangeArrowheads="1"/>
            </p:cNvSpPr>
            <p:nvPr/>
          </p:nvSpPr>
          <p:spPr bwMode="auto">
            <a:xfrm>
              <a:off x="2444626" y="3212976"/>
              <a:ext cx="730382"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95" name="Groupe 94"/>
          <p:cNvGrpSpPr/>
          <p:nvPr/>
        </p:nvGrpSpPr>
        <p:grpSpPr>
          <a:xfrm>
            <a:off x="1275110" y="3292540"/>
            <a:ext cx="7689377" cy="371475"/>
            <a:chOff x="251520" y="5038831"/>
            <a:chExt cx="8784976" cy="371475"/>
          </a:xfrm>
        </p:grpSpPr>
        <p:sp>
          <p:nvSpPr>
            <p:cNvPr id="96" name="Rectangle 254"/>
            <p:cNvSpPr>
              <a:spLocks noChangeArrowheads="1"/>
            </p:cNvSpPr>
            <p:nvPr/>
          </p:nvSpPr>
          <p:spPr bwMode="auto">
            <a:xfrm>
              <a:off x="3178905" y="5038831"/>
              <a:ext cx="2923488"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97" name="Rectangle 254"/>
            <p:cNvSpPr>
              <a:spLocks noChangeArrowheads="1"/>
            </p:cNvSpPr>
            <p:nvPr/>
          </p:nvSpPr>
          <p:spPr bwMode="auto">
            <a:xfrm>
              <a:off x="6102393" y="5038831"/>
              <a:ext cx="2934103" cy="371475"/>
            </a:xfrm>
            <a:prstGeom prst="rect">
              <a:avLst/>
            </a:prstGeom>
            <a:gradFill>
              <a:gsLst>
                <a:gs pos="14000">
                  <a:schemeClr val="accent3">
                    <a:lumMod val="50000"/>
                  </a:schemeClr>
                </a:gs>
                <a:gs pos="50000">
                  <a:schemeClr val="accent1">
                    <a:tint val="44500"/>
                    <a:satMod val="160000"/>
                  </a:schemeClr>
                </a:gs>
                <a:gs pos="89000">
                  <a:schemeClr val="accent3">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10</a:t>
              </a:r>
              <a:endParaRPr lang="fr-FR" b="1" dirty="0">
                <a:solidFill>
                  <a:schemeClr val="bg1"/>
                </a:solidFill>
                <a:latin typeface="Arial" pitchFamily="34" charset="0"/>
                <a:cs typeface="Arial" pitchFamily="34" charset="0"/>
              </a:endParaRPr>
            </a:p>
          </p:txBody>
        </p:sp>
        <p:sp>
          <p:nvSpPr>
            <p:cNvPr id="98" name="Rectangle 254"/>
            <p:cNvSpPr>
              <a:spLocks noChangeArrowheads="1"/>
            </p:cNvSpPr>
            <p:nvPr/>
          </p:nvSpPr>
          <p:spPr bwMode="auto">
            <a:xfrm>
              <a:off x="251520" y="5038831"/>
              <a:ext cx="2923488"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13</a:t>
              </a:r>
              <a:endParaRPr lang="fr-FR" b="1" dirty="0">
                <a:solidFill>
                  <a:schemeClr val="bg1"/>
                </a:solidFill>
                <a:latin typeface="Arial" pitchFamily="34" charset="0"/>
                <a:cs typeface="Arial" pitchFamily="34" charset="0"/>
              </a:endParaRPr>
            </a:p>
          </p:txBody>
        </p:sp>
      </p:grpSp>
      <p:grpSp>
        <p:nvGrpSpPr>
          <p:cNvPr id="99" name="Groupe 98"/>
          <p:cNvGrpSpPr/>
          <p:nvPr/>
        </p:nvGrpSpPr>
        <p:grpSpPr>
          <a:xfrm>
            <a:off x="1275085" y="4758791"/>
            <a:ext cx="7675449" cy="373063"/>
            <a:chOff x="253479" y="4669380"/>
            <a:chExt cx="8769063" cy="373063"/>
          </a:xfrm>
        </p:grpSpPr>
        <p:sp>
          <p:nvSpPr>
            <p:cNvPr id="100" name="Rectangle 254"/>
            <p:cNvSpPr>
              <a:spLocks noChangeArrowheads="1"/>
            </p:cNvSpPr>
            <p:nvPr/>
          </p:nvSpPr>
          <p:spPr bwMode="auto">
            <a:xfrm>
              <a:off x="3180864" y="4669380"/>
              <a:ext cx="730382"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01" name="Rectangle 255"/>
            <p:cNvSpPr>
              <a:spLocks noChangeArrowheads="1"/>
            </p:cNvSpPr>
            <p:nvPr/>
          </p:nvSpPr>
          <p:spPr bwMode="auto">
            <a:xfrm>
              <a:off x="3911246" y="4669380"/>
              <a:ext cx="730382"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  +</a:t>
              </a:r>
              <a:endParaRPr lang="fr-FR" b="1" dirty="0">
                <a:solidFill>
                  <a:schemeClr val="bg1"/>
                </a:solidFill>
                <a:latin typeface="Arial" pitchFamily="34" charset="0"/>
                <a:cs typeface="Arial" pitchFamily="34" charset="0"/>
              </a:endParaRPr>
            </a:p>
          </p:txBody>
        </p:sp>
        <p:sp>
          <p:nvSpPr>
            <p:cNvPr id="102" name="Rectangle 256"/>
            <p:cNvSpPr>
              <a:spLocks noChangeArrowheads="1"/>
            </p:cNvSpPr>
            <p:nvPr/>
          </p:nvSpPr>
          <p:spPr bwMode="auto">
            <a:xfrm>
              <a:off x="4641629" y="4669380"/>
              <a:ext cx="730382" cy="371475"/>
            </a:xfrm>
            <a:prstGeom prst="rect">
              <a:avLst/>
            </a:prstGeom>
            <a:gradFill>
              <a:gsLst>
                <a:gs pos="18000">
                  <a:schemeClr val="accent1">
                    <a:lumMod val="59000"/>
                  </a:schemeClr>
                </a:gs>
                <a:gs pos="50000">
                  <a:schemeClr val="accent1">
                    <a:tint val="44500"/>
                    <a:satMod val="160000"/>
                  </a:schemeClr>
                </a:gs>
                <a:gs pos="84000">
                  <a:schemeClr val="accent1">
                    <a:lumMod val="61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03" name="Rectangle 257"/>
            <p:cNvSpPr>
              <a:spLocks noChangeArrowheads="1"/>
            </p:cNvSpPr>
            <p:nvPr/>
          </p:nvSpPr>
          <p:spPr bwMode="auto">
            <a:xfrm>
              <a:off x="5372011" y="4669380"/>
              <a:ext cx="730382"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104" name="Rectangle 258"/>
            <p:cNvSpPr>
              <a:spLocks noChangeArrowheads="1"/>
            </p:cNvSpPr>
            <p:nvPr/>
          </p:nvSpPr>
          <p:spPr bwMode="auto">
            <a:xfrm>
              <a:off x="6102393" y="4669380"/>
              <a:ext cx="729003"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 +</a:t>
              </a:r>
              <a:endParaRPr lang="fr-FR" b="1" dirty="0">
                <a:solidFill>
                  <a:schemeClr val="bg1"/>
                </a:solidFill>
                <a:latin typeface="Arial" pitchFamily="34" charset="0"/>
                <a:cs typeface="Arial" pitchFamily="34" charset="0"/>
              </a:endParaRPr>
            </a:p>
          </p:txBody>
        </p:sp>
        <p:sp>
          <p:nvSpPr>
            <p:cNvPr id="105" name="Rectangle 259"/>
            <p:cNvSpPr>
              <a:spLocks noChangeArrowheads="1"/>
            </p:cNvSpPr>
            <p:nvPr/>
          </p:nvSpPr>
          <p:spPr bwMode="auto">
            <a:xfrm>
              <a:off x="6831396" y="4669380"/>
              <a:ext cx="730382"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06" name="Rectangle 260"/>
            <p:cNvSpPr>
              <a:spLocks noChangeArrowheads="1"/>
            </p:cNvSpPr>
            <p:nvPr/>
          </p:nvSpPr>
          <p:spPr bwMode="auto">
            <a:xfrm>
              <a:off x="7561778" y="4669380"/>
              <a:ext cx="730382"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endParaRPr lang="fr-FR" b="1" dirty="0">
                <a:solidFill>
                  <a:schemeClr val="bg1"/>
                </a:solidFill>
                <a:latin typeface="Arial" pitchFamily="34" charset="0"/>
                <a:cs typeface="Arial" pitchFamily="34" charset="0"/>
              </a:endParaRPr>
            </a:p>
          </p:txBody>
        </p:sp>
        <p:sp>
          <p:nvSpPr>
            <p:cNvPr id="107" name="Rectangle 261"/>
            <p:cNvSpPr>
              <a:spLocks noChangeArrowheads="1"/>
            </p:cNvSpPr>
            <p:nvPr/>
          </p:nvSpPr>
          <p:spPr bwMode="auto">
            <a:xfrm>
              <a:off x="8292160" y="4669380"/>
              <a:ext cx="730382"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08" name="Rectangle 254"/>
            <p:cNvSpPr>
              <a:spLocks noChangeArrowheads="1"/>
            </p:cNvSpPr>
            <p:nvPr/>
          </p:nvSpPr>
          <p:spPr bwMode="auto">
            <a:xfrm>
              <a:off x="253479" y="4669380"/>
              <a:ext cx="730382" cy="371475"/>
            </a:xfrm>
            <a:prstGeom prst="rect">
              <a:avLst/>
            </a:prstGeom>
            <a:gradFill>
              <a:gsLst>
                <a:gs pos="0">
                  <a:schemeClr val="accent2">
                    <a:lumMod val="75000"/>
                  </a:schemeClr>
                </a:gs>
                <a:gs pos="50000">
                  <a:schemeClr val="tx2">
                    <a:lumMod val="60000"/>
                    <a:lumOff val="40000"/>
                  </a:schemeClr>
                </a:gs>
                <a:gs pos="100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8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109" name="Rectangle 255"/>
            <p:cNvSpPr>
              <a:spLocks noChangeArrowheads="1"/>
            </p:cNvSpPr>
            <p:nvPr/>
          </p:nvSpPr>
          <p:spPr bwMode="auto">
            <a:xfrm>
              <a:off x="983861" y="4669380"/>
              <a:ext cx="730382" cy="371475"/>
            </a:xfrm>
            <a:prstGeom prst="rect">
              <a:avLst/>
            </a:prstGeom>
            <a:gradFill>
              <a:gsLst>
                <a:gs pos="18000">
                  <a:schemeClr val="accent2">
                    <a:lumMod val="75000"/>
                  </a:schemeClr>
                </a:gs>
                <a:gs pos="50000">
                  <a:srgbClr val="DCE3D3"/>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  +</a:t>
              </a:r>
              <a:endParaRPr lang="fr-FR" b="1" dirty="0">
                <a:solidFill>
                  <a:schemeClr val="bg1"/>
                </a:solidFill>
                <a:latin typeface="Arial" pitchFamily="34" charset="0"/>
                <a:cs typeface="Arial" pitchFamily="34" charset="0"/>
              </a:endParaRPr>
            </a:p>
          </p:txBody>
        </p:sp>
        <p:sp>
          <p:nvSpPr>
            <p:cNvPr id="110" name="Rectangle 256"/>
            <p:cNvSpPr>
              <a:spLocks noChangeArrowheads="1"/>
            </p:cNvSpPr>
            <p:nvPr/>
          </p:nvSpPr>
          <p:spPr bwMode="auto">
            <a:xfrm>
              <a:off x="1714244" y="4669380"/>
              <a:ext cx="730382" cy="371475"/>
            </a:xfrm>
            <a:prstGeom prst="rect">
              <a:avLst/>
            </a:prstGeom>
            <a:gradFill>
              <a:gsLst>
                <a:gs pos="18000">
                  <a:schemeClr val="accent2">
                    <a:lumMod val="50000"/>
                  </a:schemeClr>
                </a:gs>
                <a:gs pos="50000">
                  <a:srgbClr val="DCE3D3"/>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11" name="Rectangle 257"/>
            <p:cNvSpPr>
              <a:spLocks noChangeArrowheads="1"/>
            </p:cNvSpPr>
            <p:nvPr/>
          </p:nvSpPr>
          <p:spPr bwMode="auto">
            <a:xfrm>
              <a:off x="2444626" y="4669380"/>
              <a:ext cx="730382" cy="371475"/>
            </a:xfrm>
            <a:prstGeom prst="rect">
              <a:avLst/>
            </a:prstGeom>
            <a:gradFill>
              <a:gsLst>
                <a:gs pos="18000">
                  <a:schemeClr val="accent2">
                    <a:lumMod val="75000"/>
                  </a:schemeClr>
                </a:gs>
                <a:gs pos="50000">
                  <a:schemeClr val="accent1">
                    <a:tint val="44500"/>
                    <a:satMod val="160000"/>
                  </a:schemeClr>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sp>
        <p:nvSpPr>
          <p:cNvPr id="2" name="Rectangle 1"/>
          <p:cNvSpPr/>
          <p:nvPr/>
        </p:nvSpPr>
        <p:spPr>
          <a:xfrm>
            <a:off x="1906683" y="2960196"/>
            <a:ext cx="1284326" cy="369332"/>
          </a:xfrm>
          <a:prstGeom prst="rect">
            <a:avLst/>
          </a:prstGeom>
        </p:spPr>
        <p:txBody>
          <a:bodyPr wrap="none">
            <a:spAutoFit/>
          </a:bodyPr>
          <a:lstStyle/>
          <a:p>
            <a:r>
              <a:rPr lang="fr-FR" b="1" dirty="0" smtClean="0">
                <a:solidFill>
                  <a:schemeClr val="bg1"/>
                </a:solidFill>
                <a:latin typeface="Arial" pitchFamily="34" charset="0"/>
                <a:cs typeface="Arial" pitchFamily="34" charset="0"/>
              </a:rPr>
              <a:t>D</a:t>
            </a:r>
            <a:r>
              <a:rPr lang="fr-FR" b="1" baseline="-25000" dirty="0" smtClean="0">
                <a:solidFill>
                  <a:schemeClr val="bg1"/>
                </a:solidFill>
                <a:latin typeface="Arial" pitchFamily="34" charset="0"/>
                <a:cs typeface="Arial" pitchFamily="34" charset="0"/>
              </a:rPr>
              <a:t>H</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13 </a:t>
            </a:r>
            <a:r>
              <a:rPr lang="fr-FR" b="1" baseline="-25000" dirty="0" smtClean="0">
                <a:solidFill>
                  <a:schemeClr val="bg1"/>
                </a:solidFill>
                <a:latin typeface="Arial" pitchFamily="34" charset="0"/>
                <a:cs typeface="Arial" pitchFamily="34" charset="0"/>
              </a:rPr>
              <a:t>D</a:t>
            </a:r>
            <a:endParaRPr lang="fr-FR" b="1" baseline="-25000" dirty="0">
              <a:solidFill>
                <a:schemeClr val="bg1"/>
              </a:solidFill>
              <a:latin typeface="Arial" pitchFamily="34" charset="0"/>
              <a:cs typeface="Arial" pitchFamily="34" charset="0"/>
            </a:endParaRPr>
          </a:p>
        </p:txBody>
      </p:sp>
      <p:sp>
        <p:nvSpPr>
          <p:cNvPr id="113" name="Rectangle 112"/>
          <p:cNvSpPr/>
          <p:nvPr/>
        </p:nvSpPr>
        <p:spPr>
          <a:xfrm>
            <a:off x="6981303" y="2923208"/>
            <a:ext cx="1284326" cy="369332"/>
          </a:xfrm>
          <a:prstGeom prst="rect">
            <a:avLst/>
          </a:prstGeom>
        </p:spPr>
        <p:txBody>
          <a:bodyPr wrap="none">
            <a:spAutoFit/>
          </a:bodyPr>
          <a:lstStyle/>
          <a:p>
            <a:r>
              <a:rPr lang="fr-FR" b="1" dirty="0" smtClean="0">
                <a:solidFill>
                  <a:schemeClr val="bg1"/>
                </a:solidFill>
                <a:latin typeface="Arial" pitchFamily="34" charset="0"/>
                <a:cs typeface="Arial" pitchFamily="34" charset="0"/>
              </a:rPr>
              <a:t>A</a:t>
            </a:r>
            <a:r>
              <a:rPr lang="fr-FR" b="1" baseline="-25000" dirty="0" smtClean="0">
                <a:solidFill>
                  <a:schemeClr val="bg1"/>
                </a:solidFill>
                <a:latin typeface="Arial" pitchFamily="34" charset="0"/>
                <a:cs typeface="Arial" pitchFamily="34" charset="0"/>
              </a:rPr>
              <a:t>H</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10 </a:t>
            </a:r>
            <a:r>
              <a:rPr lang="fr-FR" b="1" baseline="-25000" dirty="0" smtClean="0">
                <a:solidFill>
                  <a:schemeClr val="bg1"/>
                </a:solidFill>
                <a:latin typeface="Arial" pitchFamily="34" charset="0"/>
                <a:cs typeface="Arial" pitchFamily="34" charset="0"/>
              </a:rPr>
              <a:t>D</a:t>
            </a:r>
            <a:endParaRPr lang="fr-FR" b="1" baseline="-25000" dirty="0">
              <a:solidFill>
                <a:schemeClr val="bg1"/>
              </a:solidFill>
              <a:latin typeface="Arial" pitchFamily="34" charset="0"/>
              <a:cs typeface="Arial" pitchFamily="34" charset="0"/>
            </a:endParaRPr>
          </a:p>
        </p:txBody>
      </p:sp>
      <p:sp>
        <p:nvSpPr>
          <p:cNvPr id="112" name="Rectangle 111"/>
          <p:cNvSpPr/>
          <p:nvPr/>
        </p:nvSpPr>
        <p:spPr>
          <a:xfrm>
            <a:off x="135555" y="3868604"/>
            <a:ext cx="671979" cy="307777"/>
          </a:xfrm>
          <a:prstGeom prst="rect">
            <a:avLst/>
          </a:prstGeom>
        </p:spPr>
        <p:txBody>
          <a:bodyPr wrap="none">
            <a:spAutoFit/>
          </a:bodyPr>
          <a:lstStyle/>
          <a:p>
            <a:pPr algn="r"/>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14" name="Rectangle 113"/>
          <p:cNvSpPr/>
          <p:nvPr/>
        </p:nvSpPr>
        <p:spPr>
          <a:xfrm>
            <a:off x="35496" y="4425504"/>
            <a:ext cx="872097" cy="523220"/>
          </a:xfrm>
          <a:prstGeom prst="rect">
            <a:avLst/>
          </a:prstGeom>
        </p:spPr>
        <p:txBody>
          <a:bodyPr wrap="none">
            <a:spAutoFit/>
          </a:bodyPr>
          <a:lstStyle/>
          <a:p>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rangs</a:t>
            </a:r>
            <a:endParaRPr lang="fr-FR" sz="1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15" name="Rectangle 114"/>
          <p:cNvSpPr/>
          <p:nvPr/>
        </p:nvSpPr>
        <p:spPr>
          <a:xfrm>
            <a:off x="16933" y="4928979"/>
            <a:ext cx="909223" cy="307777"/>
          </a:xfrm>
          <a:prstGeom prst="rect">
            <a:avLst/>
          </a:prstGeom>
        </p:spPr>
        <p:txBody>
          <a:bodyPr wrap="none">
            <a:spAutoFit/>
          </a:bodyPr>
          <a:lstStyle/>
          <a:p>
            <a:pPr algn="r"/>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116" name="Connecteur droit avec flèche 115"/>
          <p:cNvCxnSpPr/>
          <p:nvPr/>
        </p:nvCxnSpPr>
        <p:spPr>
          <a:xfrm>
            <a:off x="894436" y="4065464"/>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117" name="Connecteur droit avec flèche 116"/>
          <p:cNvCxnSpPr/>
          <p:nvPr/>
        </p:nvCxnSpPr>
        <p:spPr>
          <a:xfrm>
            <a:off x="894436" y="4588684"/>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118" name="Connecteur droit avec flèche 117"/>
          <p:cNvCxnSpPr/>
          <p:nvPr/>
        </p:nvCxnSpPr>
        <p:spPr>
          <a:xfrm>
            <a:off x="894436" y="5020732"/>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
        <p:nvSpPr>
          <p:cNvPr id="119" name="Rectangle 118"/>
          <p:cNvSpPr/>
          <p:nvPr/>
        </p:nvSpPr>
        <p:spPr>
          <a:xfrm>
            <a:off x="76244" y="5217592"/>
            <a:ext cx="790601" cy="523220"/>
          </a:xfrm>
          <a:prstGeom prst="rect">
            <a:avLst/>
          </a:prstGeom>
        </p:spPr>
        <p:txBody>
          <a:bodyPr wrap="none">
            <a:spAutoFit/>
          </a:bodyPr>
          <a:lstStyle/>
          <a:p>
            <a:pPr algn="ctr"/>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Bits </a:t>
            </a:r>
          </a:p>
          <a:p>
            <a:pPr algn="ctr"/>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validés</a:t>
            </a:r>
            <a:endParaRPr lang="fr-FR" sz="1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120" name="Connecteur droit avec flèche 119"/>
          <p:cNvCxnSpPr/>
          <p:nvPr/>
        </p:nvCxnSpPr>
        <p:spPr>
          <a:xfrm>
            <a:off x="894436" y="5362444"/>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7492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550"/>
                            </p:stCondLst>
                            <p:childTnLst>
                              <p:par>
                                <p:cTn id="9" presetID="22" presetClass="entr" presetSubtype="8" fill="hold" nodeType="afterEffect">
                                  <p:stCondLst>
                                    <p:cond delay="0"/>
                                  </p:stCondLst>
                                  <p:childTnLst>
                                    <p:set>
                                      <p:cBhvr>
                                        <p:cTn id="10" dur="1" fill="hold">
                                          <p:stCondLst>
                                            <p:cond delay="0"/>
                                          </p:stCondLst>
                                        </p:cTn>
                                        <p:tgtEl>
                                          <p:spTgt spid="95"/>
                                        </p:tgtEl>
                                        <p:attrNameLst>
                                          <p:attrName>style.visibility</p:attrName>
                                        </p:attrNameLst>
                                      </p:cBhvr>
                                      <p:to>
                                        <p:strVal val="visible"/>
                                      </p:to>
                                    </p:set>
                                    <p:animEffect transition="in" filter="wipe(left)">
                                      <p:cBhvr>
                                        <p:cTn id="11" dur="500"/>
                                        <p:tgtEl>
                                          <p:spTgt spid="9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500"/>
                                        <p:tgtEl>
                                          <p:spTgt spid="2"/>
                                        </p:tgtEl>
                                      </p:cBhvr>
                                    </p:animEffect>
                                  </p:childTnLst>
                                </p:cTn>
                              </p:par>
                            </p:childTnLst>
                          </p:cTn>
                        </p:par>
                        <p:par>
                          <p:cTn id="17" fill="hold">
                            <p:stCondLst>
                              <p:cond delay="500"/>
                            </p:stCondLst>
                            <p:childTnLst>
                              <p:par>
                                <p:cTn id="18" presetID="22" presetClass="entr" presetSubtype="8" fill="hold" grpId="0" nodeType="afterEffect">
                                  <p:stCondLst>
                                    <p:cond delay="500"/>
                                  </p:stCondLst>
                                  <p:childTnLst>
                                    <p:set>
                                      <p:cBhvr>
                                        <p:cTn id="19" dur="1" fill="hold">
                                          <p:stCondLst>
                                            <p:cond delay="0"/>
                                          </p:stCondLst>
                                        </p:cTn>
                                        <p:tgtEl>
                                          <p:spTgt spid="113"/>
                                        </p:tgtEl>
                                        <p:attrNameLst>
                                          <p:attrName>style.visibility</p:attrName>
                                        </p:attrNameLst>
                                      </p:cBhvr>
                                      <p:to>
                                        <p:strVal val="visible"/>
                                      </p:to>
                                    </p:set>
                                    <p:animEffect transition="in" filter="wipe(left)">
                                      <p:cBhvr>
                                        <p:cTn id="20" dur="500"/>
                                        <p:tgtEl>
                                          <p:spTgt spid="113"/>
                                        </p:tgtEl>
                                      </p:cBhvr>
                                    </p:animEffect>
                                  </p:childTnLst>
                                </p:cTn>
                              </p:par>
                            </p:childTnLst>
                          </p:cTn>
                        </p:par>
                        <p:par>
                          <p:cTn id="21" fill="hold">
                            <p:stCondLst>
                              <p:cond delay="1500"/>
                            </p:stCondLst>
                            <p:childTnLst>
                              <p:par>
                                <p:cTn id="22" presetID="22" presetClass="entr" presetSubtype="8" fill="hold" grpId="0" nodeType="afterEffect">
                                  <p:stCondLst>
                                    <p:cond delay="500"/>
                                  </p:stCondLst>
                                  <p:childTnLst>
                                    <p:set>
                                      <p:cBhvr>
                                        <p:cTn id="23" dur="1" fill="hold">
                                          <p:stCondLst>
                                            <p:cond delay="0"/>
                                          </p:stCondLst>
                                        </p:cTn>
                                        <p:tgtEl>
                                          <p:spTgt spid="112"/>
                                        </p:tgtEl>
                                        <p:attrNameLst>
                                          <p:attrName>style.visibility</p:attrName>
                                        </p:attrNameLst>
                                      </p:cBhvr>
                                      <p:to>
                                        <p:strVal val="visible"/>
                                      </p:to>
                                    </p:set>
                                    <p:animEffect transition="in" filter="wipe(left)">
                                      <p:cBhvr>
                                        <p:cTn id="24" dur="500"/>
                                        <p:tgtEl>
                                          <p:spTgt spid="112"/>
                                        </p:tgtEl>
                                      </p:cBhvr>
                                    </p:animEffect>
                                  </p:childTnLst>
                                </p:cTn>
                              </p:par>
                            </p:childTnLst>
                          </p:cTn>
                        </p:par>
                        <p:par>
                          <p:cTn id="25" fill="hold">
                            <p:stCondLst>
                              <p:cond delay="2500"/>
                            </p:stCondLst>
                            <p:childTnLst>
                              <p:par>
                                <p:cTn id="26" presetID="22" presetClass="entr" presetSubtype="8" fill="hold" nodeType="afterEffect">
                                  <p:stCondLst>
                                    <p:cond delay="500"/>
                                  </p:stCondLst>
                                  <p:childTnLst>
                                    <p:set>
                                      <p:cBhvr>
                                        <p:cTn id="27" dur="1" fill="hold">
                                          <p:stCondLst>
                                            <p:cond delay="0"/>
                                          </p:stCondLst>
                                        </p:cTn>
                                        <p:tgtEl>
                                          <p:spTgt spid="116"/>
                                        </p:tgtEl>
                                        <p:attrNameLst>
                                          <p:attrName>style.visibility</p:attrName>
                                        </p:attrNameLst>
                                      </p:cBhvr>
                                      <p:to>
                                        <p:strVal val="visible"/>
                                      </p:to>
                                    </p:set>
                                    <p:animEffect transition="in" filter="wipe(left)">
                                      <p:cBhvr>
                                        <p:cTn id="28" dur="500"/>
                                        <p:tgtEl>
                                          <p:spTgt spid="11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47"/>
                                        </p:tgtEl>
                                        <p:attrNameLst>
                                          <p:attrName>style.visibility</p:attrName>
                                        </p:attrNameLst>
                                      </p:cBhvr>
                                      <p:to>
                                        <p:strVal val="visible"/>
                                      </p:to>
                                    </p:set>
                                    <p:animEffect transition="in" filter="wipe(left)">
                                      <p:cBhvr>
                                        <p:cTn id="33" dur="500"/>
                                        <p:tgtEl>
                                          <p:spTgt spid="4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34"/>
                                        </p:tgtEl>
                                        <p:attrNameLst>
                                          <p:attrName>style.visibility</p:attrName>
                                        </p:attrNameLst>
                                      </p:cBhvr>
                                      <p:to>
                                        <p:strVal val="visible"/>
                                      </p:to>
                                    </p:set>
                                    <p:animEffect transition="in" filter="wipe(left)">
                                      <p:cBhvr>
                                        <p:cTn id="38" dur="500"/>
                                        <p:tgtEl>
                                          <p:spTgt spid="34"/>
                                        </p:tgtEl>
                                      </p:cBhvr>
                                    </p:animEffect>
                                  </p:childTnLst>
                                </p:cTn>
                              </p:par>
                            </p:childTnLst>
                          </p:cTn>
                        </p:par>
                        <p:par>
                          <p:cTn id="39" fill="hold">
                            <p:stCondLst>
                              <p:cond delay="500"/>
                            </p:stCondLst>
                            <p:childTnLst>
                              <p:par>
                                <p:cTn id="40" presetID="22" presetClass="entr" presetSubtype="8" fill="hold" grpId="0" nodeType="afterEffect">
                                  <p:stCondLst>
                                    <p:cond delay="500"/>
                                  </p:stCondLst>
                                  <p:childTnLst>
                                    <p:set>
                                      <p:cBhvr>
                                        <p:cTn id="41" dur="1" fill="hold">
                                          <p:stCondLst>
                                            <p:cond delay="0"/>
                                          </p:stCondLst>
                                        </p:cTn>
                                        <p:tgtEl>
                                          <p:spTgt spid="114"/>
                                        </p:tgtEl>
                                        <p:attrNameLst>
                                          <p:attrName>style.visibility</p:attrName>
                                        </p:attrNameLst>
                                      </p:cBhvr>
                                      <p:to>
                                        <p:strVal val="visible"/>
                                      </p:to>
                                    </p:set>
                                    <p:animEffect transition="in" filter="wipe(left)">
                                      <p:cBhvr>
                                        <p:cTn id="42" dur="500"/>
                                        <p:tgtEl>
                                          <p:spTgt spid="114"/>
                                        </p:tgtEl>
                                      </p:cBhvr>
                                    </p:animEffect>
                                  </p:childTnLst>
                                </p:cTn>
                              </p:par>
                            </p:childTnLst>
                          </p:cTn>
                        </p:par>
                        <p:par>
                          <p:cTn id="43" fill="hold">
                            <p:stCondLst>
                              <p:cond delay="1500"/>
                            </p:stCondLst>
                            <p:childTnLst>
                              <p:par>
                                <p:cTn id="44" presetID="22" presetClass="entr" presetSubtype="8" fill="hold" nodeType="afterEffect">
                                  <p:stCondLst>
                                    <p:cond delay="500"/>
                                  </p:stCondLst>
                                  <p:childTnLst>
                                    <p:set>
                                      <p:cBhvr>
                                        <p:cTn id="45" dur="1" fill="hold">
                                          <p:stCondLst>
                                            <p:cond delay="0"/>
                                          </p:stCondLst>
                                        </p:cTn>
                                        <p:tgtEl>
                                          <p:spTgt spid="117"/>
                                        </p:tgtEl>
                                        <p:attrNameLst>
                                          <p:attrName>style.visibility</p:attrName>
                                        </p:attrNameLst>
                                      </p:cBhvr>
                                      <p:to>
                                        <p:strVal val="visible"/>
                                      </p:to>
                                    </p:set>
                                    <p:animEffect transition="in" filter="wipe(left)">
                                      <p:cBhvr>
                                        <p:cTn id="46" dur="500"/>
                                        <p:tgtEl>
                                          <p:spTgt spid="117"/>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60"/>
                                        </p:tgtEl>
                                        <p:attrNameLst>
                                          <p:attrName>style.visibility</p:attrName>
                                        </p:attrNameLst>
                                      </p:cBhvr>
                                      <p:to>
                                        <p:strVal val="visible"/>
                                      </p:to>
                                    </p:set>
                                    <p:animEffect transition="in" filter="wipe(left)">
                                      <p:cBhvr>
                                        <p:cTn id="51" dur="500"/>
                                        <p:tgtEl>
                                          <p:spTgt spid="60"/>
                                        </p:tgtEl>
                                      </p:cBhvr>
                                    </p:animEffect>
                                  </p:childTnLst>
                                </p:cTn>
                              </p:par>
                            </p:childTnLst>
                          </p:cTn>
                        </p:par>
                        <p:par>
                          <p:cTn id="52" fill="hold">
                            <p:stCondLst>
                              <p:cond delay="500"/>
                            </p:stCondLst>
                            <p:childTnLst>
                              <p:par>
                                <p:cTn id="53" presetID="22" presetClass="entr" presetSubtype="8" fill="hold" grpId="0" nodeType="afterEffect">
                                  <p:stCondLst>
                                    <p:cond delay="500"/>
                                  </p:stCondLst>
                                  <p:childTnLst>
                                    <p:set>
                                      <p:cBhvr>
                                        <p:cTn id="54" dur="1" fill="hold">
                                          <p:stCondLst>
                                            <p:cond delay="0"/>
                                          </p:stCondLst>
                                        </p:cTn>
                                        <p:tgtEl>
                                          <p:spTgt spid="115"/>
                                        </p:tgtEl>
                                        <p:attrNameLst>
                                          <p:attrName>style.visibility</p:attrName>
                                        </p:attrNameLst>
                                      </p:cBhvr>
                                      <p:to>
                                        <p:strVal val="visible"/>
                                      </p:to>
                                    </p:set>
                                    <p:animEffect transition="in" filter="wipe(left)">
                                      <p:cBhvr>
                                        <p:cTn id="55" dur="500"/>
                                        <p:tgtEl>
                                          <p:spTgt spid="115"/>
                                        </p:tgtEl>
                                      </p:cBhvr>
                                    </p:animEffect>
                                  </p:childTnLst>
                                </p:cTn>
                              </p:par>
                            </p:childTnLst>
                          </p:cTn>
                        </p:par>
                        <p:par>
                          <p:cTn id="56" fill="hold">
                            <p:stCondLst>
                              <p:cond delay="1500"/>
                            </p:stCondLst>
                            <p:childTnLst>
                              <p:par>
                                <p:cTn id="57" presetID="22" presetClass="entr" presetSubtype="8" fill="hold" nodeType="afterEffect">
                                  <p:stCondLst>
                                    <p:cond delay="500"/>
                                  </p:stCondLst>
                                  <p:childTnLst>
                                    <p:set>
                                      <p:cBhvr>
                                        <p:cTn id="58" dur="1" fill="hold">
                                          <p:stCondLst>
                                            <p:cond delay="0"/>
                                          </p:stCondLst>
                                        </p:cTn>
                                        <p:tgtEl>
                                          <p:spTgt spid="118"/>
                                        </p:tgtEl>
                                        <p:attrNameLst>
                                          <p:attrName>style.visibility</p:attrName>
                                        </p:attrNameLst>
                                      </p:cBhvr>
                                      <p:to>
                                        <p:strVal val="visible"/>
                                      </p:to>
                                    </p:set>
                                    <p:animEffect transition="in" filter="wipe(left)">
                                      <p:cBhvr>
                                        <p:cTn id="59" dur="500"/>
                                        <p:tgtEl>
                                          <p:spTgt spid="118"/>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nodeType="clickEffect">
                                  <p:stCondLst>
                                    <p:cond delay="0"/>
                                  </p:stCondLst>
                                  <p:childTnLst>
                                    <p:set>
                                      <p:cBhvr>
                                        <p:cTn id="63" dur="1" fill="hold">
                                          <p:stCondLst>
                                            <p:cond delay="0"/>
                                          </p:stCondLst>
                                        </p:cTn>
                                        <p:tgtEl>
                                          <p:spTgt spid="99"/>
                                        </p:tgtEl>
                                        <p:attrNameLst>
                                          <p:attrName>style.visibility</p:attrName>
                                        </p:attrNameLst>
                                      </p:cBhvr>
                                      <p:to>
                                        <p:strVal val="visible"/>
                                      </p:to>
                                    </p:set>
                                    <p:animEffect transition="in" filter="wipe(left)">
                                      <p:cBhvr>
                                        <p:cTn id="64" dur="500"/>
                                        <p:tgtEl>
                                          <p:spTgt spid="99"/>
                                        </p:tgtEl>
                                      </p:cBhvr>
                                    </p:animEffect>
                                  </p:childTnLst>
                                </p:cTn>
                              </p:par>
                            </p:childTnLst>
                          </p:cTn>
                        </p:par>
                        <p:par>
                          <p:cTn id="65" fill="hold">
                            <p:stCondLst>
                              <p:cond delay="500"/>
                            </p:stCondLst>
                            <p:childTnLst>
                              <p:par>
                                <p:cTn id="66" presetID="22" presetClass="entr" presetSubtype="8" fill="hold" grpId="0" nodeType="afterEffect">
                                  <p:stCondLst>
                                    <p:cond delay="500"/>
                                  </p:stCondLst>
                                  <p:childTnLst>
                                    <p:set>
                                      <p:cBhvr>
                                        <p:cTn id="67" dur="1" fill="hold">
                                          <p:stCondLst>
                                            <p:cond delay="0"/>
                                          </p:stCondLst>
                                        </p:cTn>
                                        <p:tgtEl>
                                          <p:spTgt spid="119"/>
                                        </p:tgtEl>
                                        <p:attrNameLst>
                                          <p:attrName>style.visibility</p:attrName>
                                        </p:attrNameLst>
                                      </p:cBhvr>
                                      <p:to>
                                        <p:strVal val="visible"/>
                                      </p:to>
                                    </p:set>
                                    <p:animEffect transition="in" filter="wipe(left)">
                                      <p:cBhvr>
                                        <p:cTn id="68" dur="500"/>
                                        <p:tgtEl>
                                          <p:spTgt spid="119"/>
                                        </p:tgtEl>
                                      </p:cBhvr>
                                    </p:animEffect>
                                  </p:childTnLst>
                                </p:cTn>
                              </p:par>
                            </p:childTnLst>
                          </p:cTn>
                        </p:par>
                        <p:par>
                          <p:cTn id="69" fill="hold">
                            <p:stCondLst>
                              <p:cond delay="1500"/>
                            </p:stCondLst>
                            <p:childTnLst>
                              <p:par>
                                <p:cTn id="70" presetID="22" presetClass="entr" presetSubtype="8" fill="hold" nodeType="afterEffect">
                                  <p:stCondLst>
                                    <p:cond delay="500"/>
                                  </p:stCondLst>
                                  <p:childTnLst>
                                    <p:set>
                                      <p:cBhvr>
                                        <p:cTn id="71" dur="1" fill="hold">
                                          <p:stCondLst>
                                            <p:cond delay="0"/>
                                          </p:stCondLst>
                                        </p:cTn>
                                        <p:tgtEl>
                                          <p:spTgt spid="120"/>
                                        </p:tgtEl>
                                        <p:attrNameLst>
                                          <p:attrName>style.visibility</p:attrName>
                                        </p:attrNameLst>
                                      </p:cBhvr>
                                      <p:to>
                                        <p:strVal val="visible"/>
                                      </p:to>
                                    </p:set>
                                    <p:animEffect transition="in" filter="wipe(left)">
                                      <p:cBhvr>
                                        <p:cTn id="72" dur="500"/>
                                        <p:tgtEl>
                                          <p:spTgt spid="120"/>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nodeType="clickEffect">
                                  <p:stCondLst>
                                    <p:cond delay="0"/>
                                  </p:stCondLst>
                                  <p:childTnLst>
                                    <p:set>
                                      <p:cBhvr>
                                        <p:cTn id="76" dur="1" fill="hold">
                                          <p:stCondLst>
                                            <p:cond delay="0"/>
                                          </p:stCondLst>
                                        </p:cTn>
                                        <p:tgtEl>
                                          <p:spTgt spid="82"/>
                                        </p:tgtEl>
                                        <p:attrNameLst>
                                          <p:attrName>style.visibility</p:attrName>
                                        </p:attrNameLst>
                                      </p:cBhvr>
                                      <p:to>
                                        <p:strVal val="visible"/>
                                      </p:to>
                                    </p:set>
                                    <p:animEffect transition="in" filter="wipe(left)">
                                      <p:cBhvr>
                                        <p:cTn id="77" dur="500"/>
                                        <p:tgtEl>
                                          <p:spTgt spid="82"/>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17"/>
                                        </p:tgtEl>
                                        <p:attrNameLst>
                                          <p:attrName>style.visibility</p:attrName>
                                        </p:attrNameLst>
                                      </p:cBhvr>
                                      <p:to>
                                        <p:strVal val="visible"/>
                                      </p:to>
                                    </p:set>
                                    <p:animEffect transition="in" filter="wipe(left)">
                                      <p:cBhvr>
                                        <p:cTn id="8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2" grpId="0"/>
      <p:bldP spid="113" grpId="0"/>
      <p:bldP spid="112" grpId="0"/>
      <p:bldP spid="114" grpId="0"/>
      <p:bldP spid="115" grpId="0"/>
      <p:bldP spid="11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7" name="Rectangle 6"/>
          <p:cNvSpPr/>
          <p:nvPr/>
        </p:nvSpPr>
        <p:spPr>
          <a:xfrm>
            <a:off x="-42914" y="1556792"/>
            <a:ext cx="9166516" cy="1200329"/>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Hexadécimal  </a:t>
            </a:r>
            <a:r>
              <a:rPr lang="fr-FR" b="1" dirty="0" smtClean="0">
                <a:effectLst>
                  <a:outerShdw blurRad="38100" dist="38100" dir="2700000" algn="tl">
                    <a:srgbClr val="000000">
                      <a:alpha val="43137"/>
                    </a:srgbClr>
                  </a:outerShdw>
                </a:effectLst>
                <a:latin typeface="Arial" pitchFamily="34" charset="0"/>
                <a:cs typeface="Arial" pitchFamily="34" charset="0"/>
              </a:rPr>
              <a:t>Décimal</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hexadécimal : 527 on convertit chaque symbole, à chaque rang, avec pour chaque rang un poids composé de la valeur de la base (ici 16) exposant le rang moins 1.</a:t>
            </a:r>
          </a:p>
        </p:txBody>
      </p:sp>
      <p:sp>
        <p:nvSpPr>
          <p:cNvPr id="17" name="Rectangle 16"/>
          <p:cNvSpPr/>
          <p:nvPr/>
        </p:nvSpPr>
        <p:spPr>
          <a:xfrm>
            <a:off x="2217795" y="5926915"/>
            <a:ext cx="5405671"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écrit: 527</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H</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1319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26" name="Rectangle 25"/>
          <p:cNvSpPr/>
          <p:nvPr/>
        </p:nvSpPr>
        <p:spPr>
          <a:xfrm>
            <a:off x="7066946" y="5302357"/>
            <a:ext cx="1871025"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Résultat =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1319</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8" name="Groupe 7"/>
          <p:cNvGrpSpPr/>
          <p:nvPr/>
        </p:nvGrpSpPr>
        <p:grpSpPr>
          <a:xfrm>
            <a:off x="1224097" y="3284984"/>
            <a:ext cx="7585634" cy="371475"/>
            <a:chOff x="1234838" y="3284984"/>
            <a:chExt cx="7585634" cy="371475"/>
          </a:xfrm>
        </p:grpSpPr>
        <p:sp>
          <p:nvSpPr>
            <p:cNvPr id="159" name="Rectangle 254"/>
            <p:cNvSpPr>
              <a:spLocks noChangeArrowheads="1"/>
            </p:cNvSpPr>
            <p:nvPr/>
          </p:nvSpPr>
          <p:spPr bwMode="auto">
            <a:xfrm>
              <a:off x="1234838" y="3284984"/>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5</a:t>
              </a:r>
              <a:endParaRPr lang="fr-FR" sz="2400" b="1" dirty="0">
                <a:solidFill>
                  <a:schemeClr val="bg1"/>
                </a:solidFill>
                <a:latin typeface="Arial" pitchFamily="34" charset="0"/>
                <a:cs typeface="Arial" pitchFamily="34" charset="0"/>
              </a:endParaRPr>
            </a:p>
          </p:txBody>
        </p:sp>
        <p:sp>
          <p:nvSpPr>
            <p:cNvPr id="160" name="Rectangle 254"/>
            <p:cNvSpPr>
              <a:spLocks noChangeArrowheads="1"/>
            </p:cNvSpPr>
            <p:nvPr/>
          </p:nvSpPr>
          <p:spPr bwMode="auto">
            <a:xfrm>
              <a:off x="3766206" y="3284984"/>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endParaRPr lang="fr-FR" sz="2400" b="1" dirty="0">
                <a:solidFill>
                  <a:schemeClr val="bg1"/>
                </a:solidFill>
                <a:latin typeface="Arial" pitchFamily="34" charset="0"/>
                <a:cs typeface="Arial" pitchFamily="34" charset="0"/>
              </a:endParaRPr>
            </a:p>
          </p:txBody>
        </p:sp>
        <p:sp>
          <p:nvSpPr>
            <p:cNvPr id="161" name="Rectangle 254"/>
            <p:cNvSpPr>
              <a:spLocks noChangeArrowheads="1"/>
            </p:cNvSpPr>
            <p:nvPr/>
          </p:nvSpPr>
          <p:spPr bwMode="auto">
            <a:xfrm>
              <a:off x="6297574" y="3284984"/>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7</a:t>
              </a:r>
              <a:endParaRPr lang="fr-FR" sz="2400" b="1" dirty="0">
                <a:solidFill>
                  <a:schemeClr val="bg1"/>
                </a:solidFill>
                <a:latin typeface="Arial" pitchFamily="34" charset="0"/>
                <a:cs typeface="Arial" pitchFamily="34" charset="0"/>
              </a:endParaRPr>
            </a:p>
          </p:txBody>
        </p:sp>
      </p:grpSp>
      <p:grpSp>
        <p:nvGrpSpPr>
          <p:cNvPr id="9" name="Groupe 8"/>
          <p:cNvGrpSpPr/>
          <p:nvPr/>
        </p:nvGrpSpPr>
        <p:grpSpPr>
          <a:xfrm>
            <a:off x="1224097" y="3674548"/>
            <a:ext cx="7585634" cy="371475"/>
            <a:chOff x="1224097" y="3684786"/>
            <a:chExt cx="7585634" cy="371475"/>
          </a:xfrm>
        </p:grpSpPr>
        <p:sp>
          <p:nvSpPr>
            <p:cNvPr id="132" name="Rectangle 254"/>
            <p:cNvSpPr>
              <a:spLocks noChangeArrowheads="1"/>
            </p:cNvSpPr>
            <p:nvPr/>
          </p:nvSpPr>
          <p:spPr bwMode="auto">
            <a:xfrm>
              <a:off x="1224097" y="3684786"/>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r>
                <a:rPr lang="fr-FR" sz="2400" b="1" baseline="30000" dirty="0" smtClean="0">
                  <a:solidFill>
                    <a:schemeClr val="bg1"/>
                  </a:solidFill>
                  <a:latin typeface="Arial" pitchFamily="34" charset="0"/>
                  <a:cs typeface="Arial" pitchFamily="34" charset="0"/>
                </a:rPr>
                <a:t>2</a:t>
              </a:r>
              <a:endParaRPr lang="fr-FR" sz="2400" b="1" baseline="30000" dirty="0">
                <a:solidFill>
                  <a:schemeClr val="bg1"/>
                </a:solidFill>
                <a:latin typeface="Arial" pitchFamily="34" charset="0"/>
                <a:cs typeface="Arial" pitchFamily="34" charset="0"/>
              </a:endParaRPr>
            </a:p>
          </p:txBody>
        </p:sp>
        <p:sp>
          <p:nvSpPr>
            <p:cNvPr id="133" name="Rectangle 254"/>
            <p:cNvSpPr>
              <a:spLocks noChangeArrowheads="1"/>
            </p:cNvSpPr>
            <p:nvPr/>
          </p:nvSpPr>
          <p:spPr bwMode="auto">
            <a:xfrm>
              <a:off x="3755465" y="3684786"/>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r>
                <a:rPr lang="fr-FR" sz="2400" b="1" baseline="30000" dirty="0" smtClean="0">
                  <a:solidFill>
                    <a:schemeClr val="bg1"/>
                  </a:solidFill>
                  <a:latin typeface="Arial" pitchFamily="34" charset="0"/>
                  <a:cs typeface="Arial" pitchFamily="34" charset="0"/>
                </a:rPr>
                <a:t>1</a:t>
              </a:r>
              <a:endParaRPr lang="fr-FR" sz="2400" b="1" baseline="30000" dirty="0">
                <a:solidFill>
                  <a:schemeClr val="bg1"/>
                </a:solidFill>
                <a:latin typeface="Arial" pitchFamily="34" charset="0"/>
                <a:cs typeface="Arial" pitchFamily="34" charset="0"/>
              </a:endParaRPr>
            </a:p>
          </p:txBody>
        </p:sp>
        <p:sp>
          <p:nvSpPr>
            <p:cNvPr id="139" name="Rectangle 254"/>
            <p:cNvSpPr>
              <a:spLocks noChangeArrowheads="1"/>
            </p:cNvSpPr>
            <p:nvPr/>
          </p:nvSpPr>
          <p:spPr bwMode="auto">
            <a:xfrm>
              <a:off x="6286833" y="3684786"/>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r>
                <a:rPr lang="fr-FR" sz="2400" b="1" baseline="30000" dirty="0" smtClean="0">
                  <a:solidFill>
                    <a:schemeClr val="bg1"/>
                  </a:solidFill>
                  <a:latin typeface="Arial" pitchFamily="34" charset="0"/>
                  <a:cs typeface="Arial" pitchFamily="34" charset="0"/>
                </a:rPr>
                <a:t>0</a:t>
              </a:r>
              <a:endParaRPr lang="fr-FR" sz="2400" b="1" baseline="30000" dirty="0">
                <a:solidFill>
                  <a:schemeClr val="bg1"/>
                </a:solidFill>
                <a:latin typeface="Arial" pitchFamily="34" charset="0"/>
                <a:cs typeface="Arial" pitchFamily="34" charset="0"/>
              </a:endParaRPr>
            </a:p>
          </p:txBody>
        </p:sp>
      </p:grpSp>
      <p:grpSp>
        <p:nvGrpSpPr>
          <p:cNvPr id="5" name="Groupe 4"/>
          <p:cNvGrpSpPr/>
          <p:nvPr/>
        </p:nvGrpSpPr>
        <p:grpSpPr>
          <a:xfrm>
            <a:off x="1224097" y="4843239"/>
            <a:ext cx="7585634" cy="385961"/>
            <a:chOff x="874798" y="5085184"/>
            <a:chExt cx="7585634" cy="385961"/>
          </a:xfrm>
        </p:grpSpPr>
        <p:sp>
          <p:nvSpPr>
            <p:cNvPr id="22" name="Rectangle 254"/>
            <p:cNvSpPr>
              <a:spLocks noChangeArrowheads="1"/>
            </p:cNvSpPr>
            <p:nvPr/>
          </p:nvSpPr>
          <p:spPr bwMode="auto">
            <a:xfrm>
              <a:off x="874798" y="5099670"/>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1280    +    </a:t>
              </a:r>
              <a:endParaRPr lang="fr-FR" sz="2400" b="1" baseline="30000" dirty="0">
                <a:solidFill>
                  <a:schemeClr val="bg1"/>
                </a:solidFill>
                <a:latin typeface="Arial" pitchFamily="34" charset="0"/>
                <a:cs typeface="Arial" pitchFamily="34" charset="0"/>
              </a:endParaRPr>
            </a:p>
          </p:txBody>
        </p:sp>
        <p:sp>
          <p:nvSpPr>
            <p:cNvPr id="23" name="Rectangle 254"/>
            <p:cNvSpPr>
              <a:spLocks noChangeArrowheads="1"/>
            </p:cNvSpPr>
            <p:nvPr/>
          </p:nvSpPr>
          <p:spPr bwMode="auto">
            <a:xfrm>
              <a:off x="3406166" y="5099670"/>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32    +</a:t>
              </a:r>
              <a:endParaRPr lang="fr-FR" sz="2400" b="1" baseline="30000" dirty="0">
                <a:solidFill>
                  <a:schemeClr val="bg1"/>
                </a:solidFill>
                <a:latin typeface="Arial" pitchFamily="34" charset="0"/>
                <a:cs typeface="Arial" pitchFamily="34" charset="0"/>
              </a:endParaRPr>
            </a:p>
          </p:txBody>
        </p:sp>
        <p:sp>
          <p:nvSpPr>
            <p:cNvPr id="24" name="Rectangle 254"/>
            <p:cNvSpPr>
              <a:spLocks noChangeArrowheads="1"/>
            </p:cNvSpPr>
            <p:nvPr/>
          </p:nvSpPr>
          <p:spPr bwMode="auto">
            <a:xfrm>
              <a:off x="5937534" y="5085184"/>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7</a:t>
              </a:r>
              <a:endParaRPr lang="fr-FR" sz="2400" b="1" baseline="30000" dirty="0">
                <a:solidFill>
                  <a:schemeClr val="bg1"/>
                </a:solidFill>
                <a:latin typeface="Arial" pitchFamily="34" charset="0"/>
                <a:cs typeface="Arial" pitchFamily="34" charset="0"/>
              </a:endParaRPr>
            </a:p>
          </p:txBody>
        </p:sp>
      </p:grpSp>
      <p:grpSp>
        <p:nvGrpSpPr>
          <p:cNvPr id="10" name="Groupe 9"/>
          <p:cNvGrpSpPr/>
          <p:nvPr/>
        </p:nvGrpSpPr>
        <p:grpSpPr>
          <a:xfrm>
            <a:off x="1224097" y="4064112"/>
            <a:ext cx="7585634" cy="371475"/>
            <a:chOff x="1234838" y="4074611"/>
            <a:chExt cx="7585634" cy="371475"/>
          </a:xfrm>
        </p:grpSpPr>
        <p:sp>
          <p:nvSpPr>
            <p:cNvPr id="28" name="Rectangle 254"/>
            <p:cNvSpPr>
              <a:spLocks noChangeArrowheads="1"/>
            </p:cNvSpPr>
            <p:nvPr/>
          </p:nvSpPr>
          <p:spPr bwMode="auto">
            <a:xfrm>
              <a:off x="1234838" y="4074611"/>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256</a:t>
              </a:r>
              <a:endParaRPr lang="fr-FR" sz="2400" b="1" dirty="0">
                <a:solidFill>
                  <a:schemeClr val="bg1"/>
                </a:solidFill>
                <a:latin typeface="Arial" pitchFamily="34" charset="0"/>
                <a:cs typeface="Arial" pitchFamily="34" charset="0"/>
              </a:endParaRPr>
            </a:p>
          </p:txBody>
        </p:sp>
        <p:sp>
          <p:nvSpPr>
            <p:cNvPr id="29" name="Rectangle 254"/>
            <p:cNvSpPr>
              <a:spLocks noChangeArrowheads="1"/>
            </p:cNvSpPr>
            <p:nvPr/>
          </p:nvSpPr>
          <p:spPr bwMode="auto">
            <a:xfrm>
              <a:off x="3766206" y="4074611"/>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endParaRPr lang="fr-FR" sz="2400" b="1" dirty="0">
                <a:solidFill>
                  <a:schemeClr val="bg1"/>
                </a:solidFill>
                <a:latin typeface="Arial" pitchFamily="34" charset="0"/>
                <a:cs typeface="Arial" pitchFamily="34" charset="0"/>
              </a:endParaRPr>
            </a:p>
          </p:txBody>
        </p:sp>
        <p:sp>
          <p:nvSpPr>
            <p:cNvPr id="30" name="Rectangle 254"/>
            <p:cNvSpPr>
              <a:spLocks noChangeArrowheads="1"/>
            </p:cNvSpPr>
            <p:nvPr/>
          </p:nvSpPr>
          <p:spPr bwMode="auto">
            <a:xfrm>
              <a:off x="6297574" y="4074611"/>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grpSp>
      <p:grpSp>
        <p:nvGrpSpPr>
          <p:cNvPr id="11" name="Groupe 10"/>
          <p:cNvGrpSpPr/>
          <p:nvPr/>
        </p:nvGrpSpPr>
        <p:grpSpPr>
          <a:xfrm>
            <a:off x="1224097" y="4453676"/>
            <a:ext cx="7585634" cy="371475"/>
            <a:chOff x="1224097" y="4474413"/>
            <a:chExt cx="7585634" cy="371475"/>
          </a:xfrm>
        </p:grpSpPr>
        <p:sp>
          <p:nvSpPr>
            <p:cNvPr id="31" name="Rectangle 254"/>
            <p:cNvSpPr>
              <a:spLocks noChangeArrowheads="1"/>
            </p:cNvSpPr>
            <p:nvPr/>
          </p:nvSpPr>
          <p:spPr bwMode="auto">
            <a:xfrm>
              <a:off x="1224097" y="4474413"/>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5  X  256</a:t>
              </a:r>
              <a:endParaRPr lang="fr-FR" sz="2400" b="1" baseline="30000" dirty="0">
                <a:solidFill>
                  <a:schemeClr val="bg1"/>
                </a:solidFill>
                <a:latin typeface="Arial" pitchFamily="34" charset="0"/>
                <a:cs typeface="Arial" pitchFamily="34" charset="0"/>
              </a:endParaRPr>
            </a:p>
          </p:txBody>
        </p:sp>
        <p:sp>
          <p:nvSpPr>
            <p:cNvPr id="32" name="Rectangle 254"/>
            <p:cNvSpPr>
              <a:spLocks noChangeArrowheads="1"/>
            </p:cNvSpPr>
            <p:nvPr/>
          </p:nvSpPr>
          <p:spPr bwMode="auto">
            <a:xfrm>
              <a:off x="3755465" y="4474413"/>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  X  16</a:t>
              </a:r>
              <a:endParaRPr lang="fr-FR" sz="2400" b="1" baseline="30000" dirty="0">
                <a:solidFill>
                  <a:schemeClr val="bg1"/>
                </a:solidFill>
                <a:latin typeface="Arial" pitchFamily="34" charset="0"/>
                <a:cs typeface="Arial" pitchFamily="34" charset="0"/>
              </a:endParaRPr>
            </a:p>
          </p:txBody>
        </p:sp>
        <p:sp>
          <p:nvSpPr>
            <p:cNvPr id="33" name="Rectangle 254"/>
            <p:cNvSpPr>
              <a:spLocks noChangeArrowheads="1"/>
            </p:cNvSpPr>
            <p:nvPr/>
          </p:nvSpPr>
          <p:spPr bwMode="auto">
            <a:xfrm>
              <a:off x="6286833" y="4474413"/>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7  X  1</a:t>
              </a:r>
              <a:endParaRPr lang="fr-FR" sz="2400" b="1" baseline="30000" dirty="0">
                <a:solidFill>
                  <a:schemeClr val="bg1"/>
                </a:solidFill>
                <a:latin typeface="Arial" pitchFamily="34" charset="0"/>
                <a:cs typeface="Arial" pitchFamily="34" charset="0"/>
              </a:endParaRPr>
            </a:p>
          </p:txBody>
        </p:sp>
      </p:grpSp>
      <p:sp>
        <p:nvSpPr>
          <p:cNvPr id="35" name="Rectangle 34"/>
          <p:cNvSpPr/>
          <p:nvPr/>
        </p:nvSpPr>
        <p:spPr>
          <a:xfrm>
            <a:off x="162721" y="3944853"/>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6" name="Rectangle 35"/>
          <p:cNvSpPr/>
          <p:nvPr/>
        </p:nvSpPr>
        <p:spPr>
          <a:xfrm>
            <a:off x="-39385" y="4880957"/>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37" name="Connecteur droit avec flèche 36"/>
          <p:cNvCxnSpPr/>
          <p:nvPr/>
        </p:nvCxnSpPr>
        <p:spPr>
          <a:xfrm>
            <a:off x="983711" y="4109487"/>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p:nvPr/>
        </p:nvCxnSpPr>
        <p:spPr>
          <a:xfrm>
            <a:off x="983711" y="4619711"/>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p:nvPr/>
        </p:nvCxnSpPr>
        <p:spPr>
          <a:xfrm>
            <a:off x="983711" y="502556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107513" y="4296182"/>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4" name="Rectangle 33"/>
          <p:cNvSpPr/>
          <p:nvPr/>
        </p:nvSpPr>
        <p:spPr>
          <a:xfrm>
            <a:off x="123801" y="974774"/>
            <a:ext cx="712566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Hexadécimal …  </a:t>
            </a:r>
            <a:endParaRPr lang="fr-FR" sz="2400" u="sng" dirty="0"/>
          </a:p>
        </p:txBody>
      </p:sp>
      <p:sp>
        <p:nvSpPr>
          <p:cNvPr id="40" name="Rectangle 39"/>
          <p:cNvSpPr/>
          <p:nvPr/>
        </p:nvSpPr>
        <p:spPr>
          <a:xfrm>
            <a:off x="7092280" y="2954814"/>
            <a:ext cx="86754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1</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2" name="Rectangle 41"/>
          <p:cNvSpPr/>
          <p:nvPr/>
        </p:nvSpPr>
        <p:spPr>
          <a:xfrm>
            <a:off x="4486857" y="2954814"/>
            <a:ext cx="86754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2</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3" name="Rectangle 42"/>
          <p:cNvSpPr/>
          <p:nvPr/>
        </p:nvSpPr>
        <p:spPr>
          <a:xfrm>
            <a:off x="2051773" y="2954814"/>
            <a:ext cx="86754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3</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851497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260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40"/>
                                        </p:tgtEl>
                                        <p:attrNameLst>
                                          <p:attrName>style.visibility</p:attrName>
                                        </p:attrNameLst>
                                      </p:cBhvr>
                                      <p:to>
                                        <p:strVal val="visible"/>
                                      </p:to>
                                    </p:set>
                                    <p:animEffect transition="in" filter="wipe(left)">
                                      <p:cBhvr>
                                        <p:cTn id="16" dur="500"/>
                                        <p:tgtEl>
                                          <p:spTgt spid="40"/>
                                        </p:tgtEl>
                                      </p:cBhvr>
                                    </p:animEffect>
                                  </p:childTnLst>
                                </p:cTn>
                              </p:par>
                            </p:childTnLst>
                          </p:cTn>
                        </p:par>
                        <p:par>
                          <p:cTn id="17" fill="hold">
                            <p:stCondLst>
                              <p:cond delay="500"/>
                            </p:stCondLst>
                            <p:childTnLst>
                              <p:par>
                                <p:cTn id="18" presetID="22" presetClass="entr" presetSubtype="8" fill="hold" grpId="0" nodeType="afterEffect">
                                  <p:stCondLst>
                                    <p:cond delay="500"/>
                                  </p:stCondLst>
                                  <p:childTnLst>
                                    <p:set>
                                      <p:cBhvr>
                                        <p:cTn id="19" dur="1" fill="hold">
                                          <p:stCondLst>
                                            <p:cond delay="0"/>
                                          </p:stCondLst>
                                        </p:cTn>
                                        <p:tgtEl>
                                          <p:spTgt spid="42"/>
                                        </p:tgtEl>
                                        <p:attrNameLst>
                                          <p:attrName>style.visibility</p:attrName>
                                        </p:attrNameLst>
                                      </p:cBhvr>
                                      <p:to>
                                        <p:strVal val="visible"/>
                                      </p:to>
                                    </p:set>
                                    <p:animEffect transition="in" filter="wipe(left)">
                                      <p:cBhvr>
                                        <p:cTn id="20" dur="500"/>
                                        <p:tgtEl>
                                          <p:spTgt spid="42"/>
                                        </p:tgtEl>
                                      </p:cBhvr>
                                    </p:animEffect>
                                  </p:childTnLst>
                                </p:cTn>
                              </p:par>
                            </p:childTnLst>
                          </p:cTn>
                        </p:par>
                        <p:par>
                          <p:cTn id="21" fill="hold">
                            <p:stCondLst>
                              <p:cond delay="1500"/>
                            </p:stCondLst>
                            <p:childTnLst>
                              <p:par>
                                <p:cTn id="22" presetID="22" presetClass="entr" presetSubtype="8" fill="hold" grpId="0" nodeType="afterEffect">
                                  <p:stCondLst>
                                    <p:cond delay="500"/>
                                  </p:stCondLst>
                                  <p:childTnLst>
                                    <p:set>
                                      <p:cBhvr>
                                        <p:cTn id="23" dur="1" fill="hold">
                                          <p:stCondLst>
                                            <p:cond delay="0"/>
                                          </p:stCondLst>
                                        </p:cTn>
                                        <p:tgtEl>
                                          <p:spTgt spid="43"/>
                                        </p:tgtEl>
                                        <p:attrNameLst>
                                          <p:attrName>style.visibility</p:attrName>
                                        </p:attrNameLst>
                                      </p:cBhvr>
                                      <p:to>
                                        <p:strVal val="visible"/>
                                      </p:to>
                                    </p:set>
                                    <p:animEffect transition="in" filter="wipe(left)">
                                      <p:cBhvr>
                                        <p:cTn id="24" dur="500"/>
                                        <p:tgtEl>
                                          <p:spTgt spid="43"/>
                                        </p:tgtEl>
                                      </p:cBhvr>
                                    </p:animEffect>
                                  </p:childTnLst>
                                </p:cTn>
                              </p:par>
                            </p:childTnLst>
                          </p:cTn>
                        </p:par>
                        <p:par>
                          <p:cTn id="25" fill="hold">
                            <p:stCondLst>
                              <p:cond delay="2500"/>
                            </p:stCondLst>
                            <p:childTnLst>
                              <p:par>
                                <p:cTn id="26" presetID="22" presetClass="entr" presetSubtype="8" fill="hold" grpId="0" nodeType="afterEffect">
                                  <p:stCondLst>
                                    <p:cond delay="500"/>
                                  </p:stCondLst>
                                  <p:childTnLst>
                                    <p:set>
                                      <p:cBhvr>
                                        <p:cTn id="27" dur="1" fill="hold">
                                          <p:stCondLst>
                                            <p:cond delay="0"/>
                                          </p:stCondLst>
                                        </p:cTn>
                                        <p:tgtEl>
                                          <p:spTgt spid="35"/>
                                        </p:tgtEl>
                                        <p:attrNameLst>
                                          <p:attrName>style.visibility</p:attrName>
                                        </p:attrNameLst>
                                      </p:cBhvr>
                                      <p:to>
                                        <p:strVal val="visible"/>
                                      </p:to>
                                    </p:set>
                                    <p:animEffect transition="in" filter="wipe(left)">
                                      <p:cBhvr>
                                        <p:cTn id="28" dur="500"/>
                                        <p:tgtEl>
                                          <p:spTgt spid="35"/>
                                        </p:tgtEl>
                                      </p:cBhvr>
                                    </p:animEffect>
                                  </p:childTnLst>
                                </p:cTn>
                              </p:par>
                            </p:childTnLst>
                          </p:cTn>
                        </p:par>
                        <p:par>
                          <p:cTn id="29" fill="hold">
                            <p:stCondLst>
                              <p:cond delay="3500"/>
                            </p:stCondLst>
                            <p:childTnLst>
                              <p:par>
                                <p:cTn id="30" presetID="22" presetClass="entr" presetSubtype="8" fill="hold" nodeType="afterEffect">
                                  <p:stCondLst>
                                    <p:cond delay="500"/>
                                  </p:stCondLst>
                                  <p:childTnLst>
                                    <p:set>
                                      <p:cBhvr>
                                        <p:cTn id="31" dur="1" fill="hold">
                                          <p:stCondLst>
                                            <p:cond delay="0"/>
                                          </p:stCondLst>
                                        </p:cTn>
                                        <p:tgtEl>
                                          <p:spTgt spid="37"/>
                                        </p:tgtEl>
                                        <p:attrNameLst>
                                          <p:attrName>style.visibility</p:attrName>
                                        </p:attrNameLst>
                                      </p:cBhvr>
                                      <p:to>
                                        <p:strVal val="visible"/>
                                      </p:to>
                                    </p:set>
                                    <p:animEffect transition="in" filter="wipe(left)">
                                      <p:cBhvr>
                                        <p:cTn id="32" dur="500"/>
                                        <p:tgtEl>
                                          <p:spTgt spid="3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left)">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par>
                          <p:cTn id="43" fill="hold">
                            <p:stCondLst>
                              <p:cond delay="500"/>
                            </p:stCondLst>
                            <p:childTnLst>
                              <p:par>
                                <p:cTn id="44" presetID="22" presetClass="entr" presetSubtype="8" fill="hold" grpId="0" nodeType="afterEffect">
                                  <p:stCondLst>
                                    <p:cond delay="500"/>
                                  </p:stCondLst>
                                  <p:childTnLst>
                                    <p:set>
                                      <p:cBhvr>
                                        <p:cTn id="45" dur="1" fill="hold">
                                          <p:stCondLst>
                                            <p:cond delay="0"/>
                                          </p:stCondLst>
                                        </p:cTn>
                                        <p:tgtEl>
                                          <p:spTgt spid="41"/>
                                        </p:tgtEl>
                                        <p:attrNameLst>
                                          <p:attrName>style.visibility</p:attrName>
                                        </p:attrNameLst>
                                      </p:cBhvr>
                                      <p:to>
                                        <p:strVal val="visible"/>
                                      </p:to>
                                    </p:set>
                                    <p:animEffect transition="in" filter="wipe(left)">
                                      <p:cBhvr>
                                        <p:cTn id="46" dur="500"/>
                                        <p:tgtEl>
                                          <p:spTgt spid="41"/>
                                        </p:tgtEl>
                                      </p:cBhvr>
                                    </p:animEffect>
                                  </p:childTnLst>
                                </p:cTn>
                              </p:par>
                            </p:childTnLst>
                          </p:cTn>
                        </p:par>
                        <p:par>
                          <p:cTn id="47" fill="hold">
                            <p:stCondLst>
                              <p:cond delay="1500"/>
                            </p:stCondLst>
                            <p:childTnLst>
                              <p:par>
                                <p:cTn id="48" presetID="22" presetClass="entr" presetSubtype="8" fill="hold" nodeType="afterEffect">
                                  <p:stCondLst>
                                    <p:cond delay="500"/>
                                  </p:stCondLst>
                                  <p:childTnLst>
                                    <p:set>
                                      <p:cBhvr>
                                        <p:cTn id="49" dur="1" fill="hold">
                                          <p:stCondLst>
                                            <p:cond delay="0"/>
                                          </p:stCondLst>
                                        </p:cTn>
                                        <p:tgtEl>
                                          <p:spTgt spid="38"/>
                                        </p:tgtEl>
                                        <p:attrNameLst>
                                          <p:attrName>style.visibility</p:attrName>
                                        </p:attrNameLst>
                                      </p:cBhvr>
                                      <p:to>
                                        <p:strVal val="visible"/>
                                      </p:to>
                                    </p:set>
                                    <p:animEffect transition="in" filter="wipe(left)">
                                      <p:cBhvr>
                                        <p:cTn id="50" dur="500"/>
                                        <p:tgtEl>
                                          <p:spTgt spid="38"/>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wipe(left)">
                                      <p:cBhvr>
                                        <p:cTn id="55" dur="500"/>
                                        <p:tgtEl>
                                          <p:spTgt spid="11"/>
                                        </p:tgtEl>
                                      </p:cBhvr>
                                    </p:animEffect>
                                  </p:childTnLst>
                                </p:cTn>
                              </p:par>
                            </p:childTnLst>
                          </p:cTn>
                        </p:par>
                        <p:par>
                          <p:cTn id="56" fill="hold">
                            <p:stCondLst>
                              <p:cond delay="500"/>
                            </p:stCondLst>
                            <p:childTnLst>
                              <p:par>
                                <p:cTn id="57" presetID="22" presetClass="entr" presetSubtype="8" fill="hold" grpId="0" nodeType="afterEffect">
                                  <p:stCondLst>
                                    <p:cond delay="500"/>
                                  </p:stCondLst>
                                  <p:childTnLst>
                                    <p:set>
                                      <p:cBhvr>
                                        <p:cTn id="58" dur="1" fill="hold">
                                          <p:stCondLst>
                                            <p:cond delay="0"/>
                                          </p:stCondLst>
                                        </p:cTn>
                                        <p:tgtEl>
                                          <p:spTgt spid="36"/>
                                        </p:tgtEl>
                                        <p:attrNameLst>
                                          <p:attrName>style.visibility</p:attrName>
                                        </p:attrNameLst>
                                      </p:cBhvr>
                                      <p:to>
                                        <p:strVal val="visible"/>
                                      </p:to>
                                    </p:set>
                                    <p:animEffect transition="in" filter="wipe(left)">
                                      <p:cBhvr>
                                        <p:cTn id="59" dur="500"/>
                                        <p:tgtEl>
                                          <p:spTgt spid="36"/>
                                        </p:tgtEl>
                                      </p:cBhvr>
                                    </p:animEffect>
                                  </p:childTnLst>
                                </p:cTn>
                              </p:par>
                            </p:childTnLst>
                          </p:cTn>
                        </p:par>
                        <p:par>
                          <p:cTn id="60" fill="hold">
                            <p:stCondLst>
                              <p:cond delay="1500"/>
                            </p:stCondLst>
                            <p:childTnLst>
                              <p:par>
                                <p:cTn id="61" presetID="22" presetClass="entr" presetSubtype="8" fill="hold" nodeType="afterEffect">
                                  <p:stCondLst>
                                    <p:cond delay="500"/>
                                  </p:stCondLst>
                                  <p:childTnLst>
                                    <p:set>
                                      <p:cBhvr>
                                        <p:cTn id="62" dur="1" fill="hold">
                                          <p:stCondLst>
                                            <p:cond delay="0"/>
                                          </p:stCondLst>
                                        </p:cTn>
                                        <p:tgtEl>
                                          <p:spTgt spid="39"/>
                                        </p:tgtEl>
                                        <p:attrNameLst>
                                          <p:attrName>style.visibility</p:attrName>
                                        </p:attrNameLst>
                                      </p:cBhvr>
                                      <p:to>
                                        <p:strVal val="visible"/>
                                      </p:to>
                                    </p:set>
                                    <p:animEffect transition="in" filter="wipe(left)">
                                      <p:cBhvr>
                                        <p:cTn id="63" dur="500"/>
                                        <p:tgtEl>
                                          <p:spTgt spid="39"/>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nodeType="clickEffect">
                                  <p:stCondLst>
                                    <p:cond delay="0"/>
                                  </p:stCondLst>
                                  <p:childTnLst>
                                    <p:set>
                                      <p:cBhvr>
                                        <p:cTn id="67" dur="1" fill="hold">
                                          <p:stCondLst>
                                            <p:cond delay="0"/>
                                          </p:stCondLst>
                                        </p:cTn>
                                        <p:tgtEl>
                                          <p:spTgt spid="5"/>
                                        </p:tgtEl>
                                        <p:attrNameLst>
                                          <p:attrName>style.visibility</p:attrName>
                                        </p:attrNameLst>
                                      </p:cBhvr>
                                      <p:to>
                                        <p:strVal val="visible"/>
                                      </p:to>
                                    </p:set>
                                    <p:animEffect transition="in" filter="wipe(left)">
                                      <p:cBhvr>
                                        <p:cTn id="68" dur="500"/>
                                        <p:tgtEl>
                                          <p:spTgt spid="5"/>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26"/>
                                        </p:tgtEl>
                                        <p:attrNameLst>
                                          <p:attrName>style.visibility</p:attrName>
                                        </p:attrNameLst>
                                      </p:cBhvr>
                                      <p:to>
                                        <p:strVal val="visible"/>
                                      </p:to>
                                    </p:set>
                                    <p:animEffect transition="in" filter="wipe(left)">
                                      <p:cBhvr>
                                        <p:cTn id="73" dur="500"/>
                                        <p:tgtEl>
                                          <p:spTgt spid="26"/>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17"/>
                                        </p:tgtEl>
                                        <p:attrNameLst>
                                          <p:attrName>style.visibility</p:attrName>
                                        </p:attrNameLst>
                                      </p:cBhvr>
                                      <p:to>
                                        <p:strVal val="visible"/>
                                      </p:to>
                                    </p:set>
                                    <p:animEffect transition="in" filter="wipe(left)">
                                      <p:cBhvr>
                                        <p:cTn id="7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26" grpId="0"/>
      <p:bldP spid="35" grpId="0"/>
      <p:bldP spid="36" grpId="0"/>
      <p:bldP spid="41" grpId="0"/>
      <p:bldP spid="40" grpId="0"/>
      <p:bldP spid="42" grpId="0"/>
      <p:bldP spid="4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7" name="Rectangle 6"/>
          <p:cNvSpPr/>
          <p:nvPr/>
        </p:nvSpPr>
        <p:spPr>
          <a:xfrm>
            <a:off x="-42914" y="1702549"/>
            <a:ext cx="9166516" cy="646331"/>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Hexadécimal  </a:t>
            </a:r>
            <a:r>
              <a:rPr lang="fr-FR" b="1" dirty="0" smtClean="0">
                <a:effectLst>
                  <a:outerShdw blurRad="38100" dist="38100" dir="2700000" algn="tl">
                    <a:srgbClr val="000000">
                      <a:alpha val="43137"/>
                    </a:srgbClr>
                  </a:outerShdw>
                </a:effectLst>
                <a:latin typeface="Arial" pitchFamily="34" charset="0"/>
                <a:cs typeface="Arial" pitchFamily="34" charset="0"/>
              </a:rPr>
              <a:t>Décimal</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hexadécimal : 1C06  à vous de jouer….</a:t>
            </a:r>
          </a:p>
        </p:txBody>
      </p:sp>
      <p:sp>
        <p:nvSpPr>
          <p:cNvPr id="17" name="Rectangle 16"/>
          <p:cNvSpPr/>
          <p:nvPr/>
        </p:nvSpPr>
        <p:spPr>
          <a:xfrm>
            <a:off x="2217795" y="5696083"/>
            <a:ext cx="5405671"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 écrit: 1C06</a:t>
            </a:r>
            <a:r>
              <a:rPr lang="fr-FR" sz="2400" b="1" baseline="-25000" dirty="0" smtClean="0">
                <a:solidFill>
                  <a:schemeClr val="bg1"/>
                </a:solidFill>
                <a:latin typeface="Arial" pitchFamily="34" charset="0"/>
                <a:cs typeface="Arial" pitchFamily="34" charset="0"/>
              </a:rPr>
              <a:t>H</a:t>
            </a:r>
            <a:r>
              <a:rPr lang="fr-FR" sz="2400" b="1" dirty="0" smtClean="0">
                <a:solidFill>
                  <a:schemeClr val="bg1"/>
                </a:solidFill>
                <a:latin typeface="Arial" pitchFamily="34" charset="0"/>
                <a:cs typeface="Arial" pitchFamily="34" charset="0"/>
              </a:rPr>
              <a:t>  =</a:t>
            </a:r>
            <a:endParaRPr lang="fr-FR" sz="2400" b="1" baseline="-25000" dirty="0">
              <a:solidFill>
                <a:schemeClr val="bg1"/>
              </a:solidFill>
              <a:latin typeface="Arial" pitchFamily="34" charset="0"/>
              <a:cs typeface="Arial" pitchFamily="34" charset="0"/>
            </a:endParaRPr>
          </a:p>
        </p:txBody>
      </p:sp>
      <p:sp>
        <p:nvSpPr>
          <p:cNvPr id="26" name="Rectangle 25"/>
          <p:cNvSpPr/>
          <p:nvPr/>
        </p:nvSpPr>
        <p:spPr>
          <a:xfrm>
            <a:off x="6804248" y="5337477"/>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5" name="Rectangle 34"/>
          <p:cNvSpPr/>
          <p:nvPr/>
        </p:nvSpPr>
        <p:spPr>
          <a:xfrm>
            <a:off x="162721" y="3944853"/>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6" name="Rectangle 35"/>
          <p:cNvSpPr/>
          <p:nvPr/>
        </p:nvSpPr>
        <p:spPr>
          <a:xfrm>
            <a:off x="-39385" y="4880957"/>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37" name="Connecteur droit avec flèche 36"/>
          <p:cNvCxnSpPr/>
          <p:nvPr/>
        </p:nvCxnSpPr>
        <p:spPr>
          <a:xfrm>
            <a:off x="983711" y="4077072"/>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p:nvPr/>
        </p:nvCxnSpPr>
        <p:spPr>
          <a:xfrm>
            <a:off x="983711" y="4619711"/>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p:nvPr/>
        </p:nvCxnSpPr>
        <p:spPr>
          <a:xfrm>
            <a:off x="983711" y="502556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107513" y="4296182"/>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8" name="Groupe 7"/>
          <p:cNvGrpSpPr/>
          <p:nvPr/>
        </p:nvGrpSpPr>
        <p:grpSpPr>
          <a:xfrm>
            <a:off x="1266391" y="3284984"/>
            <a:ext cx="7194041" cy="371475"/>
            <a:chOff x="1266391" y="3284984"/>
            <a:chExt cx="7194041" cy="371475"/>
          </a:xfrm>
        </p:grpSpPr>
        <p:sp>
          <p:nvSpPr>
            <p:cNvPr id="159" name="Rectangle 254"/>
            <p:cNvSpPr>
              <a:spLocks noChangeArrowheads="1"/>
            </p:cNvSpPr>
            <p:nvPr/>
          </p:nvSpPr>
          <p:spPr bwMode="auto">
            <a:xfrm>
              <a:off x="3068067" y="3284984"/>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C</a:t>
              </a:r>
              <a:endParaRPr lang="fr-FR" sz="2400" b="1" dirty="0">
                <a:solidFill>
                  <a:schemeClr val="bg1"/>
                </a:solidFill>
                <a:latin typeface="Arial" pitchFamily="34" charset="0"/>
                <a:cs typeface="Arial" pitchFamily="34" charset="0"/>
              </a:endParaRPr>
            </a:p>
          </p:txBody>
        </p:sp>
        <p:sp>
          <p:nvSpPr>
            <p:cNvPr id="160" name="Rectangle 254"/>
            <p:cNvSpPr>
              <a:spLocks noChangeArrowheads="1"/>
            </p:cNvSpPr>
            <p:nvPr/>
          </p:nvSpPr>
          <p:spPr bwMode="auto">
            <a:xfrm>
              <a:off x="4867529" y="3284984"/>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a:t>
              </a:r>
              <a:endParaRPr lang="fr-FR" sz="2400" b="1" dirty="0">
                <a:solidFill>
                  <a:schemeClr val="bg1"/>
                </a:solidFill>
                <a:latin typeface="Arial" pitchFamily="34" charset="0"/>
                <a:cs typeface="Arial" pitchFamily="34" charset="0"/>
              </a:endParaRPr>
            </a:p>
          </p:txBody>
        </p:sp>
        <p:sp>
          <p:nvSpPr>
            <p:cNvPr id="161" name="Rectangle 254"/>
            <p:cNvSpPr>
              <a:spLocks noChangeArrowheads="1"/>
            </p:cNvSpPr>
            <p:nvPr/>
          </p:nvSpPr>
          <p:spPr bwMode="auto">
            <a:xfrm>
              <a:off x="6666991" y="3284984"/>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a:t>
              </a:r>
            </a:p>
          </p:txBody>
        </p:sp>
        <p:sp>
          <p:nvSpPr>
            <p:cNvPr id="53" name="Rectangle 254"/>
            <p:cNvSpPr>
              <a:spLocks noChangeArrowheads="1"/>
            </p:cNvSpPr>
            <p:nvPr/>
          </p:nvSpPr>
          <p:spPr bwMode="auto">
            <a:xfrm>
              <a:off x="1266391" y="3284984"/>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grpSp>
      <p:grpSp>
        <p:nvGrpSpPr>
          <p:cNvPr id="10" name="Groupe 9"/>
          <p:cNvGrpSpPr/>
          <p:nvPr/>
        </p:nvGrpSpPr>
        <p:grpSpPr>
          <a:xfrm>
            <a:off x="1258756" y="3684786"/>
            <a:ext cx="7194041" cy="371475"/>
            <a:chOff x="1258756" y="3684786"/>
            <a:chExt cx="7194041" cy="371475"/>
          </a:xfrm>
        </p:grpSpPr>
        <p:grpSp>
          <p:nvGrpSpPr>
            <p:cNvPr id="9" name="Groupe 8"/>
            <p:cNvGrpSpPr/>
            <p:nvPr/>
          </p:nvGrpSpPr>
          <p:grpSpPr>
            <a:xfrm>
              <a:off x="3060432" y="3684786"/>
              <a:ext cx="5392365" cy="371475"/>
              <a:chOff x="3060432" y="3684786"/>
              <a:chExt cx="5392365" cy="371475"/>
            </a:xfrm>
          </p:grpSpPr>
          <p:sp>
            <p:nvSpPr>
              <p:cNvPr id="132" name="Rectangle 254"/>
              <p:cNvSpPr>
                <a:spLocks noChangeArrowheads="1"/>
              </p:cNvSpPr>
              <p:nvPr/>
            </p:nvSpPr>
            <p:spPr bwMode="auto">
              <a:xfrm>
                <a:off x="3060432" y="3684786"/>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r>
                  <a:rPr lang="fr-FR" sz="2400" b="1" baseline="30000" dirty="0" smtClean="0">
                    <a:solidFill>
                      <a:schemeClr val="bg1"/>
                    </a:solidFill>
                    <a:latin typeface="Arial" pitchFamily="34" charset="0"/>
                    <a:cs typeface="Arial" pitchFamily="34" charset="0"/>
                  </a:rPr>
                  <a:t>2</a:t>
                </a:r>
                <a:endParaRPr lang="fr-FR" sz="2400" b="1" baseline="30000" dirty="0">
                  <a:solidFill>
                    <a:schemeClr val="bg1"/>
                  </a:solidFill>
                  <a:latin typeface="Arial" pitchFamily="34" charset="0"/>
                  <a:cs typeface="Arial" pitchFamily="34" charset="0"/>
                </a:endParaRPr>
              </a:p>
            </p:txBody>
          </p:sp>
          <p:sp>
            <p:nvSpPr>
              <p:cNvPr id="133" name="Rectangle 254"/>
              <p:cNvSpPr>
                <a:spLocks noChangeArrowheads="1"/>
              </p:cNvSpPr>
              <p:nvPr/>
            </p:nvSpPr>
            <p:spPr bwMode="auto">
              <a:xfrm>
                <a:off x="4859894" y="3684786"/>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r>
                  <a:rPr lang="fr-FR" sz="2400" b="1" baseline="30000" dirty="0" smtClean="0">
                    <a:solidFill>
                      <a:schemeClr val="bg1"/>
                    </a:solidFill>
                    <a:latin typeface="Arial" pitchFamily="34" charset="0"/>
                    <a:cs typeface="Arial" pitchFamily="34" charset="0"/>
                  </a:rPr>
                  <a:t>1</a:t>
                </a:r>
                <a:endParaRPr lang="fr-FR" sz="2400" b="1" baseline="30000" dirty="0">
                  <a:solidFill>
                    <a:schemeClr val="bg1"/>
                  </a:solidFill>
                  <a:latin typeface="Arial" pitchFamily="34" charset="0"/>
                  <a:cs typeface="Arial" pitchFamily="34" charset="0"/>
                </a:endParaRPr>
              </a:p>
            </p:txBody>
          </p:sp>
          <p:sp>
            <p:nvSpPr>
              <p:cNvPr id="139" name="Rectangle 254"/>
              <p:cNvSpPr>
                <a:spLocks noChangeArrowheads="1"/>
              </p:cNvSpPr>
              <p:nvPr/>
            </p:nvSpPr>
            <p:spPr bwMode="auto">
              <a:xfrm>
                <a:off x="6659356" y="3684786"/>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r>
                  <a:rPr lang="fr-FR" sz="2400" b="1" baseline="30000" dirty="0" smtClean="0">
                    <a:solidFill>
                      <a:schemeClr val="bg1"/>
                    </a:solidFill>
                    <a:latin typeface="Arial" pitchFamily="34" charset="0"/>
                    <a:cs typeface="Arial" pitchFamily="34" charset="0"/>
                  </a:rPr>
                  <a:t>0</a:t>
                </a:r>
                <a:endParaRPr lang="fr-FR" sz="2400" b="1" baseline="30000" dirty="0">
                  <a:solidFill>
                    <a:schemeClr val="bg1"/>
                  </a:solidFill>
                  <a:latin typeface="Arial" pitchFamily="34" charset="0"/>
                  <a:cs typeface="Arial" pitchFamily="34" charset="0"/>
                </a:endParaRPr>
              </a:p>
            </p:txBody>
          </p:sp>
        </p:grpSp>
        <p:sp>
          <p:nvSpPr>
            <p:cNvPr id="56" name="Rectangle 254"/>
            <p:cNvSpPr>
              <a:spLocks noChangeArrowheads="1"/>
            </p:cNvSpPr>
            <p:nvPr/>
          </p:nvSpPr>
          <p:spPr bwMode="auto">
            <a:xfrm>
              <a:off x="1258756" y="3684786"/>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r>
                <a:rPr lang="fr-FR" sz="2400" b="1" baseline="30000" dirty="0" smtClean="0">
                  <a:solidFill>
                    <a:schemeClr val="bg1"/>
                  </a:solidFill>
                  <a:latin typeface="Arial" pitchFamily="34" charset="0"/>
                  <a:cs typeface="Arial" pitchFamily="34" charset="0"/>
                </a:rPr>
                <a:t>3</a:t>
              </a:r>
              <a:endParaRPr lang="fr-FR" sz="2400" b="1" baseline="30000" dirty="0">
                <a:solidFill>
                  <a:schemeClr val="bg1"/>
                </a:solidFill>
                <a:latin typeface="Arial" pitchFamily="34" charset="0"/>
                <a:cs typeface="Arial" pitchFamily="34" charset="0"/>
              </a:endParaRPr>
            </a:p>
          </p:txBody>
        </p:sp>
      </p:grpSp>
      <p:grpSp>
        <p:nvGrpSpPr>
          <p:cNvPr id="13" name="Groupe 12"/>
          <p:cNvGrpSpPr/>
          <p:nvPr/>
        </p:nvGrpSpPr>
        <p:grpSpPr>
          <a:xfrm>
            <a:off x="1258756" y="4859784"/>
            <a:ext cx="7194041" cy="385961"/>
            <a:chOff x="1258756" y="4859784"/>
            <a:chExt cx="7194041" cy="385961"/>
          </a:xfrm>
        </p:grpSpPr>
        <p:sp>
          <p:nvSpPr>
            <p:cNvPr id="22" name="Rectangle 254"/>
            <p:cNvSpPr>
              <a:spLocks noChangeArrowheads="1"/>
            </p:cNvSpPr>
            <p:nvPr/>
          </p:nvSpPr>
          <p:spPr bwMode="auto">
            <a:xfrm>
              <a:off x="3060432" y="4874270"/>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3072    +    </a:t>
              </a:r>
              <a:endParaRPr lang="fr-FR" sz="2400" b="1" baseline="30000" dirty="0">
                <a:solidFill>
                  <a:schemeClr val="bg1"/>
                </a:solidFill>
                <a:latin typeface="Arial" pitchFamily="34" charset="0"/>
                <a:cs typeface="Arial" pitchFamily="34" charset="0"/>
              </a:endParaRPr>
            </a:p>
          </p:txBody>
        </p:sp>
        <p:sp>
          <p:nvSpPr>
            <p:cNvPr id="23" name="Rectangle 254"/>
            <p:cNvSpPr>
              <a:spLocks noChangeArrowheads="1"/>
            </p:cNvSpPr>
            <p:nvPr/>
          </p:nvSpPr>
          <p:spPr bwMode="auto">
            <a:xfrm>
              <a:off x="4859894" y="4874270"/>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    +</a:t>
              </a:r>
              <a:endParaRPr lang="fr-FR" sz="2400" b="1" baseline="30000" dirty="0">
                <a:solidFill>
                  <a:schemeClr val="bg1"/>
                </a:solidFill>
                <a:latin typeface="Arial" pitchFamily="34" charset="0"/>
                <a:cs typeface="Arial" pitchFamily="34" charset="0"/>
              </a:endParaRPr>
            </a:p>
          </p:txBody>
        </p:sp>
        <p:sp>
          <p:nvSpPr>
            <p:cNvPr id="24" name="Rectangle 254"/>
            <p:cNvSpPr>
              <a:spLocks noChangeArrowheads="1"/>
            </p:cNvSpPr>
            <p:nvPr/>
          </p:nvSpPr>
          <p:spPr bwMode="auto">
            <a:xfrm>
              <a:off x="6659356" y="4859784"/>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a:t>
              </a:r>
              <a:endParaRPr lang="fr-FR" sz="2400" b="1" baseline="30000" dirty="0">
                <a:solidFill>
                  <a:schemeClr val="bg1"/>
                </a:solidFill>
                <a:latin typeface="Arial" pitchFamily="34" charset="0"/>
                <a:cs typeface="Arial" pitchFamily="34" charset="0"/>
              </a:endParaRPr>
            </a:p>
          </p:txBody>
        </p:sp>
        <p:sp>
          <p:nvSpPr>
            <p:cNvPr id="50" name="Rectangle 254"/>
            <p:cNvSpPr>
              <a:spLocks noChangeArrowheads="1"/>
            </p:cNvSpPr>
            <p:nvPr/>
          </p:nvSpPr>
          <p:spPr bwMode="auto">
            <a:xfrm>
              <a:off x="1258756" y="4874270"/>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4096    +    </a:t>
              </a:r>
              <a:endParaRPr lang="fr-FR" sz="2400" b="1" baseline="30000" dirty="0">
                <a:solidFill>
                  <a:schemeClr val="bg1"/>
                </a:solidFill>
                <a:latin typeface="Arial" pitchFamily="34" charset="0"/>
                <a:cs typeface="Arial" pitchFamily="34" charset="0"/>
              </a:endParaRPr>
            </a:p>
          </p:txBody>
        </p:sp>
      </p:grpSp>
      <p:grpSp>
        <p:nvGrpSpPr>
          <p:cNvPr id="11" name="Groupe 10"/>
          <p:cNvGrpSpPr/>
          <p:nvPr/>
        </p:nvGrpSpPr>
        <p:grpSpPr>
          <a:xfrm>
            <a:off x="1266391" y="4074611"/>
            <a:ext cx="7194041" cy="371475"/>
            <a:chOff x="1266391" y="4074611"/>
            <a:chExt cx="7194041" cy="371475"/>
          </a:xfrm>
        </p:grpSpPr>
        <p:sp>
          <p:nvSpPr>
            <p:cNvPr id="28" name="Rectangle 254"/>
            <p:cNvSpPr>
              <a:spLocks noChangeArrowheads="1"/>
            </p:cNvSpPr>
            <p:nvPr/>
          </p:nvSpPr>
          <p:spPr bwMode="auto">
            <a:xfrm>
              <a:off x="3068067" y="4074611"/>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256</a:t>
              </a:r>
              <a:endParaRPr lang="fr-FR" sz="2400" b="1" dirty="0">
                <a:solidFill>
                  <a:schemeClr val="bg1"/>
                </a:solidFill>
                <a:latin typeface="Arial" pitchFamily="34" charset="0"/>
                <a:cs typeface="Arial" pitchFamily="34" charset="0"/>
              </a:endParaRPr>
            </a:p>
          </p:txBody>
        </p:sp>
        <p:sp>
          <p:nvSpPr>
            <p:cNvPr id="29" name="Rectangle 254"/>
            <p:cNvSpPr>
              <a:spLocks noChangeArrowheads="1"/>
            </p:cNvSpPr>
            <p:nvPr/>
          </p:nvSpPr>
          <p:spPr bwMode="auto">
            <a:xfrm>
              <a:off x="4867529" y="4074611"/>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endParaRPr lang="fr-FR" sz="2400" b="1" dirty="0">
                <a:solidFill>
                  <a:schemeClr val="bg1"/>
                </a:solidFill>
                <a:latin typeface="Arial" pitchFamily="34" charset="0"/>
                <a:cs typeface="Arial" pitchFamily="34" charset="0"/>
              </a:endParaRPr>
            </a:p>
          </p:txBody>
        </p:sp>
        <p:sp>
          <p:nvSpPr>
            <p:cNvPr id="30" name="Rectangle 254"/>
            <p:cNvSpPr>
              <a:spLocks noChangeArrowheads="1"/>
            </p:cNvSpPr>
            <p:nvPr/>
          </p:nvSpPr>
          <p:spPr bwMode="auto">
            <a:xfrm>
              <a:off x="6666991" y="4074611"/>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44" name="Rectangle 254"/>
            <p:cNvSpPr>
              <a:spLocks noChangeArrowheads="1"/>
            </p:cNvSpPr>
            <p:nvPr/>
          </p:nvSpPr>
          <p:spPr bwMode="auto">
            <a:xfrm>
              <a:off x="1266391" y="4074611"/>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4096</a:t>
              </a:r>
              <a:endParaRPr lang="fr-FR" sz="2400" b="1" dirty="0">
                <a:solidFill>
                  <a:schemeClr val="bg1"/>
                </a:solidFill>
                <a:latin typeface="Arial" pitchFamily="34" charset="0"/>
                <a:cs typeface="Arial" pitchFamily="34" charset="0"/>
              </a:endParaRPr>
            </a:p>
          </p:txBody>
        </p:sp>
      </p:grpSp>
      <p:grpSp>
        <p:nvGrpSpPr>
          <p:cNvPr id="12" name="Groupe 11"/>
          <p:cNvGrpSpPr/>
          <p:nvPr/>
        </p:nvGrpSpPr>
        <p:grpSpPr>
          <a:xfrm>
            <a:off x="1258756" y="4474413"/>
            <a:ext cx="7194041" cy="371475"/>
            <a:chOff x="1258756" y="4474413"/>
            <a:chExt cx="7194041" cy="371475"/>
          </a:xfrm>
        </p:grpSpPr>
        <p:sp>
          <p:nvSpPr>
            <p:cNvPr id="31" name="Rectangle 254"/>
            <p:cNvSpPr>
              <a:spLocks noChangeArrowheads="1"/>
            </p:cNvSpPr>
            <p:nvPr/>
          </p:nvSpPr>
          <p:spPr bwMode="auto">
            <a:xfrm>
              <a:off x="3060432" y="4474413"/>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12  X  256</a:t>
              </a:r>
              <a:endParaRPr lang="fr-FR" sz="2400" b="1" baseline="30000" dirty="0">
                <a:solidFill>
                  <a:schemeClr val="bg1"/>
                </a:solidFill>
                <a:latin typeface="Arial" pitchFamily="34" charset="0"/>
                <a:cs typeface="Arial" pitchFamily="34" charset="0"/>
              </a:endParaRPr>
            </a:p>
          </p:txBody>
        </p:sp>
        <p:sp>
          <p:nvSpPr>
            <p:cNvPr id="32" name="Rectangle 254"/>
            <p:cNvSpPr>
              <a:spLocks noChangeArrowheads="1"/>
            </p:cNvSpPr>
            <p:nvPr/>
          </p:nvSpPr>
          <p:spPr bwMode="auto">
            <a:xfrm>
              <a:off x="4859894" y="4474413"/>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  X  16</a:t>
              </a:r>
              <a:endParaRPr lang="fr-FR" sz="2400" b="1" baseline="30000" dirty="0">
                <a:solidFill>
                  <a:schemeClr val="bg1"/>
                </a:solidFill>
                <a:latin typeface="Arial" pitchFamily="34" charset="0"/>
                <a:cs typeface="Arial" pitchFamily="34" charset="0"/>
              </a:endParaRPr>
            </a:p>
          </p:txBody>
        </p:sp>
        <p:sp>
          <p:nvSpPr>
            <p:cNvPr id="33" name="Rectangle 254"/>
            <p:cNvSpPr>
              <a:spLocks noChangeArrowheads="1"/>
            </p:cNvSpPr>
            <p:nvPr/>
          </p:nvSpPr>
          <p:spPr bwMode="auto">
            <a:xfrm>
              <a:off x="6659356" y="4474413"/>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  X  1</a:t>
              </a:r>
              <a:endParaRPr lang="fr-FR" sz="2400" b="1" baseline="30000" dirty="0">
                <a:solidFill>
                  <a:schemeClr val="bg1"/>
                </a:solidFill>
                <a:latin typeface="Arial" pitchFamily="34" charset="0"/>
                <a:cs typeface="Arial" pitchFamily="34" charset="0"/>
              </a:endParaRPr>
            </a:p>
          </p:txBody>
        </p:sp>
        <p:sp>
          <p:nvSpPr>
            <p:cNvPr id="47" name="Rectangle 254"/>
            <p:cNvSpPr>
              <a:spLocks noChangeArrowheads="1"/>
            </p:cNvSpPr>
            <p:nvPr/>
          </p:nvSpPr>
          <p:spPr bwMode="auto">
            <a:xfrm>
              <a:off x="1258756" y="4474413"/>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  X  4096</a:t>
              </a:r>
              <a:endParaRPr lang="fr-FR" sz="2400" b="1" baseline="30000" dirty="0">
                <a:solidFill>
                  <a:schemeClr val="bg1"/>
                </a:solidFill>
                <a:latin typeface="Arial" pitchFamily="34" charset="0"/>
                <a:cs typeface="Arial" pitchFamily="34" charset="0"/>
              </a:endParaRPr>
            </a:p>
          </p:txBody>
        </p:sp>
      </p:grpSp>
      <p:sp>
        <p:nvSpPr>
          <p:cNvPr id="14" name="Rectangle 13"/>
          <p:cNvSpPr/>
          <p:nvPr/>
        </p:nvSpPr>
        <p:spPr>
          <a:xfrm>
            <a:off x="7764281" y="5337246"/>
            <a:ext cx="89639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7174</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5" name="Rectangle 14"/>
          <p:cNvSpPr/>
          <p:nvPr/>
        </p:nvSpPr>
        <p:spPr>
          <a:xfrm>
            <a:off x="4908973" y="5661248"/>
            <a:ext cx="1103187"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7174 </a:t>
            </a:r>
            <a:r>
              <a:rPr lang="fr-FR" sz="2400" b="1" baseline="-25000" dirty="0">
                <a:solidFill>
                  <a:schemeClr val="bg1"/>
                </a:solidFill>
                <a:latin typeface="Arial" pitchFamily="34" charset="0"/>
                <a:cs typeface="Arial" pitchFamily="34" charset="0"/>
              </a:rPr>
              <a:t>D</a:t>
            </a:r>
          </a:p>
        </p:txBody>
      </p:sp>
      <p:sp>
        <p:nvSpPr>
          <p:cNvPr id="42" name="Rectangle 41"/>
          <p:cNvSpPr/>
          <p:nvPr/>
        </p:nvSpPr>
        <p:spPr>
          <a:xfrm>
            <a:off x="123801" y="974774"/>
            <a:ext cx="712566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Hexadécimal …  </a:t>
            </a:r>
            <a:endParaRPr lang="fr-FR" sz="2400" u="sng" dirty="0"/>
          </a:p>
        </p:txBody>
      </p:sp>
      <p:sp>
        <p:nvSpPr>
          <p:cNvPr id="43" name="Rectangle 42"/>
          <p:cNvSpPr/>
          <p:nvPr/>
        </p:nvSpPr>
        <p:spPr>
          <a:xfrm>
            <a:off x="3287674" y="2636912"/>
            <a:ext cx="1284326"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C</a:t>
            </a:r>
            <a:r>
              <a:rPr lang="fr-FR"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H</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12 </a:t>
            </a:r>
            <a:r>
              <a:rPr lang="fr-FR"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a:t>
            </a:r>
            <a:endParaRPr lang="fr-FR"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5" name="Rectangle 44"/>
          <p:cNvSpPr/>
          <p:nvPr/>
        </p:nvSpPr>
        <p:spPr>
          <a:xfrm>
            <a:off x="7092280" y="2929553"/>
            <a:ext cx="86754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1</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6" name="Rectangle 45"/>
          <p:cNvSpPr/>
          <p:nvPr/>
        </p:nvSpPr>
        <p:spPr>
          <a:xfrm>
            <a:off x="5374939" y="2929553"/>
            <a:ext cx="925253"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2</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8" name="Rectangle 47"/>
          <p:cNvSpPr/>
          <p:nvPr/>
        </p:nvSpPr>
        <p:spPr>
          <a:xfrm>
            <a:off x="3502731" y="2929553"/>
            <a:ext cx="925253"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3</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9" name="Rectangle 48"/>
          <p:cNvSpPr/>
          <p:nvPr/>
        </p:nvSpPr>
        <p:spPr>
          <a:xfrm>
            <a:off x="1721703" y="2929553"/>
            <a:ext cx="86754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4</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2688684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250"/>
                            </p:stCondLst>
                            <p:childTnLst>
                              <p:par>
                                <p:cTn id="9" presetID="22" presetClass="entr" presetSubtype="8" fill="hold" grpId="0" nodeType="afterEffect">
                                  <p:stCondLst>
                                    <p:cond delay="500"/>
                                  </p:stCondLst>
                                  <p:childTnLst>
                                    <p:set>
                                      <p:cBhvr>
                                        <p:cTn id="10" dur="1" fill="hold">
                                          <p:stCondLst>
                                            <p:cond delay="0"/>
                                          </p:stCondLst>
                                        </p:cTn>
                                        <p:tgtEl>
                                          <p:spTgt spid="43"/>
                                        </p:tgtEl>
                                        <p:attrNameLst>
                                          <p:attrName>style.visibility</p:attrName>
                                        </p:attrNameLst>
                                      </p:cBhvr>
                                      <p:to>
                                        <p:strVal val="visible"/>
                                      </p:to>
                                    </p:set>
                                    <p:animEffect transition="in" filter="wipe(left)">
                                      <p:cBhvr>
                                        <p:cTn id="11" dur="500"/>
                                        <p:tgtEl>
                                          <p:spTgt spid="43"/>
                                        </p:tgtEl>
                                      </p:cBhvr>
                                    </p:animEffect>
                                  </p:childTnLst>
                                </p:cTn>
                              </p:par>
                            </p:childTnLst>
                          </p:cTn>
                        </p:par>
                        <p:par>
                          <p:cTn id="12" fill="hold">
                            <p:stCondLst>
                              <p:cond delay="2250"/>
                            </p:stCondLst>
                            <p:childTnLst>
                              <p:par>
                                <p:cTn id="13" presetID="22" presetClass="entr" presetSubtype="8" fill="hold" nodeType="after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45"/>
                                        </p:tgtEl>
                                        <p:attrNameLst>
                                          <p:attrName>style.visibility</p:attrName>
                                        </p:attrNameLst>
                                      </p:cBhvr>
                                      <p:to>
                                        <p:strVal val="visible"/>
                                      </p:to>
                                    </p:set>
                                    <p:animEffect transition="in" filter="wipe(left)">
                                      <p:cBhvr>
                                        <p:cTn id="20" dur="500"/>
                                        <p:tgtEl>
                                          <p:spTgt spid="45"/>
                                        </p:tgtEl>
                                      </p:cBhvr>
                                    </p:animEffect>
                                  </p:childTnLst>
                                </p:cTn>
                              </p:par>
                            </p:childTnLst>
                          </p:cTn>
                        </p:par>
                        <p:par>
                          <p:cTn id="21" fill="hold">
                            <p:stCondLst>
                              <p:cond delay="500"/>
                            </p:stCondLst>
                            <p:childTnLst>
                              <p:par>
                                <p:cTn id="22" presetID="22" presetClass="entr" presetSubtype="8" fill="hold" grpId="0" nodeType="afterEffect">
                                  <p:stCondLst>
                                    <p:cond delay="500"/>
                                  </p:stCondLst>
                                  <p:childTnLst>
                                    <p:set>
                                      <p:cBhvr>
                                        <p:cTn id="23" dur="1" fill="hold">
                                          <p:stCondLst>
                                            <p:cond delay="0"/>
                                          </p:stCondLst>
                                        </p:cTn>
                                        <p:tgtEl>
                                          <p:spTgt spid="46"/>
                                        </p:tgtEl>
                                        <p:attrNameLst>
                                          <p:attrName>style.visibility</p:attrName>
                                        </p:attrNameLst>
                                      </p:cBhvr>
                                      <p:to>
                                        <p:strVal val="visible"/>
                                      </p:to>
                                    </p:set>
                                    <p:animEffect transition="in" filter="wipe(left)">
                                      <p:cBhvr>
                                        <p:cTn id="24" dur="500"/>
                                        <p:tgtEl>
                                          <p:spTgt spid="46"/>
                                        </p:tgtEl>
                                      </p:cBhvr>
                                    </p:animEffect>
                                  </p:childTnLst>
                                </p:cTn>
                              </p:par>
                            </p:childTnLst>
                          </p:cTn>
                        </p:par>
                        <p:par>
                          <p:cTn id="25" fill="hold">
                            <p:stCondLst>
                              <p:cond delay="1500"/>
                            </p:stCondLst>
                            <p:childTnLst>
                              <p:par>
                                <p:cTn id="26" presetID="22" presetClass="entr" presetSubtype="8" fill="hold" grpId="0" nodeType="afterEffect">
                                  <p:stCondLst>
                                    <p:cond delay="500"/>
                                  </p:stCondLst>
                                  <p:childTnLst>
                                    <p:set>
                                      <p:cBhvr>
                                        <p:cTn id="27" dur="1" fill="hold">
                                          <p:stCondLst>
                                            <p:cond delay="0"/>
                                          </p:stCondLst>
                                        </p:cTn>
                                        <p:tgtEl>
                                          <p:spTgt spid="48"/>
                                        </p:tgtEl>
                                        <p:attrNameLst>
                                          <p:attrName>style.visibility</p:attrName>
                                        </p:attrNameLst>
                                      </p:cBhvr>
                                      <p:to>
                                        <p:strVal val="visible"/>
                                      </p:to>
                                    </p:set>
                                    <p:animEffect transition="in" filter="wipe(left)">
                                      <p:cBhvr>
                                        <p:cTn id="28" dur="500"/>
                                        <p:tgtEl>
                                          <p:spTgt spid="48"/>
                                        </p:tgtEl>
                                      </p:cBhvr>
                                    </p:animEffect>
                                  </p:childTnLst>
                                </p:cTn>
                              </p:par>
                            </p:childTnLst>
                          </p:cTn>
                        </p:par>
                        <p:par>
                          <p:cTn id="29" fill="hold">
                            <p:stCondLst>
                              <p:cond delay="2500"/>
                            </p:stCondLst>
                            <p:childTnLst>
                              <p:par>
                                <p:cTn id="30" presetID="22" presetClass="entr" presetSubtype="8" fill="hold" grpId="0" nodeType="afterEffect">
                                  <p:stCondLst>
                                    <p:cond delay="500"/>
                                  </p:stCondLst>
                                  <p:childTnLst>
                                    <p:set>
                                      <p:cBhvr>
                                        <p:cTn id="31" dur="1" fill="hold">
                                          <p:stCondLst>
                                            <p:cond delay="0"/>
                                          </p:stCondLst>
                                        </p:cTn>
                                        <p:tgtEl>
                                          <p:spTgt spid="49"/>
                                        </p:tgtEl>
                                        <p:attrNameLst>
                                          <p:attrName>style.visibility</p:attrName>
                                        </p:attrNameLst>
                                      </p:cBhvr>
                                      <p:to>
                                        <p:strVal val="visible"/>
                                      </p:to>
                                    </p:set>
                                    <p:animEffect transition="in" filter="wipe(left)">
                                      <p:cBhvr>
                                        <p:cTn id="32" dur="500"/>
                                        <p:tgtEl>
                                          <p:spTgt spid="49"/>
                                        </p:tgtEl>
                                      </p:cBhvr>
                                    </p:animEffect>
                                  </p:childTnLst>
                                </p:cTn>
                              </p:par>
                            </p:childTnLst>
                          </p:cTn>
                        </p:par>
                        <p:par>
                          <p:cTn id="33" fill="hold">
                            <p:stCondLst>
                              <p:cond delay="3500"/>
                            </p:stCondLst>
                            <p:childTnLst>
                              <p:par>
                                <p:cTn id="34" presetID="22" presetClass="entr" presetSubtype="8" fill="hold" grpId="0" nodeType="afterEffect">
                                  <p:stCondLst>
                                    <p:cond delay="500"/>
                                  </p:stCondLst>
                                  <p:childTnLst>
                                    <p:set>
                                      <p:cBhvr>
                                        <p:cTn id="35" dur="1" fill="hold">
                                          <p:stCondLst>
                                            <p:cond delay="0"/>
                                          </p:stCondLst>
                                        </p:cTn>
                                        <p:tgtEl>
                                          <p:spTgt spid="35"/>
                                        </p:tgtEl>
                                        <p:attrNameLst>
                                          <p:attrName>style.visibility</p:attrName>
                                        </p:attrNameLst>
                                      </p:cBhvr>
                                      <p:to>
                                        <p:strVal val="visible"/>
                                      </p:to>
                                    </p:set>
                                    <p:animEffect transition="in" filter="wipe(left)">
                                      <p:cBhvr>
                                        <p:cTn id="36" dur="500"/>
                                        <p:tgtEl>
                                          <p:spTgt spid="35"/>
                                        </p:tgtEl>
                                      </p:cBhvr>
                                    </p:animEffect>
                                  </p:childTnLst>
                                </p:cTn>
                              </p:par>
                            </p:childTnLst>
                          </p:cTn>
                        </p:par>
                        <p:par>
                          <p:cTn id="37" fill="hold">
                            <p:stCondLst>
                              <p:cond delay="4500"/>
                            </p:stCondLst>
                            <p:childTnLst>
                              <p:par>
                                <p:cTn id="38" presetID="22" presetClass="entr" presetSubtype="8" fill="hold" nodeType="afterEffect">
                                  <p:stCondLst>
                                    <p:cond delay="500"/>
                                  </p:stCondLst>
                                  <p:childTnLst>
                                    <p:set>
                                      <p:cBhvr>
                                        <p:cTn id="39" dur="1" fill="hold">
                                          <p:stCondLst>
                                            <p:cond delay="0"/>
                                          </p:stCondLst>
                                        </p:cTn>
                                        <p:tgtEl>
                                          <p:spTgt spid="37"/>
                                        </p:tgtEl>
                                        <p:attrNameLst>
                                          <p:attrName>style.visibility</p:attrName>
                                        </p:attrNameLst>
                                      </p:cBhvr>
                                      <p:to>
                                        <p:strVal val="visible"/>
                                      </p:to>
                                    </p:set>
                                    <p:animEffect transition="in" filter="wipe(left)">
                                      <p:cBhvr>
                                        <p:cTn id="40" dur="500"/>
                                        <p:tgtEl>
                                          <p:spTgt spid="37"/>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wipe(left)">
                                      <p:cBhvr>
                                        <p:cTn id="45" dur="500"/>
                                        <p:tgtEl>
                                          <p:spTgt spid="10"/>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nodeType="click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wipe(left)">
                                      <p:cBhvr>
                                        <p:cTn id="50" dur="500"/>
                                        <p:tgtEl>
                                          <p:spTgt spid="11"/>
                                        </p:tgtEl>
                                      </p:cBhvr>
                                    </p:animEffect>
                                  </p:childTnLst>
                                </p:cTn>
                              </p:par>
                            </p:childTnLst>
                          </p:cTn>
                        </p:par>
                        <p:par>
                          <p:cTn id="51" fill="hold">
                            <p:stCondLst>
                              <p:cond delay="500"/>
                            </p:stCondLst>
                            <p:childTnLst>
                              <p:par>
                                <p:cTn id="52" presetID="22" presetClass="entr" presetSubtype="8" fill="hold" grpId="0" nodeType="afterEffect">
                                  <p:stCondLst>
                                    <p:cond delay="500"/>
                                  </p:stCondLst>
                                  <p:childTnLst>
                                    <p:set>
                                      <p:cBhvr>
                                        <p:cTn id="53" dur="1" fill="hold">
                                          <p:stCondLst>
                                            <p:cond delay="0"/>
                                          </p:stCondLst>
                                        </p:cTn>
                                        <p:tgtEl>
                                          <p:spTgt spid="41"/>
                                        </p:tgtEl>
                                        <p:attrNameLst>
                                          <p:attrName>style.visibility</p:attrName>
                                        </p:attrNameLst>
                                      </p:cBhvr>
                                      <p:to>
                                        <p:strVal val="visible"/>
                                      </p:to>
                                    </p:set>
                                    <p:animEffect transition="in" filter="wipe(left)">
                                      <p:cBhvr>
                                        <p:cTn id="54" dur="500"/>
                                        <p:tgtEl>
                                          <p:spTgt spid="41"/>
                                        </p:tgtEl>
                                      </p:cBhvr>
                                    </p:animEffect>
                                  </p:childTnLst>
                                </p:cTn>
                              </p:par>
                            </p:childTnLst>
                          </p:cTn>
                        </p:par>
                        <p:par>
                          <p:cTn id="55" fill="hold">
                            <p:stCondLst>
                              <p:cond delay="1500"/>
                            </p:stCondLst>
                            <p:childTnLst>
                              <p:par>
                                <p:cTn id="56" presetID="22" presetClass="entr" presetSubtype="8" fill="hold" nodeType="afterEffect">
                                  <p:stCondLst>
                                    <p:cond delay="500"/>
                                  </p:stCondLst>
                                  <p:childTnLst>
                                    <p:set>
                                      <p:cBhvr>
                                        <p:cTn id="57" dur="1" fill="hold">
                                          <p:stCondLst>
                                            <p:cond delay="0"/>
                                          </p:stCondLst>
                                        </p:cTn>
                                        <p:tgtEl>
                                          <p:spTgt spid="38"/>
                                        </p:tgtEl>
                                        <p:attrNameLst>
                                          <p:attrName>style.visibility</p:attrName>
                                        </p:attrNameLst>
                                      </p:cBhvr>
                                      <p:to>
                                        <p:strVal val="visible"/>
                                      </p:to>
                                    </p:set>
                                    <p:animEffect transition="in" filter="wipe(left)">
                                      <p:cBhvr>
                                        <p:cTn id="58" dur="500"/>
                                        <p:tgtEl>
                                          <p:spTgt spid="38"/>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nodeType="clickEffect">
                                  <p:stCondLst>
                                    <p:cond delay="0"/>
                                  </p:stCondLst>
                                  <p:childTnLst>
                                    <p:set>
                                      <p:cBhvr>
                                        <p:cTn id="62" dur="1" fill="hold">
                                          <p:stCondLst>
                                            <p:cond delay="0"/>
                                          </p:stCondLst>
                                        </p:cTn>
                                        <p:tgtEl>
                                          <p:spTgt spid="12"/>
                                        </p:tgtEl>
                                        <p:attrNameLst>
                                          <p:attrName>style.visibility</p:attrName>
                                        </p:attrNameLst>
                                      </p:cBhvr>
                                      <p:to>
                                        <p:strVal val="visible"/>
                                      </p:to>
                                    </p:set>
                                    <p:animEffect transition="in" filter="wipe(left)">
                                      <p:cBhvr>
                                        <p:cTn id="63" dur="500"/>
                                        <p:tgtEl>
                                          <p:spTgt spid="12"/>
                                        </p:tgtEl>
                                      </p:cBhvr>
                                    </p:animEffect>
                                  </p:childTnLst>
                                </p:cTn>
                              </p:par>
                            </p:childTnLst>
                          </p:cTn>
                        </p:par>
                        <p:par>
                          <p:cTn id="64" fill="hold">
                            <p:stCondLst>
                              <p:cond delay="500"/>
                            </p:stCondLst>
                            <p:childTnLst>
                              <p:par>
                                <p:cTn id="65" presetID="22" presetClass="entr" presetSubtype="8" fill="hold" grpId="0" nodeType="afterEffect">
                                  <p:stCondLst>
                                    <p:cond delay="500"/>
                                  </p:stCondLst>
                                  <p:childTnLst>
                                    <p:set>
                                      <p:cBhvr>
                                        <p:cTn id="66" dur="1" fill="hold">
                                          <p:stCondLst>
                                            <p:cond delay="0"/>
                                          </p:stCondLst>
                                        </p:cTn>
                                        <p:tgtEl>
                                          <p:spTgt spid="36"/>
                                        </p:tgtEl>
                                        <p:attrNameLst>
                                          <p:attrName>style.visibility</p:attrName>
                                        </p:attrNameLst>
                                      </p:cBhvr>
                                      <p:to>
                                        <p:strVal val="visible"/>
                                      </p:to>
                                    </p:set>
                                    <p:animEffect transition="in" filter="wipe(left)">
                                      <p:cBhvr>
                                        <p:cTn id="67" dur="500"/>
                                        <p:tgtEl>
                                          <p:spTgt spid="36"/>
                                        </p:tgtEl>
                                      </p:cBhvr>
                                    </p:animEffect>
                                  </p:childTnLst>
                                </p:cTn>
                              </p:par>
                            </p:childTnLst>
                          </p:cTn>
                        </p:par>
                        <p:par>
                          <p:cTn id="68" fill="hold">
                            <p:stCondLst>
                              <p:cond delay="1500"/>
                            </p:stCondLst>
                            <p:childTnLst>
                              <p:par>
                                <p:cTn id="69" presetID="22" presetClass="entr" presetSubtype="8" fill="hold" nodeType="afterEffect">
                                  <p:stCondLst>
                                    <p:cond delay="500"/>
                                  </p:stCondLst>
                                  <p:childTnLst>
                                    <p:set>
                                      <p:cBhvr>
                                        <p:cTn id="70" dur="1" fill="hold">
                                          <p:stCondLst>
                                            <p:cond delay="0"/>
                                          </p:stCondLst>
                                        </p:cTn>
                                        <p:tgtEl>
                                          <p:spTgt spid="39"/>
                                        </p:tgtEl>
                                        <p:attrNameLst>
                                          <p:attrName>style.visibility</p:attrName>
                                        </p:attrNameLst>
                                      </p:cBhvr>
                                      <p:to>
                                        <p:strVal val="visible"/>
                                      </p:to>
                                    </p:set>
                                    <p:animEffect transition="in" filter="wipe(left)">
                                      <p:cBhvr>
                                        <p:cTn id="71" dur="500"/>
                                        <p:tgtEl>
                                          <p:spTgt spid="39"/>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nodeType="clickEffect">
                                  <p:stCondLst>
                                    <p:cond delay="0"/>
                                  </p:stCondLst>
                                  <p:childTnLst>
                                    <p:set>
                                      <p:cBhvr>
                                        <p:cTn id="75" dur="1" fill="hold">
                                          <p:stCondLst>
                                            <p:cond delay="0"/>
                                          </p:stCondLst>
                                        </p:cTn>
                                        <p:tgtEl>
                                          <p:spTgt spid="13"/>
                                        </p:tgtEl>
                                        <p:attrNameLst>
                                          <p:attrName>style.visibility</p:attrName>
                                        </p:attrNameLst>
                                      </p:cBhvr>
                                      <p:to>
                                        <p:strVal val="visible"/>
                                      </p:to>
                                    </p:set>
                                    <p:animEffect transition="in" filter="wipe(left)">
                                      <p:cBhvr>
                                        <p:cTn id="76" dur="500"/>
                                        <p:tgtEl>
                                          <p:spTgt spid="13"/>
                                        </p:tgtEl>
                                      </p:cBhvr>
                                    </p:animEffect>
                                  </p:childTnLst>
                                </p:cTn>
                              </p:par>
                            </p:childTnLst>
                          </p:cTn>
                        </p:par>
                        <p:par>
                          <p:cTn id="77" fill="hold">
                            <p:stCondLst>
                              <p:cond delay="500"/>
                            </p:stCondLst>
                            <p:childTnLst>
                              <p:par>
                                <p:cTn id="78" presetID="22" presetClass="entr" presetSubtype="8" fill="hold" grpId="0" nodeType="afterEffect">
                                  <p:stCondLst>
                                    <p:cond delay="500"/>
                                  </p:stCondLst>
                                  <p:childTnLst>
                                    <p:set>
                                      <p:cBhvr>
                                        <p:cTn id="79" dur="1" fill="hold">
                                          <p:stCondLst>
                                            <p:cond delay="0"/>
                                          </p:stCondLst>
                                        </p:cTn>
                                        <p:tgtEl>
                                          <p:spTgt spid="26"/>
                                        </p:tgtEl>
                                        <p:attrNameLst>
                                          <p:attrName>style.visibility</p:attrName>
                                        </p:attrNameLst>
                                      </p:cBhvr>
                                      <p:to>
                                        <p:strVal val="visible"/>
                                      </p:to>
                                    </p:set>
                                    <p:animEffect transition="in" filter="wipe(left)">
                                      <p:cBhvr>
                                        <p:cTn id="80" dur="500"/>
                                        <p:tgtEl>
                                          <p:spTgt spid="26"/>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14"/>
                                        </p:tgtEl>
                                        <p:attrNameLst>
                                          <p:attrName>style.visibility</p:attrName>
                                        </p:attrNameLst>
                                      </p:cBhvr>
                                      <p:to>
                                        <p:strVal val="visible"/>
                                      </p:to>
                                    </p:set>
                                    <p:animEffect transition="in" filter="wipe(left)">
                                      <p:cBhvr>
                                        <p:cTn id="85" dur="500"/>
                                        <p:tgtEl>
                                          <p:spTgt spid="14"/>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17"/>
                                        </p:tgtEl>
                                        <p:attrNameLst>
                                          <p:attrName>style.visibility</p:attrName>
                                        </p:attrNameLst>
                                      </p:cBhvr>
                                      <p:to>
                                        <p:strVal val="visible"/>
                                      </p:to>
                                    </p:set>
                                    <p:animEffect transition="in" filter="wipe(left)">
                                      <p:cBhvr>
                                        <p:cTn id="9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26" grpId="0"/>
      <p:bldP spid="35" grpId="0"/>
      <p:bldP spid="36" grpId="0"/>
      <p:bldP spid="41" grpId="0"/>
      <p:bldP spid="14" grpId="0"/>
      <p:bldP spid="43" grpId="0"/>
      <p:bldP spid="45" grpId="0"/>
      <p:bldP spid="46" grpId="0"/>
      <p:bldP spid="48" grpId="0"/>
      <p:bldP spid="4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7" name="Rectangle 6"/>
          <p:cNvSpPr/>
          <p:nvPr/>
        </p:nvSpPr>
        <p:spPr>
          <a:xfrm>
            <a:off x="-22516" y="1844824"/>
            <a:ext cx="9166516" cy="1477328"/>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Décimal   </a:t>
            </a:r>
            <a:r>
              <a:rPr lang="fr-FR" b="1" dirty="0" smtClean="0">
                <a:effectLst>
                  <a:outerShdw blurRad="38100" dist="38100" dir="2700000" algn="tl">
                    <a:srgbClr val="000000">
                      <a:alpha val="43137"/>
                    </a:srgbClr>
                  </a:outerShdw>
                </a:effectLst>
                <a:latin typeface="Arial" pitchFamily="34" charset="0"/>
                <a:cs typeface="Arial" pitchFamily="34" charset="0"/>
              </a:rPr>
              <a:t>Hexadécimal</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décimal à convertir 5787. </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On effectue des divisions par  16 successives en restant sur des valeurs entières. On conserve chaque reste inférieur ou égal à 15  ainsi que le dernier diviseur. Le résultat est reconstitué en partant du dernier diviseur jusqu’au premier reste……</a:t>
            </a:r>
          </a:p>
        </p:txBody>
      </p:sp>
      <p:sp>
        <p:nvSpPr>
          <p:cNvPr id="8" name="Rectangle 7"/>
          <p:cNvSpPr/>
          <p:nvPr/>
        </p:nvSpPr>
        <p:spPr>
          <a:xfrm>
            <a:off x="6400209" y="5371535"/>
            <a:ext cx="934871"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169B</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4" name="Rectangle 13"/>
          <p:cNvSpPr/>
          <p:nvPr/>
        </p:nvSpPr>
        <p:spPr>
          <a:xfrm>
            <a:off x="6313149" y="5040237"/>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nvSpPr>
        <p:spPr>
          <a:xfrm>
            <a:off x="2411760" y="6237312"/>
            <a:ext cx="4680520"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 écrit:  5787</a:t>
            </a:r>
            <a:r>
              <a:rPr lang="fr-FR" sz="2400" b="1" baseline="-25000" dirty="0" smtClean="0">
                <a:solidFill>
                  <a:schemeClr val="bg1"/>
                </a:solidFill>
                <a:latin typeface="Arial" pitchFamily="34" charset="0"/>
                <a:cs typeface="Arial" pitchFamily="34" charset="0"/>
              </a:rPr>
              <a:t>D</a:t>
            </a:r>
            <a:r>
              <a:rPr lang="fr-FR" sz="2400" b="1" dirty="0" smtClean="0">
                <a:solidFill>
                  <a:schemeClr val="bg1"/>
                </a:solidFill>
                <a:latin typeface="Arial" pitchFamily="34" charset="0"/>
                <a:cs typeface="Arial" pitchFamily="34" charset="0"/>
              </a:rPr>
              <a:t>  = 169B </a:t>
            </a:r>
            <a:r>
              <a:rPr lang="fr-FR" sz="2400" b="1" baseline="-25000" dirty="0" smtClean="0">
                <a:solidFill>
                  <a:schemeClr val="bg1"/>
                </a:solidFill>
                <a:latin typeface="Arial" pitchFamily="34" charset="0"/>
                <a:cs typeface="Arial" pitchFamily="34" charset="0"/>
              </a:rPr>
              <a:t>H</a:t>
            </a:r>
            <a:r>
              <a:rPr lang="fr-FR" sz="2400" b="1" dirty="0" smtClean="0">
                <a:solidFill>
                  <a:schemeClr val="bg1"/>
                </a:solidFill>
                <a:latin typeface="Arial" pitchFamily="34" charset="0"/>
                <a:cs typeface="Arial" pitchFamily="34" charset="0"/>
              </a:rPr>
              <a:t> </a:t>
            </a:r>
            <a:endParaRPr lang="fr-FR" sz="2400" b="1" baseline="-25000" dirty="0">
              <a:solidFill>
                <a:schemeClr val="bg1"/>
              </a:solidFill>
              <a:latin typeface="Arial" pitchFamily="34" charset="0"/>
              <a:cs typeface="Arial" pitchFamily="34" charset="0"/>
            </a:endParaRPr>
          </a:p>
        </p:txBody>
      </p:sp>
      <p:grpSp>
        <p:nvGrpSpPr>
          <p:cNvPr id="22" name="Groupe 21"/>
          <p:cNvGrpSpPr/>
          <p:nvPr/>
        </p:nvGrpSpPr>
        <p:grpSpPr>
          <a:xfrm>
            <a:off x="2565324" y="3662634"/>
            <a:ext cx="1026145" cy="1546169"/>
            <a:chOff x="2195736" y="2996952"/>
            <a:chExt cx="648072" cy="1177587"/>
          </a:xfrm>
        </p:grpSpPr>
        <p:cxnSp>
          <p:nvCxnSpPr>
            <p:cNvPr id="19" name="Connecteur droit 18"/>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 name="ZoneTexte 5"/>
          <p:cNvSpPr txBox="1"/>
          <p:nvPr/>
        </p:nvSpPr>
        <p:spPr>
          <a:xfrm>
            <a:off x="1579158" y="3788484"/>
            <a:ext cx="98616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5787</a:t>
            </a:r>
            <a:endParaRPr lang="fr-FR" sz="2800" b="1" dirty="0">
              <a:solidFill>
                <a:schemeClr val="bg1"/>
              </a:solidFill>
              <a:latin typeface="Arial" pitchFamily="34" charset="0"/>
              <a:cs typeface="Arial" pitchFamily="34" charset="0"/>
            </a:endParaRPr>
          </a:p>
        </p:txBody>
      </p:sp>
      <p:sp>
        <p:nvSpPr>
          <p:cNvPr id="54" name="ZoneTexte 53"/>
          <p:cNvSpPr txBox="1"/>
          <p:nvPr/>
        </p:nvSpPr>
        <p:spPr>
          <a:xfrm>
            <a:off x="2565325" y="3769876"/>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16</a:t>
            </a:r>
            <a:endParaRPr lang="fr-FR" sz="2800" b="1" dirty="0">
              <a:solidFill>
                <a:schemeClr val="bg1"/>
              </a:solidFill>
              <a:latin typeface="Arial" pitchFamily="34" charset="0"/>
              <a:cs typeface="Arial" pitchFamily="34" charset="0"/>
            </a:endParaRPr>
          </a:p>
        </p:txBody>
      </p:sp>
      <p:sp>
        <p:nvSpPr>
          <p:cNvPr id="55" name="ZoneTexte 54"/>
          <p:cNvSpPr txBox="1"/>
          <p:nvPr/>
        </p:nvSpPr>
        <p:spPr>
          <a:xfrm>
            <a:off x="2565325" y="4208358"/>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3</a:t>
            </a:r>
            <a:endParaRPr lang="fr-FR" sz="2800" b="1" dirty="0">
              <a:solidFill>
                <a:schemeClr val="bg1"/>
              </a:solidFill>
              <a:latin typeface="Arial" pitchFamily="34" charset="0"/>
              <a:cs typeface="Arial" pitchFamily="34" charset="0"/>
            </a:endParaRPr>
          </a:p>
        </p:txBody>
      </p:sp>
      <p:sp>
        <p:nvSpPr>
          <p:cNvPr id="56" name="ZoneTexte 55"/>
          <p:cNvSpPr txBox="1"/>
          <p:nvPr/>
        </p:nvSpPr>
        <p:spPr>
          <a:xfrm>
            <a:off x="1763688" y="4169477"/>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98</a:t>
            </a:r>
            <a:endParaRPr lang="fr-FR" sz="2800" b="1" dirty="0">
              <a:solidFill>
                <a:schemeClr val="bg1"/>
              </a:solidFill>
              <a:latin typeface="Arial" pitchFamily="34" charset="0"/>
              <a:cs typeface="Arial" pitchFamily="34" charset="0"/>
            </a:endParaRPr>
          </a:p>
        </p:txBody>
      </p:sp>
      <p:sp>
        <p:nvSpPr>
          <p:cNvPr id="57" name="ZoneTexte 56"/>
          <p:cNvSpPr txBox="1"/>
          <p:nvPr/>
        </p:nvSpPr>
        <p:spPr>
          <a:xfrm>
            <a:off x="1970359" y="4529517"/>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27</a:t>
            </a:r>
            <a:endParaRPr lang="fr-FR" sz="2800" b="1" dirty="0">
              <a:solidFill>
                <a:schemeClr val="bg1"/>
              </a:solidFill>
              <a:latin typeface="Arial" pitchFamily="34" charset="0"/>
              <a:cs typeface="Arial" pitchFamily="34" charset="0"/>
            </a:endParaRPr>
          </a:p>
        </p:txBody>
      </p:sp>
      <p:sp>
        <p:nvSpPr>
          <p:cNvPr id="65" name="ZoneTexte 64"/>
          <p:cNvSpPr txBox="1"/>
          <p:nvPr/>
        </p:nvSpPr>
        <p:spPr>
          <a:xfrm>
            <a:off x="3347864" y="4174108"/>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16</a:t>
            </a:r>
            <a:endParaRPr lang="fr-FR" sz="2800" b="1" dirty="0">
              <a:solidFill>
                <a:schemeClr val="bg1"/>
              </a:solidFill>
              <a:latin typeface="Arial" pitchFamily="34" charset="0"/>
              <a:cs typeface="Arial" pitchFamily="34" charset="0"/>
            </a:endParaRPr>
          </a:p>
        </p:txBody>
      </p:sp>
      <p:sp>
        <p:nvSpPr>
          <p:cNvPr id="60" name="ZoneTexte 59"/>
          <p:cNvSpPr txBox="1"/>
          <p:nvPr/>
        </p:nvSpPr>
        <p:spPr>
          <a:xfrm>
            <a:off x="3393939" y="4627947"/>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2</a:t>
            </a:r>
            <a:endParaRPr lang="fr-FR" sz="2800" b="1" dirty="0">
              <a:solidFill>
                <a:schemeClr val="bg1"/>
              </a:solidFill>
              <a:latin typeface="Arial" pitchFamily="34" charset="0"/>
              <a:cs typeface="Arial" pitchFamily="34" charset="0"/>
            </a:endParaRPr>
          </a:p>
        </p:txBody>
      </p:sp>
      <p:sp>
        <p:nvSpPr>
          <p:cNvPr id="61" name="ZoneTexte 60"/>
          <p:cNvSpPr txBox="1"/>
          <p:nvPr/>
        </p:nvSpPr>
        <p:spPr>
          <a:xfrm>
            <a:off x="2771800" y="4581128"/>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41</a:t>
            </a:r>
            <a:endParaRPr lang="fr-FR" sz="2800" b="1" dirty="0">
              <a:solidFill>
                <a:schemeClr val="bg1"/>
              </a:solidFill>
              <a:latin typeface="Arial" pitchFamily="34" charset="0"/>
              <a:cs typeface="Arial" pitchFamily="34" charset="0"/>
            </a:endParaRPr>
          </a:p>
        </p:txBody>
      </p:sp>
      <p:sp>
        <p:nvSpPr>
          <p:cNvPr id="62" name="ZoneTexte 61"/>
          <p:cNvSpPr txBox="1"/>
          <p:nvPr/>
        </p:nvSpPr>
        <p:spPr>
          <a:xfrm>
            <a:off x="2942108" y="4963293"/>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9</a:t>
            </a:r>
            <a:endParaRPr lang="fr-FR" sz="2800" b="1" dirty="0">
              <a:solidFill>
                <a:schemeClr val="bg1"/>
              </a:solidFill>
              <a:latin typeface="Arial" pitchFamily="34" charset="0"/>
              <a:cs typeface="Arial" pitchFamily="34" charset="0"/>
            </a:endParaRPr>
          </a:p>
        </p:txBody>
      </p:sp>
      <p:sp>
        <p:nvSpPr>
          <p:cNvPr id="75" name="ZoneTexte 74"/>
          <p:cNvSpPr txBox="1"/>
          <p:nvPr/>
        </p:nvSpPr>
        <p:spPr>
          <a:xfrm>
            <a:off x="3975325" y="4582188"/>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16</a:t>
            </a:r>
            <a:endParaRPr lang="fr-FR" sz="2800" b="1" dirty="0">
              <a:solidFill>
                <a:schemeClr val="bg1"/>
              </a:solidFill>
              <a:latin typeface="Arial" pitchFamily="34" charset="0"/>
              <a:cs typeface="Arial" pitchFamily="34" charset="0"/>
            </a:endParaRPr>
          </a:p>
        </p:txBody>
      </p:sp>
      <p:sp>
        <p:nvSpPr>
          <p:cNvPr id="71" name="ZoneTexte 70"/>
          <p:cNvSpPr txBox="1"/>
          <p:nvPr/>
        </p:nvSpPr>
        <p:spPr>
          <a:xfrm>
            <a:off x="4111679" y="5098232"/>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a:t>
            </a:r>
            <a:endParaRPr lang="fr-FR" sz="2800" b="1" dirty="0">
              <a:solidFill>
                <a:schemeClr val="bg1"/>
              </a:solidFill>
              <a:latin typeface="Arial" pitchFamily="34" charset="0"/>
              <a:cs typeface="Arial" pitchFamily="34" charset="0"/>
            </a:endParaRPr>
          </a:p>
        </p:txBody>
      </p:sp>
      <p:sp>
        <p:nvSpPr>
          <p:cNvPr id="72" name="ZoneTexte 71"/>
          <p:cNvSpPr txBox="1"/>
          <p:nvPr/>
        </p:nvSpPr>
        <p:spPr>
          <a:xfrm>
            <a:off x="3635896" y="5013176"/>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6</a:t>
            </a:r>
            <a:endParaRPr lang="fr-FR" sz="2800" b="1" dirty="0">
              <a:solidFill>
                <a:schemeClr val="bg1"/>
              </a:solidFill>
              <a:latin typeface="Arial" pitchFamily="34" charset="0"/>
              <a:cs typeface="Arial" pitchFamily="34" charset="0"/>
            </a:endParaRPr>
          </a:p>
        </p:txBody>
      </p:sp>
      <p:sp>
        <p:nvSpPr>
          <p:cNvPr id="94" name="ZoneTexte 93"/>
          <p:cNvSpPr txBox="1"/>
          <p:nvPr/>
        </p:nvSpPr>
        <p:spPr>
          <a:xfrm>
            <a:off x="1907704" y="4889557"/>
            <a:ext cx="565604"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11</a:t>
            </a:r>
            <a:endParaRPr lang="fr-FR" sz="2800" b="1" dirty="0">
              <a:solidFill>
                <a:schemeClr val="bg1"/>
              </a:solidFill>
              <a:latin typeface="Arial" pitchFamily="34" charset="0"/>
              <a:cs typeface="Arial" pitchFamily="34" charset="0"/>
            </a:endParaRPr>
          </a:p>
        </p:txBody>
      </p:sp>
      <p:sp>
        <p:nvSpPr>
          <p:cNvPr id="45" name="Ellipse 44"/>
          <p:cNvSpPr/>
          <p:nvPr/>
        </p:nvSpPr>
        <p:spPr>
          <a:xfrm>
            <a:off x="1907704" y="4944475"/>
            <a:ext cx="565604" cy="50074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
        <p:nvSpPr>
          <p:cNvPr id="41" name="Rectangle 40"/>
          <p:cNvSpPr/>
          <p:nvPr/>
        </p:nvSpPr>
        <p:spPr>
          <a:xfrm>
            <a:off x="123801" y="974774"/>
            <a:ext cx="712566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Hexadécimal …  </a:t>
            </a:r>
            <a:endParaRPr lang="fr-FR" sz="2400" u="sng" dirty="0"/>
          </a:p>
        </p:txBody>
      </p:sp>
      <p:sp>
        <p:nvSpPr>
          <p:cNvPr id="42" name="Rectangle 41"/>
          <p:cNvSpPr/>
          <p:nvPr/>
        </p:nvSpPr>
        <p:spPr>
          <a:xfrm>
            <a:off x="6313149" y="4316251"/>
            <a:ext cx="1271567"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11 </a:t>
            </a:r>
            <a:r>
              <a:rPr lang="fr-FR"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B</a:t>
            </a:r>
            <a:r>
              <a:rPr lang="fr-FR"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H</a:t>
            </a:r>
            <a:endParaRPr lang="fr-FR"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3" name="ZoneTexte 42"/>
          <p:cNvSpPr txBox="1"/>
          <p:nvPr/>
        </p:nvSpPr>
        <p:spPr>
          <a:xfrm>
            <a:off x="2776575" y="4208358"/>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6</a:t>
            </a:r>
            <a:endParaRPr lang="fr-FR" sz="2800" b="1" dirty="0">
              <a:solidFill>
                <a:schemeClr val="bg1"/>
              </a:solidFill>
              <a:latin typeface="Arial" pitchFamily="34" charset="0"/>
              <a:cs typeface="Arial" pitchFamily="34" charset="0"/>
            </a:endParaRPr>
          </a:p>
        </p:txBody>
      </p:sp>
      <p:sp>
        <p:nvSpPr>
          <p:cNvPr id="44" name="ZoneTexte 43"/>
          <p:cNvSpPr txBox="1"/>
          <p:nvPr/>
        </p:nvSpPr>
        <p:spPr>
          <a:xfrm>
            <a:off x="2987824" y="4208358"/>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a:t>
            </a:r>
            <a:endParaRPr lang="fr-FR" sz="2800" b="1" dirty="0">
              <a:solidFill>
                <a:schemeClr val="bg1"/>
              </a:solidFill>
              <a:latin typeface="Arial" pitchFamily="34" charset="0"/>
              <a:cs typeface="Arial" pitchFamily="34" charset="0"/>
            </a:endParaRPr>
          </a:p>
        </p:txBody>
      </p:sp>
      <p:grpSp>
        <p:nvGrpSpPr>
          <p:cNvPr id="46" name="Groupe 45"/>
          <p:cNvGrpSpPr/>
          <p:nvPr/>
        </p:nvGrpSpPr>
        <p:grpSpPr>
          <a:xfrm>
            <a:off x="3327150" y="4075283"/>
            <a:ext cx="1026145" cy="1546169"/>
            <a:chOff x="2195736" y="2996952"/>
            <a:chExt cx="648072" cy="1177587"/>
          </a:xfrm>
        </p:grpSpPr>
        <p:cxnSp>
          <p:nvCxnSpPr>
            <p:cNvPr id="47" name="Connecteur droit 46"/>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78" name="Ellipse 77"/>
          <p:cNvSpPr/>
          <p:nvPr/>
        </p:nvSpPr>
        <p:spPr>
          <a:xfrm>
            <a:off x="2885441" y="5004368"/>
            <a:ext cx="462423" cy="440856"/>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
        <p:nvSpPr>
          <p:cNvPr id="49" name="ZoneTexte 48"/>
          <p:cNvSpPr txBox="1"/>
          <p:nvPr/>
        </p:nvSpPr>
        <p:spPr>
          <a:xfrm>
            <a:off x="3610894" y="4627947"/>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2</a:t>
            </a:r>
            <a:endParaRPr lang="fr-FR" sz="2800" b="1" dirty="0">
              <a:solidFill>
                <a:schemeClr val="bg1"/>
              </a:solidFill>
              <a:latin typeface="Arial" pitchFamily="34" charset="0"/>
              <a:cs typeface="Arial" pitchFamily="34" charset="0"/>
            </a:endParaRPr>
          </a:p>
        </p:txBody>
      </p:sp>
      <p:grpSp>
        <p:nvGrpSpPr>
          <p:cNvPr id="50" name="Groupe 49"/>
          <p:cNvGrpSpPr/>
          <p:nvPr/>
        </p:nvGrpSpPr>
        <p:grpSpPr>
          <a:xfrm>
            <a:off x="4020938" y="4479167"/>
            <a:ext cx="1026145" cy="1546169"/>
            <a:chOff x="2195736" y="2996952"/>
            <a:chExt cx="648072" cy="1177587"/>
          </a:xfrm>
        </p:grpSpPr>
        <p:cxnSp>
          <p:nvCxnSpPr>
            <p:cNvPr id="51" name="Connecteur droit 50"/>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2" name="Connecteur droit 51"/>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4" name="Ellipse 63"/>
          <p:cNvSpPr/>
          <p:nvPr/>
        </p:nvSpPr>
        <p:spPr>
          <a:xfrm>
            <a:off x="3558515" y="5054358"/>
            <a:ext cx="462423" cy="440856"/>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
        <p:nvSpPr>
          <p:cNvPr id="68" name="Ellipse 67"/>
          <p:cNvSpPr/>
          <p:nvPr/>
        </p:nvSpPr>
        <p:spPr>
          <a:xfrm>
            <a:off x="4082497" y="5139414"/>
            <a:ext cx="462423" cy="440856"/>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
        <p:nvSpPr>
          <p:cNvPr id="53" name="Forme libre 52"/>
          <p:cNvSpPr/>
          <p:nvPr/>
        </p:nvSpPr>
        <p:spPr>
          <a:xfrm>
            <a:off x="1860923" y="5610914"/>
            <a:ext cx="2547412" cy="313199"/>
          </a:xfrm>
          <a:custGeom>
            <a:avLst/>
            <a:gdLst>
              <a:gd name="connsiteX0" fmla="*/ 6200079 w 6200079"/>
              <a:gd name="connsiteY0" fmla="*/ 1851102 h 1898920"/>
              <a:gd name="connsiteX1" fmla="*/ 4181708 w 6200079"/>
              <a:gd name="connsiteY1" fmla="*/ 1661531 h 1898920"/>
              <a:gd name="connsiteX2" fmla="*/ 0 w 6200079"/>
              <a:gd name="connsiteY2" fmla="*/ 0 h 1898920"/>
            </a:gdLst>
            <a:ahLst/>
            <a:cxnLst>
              <a:cxn ang="0">
                <a:pos x="connsiteX0" y="connsiteY0"/>
              </a:cxn>
              <a:cxn ang="0">
                <a:pos x="connsiteX1" y="connsiteY1"/>
              </a:cxn>
              <a:cxn ang="0">
                <a:pos x="connsiteX2" y="connsiteY2"/>
              </a:cxn>
            </a:cxnLst>
            <a:rect l="l" t="t" r="r" b="b"/>
            <a:pathLst>
              <a:path w="6200079" h="1898920">
                <a:moveTo>
                  <a:pt x="6200079" y="1851102"/>
                </a:moveTo>
                <a:cubicBezTo>
                  <a:pt x="5707566" y="1910575"/>
                  <a:pt x="5215054" y="1970048"/>
                  <a:pt x="4181708" y="1661531"/>
                </a:cubicBezTo>
                <a:cubicBezTo>
                  <a:pt x="3148362" y="1353014"/>
                  <a:pt x="1574181" y="676507"/>
                  <a:pt x="0" y="0"/>
                </a:cubicBezTo>
              </a:path>
            </a:pathLst>
          </a:custGeom>
          <a:noFill/>
          <a:ln w="57150">
            <a:solidFill>
              <a:srgbClr val="00FF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Tree>
    <p:extLst>
      <p:ext uri="{BB962C8B-B14F-4D97-AF65-F5344CB8AC3E}">
        <p14:creationId xmlns:p14="http://schemas.microsoft.com/office/powerpoint/2010/main" val="3216515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32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par>
                          <p:cTn id="12" fill="hold">
                            <p:stCondLst>
                              <p:cond delay="3700"/>
                            </p:stCondLst>
                            <p:childTnLst>
                              <p:par>
                                <p:cTn id="13" presetID="22" presetClass="entr" presetSubtype="8" fill="hold"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left)">
                                      <p:cBhvr>
                                        <p:cTn id="15" dur="500"/>
                                        <p:tgtEl>
                                          <p:spTgt spid="22"/>
                                        </p:tgtEl>
                                      </p:cBhvr>
                                    </p:animEffect>
                                  </p:childTnLst>
                                </p:cTn>
                              </p:par>
                            </p:childTnLst>
                          </p:cTn>
                        </p:par>
                        <p:par>
                          <p:cTn id="16" fill="hold">
                            <p:stCondLst>
                              <p:cond delay="4200"/>
                            </p:stCondLst>
                            <p:childTnLst>
                              <p:par>
                                <p:cTn id="17" presetID="22" presetClass="entr" presetSubtype="8" fill="hold" grpId="0" nodeType="afterEffect">
                                  <p:stCondLst>
                                    <p:cond delay="0"/>
                                  </p:stCondLst>
                                  <p:childTnLst>
                                    <p:set>
                                      <p:cBhvr>
                                        <p:cTn id="18" dur="1" fill="hold">
                                          <p:stCondLst>
                                            <p:cond delay="0"/>
                                          </p:stCondLst>
                                        </p:cTn>
                                        <p:tgtEl>
                                          <p:spTgt spid="54"/>
                                        </p:tgtEl>
                                        <p:attrNameLst>
                                          <p:attrName>style.visibility</p:attrName>
                                        </p:attrNameLst>
                                      </p:cBhvr>
                                      <p:to>
                                        <p:strVal val="visible"/>
                                      </p:to>
                                    </p:set>
                                    <p:animEffect transition="in" filter="wipe(left)">
                                      <p:cBhvr>
                                        <p:cTn id="19" dur="500"/>
                                        <p:tgtEl>
                                          <p:spTgt spid="5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55"/>
                                        </p:tgtEl>
                                        <p:attrNameLst>
                                          <p:attrName>style.visibility</p:attrName>
                                        </p:attrNameLst>
                                      </p:cBhvr>
                                      <p:to>
                                        <p:strVal val="visible"/>
                                      </p:to>
                                    </p:set>
                                    <p:animEffect transition="in" filter="wipe(left)">
                                      <p:cBhvr>
                                        <p:cTn id="24" dur="500"/>
                                        <p:tgtEl>
                                          <p:spTgt spid="55"/>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6"/>
                                        </p:tgtEl>
                                        <p:attrNameLst>
                                          <p:attrName>style.visibility</p:attrName>
                                        </p:attrNameLst>
                                      </p:cBhvr>
                                      <p:to>
                                        <p:strVal val="visible"/>
                                      </p:to>
                                    </p:set>
                                    <p:animEffect transition="in" filter="wipe(left)">
                                      <p:cBhvr>
                                        <p:cTn id="28" dur="500"/>
                                        <p:tgtEl>
                                          <p:spTgt spid="5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43"/>
                                        </p:tgtEl>
                                        <p:attrNameLst>
                                          <p:attrName>style.visibility</p:attrName>
                                        </p:attrNameLst>
                                      </p:cBhvr>
                                      <p:to>
                                        <p:strVal val="visible"/>
                                      </p:to>
                                    </p:set>
                                    <p:animEffect transition="in" filter="wipe(left)">
                                      <p:cBhvr>
                                        <p:cTn id="33" dur="500"/>
                                        <p:tgtEl>
                                          <p:spTgt spid="43"/>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57"/>
                                        </p:tgtEl>
                                        <p:attrNameLst>
                                          <p:attrName>style.visibility</p:attrName>
                                        </p:attrNameLst>
                                      </p:cBhvr>
                                      <p:to>
                                        <p:strVal val="visible"/>
                                      </p:to>
                                    </p:set>
                                    <p:animEffect transition="in" filter="wipe(left)">
                                      <p:cBhvr>
                                        <p:cTn id="37" dur="500"/>
                                        <p:tgtEl>
                                          <p:spTgt spid="5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44"/>
                                        </p:tgtEl>
                                        <p:attrNameLst>
                                          <p:attrName>style.visibility</p:attrName>
                                        </p:attrNameLst>
                                      </p:cBhvr>
                                      <p:to>
                                        <p:strVal val="visible"/>
                                      </p:to>
                                    </p:set>
                                    <p:animEffect transition="in" filter="wipe(left)">
                                      <p:cBhvr>
                                        <p:cTn id="42" dur="500"/>
                                        <p:tgtEl>
                                          <p:spTgt spid="44"/>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94"/>
                                        </p:tgtEl>
                                        <p:attrNameLst>
                                          <p:attrName>style.visibility</p:attrName>
                                        </p:attrNameLst>
                                      </p:cBhvr>
                                      <p:to>
                                        <p:strVal val="visible"/>
                                      </p:to>
                                    </p:set>
                                    <p:animEffect transition="in" filter="wipe(left)">
                                      <p:cBhvr>
                                        <p:cTn id="46" dur="500"/>
                                        <p:tgtEl>
                                          <p:spTgt spid="94"/>
                                        </p:tgtEl>
                                      </p:cBhvr>
                                    </p:animEffect>
                                  </p:childTnLst>
                                </p:cTn>
                              </p:par>
                            </p:childTnLst>
                          </p:cTn>
                        </p:par>
                        <p:par>
                          <p:cTn id="47" fill="hold">
                            <p:stCondLst>
                              <p:cond delay="1000"/>
                            </p:stCondLst>
                            <p:childTnLst>
                              <p:par>
                                <p:cTn id="48" presetID="22" presetClass="entr" presetSubtype="8" fill="hold" grpId="0" nodeType="afterEffect">
                                  <p:stCondLst>
                                    <p:cond delay="0"/>
                                  </p:stCondLst>
                                  <p:childTnLst>
                                    <p:set>
                                      <p:cBhvr>
                                        <p:cTn id="49" dur="1" fill="hold">
                                          <p:stCondLst>
                                            <p:cond delay="0"/>
                                          </p:stCondLst>
                                        </p:cTn>
                                        <p:tgtEl>
                                          <p:spTgt spid="45"/>
                                        </p:tgtEl>
                                        <p:attrNameLst>
                                          <p:attrName>style.visibility</p:attrName>
                                        </p:attrNameLst>
                                      </p:cBhvr>
                                      <p:to>
                                        <p:strVal val="visible"/>
                                      </p:to>
                                    </p:set>
                                    <p:animEffect transition="in" filter="wipe(left)">
                                      <p:cBhvr>
                                        <p:cTn id="50" dur="500"/>
                                        <p:tgtEl>
                                          <p:spTgt spid="45"/>
                                        </p:tgtEl>
                                      </p:cBhvr>
                                    </p:animEffect>
                                  </p:childTnLst>
                                </p:cTn>
                              </p:par>
                            </p:childTnLst>
                          </p:cTn>
                        </p:par>
                        <p:par>
                          <p:cTn id="51" fill="hold">
                            <p:stCondLst>
                              <p:cond delay="1500"/>
                            </p:stCondLst>
                            <p:childTnLst>
                              <p:par>
                                <p:cTn id="52" presetID="22" presetClass="entr" presetSubtype="8" fill="hold" nodeType="afterEffect">
                                  <p:stCondLst>
                                    <p:cond delay="750"/>
                                  </p:stCondLst>
                                  <p:childTnLst>
                                    <p:set>
                                      <p:cBhvr>
                                        <p:cTn id="53" dur="1" fill="hold">
                                          <p:stCondLst>
                                            <p:cond delay="0"/>
                                          </p:stCondLst>
                                        </p:cTn>
                                        <p:tgtEl>
                                          <p:spTgt spid="46"/>
                                        </p:tgtEl>
                                        <p:attrNameLst>
                                          <p:attrName>style.visibility</p:attrName>
                                        </p:attrNameLst>
                                      </p:cBhvr>
                                      <p:to>
                                        <p:strVal val="visible"/>
                                      </p:to>
                                    </p:set>
                                    <p:animEffect transition="in" filter="wipe(left)">
                                      <p:cBhvr>
                                        <p:cTn id="54" dur="500"/>
                                        <p:tgtEl>
                                          <p:spTgt spid="46"/>
                                        </p:tgtEl>
                                      </p:cBhvr>
                                    </p:animEffect>
                                  </p:childTnLst>
                                </p:cTn>
                              </p:par>
                            </p:childTnLst>
                          </p:cTn>
                        </p:par>
                        <p:par>
                          <p:cTn id="55" fill="hold">
                            <p:stCondLst>
                              <p:cond delay="2750"/>
                            </p:stCondLst>
                            <p:childTnLst>
                              <p:par>
                                <p:cTn id="56" presetID="22" presetClass="entr" presetSubtype="8" fill="hold" grpId="0" nodeType="afterEffect">
                                  <p:stCondLst>
                                    <p:cond delay="0"/>
                                  </p:stCondLst>
                                  <p:childTnLst>
                                    <p:set>
                                      <p:cBhvr>
                                        <p:cTn id="57" dur="1" fill="hold">
                                          <p:stCondLst>
                                            <p:cond delay="0"/>
                                          </p:stCondLst>
                                        </p:cTn>
                                        <p:tgtEl>
                                          <p:spTgt spid="65"/>
                                        </p:tgtEl>
                                        <p:attrNameLst>
                                          <p:attrName>style.visibility</p:attrName>
                                        </p:attrNameLst>
                                      </p:cBhvr>
                                      <p:to>
                                        <p:strVal val="visible"/>
                                      </p:to>
                                    </p:set>
                                    <p:animEffect transition="in" filter="wipe(left)">
                                      <p:cBhvr>
                                        <p:cTn id="58" dur="500"/>
                                        <p:tgtEl>
                                          <p:spTgt spid="65"/>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60"/>
                                        </p:tgtEl>
                                        <p:attrNameLst>
                                          <p:attrName>style.visibility</p:attrName>
                                        </p:attrNameLst>
                                      </p:cBhvr>
                                      <p:to>
                                        <p:strVal val="visible"/>
                                      </p:to>
                                    </p:set>
                                    <p:animEffect transition="in" filter="wipe(left)">
                                      <p:cBhvr>
                                        <p:cTn id="63" dur="500"/>
                                        <p:tgtEl>
                                          <p:spTgt spid="60"/>
                                        </p:tgtEl>
                                      </p:cBhvr>
                                    </p:animEffect>
                                  </p:childTnLst>
                                </p:cTn>
                              </p:par>
                            </p:childTnLst>
                          </p:cTn>
                        </p:par>
                        <p:par>
                          <p:cTn id="64" fill="hold">
                            <p:stCondLst>
                              <p:cond delay="500"/>
                            </p:stCondLst>
                            <p:childTnLst>
                              <p:par>
                                <p:cTn id="65" presetID="22" presetClass="entr" presetSubtype="8" fill="hold" grpId="0" nodeType="afterEffect">
                                  <p:stCondLst>
                                    <p:cond delay="0"/>
                                  </p:stCondLst>
                                  <p:childTnLst>
                                    <p:set>
                                      <p:cBhvr>
                                        <p:cTn id="66" dur="1" fill="hold">
                                          <p:stCondLst>
                                            <p:cond delay="0"/>
                                          </p:stCondLst>
                                        </p:cTn>
                                        <p:tgtEl>
                                          <p:spTgt spid="61"/>
                                        </p:tgtEl>
                                        <p:attrNameLst>
                                          <p:attrName>style.visibility</p:attrName>
                                        </p:attrNameLst>
                                      </p:cBhvr>
                                      <p:to>
                                        <p:strVal val="visible"/>
                                      </p:to>
                                    </p:set>
                                    <p:animEffect transition="in" filter="wipe(left)">
                                      <p:cBhvr>
                                        <p:cTn id="67" dur="500"/>
                                        <p:tgtEl>
                                          <p:spTgt spid="61"/>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49"/>
                                        </p:tgtEl>
                                        <p:attrNameLst>
                                          <p:attrName>style.visibility</p:attrName>
                                        </p:attrNameLst>
                                      </p:cBhvr>
                                      <p:to>
                                        <p:strVal val="visible"/>
                                      </p:to>
                                    </p:set>
                                    <p:animEffect transition="in" filter="wipe(left)">
                                      <p:cBhvr>
                                        <p:cTn id="72" dur="500"/>
                                        <p:tgtEl>
                                          <p:spTgt spid="49"/>
                                        </p:tgtEl>
                                      </p:cBhvr>
                                    </p:animEffect>
                                  </p:childTnLst>
                                </p:cTn>
                              </p:par>
                            </p:childTnLst>
                          </p:cTn>
                        </p:par>
                        <p:par>
                          <p:cTn id="73" fill="hold">
                            <p:stCondLst>
                              <p:cond delay="500"/>
                            </p:stCondLst>
                            <p:childTnLst>
                              <p:par>
                                <p:cTn id="74" presetID="22" presetClass="entr" presetSubtype="8" fill="hold" grpId="0" nodeType="afterEffect">
                                  <p:stCondLst>
                                    <p:cond delay="0"/>
                                  </p:stCondLst>
                                  <p:childTnLst>
                                    <p:set>
                                      <p:cBhvr>
                                        <p:cTn id="75" dur="1" fill="hold">
                                          <p:stCondLst>
                                            <p:cond delay="0"/>
                                          </p:stCondLst>
                                        </p:cTn>
                                        <p:tgtEl>
                                          <p:spTgt spid="62"/>
                                        </p:tgtEl>
                                        <p:attrNameLst>
                                          <p:attrName>style.visibility</p:attrName>
                                        </p:attrNameLst>
                                      </p:cBhvr>
                                      <p:to>
                                        <p:strVal val="visible"/>
                                      </p:to>
                                    </p:set>
                                    <p:animEffect transition="in" filter="wipe(left)">
                                      <p:cBhvr>
                                        <p:cTn id="76" dur="500"/>
                                        <p:tgtEl>
                                          <p:spTgt spid="62"/>
                                        </p:tgtEl>
                                      </p:cBhvr>
                                    </p:animEffect>
                                  </p:childTnLst>
                                </p:cTn>
                              </p:par>
                            </p:childTnLst>
                          </p:cTn>
                        </p:par>
                        <p:par>
                          <p:cTn id="77" fill="hold">
                            <p:stCondLst>
                              <p:cond delay="1000"/>
                            </p:stCondLst>
                            <p:childTnLst>
                              <p:par>
                                <p:cTn id="78" presetID="22" presetClass="entr" presetSubtype="8" fill="hold" grpId="0" nodeType="afterEffect">
                                  <p:stCondLst>
                                    <p:cond delay="0"/>
                                  </p:stCondLst>
                                  <p:childTnLst>
                                    <p:set>
                                      <p:cBhvr>
                                        <p:cTn id="79" dur="1" fill="hold">
                                          <p:stCondLst>
                                            <p:cond delay="0"/>
                                          </p:stCondLst>
                                        </p:cTn>
                                        <p:tgtEl>
                                          <p:spTgt spid="78"/>
                                        </p:tgtEl>
                                        <p:attrNameLst>
                                          <p:attrName>style.visibility</p:attrName>
                                        </p:attrNameLst>
                                      </p:cBhvr>
                                      <p:to>
                                        <p:strVal val="visible"/>
                                      </p:to>
                                    </p:set>
                                    <p:animEffect transition="in" filter="wipe(left)">
                                      <p:cBhvr>
                                        <p:cTn id="80" dur="500"/>
                                        <p:tgtEl>
                                          <p:spTgt spid="78"/>
                                        </p:tgtEl>
                                      </p:cBhvr>
                                    </p:animEffect>
                                  </p:childTnLst>
                                </p:cTn>
                              </p:par>
                            </p:childTnLst>
                          </p:cTn>
                        </p:par>
                        <p:par>
                          <p:cTn id="81" fill="hold">
                            <p:stCondLst>
                              <p:cond delay="1500"/>
                            </p:stCondLst>
                            <p:childTnLst>
                              <p:par>
                                <p:cTn id="82" presetID="22" presetClass="entr" presetSubtype="8" fill="hold" nodeType="afterEffect">
                                  <p:stCondLst>
                                    <p:cond delay="0"/>
                                  </p:stCondLst>
                                  <p:childTnLst>
                                    <p:set>
                                      <p:cBhvr>
                                        <p:cTn id="83" dur="1" fill="hold">
                                          <p:stCondLst>
                                            <p:cond delay="0"/>
                                          </p:stCondLst>
                                        </p:cTn>
                                        <p:tgtEl>
                                          <p:spTgt spid="50"/>
                                        </p:tgtEl>
                                        <p:attrNameLst>
                                          <p:attrName>style.visibility</p:attrName>
                                        </p:attrNameLst>
                                      </p:cBhvr>
                                      <p:to>
                                        <p:strVal val="visible"/>
                                      </p:to>
                                    </p:set>
                                    <p:animEffect transition="in" filter="wipe(left)">
                                      <p:cBhvr>
                                        <p:cTn id="84" dur="500"/>
                                        <p:tgtEl>
                                          <p:spTgt spid="50"/>
                                        </p:tgtEl>
                                      </p:cBhvr>
                                    </p:animEffect>
                                  </p:childTnLst>
                                </p:cTn>
                              </p:par>
                            </p:childTnLst>
                          </p:cTn>
                        </p:par>
                        <p:par>
                          <p:cTn id="85" fill="hold">
                            <p:stCondLst>
                              <p:cond delay="2000"/>
                            </p:stCondLst>
                            <p:childTnLst>
                              <p:par>
                                <p:cTn id="86" presetID="22" presetClass="entr" presetSubtype="8" fill="hold" grpId="0" nodeType="afterEffect">
                                  <p:stCondLst>
                                    <p:cond delay="0"/>
                                  </p:stCondLst>
                                  <p:childTnLst>
                                    <p:set>
                                      <p:cBhvr>
                                        <p:cTn id="87" dur="1" fill="hold">
                                          <p:stCondLst>
                                            <p:cond delay="0"/>
                                          </p:stCondLst>
                                        </p:cTn>
                                        <p:tgtEl>
                                          <p:spTgt spid="75"/>
                                        </p:tgtEl>
                                        <p:attrNameLst>
                                          <p:attrName>style.visibility</p:attrName>
                                        </p:attrNameLst>
                                      </p:cBhvr>
                                      <p:to>
                                        <p:strVal val="visible"/>
                                      </p:to>
                                    </p:set>
                                    <p:animEffect transition="in" filter="wipe(left)">
                                      <p:cBhvr>
                                        <p:cTn id="88" dur="500"/>
                                        <p:tgtEl>
                                          <p:spTgt spid="75"/>
                                        </p:tgtEl>
                                      </p:cBhvr>
                                    </p:animEffect>
                                  </p:childTnLst>
                                </p:cTn>
                              </p:par>
                            </p:childTnLst>
                          </p:cTn>
                        </p:par>
                      </p:childTnLst>
                    </p:cTn>
                  </p:par>
                  <p:par>
                    <p:cTn id="89" fill="hold">
                      <p:stCondLst>
                        <p:cond delay="indefinite"/>
                      </p:stCondLst>
                      <p:childTnLst>
                        <p:par>
                          <p:cTn id="90" fill="hold">
                            <p:stCondLst>
                              <p:cond delay="0"/>
                            </p:stCondLst>
                            <p:childTnLst>
                              <p:par>
                                <p:cTn id="91" presetID="22" presetClass="entr" presetSubtype="8" fill="hold" grpId="0" nodeType="clickEffect">
                                  <p:stCondLst>
                                    <p:cond delay="0"/>
                                  </p:stCondLst>
                                  <p:childTnLst>
                                    <p:set>
                                      <p:cBhvr>
                                        <p:cTn id="92" dur="1" fill="hold">
                                          <p:stCondLst>
                                            <p:cond delay="0"/>
                                          </p:stCondLst>
                                        </p:cTn>
                                        <p:tgtEl>
                                          <p:spTgt spid="71"/>
                                        </p:tgtEl>
                                        <p:attrNameLst>
                                          <p:attrName>style.visibility</p:attrName>
                                        </p:attrNameLst>
                                      </p:cBhvr>
                                      <p:to>
                                        <p:strVal val="visible"/>
                                      </p:to>
                                    </p:set>
                                    <p:animEffect transition="in" filter="wipe(left)">
                                      <p:cBhvr>
                                        <p:cTn id="93" dur="500"/>
                                        <p:tgtEl>
                                          <p:spTgt spid="71"/>
                                        </p:tgtEl>
                                      </p:cBhvr>
                                    </p:animEffect>
                                  </p:childTnLst>
                                </p:cTn>
                              </p:par>
                            </p:childTnLst>
                          </p:cTn>
                        </p:par>
                        <p:par>
                          <p:cTn id="94" fill="hold">
                            <p:stCondLst>
                              <p:cond delay="500"/>
                            </p:stCondLst>
                            <p:childTnLst>
                              <p:par>
                                <p:cTn id="95" presetID="22" presetClass="entr" presetSubtype="8" fill="hold" grpId="0" nodeType="afterEffect">
                                  <p:stCondLst>
                                    <p:cond delay="0"/>
                                  </p:stCondLst>
                                  <p:childTnLst>
                                    <p:set>
                                      <p:cBhvr>
                                        <p:cTn id="96" dur="1" fill="hold">
                                          <p:stCondLst>
                                            <p:cond delay="0"/>
                                          </p:stCondLst>
                                        </p:cTn>
                                        <p:tgtEl>
                                          <p:spTgt spid="72"/>
                                        </p:tgtEl>
                                        <p:attrNameLst>
                                          <p:attrName>style.visibility</p:attrName>
                                        </p:attrNameLst>
                                      </p:cBhvr>
                                      <p:to>
                                        <p:strVal val="visible"/>
                                      </p:to>
                                    </p:set>
                                    <p:animEffect transition="in" filter="wipe(left)">
                                      <p:cBhvr>
                                        <p:cTn id="97" dur="500"/>
                                        <p:tgtEl>
                                          <p:spTgt spid="72"/>
                                        </p:tgtEl>
                                      </p:cBhvr>
                                    </p:animEffect>
                                  </p:childTnLst>
                                </p:cTn>
                              </p:par>
                            </p:childTnLst>
                          </p:cTn>
                        </p:par>
                        <p:par>
                          <p:cTn id="98" fill="hold">
                            <p:stCondLst>
                              <p:cond delay="1000"/>
                            </p:stCondLst>
                            <p:childTnLst>
                              <p:par>
                                <p:cTn id="99" presetID="22" presetClass="entr" presetSubtype="8" fill="hold" grpId="0" nodeType="afterEffect">
                                  <p:stCondLst>
                                    <p:cond delay="0"/>
                                  </p:stCondLst>
                                  <p:childTnLst>
                                    <p:set>
                                      <p:cBhvr>
                                        <p:cTn id="100" dur="1" fill="hold">
                                          <p:stCondLst>
                                            <p:cond delay="0"/>
                                          </p:stCondLst>
                                        </p:cTn>
                                        <p:tgtEl>
                                          <p:spTgt spid="64"/>
                                        </p:tgtEl>
                                        <p:attrNameLst>
                                          <p:attrName>style.visibility</p:attrName>
                                        </p:attrNameLst>
                                      </p:cBhvr>
                                      <p:to>
                                        <p:strVal val="visible"/>
                                      </p:to>
                                    </p:set>
                                    <p:animEffect transition="in" filter="wipe(left)">
                                      <p:cBhvr>
                                        <p:cTn id="101" dur="500"/>
                                        <p:tgtEl>
                                          <p:spTgt spid="64"/>
                                        </p:tgtEl>
                                      </p:cBhvr>
                                    </p:animEffect>
                                  </p:childTnLst>
                                </p:cTn>
                              </p:par>
                            </p:childTnLst>
                          </p:cTn>
                        </p:par>
                        <p:par>
                          <p:cTn id="102" fill="hold">
                            <p:stCondLst>
                              <p:cond delay="1500"/>
                            </p:stCondLst>
                            <p:childTnLst>
                              <p:par>
                                <p:cTn id="103" presetID="22" presetClass="entr" presetSubtype="8" fill="hold" grpId="0" nodeType="afterEffect">
                                  <p:stCondLst>
                                    <p:cond delay="0"/>
                                  </p:stCondLst>
                                  <p:childTnLst>
                                    <p:set>
                                      <p:cBhvr>
                                        <p:cTn id="104" dur="1" fill="hold">
                                          <p:stCondLst>
                                            <p:cond delay="0"/>
                                          </p:stCondLst>
                                        </p:cTn>
                                        <p:tgtEl>
                                          <p:spTgt spid="68"/>
                                        </p:tgtEl>
                                        <p:attrNameLst>
                                          <p:attrName>style.visibility</p:attrName>
                                        </p:attrNameLst>
                                      </p:cBhvr>
                                      <p:to>
                                        <p:strVal val="visible"/>
                                      </p:to>
                                    </p:set>
                                    <p:animEffect transition="in" filter="wipe(left)">
                                      <p:cBhvr>
                                        <p:cTn id="105" dur="500"/>
                                        <p:tgtEl>
                                          <p:spTgt spid="68"/>
                                        </p:tgtEl>
                                      </p:cBhvr>
                                    </p:animEffect>
                                  </p:childTnLst>
                                </p:cTn>
                              </p:par>
                            </p:childTnLst>
                          </p:cTn>
                        </p:par>
                        <p:par>
                          <p:cTn id="106" fill="hold">
                            <p:stCondLst>
                              <p:cond delay="2000"/>
                            </p:stCondLst>
                            <p:childTnLst>
                              <p:par>
                                <p:cTn id="107" presetID="22" presetClass="entr" presetSubtype="2" fill="hold" grpId="0" nodeType="afterEffect">
                                  <p:stCondLst>
                                    <p:cond delay="0"/>
                                  </p:stCondLst>
                                  <p:childTnLst>
                                    <p:set>
                                      <p:cBhvr>
                                        <p:cTn id="108" dur="1" fill="hold">
                                          <p:stCondLst>
                                            <p:cond delay="0"/>
                                          </p:stCondLst>
                                        </p:cTn>
                                        <p:tgtEl>
                                          <p:spTgt spid="53"/>
                                        </p:tgtEl>
                                        <p:attrNameLst>
                                          <p:attrName>style.visibility</p:attrName>
                                        </p:attrNameLst>
                                      </p:cBhvr>
                                      <p:to>
                                        <p:strVal val="visible"/>
                                      </p:to>
                                    </p:set>
                                    <p:animEffect transition="in" filter="wipe(right)">
                                      <p:cBhvr>
                                        <p:cTn id="109" dur="500"/>
                                        <p:tgtEl>
                                          <p:spTgt spid="53"/>
                                        </p:tgtEl>
                                      </p:cBhvr>
                                    </p:animEffect>
                                  </p:childTnLst>
                                </p:cTn>
                              </p:par>
                            </p:childTnLst>
                          </p:cTn>
                        </p:par>
                        <p:par>
                          <p:cTn id="110" fill="hold">
                            <p:stCondLst>
                              <p:cond delay="2500"/>
                            </p:stCondLst>
                            <p:childTnLst>
                              <p:par>
                                <p:cTn id="111" presetID="22" presetClass="entr" presetSubtype="8" fill="hold" grpId="0" nodeType="afterEffect">
                                  <p:stCondLst>
                                    <p:cond delay="0"/>
                                  </p:stCondLst>
                                  <p:childTnLst>
                                    <p:set>
                                      <p:cBhvr>
                                        <p:cTn id="112" dur="1" fill="hold">
                                          <p:stCondLst>
                                            <p:cond delay="0"/>
                                          </p:stCondLst>
                                        </p:cTn>
                                        <p:tgtEl>
                                          <p:spTgt spid="42"/>
                                        </p:tgtEl>
                                        <p:attrNameLst>
                                          <p:attrName>style.visibility</p:attrName>
                                        </p:attrNameLst>
                                      </p:cBhvr>
                                      <p:to>
                                        <p:strVal val="visible"/>
                                      </p:to>
                                    </p:set>
                                    <p:animEffect transition="in" filter="wipe(left)">
                                      <p:cBhvr>
                                        <p:cTn id="113" dur="500"/>
                                        <p:tgtEl>
                                          <p:spTgt spid="42"/>
                                        </p:tgtEl>
                                      </p:cBhvr>
                                    </p:animEffect>
                                  </p:childTnLst>
                                </p:cTn>
                              </p:par>
                            </p:childTnLst>
                          </p:cTn>
                        </p:par>
                        <p:par>
                          <p:cTn id="114" fill="hold">
                            <p:stCondLst>
                              <p:cond delay="3000"/>
                            </p:stCondLst>
                            <p:childTnLst>
                              <p:par>
                                <p:cTn id="115" presetID="22" presetClass="entr" presetSubtype="8" fill="hold" grpId="0" nodeType="afterEffect">
                                  <p:stCondLst>
                                    <p:cond delay="0"/>
                                  </p:stCondLst>
                                  <p:childTnLst>
                                    <p:set>
                                      <p:cBhvr>
                                        <p:cTn id="116" dur="1" fill="hold">
                                          <p:stCondLst>
                                            <p:cond delay="0"/>
                                          </p:stCondLst>
                                        </p:cTn>
                                        <p:tgtEl>
                                          <p:spTgt spid="14"/>
                                        </p:tgtEl>
                                        <p:attrNameLst>
                                          <p:attrName>style.visibility</p:attrName>
                                        </p:attrNameLst>
                                      </p:cBhvr>
                                      <p:to>
                                        <p:strVal val="visible"/>
                                      </p:to>
                                    </p:set>
                                    <p:animEffect transition="in" filter="wipe(left)">
                                      <p:cBhvr>
                                        <p:cTn id="117" dur="500"/>
                                        <p:tgtEl>
                                          <p:spTgt spid="14"/>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8" fill="hold" grpId="0" nodeType="clickEffect">
                                  <p:stCondLst>
                                    <p:cond delay="0"/>
                                  </p:stCondLst>
                                  <p:childTnLst>
                                    <p:set>
                                      <p:cBhvr>
                                        <p:cTn id="121" dur="1" fill="hold">
                                          <p:stCondLst>
                                            <p:cond delay="0"/>
                                          </p:stCondLst>
                                        </p:cTn>
                                        <p:tgtEl>
                                          <p:spTgt spid="8"/>
                                        </p:tgtEl>
                                        <p:attrNameLst>
                                          <p:attrName>style.visibility</p:attrName>
                                        </p:attrNameLst>
                                      </p:cBhvr>
                                      <p:to>
                                        <p:strVal val="visible"/>
                                      </p:to>
                                    </p:set>
                                    <p:animEffect transition="in" filter="wipe(left)">
                                      <p:cBhvr>
                                        <p:cTn id="122" dur="500"/>
                                        <p:tgtEl>
                                          <p:spTgt spid="8"/>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8" fill="hold" grpId="0" nodeType="clickEffect">
                                  <p:stCondLst>
                                    <p:cond delay="0"/>
                                  </p:stCondLst>
                                  <p:childTnLst>
                                    <p:set>
                                      <p:cBhvr>
                                        <p:cTn id="126" dur="1" fill="hold">
                                          <p:stCondLst>
                                            <p:cond delay="0"/>
                                          </p:stCondLst>
                                        </p:cTn>
                                        <p:tgtEl>
                                          <p:spTgt spid="17"/>
                                        </p:tgtEl>
                                        <p:attrNameLst>
                                          <p:attrName>style.visibility</p:attrName>
                                        </p:attrNameLst>
                                      </p:cBhvr>
                                      <p:to>
                                        <p:strVal val="visible"/>
                                      </p:to>
                                    </p:set>
                                    <p:animEffect transition="in" filter="wipe(left)">
                                      <p:cBhvr>
                                        <p:cTn id="1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4" grpId="0"/>
      <p:bldP spid="17" grpId="0"/>
      <p:bldP spid="6" grpId="0"/>
      <p:bldP spid="54" grpId="0"/>
      <p:bldP spid="55" grpId="0"/>
      <p:bldP spid="56" grpId="0"/>
      <p:bldP spid="57" grpId="0"/>
      <p:bldP spid="65" grpId="0"/>
      <p:bldP spid="60" grpId="0"/>
      <p:bldP spid="61" grpId="0"/>
      <p:bldP spid="62" grpId="0"/>
      <p:bldP spid="75" grpId="0"/>
      <p:bldP spid="71" grpId="0"/>
      <p:bldP spid="72" grpId="0"/>
      <p:bldP spid="94" grpId="0"/>
      <p:bldP spid="45" grpId="0" animBg="1"/>
      <p:bldP spid="42" grpId="0"/>
      <p:bldP spid="43" grpId="0"/>
      <p:bldP spid="44" grpId="0"/>
      <p:bldP spid="78" grpId="0" animBg="1"/>
      <p:bldP spid="49" grpId="0"/>
      <p:bldP spid="64" grpId="0" animBg="1"/>
      <p:bldP spid="68" grpId="0" animBg="1"/>
      <p:bldP spid="5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6886822"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Hexadécimal  </a:t>
            </a:r>
            <a:endParaRPr lang="fr-FR" sz="2400" u="sng" dirty="0"/>
          </a:p>
        </p:txBody>
      </p:sp>
      <p:sp>
        <p:nvSpPr>
          <p:cNvPr id="7" name="Rectangle 6"/>
          <p:cNvSpPr/>
          <p:nvPr/>
        </p:nvSpPr>
        <p:spPr>
          <a:xfrm>
            <a:off x="-22516" y="1844824"/>
            <a:ext cx="9166516"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Décimal   </a:t>
            </a:r>
            <a:r>
              <a:rPr lang="fr-FR" b="1" dirty="0" smtClean="0">
                <a:effectLst>
                  <a:outerShdw blurRad="38100" dist="38100" dir="2700000" algn="tl">
                    <a:srgbClr val="000000">
                      <a:alpha val="43137"/>
                    </a:srgbClr>
                  </a:outerShdw>
                </a:effectLst>
                <a:latin typeface="Arial" pitchFamily="34" charset="0"/>
                <a:cs typeface="Arial" pitchFamily="34" charset="0"/>
              </a:rPr>
              <a:t>Hexadécimal</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décimal à convertir 754. </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 VOUS DE JOUER……</a:t>
            </a:r>
          </a:p>
        </p:txBody>
      </p:sp>
      <p:sp>
        <p:nvSpPr>
          <p:cNvPr id="8" name="Rectangle 7"/>
          <p:cNvSpPr/>
          <p:nvPr/>
        </p:nvSpPr>
        <p:spPr>
          <a:xfrm>
            <a:off x="6400209" y="5371535"/>
            <a:ext cx="780983"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2F2</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4" name="Rectangle 13"/>
          <p:cNvSpPr/>
          <p:nvPr/>
        </p:nvSpPr>
        <p:spPr>
          <a:xfrm>
            <a:off x="6313149" y="5040237"/>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nvSpPr>
        <p:spPr>
          <a:xfrm>
            <a:off x="2411760" y="6237312"/>
            <a:ext cx="4680520"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 écrit:  754</a:t>
            </a:r>
            <a:r>
              <a:rPr lang="fr-FR" sz="2400" b="1" baseline="-25000" dirty="0" smtClean="0">
                <a:solidFill>
                  <a:schemeClr val="bg1"/>
                </a:solidFill>
                <a:latin typeface="Arial" pitchFamily="34" charset="0"/>
                <a:cs typeface="Arial" pitchFamily="34" charset="0"/>
              </a:rPr>
              <a:t>D</a:t>
            </a:r>
            <a:r>
              <a:rPr lang="fr-FR" sz="2400" b="1" dirty="0" smtClean="0">
                <a:solidFill>
                  <a:schemeClr val="bg1"/>
                </a:solidFill>
                <a:latin typeface="Arial" pitchFamily="34" charset="0"/>
                <a:cs typeface="Arial" pitchFamily="34" charset="0"/>
              </a:rPr>
              <a:t>  = 2F2 </a:t>
            </a:r>
            <a:r>
              <a:rPr lang="fr-FR" sz="2400" b="1" baseline="-25000" dirty="0" smtClean="0">
                <a:solidFill>
                  <a:schemeClr val="bg1"/>
                </a:solidFill>
                <a:latin typeface="Arial" pitchFamily="34" charset="0"/>
                <a:cs typeface="Arial" pitchFamily="34" charset="0"/>
              </a:rPr>
              <a:t>H</a:t>
            </a:r>
            <a:r>
              <a:rPr lang="fr-FR" sz="2400" b="1" dirty="0" smtClean="0">
                <a:solidFill>
                  <a:schemeClr val="bg1"/>
                </a:solidFill>
                <a:latin typeface="Arial" pitchFamily="34" charset="0"/>
                <a:cs typeface="Arial" pitchFamily="34" charset="0"/>
              </a:rPr>
              <a:t> </a:t>
            </a:r>
            <a:endParaRPr lang="fr-FR" sz="2400" b="1" baseline="-25000" dirty="0">
              <a:solidFill>
                <a:schemeClr val="bg1"/>
              </a:solidFill>
              <a:latin typeface="Arial" pitchFamily="34" charset="0"/>
              <a:cs typeface="Arial" pitchFamily="34" charset="0"/>
            </a:endParaRPr>
          </a:p>
        </p:txBody>
      </p:sp>
      <p:grpSp>
        <p:nvGrpSpPr>
          <p:cNvPr id="22" name="Groupe 21"/>
          <p:cNvGrpSpPr/>
          <p:nvPr/>
        </p:nvGrpSpPr>
        <p:grpSpPr>
          <a:xfrm>
            <a:off x="2904845" y="3429001"/>
            <a:ext cx="1019083" cy="1620040"/>
            <a:chOff x="2195736" y="2996952"/>
            <a:chExt cx="648072" cy="1177587"/>
          </a:xfrm>
        </p:grpSpPr>
        <p:cxnSp>
          <p:nvCxnSpPr>
            <p:cNvPr id="19" name="Connecteur droit 18"/>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 name="ZoneTexte 5"/>
          <p:cNvSpPr txBox="1"/>
          <p:nvPr/>
        </p:nvSpPr>
        <p:spPr>
          <a:xfrm>
            <a:off x="2051720" y="3501008"/>
            <a:ext cx="785793"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754</a:t>
            </a:r>
            <a:endParaRPr lang="fr-FR" sz="2800" b="1" dirty="0">
              <a:solidFill>
                <a:schemeClr val="bg1"/>
              </a:solidFill>
              <a:latin typeface="Arial" pitchFamily="34" charset="0"/>
              <a:cs typeface="Arial" pitchFamily="34" charset="0"/>
            </a:endParaRPr>
          </a:p>
        </p:txBody>
      </p:sp>
      <p:sp>
        <p:nvSpPr>
          <p:cNvPr id="54" name="ZoneTexte 53"/>
          <p:cNvSpPr txBox="1"/>
          <p:nvPr/>
        </p:nvSpPr>
        <p:spPr>
          <a:xfrm>
            <a:off x="2915816" y="3481844"/>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16</a:t>
            </a:r>
            <a:endParaRPr lang="fr-FR" sz="2800" b="1" dirty="0">
              <a:solidFill>
                <a:schemeClr val="bg1"/>
              </a:solidFill>
              <a:latin typeface="Arial" pitchFamily="34" charset="0"/>
              <a:cs typeface="Arial" pitchFamily="34" charset="0"/>
            </a:endParaRPr>
          </a:p>
        </p:txBody>
      </p:sp>
      <p:sp>
        <p:nvSpPr>
          <p:cNvPr id="55" name="ZoneTexte 54"/>
          <p:cNvSpPr txBox="1"/>
          <p:nvPr/>
        </p:nvSpPr>
        <p:spPr>
          <a:xfrm>
            <a:off x="2951851" y="4005749"/>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4</a:t>
            </a:r>
            <a:endParaRPr lang="fr-FR" sz="2800" b="1" dirty="0">
              <a:solidFill>
                <a:schemeClr val="bg1"/>
              </a:solidFill>
              <a:latin typeface="Arial" pitchFamily="34" charset="0"/>
              <a:cs typeface="Arial" pitchFamily="34" charset="0"/>
            </a:endParaRPr>
          </a:p>
        </p:txBody>
      </p:sp>
      <p:sp>
        <p:nvSpPr>
          <p:cNvPr id="56" name="ZoneTexte 55"/>
          <p:cNvSpPr txBox="1"/>
          <p:nvPr/>
        </p:nvSpPr>
        <p:spPr>
          <a:xfrm>
            <a:off x="2051720" y="3861048"/>
            <a:ext cx="765979"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114</a:t>
            </a:r>
            <a:endParaRPr lang="fr-FR" sz="2800" b="1" dirty="0">
              <a:solidFill>
                <a:schemeClr val="bg1"/>
              </a:solidFill>
              <a:latin typeface="Arial" pitchFamily="34" charset="0"/>
              <a:cs typeface="Arial" pitchFamily="34" charset="0"/>
            </a:endParaRPr>
          </a:p>
        </p:txBody>
      </p:sp>
      <p:sp>
        <p:nvSpPr>
          <p:cNvPr id="57" name="ZoneTexte 56"/>
          <p:cNvSpPr txBox="1"/>
          <p:nvPr/>
        </p:nvSpPr>
        <p:spPr>
          <a:xfrm>
            <a:off x="2458766" y="4246712"/>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2</a:t>
            </a:r>
            <a:endParaRPr lang="fr-FR" sz="2800" b="1" dirty="0">
              <a:solidFill>
                <a:schemeClr val="bg1"/>
              </a:solidFill>
              <a:latin typeface="Arial" pitchFamily="34" charset="0"/>
              <a:cs typeface="Arial" pitchFamily="34" charset="0"/>
            </a:endParaRPr>
          </a:p>
        </p:txBody>
      </p:sp>
      <p:grpSp>
        <p:nvGrpSpPr>
          <p:cNvPr id="63" name="Groupe 62"/>
          <p:cNvGrpSpPr/>
          <p:nvPr/>
        </p:nvGrpSpPr>
        <p:grpSpPr>
          <a:xfrm>
            <a:off x="3708722" y="3891785"/>
            <a:ext cx="916357" cy="1481431"/>
            <a:chOff x="2195736" y="2996952"/>
            <a:chExt cx="648072" cy="1177587"/>
          </a:xfrm>
        </p:grpSpPr>
        <p:cxnSp>
          <p:nvCxnSpPr>
            <p:cNvPr id="66" name="Connecteur droit 6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5" name="ZoneTexte 64"/>
          <p:cNvSpPr txBox="1"/>
          <p:nvPr/>
        </p:nvSpPr>
        <p:spPr>
          <a:xfrm>
            <a:off x="3705528" y="3971916"/>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16</a:t>
            </a:r>
            <a:endParaRPr lang="fr-FR" sz="2800" b="1" dirty="0">
              <a:solidFill>
                <a:schemeClr val="bg1"/>
              </a:solidFill>
              <a:latin typeface="Arial" pitchFamily="34" charset="0"/>
              <a:cs typeface="Arial" pitchFamily="34" charset="0"/>
            </a:endParaRPr>
          </a:p>
        </p:txBody>
      </p:sp>
      <p:sp>
        <p:nvSpPr>
          <p:cNvPr id="60" name="ZoneTexte 59"/>
          <p:cNvSpPr txBox="1"/>
          <p:nvPr/>
        </p:nvSpPr>
        <p:spPr>
          <a:xfrm>
            <a:off x="3805715" y="4461553"/>
            <a:ext cx="385042" cy="523220"/>
          </a:xfrm>
          <a:prstGeom prst="rect">
            <a:avLst/>
          </a:prstGeom>
          <a:noFill/>
        </p:spPr>
        <p:txBody>
          <a:bodyPr wrap="none" rtlCol="0">
            <a:spAutoFit/>
          </a:bodyPr>
          <a:lstStyle/>
          <a:p>
            <a:r>
              <a:rPr lang="fr-FR" sz="2800" b="1" dirty="0">
                <a:solidFill>
                  <a:schemeClr val="bg1"/>
                </a:solidFill>
                <a:latin typeface="Arial" pitchFamily="34" charset="0"/>
                <a:cs typeface="Arial" pitchFamily="34" charset="0"/>
              </a:rPr>
              <a:t>2</a:t>
            </a:r>
          </a:p>
        </p:txBody>
      </p:sp>
      <p:sp>
        <p:nvSpPr>
          <p:cNvPr id="61" name="ZoneTexte 60"/>
          <p:cNvSpPr txBox="1"/>
          <p:nvPr/>
        </p:nvSpPr>
        <p:spPr>
          <a:xfrm>
            <a:off x="2962822" y="4391526"/>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15</a:t>
            </a:r>
            <a:endParaRPr lang="fr-FR" sz="2800" b="1" dirty="0">
              <a:solidFill>
                <a:schemeClr val="bg1"/>
              </a:solidFill>
              <a:latin typeface="Arial" pitchFamily="34" charset="0"/>
              <a:cs typeface="Arial" pitchFamily="34" charset="0"/>
            </a:endParaRPr>
          </a:p>
        </p:txBody>
      </p:sp>
      <p:sp>
        <p:nvSpPr>
          <p:cNvPr id="78" name="Ellipse 77"/>
          <p:cNvSpPr/>
          <p:nvPr/>
        </p:nvSpPr>
        <p:spPr>
          <a:xfrm>
            <a:off x="3014035" y="4410130"/>
            <a:ext cx="534204" cy="574643"/>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
        <p:nvSpPr>
          <p:cNvPr id="79" name="Ellipse 78"/>
          <p:cNvSpPr/>
          <p:nvPr/>
        </p:nvSpPr>
        <p:spPr>
          <a:xfrm>
            <a:off x="3748658" y="4489053"/>
            <a:ext cx="499156" cy="495720"/>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
        <p:nvSpPr>
          <p:cNvPr id="45" name="Ellipse 44"/>
          <p:cNvSpPr/>
          <p:nvPr/>
        </p:nvSpPr>
        <p:spPr>
          <a:xfrm>
            <a:off x="2411760" y="4321201"/>
            <a:ext cx="445597" cy="45258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
        <p:nvSpPr>
          <p:cNvPr id="40" name="Rectangle 39"/>
          <p:cNvSpPr/>
          <p:nvPr/>
        </p:nvSpPr>
        <p:spPr>
          <a:xfrm>
            <a:off x="6225481" y="4329935"/>
            <a:ext cx="1194558"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15 </a:t>
            </a:r>
            <a:r>
              <a:rPr lang="fr-FR"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F</a:t>
            </a:r>
            <a:r>
              <a:rPr lang="fr-FR"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H</a:t>
            </a:r>
            <a:endParaRPr lang="fr-FR"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2" name="ZoneTexte 31"/>
          <p:cNvSpPr txBox="1"/>
          <p:nvPr/>
        </p:nvSpPr>
        <p:spPr>
          <a:xfrm>
            <a:off x="3178846" y="4005064"/>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7</a:t>
            </a:r>
            <a:endParaRPr lang="fr-FR" sz="2800" b="1" dirty="0">
              <a:solidFill>
                <a:schemeClr val="bg1"/>
              </a:solidFill>
              <a:latin typeface="Arial" pitchFamily="34" charset="0"/>
              <a:cs typeface="Arial" pitchFamily="34" charset="0"/>
            </a:endParaRPr>
          </a:p>
        </p:txBody>
      </p:sp>
      <p:sp>
        <p:nvSpPr>
          <p:cNvPr id="53" name="Forme libre 52"/>
          <p:cNvSpPr/>
          <p:nvPr/>
        </p:nvSpPr>
        <p:spPr>
          <a:xfrm>
            <a:off x="2291649" y="4851371"/>
            <a:ext cx="1774394" cy="520164"/>
          </a:xfrm>
          <a:custGeom>
            <a:avLst/>
            <a:gdLst>
              <a:gd name="connsiteX0" fmla="*/ 6200079 w 6200079"/>
              <a:gd name="connsiteY0" fmla="*/ 1851102 h 1898920"/>
              <a:gd name="connsiteX1" fmla="*/ 4181708 w 6200079"/>
              <a:gd name="connsiteY1" fmla="*/ 1661531 h 1898920"/>
              <a:gd name="connsiteX2" fmla="*/ 0 w 6200079"/>
              <a:gd name="connsiteY2" fmla="*/ 0 h 1898920"/>
            </a:gdLst>
            <a:ahLst/>
            <a:cxnLst>
              <a:cxn ang="0">
                <a:pos x="connsiteX0" y="connsiteY0"/>
              </a:cxn>
              <a:cxn ang="0">
                <a:pos x="connsiteX1" y="connsiteY1"/>
              </a:cxn>
              <a:cxn ang="0">
                <a:pos x="connsiteX2" y="connsiteY2"/>
              </a:cxn>
            </a:cxnLst>
            <a:rect l="l" t="t" r="r" b="b"/>
            <a:pathLst>
              <a:path w="6200079" h="1898920">
                <a:moveTo>
                  <a:pt x="6200079" y="1851102"/>
                </a:moveTo>
                <a:cubicBezTo>
                  <a:pt x="5707566" y="1910575"/>
                  <a:pt x="5215054" y="1970048"/>
                  <a:pt x="4181708" y="1661531"/>
                </a:cubicBezTo>
                <a:cubicBezTo>
                  <a:pt x="3148362" y="1353014"/>
                  <a:pt x="1574181" y="676507"/>
                  <a:pt x="0" y="0"/>
                </a:cubicBezTo>
              </a:path>
            </a:pathLst>
          </a:custGeom>
          <a:noFill/>
          <a:ln w="57150">
            <a:solidFill>
              <a:srgbClr val="00FF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Tree>
    <p:extLst>
      <p:ext uri="{BB962C8B-B14F-4D97-AF65-F5344CB8AC3E}">
        <p14:creationId xmlns:p14="http://schemas.microsoft.com/office/powerpoint/2010/main" val="3272223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350"/>
                            </p:stCondLst>
                            <p:childTnLst>
                              <p:par>
                                <p:cTn id="9" presetID="22" presetClass="entr" presetSubtype="8" fill="hold" grpId="0" nodeType="afterEffect">
                                  <p:stCondLst>
                                    <p:cond delay="50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par>
                          <p:cTn id="12" fill="hold">
                            <p:stCondLst>
                              <p:cond delay="2350"/>
                            </p:stCondLst>
                            <p:childTnLst>
                              <p:par>
                                <p:cTn id="13" presetID="22" presetClass="entr" presetSubtype="8" fill="hold" nodeType="afterEffect">
                                  <p:stCondLst>
                                    <p:cond delay="500"/>
                                  </p:stCondLst>
                                  <p:childTnLst>
                                    <p:set>
                                      <p:cBhvr>
                                        <p:cTn id="14" dur="1" fill="hold">
                                          <p:stCondLst>
                                            <p:cond delay="0"/>
                                          </p:stCondLst>
                                        </p:cTn>
                                        <p:tgtEl>
                                          <p:spTgt spid="22"/>
                                        </p:tgtEl>
                                        <p:attrNameLst>
                                          <p:attrName>style.visibility</p:attrName>
                                        </p:attrNameLst>
                                      </p:cBhvr>
                                      <p:to>
                                        <p:strVal val="visible"/>
                                      </p:to>
                                    </p:set>
                                    <p:animEffect transition="in" filter="wipe(left)">
                                      <p:cBhvr>
                                        <p:cTn id="15" dur="500"/>
                                        <p:tgtEl>
                                          <p:spTgt spid="22"/>
                                        </p:tgtEl>
                                      </p:cBhvr>
                                    </p:animEffect>
                                  </p:childTnLst>
                                </p:cTn>
                              </p:par>
                            </p:childTnLst>
                          </p:cTn>
                        </p:par>
                        <p:par>
                          <p:cTn id="16" fill="hold">
                            <p:stCondLst>
                              <p:cond delay="3350"/>
                            </p:stCondLst>
                            <p:childTnLst>
                              <p:par>
                                <p:cTn id="17" presetID="22" presetClass="entr" presetSubtype="8" fill="hold" grpId="0" nodeType="afterEffect">
                                  <p:stCondLst>
                                    <p:cond delay="500"/>
                                  </p:stCondLst>
                                  <p:childTnLst>
                                    <p:set>
                                      <p:cBhvr>
                                        <p:cTn id="18" dur="1" fill="hold">
                                          <p:stCondLst>
                                            <p:cond delay="0"/>
                                          </p:stCondLst>
                                        </p:cTn>
                                        <p:tgtEl>
                                          <p:spTgt spid="54"/>
                                        </p:tgtEl>
                                        <p:attrNameLst>
                                          <p:attrName>style.visibility</p:attrName>
                                        </p:attrNameLst>
                                      </p:cBhvr>
                                      <p:to>
                                        <p:strVal val="visible"/>
                                      </p:to>
                                    </p:set>
                                    <p:animEffect transition="in" filter="wipe(left)">
                                      <p:cBhvr>
                                        <p:cTn id="19" dur="500"/>
                                        <p:tgtEl>
                                          <p:spTgt spid="5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55"/>
                                        </p:tgtEl>
                                        <p:attrNameLst>
                                          <p:attrName>style.visibility</p:attrName>
                                        </p:attrNameLst>
                                      </p:cBhvr>
                                      <p:to>
                                        <p:strVal val="visible"/>
                                      </p:to>
                                    </p:set>
                                    <p:animEffect transition="in" filter="wipe(left)">
                                      <p:cBhvr>
                                        <p:cTn id="24" dur="500"/>
                                        <p:tgtEl>
                                          <p:spTgt spid="55"/>
                                        </p:tgtEl>
                                      </p:cBhvr>
                                    </p:animEffect>
                                  </p:childTnLst>
                                </p:cTn>
                              </p:par>
                            </p:childTnLst>
                          </p:cTn>
                        </p:par>
                        <p:par>
                          <p:cTn id="25" fill="hold">
                            <p:stCondLst>
                              <p:cond delay="500"/>
                            </p:stCondLst>
                            <p:childTnLst>
                              <p:par>
                                <p:cTn id="26" presetID="22" presetClass="entr" presetSubtype="8" fill="hold" grpId="0" nodeType="afterEffect">
                                  <p:stCondLst>
                                    <p:cond delay="500"/>
                                  </p:stCondLst>
                                  <p:childTnLst>
                                    <p:set>
                                      <p:cBhvr>
                                        <p:cTn id="27" dur="1" fill="hold">
                                          <p:stCondLst>
                                            <p:cond delay="0"/>
                                          </p:stCondLst>
                                        </p:cTn>
                                        <p:tgtEl>
                                          <p:spTgt spid="56"/>
                                        </p:tgtEl>
                                        <p:attrNameLst>
                                          <p:attrName>style.visibility</p:attrName>
                                        </p:attrNameLst>
                                      </p:cBhvr>
                                      <p:to>
                                        <p:strVal val="visible"/>
                                      </p:to>
                                    </p:set>
                                    <p:animEffect transition="in" filter="wipe(left)">
                                      <p:cBhvr>
                                        <p:cTn id="28" dur="500"/>
                                        <p:tgtEl>
                                          <p:spTgt spid="5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wipe(left)">
                                      <p:cBhvr>
                                        <p:cTn id="33" dur="500"/>
                                        <p:tgtEl>
                                          <p:spTgt spid="32"/>
                                        </p:tgtEl>
                                      </p:cBhvr>
                                    </p:animEffect>
                                  </p:childTnLst>
                                </p:cTn>
                              </p:par>
                            </p:childTnLst>
                          </p:cTn>
                        </p:par>
                        <p:par>
                          <p:cTn id="34" fill="hold">
                            <p:stCondLst>
                              <p:cond delay="500"/>
                            </p:stCondLst>
                            <p:childTnLst>
                              <p:par>
                                <p:cTn id="35" presetID="22" presetClass="entr" presetSubtype="8" fill="hold" grpId="0" nodeType="afterEffect">
                                  <p:stCondLst>
                                    <p:cond delay="500"/>
                                  </p:stCondLst>
                                  <p:childTnLst>
                                    <p:set>
                                      <p:cBhvr>
                                        <p:cTn id="36" dur="1" fill="hold">
                                          <p:stCondLst>
                                            <p:cond delay="0"/>
                                          </p:stCondLst>
                                        </p:cTn>
                                        <p:tgtEl>
                                          <p:spTgt spid="57"/>
                                        </p:tgtEl>
                                        <p:attrNameLst>
                                          <p:attrName>style.visibility</p:attrName>
                                        </p:attrNameLst>
                                      </p:cBhvr>
                                      <p:to>
                                        <p:strVal val="visible"/>
                                      </p:to>
                                    </p:set>
                                    <p:animEffect transition="in" filter="wipe(left)">
                                      <p:cBhvr>
                                        <p:cTn id="37" dur="500"/>
                                        <p:tgtEl>
                                          <p:spTgt spid="57"/>
                                        </p:tgtEl>
                                      </p:cBhvr>
                                    </p:animEffect>
                                  </p:childTnLst>
                                </p:cTn>
                              </p:par>
                            </p:childTnLst>
                          </p:cTn>
                        </p:par>
                        <p:par>
                          <p:cTn id="38" fill="hold">
                            <p:stCondLst>
                              <p:cond delay="1500"/>
                            </p:stCondLst>
                            <p:childTnLst>
                              <p:par>
                                <p:cTn id="39" presetID="22" presetClass="entr" presetSubtype="8" fill="hold" grpId="0" nodeType="afterEffect">
                                  <p:stCondLst>
                                    <p:cond delay="500"/>
                                  </p:stCondLst>
                                  <p:childTnLst>
                                    <p:set>
                                      <p:cBhvr>
                                        <p:cTn id="40" dur="1" fill="hold">
                                          <p:stCondLst>
                                            <p:cond delay="0"/>
                                          </p:stCondLst>
                                        </p:cTn>
                                        <p:tgtEl>
                                          <p:spTgt spid="45"/>
                                        </p:tgtEl>
                                        <p:attrNameLst>
                                          <p:attrName>style.visibility</p:attrName>
                                        </p:attrNameLst>
                                      </p:cBhvr>
                                      <p:to>
                                        <p:strVal val="visible"/>
                                      </p:to>
                                    </p:set>
                                    <p:animEffect transition="in" filter="wipe(left)">
                                      <p:cBhvr>
                                        <p:cTn id="41" dur="500"/>
                                        <p:tgtEl>
                                          <p:spTgt spid="45"/>
                                        </p:tgtEl>
                                      </p:cBhvr>
                                    </p:animEffect>
                                  </p:childTnLst>
                                </p:cTn>
                              </p:par>
                            </p:childTnLst>
                          </p:cTn>
                        </p:par>
                        <p:par>
                          <p:cTn id="42" fill="hold">
                            <p:stCondLst>
                              <p:cond delay="2500"/>
                            </p:stCondLst>
                            <p:childTnLst>
                              <p:par>
                                <p:cTn id="43" presetID="22" presetClass="entr" presetSubtype="8" fill="hold" nodeType="afterEffect">
                                  <p:stCondLst>
                                    <p:cond delay="500"/>
                                  </p:stCondLst>
                                  <p:childTnLst>
                                    <p:set>
                                      <p:cBhvr>
                                        <p:cTn id="44" dur="1" fill="hold">
                                          <p:stCondLst>
                                            <p:cond delay="0"/>
                                          </p:stCondLst>
                                        </p:cTn>
                                        <p:tgtEl>
                                          <p:spTgt spid="63"/>
                                        </p:tgtEl>
                                        <p:attrNameLst>
                                          <p:attrName>style.visibility</p:attrName>
                                        </p:attrNameLst>
                                      </p:cBhvr>
                                      <p:to>
                                        <p:strVal val="visible"/>
                                      </p:to>
                                    </p:set>
                                    <p:animEffect transition="in" filter="wipe(left)">
                                      <p:cBhvr>
                                        <p:cTn id="45" dur="500"/>
                                        <p:tgtEl>
                                          <p:spTgt spid="63"/>
                                        </p:tgtEl>
                                      </p:cBhvr>
                                    </p:animEffect>
                                  </p:childTnLst>
                                </p:cTn>
                              </p:par>
                            </p:childTnLst>
                          </p:cTn>
                        </p:par>
                        <p:par>
                          <p:cTn id="46" fill="hold">
                            <p:stCondLst>
                              <p:cond delay="3500"/>
                            </p:stCondLst>
                            <p:childTnLst>
                              <p:par>
                                <p:cTn id="47" presetID="22" presetClass="entr" presetSubtype="8" fill="hold" grpId="0" nodeType="afterEffect">
                                  <p:stCondLst>
                                    <p:cond delay="500"/>
                                  </p:stCondLst>
                                  <p:childTnLst>
                                    <p:set>
                                      <p:cBhvr>
                                        <p:cTn id="48" dur="1" fill="hold">
                                          <p:stCondLst>
                                            <p:cond delay="0"/>
                                          </p:stCondLst>
                                        </p:cTn>
                                        <p:tgtEl>
                                          <p:spTgt spid="65"/>
                                        </p:tgtEl>
                                        <p:attrNameLst>
                                          <p:attrName>style.visibility</p:attrName>
                                        </p:attrNameLst>
                                      </p:cBhvr>
                                      <p:to>
                                        <p:strVal val="visible"/>
                                      </p:to>
                                    </p:set>
                                    <p:animEffect transition="in" filter="wipe(left)">
                                      <p:cBhvr>
                                        <p:cTn id="49" dur="500"/>
                                        <p:tgtEl>
                                          <p:spTgt spid="65"/>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60"/>
                                        </p:tgtEl>
                                        <p:attrNameLst>
                                          <p:attrName>style.visibility</p:attrName>
                                        </p:attrNameLst>
                                      </p:cBhvr>
                                      <p:to>
                                        <p:strVal val="visible"/>
                                      </p:to>
                                    </p:set>
                                    <p:animEffect transition="in" filter="wipe(left)">
                                      <p:cBhvr>
                                        <p:cTn id="54" dur="500"/>
                                        <p:tgtEl>
                                          <p:spTgt spid="60"/>
                                        </p:tgtEl>
                                      </p:cBhvr>
                                    </p:animEffect>
                                  </p:childTnLst>
                                </p:cTn>
                              </p:par>
                            </p:childTnLst>
                          </p:cTn>
                        </p:par>
                        <p:par>
                          <p:cTn id="55" fill="hold">
                            <p:stCondLst>
                              <p:cond delay="500"/>
                            </p:stCondLst>
                            <p:childTnLst>
                              <p:par>
                                <p:cTn id="56" presetID="22" presetClass="entr" presetSubtype="8" fill="hold" grpId="0" nodeType="afterEffect">
                                  <p:stCondLst>
                                    <p:cond delay="500"/>
                                  </p:stCondLst>
                                  <p:childTnLst>
                                    <p:set>
                                      <p:cBhvr>
                                        <p:cTn id="57" dur="1" fill="hold">
                                          <p:stCondLst>
                                            <p:cond delay="0"/>
                                          </p:stCondLst>
                                        </p:cTn>
                                        <p:tgtEl>
                                          <p:spTgt spid="61"/>
                                        </p:tgtEl>
                                        <p:attrNameLst>
                                          <p:attrName>style.visibility</p:attrName>
                                        </p:attrNameLst>
                                      </p:cBhvr>
                                      <p:to>
                                        <p:strVal val="visible"/>
                                      </p:to>
                                    </p:set>
                                    <p:animEffect transition="in" filter="wipe(left)">
                                      <p:cBhvr>
                                        <p:cTn id="58" dur="500"/>
                                        <p:tgtEl>
                                          <p:spTgt spid="61"/>
                                        </p:tgtEl>
                                      </p:cBhvr>
                                    </p:animEffect>
                                  </p:childTnLst>
                                </p:cTn>
                              </p:par>
                            </p:childTnLst>
                          </p:cTn>
                        </p:par>
                        <p:par>
                          <p:cTn id="59" fill="hold">
                            <p:stCondLst>
                              <p:cond delay="1500"/>
                            </p:stCondLst>
                            <p:childTnLst>
                              <p:par>
                                <p:cTn id="60" presetID="22" presetClass="entr" presetSubtype="8" fill="hold" grpId="0" nodeType="afterEffect">
                                  <p:stCondLst>
                                    <p:cond delay="500"/>
                                  </p:stCondLst>
                                  <p:childTnLst>
                                    <p:set>
                                      <p:cBhvr>
                                        <p:cTn id="61" dur="1" fill="hold">
                                          <p:stCondLst>
                                            <p:cond delay="0"/>
                                          </p:stCondLst>
                                        </p:cTn>
                                        <p:tgtEl>
                                          <p:spTgt spid="78"/>
                                        </p:tgtEl>
                                        <p:attrNameLst>
                                          <p:attrName>style.visibility</p:attrName>
                                        </p:attrNameLst>
                                      </p:cBhvr>
                                      <p:to>
                                        <p:strVal val="visible"/>
                                      </p:to>
                                    </p:set>
                                    <p:animEffect transition="in" filter="wipe(left)">
                                      <p:cBhvr>
                                        <p:cTn id="62" dur="500"/>
                                        <p:tgtEl>
                                          <p:spTgt spid="78"/>
                                        </p:tgtEl>
                                      </p:cBhvr>
                                    </p:animEffect>
                                  </p:childTnLst>
                                </p:cTn>
                              </p:par>
                            </p:childTnLst>
                          </p:cTn>
                        </p:par>
                        <p:par>
                          <p:cTn id="63" fill="hold">
                            <p:stCondLst>
                              <p:cond delay="2500"/>
                            </p:stCondLst>
                            <p:childTnLst>
                              <p:par>
                                <p:cTn id="64" presetID="22" presetClass="entr" presetSubtype="8" fill="hold" grpId="0" nodeType="afterEffect">
                                  <p:stCondLst>
                                    <p:cond delay="500"/>
                                  </p:stCondLst>
                                  <p:childTnLst>
                                    <p:set>
                                      <p:cBhvr>
                                        <p:cTn id="65" dur="1" fill="hold">
                                          <p:stCondLst>
                                            <p:cond delay="0"/>
                                          </p:stCondLst>
                                        </p:cTn>
                                        <p:tgtEl>
                                          <p:spTgt spid="79"/>
                                        </p:tgtEl>
                                        <p:attrNameLst>
                                          <p:attrName>style.visibility</p:attrName>
                                        </p:attrNameLst>
                                      </p:cBhvr>
                                      <p:to>
                                        <p:strVal val="visible"/>
                                      </p:to>
                                    </p:set>
                                    <p:animEffect transition="in" filter="wipe(left)">
                                      <p:cBhvr>
                                        <p:cTn id="66" dur="500"/>
                                        <p:tgtEl>
                                          <p:spTgt spid="79"/>
                                        </p:tgtEl>
                                      </p:cBhvr>
                                    </p:animEffect>
                                  </p:childTnLst>
                                </p:cTn>
                              </p:par>
                            </p:childTnLst>
                          </p:cTn>
                        </p:par>
                        <p:par>
                          <p:cTn id="67" fill="hold">
                            <p:stCondLst>
                              <p:cond delay="3500"/>
                            </p:stCondLst>
                            <p:childTnLst>
                              <p:par>
                                <p:cTn id="68" presetID="22" presetClass="entr" presetSubtype="2" fill="hold" grpId="0" nodeType="afterEffect">
                                  <p:stCondLst>
                                    <p:cond delay="500"/>
                                  </p:stCondLst>
                                  <p:childTnLst>
                                    <p:set>
                                      <p:cBhvr>
                                        <p:cTn id="69" dur="1" fill="hold">
                                          <p:stCondLst>
                                            <p:cond delay="0"/>
                                          </p:stCondLst>
                                        </p:cTn>
                                        <p:tgtEl>
                                          <p:spTgt spid="53"/>
                                        </p:tgtEl>
                                        <p:attrNameLst>
                                          <p:attrName>style.visibility</p:attrName>
                                        </p:attrNameLst>
                                      </p:cBhvr>
                                      <p:to>
                                        <p:strVal val="visible"/>
                                      </p:to>
                                    </p:set>
                                    <p:animEffect transition="in" filter="wipe(right)">
                                      <p:cBhvr>
                                        <p:cTn id="70" dur="500"/>
                                        <p:tgtEl>
                                          <p:spTgt spid="53"/>
                                        </p:tgtEl>
                                      </p:cBhvr>
                                    </p:animEffect>
                                  </p:childTnLst>
                                </p:cTn>
                              </p:par>
                            </p:childTnLst>
                          </p:cTn>
                        </p:par>
                        <p:par>
                          <p:cTn id="71" fill="hold">
                            <p:stCondLst>
                              <p:cond delay="4500"/>
                            </p:stCondLst>
                            <p:childTnLst>
                              <p:par>
                                <p:cTn id="72" presetID="22" presetClass="entr" presetSubtype="8" fill="hold" grpId="0" nodeType="afterEffect">
                                  <p:stCondLst>
                                    <p:cond delay="500"/>
                                  </p:stCondLst>
                                  <p:childTnLst>
                                    <p:set>
                                      <p:cBhvr>
                                        <p:cTn id="73" dur="1" fill="hold">
                                          <p:stCondLst>
                                            <p:cond delay="0"/>
                                          </p:stCondLst>
                                        </p:cTn>
                                        <p:tgtEl>
                                          <p:spTgt spid="40"/>
                                        </p:tgtEl>
                                        <p:attrNameLst>
                                          <p:attrName>style.visibility</p:attrName>
                                        </p:attrNameLst>
                                      </p:cBhvr>
                                      <p:to>
                                        <p:strVal val="visible"/>
                                      </p:to>
                                    </p:set>
                                    <p:animEffect transition="in" filter="wipe(left)">
                                      <p:cBhvr>
                                        <p:cTn id="74" dur="500"/>
                                        <p:tgtEl>
                                          <p:spTgt spid="40"/>
                                        </p:tgtEl>
                                      </p:cBhvr>
                                    </p:animEffect>
                                  </p:childTnLst>
                                </p:cTn>
                              </p:par>
                            </p:childTnLst>
                          </p:cTn>
                        </p:par>
                        <p:par>
                          <p:cTn id="75" fill="hold">
                            <p:stCondLst>
                              <p:cond delay="5500"/>
                            </p:stCondLst>
                            <p:childTnLst>
                              <p:par>
                                <p:cTn id="76" presetID="22" presetClass="entr" presetSubtype="8" fill="hold" grpId="0" nodeType="afterEffect">
                                  <p:stCondLst>
                                    <p:cond delay="500"/>
                                  </p:stCondLst>
                                  <p:childTnLst>
                                    <p:set>
                                      <p:cBhvr>
                                        <p:cTn id="77" dur="1" fill="hold">
                                          <p:stCondLst>
                                            <p:cond delay="0"/>
                                          </p:stCondLst>
                                        </p:cTn>
                                        <p:tgtEl>
                                          <p:spTgt spid="14"/>
                                        </p:tgtEl>
                                        <p:attrNameLst>
                                          <p:attrName>style.visibility</p:attrName>
                                        </p:attrNameLst>
                                      </p:cBhvr>
                                      <p:to>
                                        <p:strVal val="visible"/>
                                      </p:to>
                                    </p:set>
                                    <p:animEffect transition="in" filter="wipe(left)">
                                      <p:cBhvr>
                                        <p:cTn id="78" dur="500"/>
                                        <p:tgtEl>
                                          <p:spTgt spid="14"/>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grpId="0" nodeType="clickEffect">
                                  <p:stCondLst>
                                    <p:cond delay="0"/>
                                  </p:stCondLst>
                                  <p:childTnLst>
                                    <p:set>
                                      <p:cBhvr>
                                        <p:cTn id="82" dur="1" fill="hold">
                                          <p:stCondLst>
                                            <p:cond delay="0"/>
                                          </p:stCondLst>
                                        </p:cTn>
                                        <p:tgtEl>
                                          <p:spTgt spid="8"/>
                                        </p:tgtEl>
                                        <p:attrNameLst>
                                          <p:attrName>style.visibility</p:attrName>
                                        </p:attrNameLst>
                                      </p:cBhvr>
                                      <p:to>
                                        <p:strVal val="visible"/>
                                      </p:to>
                                    </p:set>
                                    <p:animEffect transition="in" filter="wipe(left)">
                                      <p:cBhvr>
                                        <p:cTn id="83" dur="500"/>
                                        <p:tgtEl>
                                          <p:spTgt spid="8"/>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8" fill="hold" grpId="0" nodeType="clickEffect">
                                  <p:stCondLst>
                                    <p:cond delay="0"/>
                                  </p:stCondLst>
                                  <p:childTnLst>
                                    <p:set>
                                      <p:cBhvr>
                                        <p:cTn id="87" dur="1" fill="hold">
                                          <p:stCondLst>
                                            <p:cond delay="0"/>
                                          </p:stCondLst>
                                        </p:cTn>
                                        <p:tgtEl>
                                          <p:spTgt spid="17"/>
                                        </p:tgtEl>
                                        <p:attrNameLst>
                                          <p:attrName>style.visibility</p:attrName>
                                        </p:attrNameLst>
                                      </p:cBhvr>
                                      <p:to>
                                        <p:strVal val="visible"/>
                                      </p:to>
                                    </p:set>
                                    <p:animEffect transition="in" filter="wipe(left)">
                                      <p:cBhvr>
                                        <p:cTn id="8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4" grpId="0"/>
      <p:bldP spid="17" grpId="0"/>
      <p:bldP spid="6" grpId="0"/>
      <p:bldP spid="54" grpId="0"/>
      <p:bldP spid="55" grpId="0"/>
      <p:bldP spid="56" grpId="0"/>
      <p:bldP spid="57" grpId="0"/>
      <p:bldP spid="65" grpId="0"/>
      <p:bldP spid="60" grpId="0"/>
      <p:bldP spid="61" grpId="0"/>
      <p:bldP spid="78" grpId="0" animBg="1"/>
      <p:bldP spid="79" grpId="0" animBg="1"/>
      <p:bldP spid="45" grpId="0" animBg="1"/>
      <p:bldP spid="40" grpId="0"/>
      <p:bldP spid="32" grpId="0"/>
      <p:bldP spid="5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95536" y="1196752"/>
            <a:ext cx="8352928" cy="2585323"/>
          </a:xfrm>
          <a:prstGeom prst="rect">
            <a:avLst/>
          </a:prstGeom>
          <a:noFill/>
        </p:spPr>
        <p:txBody>
          <a:bodyPr wrap="square" rtlCol="0">
            <a:spAutoFit/>
          </a:bodyPr>
          <a:lstStyle/>
          <a:p>
            <a:r>
              <a:rPr lang="fr-FR" b="1" dirty="0" smtClean="0">
                <a:solidFill>
                  <a:schemeClr val="bg1"/>
                </a:solidFill>
                <a:latin typeface="Arial" pitchFamily="34" charset="0"/>
                <a:cs typeface="Arial" pitchFamily="34" charset="0"/>
              </a:rPr>
              <a:t>Pour transmettre des informations les machines utilisent suivant les cas  des supports différents, l’air, les fils électriques, la fibre optique…..</a:t>
            </a:r>
          </a:p>
          <a:p>
            <a:r>
              <a:rPr lang="fr-FR" b="1" dirty="0" smtClean="0">
                <a:solidFill>
                  <a:schemeClr val="bg1"/>
                </a:solidFill>
                <a:latin typeface="Arial" pitchFamily="34" charset="0"/>
                <a:cs typeface="Arial" pitchFamily="34" charset="0"/>
              </a:rPr>
              <a:t>Il faudra de plus que les natures des signaux envoyés soient compatibles avec ceux que d’autres systèmes peuvent recevoir, niveau de tension, niveau de courant, signal lumineux, sonore…….</a:t>
            </a:r>
          </a:p>
          <a:p>
            <a:r>
              <a:rPr lang="fr-FR" b="1" dirty="0" smtClean="0">
                <a:solidFill>
                  <a:schemeClr val="bg1"/>
                </a:solidFill>
                <a:latin typeface="Arial" pitchFamily="34" charset="0"/>
                <a:cs typeface="Arial" pitchFamily="34" charset="0"/>
              </a:rPr>
              <a:t>Mais ce n’est pas tout, une fois ces questions, posées il reste la barrière du code. Ce signal que je reçois …..il veut dire quoi?</a:t>
            </a:r>
          </a:p>
          <a:p>
            <a:r>
              <a:rPr lang="fr-FR" b="1" dirty="0" smtClean="0">
                <a:solidFill>
                  <a:schemeClr val="bg1"/>
                </a:solidFill>
                <a:latin typeface="Arial" pitchFamily="34" charset="0"/>
                <a:cs typeface="Arial" pitchFamily="34" charset="0"/>
              </a:rPr>
              <a:t>C’est ici que commence la notion de codage.</a:t>
            </a:r>
          </a:p>
          <a:p>
            <a:endParaRPr lang="fr-FR" b="1" dirty="0">
              <a:solidFill>
                <a:schemeClr val="bg1"/>
              </a:solidFill>
              <a:latin typeface="Arial" pitchFamily="34" charset="0"/>
              <a:cs typeface="Arial" pitchFamily="34" charset="0"/>
            </a:endParaRPr>
          </a:p>
        </p:txBody>
      </p:sp>
      <p:sp>
        <p:nvSpPr>
          <p:cNvPr id="5" name="ZoneTexte 4"/>
          <p:cNvSpPr txBox="1"/>
          <p:nvPr/>
        </p:nvSpPr>
        <p:spPr>
          <a:xfrm>
            <a:off x="1137395" y="116632"/>
            <a:ext cx="6644768"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latin typeface="Arial" pitchFamily="34" charset="0"/>
                <a:cs typeface="Arial" pitchFamily="34" charset="0"/>
              </a:rPr>
              <a:t>C</a:t>
            </a:r>
            <a:r>
              <a:rPr lang="fr-FR" sz="4400" b="1" dirty="0" smtClean="0">
                <a:effectLst>
                  <a:outerShdw blurRad="38100" dist="38100" dir="2700000" algn="tl">
                    <a:srgbClr val="000000">
                      <a:alpha val="43137"/>
                    </a:srgbClr>
                  </a:outerShdw>
                </a:effectLst>
                <a:latin typeface="Arial" pitchFamily="34" charset="0"/>
                <a:cs typeface="Arial" pitchFamily="34" charset="0"/>
              </a:rPr>
              <a:t>odage de l’information</a:t>
            </a:r>
            <a:endParaRPr lang="fr-FR" sz="4400" b="1" dirty="0">
              <a:effectLst>
                <a:outerShdw blurRad="38100" dist="38100" dir="2700000" algn="tl">
                  <a:srgbClr val="000000">
                    <a:alpha val="43137"/>
                  </a:srgbClr>
                </a:outerShdw>
              </a:effectLst>
              <a:latin typeface="Arial" pitchFamily="34" charset="0"/>
              <a:cs typeface="Arial" pitchFamily="34" charset="0"/>
            </a:endParaRPr>
          </a:p>
        </p:txBody>
      </p:sp>
      <p:pic>
        <p:nvPicPr>
          <p:cNvPr id="6" name="Imag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16016" y="3501008"/>
            <a:ext cx="4379978" cy="3284984"/>
          </a:xfrm>
          <a:prstGeom prst="rect">
            <a:avLst/>
          </a:prstGeom>
        </p:spPr>
      </p:pic>
      <p:sp>
        <p:nvSpPr>
          <p:cNvPr id="7" name="Rectangle 6"/>
          <p:cNvSpPr/>
          <p:nvPr/>
        </p:nvSpPr>
        <p:spPr>
          <a:xfrm>
            <a:off x="683568" y="4292178"/>
            <a:ext cx="3960440" cy="923330"/>
          </a:xfrm>
          <a:prstGeom prst="rect">
            <a:avLst/>
          </a:prstGeom>
        </p:spPr>
        <p:txBody>
          <a:bodyPr wrap="square">
            <a:spAutoFit/>
          </a:bodyPr>
          <a:lstStyle/>
          <a:p>
            <a:r>
              <a:rPr lang="fr-FR" b="1" dirty="0">
                <a:solidFill>
                  <a:schemeClr val="bg1"/>
                </a:solidFill>
                <a:latin typeface="Arial" pitchFamily="34" charset="0"/>
                <a:cs typeface="Arial" pitchFamily="34" charset="0"/>
              </a:rPr>
              <a:t>….. Un peu comme l’homme </a:t>
            </a:r>
            <a:r>
              <a:rPr lang="fr-FR" b="1" dirty="0" smtClean="0">
                <a:solidFill>
                  <a:schemeClr val="bg1"/>
                </a:solidFill>
                <a:latin typeface="Arial" pitchFamily="34" charset="0"/>
                <a:cs typeface="Arial" pitchFamily="34" charset="0"/>
              </a:rPr>
              <a:t> en </a:t>
            </a:r>
            <a:r>
              <a:rPr lang="fr-FR" b="1" dirty="0">
                <a:solidFill>
                  <a:schemeClr val="bg1"/>
                </a:solidFill>
                <a:latin typeface="Arial" pitchFamily="34" charset="0"/>
                <a:cs typeface="Arial" pitchFamily="34" charset="0"/>
              </a:rPr>
              <a:t>fait, et c’est assez logique vu que c’est lui qui les a construites….</a:t>
            </a:r>
          </a:p>
        </p:txBody>
      </p:sp>
    </p:spTree>
    <p:extLst>
      <p:ext uri="{BB962C8B-B14F-4D97-AF65-F5344CB8AC3E}">
        <p14:creationId xmlns:p14="http://schemas.microsoft.com/office/powerpoint/2010/main" val="4111595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250"/>
                            </p:stCondLst>
                            <p:childTnLst>
                              <p:par>
                                <p:cTn id="9" presetID="10" presetClass="entr" presetSubtype="0" fill="hold" grpId="0" nodeType="afterEffect">
                                  <p:stCondLst>
                                    <p:cond delay="1250"/>
                                  </p:stCondLst>
                                  <p:iterate type="wd">
                                    <p:tmPct val="10000"/>
                                  </p:iterate>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8000"/>
                            </p:stCondLst>
                            <p:childTnLst>
                              <p:par>
                                <p:cTn id="13" presetID="53" presetClass="entr" presetSubtype="16"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9510" y="-25443"/>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35582" y="886073"/>
            <a:ext cx="4079963" cy="1200329"/>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non pondérés : </a:t>
            </a:r>
            <a:br>
              <a:rPr lang="fr-FR" sz="2400" b="1" u="sng" dirty="0" smtClean="0">
                <a:effectLst>
                  <a:outerShdw blurRad="38100" dist="38100" dir="2700000" algn="tl">
                    <a:srgbClr val="000000">
                      <a:alpha val="43137"/>
                    </a:srgbClr>
                  </a:outerShdw>
                </a:effectLst>
                <a:latin typeface="Arial" pitchFamily="34" charset="0"/>
                <a:cs typeface="Arial" pitchFamily="34" charset="0"/>
              </a:rPr>
            </a:br>
            <a:r>
              <a:rPr lang="fr-FR" sz="2400" b="1" u="sng" dirty="0" smtClean="0">
                <a:effectLst>
                  <a:outerShdw blurRad="38100" dist="38100" dir="2700000" algn="tl">
                    <a:srgbClr val="000000">
                      <a:alpha val="43137"/>
                    </a:srgbClr>
                  </a:outerShdw>
                </a:effectLst>
                <a:latin typeface="Arial" pitchFamily="34" charset="0"/>
                <a:cs typeface="Arial" pitchFamily="34" charset="0"/>
              </a:rPr>
              <a:t>Le code Binaire réfléchit </a:t>
            </a:r>
            <a:br>
              <a:rPr lang="fr-FR" sz="2400" b="1" u="sng" dirty="0" smtClean="0">
                <a:effectLst>
                  <a:outerShdw blurRad="38100" dist="38100" dir="2700000" algn="tl">
                    <a:srgbClr val="000000">
                      <a:alpha val="43137"/>
                    </a:srgbClr>
                  </a:outerShdw>
                </a:effectLst>
                <a:latin typeface="Arial" pitchFamily="34" charset="0"/>
                <a:cs typeface="Arial" pitchFamily="34" charset="0"/>
              </a:rPr>
            </a:br>
            <a:r>
              <a:rPr lang="fr-FR" sz="2400" b="1" u="sng" dirty="0" smtClean="0">
                <a:effectLst>
                  <a:outerShdw blurRad="38100" dist="38100" dir="2700000" algn="tl">
                    <a:srgbClr val="000000">
                      <a:alpha val="43137"/>
                    </a:srgbClr>
                  </a:outerShdw>
                </a:effectLst>
                <a:latin typeface="Arial" pitchFamily="34" charset="0"/>
                <a:cs typeface="Arial" pitchFamily="34" charset="0"/>
              </a:rPr>
              <a:t>ou « code GRAY »…  </a:t>
            </a:r>
            <a:endParaRPr lang="fr-FR" sz="2400" u="sng" dirty="0"/>
          </a:p>
        </p:txBody>
      </p:sp>
      <p:sp>
        <p:nvSpPr>
          <p:cNvPr id="7" name="Rectangle 6"/>
          <p:cNvSpPr/>
          <p:nvPr/>
        </p:nvSpPr>
        <p:spPr>
          <a:xfrm>
            <a:off x="139774" y="2274196"/>
            <a:ext cx="4075771" cy="4247317"/>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Quand on observe une suite de valeurs décimales converties en code binaire naturel on se rend compte que d’une valeur à la suivante, il y a souvent plusieurs bits qui doivent changer de valeur simultanément. </a:t>
            </a:r>
            <a:br>
              <a:rPr lang="fr-FR" b="1" dirty="0" smtClean="0">
                <a:effectLst>
                  <a:outerShdw blurRad="38100" dist="38100" dir="2700000" algn="tl">
                    <a:srgbClr val="000000">
                      <a:alpha val="43137"/>
                    </a:srgbClr>
                  </a:outerShdw>
                </a:effectLst>
                <a:latin typeface="Arial" pitchFamily="34" charset="0"/>
                <a:cs typeface="Arial" pitchFamily="34" charset="0"/>
              </a:rPr>
            </a:br>
            <a:r>
              <a:rPr lang="fr-FR" b="1" dirty="0" smtClean="0">
                <a:effectLst>
                  <a:outerShdw blurRad="38100" dist="38100" dir="2700000" algn="tl">
                    <a:srgbClr val="000000">
                      <a:alpha val="43137"/>
                    </a:srgbClr>
                  </a:outerShdw>
                </a:effectLst>
                <a:latin typeface="Arial" pitchFamily="34" charset="0"/>
                <a:cs typeface="Arial" pitchFamily="34" charset="0"/>
              </a:rPr>
              <a:t>Ceci à représenté très longtemps une difficulté.</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Partant du principe que deux changements simultanés était impossible sans risque de générer une erreur, le code Gray </a:t>
            </a:r>
            <a:r>
              <a:rPr lang="fr-FR" b="1" dirty="0">
                <a:effectLst>
                  <a:outerShdw blurRad="38100" dist="38100" dir="2700000" algn="tl">
                    <a:srgbClr val="000000">
                      <a:alpha val="43137"/>
                    </a:srgbClr>
                  </a:outerShdw>
                </a:effectLst>
                <a:latin typeface="Arial" pitchFamily="34" charset="0"/>
                <a:cs typeface="Arial" pitchFamily="34" charset="0"/>
              </a:rPr>
              <a:t>s’est imposé avec un </a:t>
            </a:r>
            <a:r>
              <a:rPr lang="fr-FR" b="1" dirty="0" smtClean="0">
                <a:effectLst>
                  <a:outerShdw blurRad="38100" dist="38100" dir="2700000" algn="tl">
                    <a:srgbClr val="000000">
                      <a:alpha val="43137"/>
                    </a:srgbClr>
                  </a:outerShdw>
                </a:effectLst>
                <a:latin typeface="Arial" pitchFamily="34" charset="0"/>
                <a:cs typeface="Arial" pitchFamily="34" charset="0"/>
              </a:rPr>
              <a:t>seul bit changeant pour chaque évolution successive. </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p:txBody>
      </p:sp>
      <p:grpSp>
        <p:nvGrpSpPr>
          <p:cNvPr id="6" name="Groupe 5"/>
          <p:cNvGrpSpPr/>
          <p:nvPr/>
        </p:nvGrpSpPr>
        <p:grpSpPr>
          <a:xfrm>
            <a:off x="4366166" y="973078"/>
            <a:ext cx="2560211" cy="371475"/>
            <a:chOff x="4366166" y="973078"/>
            <a:chExt cx="2560211" cy="371475"/>
          </a:xfrm>
        </p:grpSpPr>
        <p:sp>
          <p:nvSpPr>
            <p:cNvPr id="138"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49" name="Rectangle 257"/>
            <p:cNvSpPr>
              <a:spLocks noChangeArrowheads="1"/>
            </p:cNvSpPr>
            <p:nvPr/>
          </p:nvSpPr>
          <p:spPr bwMode="auto">
            <a:xfrm>
              <a:off x="5736184" y="97307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46" name="Rectangle 254"/>
            <p:cNvSpPr>
              <a:spLocks noChangeArrowheads="1"/>
            </p:cNvSpPr>
            <p:nvPr/>
          </p:nvSpPr>
          <p:spPr bwMode="auto">
            <a:xfrm>
              <a:off x="4366166" y="97307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47" name="Rectangle 255"/>
            <p:cNvSpPr>
              <a:spLocks noChangeArrowheads="1"/>
            </p:cNvSpPr>
            <p:nvPr/>
          </p:nvSpPr>
          <p:spPr bwMode="auto">
            <a:xfrm>
              <a:off x="4822838" y="97307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48" name="Rectangle 256"/>
            <p:cNvSpPr>
              <a:spLocks noChangeArrowheads="1"/>
            </p:cNvSpPr>
            <p:nvPr/>
          </p:nvSpPr>
          <p:spPr bwMode="auto">
            <a:xfrm>
              <a:off x="5279511" y="97307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sp>
        <p:nvSpPr>
          <p:cNvPr id="458" name="Rectangle 254"/>
          <p:cNvSpPr>
            <a:spLocks noChangeArrowheads="1"/>
          </p:cNvSpPr>
          <p:nvPr/>
        </p:nvSpPr>
        <p:spPr bwMode="auto">
          <a:xfrm>
            <a:off x="6930334" y="973078"/>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grpSp>
        <p:nvGrpSpPr>
          <p:cNvPr id="9" name="Groupe 8"/>
          <p:cNvGrpSpPr/>
          <p:nvPr/>
        </p:nvGrpSpPr>
        <p:grpSpPr>
          <a:xfrm>
            <a:off x="4366166" y="1346141"/>
            <a:ext cx="2560211" cy="373063"/>
            <a:chOff x="4366166" y="1346141"/>
            <a:chExt cx="2560211" cy="373063"/>
          </a:xfrm>
        </p:grpSpPr>
        <p:sp>
          <p:nvSpPr>
            <p:cNvPr id="164" name="Rectangle 286"/>
            <p:cNvSpPr>
              <a:spLocks noChangeArrowheads="1"/>
            </p:cNvSpPr>
            <p:nvPr/>
          </p:nvSpPr>
          <p:spPr bwMode="auto">
            <a:xfrm>
              <a:off x="6195995" y="1346141"/>
              <a:ext cx="730382" cy="373063"/>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8" name="Rectangle 286"/>
            <p:cNvSpPr>
              <a:spLocks noChangeArrowheads="1"/>
            </p:cNvSpPr>
            <p:nvPr/>
          </p:nvSpPr>
          <p:spPr bwMode="auto">
            <a:xfrm>
              <a:off x="4366166" y="1346141"/>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79" name="Rectangle 289"/>
            <p:cNvSpPr>
              <a:spLocks noChangeArrowheads="1"/>
            </p:cNvSpPr>
            <p:nvPr/>
          </p:nvSpPr>
          <p:spPr bwMode="auto">
            <a:xfrm>
              <a:off x="4822838" y="1346141"/>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80" name="Rectangle 291"/>
            <p:cNvSpPr>
              <a:spLocks noChangeArrowheads="1"/>
            </p:cNvSpPr>
            <p:nvPr/>
          </p:nvSpPr>
          <p:spPr bwMode="auto">
            <a:xfrm>
              <a:off x="4822838" y="1346141"/>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81" name="Rectangle 292"/>
            <p:cNvSpPr>
              <a:spLocks noChangeArrowheads="1"/>
            </p:cNvSpPr>
            <p:nvPr/>
          </p:nvSpPr>
          <p:spPr bwMode="auto">
            <a:xfrm>
              <a:off x="5279511" y="1346141"/>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82" name="Rectangle 294"/>
            <p:cNvSpPr>
              <a:spLocks noChangeArrowheads="1"/>
            </p:cNvSpPr>
            <p:nvPr/>
          </p:nvSpPr>
          <p:spPr bwMode="auto">
            <a:xfrm>
              <a:off x="5279511" y="1346141"/>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83" name="Rectangle 295"/>
            <p:cNvSpPr>
              <a:spLocks noChangeArrowheads="1"/>
            </p:cNvSpPr>
            <p:nvPr/>
          </p:nvSpPr>
          <p:spPr bwMode="auto">
            <a:xfrm>
              <a:off x="5736184" y="1346141"/>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84" name="Rectangle 297"/>
            <p:cNvSpPr>
              <a:spLocks noChangeArrowheads="1"/>
            </p:cNvSpPr>
            <p:nvPr/>
          </p:nvSpPr>
          <p:spPr bwMode="auto">
            <a:xfrm>
              <a:off x="5736184" y="1346141"/>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sp>
        <p:nvSpPr>
          <p:cNvPr id="460" name="Rectangle 286"/>
          <p:cNvSpPr>
            <a:spLocks noChangeArrowheads="1"/>
          </p:cNvSpPr>
          <p:nvPr/>
        </p:nvSpPr>
        <p:spPr bwMode="auto">
          <a:xfrm>
            <a:off x="6930334" y="1346141"/>
            <a:ext cx="2016224" cy="373063"/>
          </a:xfrm>
          <a:prstGeom prst="rect">
            <a:avLst/>
          </a:prstGeom>
          <a:gradFill>
            <a:gsLst>
              <a:gs pos="9000">
                <a:srgbClr val="FF6E01"/>
              </a:gs>
              <a:gs pos="50000">
                <a:schemeClr val="accent1">
                  <a:tint val="44500"/>
                  <a:satMod val="160000"/>
                </a:schemeClr>
              </a:gs>
              <a:gs pos="93000">
                <a:srgbClr val="E78401"/>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0000</a:t>
            </a:r>
            <a:endParaRPr lang="fr-FR" b="1" dirty="0">
              <a:solidFill>
                <a:schemeClr val="bg1"/>
              </a:solidFill>
              <a:latin typeface="Arial" pitchFamily="34" charset="0"/>
              <a:cs typeface="Arial" pitchFamily="34" charset="0"/>
            </a:endParaRPr>
          </a:p>
        </p:txBody>
      </p:sp>
      <p:grpSp>
        <p:nvGrpSpPr>
          <p:cNvPr id="2" name="Groupe 1"/>
          <p:cNvGrpSpPr/>
          <p:nvPr/>
        </p:nvGrpSpPr>
        <p:grpSpPr>
          <a:xfrm>
            <a:off x="4355976" y="613718"/>
            <a:ext cx="2570401" cy="371475"/>
            <a:chOff x="4355976" y="613718"/>
            <a:chExt cx="2570401" cy="371475"/>
          </a:xfrm>
        </p:grpSpPr>
        <p:sp>
          <p:nvSpPr>
            <p:cNvPr id="199" name="Rectangle 254"/>
            <p:cNvSpPr>
              <a:spLocks noChangeArrowheads="1"/>
            </p:cNvSpPr>
            <p:nvPr/>
          </p:nvSpPr>
          <p:spPr bwMode="auto">
            <a:xfrm>
              <a:off x="6195995" y="613718"/>
              <a:ext cx="730382"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Déci</a:t>
              </a:r>
              <a:endParaRPr lang="fr-FR" b="1" dirty="0">
                <a:solidFill>
                  <a:schemeClr val="bg1"/>
                </a:solidFill>
                <a:latin typeface="Arial" pitchFamily="34" charset="0"/>
                <a:cs typeface="Arial" pitchFamily="34" charset="0"/>
              </a:endParaRPr>
            </a:p>
          </p:txBody>
        </p:sp>
        <p:sp>
          <p:nvSpPr>
            <p:cNvPr id="201" name="Rectangle 254"/>
            <p:cNvSpPr>
              <a:spLocks noChangeArrowheads="1"/>
            </p:cNvSpPr>
            <p:nvPr/>
          </p:nvSpPr>
          <p:spPr bwMode="auto">
            <a:xfrm>
              <a:off x="4355976" y="613718"/>
              <a:ext cx="1827915"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Binaire pur</a:t>
              </a:r>
              <a:endParaRPr lang="fr-FR" b="1" dirty="0">
                <a:solidFill>
                  <a:schemeClr val="bg1"/>
                </a:solidFill>
                <a:latin typeface="Arial" pitchFamily="34" charset="0"/>
                <a:cs typeface="Arial" pitchFamily="34" charset="0"/>
              </a:endParaRPr>
            </a:p>
          </p:txBody>
        </p:sp>
      </p:grpSp>
      <p:sp>
        <p:nvSpPr>
          <p:cNvPr id="462" name="Rectangle 254"/>
          <p:cNvSpPr>
            <a:spLocks noChangeArrowheads="1"/>
          </p:cNvSpPr>
          <p:nvPr/>
        </p:nvSpPr>
        <p:spPr bwMode="auto">
          <a:xfrm>
            <a:off x="6930334" y="613718"/>
            <a:ext cx="2016224" cy="371475"/>
          </a:xfrm>
          <a:prstGeom prst="rect">
            <a:avLst/>
          </a:prstGeom>
          <a:gradFill>
            <a:gsLst>
              <a:gs pos="9000">
                <a:srgbClr val="FF6E01">
                  <a:lumMod val="64000"/>
                </a:srgbClr>
              </a:gs>
              <a:gs pos="50000">
                <a:schemeClr val="accent1">
                  <a:tint val="44500"/>
                  <a:satMod val="160000"/>
                </a:schemeClr>
              </a:gs>
              <a:gs pos="93000">
                <a:srgbClr val="E78401">
                  <a:lumMod val="75000"/>
                </a:srgb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erreurs</a:t>
            </a:r>
            <a:endParaRPr lang="fr-FR" b="1" dirty="0">
              <a:solidFill>
                <a:schemeClr val="bg1"/>
              </a:solidFill>
              <a:latin typeface="Arial" pitchFamily="34" charset="0"/>
              <a:cs typeface="Arial" pitchFamily="34" charset="0"/>
            </a:endParaRPr>
          </a:p>
        </p:txBody>
      </p:sp>
      <p:grpSp>
        <p:nvGrpSpPr>
          <p:cNvPr id="10" name="Groupe 9"/>
          <p:cNvGrpSpPr/>
          <p:nvPr/>
        </p:nvGrpSpPr>
        <p:grpSpPr>
          <a:xfrm>
            <a:off x="4366166" y="1709402"/>
            <a:ext cx="2560211" cy="371475"/>
            <a:chOff x="4366166" y="1709402"/>
            <a:chExt cx="2560211" cy="371475"/>
          </a:xfrm>
        </p:grpSpPr>
        <p:sp>
          <p:nvSpPr>
            <p:cNvPr id="203" name="Rectangle 254"/>
            <p:cNvSpPr>
              <a:spLocks noChangeArrowheads="1"/>
            </p:cNvSpPr>
            <p:nvPr/>
          </p:nvSpPr>
          <p:spPr bwMode="auto">
            <a:xfrm>
              <a:off x="6195995" y="1709402"/>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211" name="Rectangle 254"/>
            <p:cNvSpPr>
              <a:spLocks noChangeArrowheads="1"/>
            </p:cNvSpPr>
            <p:nvPr/>
          </p:nvSpPr>
          <p:spPr bwMode="auto">
            <a:xfrm>
              <a:off x="4366166" y="170940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12" name="Rectangle 255"/>
            <p:cNvSpPr>
              <a:spLocks noChangeArrowheads="1"/>
            </p:cNvSpPr>
            <p:nvPr/>
          </p:nvSpPr>
          <p:spPr bwMode="auto">
            <a:xfrm>
              <a:off x="4822838" y="170940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13" name="Rectangle 256"/>
            <p:cNvSpPr>
              <a:spLocks noChangeArrowheads="1"/>
            </p:cNvSpPr>
            <p:nvPr/>
          </p:nvSpPr>
          <p:spPr bwMode="auto">
            <a:xfrm>
              <a:off x="5279511" y="170940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14" name="Rectangle 257"/>
            <p:cNvSpPr>
              <a:spLocks noChangeArrowheads="1"/>
            </p:cNvSpPr>
            <p:nvPr/>
          </p:nvSpPr>
          <p:spPr bwMode="auto">
            <a:xfrm>
              <a:off x="5736184" y="170940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sp>
        <p:nvSpPr>
          <p:cNvPr id="463" name="Rectangle 254"/>
          <p:cNvSpPr>
            <a:spLocks noChangeArrowheads="1"/>
          </p:cNvSpPr>
          <p:nvPr/>
        </p:nvSpPr>
        <p:spPr bwMode="auto">
          <a:xfrm>
            <a:off x="6930334" y="1709402"/>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0011</a:t>
            </a:r>
            <a:endParaRPr lang="fr-FR" b="1" dirty="0">
              <a:solidFill>
                <a:schemeClr val="bg1"/>
              </a:solidFill>
              <a:latin typeface="Arial" pitchFamily="34" charset="0"/>
              <a:cs typeface="Arial" pitchFamily="34" charset="0"/>
            </a:endParaRPr>
          </a:p>
        </p:txBody>
      </p:sp>
      <p:sp>
        <p:nvSpPr>
          <p:cNvPr id="464" name="Rectangle 254"/>
          <p:cNvSpPr>
            <a:spLocks noChangeArrowheads="1"/>
          </p:cNvSpPr>
          <p:nvPr/>
        </p:nvSpPr>
        <p:spPr bwMode="auto">
          <a:xfrm>
            <a:off x="6930334" y="2425017"/>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0111; 0110; 0101 </a:t>
            </a:r>
            <a:endParaRPr lang="fr-FR" b="1" dirty="0">
              <a:solidFill>
                <a:schemeClr val="bg1"/>
              </a:solidFill>
              <a:latin typeface="Arial" pitchFamily="34" charset="0"/>
              <a:cs typeface="Arial" pitchFamily="34" charset="0"/>
            </a:endParaRPr>
          </a:p>
        </p:txBody>
      </p:sp>
      <p:grpSp>
        <p:nvGrpSpPr>
          <p:cNvPr id="16" name="Groupe 15"/>
          <p:cNvGrpSpPr/>
          <p:nvPr/>
        </p:nvGrpSpPr>
        <p:grpSpPr>
          <a:xfrm>
            <a:off x="4366166" y="2798080"/>
            <a:ext cx="2560211" cy="373063"/>
            <a:chOff x="4366166" y="2798080"/>
            <a:chExt cx="2560211" cy="373063"/>
          </a:xfrm>
        </p:grpSpPr>
        <p:sp>
          <p:nvSpPr>
            <p:cNvPr id="235" name="Rectangle 286"/>
            <p:cNvSpPr>
              <a:spLocks noChangeArrowheads="1"/>
            </p:cNvSpPr>
            <p:nvPr/>
          </p:nvSpPr>
          <p:spPr bwMode="auto">
            <a:xfrm>
              <a:off x="4366166" y="2798080"/>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36" name="Rectangle 289"/>
            <p:cNvSpPr>
              <a:spLocks noChangeArrowheads="1"/>
            </p:cNvSpPr>
            <p:nvPr/>
          </p:nvSpPr>
          <p:spPr bwMode="auto">
            <a:xfrm>
              <a:off x="4822838" y="2798080"/>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37" name="Rectangle 291"/>
            <p:cNvSpPr>
              <a:spLocks noChangeArrowheads="1"/>
            </p:cNvSpPr>
            <p:nvPr/>
          </p:nvSpPr>
          <p:spPr bwMode="auto">
            <a:xfrm>
              <a:off x="4822838" y="2798080"/>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38" name="Rectangle 292"/>
            <p:cNvSpPr>
              <a:spLocks noChangeArrowheads="1"/>
            </p:cNvSpPr>
            <p:nvPr/>
          </p:nvSpPr>
          <p:spPr bwMode="auto">
            <a:xfrm>
              <a:off x="5279511" y="2798080"/>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39" name="Rectangle 294"/>
            <p:cNvSpPr>
              <a:spLocks noChangeArrowheads="1"/>
            </p:cNvSpPr>
            <p:nvPr/>
          </p:nvSpPr>
          <p:spPr bwMode="auto">
            <a:xfrm>
              <a:off x="5279511" y="2798080"/>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40" name="Rectangle 295"/>
            <p:cNvSpPr>
              <a:spLocks noChangeArrowheads="1"/>
            </p:cNvSpPr>
            <p:nvPr/>
          </p:nvSpPr>
          <p:spPr bwMode="auto">
            <a:xfrm>
              <a:off x="5736184" y="2798080"/>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41" name="Rectangle 297"/>
            <p:cNvSpPr>
              <a:spLocks noChangeArrowheads="1"/>
            </p:cNvSpPr>
            <p:nvPr/>
          </p:nvSpPr>
          <p:spPr bwMode="auto">
            <a:xfrm>
              <a:off x="5736184" y="2798080"/>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47" name="Rectangle 286"/>
            <p:cNvSpPr>
              <a:spLocks noChangeArrowheads="1"/>
            </p:cNvSpPr>
            <p:nvPr/>
          </p:nvSpPr>
          <p:spPr bwMode="auto">
            <a:xfrm>
              <a:off x="6195995" y="2798080"/>
              <a:ext cx="730382" cy="373063"/>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5</a:t>
              </a:r>
              <a:endParaRPr lang="fr-FR" b="1" dirty="0">
                <a:solidFill>
                  <a:schemeClr val="bg1"/>
                </a:solidFill>
                <a:latin typeface="Arial" pitchFamily="34" charset="0"/>
                <a:cs typeface="Arial" pitchFamily="34" charset="0"/>
              </a:endParaRPr>
            </a:p>
          </p:txBody>
        </p:sp>
      </p:grpSp>
      <p:sp>
        <p:nvSpPr>
          <p:cNvPr id="465" name="Rectangle 286"/>
          <p:cNvSpPr>
            <a:spLocks noChangeArrowheads="1"/>
          </p:cNvSpPr>
          <p:nvPr/>
        </p:nvSpPr>
        <p:spPr bwMode="auto">
          <a:xfrm>
            <a:off x="6930334" y="2798080"/>
            <a:ext cx="2016224" cy="373063"/>
          </a:xfrm>
          <a:prstGeom prst="rect">
            <a:avLst/>
          </a:prstGeom>
          <a:gradFill>
            <a:gsLst>
              <a:gs pos="9000">
                <a:srgbClr val="FF6E01"/>
              </a:gs>
              <a:gs pos="50000">
                <a:schemeClr val="accent1">
                  <a:tint val="44500"/>
                  <a:satMod val="160000"/>
                </a:schemeClr>
              </a:gs>
              <a:gs pos="93000">
                <a:srgbClr val="E78401"/>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0100</a:t>
            </a:r>
            <a:endParaRPr lang="fr-FR" b="1" dirty="0">
              <a:solidFill>
                <a:schemeClr val="bg1"/>
              </a:solidFill>
              <a:latin typeface="Arial" pitchFamily="34" charset="0"/>
              <a:cs typeface="Arial" pitchFamily="34" charset="0"/>
            </a:endParaRPr>
          </a:p>
        </p:txBody>
      </p:sp>
      <p:sp>
        <p:nvSpPr>
          <p:cNvPr id="466" name="Rectangle 465"/>
          <p:cNvSpPr>
            <a:spLocks noChangeArrowheads="1"/>
          </p:cNvSpPr>
          <p:nvPr/>
        </p:nvSpPr>
        <p:spPr bwMode="auto">
          <a:xfrm>
            <a:off x="6930334" y="3505137"/>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16 combinaisons</a:t>
            </a:r>
            <a:endParaRPr lang="fr-FR" sz="1600" b="1" dirty="0">
              <a:solidFill>
                <a:schemeClr val="bg1"/>
              </a:solidFill>
              <a:latin typeface="Arial" pitchFamily="34" charset="0"/>
              <a:cs typeface="Arial" pitchFamily="34" charset="0"/>
            </a:endParaRPr>
          </a:p>
        </p:txBody>
      </p:sp>
      <p:grpSp>
        <p:nvGrpSpPr>
          <p:cNvPr id="21" name="Groupe 20"/>
          <p:cNvGrpSpPr/>
          <p:nvPr/>
        </p:nvGrpSpPr>
        <p:grpSpPr>
          <a:xfrm>
            <a:off x="4366166" y="3161341"/>
            <a:ext cx="2560211" cy="371475"/>
            <a:chOff x="4366166" y="3161341"/>
            <a:chExt cx="2560211" cy="371475"/>
          </a:xfrm>
        </p:grpSpPr>
        <p:sp>
          <p:nvSpPr>
            <p:cNvPr id="230" name="Rectangle 254"/>
            <p:cNvSpPr>
              <a:spLocks noChangeArrowheads="1"/>
            </p:cNvSpPr>
            <p:nvPr/>
          </p:nvSpPr>
          <p:spPr bwMode="auto">
            <a:xfrm>
              <a:off x="4366166"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31" name="Rectangle 255"/>
            <p:cNvSpPr>
              <a:spLocks noChangeArrowheads="1"/>
            </p:cNvSpPr>
            <p:nvPr/>
          </p:nvSpPr>
          <p:spPr bwMode="auto">
            <a:xfrm>
              <a:off x="4822838"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32" name="Rectangle 256"/>
            <p:cNvSpPr>
              <a:spLocks noChangeArrowheads="1"/>
            </p:cNvSpPr>
            <p:nvPr/>
          </p:nvSpPr>
          <p:spPr bwMode="auto">
            <a:xfrm>
              <a:off x="5279511"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33" name="Rectangle 257"/>
            <p:cNvSpPr>
              <a:spLocks noChangeArrowheads="1"/>
            </p:cNvSpPr>
            <p:nvPr/>
          </p:nvSpPr>
          <p:spPr bwMode="auto">
            <a:xfrm>
              <a:off x="5736184"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49" name="Rectangle 254"/>
            <p:cNvSpPr>
              <a:spLocks noChangeArrowheads="1"/>
            </p:cNvSpPr>
            <p:nvPr/>
          </p:nvSpPr>
          <p:spPr bwMode="auto">
            <a:xfrm>
              <a:off x="6195995" y="3161341"/>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6</a:t>
              </a:r>
              <a:endParaRPr lang="fr-FR" b="1" dirty="0">
                <a:solidFill>
                  <a:schemeClr val="bg1"/>
                </a:solidFill>
                <a:latin typeface="Arial" pitchFamily="34" charset="0"/>
                <a:cs typeface="Arial" pitchFamily="34" charset="0"/>
              </a:endParaRPr>
            </a:p>
          </p:txBody>
        </p:sp>
      </p:grpSp>
      <p:sp>
        <p:nvSpPr>
          <p:cNvPr id="467" name="Rectangle 254"/>
          <p:cNvSpPr>
            <a:spLocks noChangeArrowheads="1"/>
          </p:cNvSpPr>
          <p:nvPr/>
        </p:nvSpPr>
        <p:spPr bwMode="auto">
          <a:xfrm>
            <a:off x="6930334" y="3161341"/>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0111</a:t>
            </a:r>
            <a:endParaRPr lang="fr-FR" b="1" dirty="0">
              <a:solidFill>
                <a:schemeClr val="bg1"/>
              </a:solidFill>
              <a:latin typeface="Arial" pitchFamily="34" charset="0"/>
              <a:cs typeface="Arial" pitchFamily="34" charset="0"/>
            </a:endParaRPr>
          </a:p>
        </p:txBody>
      </p:sp>
      <p:grpSp>
        <p:nvGrpSpPr>
          <p:cNvPr id="30" name="Groupe 29"/>
          <p:cNvGrpSpPr/>
          <p:nvPr/>
        </p:nvGrpSpPr>
        <p:grpSpPr>
          <a:xfrm>
            <a:off x="4366166" y="4251263"/>
            <a:ext cx="2560211" cy="373063"/>
            <a:chOff x="4366166" y="4251263"/>
            <a:chExt cx="2560211" cy="373063"/>
          </a:xfrm>
        </p:grpSpPr>
        <p:sp>
          <p:nvSpPr>
            <p:cNvPr id="411" name="Rectangle 286"/>
            <p:cNvSpPr>
              <a:spLocks noChangeArrowheads="1"/>
            </p:cNvSpPr>
            <p:nvPr/>
          </p:nvSpPr>
          <p:spPr bwMode="auto">
            <a:xfrm>
              <a:off x="4366166" y="4251263"/>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12" name="Rectangle 289"/>
            <p:cNvSpPr>
              <a:spLocks noChangeArrowheads="1"/>
            </p:cNvSpPr>
            <p:nvPr/>
          </p:nvSpPr>
          <p:spPr bwMode="auto">
            <a:xfrm>
              <a:off x="4822838" y="4251263"/>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413" name="Rectangle 291"/>
            <p:cNvSpPr>
              <a:spLocks noChangeArrowheads="1"/>
            </p:cNvSpPr>
            <p:nvPr/>
          </p:nvSpPr>
          <p:spPr bwMode="auto">
            <a:xfrm>
              <a:off x="4822838" y="4251263"/>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14" name="Rectangle 292"/>
            <p:cNvSpPr>
              <a:spLocks noChangeArrowheads="1"/>
            </p:cNvSpPr>
            <p:nvPr/>
          </p:nvSpPr>
          <p:spPr bwMode="auto">
            <a:xfrm>
              <a:off x="5279511" y="4251263"/>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415" name="Rectangle 294"/>
            <p:cNvSpPr>
              <a:spLocks noChangeArrowheads="1"/>
            </p:cNvSpPr>
            <p:nvPr/>
          </p:nvSpPr>
          <p:spPr bwMode="auto">
            <a:xfrm>
              <a:off x="5279511" y="4251263"/>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16" name="Rectangle 295"/>
            <p:cNvSpPr>
              <a:spLocks noChangeArrowheads="1"/>
            </p:cNvSpPr>
            <p:nvPr/>
          </p:nvSpPr>
          <p:spPr bwMode="auto">
            <a:xfrm>
              <a:off x="5736184" y="4251263"/>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417" name="Rectangle 297"/>
            <p:cNvSpPr>
              <a:spLocks noChangeArrowheads="1"/>
            </p:cNvSpPr>
            <p:nvPr/>
          </p:nvSpPr>
          <p:spPr bwMode="auto">
            <a:xfrm>
              <a:off x="5736184" y="4251263"/>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51" name="Rectangle 286"/>
            <p:cNvSpPr>
              <a:spLocks noChangeArrowheads="1"/>
            </p:cNvSpPr>
            <p:nvPr/>
          </p:nvSpPr>
          <p:spPr bwMode="auto">
            <a:xfrm>
              <a:off x="6195995" y="4251263"/>
              <a:ext cx="730382" cy="373063"/>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9</a:t>
              </a:r>
              <a:endParaRPr lang="fr-FR" b="1" dirty="0">
                <a:solidFill>
                  <a:schemeClr val="bg1"/>
                </a:solidFill>
                <a:latin typeface="Arial" pitchFamily="34" charset="0"/>
                <a:cs typeface="Arial" pitchFamily="34" charset="0"/>
              </a:endParaRPr>
            </a:p>
          </p:txBody>
        </p:sp>
      </p:grpSp>
      <p:sp>
        <p:nvSpPr>
          <p:cNvPr id="469" name="Rectangle 286"/>
          <p:cNvSpPr>
            <a:spLocks noChangeArrowheads="1"/>
          </p:cNvSpPr>
          <p:nvPr/>
        </p:nvSpPr>
        <p:spPr bwMode="auto">
          <a:xfrm>
            <a:off x="6930334" y="4251263"/>
            <a:ext cx="2016224" cy="373063"/>
          </a:xfrm>
          <a:prstGeom prst="rect">
            <a:avLst/>
          </a:prstGeom>
          <a:gradFill>
            <a:gsLst>
              <a:gs pos="9000">
                <a:srgbClr val="FF6E01"/>
              </a:gs>
              <a:gs pos="50000">
                <a:schemeClr val="accent1">
                  <a:tint val="44500"/>
                  <a:satMod val="160000"/>
                </a:schemeClr>
              </a:gs>
              <a:gs pos="93000">
                <a:srgbClr val="E78401"/>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1000</a:t>
            </a:r>
            <a:endParaRPr lang="fr-FR" b="1" dirty="0">
              <a:solidFill>
                <a:schemeClr val="bg1"/>
              </a:solidFill>
              <a:latin typeface="Arial" pitchFamily="34" charset="0"/>
              <a:cs typeface="Arial" pitchFamily="34" charset="0"/>
            </a:endParaRPr>
          </a:p>
        </p:txBody>
      </p:sp>
      <p:grpSp>
        <p:nvGrpSpPr>
          <p:cNvPr id="32" name="Groupe 31"/>
          <p:cNvGrpSpPr/>
          <p:nvPr/>
        </p:nvGrpSpPr>
        <p:grpSpPr>
          <a:xfrm>
            <a:off x="4366166" y="4958320"/>
            <a:ext cx="2560211" cy="371475"/>
            <a:chOff x="4366166" y="4958320"/>
            <a:chExt cx="2560211" cy="371475"/>
          </a:xfrm>
        </p:grpSpPr>
        <p:sp>
          <p:nvSpPr>
            <p:cNvPr id="401" name="Rectangle 400"/>
            <p:cNvSpPr>
              <a:spLocks noChangeArrowheads="1"/>
            </p:cNvSpPr>
            <p:nvPr/>
          </p:nvSpPr>
          <p:spPr bwMode="auto">
            <a:xfrm>
              <a:off x="4366166" y="495832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p:txBody>
        </p:sp>
        <p:sp>
          <p:nvSpPr>
            <p:cNvPr id="402" name="Rectangle 401"/>
            <p:cNvSpPr>
              <a:spLocks noChangeArrowheads="1"/>
            </p:cNvSpPr>
            <p:nvPr/>
          </p:nvSpPr>
          <p:spPr bwMode="auto">
            <a:xfrm>
              <a:off x="4822838" y="495832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03" name="Rectangle 402"/>
            <p:cNvSpPr>
              <a:spLocks noChangeArrowheads="1"/>
            </p:cNvSpPr>
            <p:nvPr/>
          </p:nvSpPr>
          <p:spPr bwMode="auto">
            <a:xfrm>
              <a:off x="5736184" y="495832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04" name="Rectangle 403"/>
            <p:cNvSpPr>
              <a:spLocks noChangeArrowheads="1"/>
            </p:cNvSpPr>
            <p:nvPr/>
          </p:nvSpPr>
          <p:spPr bwMode="auto">
            <a:xfrm>
              <a:off x="5279511" y="495832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52" name="Rectangle 451"/>
            <p:cNvSpPr>
              <a:spLocks noChangeArrowheads="1"/>
            </p:cNvSpPr>
            <p:nvPr/>
          </p:nvSpPr>
          <p:spPr bwMode="auto">
            <a:xfrm>
              <a:off x="6195995" y="4958320"/>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11 </a:t>
              </a:r>
              <a:endParaRPr lang="fr-FR" b="1" dirty="0">
                <a:solidFill>
                  <a:schemeClr val="bg1"/>
                </a:solidFill>
                <a:latin typeface="Arial" pitchFamily="34" charset="0"/>
                <a:cs typeface="Arial" pitchFamily="34" charset="0"/>
              </a:endParaRPr>
            </a:p>
          </p:txBody>
        </p:sp>
      </p:grpSp>
      <p:sp>
        <p:nvSpPr>
          <p:cNvPr id="470" name="Rectangle 469"/>
          <p:cNvSpPr>
            <a:spLocks noChangeArrowheads="1"/>
          </p:cNvSpPr>
          <p:nvPr/>
        </p:nvSpPr>
        <p:spPr bwMode="auto">
          <a:xfrm>
            <a:off x="6930334" y="4958320"/>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1000</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1010</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1001</a:t>
            </a:r>
            <a:endParaRPr lang="fr-FR" b="1" dirty="0">
              <a:solidFill>
                <a:schemeClr val="bg1"/>
              </a:solidFill>
              <a:latin typeface="Arial" pitchFamily="34" charset="0"/>
              <a:cs typeface="Arial" pitchFamily="34" charset="0"/>
            </a:endParaRPr>
          </a:p>
        </p:txBody>
      </p:sp>
      <p:grpSp>
        <p:nvGrpSpPr>
          <p:cNvPr id="31" name="Groupe 30"/>
          <p:cNvGrpSpPr/>
          <p:nvPr/>
        </p:nvGrpSpPr>
        <p:grpSpPr>
          <a:xfrm>
            <a:off x="4366166" y="4614524"/>
            <a:ext cx="2560211" cy="371475"/>
            <a:chOff x="4366166" y="4614524"/>
            <a:chExt cx="2560211" cy="371475"/>
          </a:xfrm>
        </p:grpSpPr>
        <p:sp>
          <p:nvSpPr>
            <p:cNvPr id="406" name="Rectangle 254"/>
            <p:cNvSpPr>
              <a:spLocks noChangeArrowheads="1"/>
            </p:cNvSpPr>
            <p:nvPr/>
          </p:nvSpPr>
          <p:spPr bwMode="auto">
            <a:xfrm>
              <a:off x="4366166" y="4614524"/>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p:txBody>
        </p:sp>
        <p:sp>
          <p:nvSpPr>
            <p:cNvPr id="407" name="Rectangle 255"/>
            <p:cNvSpPr>
              <a:spLocks noChangeArrowheads="1"/>
            </p:cNvSpPr>
            <p:nvPr/>
          </p:nvSpPr>
          <p:spPr bwMode="auto">
            <a:xfrm>
              <a:off x="4822838" y="4614524"/>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08" name="Rectangle 256"/>
            <p:cNvSpPr>
              <a:spLocks noChangeArrowheads="1"/>
            </p:cNvSpPr>
            <p:nvPr/>
          </p:nvSpPr>
          <p:spPr bwMode="auto">
            <a:xfrm>
              <a:off x="5279511" y="4614524"/>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09" name="Rectangle 257"/>
            <p:cNvSpPr>
              <a:spLocks noChangeArrowheads="1"/>
            </p:cNvSpPr>
            <p:nvPr/>
          </p:nvSpPr>
          <p:spPr bwMode="auto">
            <a:xfrm>
              <a:off x="5736184" y="4614524"/>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53" name="Rectangle 254"/>
            <p:cNvSpPr>
              <a:spLocks noChangeArrowheads="1"/>
            </p:cNvSpPr>
            <p:nvPr/>
          </p:nvSpPr>
          <p:spPr bwMode="auto">
            <a:xfrm>
              <a:off x="6195995" y="4614524"/>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10</a:t>
              </a:r>
              <a:endParaRPr lang="fr-FR" b="1" dirty="0">
                <a:solidFill>
                  <a:schemeClr val="bg1"/>
                </a:solidFill>
                <a:latin typeface="Arial" pitchFamily="34" charset="0"/>
                <a:cs typeface="Arial" pitchFamily="34" charset="0"/>
              </a:endParaRPr>
            </a:p>
          </p:txBody>
        </p:sp>
      </p:grpSp>
      <p:sp>
        <p:nvSpPr>
          <p:cNvPr id="471" name="Rectangle 254"/>
          <p:cNvSpPr>
            <a:spLocks noChangeArrowheads="1"/>
          </p:cNvSpPr>
          <p:nvPr/>
        </p:nvSpPr>
        <p:spPr bwMode="auto">
          <a:xfrm>
            <a:off x="6930334" y="4614524"/>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1011</a:t>
            </a:r>
            <a:endParaRPr lang="fr-FR" b="1" dirty="0">
              <a:solidFill>
                <a:schemeClr val="bg1"/>
              </a:solidFill>
              <a:latin typeface="Arial" pitchFamily="34" charset="0"/>
              <a:cs typeface="Arial" pitchFamily="34" charset="0"/>
            </a:endParaRPr>
          </a:p>
        </p:txBody>
      </p:sp>
      <p:grpSp>
        <p:nvGrpSpPr>
          <p:cNvPr id="36" name="Groupe 35"/>
          <p:cNvGrpSpPr/>
          <p:nvPr/>
        </p:nvGrpSpPr>
        <p:grpSpPr>
          <a:xfrm>
            <a:off x="4366166" y="5711294"/>
            <a:ext cx="2560211" cy="373063"/>
            <a:chOff x="4366166" y="5711294"/>
            <a:chExt cx="2560211" cy="373063"/>
          </a:xfrm>
        </p:grpSpPr>
        <p:sp>
          <p:nvSpPr>
            <p:cNvPr id="434" name="Rectangle 286"/>
            <p:cNvSpPr>
              <a:spLocks noChangeArrowheads="1"/>
            </p:cNvSpPr>
            <p:nvPr/>
          </p:nvSpPr>
          <p:spPr bwMode="auto">
            <a:xfrm>
              <a:off x="4366166" y="5711294"/>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35" name="Rectangle 289"/>
            <p:cNvSpPr>
              <a:spLocks noChangeArrowheads="1"/>
            </p:cNvSpPr>
            <p:nvPr/>
          </p:nvSpPr>
          <p:spPr bwMode="auto">
            <a:xfrm>
              <a:off x="4822838" y="5711294"/>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436" name="Rectangle 291"/>
            <p:cNvSpPr>
              <a:spLocks noChangeArrowheads="1"/>
            </p:cNvSpPr>
            <p:nvPr/>
          </p:nvSpPr>
          <p:spPr bwMode="auto">
            <a:xfrm>
              <a:off x="4822838" y="5711294"/>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37" name="Rectangle 292"/>
            <p:cNvSpPr>
              <a:spLocks noChangeArrowheads="1"/>
            </p:cNvSpPr>
            <p:nvPr/>
          </p:nvSpPr>
          <p:spPr bwMode="auto">
            <a:xfrm>
              <a:off x="5279511" y="5711294"/>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438" name="Rectangle 294"/>
            <p:cNvSpPr>
              <a:spLocks noChangeArrowheads="1"/>
            </p:cNvSpPr>
            <p:nvPr/>
          </p:nvSpPr>
          <p:spPr bwMode="auto">
            <a:xfrm>
              <a:off x="5279511" y="5711294"/>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39" name="Rectangle 295"/>
            <p:cNvSpPr>
              <a:spLocks noChangeArrowheads="1"/>
            </p:cNvSpPr>
            <p:nvPr/>
          </p:nvSpPr>
          <p:spPr bwMode="auto">
            <a:xfrm>
              <a:off x="5736184" y="5711294"/>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440" name="Rectangle 297"/>
            <p:cNvSpPr>
              <a:spLocks noChangeArrowheads="1"/>
            </p:cNvSpPr>
            <p:nvPr/>
          </p:nvSpPr>
          <p:spPr bwMode="auto">
            <a:xfrm>
              <a:off x="5736184" y="5711294"/>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55" name="Rectangle 286"/>
            <p:cNvSpPr>
              <a:spLocks noChangeArrowheads="1"/>
            </p:cNvSpPr>
            <p:nvPr/>
          </p:nvSpPr>
          <p:spPr bwMode="auto">
            <a:xfrm>
              <a:off x="6195995" y="5711294"/>
              <a:ext cx="730382" cy="373063"/>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13</a:t>
              </a:r>
              <a:endParaRPr lang="fr-FR" b="1" dirty="0">
                <a:solidFill>
                  <a:schemeClr val="bg1"/>
                </a:solidFill>
                <a:latin typeface="Arial" pitchFamily="34" charset="0"/>
                <a:cs typeface="Arial" pitchFamily="34" charset="0"/>
              </a:endParaRPr>
            </a:p>
          </p:txBody>
        </p:sp>
      </p:grpSp>
      <p:sp>
        <p:nvSpPr>
          <p:cNvPr id="473" name="Rectangle 286"/>
          <p:cNvSpPr>
            <a:spLocks noChangeArrowheads="1"/>
          </p:cNvSpPr>
          <p:nvPr/>
        </p:nvSpPr>
        <p:spPr bwMode="auto">
          <a:xfrm>
            <a:off x="6930334" y="5711294"/>
            <a:ext cx="2016224" cy="373063"/>
          </a:xfrm>
          <a:prstGeom prst="rect">
            <a:avLst/>
          </a:prstGeom>
          <a:gradFill>
            <a:gsLst>
              <a:gs pos="9000">
                <a:srgbClr val="FF6E01"/>
              </a:gs>
              <a:gs pos="50000">
                <a:schemeClr val="accent1">
                  <a:tint val="44500"/>
                  <a:satMod val="160000"/>
                </a:schemeClr>
              </a:gs>
              <a:gs pos="93000">
                <a:srgbClr val="E78401"/>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1100</a:t>
            </a:r>
            <a:endParaRPr lang="fr-FR" b="1" dirty="0">
              <a:solidFill>
                <a:schemeClr val="bg1"/>
              </a:solidFill>
              <a:latin typeface="Arial" pitchFamily="34" charset="0"/>
              <a:cs typeface="Arial" pitchFamily="34" charset="0"/>
            </a:endParaRPr>
          </a:p>
        </p:txBody>
      </p:sp>
      <p:grpSp>
        <p:nvGrpSpPr>
          <p:cNvPr id="40" name="Groupe 39"/>
          <p:cNvGrpSpPr/>
          <p:nvPr/>
        </p:nvGrpSpPr>
        <p:grpSpPr>
          <a:xfrm>
            <a:off x="4366166" y="6418351"/>
            <a:ext cx="2560211" cy="371475"/>
            <a:chOff x="4366166" y="6418351"/>
            <a:chExt cx="2560211" cy="371475"/>
          </a:xfrm>
        </p:grpSpPr>
        <p:sp>
          <p:nvSpPr>
            <p:cNvPr id="424" name="Rectangle 423"/>
            <p:cNvSpPr>
              <a:spLocks noChangeArrowheads="1"/>
            </p:cNvSpPr>
            <p:nvPr/>
          </p:nvSpPr>
          <p:spPr bwMode="auto">
            <a:xfrm>
              <a:off x="4366166" y="641835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p:txBody>
        </p:sp>
        <p:sp>
          <p:nvSpPr>
            <p:cNvPr id="425" name="Rectangle 424"/>
            <p:cNvSpPr>
              <a:spLocks noChangeArrowheads="1"/>
            </p:cNvSpPr>
            <p:nvPr/>
          </p:nvSpPr>
          <p:spPr bwMode="auto">
            <a:xfrm>
              <a:off x="4822838" y="641835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26" name="Rectangle 425"/>
            <p:cNvSpPr>
              <a:spLocks noChangeArrowheads="1"/>
            </p:cNvSpPr>
            <p:nvPr/>
          </p:nvSpPr>
          <p:spPr bwMode="auto">
            <a:xfrm>
              <a:off x="5736184" y="641835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27" name="Rectangle 426"/>
            <p:cNvSpPr>
              <a:spLocks noChangeArrowheads="1"/>
            </p:cNvSpPr>
            <p:nvPr/>
          </p:nvSpPr>
          <p:spPr bwMode="auto">
            <a:xfrm>
              <a:off x="5279511" y="641835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56" name="Rectangle 455"/>
            <p:cNvSpPr>
              <a:spLocks noChangeArrowheads="1"/>
            </p:cNvSpPr>
            <p:nvPr/>
          </p:nvSpPr>
          <p:spPr bwMode="auto">
            <a:xfrm>
              <a:off x="6195995" y="6418351"/>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15 </a:t>
              </a:r>
              <a:endParaRPr lang="fr-FR" b="1" dirty="0">
                <a:solidFill>
                  <a:schemeClr val="bg1"/>
                </a:solidFill>
                <a:latin typeface="Arial" pitchFamily="34" charset="0"/>
                <a:cs typeface="Arial" pitchFamily="34" charset="0"/>
              </a:endParaRPr>
            </a:p>
          </p:txBody>
        </p:sp>
      </p:grpSp>
      <p:sp>
        <p:nvSpPr>
          <p:cNvPr id="474" name="Rectangle 473"/>
          <p:cNvSpPr>
            <a:spLocks noChangeArrowheads="1"/>
          </p:cNvSpPr>
          <p:nvPr/>
        </p:nvSpPr>
        <p:spPr bwMode="auto">
          <a:xfrm>
            <a:off x="6930334" y="6418351"/>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 </a:t>
            </a:r>
            <a:endParaRPr lang="fr-FR" b="1" dirty="0">
              <a:solidFill>
                <a:schemeClr val="bg1"/>
              </a:solidFill>
              <a:latin typeface="Arial" pitchFamily="34" charset="0"/>
              <a:cs typeface="Arial" pitchFamily="34" charset="0"/>
            </a:endParaRPr>
          </a:p>
        </p:txBody>
      </p:sp>
      <p:grpSp>
        <p:nvGrpSpPr>
          <p:cNvPr id="37" name="Groupe 36"/>
          <p:cNvGrpSpPr/>
          <p:nvPr/>
        </p:nvGrpSpPr>
        <p:grpSpPr>
          <a:xfrm>
            <a:off x="4366166" y="6074555"/>
            <a:ext cx="2560211" cy="371475"/>
            <a:chOff x="4366166" y="6074555"/>
            <a:chExt cx="2560211" cy="371475"/>
          </a:xfrm>
        </p:grpSpPr>
        <p:sp>
          <p:nvSpPr>
            <p:cNvPr id="429" name="Rectangle 254"/>
            <p:cNvSpPr>
              <a:spLocks noChangeArrowheads="1"/>
            </p:cNvSpPr>
            <p:nvPr/>
          </p:nvSpPr>
          <p:spPr bwMode="auto">
            <a:xfrm>
              <a:off x="4366166" y="607455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30" name="Rectangle 255"/>
            <p:cNvSpPr>
              <a:spLocks noChangeArrowheads="1"/>
            </p:cNvSpPr>
            <p:nvPr/>
          </p:nvSpPr>
          <p:spPr bwMode="auto">
            <a:xfrm>
              <a:off x="4822838" y="607455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31" name="Rectangle 256"/>
            <p:cNvSpPr>
              <a:spLocks noChangeArrowheads="1"/>
            </p:cNvSpPr>
            <p:nvPr/>
          </p:nvSpPr>
          <p:spPr bwMode="auto">
            <a:xfrm>
              <a:off x="5279511" y="607455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32" name="Rectangle 257"/>
            <p:cNvSpPr>
              <a:spLocks noChangeArrowheads="1"/>
            </p:cNvSpPr>
            <p:nvPr/>
          </p:nvSpPr>
          <p:spPr bwMode="auto">
            <a:xfrm>
              <a:off x="5736184" y="607455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57" name="Rectangle 254"/>
            <p:cNvSpPr>
              <a:spLocks noChangeArrowheads="1"/>
            </p:cNvSpPr>
            <p:nvPr/>
          </p:nvSpPr>
          <p:spPr bwMode="auto">
            <a:xfrm>
              <a:off x="6195995" y="6074555"/>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14</a:t>
              </a:r>
              <a:endParaRPr lang="fr-FR" b="1" dirty="0">
                <a:solidFill>
                  <a:schemeClr val="bg1"/>
                </a:solidFill>
                <a:latin typeface="Arial" pitchFamily="34" charset="0"/>
                <a:cs typeface="Arial" pitchFamily="34" charset="0"/>
              </a:endParaRPr>
            </a:p>
          </p:txBody>
        </p:sp>
      </p:grpSp>
      <p:sp>
        <p:nvSpPr>
          <p:cNvPr id="475" name="Rectangle 254"/>
          <p:cNvSpPr>
            <a:spLocks noChangeArrowheads="1"/>
          </p:cNvSpPr>
          <p:nvPr/>
        </p:nvSpPr>
        <p:spPr bwMode="auto">
          <a:xfrm>
            <a:off x="6930334" y="6074555"/>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1111</a:t>
            </a:r>
            <a:endParaRPr lang="fr-FR" b="1" dirty="0">
              <a:solidFill>
                <a:schemeClr val="bg1"/>
              </a:solidFill>
              <a:latin typeface="Arial" pitchFamily="34" charset="0"/>
              <a:cs typeface="Arial" pitchFamily="34" charset="0"/>
            </a:endParaRPr>
          </a:p>
        </p:txBody>
      </p:sp>
      <p:cxnSp>
        <p:nvCxnSpPr>
          <p:cNvPr id="5" name="Connecteur droit avec flèche 4"/>
          <p:cNvCxnSpPr/>
          <p:nvPr/>
        </p:nvCxnSpPr>
        <p:spPr>
          <a:xfrm flipV="1">
            <a:off x="6123987" y="1532672"/>
            <a:ext cx="1310403" cy="1"/>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Forme libre 7"/>
          <p:cNvSpPr/>
          <p:nvPr/>
        </p:nvSpPr>
        <p:spPr>
          <a:xfrm>
            <a:off x="8369032" y="1495425"/>
            <a:ext cx="361950" cy="413103"/>
          </a:xfrm>
          <a:custGeom>
            <a:avLst/>
            <a:gdLst>
              <a:gd name="connsiteX0" fmla="*/ 0 w 286139"/>
              <a:gd name="connsiteY0" fmla="*/ 0 h 409575"/>
              <a:gd name="connsiteX1" fmla="*/ 285750 w 286139"/>
              <a:gd name="connsiteY1" fmla="*/ 228600 h 409575"/>
              <a:gd name="connsiteX2" fmla="*/ 66675 w 286139"/>
              <a:gd name="connsiteY2" fmla="*/ 409575 h 409575"/>
              <a:gd name="connsiteX3" fmla="*/ 66675 w 286139"/>
              <a:gd name="connsiteY3" fmla="*/ 409575 h 409575"/>
              <a:gd name="connsiteX0" fmla="*/ 0 w 297150"/>
              <a:gd name="connsiteY0" fmla="*/ 0 h 409575"/>
              <a:gd name="connsiteX1" fmla="*/ 238125 w 297150"/>
              <a:gd name="connsiteY1" fmla="*/ 76200 h 409575"/>
              <a:gd name="connsiteX2" fmla="*/ 285750 w 297150"/>
              <a:gd name="connsiteY2" fmla="*/ 228600 h 409575"/>
              <a:gd name="connsiteX3" fmla="*/ 66675 w 297150"/>
              <a:gd name="connsiteY3" fmla="*/ 409575 h 409575"/>
              <a:gd name="connsiteX4" fmla="*/ 66675 w 297150"/>
              <a:gd name="connsiteY4" fmla="*/ 409575 h 409575"/>
              <a:gd name="connsiteX0" fmla="*/ 0 w 321985"/>
              <a:gd name="connsiteY0" fmla="*/ 0 h 409575"/>
              <a:gd name="connsiteX1" fmla="*/ 238125 w 321985"/>
              <a:gd name="connsiteY1" fmla="*/ 76200 h 409575"/>
              <a:gd name="connsiteX2" fmla="*/ 314325 w 321985"/>
              <a:gd name="connsiteY2" fmla="*/ 266700 h 409575"/>
              <a:gd name="connsiteX3" fmla="*/ 66675 w 321985"/>
              <a:gd name="connsiteY3" fmla="*/ 409575 h 409575"/>
              <a:gd name="connsiteX4" fmla="*/ 66675 w 321985"/>
              <a:gd name="connsiteY4" fmla="*/ 409575 h 409575"/>
              <a:gd name="connsiteX0" fmla="*/ 47625 w 369610"/>
              <a:gd name="connsiteY0" fmla="*/ 0 h 420158"/>
              <a:gd name="connsiteX1" fmla="*/ 285750 w 369610"/>
              <a:gd name="connsiteY1" fmla="*/ 76200 h 420158"/>
              <a:gd name="connsiteX2" fmla="*/ 361950 w 369610"/>
              <a:gd name="connsiteY2" fmla="*/ 266700 h 420158"/>
              <a:gd name="connsiteX3" fmla="*/ 114300 w 369610"/>
              <a:gd name="connsiteY3" fmla="*/ 409575 h 420158"/>
              <a:gd name="connsiteX4" fmla="*/ 0 w 369610"/>
              <a:gd name="connsiteY4" fmla="*/ 409575 h 420158"/>
              <a:gd name="connsiteX0" fmla="*/ 47625 w 367288"/>
              <a:gd name="connsiteY0" fmla="*/ 0 h 414514"/>
              <a:gd name="connsiteX1" fmla="*/ 285750 w 367288"/>
              <a:gd name="connsiteY1" fmla="*/ 76200 h 414514"/>
              <a:gd name="connsiteX2" fmla="*/ 361950 w 367288"/>
              <a:gd name="connsiteY2" fmla="*/ 266700 h 414514"/>
              <a:gd name="connsiteX3" fmla="*/ 333374 w 367288"/>
              <a:gd name="connsiteY3" fmla="*/ 342899 h 414514"/>
              <a:gd name="connsiteX4" fmla="*/ 114300 w 367288"/>
              <a:gd name="connsiteY4" fmla="*/ 409575 h 414514"/>
              <a:gd name="connsiteX5" fmla="*/ 0 w 367288"/>
              <a:gd name="connsiteY5" fmla="*/ 409575 h 414514"/>
              <a:gd name="connsiteX0" fmla="*/ 47625 w 361950"/>
              <a:gd name="connsiteY0" fmla="*/ 0 h 413103"/>
              <a:gd name="connsiteX1" fmla="*/ 285750 w 361950"/>
              <a:gd name="connsiteY1" fmla="*/ 76200 h 413103"/>
              <a:gd name="connsiteX2" fmla="*/ 361950 w 361950"/>
              <a:gd name="connsiteY2" fmla="*/ 266700 h 413103"/>
              <a:gd name="connsiteX3" fmla="*/ 285749 w 361950"/>
              <a:gd name="connsiteY3" fmla="*/ 361949 h 413103"/>
              <a:gd name="connsiteX4" fmla="*/ 114300 w 361950"/>
              <a:gd name="connsiteY4" fmla="*/ 409575 h 413103"/>
              <a:gd name="connsiteX5" fmla="*/ 0 w 361950"/>
              <a:gd name="connsiteY5" fmla="*/ 409575 h 41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950" h="413103">
                <a:moveTo>
                  <a:pt x="47625" y="0"/>
                </a:moveTo>
                <a:cubicBezTo>
                  <a:pt x="71437" y="14287"/>
                  <a:pt x="238125" y="38100"/>
                  <a:pt x="285750" y="76200"/>
                </a:cubicBezTo>
                <a:cubicBezTo>
                  <a:pt x="333375" y="114300"/>
                  <a:pt x="361950" y="219075"/>
                  <a:pt x="361950" y="266700"/>
                </a:cubicBezTo>
                <a:cubicBezTo>
                  <a:pt x="361950" y="314325"/>
                  <a:pt x="327024" y="338137"/>
                  <a:pt x="285749" y="361949"/>
                </a:cubicBezTo>
                <a:cubicBezTo>
                  <a:pt x="244474" y="385761"/>
                  <a:pt x="161925" y="401637"/>
                  <a:pt x="114300" y="409575"/>
                </a:cubicBezTo>
                <a:cubicBezTo>
                  <a:pt x="66675" y="417513"/>
                  <a:pt x="38100" y="409575"/>
                  <a:pt x="0" y="409575"/>
                </a:cubicBezTo>
              </a:path>
            </a:pathLst>
          </a:custGeom>
          <a:noFill/>
          <a:ln w="57150">
            <a:solidFill>
              <a:srgbClr val="FF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1" name="Rectangle 460"/>
          <p:cNvSpPr>
            <a:spLocks noChangeArrowheads="1"/>
          </p:cNvSpPr>
          <p:nvPr/>
        </p:nvSpPr>
        <p:spPr bwMode="auto">
          <a:xfrm>
            <a:off x="6930334" y="2053198"/>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0000; 0010; 0001</a:t>
            </a:r>
            <a:endParaRPr lang="fr-FR" b="1" dirty="0">
              <a:solidFill>
                <a:schemeClr val="bg1"/>
              </a:solidFill>
              <a:latin typeface="Arial" pitchFamily="34" charset="0"/>
              <a:cs typeface="Arial" pitchFamily="34" charset="0"/>
            </a:endParaRPr>
          </a:p>
        </p:txBody>
      </p:sp>
      <p:cxnSp>
        <p:nvCxnSpPr>
          <p:cNvPr id="215" name="Connecteur droit avec flèche 214"/>
          <p:cNvCxnSpPr/>
          <p:nvPr/>
        </p:nvCxnSpPr>
        <p:spPr>
          <a:xfrm flipH="1" flipV="1">
            <a:off x="6066238" y="1909940"/>
            <a:ext cx="1310403" cy="1"/>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41" name="Groupe 40"/>
          <p:cNvGrpSpPr/>
          <p:nvPr/>
        </p:nvGrpSpPr>
        <p:grpSpPr>
          <a:xfrm>
            <a:off x="4366166" y="2053198"/>
            <a:ext cx="2560211" cy="371475"/>
            <a:chOff x="4366166" y="2053198"/>
            <a:chExt cx="2560211" cy="371475"/>
          </a:xfrm>
        </p:grpSpPr>
        <p:sp>
          <p:nvSpPr>
            <p:cNvPr id="186" name="Rectangle 185"/>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3 </a:t>
              </a:r>
              <a:endParaRPr lang="fr-FR" b="1" dirty="0">
                <a:solidFill>
                  <a:schemeClr val="bg1"/>
                </a:solidFill>
                <a:latin typeface="Arial" pitchFamily="34" charset="0"/>
                <a:cs typeface="Arial" pitchFamily="34" charset="0"/>
              </a:endParaRPr>
            </a:p>
          </p:txBody>
        </p:sp>
        <p:sp>
          <p:nvSpPr>
            <p:cNvPr id="194" name="Rectangle 193"/>
            <p:cNvSpPr>
              <a:spLocks noChangeArrowheads="1"/>
            </p:cNvSpPr>
            <p:nvPr/>
          </p:nvSpPr>
          <p:spPr bwMode="auto">
            <a:xfrm>
              <a:off x="4366166" y="205319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95" name="Rectangle 194"/>
            <p:cNvSpPr>
              <a:spLocks noChangeArrowheads="1"/>
            </p:cNvSpPr>
            <p:nvPr/>
          </p:nvSpPr>
          <p:spPr bwMode="auto">
            <a:xfrm>
              <a:off x="4822838" y="205319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97" name="Rectangle 196"/>
            <p:cNvSpPr>
              <a:spLocks noChangeArrowheads="1"/>
            </p:cNvSpPr>
            <p:nvPr/>
          </p:nvSpPr>
          <p:spPr bwMode="auto">
            <a:xfrm>
              <a:off x="5736184" y="205319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96" name="Rectangle 195"/>
            <p:cNvSpPr>
              <a:spLocks noChangeArrowheads="1"/>
            </p:cNvSpPr>
            <p:nvPr/>
          </p:nvSpPr>
          <p:spPr bwMode="auto">
            <a:xfrm>
              <a:off x="5279511" y="205319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cxnSp>
        <p:nvCxnSpPr>
          <p:cNvPr id="216" name="Connecteur droit avec flèche 215"/>
          <p:cNvCxnSpPr/>
          <p:nvPr/>
        </p:nvCxnSpPr>
        <p:spPr>
          <a:xfrm>
            <a:off x="6123987" y="2233488"/>
            <a:ext cx="950363" cy="5447"/>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17" name="Forme libre 216"/>
          <p:cNvSpPr/>
          <p:nvPr/>
        </p:nvSpPr>
        <p:spPr>
          <a:xfrm>
            <a:off x="8730534" y="2192381"/>
            <a:ext cx="361950" cy="413103"/>
          </a:xfrm>
          <a:custGeom>
            <a:avLst/>
            <a:gdLst>
              <a:gd name="connsiteX0" fmla="*/ 0 w 286139"/>
              <a:gd name="connsiteY0" fmla="*/ 0 h 409575"/>
              <a:gd name="connsiteX1" fmla="*/ 285750 w 286139"/>
              <a:gd name="connsiteY1" fmla="*/ 228600 h 409575"/>
              <a:gd name="connsiteX2" fmla="*/ 66675 w 286139"/>
              <a:gd name="connsiteY2" fmla="*/ 409575 h 409575"/>
              <a:gd name="connsiteX3" fmla="*/ 66675 w 286139"/>
              <a:gd name="connsiteY3" fmla="*/ 409575 h 409575"/>
              <a:gd name="connsiteX0" fmla="*/ 0 w 297150"/>
              <a:gd name="connsiteY0" fmla="*/ 0 h 409575"/>
              <a:gd name="connsiteX1" fmla="*/ 238125 w 297150"/>
              <a:gd name="connsiteY1" fmla="*/ 76200 h 409575"/>
              <a:gd name="connsiteX2" fmla="*/ 285750 w 297150"/>
              <a:gd name="connsiteY2" fmla="*/ 228600 h 409575"/>
              <a:gd name="connsiteX3" fmla="*/ 66675 w 297150"/>
              <a:gd name="connsiteY3" fmla="*/ 409575 h 409575"/>
              <a:gd name="connsiteX4" fmla="*/ 66675 w 297150"/>
              <a:gd name="connsiteY4" fmla="*/ 409575 h 409575"/>
              <a:gd name="connsiteX0" fmla="*/ 0 w 321985"/>
              <a:gd name="connsiteY0" fmla="*/ 0 h 409575"/>
              <a:gd name="connsiteX1" fmla="*/ 238125 w 321985"/>
              <a:gd name="connsiteY1" fmla="*/ 76200 h 409575"/>
              <a:gd name="connsiteX2" fmla="*/ 314325 w 321985"/>
              <a:gd name="connsiteY2" fmla="*/ 266700 h 409575"/>
              <a:gd name="connsiteX3" fmla="*/ 66675 w 321985"/>
              <a:gd name="connsiteY3" fmla="*/ 409575 h 409575"/>
              <a:gd name="connsiteX4" fmla="*/ 66675 w 321985"/>
              <a:gd name="connsiteY4" fmla="*/ 409575 h 409575"/>
              <a:gd name="connsiteX0" fmla="*/ 47625 w 369610"/>
              <a:gd name="connsiteY0" fmla="*/ 0 h 420158"/>
              <a:gd name="connsiteX1" fmla="*/ 285750 w 369610"/>
              <a:gd name="connsiteY1" fmla="*/ 76200 h 420158"/>
              <a:gd name="connsiteX2" fmla="*/ 361950 w 369610"/>
              <a:gd name="connsiteY2" fmla="*/ 266700 h 420158"/>
              <a:gd name="connsiteX3" fmla="*/ 114300 w 369610"/>
              <a:gd name="connsiteY3" fmla="*/ 409575 h 420158"/>
              <a:gd name="connsiteX4" fmla="*/ 0 w 369610"/>
              <a:gd name="connsiteY4" fmla="*/ 409575 h 420158"/>
              <a:gd name="connsiteX0" fmla="*/ 47625 w 367288"/>
              <a:gd name="connsiteY0" fmla="*/ 0 h 414514"/>
              <a:gd name="connsiteX1" fmla="*/ 285750 w 367288"/>
              <a:gd name="connsiteY1" fmla="*/ 76200 h 414514"/>
              <a:gd name="connsiteX2" fmla="*/ 361950 w 367288"/>
              <a:gd name="connsiteY2" fmla="*/ 266700 h 414514"/>
              <a:gd name="connsiteX3" fmla="*/ 333374 w 367288"/>
              <a:gd name="connsiteY3" fmla="*/ 342899 h 414514"/>
              <a:gd name="connsiteX4" fmla="*/ 114300 w 367288"/>
              <a:gd name="connsiteY4" fmla="*/ 409575 h 414514"/>
              <a:gd name="connsiteX5" fmla="*/ 0 w 367288"/>
              <a:gd name="connsiteY5" fmla="*/ 409575 h 414514"/>
              <a:gd name="connsiteX0" fmla="*/ 47625 w 361950"/>
              <a:gd name="connsiteY0" fmla="*/ 0 h 413103"/>
              <a:gd name="connsiteX1" fmla="*/ 285750 w 361950"/>
              <a:gd name="connsiteY1" fmla="*/ 76200 h 413103"/>
              <a:gd name="connsiteX2" fmla="*/ 361950 w 361950"/>
              <a:gd name="connsiteY2" fmla="*/ 266700 h 413103"/>
              <a:gd name="connsiteX3" fmla="*/ 285749 w 361950"/>
              <a:gd name="connsiteY3" fmla="*/ 361949 h 413103"/>
              <a:gd name="connsiteX4" fmla="*/ 114300 w 361950"/>
              <a:gd name="connsiteY4" fmla="*/ 409575 h 413103"/>
              <a:gd name="connsiteX5" fmla="*/ 0 w 361950"/>
              <a:gd name="connsiteY5" fmla="*/ 409575 h 41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950" h="413103">
                <a:moveTo>
                  <a:pt x="47625" y="0"/>
                </a:moveTo>
                <a:cubicBezTo>
                  <a:pt x="71437" y="14287"/>
                  <a:pt x="238125" y="38100"/>
                  <a:pt x="285750" y="76200"/>
                </a:cubicBezTo>
                <a:cubicBezTo>
                  <a:pt x="333375" y="114300"/>
                  <a:pt x="361950" y="219075"/>
                  <a:pt x="361950" y="266700"/>
                </a:cubicBezTo>
                <a:cubicBezTo>
                  <a:pt x="361950" y="314325"/>
                  <a:pt x="327024" y="338137"/>
                  <a:pt x="285749" y="361949"/>
                </a:cubicBezTo>
                <a:cubicBezTo>
                  <a:pt x="244474" y="385761"/>
                  <a:pt x="161925" y="401637"/>
                  <a:pt x="114300" y="409575"/>
                </a:cubicBezTo>
                <a:cubicBezTo>
                  <a:pt x="66675" y="417513"/>
                  <a:pt x="38100" y="409575"/>
                  <a:pt x="0" y="409575"/>
                </a:cubicBezTo>
              </a:path>
            </a:pathLst>
          </a:custGeom>
          <a:noFill/>
          <a:ln w="57150">
            <a:solidFill>
              <a:srgbClr val="FF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2" name="Groupe 41"/>
          <p:cNvGrpSpPr/>
          <p:nvPr/>
        </p:nvGrpSpPr>
        <p:grpSpPr>
          <a:xfrm>
            <a:off x="4366166" y="2425017"/>
            <a:ext cx="2560211" cy="371475"/>
            <a:chOff x="4366166" y="2425017"/>
            <a:chExt cx="2560211" cy="371475"/>
          </a:xfrm>
        </p:grpSpPr>
        <p:sp>
          <p:nvSpPr>
            <p:cNvPr id="243" name="Rectangle 257"/>
            <p:cNvSpPr>
              <a:spLocks noChangeArrowheads="1"/>
            </p:cNvSpPr>
            <p:nvPr/>
          </p:nvSpPr>
          <p:spPr bwMode="auto">
            <a:xfrm>
              <a:off x="5736184" y="242501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44" name="Rectangle 254"/>
            <p:cNvSpPr>
              <a:spLocks noChangeArrowheads="1"/>
            </p:cNvSpPr>
            <p:nvPr/>
          </p:nvSpPr>
          <p:spPr bwMode="auto">
            <a:xfrm>
              <a:off x="4366166" y="242501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45" name="Rectangle 255"/>
            <p:cNvSpPr>
              <a:spLocks noChangeArrowheads="1"/>
            </p:cNvSpPr>
            <p:nvPr/>
          </p:nvSpPr>
          <p:spPr bwMode="auto">
            <a:xfrm>
              <a:off x="4822838" y="242501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46" name="Rectangle 256"/>
            <p:cNvSpPr>
              <a:spLocks noChangeArrowheads="1"/>
            </p:cNvSpPr>
            <p:nvPr/>
          </p:nvSpPr>
          <p:spPr bwMode="auto">
            <a:xfrm>
              <a:off x="5279511" y="242501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46" name="Rectangle 254"/>
            <p:cNvSpPr>
              <a:spLocks noChangeArrowheads="1"/>
            </p:cNvSpPr>
            <p:nvPr/>
          </p:nvSpPr>
          <p:spPr bwMode="auto">
            <a:xfrm>
              <a:off x="6195995" y="2425017"/>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grpSp>
      <p:cxnSp>
        <p:nvCxnSpPr>
          <p:cNvPr id="218" name="Connecteur droit avec flèche 217"/>
          <p:cNvCxnSpPr>
            <a:stCxn id="464" idx="1"/>
          </p:cNvCxnSpPr>
          <p:nvPr/>
        </p:nvCxnSpPr>
        <p:spPr>
          <a:xfrm flipH="1">
            <a:off x="6066239" y="2610755"/>
            <a:ext cx="864095" cy="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7" name="Connecteur droit avec flèche 246"/>
          <p:cNvCxnSpPr/>
          <p:nvPr/>
        </p:nvCxnSpPr>
        <p:spPr>
          <a:xfrm flipV="1">
            <a:off x="6123988" y="2973337"/>
            <a:ext cx="1310403" cy="1"/>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48" name="Forme libre 247"/>
          <p:cNvSpPr/>
          <p:nvPr/>
        </p:nvSpPr>
        <p:spPr>
          <a:xfrm>
            <a:off x="8369033" y="2936090"/>
            <a:ext cx="361950" cy="413103"/>
          </a:xfrm>
          <a:custGeom>
            <a:avLst/>
            <a:gdLst>
              <a:gd name="connsiteX0" fmla="*/ 0 w 286139"/>
              <a:gd name="connsiteY0" fmla="*/ 0 h 409575"/>
              <a:gd name="connsiteX1" fmla="*/ 285750 w 286139"/>
              <a:gd name="connsiteY1" fmla="*/ 228600 h 409575"/>
              <a:gd name="connsiteX2" fmla="*/ 66675 w 286139"/>
              <a:gd name="connsiteY2" fmla="*/ 409575 h 409575"/>
              <a:gd name="connsiteX3" fmla="*/ 66675 w 286139"/>
              <a:gd name="connsiteY3" fmla="*/ 409575 h 409575"/>
              <a:gd name="connsiteX0" fmla="*/ 0 w 297150"/>
              <a:gd name="connsiteY0" fmla="*/ 0 h 409575"/>
              <a:gd name="connsiteX1" fmla="*/ 238125 w 297150"/>
              <a:gd name="connsiteY1" fmla="*/ 76200 h 409575"/>
              <a:gd name="connsiteX2" fmla="*/ 285750 w 297150"/>
              <a:gd name="connsiteY2" fmla="*/ 228600 h 409575"/>
              <a:gd name="connsiteX3" fmla="*/ 66675 w 297150"/>
              <a:gd name="connsiteY3" fmla="*/ 409575 h 409575"/>
              <a:gd name="connsiteX4" fmla="*/ 66675 w 297150"/>
              <a:gd name="connsiteY4" fmla="*/ 409575 h 409575"/>
              <a:gd name="connsiteX0" fmla="*/ 0 w 321985"/>
              <a:gd name="connsiteY0" fmla="*/ 0 h 409575"/>
              <a:gd name="connsiteX1" fmla="*/ 238125 w 321985"/>
              <a:gd name="connsiteY1" fmla="*/ 76200 h 409575"/>
              <a:gd name="connsiteX2" fmla="*/ 314325 w 321985"/>
              <a:gd name="connsiteY2" fmla="*/ 266700 h 409575"/>
              <a:gd name="connsiteX3" fmla="*/ 66675 w 321985"/>
              <a:gd name="connsiteY3" fmla="*/ 409575 h 409575"/>
              <a:gd name="connsiteX4" fmla="*/ 66675 w 321985"/>
              <a:gd name="connsiteY4" fmla="*/ 409575 h 409575"/>
              <a:gd name="connsiteX0" fmla="*/ 47625 w 369610"/>
              <a:gd name="connsiteY0" fmla="*/ 0 h 420158"/>
              <a:gd name="connsiteX1" fmla="*/ 285750 w 369610"/>
              <a:gd name="connsiteY1" fmla="*/ 76200 h 420158"/>
              <a:gd name="connsiteX2" fmla="*/ 361950 w 369610"/>
              <a:gd name="connsiteY2" fmla="*/ 266700 h 420158"/>
              <a:gd name="connsiteX3" fmla="*/ 114300 w 369610"/>
              <a:gd name="connsiteY3" fmla="*/ 409575 h 420158"/>
              <a:gd name="connsiteX4" fmla="*/ 0 w 369610"/>
              <a:gd name="connsiteY4" fmla="*/ 409575 h 420158"/>
              <a:gd name="connsiteX0" fmla="*/ 47625 w 367288"/>
              <a:gd name="connsiteY0" fmla="*/ 0 h 414514"/>
              <a:gd name="connsiteX1" fmla="*/ 285750 w 367288"/>
              <a:gd name="connsiteY1" fmla="*/ 76200 h 414514"/>
              <a:gd name="connsiteX2" fmla="*/ 361950 w 367288"/>
              <a:gd name="connsiteY2" fmla="*/ 266700 h 414514"/>
              <a:gd name="connsiteX3" fmla="*/ 333374 w 367288"/>
              <a:gd name="connsiteY3" fmla="*/ 342899 h 414514"/>
              <a:gd name="connsiteX4" fmla="*/ 114300 w 367288"/>
              <a:gd name="connsiteY4" fmla="*/ 409575 h 414514"/>
              <a:gd name="connsiteX5" fmla="*/ 0 w 367288"/>
              <a:gd name="connsiteY5" fmla="*/ 409575 h 414514"/>
              <a:gd name="connsiteX0" fmla="*/ 47625 w 361950"/>
              <a:gd name="connsiteY0" fmla="*/ 0 h 413103"/>
              <a:gd name="connsiteX1" fmla="*/ 285750 w 361950"/>
              <a:gd name="connsiteY1" fmla="*/ 76200 h 413103"/>
              <a:gd name="connsiteX2" fmla="*/ 361950 w 361950"/>
              <a:gd name="connsiteY2" fmla="*/ 266700 h 413103"/>
              <a:gd name="connsiteX3" fmla="*/ 285749 w 361950"/>
              <a:gd name="connsiteY3" fmla="*/ 361949 h 413103"/>
              <a:gd name="connsiteX4" fmla="*/ 114300 w 361950"/>
              <a:gd name="connsiteY4" fmla="*/ 409575 h 413103"/>
              <a:gd name="connsiteX5" fmla="*/ 0 w 361950"/>
              <a:gd name="connsiteY5" fmla="*/ 409575 h 41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950" h="413103">
                <a:moveTo>
                  <a:pt x="47625" y="0"/>
                </a:moveTo>
                <a:cubicBezTo>
                  <a:pt x="71437" y="14287"/>
                  <a:pt x="238125" y="38100"/>
                  <a:pt x="285750" y="76200"/>
                </a:cubicBezTo>
                <a:cubicBezTo>
                  <a:pt x="333375" y="114300"/>
                  <a:pt x="361950" y="219075"/>
                  <a:pt x="361950" y="266700"/>
                </a:cubicBezTo>
                <a:cubicBezTo>
                  <a:pt x="361950" y="314325"/>
                  <a:pt x="327024" y="338137"/>
                  <a:pt x="285749" y="361949"/>
                </a:cubicBezTo>
                <a:cubicBezTo>
                  <a:pt x="244474" y="385761"/>
                  <a:pt x="161925" y="401637"/>
                  <a:pt x="114300" y="409575"/>
                </a:cubicBezTo>
                <a:cubicBezTo>
                  <a:pt x="66675" y="417513"/>
                  <a:pt x="38100" y="409575"/>
                  <a:pt x="0" y="409575"/>
                </a:cubicBezTo>
              </a:path>
            </a:pathLst>
          </a:custGeom>
          <a:noFill/>
          <a:ln w="57150">
            <a:solidFill>
              <a:srgbClr val="FF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49" name="Connecteur droit avec flèche 248"/>
          <p:cNvCxnSpPr/>
          <p:nvPr/>
        </p:nvCxnSpPr>
        <p:spPr>
          <a:xfrm flipH="1" flipV="1">
            <a:off x="6066239" y="3350605"/>
            <a:ext cx="1310403" cy="1"/>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68" name="Rectangle 254"/>
          <p:cNvSpPr>
            <a:spLocks noChangeArrowheads="1"/>
          </p:cNvSpPr>
          <p:nvPr/>
        </p:nvSpPr>
        <p:spPr bwMode="auto">
          <a:xfrm>
            <a:off x="6930334" y="3878200"/>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possibles</a:t>
            </a:r>
            <a:endParaRPr lang="fr-FR" sz="1600" b="1" dirty="0">
              <a:solidFill>
                <a:schemeClr val="bg1"/>
              </a:solidFill>
              <a:latin typeface="Arial" pitchFamily="34" charset="0"/>
              <a:cs typeface="Arial" pitchFamily="34" charset="0"/>
            </a:endParaRPr>
          </a:p>
        </p:txBody>
      </p:sp>
      <p:cxnSp>
        <p:nvCxnSpPr>
          <p:cNvPr id="250" name="Connecteur droit avec flèche 249"/>
          <p:cNvCxnSpPr/>
          <p:nvPr/>
        </p:nvCxnSpPr>
        <p:spPr>
          <a:xfrm flipV="1">
            <a:off x="6115181" y="4437794"/>
            <a:ext cx="1310403" cy="1"/>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51" name="Forme libre 250"/>
          <p:cNvSpPr/>
          <p:nvPr/>
        </p:nvSpPr>
        <p:spPr>
          <a:xfrm>
            <a:off x="8360226" y="4400547"/>
            <a:ext cx="361950" cy="413103"/>
          </a:xfrm>
          <a:custGeom>
            <a:avLst/>
            <a:gdLst>
              <a:gd name="connsiteX0" fmla="*/ 0 w 286139"/>
              <a:gd name="connsiteY0" fmla="*/ 0 h 409575"/>
              <a:gd name="connsiteX1" fmla="*/ 285750 w 286139"/>
              <a:gd name="connsiteY1" fmla="*/ 228600 h 409575"/>
              <a:gd name="connsiteX2" fmla="*/ 66675 w 286139"/>
              <a:gd name="connsiteY2" fmla="*/ 409575 h 409575"/>
              <a:gd name="connsiteX3" fmla="*/ 66675 w 286139"/>
              <a:gd name="connsiteY3" fmla="*/ 409575 h 409575"/>
              <a:gd name="connsiteX0" fmla="*/ 0 w 297150"/>
              <a:gd name="connsiteY0" fmla="*/ 0 h 409575"/>
              <a:gd name="connsiteX1" fmla="*/ 238125 w 297150"/>
              <a:gd name="connsiteY1" fmla="*/ 76200 h 409575"/>
              <a:gd name="connsiteX2" fmla="*/ 285750 w 297150"/>
              <a:gd name="connsiteY2" fmla="*/ 228600 h 409575"/>
              <a:gd name="connsiteX3" fmla="*/ 66675 w 297150"/>
              <a:gd name="connsiteY3" fmla="*/ 409575 h 409575"/>
              <a:gd name="connsiteX4" fmla="*/ 66675 w 297150"/>
              <a:gd name="connsiteY4" fmla="*/ 409575 h 409575"/>
              <a:gd name="connsiteX0" fmla="*/ 0 w 321985"/>
              <a:gd name="connsiteY0" fmla="*/ 0 h 409575"/>
              <a:gd name="connsiteX1" fmla="*/ 238125 w 321985"/>
              <a:gd name="connsiteY1" fmla="*/ 76200 h 409575"/>
              <a:gd name="connsiteX2" fmla="*/ 314325 w 321985"/>
              <a:gd name="connsiteY2" fmla="*/ 266700 h 409575"/>
              <a:gd name="connsiteX3" fmla="*/ 66675 w 321985"/>
              <a:gd name="connsiteY3" fmla="*/ 409575 h 409575"/>
              <a:gd name="connsiteX4" fmla="*/ 66675 w 321985"/>
              <a:gd name="connsiteY4" fmla="*/ 409575 h 409575"/>
              <a:gd name="connsiteX0" fmla="*/ 47625 w 369610"/>
              <a:gd name="connsiteY0" fmla="*/ 0 h 420158"/>
              <a:gd name="connsiteX1" fmla="*/ 285750 w 369610"/>
              <a:gd name="connsiteY1" fmla="*/ 76200 h 420158"/>
              <a:gd name="connsiteX2" fmla="*/ 361950 w 369610"/>
              <a:gd name="connsiteY2" fmla="*/ 266700 h 420158"/>
              <a:gd name="connsiteX3" fmla="*/ 114300 w 369610"/>
              <a:gd name="connsiteY3" fmla="*/ 409575 h 420158"/>
              <a:gd name="connsiteX4" fmla="*/ 0 w 369610"/>
              <a:gd name="connsiteY4" fmla="*/ 409575 h 420158"/>
              <a:gd name="connsiteX0" fmla="*/ 47625 w 367288"/>
              <a:gd name="connsiteY0" fmla="*/ 0 h 414514"/>
              <a:gd name="connsiteX1" fmla="*/ 285750 w 367288"/>
              <a:gd name="connsiteY1" fmla="*/ 76200 h 414514"/>
              <a:gd name="connsiteX2" fmla="*/ 361950 w 367288"/>
              <a:gd name="connsiteY2" fmla="*/ 266700 h 414514"/>
              <a:gd name="connsiteX3" fmla="*/ 333374 w 367288"/>
              <a:gd name="connsiteY3" fmla="*/ 342899 h 414514"/>
              <a:gd name="connsiteX4" fmla="*/ 114300 w 367288"/>
              <a:gd name="connsiteY4" fmla="*/ 409575 h 414514"/>
              <a:gd name="connsiteX5" fmla="*/ 0 w 367288"/>
              <a:gd name="connsiteY5" fmla="*/ 409575 h 414514"/>
              <a:gd name="connsiteX0" fmla="*/ 47625 w 361950"/>
              <a:gd name="connsiteY0" fmla="*/ 0 h 413103"/>
              <a:gd name="connsiteX1" fmla="*/ 285750 w 361950"/>
              <a:gd name="connsiteY1" fmla="*/ 76200 h 413103"/>
              <a:gd name="connsiteX2" fmla="*/ 361950 w 361950"/>
              <a:gd name="connsiteY2" fmla="*/ 266700 h 413103"/>
              <a:gd name="connsiteX3" fmla="*/ 285749 w 361950"/>
              <a:gd name="connsiteY3" fmla="*/ 361949 h 413103"/>
              <a:gd name="connsiteX4" fmla="*/ 114300 w 361950"/>
              <a:gd name="connsiteY4" fmla="*/ 409575 h 413103"/>
              <a:gd name="connsiteX5" fmla="*/ 0 w 361950"/>
              <a:gd name="connsiteY5" fmla="*/ 409575 h 41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950" h="413103">
                <a:moveTo>
                  <a:pt x="47625" y="0"/>
                </a:moveTo>
                <a:cubicBezTo>
                  <a:pt x="71437" y="14287"/>
                  <a:pt x="238125" y="38100"/>
                  <a:pt x="285750" y="76200"/>
                </a:cubicBezTo>
                <a:cubicBezTo>
                  <a:pt x="333375" y="114300"/>
                  <a:pt x="361950" y="219075"/>
                  <a:pt x="361950" y="266700"/>
                </a:cubicBezTo>
                <a:cubicBezTo>
                  <a:pt x="361950" y="314325"/>
                  <a:pt x="327024" y="338137"/>
                  <a:pt x="285749" y="361949"/>
                </a:cubicBezTo>
                <a:cubicBezTo>
                  <a:pt x="244474" y="385761"/>
                  <a:pt x="161925" y="401637"/>
                  <a:pt x="114300" y="409575"/>
                </a:cubicBezTo>
                <a:cubicBezTo>
                  <a:pt x="66675" y="417513"/>
                  <a:pt x="38100" y="409575"/>
                  <a:pt x="0" y="409575"/>
                </a:cubicBezTo>
              </a:path>
            </a:pathLst>
          </a:custGeom>
          <a:noFill/>
          <a:ln w="57150">
            <a:solidFill>
              <a:srgbClr val="FF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52" name="Connecteur droit avec flèche 251"/>
          <p:cNvCxnSpPr/>
          <p:nvPr/>
        </p:nvCxnSpPr>
        <p:spPr>
          <a:xfrm flipH="1" flipV="1">
            <a:off x="6057432" y="4815062"/>
            <a:ext cx="1310403" cy="1"/>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35" name="Groupe 34"/>
          <p:cNvGrpSpPr/>
          <p:nvPr/>
        </p:nvGrpSpPr>
        <p:grpSpPr>
          <a:xfrm>
            <a:off x="4366166" y="5338231"/>
            <a:ext cx="2560211" cy="371475"/>
            <a:chOff x="4366166" y="5338231"/>
            <a:chExt cx="2560211" cy="371475"/>
          </a:xfrm>
        </p:grpSpPr>
        <p:sp>
          <p:nvSpPr>
            <p:cNvPr id="442" name="Rectangle 257"/>
            <p:cNvSpPr>
              <a:spLocks noChangeArrowheads="1"/>
            </p:cNvSpPr>
            <p:nvPr/>
          </p:nvSpPr>
          <p:spPr bwMode="auto">
            <a:xfrm>
              <a:off x="5736184" y="533823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43" name="Rectangle 254"/>
            <p:cNvSpPr>
              <a:spLocks noChangeArrowheads="1"/>
            </p:cNvSpPr>
            <p:nvPr/>
          </p:nvSpPr>
          <p:spPr bwMode="auto">
            <a:xfrm>
              <a:off x="4366166" y="533823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44" name="Rectangle 255"/>
            <p:cNvSpPr>
              <a:spLocks noChangeArrowheads="1"/>
            </p:cNvSpPr>
            <p:nvPr/>
          </p:nvSpPr>
          <p:spPr bwMode="auto">
            <a:xfrm>
              <a:off x="4822838" y="533823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45" name="Rectangle 256"/>
            <p:cNvSpPr>
              <a:spLocks noChangeArrowheads="1"/>
            </p:cNvSpPr>
            <p:nvPr/>
          </p:nvSpPr>
          <p:spPr bwMode="auto">
            <a:xfrm>
              <a:off x="5279511" y="533823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54" name="Rectangle 254"/>
            <p:cNvSpPr>
              <a:spLocks noChangeArrowheads="1"/>
            </p:cNvSpPr>
            <p:nvPr/>
          </p:nvSpPr>
          <p:spPr bwMode="auto">
            <a:xfrm>
              <a:off x="6195995" y="5338231"/>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12</a:t>
              </a:r>
              <a:endParaRPr lang="fr-FR" b="1" dirty="0">
                <a:solidFill>
                  <a:schemeClr val="bg1"/>
                </a:solidFill>
                <a:latin typeface="Arial" pitchFamily="34" charset="0"/>
                <a:cs typeface="Arial" pitchFamily="34" charset="0"/>
              </a:endParaRPr>
            </a:p>
          </p:txBody>
        </p:sp>
      </p:grpSp>
      <p:sp>
        <p:nvSpPr>
          <p:cNvPr id="472" name="Rectangle 254"/>
          <p:cNvSpPr>
            <a:spLocks noChangeArrowheads="1"/>
          </p:cNvSpPr>
          <p:nvPr/>
        </p:nvSpPr>
        <p:spPr bwMode="auto">
          <a:xfrm>
            <a:off x="6930334" y="5338231"/>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1111</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1110</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1101 </a:t>
            </a:r>
            <a:endParaRPr lang="fr-FR" b="1" dirty="0">
              <a:solidFill>
                <a:schemeClr val="bg1"/>
              </a:solidFill>
              <a:latin typeface="Arial" pitchFamily="34" charset="0"/>
              <a:cs typeface="Arial" pitchFamily="34" charset="0"/>
            </a:endParaRPr>
          </a:p>
        </p:txBody>
      </p:sp>
      <p:cxnSp>
        <p:nvCxnSpPr>
          <p:cNvPr id="253" name="Connecteur droit avec flèche 252"/>
          <p:cNvCxnSpPr/>
          <p:nvPr/>
        </p:nvCxnSpPr>
        <p:spPr>
          <a:xfrm flipV="1">
            <a:off x="6123987" y="5887450"/>
            <a:ext cx="1310403" cy="1"/>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54" name="Forme libre 253"/>
          <p:cNvSpPr/>
          <p:nvPr/>
        </p:nvSpPr>
        <p:spPr>
          <a:xfrm>
            <a:off x="8369032" y="5850203"/>
            <a:ext cx="361950" cy="413103"/>
          </a:xfrm>
          <a:custGeom>
            <a:avLst/>
            <a:gdLst>
              <a:gd name="connsiteX0" fmla="*/ 0 w 286139"/>
              <a:gd name="connsiteY0" fmla="*/ 0 h 409575"/>
              <a:gd name="connsiteX1" fmla="*/ 285750 w 286139"/>
              <a:gd name="connsiteY1" fmla="*/ 228600 h 409575"/>
              <a:gd name="connsiteX2" fmla="*/ 66675 w 286139"/>
              <a:gd name="connsiteY2" fmla="*/ 409575 h 409575"/>
              <a:gd name="connsiteX3" fmla="*/ 66675 w 286139"/>
              <a:gd name="connsiteY3" fmla="*/ 409575 h 409575"/>
              <a:gd name="connsiteX0" fmla="*/ 0 w 297150"/>
              <a:gd name="connsiteY0" fmla="*/ 0 h 409575"/>
              <a:gd name="connsiteX1" fmla="*/ 238125 w 297150"/>
              <a:gd name="connsiteY1" fmla="*/ 76200 h 409575"/>
              <a:gd name="connsiteX2" fmla="*/ 285750 w 297150"/>
              <a:gd name="connsiteY2" fmla="*/ 228600 h 409575"/>
              <a:gd name="connsiteX3" fmla="*/ 66675 w 297150"/>
              <a:gd name="connsiteY3" fmla="*/ 409575 h 409575"/>
              <a:gd name="connsiteX4" fmla="*/ 66675 w 297150"/>
              <a:gd name="connsiteY4" fmla="*/ 409575 h 409575"/>
              <a:gd name="connsiteX0" fmla="*/ 0 w 321985"/>
              <a:gd name="connsiteY0" fmla="*/ 0 h 409575"/>
              <a:gd name="connsiteX1" fmla="*/ 238125 w 321985"/>
              <a:gd name="connsiteY1" fmla="*/ 76200 h 409575"/>
              <a:gd name="connsiteX2" fmla="*/ 314325 w 321985"/>
              <a:gd name="connsiteY2" fmla="*/ 266700 h 409575"/>
              <a:gd name="connsiteX3" fmla="*/ 66675 w 321985"/>
              <a:gd name="connsiteY3" fmla="*/ 409575 h 409575"/>
              <a:gd name="connsiteX4" fmla="*/ 66675 w 321985"/>
              <a:gd name="connsiteY4" fmla="*/ 409575 h 409575"/>
              <a:gd name="connsiteX0" fmla="*/ 47625 w 369610"/>
              <a:gd name="connsiteY0" fmla="*/ 0 h 420158"/>
              <a:gd name="connsiteX1" fmla="*/ 285750 w 369610"/>
              <a:gd name="connsiteY1" fmla="*/ 76200 h 420158"/>
              <a:gd name="connsiteX2" fmla="*/ 361950 w 369610"/>
              <a:gd name="connsiteY2" fmla="*/ 266700 h 420158"/>
              <a:gd name="connsiteX3" fmla="*/ 114300 w 369610"/>
              <a:gd name="connsiteY3" fmla="*/ 409575 h 420158"/>
              <a:gd name="connsiteX4" fmla="*/ 0 w 369610"/>
              <a:gd name="connsiteY4" fmla="*/ 409575 h 420158"/>
              <a:gd name="connsiteX0" fmla="*/ 47625 w 367288"/>
              <a:gd name="connsiteY0" fmla="*/ 0 h 414514"/>
              <a:gd name="connsiteX1" fmla="*/ 285750 w 367288"/>
              <a:gd name="connsiteY1" fmla="*/ 76200 h 414514"/>
              <a:gd name="connsiteX2" fmla="*/ 361950 w 367288"/>
              <a:gd name="connsiteY2" fmla="*/ 266700 h 414514"/>
              <a:gd name="connsiteX3" fmla="*/ 333374 w 367288"/>
              <a:gd name="connsiteY3" fmla="*/ 342899 h 414514"/>
              <a:gd name="connsiteX4" fmla="*/ 114300 w 367288"/>
              <a:gd name="connsiteY4" fmla="*/ 409575 h 414514"/>
              <a:gd name="connsiteX5" fmla="*/ 0 w 367288"/>
              <a:gd name="connsiteY5" fmla="*/ 409575 h 414514"/>
              <a:gd name="connsiteX0" fmla="*/ 47625 w 361950"/>
              <a:gd name="connsiteY0" fmla="*/ 0 h 413103"/>
              <a:gd name="connsiteX1" fmla="*/ 285750 w 361950"/>
              <a:gd name="connsiteY1" fmla="*/ 76200 h 413103"/>
              <a:gd name="connsiteX2" fmla="*/ 361950 w 361950"/>
              <a:gd name="connsiteY2" fmla="*/ 266700 h 413103"/>
              <a:gd name="connsiteX3" fmla="*/ 285749 w 361950"/>
              <a:gd name="connsiteY3" fmla="*/ 361949 h 413103"/>
              <a:gd name="connsiteX4" fmla="*/ 114300 w 361950"/>
              <a:gd name="connsiteY4" fmla="*/ 409575 h 413103"/>
              <a:gd name="connsiteX5" fmla="*/ 0 w 361950"/>
              <a:gd name="connsiteY5" fmla="*/ 409575 h 41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950" h="413103">
                <a:moveTo>
                  <a:pt x="47625" y="0"/>
                </a:moveTo>
                <a:cubicBezTo>
                  <a:pt x="71437" y="14287"/>
                  <a:pt x="238125" y="38100"/>
                  <a:pt x="285750" y="76200"/>
                </a:cubicBezTo>
                <a:cubicBezTo>
                  <a:pt x="333375" y="114300"/>
                  <a:pt x="361950" y="219075"/>
                  <a:pt x="361950" y="266700"/>
                </a:cubicBezTo>
                <a:cubicBezTo>
                  <a:pt x="361950" y="314325"/>
                  <a:pt x="327024" y="338137"/>
                  <a:pt x="285749" y="361949"/>
                </a:cubicBezTo>
                <a:cubicBezTo>
                  <a:pt x="244474" y="385761"/>
                  <a:pt x="161925" y="401637"/>
                  <a:pt x="114300" y="409575"/>
                </a:cubicBezTo>
                <a:cubicBezTo>
                  <a:pt x="66675" y="417513"/>
                  <a:pt x="38100" y="409575"/>
                  <a:pt x="0" y="409575"/>
                </a:cubicBezTo>
              </a:path>
            </a:pathLst>
          </a:custGeom>
          <a:noFill/>
          <a:ln w="57150">
            <a:solidFill>
              <a:srgbClr val="FF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55" name="Connecteur droit avec flèche 254"/>
          <p:cNvCxnSpPr/>
          <p:nvPr/>
        </p:nvCxnSpPr>
        <p:spPr>
          <a:xfrm flipH="1" flipV="1">
            <a:off x="6066238" y="6264718"/>
            <a:ext cx="1310403" cy="1"/>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43" name="Groupe 42"/>
          <p:cNvGrpSpPr/>
          <p:nvPr/>
        </p:nvGrpSpPr>
        <p:grpSpPr>
          <a:xfrm>
            <a:off x="4366166" y="3505137"/>
            <a:ext cx="2560211" cy="371475"/>
            <a:chOff x="4366166" y="3505137"/>
            <a:chExt cx="2560211" cy="371475"/>
          </a:xfrm>
        </p:grpSpPr>
        <p:sp>
          <p:nvSpPr>
            <p:cNvPr id="225" name="Rectangle 224"/>
            <p:cNvSpPr>
              <a:spLocks noChangeArrowheads="1"/>
            </p:cNvSpPr>
            <p:nvPr/>
          </p:nvSpPr>
          <p:spPr bwMode="auto">
            <a:xfrm>
              <a:off x="4366166" y="350513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226" name="Rectangle 225"/>
            <p:cNvSpPr>
              <a:spLocks noChangeArrowheads="1"/>
            </p:cNvSpPr>
            <p:nvPr/>
          </p:nvSpPr>
          <p:spPr bwMode="auto">
            <a:xfrm>
              <a:off x="4822838" y="350513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27" name="Rectangle 226"/>
            <p:cNvSpPr>
              <a:spLocks noChangeArrowheads="1"/>
            </p:cNvSpPr>
            <p:nvPr/>
          </p:nvSpPr>
          <p:spPr bwMode="auto">
            <a:xfrm>
              <a:off x="5736184" y="350513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28" name="Rectangle 227"/>
            <p:cNvSpPr>
              <a:spLocks noChangeArrowheads="1"/>
            </p:cNvSpPr>
            <p:nvPr/>
          </p:nvSpPr>
          <p:spPr bwMode="auto">
            <a:xfrm>
              <a:off x="5279511" y="350513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48" name="Rectangle 447"/>
            <p:cNvSpPr>
              <a:spLocks noChangeArrowheads="1"/>
            </p:cNvSpPr>
            <p:nvPr/>
          </p:nvSpPr>
          <p:spPr bwMode="auto">
            <a:xfrm>
              <a:off x="6195995" y="3505137"/>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7 </a:t>
              </a:r>
              <a:endParaRPr lang="fr-FR" b="1" dirty="0">
                <a:solidFill>
                  <a:schemeClr val="bg1"/>
                </a:solidFill>
                <a:latin typeface="Arial" pitchFamily="34" charset="0"/>
                <a:cs typeface="Arial" pitchFamily="34" charset="0"/>
              </a:endParaRPr>
            </a:p>
          </p:txBody>
        </p:sp>
      </p:grpSp>
      <p:cxnSp>
        <p:nvCxnSpPr>
          <p:cNvPr id="256" name="Connecteur droit avec flèche 255"/>
          <p:cNvCxnSpPr/>
          <p:nvPr/>
        </p:nvCxnSpPr>
        <p:spPr>
          <a:xfrm>
            <a:off x="6139540" y="3711167"/>
            <a:ext cx="950363" cy="5447"/>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57" name="Forme libre 256"/>
          <p:cNvSpPr/>
          <p:nvPr/>
        </p:nvSpPr>
        <p:spPr>
          <a:xfrm>
            <a:off x="8746087" y="3670060"/>
            <a:ext cx="361950" cy="413103"/>
          </a:xfrm>
          <a:custGeom>
            <a:avLst/>
            <a:gdLst>
              <a:gd name="connsiteX0" fmla="*/ 0 w 286139"/>
              <a:gd name="connsiteY0" fmla="*/ 0 h 409575"/>
              <a:gd name="connsiteX1" fmla="*/ 285750 w 286139"/>
              <a:gd name="connsiteY1" fmla="*/ 228600 h 409575"/>
              <a:gd name="connsiteX2" fmla="*/ 66675 w 286139"/>
              <a:gd name="connsiteY2" fmla="*/ 409575 h 409575"/>
              <a:gd name="connsiteX3" fmla="*/ 66675 w 286139"/>
              <a:gd name="connsiteY3" fmla="*/ 409575 h 409575"/>
              <a:gd name="connsiteX0" fmla="*/ 0 w 297150"/>
              <a:gd name="connsiteY0" fmla="*/ 0 h 409575"/>
              <a:gd name="connsiteX1" fmla="*/ 238125 w 297150"/>
              <a:gd name="connsiteY1" fmla="*/ 76200 h 409575"/>
              <a:gd name="connsiteX2" fmla="*/ 285750 w 297150"/>
              <a:gd name="connsiteY2" fmla="*/ 228600 h 409575"/>
              <a:gd name="connsiteX3" fmla="*/ 66675 w 297150"/>
              <a:gd name="connsiteY3" fmla="*/ 409575 h 409575"/>
              <a:gd name="connsiteX4" fmla="*/ 66675 w 297150"/>
              <a:gd name="connsiteY4" fmla="*/ 409575 h 409575"/>
              <a:gd name="connsiteX0" fmla="*/ 0 w 321985"/>
              <a:gd name="connsiteY0" fmla="*/ 0 h 409575"/>
              <a:gd name="connsiteX1" fmla="*/ 238125 w 321985"/>
              <a:gd name="connsiteY1" fmla="*/ 76200 h 409575"/>
              <a:gd name="connsiteX2" fmla="*/ 314325 w 321985"/>
              <a:gd name="connsiteY2" fmla="*/ 266700 h 409575"/>
              <a:gd name="connsiteX3" fmla="*/ 66675 w 321985"/>
              <a:gd name="connsiteY3" fmla="*/ 409575 h 409575"/>
              <a:gd name="connsiteX4" fmla="*/ 66675 w 321985"/>
              <a:gd name="connsiteY4" fmla="*/ 409575 h 409575"/>
              <a:gd name="connsiteX0" fmla="*/ 47625 w 369610"/>
              <a:gd name="connsiteY0" fmla="*/ 0 h 420158"/>
              <a:gd name="connsiteX1" fmla="*/ 285750 w 369610"/>
              <a:gd name="connsiteY1" fmla="*/ 76200 h 420158"/>
              <a:gd name="connsiteX2" fmla="*/ 361950 w 369610"/>
              <a:gd name="connsiteY2" fmla="*/ 266700 h 420158"/>
              <a:gd name="connsiteX3" fmla="*/ 114300 w 369610"/>
              <a:gd name="connsiteY3" fmla="*/ 409575 h 420158"/>
              <a:gd name="connsiteX4" fmla="*/ 0 w 369610"/>
              <a:gd name="connsiteY4" fmla="*/ 409575 h 420158"/>
              <a:gd name="connsiteX0" fmla="*/ 47625 w 367288"/>
              <a:gd name="connsiteY0" fmla="*/ 0 h 414514"/>
              <a:gd name="connsiteX1" fmla="*/ 285750 w 367288"/>
              <a:gd name="connsiteY1" fmla="*/ 76200 h 414514"/>
              <a:gd name="connsiteX2" fmla="*/ 361950 w 367288"/>
              <a:gd name="connsiteY2" fmla="*/ 266700 h 414514"/>
              <a:gd name="connsiteX3" fmla="*/ 333374 w 367288"/>
              <a:gd name="connsiteY3" fmla="*/ 342899 h 414514"/>
              <a:gd name="connsiteX4" fmla="*/ 114300 w 367288"/>
              <a:gd name="connsiteY4" fmla="*/ 409575 h 414514"/>
              <a:gd name="connsiteX5" fmla="*/ 0 w 367288"/>
              <a:gd name="connsiteY5" fmla="*/ 409575 h 414514"/>
              <a:gd name="connsiteX0" fmla="*/ 47625 w 361950"/>
              <a:gd name="connsiteY0" fmla="*/ 0 h 413103"/>
              <a:gd name="connsiteX1" fmla="*/ 285750 w 361950"/>
              <a:gd name="connsiteY1" fmla="*/ 76200 h 413103"/>
              <a:gd name="connsiteX2" fmla="*/ 361950 w 361950"/>
              <a:gd name="connsiteY2" fmla="*/ 266700 h 413103"/>
              <a:gd name="connsiteX3" fmla="*/ 285749 w 361950"/>
              <a:gd name="connsiteY3" fmla="*/ 361949 h 413103"/>
              <a:gd name="connsiteX4" fmla="*/ 114300 w 361950"/>
              <a:gd name="connsiteY4" fmla="*/ 409575 h 413103"/>
              <a:gd name="connsiteX5" fmla="*/ 0 w 361950"/>
              <a:gd name="connsiteY5" fmla="*/ 409575 h 41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950" h="413103">
                <a:moveTo>
                  <a:pt x="47625" y="0"/>
                </a:moveTo>
                <a:cubicBezTo>
                  <a:pt x="71437" y="14287"/>
                  <a:pt x="238125" y="38100"/>
                  <a:pt x="285750" y="76200"/>
                </a:cubicBezTo>
                <a:cubicBezTo>
                  <a:pt x="333375" y="114300"/>
                  <a:pt x="361950" y="219075"/>
                  <a:pt x="361950" y="266700"/>
                </a:cubicBezTo>
                <a:cubicBezTo>
                  <a:pt x="361950" y="314325"/>
                  <a:pt x="327024" y="338137"/>
                  <a:pt x="285749" y="361949"/>
                </a:cubicBezTo>
                <a:cubicBezTo>
                  <a:pt x="244474" y="385761"/>
                  <a:pt x="161925" y="401637"/>
                  <a:pt x="114300" y="409575"/>
                </a:cubicBezTo>
                <a:cubicBezTo>
                  <a:pt x="66675" y="417513"/>
                  <a:pt x="38100" y="409575"/>
                  <a:pt x="0" y="409575"/>
                </a:cubicBezTo>
              </a:path>
            </a:pathLst>
          </a:custGeom>
          <a:noFill/>
          <a:ln w="57150">
            <a:solidFill>
              <a:srgbClr val="FF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4" name="Groupe 43"/>
          <p:cNvGrpSpPr/>
          <p:nvPr/>
        </p:nvGrpSpPr>
        <p:grpSpPr>
          <a:xfrm>
            <a:off x="4366166" y="3878200"/>
            <a:ext cx="2560211" cy="371475"/>
            <a:chOff x="4366166" y="3878200"/>
            <a:chExt cx="2560211" cy="371475"/>
          </a:xfrm>
        </p:grpSpPr>
        <p:sp>
          <p:nvSpPr>
            <p:cNvPr id="419" name="Rectangle 257"/>
            <p:cNvSpPr>
              <a:spLocks noChangeArrowheads="1"/>
            </p:cNvSpPr>
            <p:nvPr/>
          </p:nvSpPr>
          <p:spPr bwMode="auto">
            <a:xfrm>
              <a:off x="5736184"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20" name="Rectangle 254"/>
            <p:cNvSpPr>
              <a:spLocks noChangeArrowheads="1"/>
            </p:cNvSpPr>
            <p:nvPr/>
          </p:nvSpPr>
          <p:spPr bwMode="auto">
            <a:xfrm>
              <a:off x="4366166"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21" name="Rectangle 255"/>
            <p:cNvSpPr>
              <a:spLocks noChangeArrowheads="1"/>
            </p:cNvSpPr>
            <p:nvPr/>
          </p:nvSpPr>
          <p:spPr bwMode="auto">
            <a:xfrm>
              <a:off x="4822838"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22" name="Rectangle 256"/>
            <p:cNvSpPr>
              <a:spLocks noChangeArrowheads="1"/>
            </p:cNvSpPr>
            <p:nvPr/>
          </p:nvSpPr>
          <p:spPr bwMode="auto">
            <a:xfrm>
              <a:off x="5279511"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50" name="Rectangle 254"/>
            <p:cNvSpPr>
              <a:spLocks noChangeArrowheads="1"/>
            </p:cNvSpPr>
            <p:nvPr/>
          </p:nvSpPr>
          <p:spPr bwMode="auto">
            <a:xfrm>
              <a:off x="6195995" y="3878200"/>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grpSp>
      <p:cxnSp>
        <p:nvCxnSpPr>
          <p:cNvPr id="258" name="Connecteur droit avec flèche 257"/>
          <p:cNvCxnSpPr/>
          <p:nvPr/>
        </p:nvCxnSpPr>
        <p:spPr>
          <a:xfrm flipH="1">
            <a:off x="6081792" y="4088434"/>
            <a:ext cx="864095" cy="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59" name="Connecteur droit avec flèche 258"/>
          <p:cNvCxnSpPr/>
          <p:nvPr/>
        </p:nvCxnSpPr>
        <p:spPr>
          <a:xfrm>
            <a:off x="6139540" y="5151972"/>
            <a:ext cx="950363" cy="5447"/>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60" name="Forme libre 259"/>
          <p:cNvSpPr/>
          <p:nvPr/>
        </p:nvSpPr>
        <p:spPr>
          <a:xfrm>
            <a:off x="8746087" y="5110865"/>
            <a:ext cx="361950" cy="413103"/>
          </a:xfrm>
          <a:custGeom>
            <a:avLst/>
            <a:gdLst>
              <a:gd name="connsiteX0" fmla="*/ 0 w 286139"/>
              <a:gd name="connsiteY0" fmla="*/ 0 h 409575"/>
              <a:gd name="connsiteX1" fmla="*/ 285750 w 286139"/>
              <a:gd name="connsiteY1" fmla="*/ 228600 h 409575"/>
              <a:gd name="connsiteX2" fmla="*/ 66675 w 286139"/>
              <a:gd name="connsiteY2" fmla="*/ 409575 h 409575"/>
              <a:gd name="connsiteX3" fmla="*/ 66675 w 286139"/>
              <a:gd name="connsiteY3" fmla="*/ 409575 h 409575"/>
              <a:gd name="connsiteX0" fmla="*/ 0 w 297150"/>
              <a:gd name="connsiteY0" fmla="*/ 0 h 409575"/>
              <a:gd name="connsiteX1" fmla="*/ 238125 w 297150"/>
              <a:gd name="connsiteY1" fmla="*/ 76200 h 409575"/>
              <a:gd name="connsiteX2" fmla="*/ 285750 w 297150"/>
              <a:gd name="connsiteY2" fmla="*/ 228600 h 409575"/>
              <a:gd name="connsiteX3" fmla="*/ 66675 w 297150"/>
              <a:gd name="connsiteY3" fmla="*/ 409575 h 409575"/>
              <a:gd name="connsiteX4" fmla="*/ 66675 w 297150"/>
              <a:gd name="connsiteY4" fmla="*/ 409575 h 409575"/>
              <a:gd name="connsiteX0" fmla="*/ 0 w 321985"/>
              <a:gd name="connsiteY0" fmla="*/ 0 h 409575"/>
              <a:gd name="connsiteX1" fmla="*/ 238125 w 321985"/>
              <a:gd name="connsiteY1" fmla="*/ 76200 h 409575"/>
              <a:gd name="connsiteX2" fmla="*/ 314325 w 321985"/>
              <a:gd name="connsiteY2" fmla="*/ 266700 h 409575"/>
              <a:gd name="connsiteX3" fmla="*/ 66675 w 321985"/>
              <a:gd name="connsiteY3" fmla="*/ 409575 h 409575"/>
              <a:gd name="connsiteX4" fmla="*/ 66675 w 321985"/>
              <a:gd name="connsiteY4" fmla="*/ 409575 h 409575"/>
              <a:gd name="connsiteX0" fmla="*/ 47625 w 369610"/>
              <a:gd name="connsiteY0" fmla="*/ 0 h 420158"/>
              <a:gd name="connsiteX1" fmla="*/ 285750 w 369610"/>
              <a:gd name="connsiteY1" fmla="*/ 76200 h 420158"/>
              <a:gd name="connsiteX2" fmla="*/ 361950 w 369610"/>
              <a:gd name="connsiteY2" fmla="*/ 266700 h 420158"/>
              <a:gd name="connsiteX3" fmla="*/ 114300 w 369610"/>
              <a:gd name="connsiteY3" fmla="*/ 409575 h 420158"/>
              <a:gd name="connsiteX4" fmla="*/ 0 w 369610"/>
              <a:gd name="connsiteY4" fmla="*/ 409575 h 420158"/>
              <a:gd name="connsiteX0" fmla="*/ 47625 w 367288"/>
              <a:gd name="connsiteY0" fmla="*/ 0 h 414514"/>
              <a:gd name="connsiteX1" fmla="*/ 285750 w 367288"/>
              <a:gd name="connsiteY1" fmla="*/ 76200 h 414514"/>
              <a:gd name="connsiteX2" fmla="*/ 361950 w 367288"/>
              <a:gd name="connsiteY2" fmla="*/ 266700 h 414514"/>
              <a:gd name="connsiteX3" fmla="*/ 333374 w 367288"/>
              <a:gd name="connsiteY3" fmla="*/ 342899 h 414514"/>
              <a:gd name="connsiteX4" fmla="*/ 114300 w 367288"/>
              <a:gd name="connsiteY4" fmla="*/ 409575 h 414514"/>
              <a:gd name="connsiteX5" fmla="*/ 0 w 367288"/>
              <a:gd name="connsiteY5" fmla="*/ 409575 h 414514"/>
              <a:gd name="connsiteX0" fmla="*/ 47625 w 361950"/>
              <a:gd name="connsiteY0" fmla="*/ 0 h 413103"/>
              <a:gd name="connsiteX1" fmla="*/ 285750 w 361950"/>
              <a:gd name="connsiteY1" fmla="*/ 76200 h 413103"/>
              <a:gd name="connsiteX2" fmla="*/ 361950 w 361950"/>
              <a:gd name="connsiteY2" fmla="*/ 266700 h 413103"/>
              <a:gd name="connsiteX3" fmla="*/ 285749 w 361950"/>
              <a:gd name="connsiteY3" fmla="*/ 361949 h 413103"/>
              <a:gd name="connsiteX4" fmla="*/ 114300 w 361950"/>
              <a:gd name="connsiteY4" fmla="*/ 409575 h 413103"/>
              <a:gd name="connsiteX5" fmla="*/ 0 w 361950"/>
              <a:gd name="connsiteY5" fmla="*/ 409575 h 41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950" h="413103">
                <a:moveTo>
                  <a:pt x="47625" y="0"/>
                </a:moveTo>
                <a:cubicBezTo>
                  <a:pt x="71437" y="14287"/>
                  <a:pt x="238125" y="38100"/>
                  <a:pt x="285750" y="76200"/>
                </a:cubicBezTo>
                <a:cubicBezTo>
                  <a:pt x="333375" y="114300"/>
                  <a:pt x="361950" y="219075"/>
                  <a:pt x="361950" y="266700"/>
                </a:cubicBezTo>
                <a:cubicBezTo>
                  <a:pt x="361950" y="314325"/>
                  <a:pt x="327024" y="338137"/>
                  <a:pt x="285749" y="361949"/>
                </a:cubicBezTo>
                <a:cubicBezTo>
                  <a:pt x="244474" y="385761"/>
                  <a:pt x="161925" y="401637"/>
                  <a:pt x="114300" y="409575"/>
                </a:cubicBezTo>
                <a:cubicBezTo>
                  <a:pt x="66675" y="417513"/>
                  <a:pt x="38100" y="409575"/>
                  <a:pt x="0" y="409575"/>
                </a:cubicBezTo>
              </a:path>
            </a:pathLst>
          </a:custGeom>
          <a:noFill/>
          <a:ln w="57150">
            <a:solidFill>
              <a:srgbClr val="FF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61" name="Connecteur droit avec flèche 260"/>
          <p:cNvCxnSpPr/>
          <p:nvPr/>
        </p:nvCxnSpPr>
        <p:spPr>
          <a:xfrm flipH="1">
            <a:off x="6081792" y="5529239"/>
            <a:ext cx="864095" cy="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5444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1150"/>
                            </p:stCondLst>
                            <p:childTnLst>
                              <p:par>
                                <p:cTn id="9" presetID="10" presetClass="entr" presetSubtype="0" fill="hold" grpId="0" nodeType="afterEffect">
                                  <p:stCondLst>
                                    <p:cond delay="1000"/>
                                  </p:stCondLst>
                                  <p:iterate type="wd">
                                    <p:tmPct val="10000"/>
                                  </p:iterate>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500"/>
                                        <p:tgtEl>
                                          <p:spTgt spid="2"/>
                                        </p:tgtEl>
                                      </p:cBhvr>
                                    </p:animEffect>
                                  </p:childTnLst>
                                </p:cTn>
                              </p:par>
                            </p:childTnLst>
                          </p:cTn>
                        </p:par>
                        <p:par>
                          <p:cTn id="17" fill="hold">
                            <p:stCondLst>
                              <p:cond delay="500"/>
                            </p:stCondLst>
                            <p:childTnLst>
                              <p:par>
                                <p:cTn id="18" presetID="22" presetClass="entr" presetSubtype="8" fill="hold" nodeType="afterEffect">
                                  <p:stCondLst>
                                    <p:cond delay="500"/>
                                  </p:stCondLst>
                                  <p:childTnLst>
                                    <p:set>
                                      <p:cBhvr>
                                        <p:cTn id="19" dur="1" fill="hold">
                                          <p:stCondLst>
                                            <p:cond delay="0"/>
                                          </p:stCondLst>
                                        </p:cTn>
                                        <p:tgtEl>
                                          <p:spTgt spid="6"/>
                                        </p:tgtEl>
                                        <p:attrNameLst>
                                          <p:attrName>style.visibility</p:attrName>
                                        </p:attrNameLst>
                                      </p:cBhvr>
                                      <p:to>
                                        <p:strVal val="visible"/>
                                      </p:to>
                                    </p:set>
                                    <p:animEffect transition="in" filter="wipe(left)">
                                      <p:cBhvr>
                                        <p:cTn id="20" dur="500"/>
                                        <p:tgtEl>
                                          <p:spTgt spid="6"/>
                                        </p:tgtEl>
                                      </p:cBhvr>
                                    </p:animEffect>
                                  </p:childTnLst>
                                </p:cTn>
                              </p:par>
                            </p:childTnLst>
                          </p:cTn>
                        </p:par>
                        <p:par>
                          <p:cTn id="21" fill="hold">
                            <p:stCondLst>
                              <p:cond delay="1500"/>
                            </p:stCondLst>
                            <p:childTnLst>
                              <p:par>
                                <p:cTn id="22" presetID="22" presetClass="entr" presetSubtype="8" fill="hold" nodeType="afterEffect">
                                  <p:stCondLst>
                                    <p:cond delay="50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par>
                          <p:cTn id="25" fill="hold">
                            <p:stCondLst>
                              <p:cond delay="2500"/>
                            </p:stCondLst>
                            <p:childTnLst>
                              <p:par>
                                <p:cTn id="26" presetID="22" presetClass="entr" presetSubtype="8" fill="hold" nodeType="afterEffect">
                                  <p:stCondLst>
                                    <p:cond delay="500"/>
                                  </p:stCondLst>
                                  <p:childTnLst>
                                    <p:set>
                                      <p:cBhvr>
                                        <p:cTn id="27" dur="1" fill="hold">
                                          <p:stCondLst>
                                            <p:cond delay="0"/>
                                          </p:stCondLst>
                                        </p:cTn>
                                        <p:tgtEl>
                                          <p:spTgt spid="10"/>
                                        </p:tgtEl>
                                        <p:attrNameLst>
                                          <p:attrName>style.visibility</p:attrName>
                                        </p:attrNameLst>
                                      </p:cBhvr>
                                      <p:to>
                                        <p:strVal val="visible"/>
                                      </p:to>
                                    </p:set>
                                    <p:animEffect transition="in" filter="wipe(left)">
                                      <p:cBhvr>
                                        <p:cTn id="28" dur="500"/>
                                        <p:tgtEl>
                                          <p:spTgt spid="10"/>
                                        </p:tgtEl>
                                      </p:cBhvr>
                                    </p:animEffect>
                                  </p:childTnLst>
                                </p:cTn>
                              </p:par>
                            </p:childTnLst>
                          </p:cTn>
                        </p:par>
                        <p:par>
                          <p:cTn id="29" fill="hold">
                            <p:stCondLst>
                              <p:cond delay="3500"/>
                            </p:stCondLst>
                            <p:childTnLst>
                              <p:par>
                                <p:cTn id="30" presetID="22" presetClass="entr" presetSubtype="8" fill="hold" nodeType="afterEffect">
                                  <p:stCondLst>
                                    <p:cond delay="500"/>
                                  </p:stCondLst>
                                  <p:childTnLst>
                                    <p:set>
                                      <p:cBhvr>
                                        <p:cTn id="31" dur="1" fill="hold">
                                          <p:stCondLst>
                                            <p:cond delay="0"/>
                                          </p:stCondLst>
                                        </p:cTn>
                                        <p:tgtEl>
                                          <p:spTgt spid="41"/>
                                        </p:tgtEl>
                                        <p:attrNameLst>
                                          <p:attrName>style.visibility</p:attrName>
                                        </p:attrNameLst>
                                      </p:cBhvr>
                                      <p:to>
                                        <p:strVal val="visible"/>
                                      </p:to>
                                    </p:set>
                                    <p:animEffect transition="in" filter="wipe(left)">
                                      <p:cBhvr>
                                        <p:cTn id="32" dur="500"/>
                                        <p:tgtEl>
                                          <p:spTgt spid="41"/>
                                        </p:tgtEl>
                                      </p:cBhvr>
                                    </p:animEffect>
                                  </p:childTnLst>
                                </p:cTn>
                              </p:par>
                            </p:childTnLst>
                          </p:cTn>
                        </p:par>
                        <p:par>
                          <p:cTn id="33" fill="hold">
                            <p:stCondLst>
                              <p:cond delay="4500"/>
                            </p:stCondLst>
                            <p:childTnLst>
                              <p:par>
                                <p:cTn id="34" presetID="22" presetClass="entr" presetSubtype="8" fill="hold" nodeType="afterEffect">
                                  <p:stCondLst>
                                    <p:cond delay="500"/>
                                  </p:stCondLst>
                                  <p:childTnLst>
                                    <p:set>
                                      <p:cBhvr>
                                        <p:cTn id="35" dur="1" fill="hold">
                                          <p:stCondLst>
                                            <p:cond delay="0"/>
                                          </p:stCondLst>
                                        </p:cTn>
                                        <p:tgtEl>
                                          <p:spTgt spid="42"/>
                                        </p:tgtEl>
                                        <p:attrNameLst>
                                          <p:attrName>style.visibility</p:attrName>
                                        </p:attrNameLst>
                                      </p:cBhvr>
                                      <p:to>
                                        <p:strVal val="visible"/>
                                      </p:to>
                                    </p:set>
                                    <p:animEffect transition="in" filter="wipe(left)">
                                      <p:cBhvr>
                                        <p:cTn id="36" dur="500"/>
                                        <p:tgtEl>
                                          <p:spTgt spid="42"/>
                                        </p:tgtEl>
                                      </p:cBhvr>
                                    </p:animEffect>
                                  </p:childTnLst>
                                </p:cTn>
                              </p:par>
                            </p:childTnLst>
                          </p:cTn>
                        </p:par>
                        <p:par>
                          <p:cTn id="37" fill="hold">
                            <p:stCondLst>
                              <p:cond delay="5500"/>
                            </p:stCondLst>
                            <p:childTnLst>
                              <p:par>
                                <p:cTn id="38" presetID="22" presetClass="entr" presetSubtype="8" fill="hold" nodeType="afterEffect">
                                  <p:stCondLst>
                                    <p:cond delay="500"/>
                                  </p:stCondLst>
                                  <p:childTnLst>
                                    <p:set>
                                      <p:cBhvr>
                                        <p:cTn id="39" dur="1" fill="hold">
                                          <p:stCondLst>
                                            <p:cond delay="0"/>
                                          </p:stCondLst>
                                        </p:cTn>
                                        <p:tgtEl>
                                          <p:spTgt spid="16"/>
                                        </p:tgtEl>
                                        <p:attrNameLst>
                                          <p:attrName>style.visibility</p:attrName>
                                        </p:attrNameLst>
                                      </p:cBhvr>
                                      <p:to>
                                        <p:strVal val="visible"/>
                                      </p:to>
                                    </p:set>
                                    <p:animEffect transition="in" filter="wipe(left)">
                                      <p:cBhvr>
                                        <p:cTn id="40" dur="500"/>
                                        <p:tgtEl>
                                          <p:spTgt spid="16"/>
                                        </p:tgtEl>
                                      </p:cBhvr>
                                    </p:animEffect>
                                  </p:childTnLst>
                                </p:cTn>
                              </p:par>
                            </p:childTnLst>
                          </p:cTn>
                        </p:par>
                        <p:par>
                          <p:cTn id="41" fill="hold">
                            <p:stCondLst>
                              <p:cond delay="6500"/>
                            </p:stCondLst>
                            <p:childTnLst>
                              <p:par>
                                <p:cTn id="42" presetID="22" presetClass="entr" presetSubtype="8" fill="hold" nodeType="afterEffect">
                                  <p:stCondLst>
                                    <p:cond delay="500"/>
                                  </p:stCondLst>
                                  <p:childTnLst>
                                    <p:set>
                                      <p:cBhvr>
                                        <p:cTn id="43" dur="1" fill="hold">
                                          <p:stCondLst>
                                            <p:cond delay="0"/>
                                          </p:stCondLst>
                                        </p:cTn>
                                        <p:tgtEl>
                                          <p:spTgt spid="21"/>
                                        </p:tgtEl>
                                        <p:attrNameLst>
                                          <p:attrName>style.visibility</p:attrName>
                                        </p:attrNameLst>
                                      </p:cBhvr>
                                      <p:to>
                                        <p:strVal val="visible"/>
                                      </p:to>
                                    </p:set>
                                    <p:animEffect transition="in" filter="wipe(left)">
                                      <p:cBhvr>
                                        <p:cTn id="44" dur="500"/>
                                        <p:tgtEl>
                                          <p:spTgt spid="21"/>
                                        </p:tgtEl>
                                      </p:cBhvr>
                                    </p:animEffect>
                                  </p:childTnLst>
                                </p:cTn>
                              </p:par>
                            </p:childTnLst>
                          </p:cTn>
                        </p:par>
                        <p:par>
                          <p:cTn id="45" fill="hold">
                            <p:stCondLst>
                              <p:cond delay="7500"/>
                            </p:stCondLst>
                            <p:childTnLst>
                              <p:par>
                                <p:cTn id="46" presetID="22" presetClass="entr" presetSubtype="8" fill="hold" nodeType="afterEffect">
                                  <p:stCondLst>
                                    <p:cond delay="500"/>
                                  </p:stCondLst>
                                  <p:childTnLst>
                                    <p:set>
                                      <p:cBhvr>
                                        <p:cTn id="47" dur="1" fill="hold">
                                          <p:stCondLst>
                                            <p:cond delay="0"/>
                                          </p:stCondLst>
                                        </p:cTn>
                                        <p:tgtEl>
                                          <p:spTgt spid="43"/>
                                        </p:tgtEl>
                                        <p:attrNameLst>
                                          <p:attrName>style.visibility</p:attrName>
                                        </p:attrNameLst>
                                      </p:cBhvr>
                                      <p:to>
                                        <p:strVal val="visible"/>
                                      </p:to>
                                    </p:set>
                                    <p:animEffect transition="in" filter="wipe(left)">
                                      <p:cBhvr>
                                        <p:cTn id="48" dur="500"/>
                                        <p:tgtEl>
                                          <p:spTgt spid="43"/>
                                        </p:tgtEl>
                                      </p:cBhvr>
                                    </p:animEffect>
                                  </p:childTnLst>
                                </p:cTn>
                              </p:par>
                            </p:childTnLst>
                          </p:cTn>
                        </p:par>
                        <p:par>
                          <p:cTn id="49" fill="hold">
                            <p:stCondLst>
                              <p:cond delay="8500"/>
                            </p:stCondLst>
                            <p:childTnLst>
                              <p:par>
                                <p:cTn id="50" presetID="22" presetClass="entr" presetSubtype="8" fill="hold" nodeType="afterEffect">
                                  <p:stCondLst>
                                    <p:cond delay="500"/>
                                  </p:stCondLst>
                                  <p:childTnLst>
                                    <p:set>
                                      <p:cBhvr>
                                        <p:cTn id="51" dur="1" fill="hold">
                                          <p:stCondLst>
                                            <p:cond delay="0"/>
                                          </p:stCondLst>
                                        </p:cTn>
                                        <p:tgtEl>
                                          <p:spTgt spid="44"/>
                                        </p:tgtEl>
                                        <p:attrNameLst>
                                          <p:attrName>style.visibility</p:attrName>
                                        </p:attrNameLst>
                                      </p:cBhvr>
                                      <p:to>
                                        <p:strVal val="visible"/>
                                      </p:to>
                                    </p:set>
                                    <p:animEffect transition="in" filter="wipe(left)">
                                      <p:cBhvr>
                                        <p:cTn id="52" dur="500"/>
                                        <p:tgtEl>
                                          <p:spTgt spid="44"/>
                                        </p:tgtEl>
                                      </p:cBhvr>
                                    </p:animEffect>
                                  </p:childTnLst>
                                </p:cTn>
                              </p:par>
                            </p:childTnLst>
                          </p:cTn>
                        </p:par>
                        <p:par>
                          <p:cTn id="53" fill="hold">
                            <p:stCondLst>
                              <p:cond delay="9500"/>
                            </p:stCondLst>
                            <p:childTnLst>
                              <p:par>
                                <p:cTn id="54" presetID="22" presetClass="entr" presetSubtype="8" fill="hold" nodeType="afterEffect">
                                  <p:stCondLst>
                                    <p:cond delay="500"/>
                                  </p:stCondLst>
                                  <p:childTnLst>
                                    <p:set>
                                      <p:cBhvr>
                                        <p:cTn id="55" dur="1" fill="hold">
                                          <p:stCondLst>
                                            <p:cond delay="0"/>
                                          </p:stCondLst>
                                        </p:cTn>
                                        <p:tgtEl>
                                          <p:spTgt spid="30"/>
                                        </p:tgtEl>
                                        <p:attrNameLst>
                                          <p:attrName>style.visibility</p:attrName>
                                        </p:attrNameLst>
                                      </p:cBhvr>
                                      <p:to>
                                        <p:strVal val="visible"/>
                                      </p:to>
                                    </p:set>
                                    <p:animEffect transition="in" filter="wipe(left)">
                                      <p:cBhvr>
                                        <p:cTn id="56" dur="500"/>
                                        <p:tgtEl>
                                          <p:spTgt spid="30"/>
                                        </p:tgtEl>
                                      </p:cBhvr>
                                    </p:animEffect>
                                  </p:childTnLst>
                                </p:cTn>
                              </p:par>
                            </p:childTnLst>
                          </p:cTn>
                        </p:par>
                        <p:par>
                          <p:cTn id="57" fill="hold">
                            <p:stCondLst>
                              <p:cond delay="10500"/>
                            </p:stCondLst>
                            <p:childTnLst>
                              <p:par>
                                <p:cTn id="58" presetID="22" presetClass="entr" presetSubtype="8" fill="hold" nodeType="afterEffect">
                                  <p:stCondLst>
                                    <p:cond delay="500"/>
                                  </p:stCondLst>
                                  <p:childTnLst>
                                    <p:set>
                                      <p:cBhvr>
                                        <p:cTn id="59" dur="1" fill="hold">
                                          <p:stCondLst>
                                            <p:cond delay="0"/>
                                          </p:stCondLst>
                                        </p:cTn>
                                        <p:tgtEl>
                                          <p:spTgt spid="31"/>
                                        </p:tgtEl>
                                        <p:attrNameLst>
                                          <p:attrName>style.visibility</p:attrName>
                                        </p:attrNameLst>
                                      </p:cBhvr>
                                      <p:to>
                                        <p:strVal val="visible"/>
                                      </p:to>
                                    </p:set>
                                    <p:animEffect transition="in" filter="wipe(left)">
                                      <p:cBhvr>
                                        <p:cTn id="60" dur="500"/>
                                        <p:tgtEl>
                                          <p:spTgt spid="31"/>
                                        </p:tgtEl>
                                      </p:cBhvr>
                                    </p:animEffect>
                                  </p:childTnLst>
                                </p:cTn>
                              </p:par>
                            </p:childTnLst>
                          </p:cTn>
                        </p:par>
                        <p:par>
                          <p:cTn id="61" fill="hold">
                            <p:stCondLst>
                              <p:cond delay="11500"/>
                            </p:stCondLst>
                            <p:childTnLst>
                              <p:par>
                                <p:cTn id="62" presetID="22" presetClass="entr" presetSubtype="8" fill="hold" nodeType="afterEffect">
                                  <p:stCondLst>
                                    <p:cond delay="500"/>
                                  </p:stCondLst>
                                  <p:childTnLst>
                                    <p:set>
                                      <p:cBhvr>
                                        <p:cTn id="63" dur="1" fill="hold">
                                          <p:stCondLst>
                                            <p:cond delay="0"/>
                                          </p:stCondLst>
                                        </p:cTn>
                                        <p:tgtEl>
                                          <p:spTgt spid="32"/>
                                        </p:tgtEl>
                                        <p:attrNameLst>
                                          <p:attrName>style.visibility</p:attrName>
                                        </p:attrNameLst>
                                      </p:cBhvr>
                                      <p:to>
                                        <p:strVal val="visible"/>
                                      </p:to>
                                    </p:set>
                                    <p:animEffect transition="in" filter="wipe(left)">
                                      <p:cBhvr>
                                        <p:cTn id="64" dur="500"/>
                                        <p:tgtEl>
                                          <p:spTgt spid="32"/>
                                        </p:tgtEl>
                                      </p:cBhvr>
                                    </p:animEffect>
                                  </p:childTnLst>
                                </p:cTn>
                              </p:par>
                            </p:childTnLst>
                          </p:cTn>
                        </p:par>
                        <p:par>
                          <p:cTn id="65" fill="hold">
                            <p:stCondLst>
                              <p:cond delay="12500"/>
                            </p:stCondLst>
                            <p:childTnLst>
                              <p:par>
                                <p:cTn id="66" presetID="22" presetClass="entr" presetSubtype="8" fill="hold" nodeType="afterEffect">
                                  <p:stCondLst>
                                    <p:cond delay="500"/>
                                  </p:stCondLst>
                                  <p:childTnLst>
                                    <p:set>
                                      <p:cBhvr>
                                        <p:cTn id="67" dur="1" fill="hold">
                                          <p:stCondLst>
                                            <p:cond delay="0"/>
                                          </p:stCondLst>
                                        </p:cTn>
                                        <p:tgtEl>
                                          <p:spTgt spid="35"/>
                                        </p:tgtEl>
                                        <p:attrNameLst>
                                          <p:attrName>style.visibility</p:attrName>
                                        </p:attrNameLst>
                                      </p:cBhvr>
                                      <p:to>
                                        <p:strVal val="visible"/>
                                      </p:to>
                                    </p:set>
                                    <p:animEffect transition="in" filter="wipe(left)">
                                      <p:cBhvr>
                                        <p:cTn id="68" dur="500"/>
                                        <p:tgtEl>
                                          <p:spTgt spid="35"/>
                                        </p:tgtEl>
                                      </p:cBhvr>
                                    </p:animEffect>
                                  </p:childTnLst>
                                </p:cTn>
                              </p:par>
                            </p:childTnLst>
                          </p:cTn>
                        </p:par>
                        <p:par>
                          <p:cTn id="69" fill="hold">
                            <p:stCondLst>
                              <p:cond delay="13500"/>
                            </p:stCondLst>
                            <p:childTnLst>
                              <p:par>
                                <p:cTn id="70" presetID="22" presetClass="entr" presetSubtype="8" fill="hold" nodeType="afterEffect">
                                  <p:stCondLst>
                                    <p:cond delay="500"/>
                                  </p:stCondLst>
                                  <p:childTnLst>
                                    <p:set>
                                      <p:cBhvr>
                                        <p:cTn id="71" dur="1" fill="hold">
                                          <p:stCondLst>
                                            <p:cond delay="0"/>
                                          </p:stCondLst>
                                        </p:cTn>
                                        <p:tgtEl>
                                          <p:spTgt spid="36"/>
                                        </p:tgtEl>
                                        <p:attrNameLst>
                                          <p:attrName>style.visibility</p:attrName>
                                        </p:attrNameLst>
                                      </p:cBhvr>
                                      <p:to>
                                        <p:strVal val="visible"/>
                                      </p:to>
                                    </p:set>
                                    <p:animEffect transition="in" filter="wipe(left)">
                                      <p:cBhvr>
                                        <p:cTn id="72" dur="500"/>
                                        <p:tgtEl>
                                          <p:spTgt spid="36"/>
                                        </p:tgtEl>
                                      </p:cBhvr>
                                    </p:animEffect>
                                  </p:childTnLst>
                                </p:cTn>
                              </p:par>
                            </p:childTnLst>
                          </p:cTn>
                        </p:par>
                        <p:par>
                          <p:cTn id="73" fill="hold">
                            <p:stCondLst>
                              <p:cond delay="14500"/>
                            </p:stCondLst>
                            <p:childTnLst>
                              <p:par>
                                <p:cTn id="74" presetID="22" presetClass="entr" presetSubtype="8" fill="hold" nodeType="afterEffect">
                                  <p:stCondLst>
                                    <p:cond delay="500"/>
                                  </p:stCondLst>
                                  <p:childTnLst>
                                    <p:set>
                                      <p:cBhvr>
                                        <p:cTn id="75" dur="1" fill="hold">
                                          <p:stCondLst>
                                            <p:cond delay="0"/>
                                          </p:stCondLst>
                                        </p:cTn>
                                        <p:tgtEl>
                                          <p:spTgt spid="37"/>
                                        </p:tgtEl>
                                        <p:attrNameLst>
                                          <p:attrName>style.visibility</p:attrName>
                                        </p:attrNameLst>
                                      </p:cBhvr>
                                      <p:to>
                                        <p:strVal val="visible"/>
                                      </p:to>
                                    </p:set>
                                    <p:animEffect transition="in" filter="wipe(left)">
                                      <p:cBhvr>
                                        <p:cTn id="76" dur="500"/>
                                        <p:tgtEl>
                                          <p:spTgt spid="37"/>
                                        </p:tgtEl>
                                      </p:cBhvr>
                                    </p:animEffect>
                                  </p:childTnLst>
                                </p:cTn>
                              </p:par>
                            </p:childTnLst>
                          </p:cTn>
                        </p:par>
                        <p:par>
                          <p:cTn id="77" fill="hold">
                            <p:stCondLst>
                              <p:cond delay="15500"/>
                            </p:stCondLst>
                            <p:childTnLst>
                              <p:par>
                                <p:cTn id="78" presetID="22" presetClass="entr" presetSubtype="8" fill="hold" nodeType="afterEffect">
                                  <p:stCondLst>
                                    <p:cond delay="500"/>
                                  </p:stCondLst>
                                  <p:childTnLst>
                                    <p:set>
                                      <p:cBhvr>
                                        <p:cTn id="79" dur="1" fill="hold">
                                          <p:stCondLst>
                                            <p:cond delay="0"/>
                                          </p:stCondLst>
                                        </p:cTn>
                                        <p:tgtEl>
                                          <p:spTgt spid="40"/>
                                        </p:tgtEl>
                                        <p:attrNameLst>
                                          <p:attrName>style.visibility</p:attrName>
                                        </p:attrNameLst>
                                      </p:cBhvr>
                                      <p:to>
                                        <p:strVal val="visible"/>
                                      </p:to>
                                    </p:set>
                                    <p:animEffect transition="in" filter="wipe(left)">
                                      <p:cBhvr>
                                        <p:cTn id="80" dur="500"/>
                                        <p:tgtEl>
                                          <p:spTgt spid="40"/>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462"/>
                                        </p:tgtEl>
                                        <p:attrNameLst>
                                          <p:attrName>style.visibility</p:attrName>
                                        </p:attrNameLst>
                                      </p:cBhvr>
                                      <p:to>
                                        <p:strVal val="visible"/>
                                      </p:to>
                                    </p:set>
                                    <p:animEffect transition="in" filter="wipe(left)">
                                      <p:cBhvr>
                                        <p:cTn id="85" dur="500"/>
                                        <p:tgtEl>
                                          <p:spTgt spid="462"/>
                                        </p:tgtEl>
                                      </p:cBhvr>
                                    </p:animEffect>
                                  </p:childTnLst>
                                </p:cTn>
                              </p:par>
                            </p:childTnLst>
                          </p:cTn>
                        </p:par>
                        <p:par>
                          <p:cTn id="86" fill="hold">
                            <p:stCondLst>
                              <p:cond delay="500"/>
                            </p:stCondLst>
                            <p:childTnLst>
                              <p:par>
                                <p:cTn id="87" presetID="22" presetClass="entr" presetSubtype="8" fill="hold" grpId="0" nodeType="afterEffect">
                                  <p:stCondLst>
                                    <p:cond delay="0"/>
                                  </p:stCondLst>
                                  <p:childTnLst>
                                    <p:set>
                                      <p:cBhvr>
                                        <p:cTn id="88" dur="1" fill="hold">
                                          <p:stCondLst>
                                            <p:cond delay="0"/>
                                          </p:stCondLst>
                                        </p:cTn>
                                        <p:tgtEl>
                                          <p:spTgt spid="458"/>
                                        </p:tgtEl>
                                        <p:attrNameLst>
                                          <p:attrName>style.visibility</p:attrName>
                                        </p:attrNameLst>
                                      </p:cBhvr>
                                      <p:to>
                                        <p:strVal val="visible"/>
                                      </p:to>
                                    </p:set>
                                    <p:animEffect transition="in" filter="wipe(left)">
                                      <p:cBhvr>
                                        <p:cTn id="89" dur="500"/>
                                        <p:tgtEl>
                                          <p:spTgt spid="458"/>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nodeType="clickEffect">
                                  <p:stCondLst>
                                    <p:cond delay="0"/>
                                  </p:stCondLst>
                                  <p:childTnLst>
                                    <p:set>
                                      <p:cBhvr>
                                        <p:cTn id="93" dur="1" fill="hold">
                                          <p:stCondLst>
                                            <p:cond delay="0"/>
                                          </p:stCondLst>
                                        </p:cTn>
                                        <p:tgtEl>
                                          <p:spTgt spid="5"/>
                                        </p:tgtEl>
                                        <p:attrNameLst>
                                          <p:attrName>style.visibility</p:attrName>
                                        </p:attrNameLst>
                                      </p:cBhvr>
                                      <p:to>
                                        <p:strVal val="visible"/>
                                      </p:to>
                                    </p:set>
                                    <p:animEffect transition="in" filter="wipe(left)">
                                      <p:cBhvr>
                                        <p:cTn id="94" dur="500"/>
                                        <p:tgtEl>
                                          <p:spTgt spid="5"/>
                                        </p:tgtEl>
                                      </p:cBhvr>
                                    </p:animEffect>
                                  </p:childTnLst>
                                </p:cTn>
                              </p:par>
                            </p:childTnLst>
                          </p:cTn>
                        </p:par>
                        <p:par>
                          <p:cTn id="95" fill="hold">
                            <p:stCondLst>
                              <p:cond delay="500"/>
                            </p:stCondLst>
                            <p:childTnLst>
                              <p:par>
                                <p:cTn id="96" presetID="22" presetClass="entr" presetSubtype="8" fill="hold" grpId="0" nodeType="afterEffect">
                                  <p:stCondLst>
                                    <p:cond delay="500"/>
                                  </p:stCondLst>
                                  <p:childTnLst>
                                    <p:set>
                                      <p:cBhvr>
                                        <p:cTn id="97" dur="1" fill="hold">
                                          <p:stCondLst>
                                            <p:cond delay="0"/>
                                          </p:stCondLst>
                                        </p:cTn>
                                        <p:tgtEl>
                                          <p:spTgt spid="460"/>
                                        </p:tgtEl>
                                        <p:attrNameLst>
                                          <p:attrName>style.visibility</p:attrName>
                                        </p:attrNameLst>
                                      </p:cBhvr>
                                      <p:to>
                                        <p:strVal val="visible"/>
                                      </p:to>
                                    </p:set>
                                    <p:animEffect transition="in" filter="wipe(left)">
                                      <p:cBhvr>
                                        <p:cTn id="98" dur="500"/>
                                        <p:tgtEl>
                                          <p:spTgt spid="460"/>
                                        </p:tgtEl>
                                      </p:cBhvr>
                                    </p:animEffect>
                                  </p:childTnLst>
                                </p:cTn>
                              </p:par>
                            </p:childTnLst>
                          </p:cTn>
                        </p:par>
                        <p:par>
                          <p:cTn id="99" fill="hold">
                            <p:stCondLst>
                              <p:cond delay="1500"/>
                            </p:stCondLst>
                            <p:childTnLst>
                              <p:par>
                                <p:cTn id="100" presetID="22" presetClass="entr" presetSubtype="1" fill="hold" grpId="0" nodeType="afterEffect">
                                  <p:stCondLst>
                                    <p:cond delay="500"/>
                                  </p:stCondLst>
                                  <p:childTnLst>
                                    <p:set>
                                      <p:cBhvr>
                                        <p:cTn id="101" dur="1" fill="hold">
                                          <p:stCondLst>
                                            <p:cond delay="0"/>
                                          </p:stCondLst>
                                        </p:cTn>
                                        <p:tgtEl>
                                          <p:spTgt spid="8"/>
                                        </p:tgtEl>
                                        <p:attrNameLst>
                                          <p:attrName>style.visibility</p:attrName>
                                        </p:attrNameLst>
                                      </p:cBhvr>
                                      <p:to>
                                        <p:strVal val="visible"/>
                                      </p:to>
                                    </p:set>
                                    <p:animEffect transition="in" filter="wipe(up)">
                                      <p:cBhvr>
                                        <p:cTn id="102" dur="500"/>
                                        <p:tgtEl>
                                          <p:spTgt spid="8"/>
                                        </p:tgtEl>
                                      </p:cBhvr>
                                    </p:animEffect>
                                  </p:childTnLst>
                                </p:cTn>
                              </p:par>
                            </p:childTnLst>
                          </p:cTn>
                        </p:par>
                        <p:par>
                          <p:cTn id="103" fill="hold">
                            <p:stCondLst>
                              <p:cond delay="2500"/>
                            </p:stCondLst>
                            <p:childTnLst>
                              <p:par>
                                <p:cTn id="104" presetID="22" presetClass="entr" presetSubtype="8" fill="hold" grpId="0" nodeType="afterEffect">
                                  <p:stCondLst>
                                    <p:cond delay="500"/>
                                  </p:stCondLst>
                                  <p:childTnLst>
                                    <p:set>
                                      <p:cBhvr>
                                        <p:cTn id="105" dur="1" fill="hold">
                                          <p:stCondLst>
                                            <p:cond delay="0"/>
                                          </p:stCondLst>
                                        </p:cTn>
                                        <p:tgtEl>
                                          <p:spTgt spid="463"/>
                                        </p:tgtEl>
                                        <p:attrNameLst>
                                          <p:attrName>style.visibility</p:attrName>
                                        </p:attrNameLst>
                                      </p:cBhvr>
                                      <p:to>
                                        <p:strVal val="visible"/>
                                      </p:to>
                                    </p:set>
                                    <p:animEffect transition="in" filter="wipe(left)">
                                      <p:cBhvr>
                                        <p:cTn id="106" dur="500"/>
                                        <p:tgtEl>
                                          <p:spTgt spid="463"/>
                                        </p:tgtEl>
                                      </p:cBhvr>
                                    </p:animEffect>
                                  </p:childTnLst>
                                </p:cTn>
                              </p:par>
                            </p:childTnLst>
                          </p:cTn>
                        </p:par>
                        <p:par>
                          <p:cTn id="107" fill="hold">
                            <p:stCondLst>
                              <p:cond delay="3500"/>
                            </p:stCondLst>
                            <p:childTnLst>
                              <p:par>
                                <p:cTn id="108" presetID="22" presetClass="entr" presetSubtype="2" fill="hold" nodeType="afterEffect">
                                  <p:stCondLst>
                                    <p:cond delay="500"/>
                                  </p:stCondLst>
                                  <p:childTnLst>
                                    <p:set>
                                      <p:cBhvr>
                                        <p:cTn id="109" dur="1" fill="hold">
                                          <p:stCondLst>
                                            <p:cond delay="0"/>
                                          </p:stCondLst>
                                        </p:cTn>
                                        <p:tgtEl>
                                          <p:spTgt spid="215"/>
                                        </p:tgtEl>
                                        <p:attrNameLst>
                                          <p:attrName>style.visibility</p:attrName>
                                        </p:attrNameLst>
                                      </p:cBhvr>
                                      <p:to>
                                        <p:strVal val="visible"/>
                                      </p:to>
                                    </p:set>
                                    <p:animEffect transition="in" filter="wipe(right)">
                                      <p:cBhvr>
                                        <p:cTn id="110" dur="500"/>
                                        <p:tgtEl>
                                          <p:spTgt spid="215"/>
                                        </p:tgtEl>
                                      </p:cBhvr>
                                    </p:animEffect>
                                  </p:childTnLst>
                                </p:cTn>
                              </p:par>
                            </p:childTnLst>
                          </p:cTn>
                        </p:par>
                      </p:childTnLst>
                    </p:cTn>
                  </p:par>
                  <p:par>
                    <p:cTn id="111" fill="hold">
                      <p:stCondLst>
                        <p:cond delay="indefinite"/>
                      </p:stCondLst>
                      <p:childTnLst>
                        <p:par>
                          <p:cTn id="112" fill="hold">
                            <p:stCondLst>
                              <p:cond delay="0"/>
                            </p:stCondLst>
                            <p:childTnLst>
                              <p:par>
                                <p:cTn id="113" presetID="22" presetClass="entr" presetSubtype="8" fill="hold" nodeType="clickEffect">
                                  <p:stCondLst>
                                    <p:cond delay="0"/>
                                  </p:stCondLst>
                                  <p:childTnLst>
                                    <p:set>
                                      <p:cBhvr>
                                        <p:cTn id="114" dur="1" fill="hold">
                                          <p:stCondLst>
                                            <p:cond delay="0"/>
                                          </p:stCondLst>
                                        </p:cTn>
                                        <p:tgtEl>
                                          <p:spTgt spid="216"/>
                                        </p:tgtEl>
                                        <p:attrNameLst>
                                          <p:attrName>style.visibility</p:attrName>
                                        </p:attrNameLst>
                                      </p:cBhvr>
                                      <p:to>
                                        <p:strVal val="visible"/>
                                      </p:to>
                                    </p:set>
                                    <p:animEffect transition="in" filter="wipe(left)">
                                      <p:cBhvr>
                                        <p:cTn id="115" dur="500"/>
                                        <p:tgtEl>
                                          <p:spTgt spid="216"/>
                                        </p:tgtEl>
                                      </p:cBhvr>
                                    </p:animEffect>
                                  </p:childTnLst>
                                </p:cTn>
                              </p:par>
                            </p:childTnLst>
                          </p:cTn>
                        </p:par>
                        <p:par>
                          <p:cTn id="116" fill="hold">
                            <p:stCondLst>
                              <p:cond delay="500"/>
                            </p:stCondLst>
                            <p:childTnLst>
                              <p:par>
                                <p:cTn id="117" presetID="22" presetClass="entr" presetSubtype="8" fill="hold" grpId="0" nodeType="afterEffect">
                                  <p:stCondLst>
                                    <p:cond delay="500"/>
                                  </p:stCondLst>
                                  <p:childTnLst>
                                    <p:set>
                                      <p:cBhvr>
                                        <p:cTn id="118" dur="1" fill="hold">
                                          <p:stCondLst>
                                            <p:cond delay="0"/>
                                          </p:stCondLst>
                                        </p:cTn>
                                        <p:tgtEl>
                                          <p:spTgt spid="461"/>
                                        </p:tgtEl>
                                        <p:attrNameLst>
                                          <p:attrName>style.visibility</p:attrName>
                                        </p:attrNameLst>
                                      </p:cBhvr>
                                      <p:to>
                                        <p:strVal val="visible"/>
                                      </p:to>
                                    </p:set>
                                    <p:animEffect transition="in" filter="wipe(left)">
                                      <p:cBhvr>
                                        <p:cTn id="119" dur="500"/>
                                        <p:tgtEl>
                                          <p:spTgt spid="461"/>
                                        </p:tgtEl>
                                      </p:cBhvr>
                                    </p:animEffect>
                                  </p:childTnLst>
                                </p:cTn>
                              </p:par>
                            </p:childTnLst>
                          </p:cTn>
                        </p:par>
                        <p:par>
                          <p:cTn id="120" fill="hold">
                            <p:stCondLst>
                              <p:cond delay="1500"/>
                            </p:stCondLst>
                            <p:childTnLst>
                              <p:par>
                                <p:cTn id="121" presetID="22" presetClass="entr" presetSubtype="1" fill="hold" grpId="0" nodeType="afterEffect">
                                  <p:stCondLst>
                                    <p:cond delay="500"/>
                                  </p:stCondLst>
                                  <p:childTnLst>
                                    <p:set>
                                      <p:cBhvr>
                                        <p:cTn id="122" dur="1" fill="hold">
                                          <p:stCondLst>
                                            <p:cond delay="0"/>
                                          </p:stCondLst>
                                        </p:cTn>
                                        <p:tgtEl>
                                          <p:spTgt spid="217"/>
                                        </p:tgtEl>
                                        <p:attrNameLst>
                                          <p:attrName>style.visibility</p:attrName>
                                        </p:attrNameLst>
                                      </p:cBhvr>
                                      <p:to>
                                        <p:strVal val="visible"/>
                                      </p:to>
                                    </p:set>
                                    <p:animEffect transition="in" filter="wipe(up)">
                                      <p:cBhvr>
                                        <p:cTn id="123" dur="500"/>
                                        <p:tgtEl>
                                          <p:spTgt spid="217"/>
                                        </p:tgtEl>
                                      </p:cBhvr>
                                    </p:animEffect>
                                  </p:childTnLst>
                                </p:cTn>
                              </p:par>
                            </p:childTnLst>
                          </p:cTn>
                        </p:par>
                        <p:par>
                          <p:cTn id="124" fill="hold">
                            <p:stCondLst>
                              <p:cond delay="2500"/>
                            </p:stCondLst>
                            <p:childTnLst>
                              <p:par>
                                <p:cTn id="125" presetID="22" presetClass="entr" presetSubtype="8" fill="hold" grpId="0" nodeType="afterEffect">
                                  <p:stCondLst>
                                    <p:cond delay="500"/>
                                  </p:stCondLst>
                                  <p:childTnLst>
                                    <p:set>
                                      <p:cBhvr>
                                        <p:cTn id="126" dur="1" fill="hold">
                                          <p:stCondLst>
                                            <p:cond delay="0"/>
                                          </p:stCondLst>
                                        </p:cTn>
                                        <p:tgtEl>
                                          <p:spTgt spid="464"/>
                                        </p:tgtEl>
                                        <p:attrNameLst>
                                          <p:attrName>style.visibility</p:attrName>
                                        </p:attrNameLst>
                                      </p:cBhvr>
                                      <p:to>
                                        <p:strVal val="visible"/>
                                      </p:to>
                                    </p:set>
                                    <p:animEffect transition="in" filter="wipe(left)">
                                      <p:cBhvr>
                                        <p:cTn id="127" dur="500"/>
                                        <p:tgtEl>
                                          <p:spTgt spid="464"/>
                                        </p:tgtEl>
                                      </p:cBhvr>
                                    </p:animEffect>
                                  </p:childTnLst>
                                </p:cTn>
                              </p:par>
                            </p:childTnLst>
                          </p:cTn>
                        </p:par>
                        <p:par>
                          <p:cTn id="128" fill="hold">
                            <p:stCondLst>
                              <p:cond delay="3500"/>
                            </p:stCondLst>
                            <p:childTnLst>
                              <p:par>
                                <p:cTn id="129" presetID="22" presetClass="entr" presetSubtype="2" fill="hold" nodeType="afterEffect">
                                  <p:stCondLst>
                                    <p:cond delay="500"/>
                                  </p:stCondLst>
                                  <p:childTnLst>
                                    <p:set>
                                      <p:cBhvr>
                                        <p:cTn id="130" dur="1" fill="hold">
                                          <p:stCondLst>
                                            <p:cond delay="0"/>
                                          </p:stCondLst>
                                        </p:cTn>
                                        <p:tgtEl>
                                          <p:spTgt spid="218"/>
                                        </p:tgtEl>
                                        <p:attrNameLst>
                                          <p:attrName>style.visibility</p:attrName>
                                        </p:attrNameLst>
                                      </p:cBhvr>
                                      <p:to>
                                        <p:strVal val="visible"/>
                                      </p:to>
                                    </p:set>
                                    <p:animEffect transition="in" filter="wipe(right)">
                                      <p:cBhvr>
                                        <p:cTn id="131" dur="500"/>
                                        <p:tgtEl>
                                          <p:spTgt spid="218"/>
                                        </p:tgtEl>
                                      </p:cBhvr>
                                    </p:animEffect>
                                  </p:childTnLst>
                                </p:cTn>
                              </p:par>
                            </p:childTnLst>
                          </p:cTn>
                        </p:par>
                      </p:childTnLst>
                    </p:cTn>
                  </p:par>
                  <p:par>
                    <p:cTn id="132" fill="hold">
                      <p:stCondLst>
                        <p:cond delay="indefinite"/>
                      </p:stCondLst>
                      <p:childTnLst>
                        <p:par>
                          <p:cTn id="133" fill="hold">
                            <p:stCondLst>
                              <p:cond delay="0"/>
                            </p:stCondLst>
                            <p:childTnLst>
                              <p:par>
                                <p:cTn id="134" presetID="22" presetClass="entr" presetSubtype="8" fill="hold" nodeType="clickEffect">
                                  <p:stCondLst>
                                    <p:cond delay="0"/>
                                  </p:stCondLst>
                                  <p:childTnLst>
                                    <p:set>
                                      <p:cBhvr>
                                        <p:cTn id="135" dur="1" fill="hold">
                                          <p:stCondLst>
                                            <p:cond delay="0"/>
                                          </p:stCondLst>
                                        </p:cTn>
                                        <p:tgtEl>
                                          <p:spTgt spid="247"/>
                                        </p:tgtEl>
                                        <p:attrNameLst>
                                          <p:attrName>style.visibility</p:attrName>
                                        </p:attrNameLst>
                                      </p:cBhvr>
                                      <p:to>
                                        <p:strVal val="visible"/>
                                      </p:to>
                                    </p:set>
                                    <p:animEffect transition="in" filter="wipe(left)">
                                      <p:cBhvr>
                                        <p:cTn id="136" dur="500"/>
                                        <p:tgtEl>
                                          <p:spTgt spid="247"/>
                                        </p:tgtEl>
                                      </p:cBhvr>
                                    </p:animEffect>
                                  </p:childTnLst>
                                </p:cTn>
                              </p:par>
                            </p:childTnLst>
                          </p:cTn>
                        </p:par>
                        <p:par>
                          <p:cTn id="137" fill="hold">
                            <p:stCondLst>
                              <p:cond delay="500"/>
                            </p:stCondLst>
                            <p:childTnLst>
                              <p:par>
                                <p:cTn id="138" presetID="22" presetClass="entr" presetSubtype="8" fill="hold" grpId="0" nodeType="afterEffect">
                                  <p:stCondLst>
                                    <p:cond delay="500"/>
                                  </p:stCondLst>
                                  <p:childTnLst>
                                    <p:set>
                                      <p:cBhvr>
                                        <p:cTn id="139" dur="1" fill="hold">
                                          <p:stCondLst>
                                            <p:cond delay="0"/>
                                          </p:stCondLst>
                                        </p:cTn>
                                        <p:tgtEl>
                                          <p:spTgt spid="465"/>
                                        </p:tgtEl>
                                        <p:attrNameLst>
                                          <p:attrName>style.visibility</p:attrName>
                                        </p:attrNameLst>
                                      </p:cBhvr>
                                      <p:to>
                                        <p:strVal val="visible"/>
                                      </p:to>
                                    </p:set>
                                    <p:animEffect transition="in" filter="wipe(left)">
                                      <p:cBhvr>
                                        <p:cTn id="140" dur="500"/>
                                        <p:tgtEl>
                                          <p:spTgt spid="465"/>
                                        </p:tgtEl>
                                      </p:cBhvr>
                                    </p:animEffect>
                                  </p:childTnLst>
                                </p:cTn>
                              </p:par>
                            </p:childTnLst>
                          </p:cTn>
                        </p:par>
                        <p:par>
                          <p:cTn id="141" fill="hold">
                            <p:stCondLst>
                              <p:cond delay="1500"/>
                            </p:stCondLst>
                            <p:childTnLst>
                              <p:par>
                                <p:cTn id="142" presetID="22" presetClass="entr" presetSubtype="1" fill="hold" grpId="0" nodeType="afterEffect">
                                  <p:stCondLst>
                                    <p:cond delay="500"/>
                                  </p:stCondLst>
                                  <p:childTnLst>
                                    <p:set>
                                      <p:cBhvr>
                                        <p:cTn id="143" dur="1" fill="hold">
                                          <p:stCondLst>
                                            <p:cond delay="0"/>
                                          </p:stCondLst>
                                        </p:cTn>
                                        <p:tgtEl>
                                          <p:spTgt spid="248"/>
                                        </p:tgtEl>
                                        <p:attrNameLst>
                                          <p:attrName>style.visibility</p:attrName>
                                        </p:attrNameLst>
                                      </p:cBhvr>
                                      <p:to>
                                        <p:strVal val="visible"/>
                                      </p:to>
                                    </p:set>
                                    <p:animEffect transition="in" filter="wipe(up)">
                                      <p:cBhvr>
                                        <p:cTn id="144" dur="500"/>
                                        <p:tgtEl>
                                          <p:spTgt spid="248"/>
                                        </p:tgtEl>
                                      </p:cBhvr>
                                    </p:animEffect>
                                  </p:childTnLst>
                                </p:cTn>
                              </p:par>
                            </p:childTnLst>
                          </p:cTn>
                        </p:par>
                        <p:par>
                          <p:cTn id="145" fill="hold">
                            <p:stCondLst>
                              <p:cond delay="2500"/>
                            </p:stCondLst>
                            <p:childTnLst>
                              <p:par>
                                <p:cTn id="146" presetID="22" presetClass="entr" presetSubtype="8" fill="hold" grpId="0" nodeType="afterEffect">
                                  <p:stCondLst>
                                    <p:cond delay="500"/>
                                  </p:stCondLst>
                                  <p:childTnLst>
                                    <p:set>
                                      <p:cBhvr>
                                        <p:cTn id="147" dur="1" fill="hold">
                                          <p:stCondLst>
                                            <p:cond delay="0"/>
                                          </p:stCondLst>
                                        </p:cTn>
                                        <p:tgtEl>
                                          <p:spTgt spid="467"/>
                                        </p:tgtEl>
                                        <p:attrNameLst>
                                          <p:attrName>style.visibility</p:attrName>
                                        </p:attrNameLst>
                                      </p:cBhvr>
                                      <p:to>
                                        <p:strVal val="visible"/>
                                      </p:to>
                                    </p:set>
                                    <p:animEffect transition="in" filter="wipe(left)">
                                      <p:cBhvr>
                                        <p:cTn id="148" dur="500"/>
                                        <p:tgtEl>
                                          <p:spTgt spid="467"/>
                                        </p:tgtEl>
                                      </p:cBhvr>
                                    </p:animEffect>
                                  </p:childTnLst>
                                </p:cTn>
                              </p:par>
                            </p:childTnLst>
                          </p:cTn>
                        </p:par>
                        <p:par>
                          <p:cTn id="149" fill="hold">
                            <p:stCondLst>
                              <p:cond delay="3500"/>
                            </p:stCondLst>
                            <p:childTnLst>
                              <p:par>
                                <p:cTn id="150" presetID="22" presetClass="entr" presetSubtype="2" fill="hold" nodeType="afterEffect">
                                  <p:stCondLst>
                                    <p:cond delay="500"/>
                                  </p:stCondLst>
                                  <p:childTnLst>
                                    <p:set>
                                      <p:cBhvr>
                                        <p:cTn id="151" dur="1" fill="hold">
                                          <p:stCondLst>
                                            <p:cond delay="0"/>
                                          </p:stCondLst>
                                        </p:cTn>
                                        <p:tgtEl>
                                          <p:spTgt spid="249"/>
                                        </p:tgtEl>
                                        <p:attrNameLst>
                                          <p:attrName>style.visibility</p:attrName>
                                        </p:attrNameLst>
                                      </p:cBhvr>
                                      <p:to>
                                        <p:strVal val="visible"/>
                                      </p:to>
                                    </p:set>
                                    <p:animEffect transition="in" filter="wipe(right)">
                                      <p:cBhvr>
                                        <p:cTn id="152" dur="500"/>
                                        <p:tgtEl>
                                          <p:spTgt spid="249"/>
                                        </p:tgtEl>
                                      </p:cBhvr>
                                    </p:animEffect>
                                  </p:childTnLst>
                                </p:cTn>
                              </p:par>
                            </p:childTnLst>
                          </p:cTn>
                        </p:par>
                      </p:childTnLst>
                    </p:cTn>
                  </p:par>
                  <p:par>
                    <p:cTn id="153" fill="hold">
                      <p:stCondLst>
                        <p:cond delay="indefinite"/>
                      </p:stCondLst>
                      <p:childTnLst>
                        <p:par>
                          <p:cTn id="154" fill="hold">
                            <p:stCondLst>
                              <p:cond delay="0"/>
                            </p:stCondLst>
                            <p:childTnLst>
                              <p:par>
                                <p:cTn id="155" presetID="22" presetClass="entr" presetSubtype="8" fill="hold" nodeType="clickEffect">
                                  <p:stCondLst>
                                    <p:cond delay="0"/>
                                  </p:stCondLst>
                                  <p:childTnLst>
                                    <p:set>
                                      <p:cBhvr>
                                        <p:cTn id="156" dur="1" fill="hold">
                                          <p:stCondLst>
                                            <p:cond delay="0"/>
                                          </p:stCondLst>
                                        </p:cTn>
                                        <p:tgtEl>
                                          <p:spTgt spid="256"/>
                                        </p:tgtEl>
                                        <p:attrNameLst>
                                          <p:attrName>style.visibility</p:attrName>
                                        </p:attrNameLst>
                                      </p:cBhvr>
                                      <p:to>
                                        <p:strVal val="visible"/>
                                      </p:to>
                                    </p:set>
                                    <p:animEffect transition="in" filter="wipe(left)">
                                      <p:cBhvr>
                                        <p:cTn id="157" dur="500"/>
                                        <p:tgtEl>
                                          <p:spTgt spid="256"/>
                                        </p:tgtEl>
                                      </p:cBhvr>
                                    </p:animEffect>
                                  </p:childTnLst>
                                </p:cTn>
                              </p:par>
                            </p:childTnLst>
                          </p:cTn>
                        </p:par>
                        <p:par>
                          <p:cTn id="158" fill="hold">
                            <p:stCondLst>
                              <p:cond delay="500"/>
                            </p:stCondLst>
                            <p:childTnLst>
                              <p:par>
                                <p:cTn id="159" presetID="22" presetClass="entr" presetSubtype="8" fill="hold" grpId="0" nodeType="afterEffect">
                                  <p:stCondLst>
                                    <p:cond delay="500"/>
                                  </p:stCondLst>
                                  <p:childTnLst>
                                    <p:set>
                                      <p:cBhvr>
                                        <p:cTn id="160" dur="1" fill="hold">
                                          <p:stCondLst>
                                            <p:cond delay="0"/>
                                          </p:stCondLst>
                                        </p:cTn>
                                        <p:tgtEl>
                                          <p:spTgt spid="466"/>
                                        </p:tgtEl>
                                        <p:attrNameLst>
                                          <p:attrName>style.visibility</p:attrName>
                                        </p:attrNameLst>
                                      </p:cBhvr>
                                      <p:to>
                                        <p:strVal val="visible"/>
                                      </p:to>
                                    </p:set>
                                    <p:animEffect transition="in" filter="wipe(left)">
                                      <p:cBhvr>
                                        <p:cTn id="161" dur="500"/>
                                        <p:tgtEl>
                                          <p:spTgt spid="466"/>
                                        </p:tgtEl>
                                      </p:cBhvr>
                                    </p:animEffect>
                                  </p:childTnLst>
                                </p:cTn>
                              </p:par>
                            </p:childTnLst>
                          </p:cTn>
                        </p:par>
                        <p:par>
                          <p:cTn id="162" fill="hold">
                            <p:stCondLst>
                              <p:cond delay="1500"/>
                            </p:stCondLst>
                            <p:childTnLst>
                              <p:par>
                                <p:cTn id="163" presetID="22" presetClass="entr" presetSubtype="1" fill="hold" grpId="0" nodeType="afterEffect">
                                  <p:stCondLst>
                                    <p:cond delay="500"/>
                                  </p:stCondLst>
                                  <p:childTnLst>
                                    <p:set>
                                      <p:cBhvr>
                                        <p:cTn id="164" dur="1" fill="hold">
                                          <p:stCondLst>
                                            <p:cond delay="0"/>
                                          </p:stCondLst>
                                        </p:cTn>
                                        <p:tgtEl>
                                          <p:spTgt spid="257"/>
                                        </p:tgtEl>
                                        <p:attrNameLst>
                                          <p:attrName>style.visibility</p:attrName>
                                        </p:attrNameLst>
                                      </p:cBhvr>
                                      <p:to>
                                        <p:strVal val="visible"/>
                                      </p:to>
                                    </p:set>
                                    <p:animEffect transition="in" filter="wipe(up)">
                                      <p:cBhvr>
                                        <p:cTn id="165" dur="500"/>
                                        <p:tgtEl>
                                          <p:spTgt spid="257"/>
                                        </p:tgtEl>
                                      </p:cBhvr>
                                    </p:animEffect>
                                  </p:childTnLst>
                                </p:cTn>
                              </p:par>
                            </p:childTnLst>
                          </p:cTn>
                        </p:par>
                        <p:par>
                          <p:cTn id="166" fill="hold">
                            <p:stCondLst>
                              <p:cond delay="2500"/>
                            </p:stCondLst>
                            <p:childTnLst>
                              <p:par>
                                <p:cTn id="167" presetID="22" presetClass="entr" presetSubtype="8" fill="hold" grpId="0" nodeType="afterEffect">
                                  <p:stCondLst>
                                    <p:cond delay="500"/>
                                  </p:stCondLst>
                                  <p:childTnLst>
                                    <p:set>
                                      <p:cBhvr>
                                        <p:cTn id="168" dur="1" fill="hold">
                                          <p:stCondLst>
                                            <p:cond delay="0"/>
                                          </p:stCondLst>
                                        </p:cTn>
                                        <p:tgtEl>
                                          <p:spTgt spid="468"/>
                                        </p:tgtEl>
                                        <p:attrNameLst>
                                          <p:attrName>style.visibility</p:attrName>
                                        </p:attrNameLst>
                                      </p:cBhvr>
                                      <p:to>
                                        <p:strVal val="visible"/>
                                      </p:to>
                                    </p:set>
                                    <p:animEffect transition="in" filter="wipe(left)">
                                      <p:cBhvr>
                                        <p:cTn id="169" dur="500"/>
                                        <p:tgtEl>
                                          <p:spTgt spid="468"/>
                                        </p:tgtEl>
                                      </p:cBhvr>
                                    </p:animEffect>
                                  </p:childTnLst>
                                </p:cTn>
                              </p:par>
                            </p:childTnLst>
                          </p:cTn>
                        </p:par>
                        <p:par>
                          <p:cTn id="170" fill="hold">
                            <p:stCondLst>
                              <p:cond delay="3500"/>
                            </p:stCondLst>
                            <p:childTnLst>
                              <p:par>
                                <p:cTn id="171" presetID="22" presetClass="entr" presetSubtype="2" fill="hold" nodeType="afterEffect">
                                  <p:stCondLst>
                                    <p:cond delay="500"/>
                                  </p:stCondLst>
                                  <p:childTnLst>
                                    <p:set>
                                      <p:cBhvr>
                                        <p:cTn id="172" dur="1" fill="hold">
                                          <p:stCondLst>
                                            <p:cond delay="0"/>
                                          </p:stCondLst>
                                        </p:cTn>
                                        <p:tgtEl>
                                          <p:spTgt spid="258"/>
                                        </p:tgtEl>
                                        <p:attrNameLst>
                                          <p:attrName>style.visibility</p:attrName>
                                        </p:attrNameLst>
                                      </p:cBhvr>
                                      <p:to>
                                        <p:strVal val="visible"/>
                                      </p:to>
                                    </p:set>
                                    <p:animEffect transition="in" filter="wipe(right)">
                                      <p:cBhvr>
                                        <p:cTn id="173" dur="500"/>
                                        <p:tgtEl>
                                          <p:spTgt spid="258"/>
                                        </p:tgtEl>
                                      </p:cBhvr>
                                    </p:animEffect>
                                  </p:childTnLst>
                                </p:cTn>
                              </p:par>
                            </p:childTnLst>
                          </p:cTn>
                        </p:par>
                      </p:childTnLst>
                    </p:cTn>
                  </p:par>
                  <p:par>
                    <p:cTn id="174" fill="hold">
                      <p:stCondLst>
                        <p:cond delay="indefinite"/>
                      </p:stCondLst>
                      <p:childTnLst>
                        <p:par>
                          <p:cTn id="175" fill="hold">
                            <p:stCondLst>
                              <p:cond delay="0"/>
                            </p:stCondLst>
                            <p:childTnLst>
                              <p:par>
                                <p:cTn id="176" presetID="22" presetClass="entr" presetSubtype="8" fill="hold" nodeType="clickEffect">
                                  <p:stCondLst>
                                    <p:cond delay="0"/>
                                  </p:stCondLst>
                                  <p:childTnLst>
                                    <p:set>
                                      <p:cBhvr>
                                        <p:cTn id="177" dur="1" fill="hold">
                                          <p:stCondLst>
                                            <p:cond delay="0"/>
                                          </p:stCondLst>
                                        </p:cTn>
                                        <p:tgtEl>
                                          <p:spTgt spid="250"/>
                                        </p:tgtEl>
                                        <p:attrNameLst>
                                          <p:attrName>style.visibility</p:attrName>
                                        </p:attrNameLst>
                                      </p:cBhvr>
                                      <p:to>
                                        <p:strVal val="visible"/>
                                      </p:to>
                                    </p:set>
                                    <p:animEffect transition="in" filter="wipe(left)">
                                      <p:cBhvr>
                                        <p:cTn id="178" dur="500"/>
                                        <p:tgtEl>
                                          <p:spTgt spid="250"/>
                                        </p:tgtEl>
                                      </p:cBhvr>
                                    </p:animEffect>
                                  </p:childTnLst>
                                </p:cTn>
                              </p:par>
                            </p:childTnLst>
                          </p:cTn>
                        </p:par>
                        <p:par>
                          <p:cTn id="179" fill="hold">
                            <p:stCondLst>
                              <p:cond delay="500"/>
                            </p:stCondLst>
                            <p:childTnLst>
                              <p:par>
                                <p:cTn id="180" presetID="22" presetClass="entr" presetSubtype="8" fill="hold" grpId="0" nodeType="afterEffect">
                                  <p:stCondLst>
                                    <p:cond delay="500"/>
                                  </p:stCondLst>
                                  <p:childTnLst>
                                    <p:set>
                                      <p:cBhvr>
                                        <p:cTn id="181" dur="1" fill="hold">
                                          <p:stCondLst>
                                            <p:cond delay="0"/>
                                          </p:stCondLst>
                                        </p:cTn>
                                        <p:tgtEl>
                                          <p:spTgt spid="469"/>
                                        </p:tgtEl>
                                        <p:attrNameLst>
                                          <p:attrName>style.visibility</p:attrName>
                                        </p:attrNameLst>
                                      </p:cBhvr>
                                      <p:to>
                                        <p:strVal val="visible"/>
                                      </p:to>
                                    </p:set>
                                    <p:animEffect transition="in" filter="wipe(left)">
                                      <p:cBhvr>
                                        <p:cTn id="182" dur="500"/>
                                        <p:tgtEl>
                                          <p:spTgt spid="469"/>
                                        </p:tgtEl>
                                      </p:cBhvr>
                                    </p:animEffect>
                                  </p:childTnLst>
                                </p:cTn>
                              </p:par>
                            </p:childTnLst>
                          </p:cTn>
                        </p:par>
                        <p:par>
                          <p:cTn id="183" fill="hold">
                            <p:stCondLst>
                              <p:cond delay="1500"/>
                            </p:stCondLst>
                            <p:childTnLst>
                              <p:par>
                                <p:cTn id="184" presetID="22" presetClass="entr" presetSubtype="1" fill="hold" grpId="0" nodeType="afterEffect">
                                  <p:stCondLst>
                                    <p:cond delay="500"/>
                                  </p:stCondLst>
                                  <p:childTnLst>
                                    <p:set>
                                      <p:cBhvr>
                                        <p:cTn id="185" dur="1" fill="hold">
                                          <p:stCondLst>
                                            <p:cond delay="0"/>
                                          </p:stCondLst>
                                        </p:cTn>
                                        <p:tgtEl>
                                          <p:spTgt spid="251"/>
                                        </p:tgtEl>
                                        <p:attrNameLst>
                                          <p:attrName>style.visibility</p:attrName>
                                        </p:attrNameLst>
                                      </p:cBhvr>
                                      <p:to>
                                        <p:strVal val="visible"/>
                                      </p:to>
                                    </p:set>
                                    <p:animEffect transition="in" filter="wipe(up)">
                                      <p:cBhvr>
                                        <p:cTn id="186" dur="500"/>
                                        <p:tgtEl>
                                          <p:spTgt spid="251"/>
                                        </p:tgtEl>
                                      </p:cBhvr>
                                    </p:animEffect>
                                  </p:childTnLst>
                                </p:cTn>
                              </p:par>
                            </p:childTnLst>
                          </p:cTn>
                        </p:par>
                        <p:par>
                          <p:cTn id="187" fill="hold">
                            <p:stCondLst>
                              <p:cond delay="2500"/>
                            </p:stCondLst>
                            <p:childTnLst>
                              <p:par>
                                <p:cTn id="188" presetID="22" presetClass="entr" presetSubtype="8" fill="hold" grpId="0" nodeType="afterEffect">
                                  <p:stCondLst>
                                    <p:cond delay="500"/>
                                  </p:stCondLst>
                                  <p:childTnLst>
                                    <p:set>
                                      <p:cBhvr>
                                        <p:cTn id="189" dur="1" fill="hold">
                                          <p:stCondLst>
                                            <p:cond delay="0"/>
                                          </p:stCondLst>
                                        </p:cTn>
                                        <p:tgtEl>
                                          <p:spTgt spid="471"/>
                                        </p:tgtEl>
                                        <p:attrNameLst>
                                          <p:attrName>style.visibility</p:attrName>
                                        </p:attrNameLst>
                                      </p:cBhvr>
                                      <p:to>
                                        <p:strVal val="visible"/>
                                      </p:to>
                                    </p:set>
                                    <p:animEffect transition="in" filter="wipe(left)">
                                      <p:cBhvr>
                                        <p:cTn id="190" dur="500"/>
                                        <p:tgtEl>
                                          <p:spTgt spid="471"/>
                                        </p:tgtEl>
                                      </p:cBhvr>
                                    </p:animEffect>
                                  </p:childTnLst>
                                </p:cTn>
                              </p:par>
                            </p:childTnLst>
                          </p:cTn>
                        </p:par>
                        <p:par>
                          <p:cTn id="191" fill="hold">
                            <p:stCondLst>
                              <p:cond delay="3500"/>
                            </p:stCondLst>
                            <p:childTnLst>
                              <p:par>
                                <p:cTn id="192" presetID="22" presetClass="entr" presetSubtype="2" fill="hold" nodeType="afterEffect">
                                  <p:stCondLst>
                                    <p:cond delay="500"/>
                                  </p:stCondLst>
                                  <p:childTnLst>
                                    <p:set>
                                      <p:cBhvr>
                                        <p:cTn id="193" dur="1" fill="hold">
                                          <p:stCondLst>
                                            <p:cond delay="0"/>
                                          </p:stCondLst>
                                        </p:cTn>
                                        <p:tgtEl>
                                          <p:spTgt spid="252"/>
                                        </p:tgtEl>
                                        <p:attrNameLst>
                                          <p:attrName>style.visibility</p:attrName>
                                        </p:attrNameLst>
                                      </p:cBhvr>
                                      <p:to>
                                        <p:strVal val="visible"/>
                                      </p:to>
                                    </p:set>
                                    <p:animEffect transition="in" filter="wipe(right)">
                                      <p:cBhvr>
                                        <p:cTn id="194" dur="500"/>
                                        <p:tgtEl>
                                          <p:spTgt spid="252"/>
                                        </p:tgtEl>
                                      </p:cBhvr>
                                    </p:animEffect>
                                  </p:childTnLst>
                                </p:cTn>
                              </p:par>
                            </p:childTnLst>
                          </p:cTn>
                        </p:par>
                      </p:childTnLst>
                    </p:cTn>
                  </p:par>
                  <p:par>
                    <p:cTn id="195" fill="hold">
                      <p:stCondLst>
                        <p:cond delay="indefinite"/>
                      </p:stCondLst>
                      <p:childTnLst>
                        <p:par>
                          <p:cTn id="196" fill="hold">
                            <p:stCondLst>
                              <p:cond delay="0"/>
                            </p:stCondLst>
                            <p:childTnLst>
                              <p:par>
                                <p:cTn id="197" presetID="22" presetClass="entr" presetSubtype="8" fill="hold" nodeType="clickEffect">
                                  <p:stCondLst>
                                    <p:cond delay="0"/>
                                  </p:stCondLst>
                                  <p:childTnLst>
                                    <p:set>
                                      <p:cBhvr>
                                        <p:cTn id="198" dur="1" fill="hold">
                                          <p:stCondLst>
                                            <p:cond delay="0"/>
                                          </p:stCondLst>
                                        </p:cTn>
                                        <p:tgtEl>
                                          <p:spTgt spid="259"/>
                                        </p:tgtEl>
                                        <p:attrNameLst>
                                          <p:attrName>style.visibility</p:attrName>
                                        </p:attrNameLst>
                                      </p:cBhvr>
                                      <p:to>
                                        <p:strVal val="visible"/>
                                      </p:to>
                                    </p:set>
                                    <p:animEffect transition="in" filter="wipe(left)">
                                      <p:cBhvr>
                                        <p:cTn id="199" dur="500"/>
                                        <p:tgtEl>
                                          <p:spTgt spid="259"/>
                                        </p:tgtEl>
                                      </p:cBhvr>
                                    </p:animEffect>
                                  </p:childTnLst>
                                </p:cTn>
                              </p:par>
                            </p:childTnLst>
                          </p:cTn>
                        </p:par>
                        <p:par>
                          <p:cTn id="200" fill="hold">
                            <p:stCondLst>
                              <p:cond delay="500"/>
                            </p:stCondLst>
                            <p:childTnLst>
                              <p:par>
                                <p:cTn id="201" presetID="22" presetClass="entr" presetSubtype="8" fill="hold" grpId="0" nodeType="afterEffect">
                                  <p:stCondLst>
                                    <p:cond delay="500"/>
                                  </p:stCondLst>
                                  <p:childTnLst>
                                    <p:set>
                                      <p:cBhvr>
                                        <p:cTn id="202" dur="1" fill="hold">
                                          <p:stCondLst>
                                            <p:cond delay="0"/>
                                          </p:stCondLst>
                                        </p:cTn>
                                        <p:tgtEl>
                                          <p:spTgt spid="470"/>
                                        </p:tgtEl>
                                        <p:attrNameLst>
                                          <p:attrName>style.visibility</p:attrName>
                                        </p:attrNameLst>
                                      </p:cBhvr>
                                      <p:to>
                                        <p:strVal val="visible"/>
                                      </p:to>
                                    </p:set>
                                    <p:animEffect transition="in" filter="wipe(left)">
                                      <p:cBhvr>
                                        <p:cTn id="203" dur="500"/>
                                        <p:tgtEl>
                                          <p:spTgt spid="470"/>
                                        </p:tgtEl>
                                      </p:cBhvr>
                                    </p:animEffect>
                                  </p:childTnLst>
                                </p:cTn>
                              </p:par>
                            </p:childTnLst>
                          </p:cTn>
                        </p:par>
                        <p:par>
                          <p:cTn id="204" fill="hold">
                            <p:stCondLst>
                              <p:cond delay="1500"/>
                            </p:stCondLst>
                            <p:childTnLst>
                              <p:par>
                                <p:cTn id="205" presetID="22" presetClass="entr" presetSubtype="1" fill="hold" grpId="0" nodeType="afterEffect">
                                  <p:stCondLst>
                                    <p:cond delay="500"/>
                                  </p:stCondLst>
                                  <p:childTnLst>
                                    <p:set>
                                      <p:cBhvr>
                                        <p:cTn id="206" dur="1" fill="hold">
                                          <p:stCondLst>
                                            <p:cond delay="0"/>
                                          </p:stCondLst>
                                        </p:cTn>
                                        <p:tgtEl>
                                          <p:spTgt spid="260"/>
                                        </p:tgtEl>
                                        <p:attrNameLst>
                                          <p:attrName>style.visibility</p:attrName>
                                        </p:attrNameLst>
                                      </p:cBhvr>
                                      <p:to>
                                        <p:strVal val="visible"/>
                                      </p:to>
                                    </p:set>
                                    <p:animEffect transition="in" filter="wipe(up)">
                                      <p:cBhvr>
                                        <p:cTn id="207" dur="500"/>
                                        <p:tgtEl>
                                          <p:spTgt spid="260"/>
                                        </p:tgtEl>
                                      </p:cBhvr>
                                    </p:animEffect>
                                  </p:childTnLst>
                                </p:cTn>
                              </p:par>
                            </p:childTnLst>
                          </p:cTn>
                        </p:par>
                        <p:par>
                          <p:cTn id="208" fill="hold">
                            <p:stCondLst>
                              <p:cond delay="2500"/>
                            </p:stCondLst>
                            <p:childTnLst>
                              <p:par>
                                <p:cTn id="209" presetID="22" presetClass="entr" presetSubtype="8" fill="hold" grpId="0" nodeType="afterEffect">
                                  <p:stCondLst>
                                    <p:cond delay="500"/>
                                  </p:stCondLst>
                                  <p:childTnLst>
                                    <p:set>
                                      <p:cBhvr>
                                        <p:cTn id="210" dur="1" fill="hold">
                                          <p:stCondLst>
                                            <p:cond delay="0"/>
                                          </p:stCondLst>
                                        </p:cTn>
                                        <p:tgtEl>
                                          <p:spTgt spid="472"/>
                                        </p:tgtEl>
                                        <p:attrNameLst>
                                          <p:attrName>style.visibility</p:attrName>
                                        </p:attrNameLst>
                                      </p:cBhvr>
                                      <p:to>
                                        <p:strVal val="visible"/>
                                      </p:to>
                                    </p:set>
                                    <p:animEffect transition="in" filter="wipe(left)">
                                      <p:cBhvr>
                                        <p:cTn id="211" dur="500"/>
                                        <p:tgtEl>
                                          <p:spTgt spid="472"/>
                                        </p:tgtEl>
                                      </p:cBhvr>
                                    </p:animEffect>
                                  </p:childTnLst>
                                </p:cTn>
                              </p:par>
                            </p:childTnLst>
                          </p:cTn>
                        </p:par>
                        <p:par>
                          <p:cTn id="212" fill="hold">
                            <p:stCondLst>
                              <p:cond delay="3500"/>
                            </p:stCondLst>
                            <p:childTnLst>
                              <p:par>
                                <p:cTn id="213" presetID="22" presetClass="entr" presetSubtype="2" fill="hold" nodeType="afterEffect">
                                  <p:stCondLst>
                                    <p:cond delay="500"/>
                                  </p:stCondLst>
                                  <p:childTnLst>
                                    <p:set>
                                      <p:cBhvr>
                                        <p:cTn id="214" dur="1" fill="hold">
                                          <p:stCondLst>
                                            <p:cond delay="0"/>
                                          </p:stCondLst>
                                        </p:cTn>
                                        <p:tgtEl>
                                          <p:spTgt spid="261"/>
                                        </p:tgtEl>
                                        <p:attrNameLst>
                                          <p:attrName>style.visibility</p:attrName>
                                        </p:attrNameLst>
                                      </p:cBhvr>
                                      <p:to>
                                        <p:strVal val="visible"/>
                                      </p:to>
                                    </p:set>
                                    <p:animEffect transition="in" filter="wipe(right)">
                                      <p:cBhvr>
                                        <p:cTn id="215" dur="500"/>
                                        <p:tgtEl>
                                          <p:spTgt spid="261"/>
                                        </p:tgtEl>
                                      </p:cBhvr>
                                    </p:animEffect>
                                  </p:childTnLst>
                                </p:cTn>
                              </p:par>
                            </p:childTnLst>
                          </p:cTn>
                        </p:par>
                      </p:childTnLst>
                    </p:cTn>
                  </p:par>
                  <p:par>
                    <p:cTn id="216" fill="hold">
                      <p:stCondLst>
                        <p:cond delay="indefinite"/>
                      </p:stCondLst>
                      <p:childTnLst>
                        <p:par>
                          <p:cTn id="217" fill="hold">
                            <p:stCondLst>
                              <p:cond delay="0"/>
                            </p:stCondLst>
                            <p:childTnLst>
                              <p:par>
                                <p:cTn id="218" presetID="22" presetClass="entr" presetSubtype="8" fill="hold" nodeType="clickEffect">
                                  <p:stCondLst>
                                    <p:cond delay="0"/>
                                  </p:stCondLst>
                                  <p:childTnLst>
                                    <p:set>
                                      <p:cBhvr>
                                        <p:cTn id="219" dur="1" fill="hold">
                                          <p:stCondLst>
                                            <p:cond delay="0"/>
                                          </p:stCondLst>
                                        </p:cTn>
                                        <p:tgtEl>
                                          <p:spTgt spid="253"/>
                                        </p:tgtEl>
                                        <p:attrNameLst>
                                          <p:attrName>style.visibility</p:attrName>
                                        </p:attrNameLst>
                                      </p:cBhvr>
                                      <p:to>
                                        <p:strVal val="visible"/>
                                      </p:to>
                                    </p:set>
                                    <p:animEffect transition="in" filter="wipe(left)">
                                      <p:cBhvr>
                                        <p:cTn id="220" dur="500"/>
                                        <p:tgtEl>
                                          <p:spTgt spid="253"/>
                                        </p:tgtEl>
                                      </p:cBhvr>
                                    </p:animEffect>
                                  </p:childTnLst>
                                </p:cTn>
                              </p:par>
                            </p:childTnLst>
                          </p:cTn>
                        </p:par>
                        <p:par>
                          <p:cTn id="221" fill="hold">
                            <p:stCondLst>
                              <p:cond delay="500"/>
                            </p:stCondLst>
                            <p:childTnLst>
                              <p:par>
                                <p:cTn id="222" presetID="22" presetClass="entr" presetSubtype="8" fill="hold" grpId="0" nodeType="afterEffect">
                                  <p:stCondLst>
                                    <p:cond delay="500"/>
                                  </p:stCondLst>
                                  <p:childTnLst>
                                    <p:set>
                                      <p:cBhvr>
                                        <p:cTn id="223" dur="1" fill="hold">
                                          <p:stCondLst>
                                            <p:cond delay="0"/>
                                          </p:stCondLst>
                                        </p:cTn>
                                        <p:tgtEl>
                                          <p:spTgt spid="473"/>
                                        </p:tgtEl>
                                        <p:attrNameLst>
                                          <p:attrName>style.visibility</p:attrName>
                                        </p:attrNameLst>
                                      </p:cBhvr>
                                      <p:to>
                                        <p:strVal val="visible"/>
                                      </p:to>
                                    </p:set>
                                    <p:animEffect transition="in" filter="wipe(left)">
                                      <p:cBhvr>
                                        <p:cTn id="224" dur="500"/>
                                        <p:tgtEl>
                                          <p:spTgt spid="473"/>
                                        </p:tgtEl>
                                      </p:cBhvr>
                                    </p:animEffect>
                                  </p:childTnLst>
                                </p:cTn>
                              </p:par>
                            </p:childTnLst>
                          </p:cTn>
                        </p:par>
                        <p:par>
                          <p:cTn id="225" fill="hold">
                            <p:stCondLst>
                              <p:cond delay="1500"/>
                            </p:stCondLst>
                            <p:childTnLst>
                              <p:par>
                                <p:cTn id="226" presetID="22" presetClass="entr" presetSubtype="1" fill="hold" grpId="0" nodeType="afterEffect">
                                  <p:stCondLst>
                                    <p:cond delay="500"/>
                                  </p:stCondLst>
                                  <p:childTnLst>
                                    <p:set>
                                      <p:cBhvr>
                                        <p:cTn id="227" dur="1" fill="hold">
                                          <p:stCondLst>
                                            <p:cond delay="0"/>
                                          </p:stCondLst>
                                        </p:cTn>
                                        <p:tgtEl>
                                          <p:spTgt spid="254"/>
                                        </p:tgtEl>
                                        <p:attrNameLst>
                                          <p:attrName>style.visibility</p:attrName>
                                        </p:attrNameLst>
                                      </p:cBhvr>
                                      <p:to>
                                        <p:strVal val="visible"/>
                                      </p:to>
                                    </p:set>
                                    <p:animEffect transition="in" filter="wipe(up)">
                                      <p:cBhvr>
                                        <p:cTn id="228" dur="500"/>
                                        <p:tgtEl>
                                          <p:spTgt spid="254"/>
                                        </p:tgtEl>
                                      </p:cBhvr>
                                    </p:animEffect>
                                  </p:childTnLst>
                                </p:cTn>
                              </p:par>
                            </p:childTnLst>
                          </p:cTn>
                        </p:par>
                        <p:par>
                          <p:cTn id="229" fill="hold">
                            <p:stCondLst>
                              <p:cond delay="2500"/>
                            </p:stCondLst>
                            <p:childTnLst>
                              <p:par>
                                <p:cTn id="230" presetID="22" presetClass="entr" presetSubtype="8" fill="hold" grpId="0" nodeType="afterEffect">
                                  <p:stCondLst>
                                    <p:cond delay="500"/>
                                  </p:stCondLst>
                                  <p:childTnLst>
                                    <p:set>
                                      <p:cBhvr>
                                        <p:cTn id="231" dur="1" fill="hold">
                                          <p:stCondLst>
                                            <p:cond delay="0"/>
                                          </p:stCondLst>
                                        </p:cTn>
                                        <p:tgtEl>
                                          <p:spTgt spid="475"/>
                                        </p:tgtEl>
                                        <p:attrNameLst>
                                          <p:attrName>style.visibility</p:attrName>
                                        </p:attrNameLst>
                                      </p:cBhvr>
                                      <p:to>
                                        <p:strVal val="visible"/>
                                      </p:to>
                                    </p:set>
                                    <p:animEffect transition="in" filter="wipe(left)">
                                      <p:cBhvr>
                                        <p:cTn id="232" dur="500"/>
                                        <p:tgtEl>
                                          <p:spTgt spid="475"/>
                                        </p:tgtEl>
                                      </p:cBhvr>
                                    </p:animEffect>
                                  </p:childTnLst>
                                </p:cTn>
                              </p:par>
                            </p:childTnLst>
                          </p:cTn>
                        </p:par>
                        <p:par>
                          <p:cTn id="233" fill="hold">
                            <p:stCondLst>
                              <p:cond delay="3500"/>
                            </p:stCondLst>
                            <p:childTnLst>
                              <p:par>
                                <p:cTn id="234" presetID="22" presetClass="entr" presetSubtype="2" fill="hold" nodeType="afterEffect">
                                  <p:stCondLst>
                                    <p:cond delay="500"/>
                                  </p:stCondLst>
                                  <p:childTnLst>
                                    <p:set>
                                      <p:cBhvr>
                                        <p:cTn id="235" dur="1" fill="hold">
                                          <p:stCondLst>
                                            <p:cond delay="0"/>
                                          </p:stCondLst>
                                        </p:cTn>
                                        <p:tgtEl>
                                          <p:spTgt spid="255"/>
                                        </p:tgtEl>
                                        <p:attrNameLst>
                                          <p:attrName>style.visibility</p:attrName>
                                        </p:attrNameLst>
                                      </p:cBhvr>
                                      <p:to>
                                        <p:strVal val="visible"/>
                                      </p:to>
                                    </p:set>
                                    <p:animEffect transition="in" filter="wipe(right)">
                                      <p:cBhvr>
                                        <p:cTn id="236" dur="500"/>
                                        <p:tgtEl>
                                          <p:spTgt spid="255"/>
                                        </p:tgtEl>
                                      </p:cBhvr>
                                    </p:animEffect>
                                  </p:childTnLst>
                                </p:cTn>
                              </p:par>
                            </p:childTnLst>
                          </p:cTn>
                        </p:par>
                        <p:par>
                          <p:cTn id="237" fill="hold">
                            <p:stCondLst>
                              <p:cond delay="4500"/>
                            </p:stCondLst>
                            <p:childTnLst>
                              <p:par>
                                <p:cTn id="238" presetID="22" presetClass="entr" presetSubtype="8" fill="hold" grpId="0" nodeType="afterEffect">
                                  <p:stCondLst>
                                    <p:cond delay="500"/>
                                  </p:stCondLst>
                                  <p:childTnLst>
                                    <p:set>
                                      <p:cBhvr>
                                        <p:cTn id="239" dur="1" fill="hold">
                                          <p:stCondLst>
                                            <p:cond delay="0"/>
                                          </p:stCondLst>
                                        </p:cTn>
                                        <p:tgtEl>
                                          <p:spTgt spid="474"/>
                                        </p:tgtEl>
                                        <p:attrNameLst>
                                          <p:attrName>style.visibility</p:attrName>
                                        </p:attrNameLst>
                                      </p:cBhvr>
                                      <p:to>
                                        <p:strVal val="visible"/>
                                      </p:to>
                                    </p:set>
                                    <p:animEffect transition="in" filter="wipe(left)">
                                      <p:cBhvr>
                                        <p:cTn id="240" dur="500"/>
                                        <p:tgtEl>
                                          <p:spTgt spid="4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458" grpId="0" animBg="1"/>
      <p:bldP spid="460" grpId="0" animBg="1"/>
      <p:bldP spid="462" grpId="0" animBg="1"/>
      <p:bldP spid="463" grpId="0" animBg="1"/>
      <p:bldP spid="464" grpId="0" animBg="1"/>
      <p:bldP spid="465" grpId="0" animBg="1"/>
      <p:bldP spid="466" grpId="0" animBg="1"/>
      <p:bldP spid="467" grpId="0" animBg="1"/>
      <p:bldP spid="469" grpId="0" animBg="1"/>
      <p:bldP spid="470" grpId="0" animBg="1"/>
      <p:bldP spid="471" grpId="0" animBg="1"/>
      <p:bldP spid="473" grpId="0" animBg="1"/>
      <p:bldP spid="474" grpId="0" animBg="1"/>
      <p:bldP spid="475" grpId="0" animBg="1"/>
      <p:bldP spid="8" grpId="0" animBg="1"/>
      <p:bldP spid="461" grpId="0" animBg="1"/>
      <p:bldP spid="217" grpId="0" animBg="1"/>
      <p:bldP spid="248" grpId="0" animBg="1"/>
      <p:bldP spid="468" grpId="0" animBg="1"/>
      <p:bldP spid="251" grpId="0" animBg="1"/>
      <p:bldP spid="472" grpId="0" animBg="1"/>
      <p:bldP spid="254" grpId="0" animBg="1"/>
      <p:bldP spid="257" grpId="0" animBg="1"/>
      <p:bldP spid="26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9510" y="-25443"/>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8232" y="692696"/>
            <a:ext cx="6952352" cy="830997"/>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non pondérés : </a:t>
            </a:r>
            <a:br>
              <a:rPr lang="fr-FR" sz="2400" b="1" u="sng" dirty="0" smtClean="0">
                <a:effectLst>
                  <a:outerShdw blurRad="38100" dist="38100" dir="2700000" algn="tl">
                    <a:srgbClr val="000000">
                      <a:alpha val="43137"/>
                    </a:srgbClr>
                  </a:outerShdw>
                </a:effectLst>
                <a:latin typeface="Arial" pitchFamily="34" charset="0"/>
                <a:cs typeface="Arial" pitchFamily="34" charset="0"/>
              </a:rPr>
            </a:br>
            <a:r>
              <a:rPr lang="fr-FR" sz="2400" b="1" u="sng" dirty="0" smtClean="0">
                <a:effectLst>
                  <a:outerShdw blurRad="38100" dist="38100" dir="2700000" algn="tl">
                    <a:srgbClr val="000000">
                      <a:alpha val="43137"/>
                    </a:srgbClr>
                  </a:outerShdw>
                </a:effectLst>
                <a:latin typeface="Arial" pitchFamily="34" charset="0"/>
                <a:cs typeface="Arial" pitchFamily="34" charset="0"/>
              </a:rPr>
              <a:t>Le code Binaire réfléchit ou « code GRAY »…  </a:t>
            </a:r>
            <a:endParaRPr lang="fr-FR" sz="2400" u="sng" dirty="0"/>
          </a:p>
        </p:txBody>
      </p:sp>
      <p:sp>
        <p:nvSpPr>
          <p:cNvPr id="7" name="Rectangle 6"/>
          <p:cNvSpPr/>
          <p:nvPr/>
        </p:nvSpPr>
        <p:spPr>
          <a:xfrm>
            <a:off x="13369" y="1580599"/>
            <a:ext cx="6408635" cy="1200329"/>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lIns="36000" rIns="36000">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Les deux premiers codes  Gray correspondant aux valeurs décimales « 0 » et « 1 » sont identiques au binaire naturel, pour éviter d’avoir deux bits qui changent d’état en même temps on inverse les deux suivants….</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p:txBody>
      </p:sp>
      <p:sp>
        <p:nvSpPr>
          <p:cNvPr id="841" name="Rectangle 840"/>
          <p:cNvSpPr/>
          <p:nvPr/>
        </p:nvSpPr>
        <p:spPr>
          <a:xfrm>
            <a:off x="35496" y="2852936"/>
            <a:ext cx="6390738" cy="1477328"/>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rIns="36000">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La base du cycle de construction du code gray est construite. A partir de la il suffit pour continuer le codage </a:t>
            </a:r>
            <a:r>
              <a:rPr lang="fr-FR" b="1" dirty="0">
                <a:effectLst>
                  <a:outerShdw blurRad="38100" dist="38100" dir="2700000" algn="tl">
                    <a:srgbClr val="000000">
                      <a:alpha val="43137"/>
                    </a:srgbClr>
                  </a:outerShdw>
                </a:effectLst>
                <a:latin typeface="Arial" pitchFamily="34" charset="0"/>
                <a:cs typeface="Arial" pitchFamily="34" charset="0"/>
              </a:rPr>
              <a:t>d’appliquer un « effet </a:t>
            </a:r>
            <a:r>
              <a:rPr lang="fr-FR" b="1" dirty="0" smtClean="0">
                <a:effectLst>
                  <a:outerShdw blurRad="38100" dist="38100" dir="2700000" algn="tl">
                    <a:srgbClr val="000000">
                      <a:alpha val="43137"/>
                    </a:srgbClr>
                  </a:outerShdw>
                </a:effectLst>
                <a:latin typeface="Arial" pitchFamily="34" charset="0"/>
                <a:cs typeface="Arial" pitchFamily="34" charset="0"/>
              </a:rPr>
              <a:t>miroir » </a:t>
            </a:r>
            <a:r>
              <a:rPr lang="fr-FR" b="1" dirty="0">
                <a:effectLst>
                  <a:outerShdw blurRad="38100" dist="38100" dir="2700000" algn="tl">
                    <a:srgbClr val="000000">
                      <a:alpha val="43137"/>
                    </a:srgbClr>
                  </a:outerShdw>
                </a:effectLst>
                <a:latin typeface="Arial" pitchFamily="34" charset="0"/>
                <a:cs typeface="Arial" pitchFamily="34" charset="0"/>
              </a:rPr>
              <a:t>entre les combinaisons des deux colonnes déjà </a:t>
            </a:r>
            <a:r>
              <a:rPr lang="fr-FR" b="1" dirty="0" smtClean="0">
                <a:effectLst>
                  <a:outerShdw blurRad="38100" dist="38100" dir="2700000" algn="tl">
                    <a:srgbClr val="000000">
                      <a:alpha val="43137"/>
                    </a:srgbClr>
                  </a:outerShdw>
                </a:effectLst>
                <a:latin typeface="Arial" pitchFamily="34" charset="0"/>
                <a:cs typeface="Arial" pitchFamily="34" charset="0"/>
              </a:rPr>
              <a:t>remplies et de mettre « 1 » dans la colonne devant ….</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p:txBody>
      </p:sp>
      <p:sp>
        <p:nvSpPr>
          <p:cNvPr id="842" name="Rectangle 841"/>
          <p:cNvSpPr/>
          <p:nvPr/>
        </p:nvSpPr>
        <p:spPr>
          <a:xfrm>
            <a:off x="13370" y="4365104"/>
            <a:ext cx="6412864" cy="1200329"/>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rIns="36000">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Le même principe s’applique pour les deux premières colonnes sur quatre combinaisons, puis les trois premières colonne sur les huit combinaisons précédentes …etc…..</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p:txBody>
      </p:sp>
      <p:grpSp>
        <p:nvGrpSpPr>
          <p:cNvPr id="652" name="Groupe 651"/>
          <p:cNvGrpSpPr/>
          <p:nvPr/>
        </p:nvGrpSpPr>
        <p:grpSpPr>
          <a:xfrm>
            <a:off x="6424675" y="956119"/>
            <a:ext cx="2543859" cy="371475"/>
            <a:chOff x="6195995" y="973078"/>
            <a:chExt cx="2543859" cy="371475"/>
          </a:xfrm>
        </p:grpSpPr>
        <p:sp>
          <p:nvSpPr>
            <p:cNvPr id="653"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654"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655" name="Rectangle 260"/>
            <p:cNvSpPr>
              <a:spLocks noChangeArrowheads="1"/>
            </p:cNvSpPr>
            <p:nvPr/>
          </p:nvSpPr>
          <p:spPr bwMode="auto">
            <a:xfrm>
              <a:off x="783200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656" name="Rectangle 261"/>
            <p:cNvSpPr>
              <a:spLocks noChangeArrowheads="1"/>
            </p:cNvSpPr>
            <p:nvPr/>
          </p:nvSpPr>
          <p:spPr bwMode="auto">
            <a:xfrm>
              <a:off x="8282654"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657"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nvGrpSpPr>
          <p:cNvPr id="658" name="Groupe 657"/>
          <p:cNvGrpSpPr/>
          <p:nvPr/>
        </p:nvGrpSpPr>
        <p:grpSpPr>
          <a:xfrm>
            <a:off x="6424675" y="1298520"/>
            <a:ext cx="2543859" cy="373063"/>
            <a:chOff x="6195995" y="1346141"/>
            <a:chExt cx="2543859" cy="373063"/>
          </a:xfrm>
        </p:grpSpPr>
        <p:sp>
          <p:nvSpPr>
            <p:cNvPr id="659" name="Rectangle 298"/>
            <p:cNvSpPr>
              <a:spLocks noChangeArrowheads="1"/>
            </p:cNvSpPr>
            <p:nvPr/>
          </p:nvSpPr>
          <p:spPr bwMode="auto">
            <a:xfrm>
              <a:off x="6931555" y="1348404"/>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60" name="Rectangle 300"/>
            <p:cNvSpPr>
              <a:spLocks noChangeArrowheads="1"/>
            </p:cNvSpPr>
            <p:nvPr/>
          </p:nvSpPr>
          <p:spPr bwMode="auto">
            <a:xfrm>
              <a:off x="6931555" y="1348404"/>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a:solidFill>
                    <a:schemeClr val="bg1"/>
                  </a:solidFill>
                  <a:latin typeface="Arial" pitchFamily="34" charset="0"/>
                  <a:cs typeface="Arial" pitchFamily="34" charset="0"/>
                </a:rPr>
                <a:t>0</a:t>
              </a:r>
            </a:p>
          </p:txBody>
        </p:sp>
        <p:sp>
          <p:nvSpPr>
            <p:cNvPr id="661" name="Rectangle 301"/>
            <p:cNvSpPr>
              <a:spLocks noChangeArrowheads="1"/>
            </p:cNvSpPr>
            <p:nvPr/>
          </p:nvSpPr>
          <p:spPr bwMode="auto">
            <a:xfrm>
              <a:off x="7381355" y="1348404"/>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662" name="Rectangle 304"/>
            <p:cNvSpPr>
              <a:spLocks noChangeArrowheads="1"/>
            </p:cNvSpPr>
            <p:nvPr/>
          </p:nvSpPr>
          <p:spPr bwMode="auto">
            <a:xfrm>
              <a:off x="7832005" y="1348404"/>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63" name="Rectangle 306"/>
            <p:cNvSpPr>
              <a:spLocks noChangeArrowheads="1"/>
            </p:cNvSpPr>
            <p:nvPr/>
          </p:nvSpPr>
          <p:spPr bwMode="auto">
            <a:xfrm>
              <a:off x="7832005" y="1348404"/>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664" name="Rectangle 307"/>
            <p:cNvSpPr>
              <a:spLocks noChangeArrowheads="1"/>
            </p:cNvSpPr>
            <p:nvPr/>
          </p:nvSpPr>
          <p:spPr bwMode="auto">
            <a:xfrm>
              <a:off x="8282654" y="1348404"/>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65" name="Rectangle 309"/>
            <p:cNvSpPr>
              <a:spLocks noChangeArrowheads="1"/>
            </p:cNvSpPr>
            <p:nvPr/>
          </p:nvSpPr>
          <p:spPr bwMode="auto">
            <a:xfrm>
              <a:off x="8282654" y="1348404"/>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a:solidFill>
                    <a:schemeClr val="bg1"/>
                  </a:solidFill>
                  <a:latin typeface="Arial" pitchFamily="34" charset="0"/>
                  <a:cs typeface="Arial" pitchFamily="34" charset="0"/>
                </a:rPr>
                <a:t>1</a:t>
              </a:r>
            </a:p>
          </p:txBody>
        </p:sp>
        <p:sp>
          <p:nvSpPr>
            <p:cNvPr id="666" name="Rectangle 286"/>
            <p:cNvSpPr>
              <a:spLocks noChangeArrowheads="1"/>
            </p:cNvSpPr>
            <p:nvPr/>
          </p:nvSpPr>
          <p:spPr bwMode="auto">
            <a:xfrm>
              <a:off x="6195995" y="1346141"/>
              <a:ext cx="730382" cy="373063"/>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667" name="Groupe 666"/>
          <p:cNvGrpSpPr/>
          <p:nvPr/>
        </p:nvGrpSpPr>
        <p:grpSpPr>
          <a:xfrm>
            <a:off x="6426234" y="548680"/>
            <a:ext cx="2540740" cy="371475"/>
            <a:chOff x="6195995" y="613718"/>
            <a:chExt cx="2540740" cy="371475"/>
          </a:xfrm>
        </p:grpSpPr>
        <p:sp>
          <p:nvSpPr>
            <p:cNvPr id="668" name="Rectangle 254"/>
            <p:cNvSpPr>
              <a:spLocks noChangeArrowheads="1"/>
            </p:cNvSpPr>
            <p:nvPr/>
          </p:nvSpPr>
          <p:spPr bwMode="auto">
            <a:xfrm>
              <a:off x="6926377" y="613718"/>
              <a:ext cx="1810358" cy="370702"/>
            </a:xfrm>
            <a:prstGeom prst="rect">
              <a:avLst/>
            </a:prstGeom>
            <a:gradFill>
              <a:gsLst>
                <a:gs pos="14000">
                  <a:schemeClr val="accent3">
                    <a:lumMod val="50000"/>
                  </a:schemeClr>
                </a:gs>
                <a:gs pos="50000">
                  <a:schemeClr val="accent1">
                    <a:tint val="44500"/>
                    <a:satMod val="160000"/>
                  </a:schemeClr>
                </a:gs>
                <a:gs pos="89000">
                  <a:schemeClr val="accent3">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Gray</a:t>
              </a:r>
              <a:endParaRPr lang="fr-FR" b="1" dirty="0">
                <a:solidFill>
                  <a:schemeClr val="bg1"/>
                </a:solidFill>
                <a:latin typeface="Arial" pitchFamily="34" charset="0"/>
                <a:cs typeface="Arial" pitchFamily="34" charset="0"/>
              </a:endParaRPr>
            </a:p>
          </p:txBody>
        </p:sp>
        <p:sp>
          <p:nvSpPr>
            <p:cNvPr id="669" name="Rectangle 254"/>
            <p:cNvSpPr>
              <a:spLocks noChangeArrowheads="1"/>
            </p:cNvSpPr>
            <p:nvPr/>
          </p:nvSpPr>
          <p:spPr bwMode="auto">
            <a:xfrm>
              <a:off x="6195995" y="613718"/>
              <a:ext cx="730382"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Déci</a:t>
              </a:r>
              <a:endParaRPr lang="fr-FR" b="1" dirty="0">
                <a:solidFill>
                  <a:schemeClr val="bg1"/>
                </a:solidFill>
                <a:latin typeface="Arial" pitchFamily="34" charset="0"/>
                <a:cs typeface="Arial" pitchFamily="34" charset="0"/>
              </a:endParaRPr>
            </a:p>
          </p:txBody>
        </p:sp>
      </p:grpSp>
      <p:grpSp>
        <p:nvGrpSpPr>
          <p:cNvPr id="670" name="Groupe 669"/>
          <p:cNvGrpSpPr/>
          <p:nvPr/>
        </p:nvGrpSpPr>
        <p:grpSpPr>
          <a:xfrm>
            <a:off x="6424675" y="1642509"/>
            <a:ext cx="2543859" cy="371475"/>
            <a:chOff x="6195995" y="1709402"/>
            <a:chExt cx="2543859" cy="371475"/>
          </a:xfrm>
        </p:grpSpPr>
        <p:sp>
          <p:nvSpPr>
            <p:cNvPr id="671" name="Rectangle 258"/>
            <p:cNvSpPr>
              <a:spLocks noChangeArrowheads="1"/>
            </p:cNvSpPr>
            <p:nvPr/>
          </p:nvSpPr>
          <p:spPr bwMode="auto">
            <a:xfrm>
              <a:off x="6931555" y="1710077"/>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672" name="Rectangle 259"/>
            <p:cNvSpPr>
              <a:spLocks noChangeArrowheads="1"/>
            </p:cNvSpPr>
            <p:nvPr/>
          </p:nvSpPr>
          <p:spPr bwMode="auto">
            <a:xfrm>
              <a:off x="7381355" y="1710077"/>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673" name="Rectangle 260"/>
            <p:cNvSpPr>
              <a:spLocks noChangeArrowheads="1"/>
            </p:cNvSpPr>
            <p:nvPr/>
          </p:nvSpPr>
          <p:spPr bwMode="auto">
            <a:xfrm>
              <a:off x="7832005" y="1710077"/>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674" name="Rectangle 261"/>
            <p:cNvSpPr>
              <a:spLocks noChangeArrowheads="1"/>
            </p:cNvSpPr>
            <p:nvPr/>
          </p:nvSpPr>
          <p:spPr bwMode="auto">
            <a:xfrm>
              <a:off x="8282654" y="1710077"/>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675" name="Rectangle 254"/>
            <p:cNvSpPr>
              <a:spLocks noChangeArrowheads="1"/>
            </p:cNvSpPr>
            <p:nvPr/>
          </p:nvSpPr>
          <p:spPr bwMode="auto">
            <a:xfrm>
              <a:off x="6195995" y="1709402"/>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grpSp>
        <p:nvGrpSpPr>
          <p:cNvPr id="676" name="Groupe 675"/>
          <p:cNvGrpSpPr/>
          <p:nvPr/>
        </p:nvGrpSpPr>
        <p:grpSpPr>
          <a:xfrm>
            <a:off x="6425279" y="1984910"/>
            <a:ext cx="2542651" cy="371475"/>
            <a:chOff x="6195995" y="2053198"/>
            <a:chExt cx="2542651" cy="371475"/>
          </a:xfrm>
        </p:grpSpPr>
        <p:sp>
          <p:nvSpPr>
            <p:cNvPr id="677" name="Rectangle 676"/>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678" name="Rectangle 677"/>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679" name="Rectangle 678"/>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680" name="Rectangle 679"/>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681" name="Rectangle 680"/>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3 </a:t>
              </a:r>
              <a:endParaRPr lang="fr-FR" b="1" dirty="0">
                <a:solidFill>
                  <a:schemeClr val="bg1"/>
                </a:solidFill>
                <a:latin typeface="Arial" pitchFamily="34" charset="0"/>
                <a:cs typeface="Arial" pitchFamily="34" charset="0"/>
              </a:endParaRPr>
            </a:p>
          </p:txBody>
        </p:sp>
      </p:grpSp>
      <p:grpSp>
        <p:nvGrpSpPr>
          <p:cNvPr id="682" name="Groupe 681"/>
          <p:cNvGrpSpPr/>
          <p:nvPr/>
        </p:nvGrpSpPr>
        <p:grpSpPr>
          <a:xfrm>
            <a:off x="8056805" y="937172"/>
            <a:ext cx="907850" cy="1410673"/>
            <a:chOff x="9978925" y="3593344"/>
            <a:chExt cx="907850" cy="1457000"/>
          </a:xfrm>
          <a:scene3d>
            <a:camera prst="orthographicFront">
              <a:rot lat="0" lon="0" rev="0"/>
            </a:camera>
            <a:lightRig rig="threePt" dir="t"/>
          </a:scene3d>
        </p:grpSpPr>
        <p:grpSp>
          <p:nvGrpSpPr>
            <p:cNvPr id="683" name="Groupe 682"/>
            <p:cNvGrpSpPr/>
            <p:nvPr/>
          </p:nvGrpSpPr>
          <p:grpSpPr>
            <a:xfrm>
              <a:off x="9978925" y="4679544"/>
              <a:ext cx="907849" cy="370800"/>
              <a:chOff x="9067801" y="993744"/>
              <a:chExt cx="907849" cy="370800"/>
            </a:xfrm>
          </p:grpSpPr>
          <p:sp>
            <p:nvSpPr>
              <p:cNvPr id="696" name="Rectangle 260"/>
              <p:cNvSpPr>
                <a:spLocks noChangeArrowheads="1"/>
              </p:cNvSpPr>
              <p:nvPr/>
            </p:nvSpPr>
            <p:spPr bwMode="auto">
              <a:xfrm>
                <a:off x="9067801" y="993744"/>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697" name="Rectangle 261"/>
              <p:cNvSpPr>
                <a:spLocks noChangeArrowheads="1"/>
              </p:cNvSpPr>
              <p:nvPr/>
            </p:nvSpPr>
            <p:spPr bwMode="auto">
              <a:xfrm>
                <a:off x="9518450" y="993744"/>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nvGrpSpPr>
            <p:cNvPr id="684" name="Groupe 683"/>
            <p:cNvGrpSpPr/>
            <p:nvPr/>
          </p:nvGrpSpPr>
          <p:grpSpPr>
            <a:xfrm>
              <a:off x="9978925" y="4317478"/>
              <a:ext cx="907849" cy="370800"/>
              <a:chOff x="9067801" y="1368395"/>
              <a:chExt cx="907849" cy="370800"/>
            </a:xfrm>
          </p:grpSpPr>
          <p:sp>
            <p:nvSpPr>
              <p:cNvPr id="691" name="Rectangle 304"/>
              <p:cNvSpPr>
                <a:spLocks noChangeArrowheads="1"/>
              </p:cNvSpPr>
              <p:nvPr/>
            </p:nvSpPr>
            <p:spPr bwMode="auto">
              <a:xfrm>
                <a:off x="9067801" y="1368395"/>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92" name="Rectangle 306"/>
              <p:cNvSpPr>
                <a:spLocks noChangeArrowheads="1"/>
              </p:cNvSpPr>
              <p:nvPr/>
            </p:nvSpPr>
            <p:spPr bwMode="auto">
              <a:xfrm>
                <a:off x="9067801" y="1368395"/>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694" name="Rectangle 307"/>
              <p:cNvSpPr>
                <a:spLocks noChangeArrowheads="1"/>
              </p:cNvSpPr>
              <p:nvPr/>
            </p:nvSpPr>
            <p:spPr bwMode="auto">
              <a:xfrm>
                <a:off x="9518450" y="1368395"/>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95" name="Rectangle 309"/>
              <p:cNvSpPr>
                <a:spLocks noChangeArrowheads="1"/>
              </p:cNvSpPr>
              <p:nvPr/>
            </p:nvSpPr>
            <p:spPr bwMode="auto">
              <a:xfrm>
                <a:off x="9518450" y="1368395"/>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a:solidFill>
                      <a:schemeClr val="bg1"/>
                    </a:solidFill>
                    <a:latin typeface="Arial" pitchFamily="34" charset="0"/>
                    <a:cs typeface="Arial" pitchFamily="34" charset="0"/>
                  </a:rPr>
                  <a:t>1</a:t>
                </a:r>
              </a:p>
            </p:txBody>
          </p:sp>
        </p:grpSp>
        <p:grpSp>
          <p:nvGrpSpPr>
            <p:cNvPr id="685" name="Groupe 684"/>
            <p:cNvGrpSpPr/>
            <p:nvPr/>
          </p:nvGrpSpPr>
          <p:grpSpPr>
            <a:xfrm>
              <a:off x="9978925" y="3593344"/>
              <a:ext cx="907850" cy="370800"/>
              <a:chOff x="9066592" y="2073864"/>
              <a:chExt cx="907850" cy="370800"/>
            </a:xfrm>
          </p:grpSpPr>
          <p:sp>
            <p:nvSpPr>
              <p:cNvPr id="689" name="Rectangle 688"/>
              <p:cNvSpPr>
                <a:spLocks noChangeArrowheads="1"/>
              </p:cNvSpPr>
              <p:nvPr/>
            </p:nvSpPr>
            <p:spPr bwMode="auto">
              <a:xfrm>
                <a:off x="9066592" y="2073864"/>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690" name="Rectangle 689"/>
              <p:cNvSpPr>
                <a:spLocks noChangeArrowheads="1"/>
              </p:cNvSpPr>
              <p:nvPr/>
            </p:nvSpPr>
            <p:spPr bwMode="auto">
              <a:xfrm>
                <a:off x="9517242" y="2073864"/>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grpSp>
        <p:grpSp>
          <p:nvGrpSpPr>
            <p:cNvPr id="686" name="Groupe 685"/>
            <p:cNvGrpSpPr/>
            <p:nvPr/>
          </p:nvGrpSpPr>
          <p:grpSpPr>
            <a:xfrm>
              <a:off x="9978925" y="3955411"/>
              <a:ext cx="907849" cy="370800"/>
              <a:chOff x="9067801" y="1730068"/>
              <a:chExt cx="907849" cy="370800"/>
            </a:xfrm>
          </p:grpSpPr>
          <p:sp>
            <p:nvSpPr>
              <p:cNvPr id="687" name="Rectangle 260"/>
              <p:cNvSpPr>
                <a:spLocks noChangeArrowheads="1"/>
              </p:cNvSpPr>
              <p:nvPr/>
            </p:nvSpPr>
            <p:spPr bwMode="auto">
              <a:xfrm>
                <a:off x="9067801" y="1730068"/>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688" name="Rectangle 261"/>
              <p:cNvSpPr>
                <a:spLocks noChangeArrowheads="1"/>
              </p:cNvSpPr>
              <p:nvPr/>
            </p:nvSpPr>
            <p:spPr bwMode="auto">
              <a:xfrm>
                <a:off x="9518450" y="1730068"/>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grpSp>
        <p:nvGrpSpPr>
          <p:cNvPr id="698" name="Groupe 697"/>
          <p:cNvGrpSpPr/>
          <p:nvPr/>
        </p:nvGrpSpPr>
        <p:grpSpPr>
          <a:xfrm>
            <a:off x="6425279" y="2327311"/>
            <a:ext cx="2542651" cy="371475"/>
            <a:chOff x="6195995" y="2053198"/>
            <a:chExt cx="2542651" cy="371475"/>
          </a:xfrm>
        </p:grpSpPr>
        <p:sp>
          <p:nvSpPr>
            <p:cNvPr id="699" name="Rectangle 698"/>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01" name="Rectangle 700"/>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02" name="Rectangle 701"/>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03" name="Rectangle 702"/>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04" name="Rectangle 703"/>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 </a:t>
              </a:r>
              <a:endParaRPr lang="fr-FR" b="1" dirty="0">
                <a:solidFill>
                  <a:schemeClr val="bg1"/>
                </a:solidFill>
                <a:latin typeface="Arial" pitchFamily="34" charset="0"/>
                <a:cs typeface="Arial" pitchFamily="34" charset="0"/>
              </a:endParaRPr>
            </a:p>
          </p:txBody>
        </p:sp>
      </p:grpSp>
      <p:grpSp>
        <p:nvGrpSpPr>
          <p:cNvPr id="705" name="Groupe 704"/>
          <p:cNvGrpSpPr/>
          <p:nvPr/>
        </p:nvGrpSpPr>
        <p:grpSpPr>
          <a:xfrm>
            <a:off x="6425279" y="2669712"/>
            <a:ext cx="2542651" cy="371475"/>
            <a:chOff x="6195995" y="2053198"/>
            <a:chExt cx="2542651" cy="371475"/>
          </a:xfrm>
        </p:grpSpPr>
        <p:sp>
          <p:nvSpPr>
            <p:cNvPr id="706" name="Rectangle 705"/>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07" name="Rectangle 706"/>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08" name="Rectangle 707"/>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09" name="Rectangle 708"/>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11" name="Rectangle 710"/>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5 </a:t>
              </a:r>
              <a:endParaRPr lang="fr-FR" b="1" dirty="0">
                <a:solidFill>
                  <a:schemeClr val="bg1"/>
                </a:solidFill>
                <a:latin typeface="Arial" pitchFamily="34" charset="0"/>
                <a:cs typeface="Arial" pitchFamily="34" charset="0"/>
              </a:endParaRPr>
            </a:p>
          </p:txBody>
        </p:sp>
      </p:grpSp>
      <p:grpSp>
        <p:nvGrpSpPr>
          <p:cNvPr id="712" name="Groupe 711"/>
          <p:cNvGrpSpPr/>
          <p:nvPr/>
        </p:nvGrpSpPr>
        <p:grpSpPr>
          <a:xfrm>
            <a:off x="6425279" y="3012113"/>
            <a:ext cx="2542651" cy="371475"/>
            <a:chOff x="6195995" y="2053198"/>
            <a:chExt cx="2542651" cy="371475"/>
          </a:xfrm>
        </p:grpSpPr>
        <p:sp>
          <p:nvSpPr>
            <p:cNvPr id="713" name="Rectangle 712"/>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15" name="Rectangle 714"/>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16" name="Rectangle 715"/>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17" name="Rectangle 716"/>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18" name="Rectangle 717"/>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6 </a:t>
              </a:r>
              <a:endParaRPr lang="fr-FR" b="1" dirty="0">
                <a:solidFill>
                  <a:schemeClr val="bg1"/>
                </a:solidFill>
                <a:latin typeface="Arial" pitchFamily="34" charset="0"/>
                <a:cs typeface="Arial" pitchFamily="34" charset="0"/>
              </a:endParaRPr>
            </a:p>
          </p:txBody>
        </p:sp>
      </p:grpSp>
      <p:grpSp>
        <p:nvGrpSpPr>
          <p:cNvPr id="719" name="Groupe 718"/>
          <p:cNvGrpSpPr/>
          <p:nvPr/>
        </p:nvGrpSpPr>
        <p:grpSpPr>
          <a:xfrm>
            <a:off x="6425279" y="3354514"/>
            <a:ext cx="2542651" cy="371475"/>
            <a:chOff x="6195995" y="2053198"/>
            <a:chExt cx="2542651" cy="371475"/>
          </a:xfrm>
        </p:grpSpPr>
        <p:sp>
          <p:nvSpPr>
            <p:cNvPr id="720" name="Rectangle 719"/>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21" name="Rectangle 720"/>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22" name="Rectangle 721"/>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23" name="Rectangle 722"/>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24" name="Rectangle 723"/>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7 </a:t>
              </a:r>
              <a:endParaRPr lang="fr-FR" b="1" dirty="0">
                <a:solidFill>
                  <a:schemeClr val="bg1"/>
                </a:solidFill>
                <a:latin typeface="Arial" pitchFamily="34" charset="0"/>
                <a:cs typeface="Arial" pitchFamily="34" charset="0"/>
              </a:endParaRPr>
            </a:p>
          </p:txBody>
        </p:sp>
      </p:grpSp>
      <p:grpSp>
        <p:nvGrpSpPr>
          <p:cNvPr id="726" name="Groupe 725"/>
          <p:cNvGrpSpPr/>
          <p:nvPr/>
        </p:nvGrpSpPr>
        <p:grpSpPr>
          <a:xfrm>
            <a:off x="6425279" y="3696915"/>
            <a:ext cx="2542651" cy="371475"/>
            <a:chOff x="6195995" y="2053198"/>
            <a:chExt cx="2542651" cy="371475"/>
          </a:xfrm>
        </p:grpSpPr>
        <p:sp>
          <p:nvSpPr>
            <p:cNvPr id="727" name="Rectangle 726"/>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28" name="Rectangle 727"/>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29" name="Rectangle 728"/>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30" name="Rectangle 729"/>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31" name="Rectangle 730"/>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 </a:t>
              </a:r>
              <a:endParaRPr lang="fr-FR" b="1" dirty="0">
                <a:solidFill>
                  <a:schemeClr val="bg1"/>
                </a:solidFill>
                <a:latin typeface="Arial" pitchFamily="34" charset="0"/>
                <a:cs typeface="Arial" pitchFamily="34" charset="0"/>
              </a:endParaRPr>
            </a:p>
          </p:txBody>
        </p:sp>
      </p:grpSp>
      <p:grpSp>
        <p:nvGrpSpPr>
          <p:cNvPr id="732" name="Groupe 731"/>
          <p:cNvGrpSpPr/>
          <p:nvPr/>
        </p:nvGrpSpPr>
        <p:grpSpPr>
          <a:xfrm>
            <a:off x="6425279" y="4039316"/>
            <a:ext cx="2542651" cy="371475"/>
            <a:chOff x="6195995" y="2053198"/>
            <a:chExt cx="2542651" cy="371475"/>
          </a:xfrm>
        </p:grpSpPr>
        <p:sp>
          <p:nvSpPr>
            <p:cNvPr id="733" name="Rectangle 732"/>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34" name="Rectangle 733"/>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36" name="Rectangle 735"/>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37" name="Rectangle 736"/>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38" name="Rectangle 737"/>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9</a:t>
              </a:r>
              <a:endParaRPr lang="fr-FR" b="1" dirty="0">
                <a:solidFill>
                  <a:schemeClr val="bg1"/>
                </a:solidFill>
                <a:latin typeface="Arial" pitchFamily="34" charset="0"/>
                <a:cs typeface="Arial" pitchFamily="34" charset="0"/>
              </a:endParaRPr>
            </a:p>
          </p:txBody>
        </p:sp>
      </p:grpSp>
      <p:grpSp>
        <p:nvGrpSpPr>
          <p:cNvPr id="739" name="Groupe 738"/>
          <p:cNvGrpSpPr/>
          <p:nvPr/>
        </p:nvGrpSpPr>
        <p:grpSpPr>
          <a:xfrm>
            <a:off x="6425279" y="4381717"/>
            <a:ext cx="2542651" cy="371475"/>
            <a:chOff x="6195995" y="2053198"/>
            <a:chExt cx="2542651" cy="371475"/>
          </a:xfrm>
        </p:grpSpPr>
        <p:sp>
          <p:nvSpPr>
            <p:cNvPr id="740" name="Rectangle 739"/>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41" name="Rectangle 740"/>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43" name="Rectangle 742"/>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44" name="Rectangle 743"/>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45" name="Rectangle 744"/>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10 </a:t>
              </a:r>
              <a:endParaRPr lang="fr-FR" b="1" dirty="0">
                <a:solidFill>
                  <a:schemeClr val="bg1"/>
                </a:solidFill>
                <a:latin typeface="Arial" pitchFamily="34" charset="0"/>
                <a:cs typeface="Arial" pitchFamily="34" charset="0"/>
              </a:endParaRPr>
            </a:p>
          </p:txBody>
        </p:sp>
      </p:grpSp>
      <p:grpSp>
        <p:nvGrpSpPr>
          <p:cNvPr id="746" name="Groupe 745"/>
          <p:cNvGrpSpPr/>
          <p:nvPr/>
        </p:nvGrpSpPr>
        <p:grpSpPr>
          <a:xfrm>
            <a:off x="6425279" y="4724118"/>
            <a:ext cx="2542651" cy="371475"/>
            <a:chOff x="6195995" y="2053198"/>
            <a:chExt cx="2542651" cy="371475"/>
          </a:xfrm>
        </p:grpSpPr>
        <p:sp>
          <p:nvSpPr>
            <p:cNvPr id="747" name="Rectangle 746"/>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48" name="Rectangle 747"/>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50" name="Rectangle 749"/>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51" name="Rectangle 750"/>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52" name="Rectangle 751"/>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11 </a:t>
              </a:r>
              <a:endParaRPr lang="fr-FR" b="1" dirty="0">
                <a:solidFill>
                  <a:schemeClr val="bg1"/>
                </a:solidFill>
                <a:latin typeface="Arial" pitchFamily="34" charset="0"/>
                <a:cs typeface="Arial" pitchFamily="34" charset="0"/>
              </a:endParaRPr>
            </a:p>
          </p:txBody>
        </p:sp>
      </p:grpSp>
      <p:grpSp>
        <p:nvGrpSpPr>
          <p:cNvPr id="753" name="Groupe 752"/>
          <p:cNvGrpSpPr/>
          <p:nvPr/>
        </p:nvGrpSpPr>
        <p:grpSpPr>
          <a:xfrm>
            <a:off x="6425279" y="5066519"/>
            <a:ext cx="2542651" cy="371475"/>
            <a:chOff x="6195995" y="2053198"/>
            <a:chExt cx="2542651" cy="371475"/>
          </a:xfrm>
        </p:grpSpPr>
        <p:sp>
          <p:nvSpPr>
            <p:cNvPr id="754" name="Rectangle 753"/>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55" name="Rectangle 754"/>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56" name="Rectangle 755"/>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57" name="Rectangle 756"/>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58" name="Rectangle 757"/>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12 </a:t>
              </a:r>
              <a:endParaRPr lang="fr-FR" b="1" dirty="0">
                <a:solidFill>
                  <a:schemeClr val="bg1"/>
                </a:solidFill>
                <a:latin typeface="Arial" pitchFamily="34" charset="0"/>
                <a:cs typeface="Arial" pitchFamily="34" charset="0"/>
              </a:endParaRPr>
            </a:p>
          </p:txBody>
        </p:sp>
      </p:grpSp>
      <p:grpSp>
        <p:nvGrpSpPr>
          <p:cNvPr id="760" name="Groupe 759"/>
          <p:cNvGrpSpPr/>
          <p:nvPr/>
        </p:nvGrpSpPr>
        <p:grpSpPr>
          <a:xfrm>
            <a:off x="6425279" y="5408920"/>
            <a:ext cx="2542651" cy="371475"/>
            <a:chOff x="6195995" y="2053198"/>
            <a:chExt cx="2542651" cy="371475"/>
          </a:xfrm>
        </p:grpSpPr>
        <p:sp>
          <p:nvSpPr>
            <p:cNvPr id="761" name="Rectangle 760"/>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62" name="Rectangle 761"/>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63" name="Rectangle 762"/>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64" name="Rectangle 763"/>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65" name="Rectangle 764"/>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13 </a:t>
              </a:r>
              <a:endParaRPr lang="fr-FR" b="1" dirty="0">
                <a:solidFill>
                  <a:schemeClr val="bg1"/>
                </a:solidFill>
                <a:latin typeface="Arial" pitchFamily="34" charset="0"/>
                <a:cs typeface="Arial" pitchFamily="34" charset="0"/>
              </a:endParaRPr>
            </a:p>
          </p:txBody>
        </p:sp>
      </p:grpSp>
      <p:grpSp>
        <p:nvGrpSpPr>
          <p:cNvPr id="767" name="Groupe 766"/>
          <p:cNvGrpSpPr/>
          <p:nvPr/>
        </p:nvGrpSpPr>
        <p:grpSpPr>
          <a:xfrm>
            <a:off x="6425279" y="5751321"/>
            <a:ext cx="2542651" cy="371475"/>
            <a:chOff x="6195995" y="2053198"/>
            <a:chExt cx="2542651" cy="371475"/>
          </a:xfrm>
        </p:grpSpPr>
        <p:sp>
          <p:nvSpPr>
            <p:cNvPr id="768" name="Rectangle 767"/>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69" name="Rectangle 768"/>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70" name="Rectangle 769"/>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71" name="Rectangle 770"/>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72" name="Rectangle 771"/>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14 </a:t>
              </a:r>
              <a:endParaRPr lang="fr-FR" b="1" dirty="0">
                <a:solidFill>
                  <a:schemeClr val="bg1"/>
                </a:solidFill>
                <a:latin typeface="Arial" pitchFamily="34" charset="0"/>
                <a:cs typeface="Arial" pitchFamily="34" charset="0"/>
              </a:endParaRPr>
            </a:p>
          </p:txBody>
        </p:sp>
      </p:grpSp>
      <p:grpSp>
        <p:nvGrpSpPr>
          <p:cNvPr id="774" name="Groupe 773"/>
          <p:cNvGrpSpPr/>
          <p:nvPr/>
        </p:nvGrpSpPr>
        <p:grpSpPr>
          <a:xfrm>
            <a:off x="6425279" y="6093729"/>
            <a:ext cx="2542651" cy="371475"/>
            <a:chOff x="6195995" y="2053198"/>
            <a:chExt cx="2542651" cy="371475"/>
          </a:xfrm>
        </p:grpSpPr>
        <p:sp>
          <p:nvSpPr>
            <p:cNvPr id="775" name="Rectangle 774"/>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76" name="Rectangle 775"/>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77" name="Rectangle 776"/>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78" name="Rectangle 777"/>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79" name="Rectangle 778"/>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15 </a:t>
              </a:r>
              <a:endParaRPr lang="fr-FR" b="1" dirty="0">
                <a:solidFill>
                  <a:schemeClr val="bg1"/>
                </a:solidFill>
                <a:latin typeface="Arial" pitchFamily="34" charset="0"/>
                <a:cs typeface="Arial" pitchFamily="34" charset="0"/>
              </a:endParaRPr>
            </a:p>
          </p:txBody>
        </p:sp>
      </p:grpSp>
      <p:grpSp>
        <p:nvGrpSpPr>
          <p:cNvPr id="780" name="Groupe 779"/>
          <p:cNvGrpSpPr/>
          <p:nvPr/>
        </p:nvGrpSpPr>
        <p:grpSpPr>
          <a:xfrm>
            <a:off x="8080859" y="2301566"/>
            <a:ext cx="909058" cy="1343458"/>
            <a:chOff x="7830796" y="2425692"/>
            <a:chExt cx="909058" cy="1450920"/>
          </a:xfrm>
          <a:scene3d>
            <a:camera prst="orthographicFront">
              <a:rot lat="0" lon="0" rev="0"/>
            </a:camera>
            <a:lightRig rig="threePt" dir="t"/>
          </a:scene3d>
        </p:grpSpPr>
        <p:sp>
          <p:nvSpPr>
            <p:cNvPr id="781" name="Rectangle 260"/>
            <p:cNvSpPr>
              <a:spLocks noChangeArrowheads="1"/>
            </p:cNvSpPr>
            <p:nvPr/>
          </p:nvSpPr>
          <p:spPr bwMode="auto">
            <a:xfrm>
              <a:off x="7832005" y="2425692"/>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782" name="Rectangle 261"/>
            <p:cNvSpPr>
              <a:spLocks noChangeArrowheads="1"/>
            </p:cNvSpPr>
            <p:nvPr/>
          </p:nvSpPr>
          <p:spPr bwMode="auto">
            <a:xfrm>
              <a:off x="8282654" y="2425692"/>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nvGrpSpPr>
            <p:cNvPr id="784" name="Groupe 783"/>
            <p:cNvGrpSpPr/>
            <p:nvPr/>
          </p:nvGrpSpPr>
          <p:grpSpPr>
            <a:xfrm>
              <a:off x="7830796" y="2800343"/>
              <a:ext cx="909058" cy="1076269"/>
              <a:chOff x="7830796" y="2800343"/>
              <a:chExt cx="909058" cy="1076269"/>
            </a:xfrm>
          </p:grpSpPr>
          <p:sp>
            <p:nvSpPr>
              <p:cNvPr id="785" name="Rectangle 304"/>
              <p:cNvSpPr>
                <a:spLocks noChangeArrowheads="1"/>
              </p:cNvSpPr>
              <p:nvPr/>
            </p:nvSpPr>
            <p:spPr bwMode="auto">
              <a:xfrm>
                <a:off x="7832005" y="280034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786" name="Rectangle 306"/>
              <p:cNvSpPr>
                <a:spLocks noChangeArrowheads="1"/>
              </p:cNvSpPr>
              <p:nvPr/>
            </p:nvSpPr>
            <p:spPr bwMode="auto">
              <a:xfrm>
                <a:off x="7832005" y="280034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787" name="Rectangle 307"/>
              <p:cNvSpPr>
                <a:spLocks noChangeArrowheads="1"/>
              </p:cNvSpPr>
              <p:nvPr/>
            </p:nvSpPr>
            <p:spPr bwMode="auto">
              <a:xfrm>
                <a:off x="8282654" y="280034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788" name="Rectangle 309"/>
              <p:cNvSpPr>
                <a:spLocks noChangeArrowheads="1"/>
              </p:cNvSpPr>
              <p:nvPr/>
            </p:nvSpPr>
            <p:spPr bwMode="auto">
              <a:xfrm>
                <a:off x="8282654" y="280034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a:solidFill>
                      <a:schemeClr val="bg1"/>
                    </a:solidFill>
                    <a:latin typeface="Arial" pitchFamily="34" charset="0"/>
                    <a:cs typeface="Arial" pitchFamily="34" charset="0"/>
                  </a:rPr>
                  <a:t>1</a:t>
                </a:r>
              </a:p>
            </p:txBody>
          </p:sp>
          <p:sp>
            <p:nvSpPr>
              <p:cNvPr id="789" name="Rectangle 788"/>
              <p:cNvSpPr>
                <a:spLocks noChangeArrowheads="1"/>
              </p:cNvSpPr>
              <p:nvPr/>
            </p:nvSpPr>
            <p:spPr bwMode="auto">
              <a:xfrm>
                <a:off x="7830796" y="3505812"/>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791" name="Rectangle 790"/>
              <p:cNvSpPr>
                <a:spLocks noChangeArrowheads="1"/>
              </p:cNvSpPr>
              <p:nvPr/>
            </p:nvSpPr>
            <p:spPr bwMode="auto">
              <a:xfrm>
                <a:off x="8281446" y="3505812"/>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792" name="Rectangle 260"/>
              <p:cNvSpPr>
                <a:spLocks noChangeArrowheads="1"/>
              </p:cNvSpPr>
              <p:nvPr/>
            </p:nvSpPr>
            <p:spPr bwMode="auto">
              <a:xfrm>
                <a:off x="7832005" y="3162016"/>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793" name="Rectangle 261"/>
              <p:cNvSpPr>
                <a:spLocks noChangeArrowheads="1"/>
              </p:cNvSpPr>
              <p:nvPr/>
            </p:nvSpPr>
            <p:spPr bwMode="auto">
              <a:xfrm>
                <a:off x="8282654" y="3162016"/>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grpSp>
        <p:nvGrpSpPr>
          <p:cNvPr id="794" name="Groupe 793"/>
          <p:cNvGrpSpPr/>
          <p:nvPr/>
        </p:nvGrpSpPr>
        <p:grpSpPr>
          <a:xfrm>
            <a:off x="6426234" y="2318354"/>
            <a:ext cx="2542651" cy="371475"/>
            <a:chOff x="6195995" y="2053198"/>
            <a:chExt cx="2542651" cy="371475"/>
          </a:xfrm>
        </p:grpSpPr>
        <p:sp>
          <p:nvSpPr>
            <p:cNvPr id="795" name="Rectangle 794"/>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96" name="Rectangle 795"/>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798" name="Rectangle 797"/>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799" name="Rectangle 798"/>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00" name="Rectangle 799"/>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 </a:t>
              </a:r>
              <a:endParaRPr lang="fr-FR" b="1" dirty="0">
                <a:solidFill>
                  <a:schemeClr val="bg1"/>
                </a:solidFill>
                <a:latin typeface="Arial" pitchFamily="34" charset="0"/>
                <a:cs typeface="Arial" pitchFamily="34" charset="0"/>
              </a:endParaRPr>
            </a:p>
          </p:txBody>
        </p:sp>
      </p:grpSp>
      <p:grpSp>
        <p:nvGrpSpPr>
          <p:cNvPr id="801" name="Groupe 800"/>
          <p:cNvGrpSpPr/>
          <p:nvPr/>
        </p:nvGrpSpPr>
        <p:grpSpPr>
          <a:xfrm>
            <a:off x="6426234" y="2660755"/>
            <a:ext cx="2542651" cy="371475"/>
            <a:chOff x="6195995" y="2053198"/>
            <a:chExt cx="2542651" cy="371475"/>
          </a:xfrm>
        </p:grpSpPr>
        <p:sp>
          <p:nvSpPr>
            <p:cNvPr id="803" name="Rectangle 802"/>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804" name="Rectangle 803"/>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05" name="Rectangle 804"/>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06" name="Rectangle 805"/>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07" name="Rectangle 806"/>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5 </a:t>
              </a:r>
              <a:endParaRPr lang="fr-FR" b="1" dirty="0">
                <a:solidFill>
                  <a:schemeClr val="bg1"/>
                </a:solidFill>
                <a:latin typeface="Arial" pitchFamily="34" charset="0"/>
                <a:cs typeface="Arial" pitchFamily="34" charset="0"/>
              </a:endParaRPr>
            </a:p>
          </p:txBody>
        </p:sp>
      </p:grpSp>
      <p:grpSp>
        <p:nvGrpSpPr>
          <p:cNvPr id="808" name="Groupe 807"/>
          <p:cNvGrpSpPr/>
          <p:nvPr/>
        </p:nvGrpSpPr>
        <p:grpSpPr>
          <a:xfrm>
            <a:off x="6426234" y="3003156"/>
            <a:ext cx="2542651" cy="371475"/>
            <a:chOff x="6195995" y="2053198"/>
            <a:chExt cx="2542651" cy="371475"/>
          </a:xfrm>
        </p:grpSpPr>
        <p:sp>
          <p:nvSpPr>
            <p:cNvPr id="809" name="Rectangle 808"/>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810" name="Rectangle 809"/>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11" name="Rectangle 810"/>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12" name="Rectangle 811"/>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13" name="Rectangle 812"/>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6 </a:t>
              </a:r>
              <a:endParaRPr lang="fr-FR" b="1" dirty="0">
                <a:solidFill>
                  <a:schemeClr val="bg1"/>
                </a:solidFill>
                <a:latin typeface="Arial" pitchFamily="34" charset="0"/>
                <a:cs typeface="Arial" pitchFamily="34" charset="0"/>
              </a:endParaRPr>
            </a:p>
          </p:txBody>
        </p:sp>
      </p:grpSp>
      <p:grpSp>
        <p:nvGrpSpPr>
          <p:cNvPr id="814" name="Groupe 813"/>
          <p:cNvGrpSpPr/>
          <p:nvPr/>
        </p:nvGrpSpPr>
        <p:grpSpPr>
          <a:xfrm>
            <a:off x="6426234" y="3345557"/>
            <a:ext cx="2542651" cy="371475"/>
            <a:chOff x="6195995" y="2053198"/>
            <a:chExt cx="2542651" cy="371475"/>
          </a:xfrm>
        </p:grpSpPr>
        <p:sp>
          <p:nvSpPr>
            <p:cNvPr id="815" name="Rectangle 814"/>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816" name="Rectangle 815"/>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17" name="Rectangle 816"/>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18" name="Rectangle 817"/>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19" name="Rectangle 818"/>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7 </a:t>
              </a:r>
              <a:endParaRPr lang="fr-FR" b="1" dirty="0">
                <a:solidFill>
                  <a:schemeClr val="bg1"/>
                </a:solidFill>
                <a:latin typeface="Arial" pitchFamily="34" charset="0"/>
                <a:cs typeface="Arial" pitchFamily="34" charset="0"/>
              </a:endParaRPr>
            </a:p>
          </p:txBody>
        </p:sp>
      </p:grpSp>
      <p:grpSp>
        <p:nvGrpSpPr>
          <p:cNvPr id="821" name="Groupe 820"/>
          <p:cNvGrpSpPr/>
          <p:nvPr/>
        </p:nvGrpSpPr>
        <p:grpSpPr>
          <a:xfrm>
            <a:off x="6426234" y="2327986"/>
            <a:ext cx="2542651" cy="371475"/>
            <a:chOff x="6195995" y="2053198"/>
            <a:chExt cx="2542651" cy="371475"/>
          </a:xfrm>
        </p:grpSpPr>
        <p:sp>
          <p:nvSpPr>
            <p:cNvPr id="822" name="Rectangle 821"/>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23" name="Rectangle 822"/>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24" name="Rectangle 823"/>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25" name="Rectangle 824"/>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26" name="Rectangle 825"/>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 </a:t>
              </a:r>
              <a:endParaRPr lang="fr-FR" b="1" dirty="0">
                <a:solidFill>
                  <a:schemeClr val="bg1"/>
                </a:solidFill>
                <a:latin typeface="Arial" pitchFamily="34" charset="0"/>
                <a:cs typeface="Arial" pitchFamily="34" charset="0"/>
              </a:endParaRPr>
            </a:p>
          </p:txBody>
        </p:sp>
      </p:grpSp>
      <p:grpSp>
        <p:nvGrpSpPr>
          <p:cNvPr id="827" name="Groupe 826"/>
          <p:cNvGrpSpPr/>
          <p:nvPr/>
        </p:nvGrpSpPr>
        <p:grpSpPr>
          <a:xfrm>
            <a:off x="6426234" y="2670387"/>
            <a:ext cx="2542651" cy="371475"/>
            <a:chOff x="6195995" y="2053198"/>
            <a:chExt cx="2542651" cy="371475"/>
          </a:xfrm>
        </p:grpSpPr>
        <p:sp>
          <p:nvSpPr>
            <p:cNvPr id="828" name="Rectangle 827"/>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29" name="Rectangle 828"/>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31" name="Rectangle 830"/>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32" name="Rectangle 831"/>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33" name="Rectangle 832"/>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5 </a:t>
              </a:r>
              <a:endParaRPr lang="fr-FR" b="1" dirty="0">
                <a:solidFill>
                  <a:schemeClr val="bg1"/>
                </a:solidFill>
                <a:latin typeface="Arial" pitchFamily="34" charset="0"/>
                <a:cs typeface="Arial" pitchFamily="34" charset="0"/>
              </a:endParaRPr>
            </a:p>
          </p:txBody>
        </p:sp>
      </p:grpSp>
      <p:grpSp>
        <p:nvGrpSpPr>
          <p:cNvPr id="834" name="Groupe 833"/>
          <p:cNvGrpSpPr/>
          <p:nvPr/>
        </p:nvGrpSpPr>
        <p:grpSpPr>
          <a:xfrm>
            <a:off x="6426234" y="3012788"/>
            <a:ext cx="2542651" cy="371475"/>
            <a:chOff x="6195995" y="2053198"/>
            <a:chExt cx="2542651" cy="371475"/>
          </a:xfrm>
        </p:grpSpPr>
        <p:sp>
          <p:nvSpPr>
            <p:cNvPr id="835" name="Rectangle 834"/>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36" name="Rectangle 835"/>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37" name="Rectangle 836"/>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38" name="Rectangle 837"/>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39" name="Rectangle 838"/>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6 </a:t>
              </a:r>
              <a:endParaRPr lang="fr-FR" b="1" dirty="0">
                <a:solidFill>
                  <a:schemeClr val="bg1"/>
                </a:solidFill>
                <a:latin typeface="Arial" pitchFamily="34" charset="0"/>
                <a:cs typeface="Arial" pitchFamily="34" charset="0"/>
              </a:endParaRPr>
            </a:p>
          </p:txBody>
        </p:sp>
      </p:grpSp>
      <p:grpSp>
        <p:nvGrpSpPr>
          <p:cNvPr id="840" name="Groupe 839"/>
          <p:cNvGrpSpPr/>
          <p:nvPr/>
        </p:nvGrpSpPr>
        <p:grpSpPr>
          <a:xfrm>
            <a:off x="6426234" y="3355189"/>
            <a:ext cx="2542651" cy="371475"/>
            <a:chOff x="6195995" y="2053198"/>
            <a:chExt cx="2542651" cy="371475"/>
          </a:xfrm>
        </p:grpSpPr>
        <p:sp>
          <p:nvSpPr>
            <p:cNvPr id="855" name="Rectangle 854"/>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56" name="Rectangle 855"/>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57" name="Rectangle 856"/>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58" name="Rectangle 857"/>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59" name="Rectangle 858"/>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7 </a:t>
              </a:r>
              <a:endParaRPr lang="fr-FR" b="1" dirty="0">
                <a:solidFill>
                  <a:schemeClr val="bg1"/>
                </a:solidFill>
                <a:latin typeface="Arial" pitchFamily="34" charset="0"/>
                <a:cs typeface="Arial" pitchFamily="34" charset="0"/>
              </a:endParaRPr>
            </a:p>
          </p:txBody>
        </p:sp>
      </p:grpSp>
      <p:grpSp>
        <p:nvGrpSpPr>
          <p:cNvPr id="860" name="Groupe 859"/>
          <p:cNvGrpSpPr/>
          <p:nvPr/>
        </p:nvGrpSpPr>
        <p:grpSpPr>
          <a:xfrm>
            <a:off x="7606156" y="3696915"/>
            <a:ext cx="1358499" cy="2756421"/>
            <a:chOff x="7125512" y="3878875"/>
            <a:chExt cx="1358499" cy="2933014"/>
          </a:xfrm>
        </p:grpSpPr>
        <p:sp>
          <p:nvSpPr>
            <p:cNvPr id="861" name="Rectangle 860"/>
            <p:cNvSpPr>
              <a:spLocks noChangeArrowheads="1"/>
            </p:cNvSpPr>
            <p:nvPr/>
          </p:nvSpPr>
          <p:spPr bwMode="auto">
            <a:xfrm>
              <a:off x="7125512" y="3878875"/>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62" name="Rectangle 861"/>
            <p:cNvSpPr>
              <a:spLocks noChangeArrowheads="1"/>
            </p:cNvSpPr>
            <p:nvPr/>
          </p:nvSpPr>
          <p:spPr bwMode="auto">
            <a:xfrm>
              <a:off x="7576162" y="3878875"/>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63" name="Rectangle 862"/>
            <p:cNvSpPr>
              <a:spLocks noChangeArrowheads="1"/>
            </p:cNvSpPr>
            <p:nvPr/>
          </p:nvSpPr>
          <p:spPr bwMode="auto">
            <a:xfrm>
              <a:off x="8026811" y="3878875"/>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864" name="Rectangle 259"/>
            <p:cNvSpPr>
              <a:spLocks noChangeArrowheads="1"/>
            </p:cNvSpPr>
            <p:nvPr/>
          </p:nvSpPr>
          <p:spPr bwMode="auto">
            <a:xfrm>
              <a:off x="7125512" y="4253526"/>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65" name="Rectangle 260"/>
            <p:cNvSpPr>
              <a:spLocks noChangeArrowheads="1"/>
            </p:cNvSpPr>
            <p:nvPr/>
          </p:nvSpPr>
          <p:spPr bwMode="auto">
            <a:xfrm>
              <a:off x="7576162" y="4253526"/>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66" name="Rectangle 261"/>
            <p:cNvSpPr>
              <a:spLocks noChangeArrowheads="1"/>
            </p:cNvSpPr>
            <p:nvPr/>
          </p:nvSpPr>
          <p:spPr bwMode="auto">
            <a:xfrm>
              <a:off x="8026811" y="4253526"/>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67" name="Rectangle 301"/>
            <p:cNvSpPr>
              <a:spLocks noChangeArrowheads="1"/>
            </p:cNvSpPr>
            <p:nvPr/>
          </p:nvSpPr>
          <p:spPr bwMode="auto">
            <a:xfrm>
              <a:off x="7125512" y="4615199"/>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68" name="Rectangle 304"/>
            <p:cNvSpPr>
              <a:spLocks noChangeArrowheads="1"/>
            </p:cNvSpPr>
            <p:nvPr/>
          </p:nvSpPr>
          <p:spPr bwMode="auto">
            <a:xfrm>
              <a:off x="7576162" y="4615199"/>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869" name="Rectangle 306"/>
            <p:cNvSpPr>
              <a:spLocks noChangeArrowheads="1"/>
            </p:cNvSpPr>
            <p:nvPr/>
          </p:nvSpPr>
          <p:spPr bwMode="auto">
            <a:xfrm>
              <a:off x="7576162" y="4615199"/>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70" name="Rectangle 307"/>
            <p:cNvSpPr>
              <a:spLocks noChangeArrowheads="1"/>
            </p:cNvSpPr>
            <p:nvPr/>
          </p:nvSpPr>
          <p:spPr bwMode="auto">
            <a:xfrm>
              <a:off x="8026811" y="4615199"/>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871" name="Rectangle 309"/>
            <p:cNvSpPr>
              <a:spLocks noChangeArrowheads="1"/>
            </p:cNvSpPr>
            <p:nvPr/>
          </p:nvSpPr>
          <p:spPr bwMode="auto">
            <a:xfrm>
              <a:off x="8026811" y="4615199"/>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a:solidFill>
                    <a:schemeClr val="bg1"/>
                  </a:solidFill>
                  <a:latin typeface="Arial" pitchFamily="34" charset="0"/>
                  <a:cs typeface="Arial" pitchFamily="34" charset="0"/>
                </a:rPr>
                <a:t>1</a:t>
              </a:r>
            </a:p>
          </p:txBody>
        </p:sp>
        <p:sp>
          <p:nvSpPr>
            <p:cNvPr id="872" name="Rectangle 259"/>
            <p:cNvSpPr>
              <a:spLocks noChangeArrowheads="1"/>
            </p:cNvSpPr>
            <p:nvPr/>
          </p:nvSpPr>
          <p:spPr bwMode="auto">
            <a:xfrm>
              <a:off x="7125512" y="4981408"/>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73" name="Rectangle 260"/>
            <p:cNvSpPr>
              <a:spLocks noChangeArrowheads="1"/>
            </p:cNvSpPr>
            <p:nvPr/>
          </p:nvSpPr>
          <p:spPr bwMode="auto">
            <a:xfrm>
              <a:off x="7576162" y="4981408"/>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74" name="Rectangle 261"/>
            <p:cNvSpPr>
              <a:spLocks noChangeArrowheads="1"/>
            </p:cNvSpPr>
            <p:nvPr/>
          </p:nvSpPr>
          <p:spPr bwMode="auto">
            <a:xfrm>
              <a:off x="8026811" y="4981408"/>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75" name="Rectangle 874"/>
            <p:cNvSpPr>
              <a:spLocks noChangeArrowheads="1"/>
            </p:cNvSpPr>
            <p:nvPr/>
          </p:nvSpPr>
          <p:spPr bwMode="auto">
            <a:xfrm>
              <a:off x="7125512" y="5352110"/>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876" name="Rectangle 875"/>
            <p:cNvSpPr>
              <a:spLocks noChangeArrowheads="1"/>
            </p:cNvSpPr>
            <p:nvPr/>
          </p:nvSpPr>
          <p:spPr bwMode="auto">
            <a:xfrm>
              <a:off x="7576162" y="5352110"/>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77" name="Rectangle 876"/>
            <p:cNvSpPr>
              <a:spLocks noChangeArrowheads="1"/>
            </p:cNvSpPr>
            <p:nvPr/>
          </p:nvSpPr>
          <p:spPr bwMode="auto">
            <a:xfrm>
              <a:off x="8026811" y="5352110"/>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878" name="Rectangle 259"/>
            <p:cNvSpPr>
              <a:spLocks noChangeArrowheads="1"/>
            </p:cNvSpPr>
            <p:nvPr/>
          </p:nvSpPr>
          <p:spPr bwMode="auto">
            <a:xfrm>
              <a:off x="7125512" y="5731628"/>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79" name="Rectangle 260"/>
            <p:cNvSpPr>
              <a:spLocks noChangeArrowheads="1"/>
            </p:cNvSpPr>
            <p:nvPr/>
          </p:nvSpPr>
          <p:spPr bwMode="auto">
            <a:xfrm>
              <a:off x="7576162" y="5731628"/>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80" name="Rectangle 261"/>
            <p:cNvSpPr>
              <a:spLocks noChangeArrowheads="1"/>
            </p:cNvSpPr>
            <p:nvPr/>
          </p:nvSpPr>
          <p:spPr bwMode="auto">
            <a:xfrm>
              <a:off x="8026811" y="5731628"/>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81" name="Rectangle 880"/>
            <p:cNvSpPr>
              <a:spLocks noChangeArrowheads="1"/>
            </p:cNvSpPr>
            <p:nvPr/>
          </p:nvSpPr>
          <p:spPr bwMode="auto">
            <a:xfrm>
              <a:off x="7125512" y="6075230"/>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82" name="Rectangle 304"/>
            <p:cNvSpPr>
              <a:spLocks noChangeArrowheads="1"/>
            </p:cNvSpPr>
            <p:nvPr/>
          </p:nvSpPr>
          <p:spPr bwMode="auto">
            <a:xfrm>
              <a:off x="7576162" y="6075230"/>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883" name="Rectangle 306"/>
            <p:cNvSpPr>
              <a:spLocks noChangeArrowheads="1"/>
            </p:cNvSpPr>
            <p:nvPr/>
          </p:nvSpPr>
          <p:spPr bwMode="auto">
            <a:xfrm>
              <a:off x="7576162" y="6075230"/>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84" name="Rectangle 307"/>
            <p:cNvSpPr>
              <a:spLocks noChangeArrowheads="1"/>
            </p:cNvSpPr>
            <p:nvPr/>
          </p:nvSpPr>
          <p:spPr bwMode="auto">
            <a:xfrm>
              <a:off x="8026811" y="6075230"/>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885" name="Rectangle 309"/>
            <p:cNvSpPr>
              <a:spLocks noChangeArrowheads="1"/>
            </p:cNvSpPr>
            <p:nvPr/>
          </p:nvSpPr>
          <p:spPr bwMode="auto">
            <a:xfrm>
              <a:off x="8026811" y="6075230"/>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a:solidFill>
                    <a:schemeClr val="bg1"/>
                  </a:solidFill>
                  <a:latin typeface="Arial" pitchFamily="34" charset="0"/>
                  <a:cs typeface="Arial" pitchFamily="34" charset="0"/>
                </a:rPr>
                <a:t>1</a:t>
              </a:r>
            </a:p>
          </p:txBody>
        </p:sp>
        <p:sp>
          <p:nvSpPr>
            <p:cNvPr id="886" name="Rectangle 259"/>
            <p:cNvSpPr>
              <a:spLocks noChangeArrowheads="1"/>
            </p:cNvSpPr>
            <p:nvPr/>
          </p:nvSpPr>
          <p:spPr bwMode="auto">
            <a:xfrm>
              <a:off x="7125512" y="6441089"/>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87" name="Rectangle 260"/>
            <p:cNvSpPr>
              <a:spLocks noChangeArrowheads="1"/>
            </p:cNvSpPr>
            <p:nvPr/>
          </p:nvSpPr>
          <p:spPr bwMode="auto">
            <a:xfrm>
              <a:off x="7576162" y="6441089"/>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88" name="Rectangle 261"/>
            <p:cNvSpPr>
              <a:spLocks noChangeArrowheads="1"/>
            </p:cNvSpPr>
            <p:nvPr/>
          </p:nvSpPr>
          <p:spPr bwMode="auto">
            <a:xfrm>
              <a:off x="8026811" y="6441089"/>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nvGrpSpPr>
          <p:cNvPr id="889" name="Groupe 888"/>
          <p:cNvGrpSpPr/>
          <p:nvPr/>
        </p:nvGrpSpPr>
        <p:grpSpPr>
          <a:xfrm>
            <a:off x="6422004" y="3717032"/>
            <a:ext cx="2542651" cy="371475"/>
            <a:chOff x="6195995" y="2053198"/>
            <a:chExt cx="2542651" cy="371475"/>
          </a:xfrm>
        </p:grpSpPr>
        <p:sp>
          <p:nvSpPr>
            <p:cNvPr id="890" name="Rectangle 889"/>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1</a:t>
              </a:r>
            </a:p>
          </p:txBody>
        </p:sp>
        <p:sp>
          <p:nvSpPr>
            <p:cNvPr id="891" name="Rectangle 890"/>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92" name="Rectangle 891"/>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93" name="Rectangle 892"/>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94" name="Rectangle 893"/>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 </a:t>
              </a:r>
              <a:endParaRPr lang="fr-FR" b="1" dirty="0">
                <a:solidFill>
                  <a:schemeClr val="bg1"/>
                </a:solidFill>
                <a:latin typeface="Arial" pitchFamily="34" charset="0"/>
                <a:cs typeface="Arial" pitchFamily="34" charset="0"/>
              </a:endParaRPr>
            </a:p>
          </p:txBody>
        </p:sp>
      </p:grpSp>
      <p:grpSp>
        <p:nvGrpSpPr>
          <p:cNvPr id="895" name="Groupe 894"/>
          <p:cNvGrpSpPr/>
          <p:nvPr/>
        </p:nvGrpSpPr>
        <p:grpSpPr>
          <a:xfrm>
            <a:off x="6422004" y="4059433"/>
            <a:ext cx="2542651" cy="371475"/>
            <a:chOff x="6195995" y="2053198"/>
            <a:chExt cx="2542651" cy="371475"/>
          </a:xfrm>
        </p:grpSpPr>
        <p:sp>
          <p:nvSpPr>
            <p:cNvPr id="896" name="Rectangle 895"/>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97" name="Rectangle 896"/>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98" name="Rectangle 897"/>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99" name="Rectangle 898"/>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00" name="Rectangle 899"/>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9</a:t>
              </a:r>
              <a:endParaRPr lang="fr-FR" b="1" dirty="0">
                <a:solidFill>
                  <a:schemeClr val="bg1"/>
                </a:solidFill>
                <a:latin typeface="Arial" pitchFamily="34" charset="0"/>
                <a:cs typeface="Arial" pitchFamily="34" charset="0"/>
              </a:endParaRPr>
            </a:p>
          </p:txBody>
        </p:sp>
      </p:grpSp>
      <p:grpSp>
        <p:nvGrpSpPr>
          <p:cNvPr id="901" name="Groupe 900"/>
          <p:cNvGrpSpPr/>
          <p:nvPr/>
        </p:nvGrpSpPr>
        <p:grpSpPr>
          <a:xfrm>
            <a:off x="6422004" y="4401834"/>
            <a:ext cx="2542651" cy="371475"/>
            <a:chOff x="6195995" y="2053198"/>
            <a:chExt cx="2542651" cy="371475"/>
          </a:xfrm>
        </p:grpSpPr>
        <p:sp>
          <p:nvSpPr>
            <p:cNvPr id="902" name="Rectangle 901"/>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03" name="Rectangle 902"/>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04" name="Rectangle 903"/>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05" name="Rectangle 904"/>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06" name="Rectangle 905"/>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10 </a:t>
              </a:r>
              <a:endParaRPr lang="fr-FR" b="1" dirty="0">
                <a:solidFill>
                  <a:schemeClr val="bg1"/>
                </a:solidFill>
                <a:latin typeface="Arial" pitchFamily="34" charset="0"/>
                <a:cs typeface="Arial" pitchFamily="34" charset="0"/>
              </a:endParaRPr>
            </a:p>
          </p:txBody>
        </p:sp>
      </p:grpSp>
      <p:grpSp>
        <p:nvGrpSpPr>
          <p:cNvPr id="907" name="Groupe 906"/>
          <p:cNvGrpSpPr/>
          <p:nvPr/>
        </p:nvGrpSpPr>
        <p:grpSpPr>
          <a:xfrm>
            <a:off x="6422004" y="4744235"/>
            <a:ext cx="2542651" cy="371475"/>
            <a:chOff x="6195995" y="2053198"/>
            <a:chExt cx="2542651" cy="371475"/>
          </a:xfrm>
        </p:grpSpPr>
        <p:sp>
          <p:nvSpPr>
            <p:cNvPr id="908" name="Rectangle 907"/>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09" name="Rectangle 908"/>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10" name="Rectangle 909"/>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11" name="Rectangle 910"/>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12" name="Rectangle 911"/>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11 </a:t>
              </a:r>
              <a:endParaRPr lang="fr-FR" b="1" dirty="0">
                <a:solidFill>
                  <a:schemeClr val="bg1"/>
                </a:solidFill>
                <a:latin typeface="Arial" pitchFamily="34" charset="0"/>
                <a:cs typeface="Arial" pitchFamily="34" charset="0"/>
              </a:endParaRPr>
            </a:p>
          </p:txBody>
        </p:sp>
      </p:grpSp>
      <p:grpSp>
        <p:nvGrpSpPr>
          <p:cNvPr id="913" name="Groupe 912"/>
          <p:cNvGrpSpPr/>
          <p:nvPr/>
        </p:nvGrpSpPr>
        <p:grpSpPr>
          <a:xfrm>
            <a:off x="6422004" y="5086636"/>
            <a:ext cx="2542651" cy="371475"/>
            <a:chOff x="6195995" y="2053198"/>
            <a:chExt cx="2542651" cy="371475"/>
          </a:xfrm>
        </p:grpSpPr>
        <p:sp>
          <p:nvSpPr>
            <p:cNvPr id="914" name="Rectangle 913"/>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15" name="Rectangle 914"/>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16" name="Rectangle 915"/>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17" name="Rectangle 916"/>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18" name="Rectangle 917"/>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12 </a:t>
              </a:r>
              <a:endParaRPr lang="fr-FR" b="1" dirty="0">
                <a:solidFill>
                  <a:schemeClr val="bg1"/>
                </a:solidFill>
                <a:latin typeface="Arial" pitchFamily="34" charset="0"/>
                <a:cs typeface="Arial" pitchFamily="34" charset="0"/>
              </a:endParaRPr>
            </a:p>
          </p:txBody>
        </p:sp>
      </p:grpSp>
      <p:grpSp>
        <p:nvGrpSpPr>
          <p:cNvPr id="919" name="Groupe 918"/>
          <p:cNvGrpSpPr/>
          <p:nvPr/>
        </p:nvGrpSpPr>
        <p:grpSpPr>
          <a:xfrm>
            <a:off x="6422004" y="5429037"/>
            <a:ext cx="2542651" cy="371475"/>
            <a:chOff x="6195995" y="2053198"/>
            <a:chExt cx="2542651" cy="371475"/>
          </a:xfrm>
        </p:grpSpPr>
        <p:sp>
          <p:nvSpPr>
            <p:cNvPr id="920" name="Rectangle 919"/>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21" name="Rectangle 920"/>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22" name="Rectangle 921"/>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23" name="Rectangle 922"/>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24" name="Rectangle 923"/>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13 </a:t>
              </a:r>
              <a:endParaRPr lang="fr-FR" b="1" dirty="0">
                <a:solidFill>
                  <a:schemeClr val="bg1"/>
                </a:solidFill>
                <a:latin typeface="Arial" pitchFamily="34" charset="0"/>
                <a:cs typeface="Arial" pitchFamily="34" charset="0"/>
              </a:endParaRPr>
            </a:p>
          </p:txBody>
        </p:sp>
      </p:grpSp>
      <p:grpSp>
        <p:nvGrpSpPr>
          <p:cNvPr id="925" name="Groupe 924"/>
          <p:cNvGrpSpPr/>
          <p:nvPr/>
        </p:nvGrpSpPr>
        <p:grpSpPr>
          <a:xfrm>
            <a:off x="6422004" y="5771438"/>
            <a:ext cx="2542651" cy="371475"/>
            <a:chOff x="6195995" y="2053198"/>
            <a:chExt cx="2542651" cy="371475"/>
          </a:xfrm>
        </p:grpSpPr>
        <p:sp>
          <p:nvSpPr>
            <p:cNvPr id="926" name="Rectangle 925"/>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27" name="Rectangle 926"/>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28" name="Rectangle 927"/>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29" name="Rectangle 928"/>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30" name="Rectangle 929"/>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14 </a:t>
              </a:r>
              <a:endParaRPr lang="fr-FR" b="1" dirty="0">
                <a:solidFill>
                  <a:schemeClr val="bg1"/>
                </a:solidFill>
                <a:latin typeface="Arial" pitchFamily="34" charset="0"/>
                <a:cs typeface="Arial" pitchFamily="34" charset="0"/>
              </a:endParaRPr>
            </a:p>
          </p:txBody>
        </p:sp>
      </p:grpSp>
      <p:grpSp>
        <p:nvGrpSpPr>
          <p:cNvPr id="931" name="Groupe 930"/>
          <p:cNvGrpSpPr/>
          <p:nvPr/>
        </p:nvGrpSpPr>
        <p:grpSpPr>
          <a:xfrm>
            <a:off x="6422004" y="6113846"/>
            <a:ext cx="2542651" cy="371475"/>
            <a:chOff x="6195995" y="2053198"/>
            <a:chExt cx="2542651" cy="371475"/>
          </a:xfrm>
        </p:grpSpPr>
        <p:sp>
          <p:nvSpPr>
            <p:cNvPr id="932" name="Rectangle 931"/>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33" name="Rectangle 932"/>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34" name="Rectangle 933"/>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35" name="Rectangle 934"/>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36" name="Rectangle 935"/>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15 </a:t>
              </a:r>
              <a:endParaRPr lang="fr-FR" b="1" dirty="0">
                <a:solidFill>
                  <a:schemeClr val="bg1"/>
                </a:solidFill>
                <a:latin typeface="Arial" pitchFamily="34" charset="0"/>
                <a:cs typeface="Arial" pitchFamily="34" charset="0"/>
              </a:endParaRPr>
            </a:p>
          </p:txBody>
        </p:sp>
      </p:grpSp>
      <p:grpSp>
        <p:nvGrpSpPr>
          <p:cNvPr id="937" name="Groupe 936"/>
          <p:cNvGrpSpPr/>
          <p:nvPr/>
        </p:nvGrpSpPr>
        <p:grpSpPr>
          <a:xfrm>
            <a:off x="7616830" y="919382"/>
            <a:ext cx="1359708" cy="2799863"/>
            <a:chOff x="7124303" y="973753"/>
            <a:chExt cx="1359708" cy="2902859"/>
          </a:xfrm>
        </p:grpSpPr>
        <p:sp>
          <p:nvSpPr>
            <p:cNvPr id="938" name="Rectangle 260"/>
            <p:cNvSpPr>
              <a:spLocks noChangeArrowheads="1"/>
            </p:cNvSpPr>
            <p:nvPr/>
          </p:nvSpPr>
          <p:spPr bwMode="auto">
            <a:xfrm>
              <a:off x="7576162" y="2425692"/>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39" name="Rectangle 261"/>
            <p:cNvSpPr>
              <a:spLocks noChangeArrowheads="1"/>
            </p:cNvSpPr>
            <p:nvPr/>
          </p:nvSpPr>
          <p:spPr bwMode="auto">
            <a:xfrm>
              <a:off x="8026811" y="2425692"/>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40" name="Rectangle 304"/>
            <p:cNvSpPr>
              <a:spLocks noChangeArrowheads="1"/>
            </p:cNvSpPr>
            <p:nvPr/>
          </p:nvSpPr>
          <p:spPr bwMode="auto">
            <a:xfrm>
              <a:off x="7576162" y="280034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941" name="Rectangle 306"/>
            <p:cNvSpPr>
              <a:spLocks noChangeArrowheads="1"/>
            </p:cNvSpPr>
            <p:nvPr/>
          </p:nvSpPr>
          <p:spPr bwMode="auto">
            <a:xfrm>
              <a:off x="7576162" y="280034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42" name="Rectangle 307"/>
            <p:cNvSpPr>
              <a:spLocks noChangeArrowheads="1"/>
            </p:cNvSpPr>
            <p:nvPr/>
          </p:nvSpPr>
          <p:spPr bwMode="auto">
            <a:xfrm>
              <a:off x="8026811" y="280034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943" name="Rectangle 309"/>
            <p:cNvSpPr>
              <a:spLocks noChangeArrowheads="1"/>
            </p:cNvSpPr>
            <p:nvPr/>
          </p:nvSpPr>
          <p:spPr bwMode="auto">
            <a:xfrm>
              <a:off x="8026811" y="280034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a:solidFill>
                    <a:schemeClr val="bg1"/>
                  </a:solidFill>
                  <a:latin typeface="Arial" pitchFamily="34" charset="0"/>
                  <a:cs typeface="Arial" pitchFamily="34" charset="0"/>
                </a:rPr>
                <a:t>1</a:t>
              </a:r>
            </a:p>
          </p:txBody>
        </p:sp>
        <p:sp>
          <p:nvSpPr>
            <p:cNvPr id="944" name="Rectangle 943"/>
            <p:cNvSpPr>
              <a:spLocks noChangeArrowheads="1"/>
            </p:cNvSpPr>
            <p:nvPr/>
          </p:nvSpPr>
          <p:spPr bwMode="auto">
            <a:xfrm>
              <a:off x="7574953" y="3505812"/>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45" name="Rectangle 944"/>
            <p:cNvSpPr>
              <a:spLocks noChangeArrowheads="1"/>
            </p:cNvSpPr>
            <p:nvPr/>
          </p:nvSpPr>
          <p:spPr bwMode="auto">
            <a:xfrm>
              <a:off x="8025603" y="3505812"/>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946" name="Rectangle 945"/>
            <p:cNvSpPr>
              <a:spLocks noChangeArrowheads="1"/>
            </p:cNvSpPr>
            <p:nvPr/>
          </p:nvSpPr>
          <p:spPr bwMode="auto">
            <a:xfrm>
              <a:off x="7576162" y="3162016"/>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47" name="Rectangle 946"/>
            <p:cNvSpPr>
              <a:spLocks noChangeArrowheads="1"/>
            </p:cNvSpPr>
            <p:nvPr/>
          </p:nvSpPr>
          <p:spPr bwMode="auto">
            <a:xfrm>
              <a:off x="8026811" y="3162016"/>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48" name="Rectangle 259"/>
            <p:cNvSpPr>
              <a:spLocks noChangeArrowheads="1"/>
            </p:cNvSpPr>
            <p:nvPr/>
          </p:nvSpPr>
          <p:spPr bwMode="auto">
            <a:xfrm>
              <a:off x="7125512"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49" name="Rectangle 260"/>
            <p:cNvSpPr>
              <a:spLocks noChangeArrowheads="1"/>
            </p:cNvSpPr>
            <p:nvPr/>
          </p:nvSpPr>
          <p:spPr bwMode="auto">
            <a:xfrm>
              <a:off x="7576162"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50" name="Rectangle 261"/>
            <p:cNvSpPr>
              <a:spLocks noChangeArrowheads="1"/>
            </p:cNvSpPr>
            <p:nvPr/>
          </p:nvSpPr>
          <p:spPr bwMode="auto">
            <a:xfrm>
              <a:off x="8026811"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51" name="Rectangle 301"/>
            <p:cNvSpPr>
              <a:spLocks noChangeArrowheads="1"/>
            </p:cNvSpPr>
            <p:nvPr/>
          </p:nvSpPr>
          <p:spPr bwMode="auto">
            <a:xfrm>
              <a:off x="7125512" y="1348404"/>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52" name="Rectangle 304"/>
            <p:cNvSpPr>
              <a:spLocks noChangeArrowheads="1"/>
            </p:cNvSpPr>
            <p:nvPr/>
          </p:nvSpPr>
          <p:spPr bwMode="auto">
            <a:xfrm>
              <a:off x="7576162" y="1348404"/>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953" name="Rectangle 306"/>
            <p:cNvSpPr>
              <a:spLocks noChangeArrowheads="1"/>
            </p:cNvSpPr>
            <p:nvPr/>
          </p:nvSpPr>
          <p:spPr bwMode="auto">
            <a:xfrm>
              <a:off x="7576162" y="1348404"/>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54" name="Rectangle 307"/>
            <p:cNvSpPr>
              <a:spLocks noChangeArrowheads="1"/>
            </p:cNvSpPr>
            <p:nvPr/>
          </p:nvSpPr>
          <p:spPr bwMode="auto">
            <a:xfrm>
              <a:off x="8026811" y="1348404"/>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955" name="Rectangle 309"/>
            <p:cNvSpPr>
              <a:spLocks noChangeArrowheads="1"/>
            </p:cNvSpPr>
            <p:nvPr/>
          </p:nvSpPr>
          <p:spPr bwMode="auto">
            <a:xfrm>
              <a:off x="8026811" y="1348404"/>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a:solidFill>
                    <a:schemeClr val="bg1"/>
                  </a:solidFill>
                  <a:latin typeface="Arial" pitchFamily="34" charset="0"/>
                  <a:cs typeface="Arial" pitchFamily="34" charset="0"/>
                </a:rPr>
                <a:t>1</a:t>
              </a:r>
            </a:p>
          </p:txBody>
        </p:sp>
        <p:sp>
          <p:nvSpPr>
            <p:cNvPr id="956" name="Rectangle 259"/>
            <p:cNvSpPr>
              <a:spLocks noChangeArrowheads="1"/>
            </p:cNvSpPr>
            <p:nvPr/>
          </p:nvSpPr>
          <p:spPr bwMode="auto">
            <a:xfrm>
              <a:off x="7125512" y="1710077"/>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57" name="Rectangle 260"/>
            <p:cNvSpPr>
              <a:spLocks noChangeArrowheads="1"/>
            </p:cNvSpPr>
            <p:nvPr/>
          </p:nvSpPr>
          <p:spPr bwMode="auto">
            <a:xfrm>
              <a:off x="7576162" y="1710077"/>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58" name="Rectangle 261"/>
            <p:cNvSpPr>
              <a:spLocks noChangeArrowheads="1"/>
            </p:cNvSpPr>
            <p:nvPr/>
          </p:nvSpPr>
          <p:spPr bwMode="auto">
            <a:xfrm>
              <a:off x="8026811" y="1710077"/>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59" name="Rectangle 259"/>
            <p:cNvSpPr>
              <a:spLocks noChangeArrowheads="1"/>
            </p:cNvSpPr>
            <p:nvPr/>
          </p:nvSpPr>
          <p:spPr bwMode="auto">
            <a:xfrm>
              <a:off x="7125512" y="2425692"/>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60" name="Rectangle 301"/>
            <p:cNvSpPr>
              <a:spLocks noChangeArrowheads="1"/>
            </p:cNvSpPr>
            <p:nvPr/>
          </p:nvSpPr>
          <p:spPr bwMode="auto">
            <a:xfrm>
              <a:off x="7125512" y="280034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61" name="Rectangle 960"/>
            <p:cNvSpPr>
              <a:spLocks noChangeArrowheads="1"/>
            </p:cNvSpPr>
            <p:nvPr/>
          </p:nvSpPr>
          <p:spPr bwMode="auto">
            <a:xfrm>
              <a:off x="7124303" y="3505812"/>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62" name="Rectangle 259"/>
            <p:cNvSpPr>
              <a:spLocks noChangeArrowheads="1"/>
            </p:cNvSpPr>
            <p:nvPr/>
          </p:nvSpPr>
          <p:spPr bwMode="auto">
            <a:xfrm>
              <a:off x="7125512" y="3162016"/>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63" name="Rectangle 962"/>
            <p:cNvSpPr>
              <a:spLocks noChangeArrowheads="1"/>
            </p:cNvSpPr>
            <p:nvPr/>
          </p:nvSpPr>
          <p:spPr bwMode="auto">
            <a:xfrm>
              <a:off x="7124303"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964" name="Rectangle 963"/>
            <p:cNvSpPr>
              <a:spLocks noChangeArrowheads="1"/>
            </p:cNvSpPr>
            <p:nvPr/>
          </p:nvSpPr>
          <p:spPr bwMode="auto">
            <a:xfrm>
              <a:off x="7574953"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65" name="Rectangle 964"/>
            <p:cNvSpPr>
              <a:spLocks noChangeArrowheads="1"/>
            </p:cNvSpPr>
            <p:nvPr/>
          </p:nvSpPr>
          <p:spPr bwMode="auto">
            <a:xfrm>
              <a:off x="8025603"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grpSp>
      <p:cxnSp>
        <p:nvCxnSpPr>
          <p:cNvPr id="966" name="Connecteur droit 965"/>
          <p:cNvCxnSpPr/>
          <p:nvPr/>
        </p:nvCxnSpPr>
        <p:spPr>
          <a:xfrm flipH="1" flipV="1">
            <a:off x="8060080" y="2318312"/>
            <a:ext cx="1093744" cy="1019"/>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967" name="Connecteur droit 966"/>
          <p:cNvCxnSpPr/>
          <p:nvPr/>
        </p:nvCxnSpPr>
        <p:spPr>
          <a:xfrm flipH="1" flipV="1">
            <a:off x="7638898" y="3717032"/>
            <a:ext cx="1541614" cy="102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
        <p:nvSpPr>
          <p:cNvPr id="292" name="Rectangle 291"/>
          <p:cNvSpPr/>
          <p:nvPr/>
        </p:nvSpPr>
        <p:spPr>
          <a:xfrm>
            <a:off x="18232" y="5589240"/>
            <a:ext cx="6403772" cy="1200329"/>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rIns="36000">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Une autre méthode de « remplissage » du code gray. On regarde le cycle de la première colonne (à droite) : 0;11;00;11…Le cycle de la colonne suivante est multiplié par deux: 00;1111;0000;1111.etc…..</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p:txBody>
      </p:sp>
    </p:spTree>
    <p:extLst>
      <p:ext uri="{BB962C8B-B14F-4D97-AF65-F5344CB8AC3E}">
        <p14:creationId xmlns:p14="http://schemas.microsoft.com/office/powerpoint/2010/main" val="4238805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11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3550"/>
                            </p:stCondLst>
                            <p:childTnLst>
                              <p:par>
                                <p:cTn id="13" presetID="22" presetClass="entr" presetSubtype="8" fill="hold" nodeType="afterEffect">
                                  <p:stCondLst>
                                    <p:cond delay="0"/>
                                  </p:stCondLst>
                                  <p:childTnLst>
                                    <p:set>
                                      <p:cBhvr>
                                        <p:cTn id="14" dur="1" fill="hold">
                                          <p:stCondLst>
                                            <p:cond delay="0"/>
                                          </p:stCondLst>
                                        </p:cTn>
                                        <p:tgtEl>
                                          <p:spTgt spid="667"/>
                                        </p:tgtEl>
                                        <p:attrNameLst>
                                          <p:attrName>style.visibility</p:attrName>
                                        </p:attrNameLst>
                                      </p:cBhvr>
                                      <p:to>
                                        <p:strVal val="visible"/>
                                      </p:to>
                                    </p:set>
                                    <p:animEffect transition="in" filter="wipe(left)">
                                      <p:cBhvr>
                                        <p:cTn id="15" dur="500"/>
                                        <p:tgtEl>
                                          <p:spTgt spid="667"/>
                                        </p:tgtEl>
                                      </p:cBhvr>
                                    </p:animEffect>
                                  </p:childTnLst>
                                </p:cTn>
                              </p:par>
                            </p:childTnLst>
                          </p:cTn>
                        </p:par>
                        <p:par>
                          <p:cTn id="16" fill="hold">
                            <p:stCondLst>
                              <p:cond delay="4050"/>
                            </p:stCondLst>
                            <p:childTnLst>
                              <p:par>
                                <p:cTn id="17" presetID="22" presetClass="entr" presetSubtype="8" fill="hold" nodeType="afterEffect">
                                  <p:stCondLst>
                                    <p:cond delay="0"/>
                                  </p:stCondLst>
                                  <p:childTnLst>
                                    <p:set>
                                      <p:cBhvr>
                                        <p:cTn id="18" dur="1" fill="hold">
                                          <p:stCondLst>
                                            <p:cond delay="0"/>
                                          </p:stCondLst>
                                        </p:cTn>
                                        <p:tgtEl>
                                          <p:spTgt spid="652"/>
                                        </p:tgtEl>
                                        <p:attrNameLst>
                                          <p:attrName>style.visibility</p:attrName>
                                        </p:attrNameLst>
                                      </p:cBhvr>
                                      <p:to>
                                        <p:strVal val="visible"/>
                                      </p:to>
                                    </p:set>
                                    <p:animEffect transition="in" filter="wipe(left)">
                                      <p:cBhvr>
                                        <p:cTn id="19" dur="500"/>
                                        <p:tgtEl>
                                          <p:spTgt spid="652"/>
                                        </p:tgtEl>
                                      </p:cBhvr>
                                    </p:animEffect>
                                  </p:childTnLst>
                                </p:cTn>
                              </p:par>
                            </p:childTnLst>
                          </p:cTn>
                        </p:par>
                        <p:par>
                          <p:cTn id="20" fill="hold">
                            <p:stCondLst>
                              <p:cond delay="4550"/>
                            </p:stCondLst>
                            <p:childTnLst>
                              <p:par>
                                <p:cTn id="21" presetID="22" presetClass="entr" presetSubtype="8" fill="hold" nodeType="afterEffect">
                                  <p:stCondLst>
                                    <p:cond delay="0"/>
                                  </p:stCondLst>
                                  <p:childTnLst>
                                    <p:set>
                                      <p:cBhvr>
                                        <p:cTn id="22" dur="1" fill="hold">
                                          <p:stCondLst>
                                            <p:cond delay="0"/>
                                          </p:stCondLst>
                                        </p:cTn>
                                        <p:tgtEl>
                                          <p:spTgt spid="658"/>
                                        </p:tgtEl>
                                        <p:attrNameLst>
                                          <p:attrName>style.visibility</p:attrName>
                                        </p:attrNameLst>
                                      </p:cBhvr>
                                      <p:to>
                                        <p:strVal val="visible"/>
                                      </p:to>
                                    </p:set>
                                    <p:animEffect transition="in" filter="wipe(left)">
                                      <p:cBhvr>
                                        <p:cTn id="23" dur="500"/>
                                        <p:tgtEl>
                                          <p:spTgt spid="658"/>
                                        </p:tgtEl>
                                      </p:cBhvr>
                                    </p:animEffect>
                                  </p:childTnLst>
                                </p:cTn>
                              </p:par>
                            </p:childTnLst>
                          </p:cTn>
                        </p:par>
                        <p:par>
                          <p:cTn id="24" fill="hold">
                            <p:stCondLst>
                              <p:cond delay="5050"/>
                            </p:stCondLst>
                            <p:childTnLst>
                              <p:par>
                                <p:cTn id="25" presetID="22" presetClass="entr" presetSubtype="8" fill="hold" nodeType="afterEffect">
                                  <p:stCondLst>
                                    <p:cond delay="0"/>
                                  </p:stCondLst>
                                  <p:childTnLst>
                                    <p:set>
                                      <p:cBhvr>
                                        <p:cTn id="26" dur="1" fill="hold">
                                          <p:stCondLst>
                                            <p:cond delay="0"/>
                                          </p:stCondLst>
                                        </p:cTn>
                                        <p:tgtEl>
                                          <p:spTgt spid="670"/>
                                        </p:tgtEl>
                                        <p:attrNameLst>
                                          <p:attrName>style.visibility</p:attrName>
                                        </p:attrNameLst>
                                      </p:cBhvr>
                                      <p:to>
                                        <p:strVal val="visible"/>
                                      </p:to>
                                    </p:set>
                                    <p:animEffect transition="in" filter="wipe(left)">
                                      <p:cBhvr>
                                        <p:cTn id="27" dur="500"/>
                                        <p:tgtEl>
                                          <p:spTgt spid="670"/>
                                        </p:tgtEl>
                                      </p:cBhvr>
                                    </p:animEffect>
                                  </p:childTnLst>
                                </p:cTn>
                              </p:par>
                            </p:childTnLst>
                          </p:cTn>
                        </p:par>
                        <p:par>
                          <p:cTn id="28" fill="hold">
                            <p:stCondLst>
                              <p:cond delay="5550"/>
                            </p:stCondLst>
                            <p:childTnLst>
                              <p:par>
                                <p:cTn id="29" presetID="22" presetClass="entr" presetSubtype="8" fill="hold" nodeType="afterEffect">
                                  <p:stCondLst>
                                    <p:cond delay="0"/>
                                  </p:stCondLst>
                                  <p:childTnLst>
                                    <p:set>
                                      <p:cBhvr>
                                        <p:cTn id="30" dur="1" fill="hold">
                                          <p:stCondLst>
                                            <p:cond delay="0"/>
                                          </p:stCondLst>
                                        </p:cTn>
                                        <p:tgtEl>
                                          <p:spTgt spid="676"/>
                                        </p:tgtEl>
                                        <p:attrNameLst>
                                          <p:attrName>style.visibility</p:attrName>
                                        </p:attrNameLst>
                                      </p:cBhvr>
                                      <p:to>
                                        <p:strVal val="visible"/>
                                      </p:to>
                                    </p:set>
                                    <p:animEffect transition="in" filter="wipe(left)">
                                      <p:cBhvr>
                                        <p:cTn id="31" dur="500"/>
                                        <p:tgtEl>
                                          <p:spTgt spid="676"/>
                                        </p:tgtEl>
                                      </p:cBhvr>
                                    </p:animEffect>
                                  </p:childTnLst>
                                </p:cTn>
                              </p:par>
                            </p:childTnLst>
                          </p:cTn>
                        </p:par>
                        <p:par>
                          <p:cTn id="32" fill="hold">
                            <p:stCondLst>
                              <p:cond delay="6050"/>
                            </p:stCondLst>
                            <p:childTnLst>
                              <p:par>
                                <p:cTn id="33" presetID="22" presetClass="entr" presetSubtype="8" fill="hold" nodeType="afterEffect">
                                  <p:stCondLst>
                                    <p:cond delay="0"/>
                                  </p:stCondLst>
                                  <p:childTnLst>
                                    <p:set>
                                      <p:cBhvr>
                                        <p:cTn id="34" dur="1" fill="hold">
                                          <p:stCondLst>
                                            <p:cond delay="0"/>
                                          </p:stCondLst>
                                        </p:cTn>
                                        <p:tgtEl>
                                          <p:spTgt spid="698"/>
                                        </p:tgtEl>
                                        <p:attrNameLst>
                                          <p:attrName>style.visibility</p:attrName>
                                        </p:attrNameLst>
                                      </p:cBhvr>
                                      <p:to>
                                        <p:strVal val="visible"/>
                                      </p:to>
                                    </p:set>
                                    <p:animEffect transition="in" filter="wipe(left)">
                                      <p:cBhvr>
                                        <p:cTn id="35" dur="500"/>
                                        <p:tgtEl>
                                          <p:spTgt spid="698"/>
                                        </p:tgtEl>
                                      </p:cBhvr>
                                    </p:animEffect>
                                  </p:childTnLst>
                                </p:cTn>
                              </p:par>
                            </p:childTnLst>
                          </p:cTn>
                        </p:par>
                        <p:par>
                          <p:cTn id="36" fill="hold">
                            <p:stCondLst>
                              <p:cond delay="6550"/>
                            </p:stCondLst>
                            <p:childTnLst>
                              <p:par>
                                <p:cTn id="37" presetID="22" presetClass="entr" presetSubtype="8" fill="hold" nodeType="afterEffect">
                                  <p:stCondLst>
                                    <p:cond delay="0"/>
                                  </p:stCondLst>
                                  <p:childTnLst>
                                    <p:set>
                                      <p:cBhvr>
                                        <p:cTn id="38" dur="1" fill="hold">
                                          <p:stCondLst>
                                            <p:cond delay="0"/>
                                          </p:stCondLst>
                                        </p:cTn>
                                        <p:tgtEl>
                                          <p:spTgt spid="705"/>
                                        </p:tgtEl>
                                        <p:attrNameLst>
                                          <p:attrName>style.visibility</p:attrName>
                                        </p:attrNameLst>
                                      </p:cBhvr>
                                      <p:to>
                                        <p:strVal val="visible"/>
                                      </p:to>
                                    </p:set>
                                    <p:animEffect transition="in" filter="wipe(left)">
                                      <p:cBhvr>
                                        <p:cTn id="39" dur="500"/>
                                        <p:tgtEl>
                                          <p:spTgt spid="705"/>
                                        </p:tgtEl>
                                      </p:cBhvr>
                                    </p:animEffect>
                                  </p:childTnLst>
                                </p:cTn>
                              </p:par>
                            </p:childTnLst>
                          </p:cTn>
                        </p:par>
                        <p:par>
                          <p:cTn id="40" fill="hold">
                            <p:stCondLst>
                              <p:cond delay="7050"/>
                            </p:stCondLst>
                            <p:childTnLst>
                              <p:par>
                                <p:cTn id="41" presetID="22" presetClass="entr" presetSubtype="8" fill="hold" nodeType="afterEffect">
                                  <p:stCondLst>
                                    <p:cond delay="0"/>
                                  </p:stCondLst>
                                  <p:childTnLst>
                                    <p:set>
                                      <p:cBhvr>
                                        <p:cTn id="42" dur="1" fill="hold">
                                          <p:stCondLst>
                                            <p:cond delay="0"/>
                                          </p:stCondLst>
                                        </p:cTn>
                                        <p:tgtEl>
                                          <p:spTgt spid="712"/>
                                        </p:tgtEl>
                                        <p:attrNameLst>
                                          <p:attrName>style.visibility</p:attrName>
                                        </p:attrNameLst>
                                      </p:cBhvr>
                                      <p:to>
                                        <p:strVal val="visible"/>
                                      </p:to>
                                    </p:set>
                                    <p:animEffect transition="in" filter="wipe(left)">
                                      <p:cBhvr>
                                        <p:cTn id="43" dur="500"/>
                                        <p:tgtEl>
                                          <p:spTgt spid="712"/>
                                        </p:tgtEl>
                                      </p:cBhvr>
                                    </p:animEffect>
                                  </p:childTnLst>
                                </p:cTn>
                              </p:par>
                            </p:childTnLst>
                          </p:cTn>
                        </p:par>
                        <p:par>
                          <p:cTn id="44" fill="hold">
                            <p:stCondLst>
                              <p:cond delay="7550"/>
                            </p:stCondLst>
                            <p:childTnLst>
                              <p:par>
                                <p:cTn id="45" presetID="22" presetClass="entr" presetSubtype="8" fill="hold" nodeType="afterEffect">
                                  <p:stCondLst>
                                    <p:cond delay="0"/>
                                  </p:stCondLst>
                                  <p:childTnLst>
                                    <p:set>
                                      <p:cBhvr>
                                        <p:cTn id="46" dur="1" fill="hold">
                                          <p:stCondLst>
                                            <p:cond delay="0"/>
                                          </p:stCondLst>
                                        </p:cTn>
                                        <p:tgtEl>
                                          <p:spTgt spid="719"/>
                                        </p:tgtEl>
                                        <p:attrNameLst>
                                          <p:attrName>style.visibility</p:attrName>
                                        </p:attrNameLst>
                                      </p:cBhvr>
                                      <p:to>
                                        <p:strVal val="visible"/>
                                      </p:to>
                                    </p:set>
                                    <p:animEffect transition="in" filter="wipe(left)">
                                      <p:cBhvr>
                                        <p:cTn id="47" dur="500"/>
                                        <p:tgtEl>
                                          <p:spTgt spid="719"/>
                                        </p:tgtEl>
                                      </p:cBhvr>
                                    </p:animEffect>
                                  </p:childTnLst>
                                </p:cTn>
                              </p:par>
                            </p:childTnLst>
                          </p:cTn>
                        </p:par>
                        <p:par>
                          <p:cTn id="48" fill="hold">
                            <p:stCondLst>
                              <p:cond delay="8050"/>
                            </p:stCondLst>
                            <p:childTnLst>
                              <p:par>
                                <p:cTn id="49" presetID="22" presetClass="entr" presetSubtype="8" fill="hold" nodeType="afterEffect">
                                  <p:stCondLst>
                                    <p:cond delay="0"/>
                                  </p:stCondLst>
                                  <p:childTnLst>
                                    <p:set>
                                      <p:cBhvr>
                                        <p:cTn id="50" dur="1" fill="hold">
                                          <p:stCondLst>
                                            <p:cond delay="0"/>
                                          </p:stCondLst>
                                        </p:cTn>
                                        <p:tgtEl>
                                          <p:spTgt spid="726"/>
                                        </p:tgtEl>
                                        <p:attrNameLst>
                                          <p:attrName>style.visibility</p:attrName>
                                        </p:attrNameLst>
                                      </p:cBhvr>
                                      <p:to>
                                        <p:strVal val="visible"/>
                                      </p:to>
                                    </p:set>
                                    <p:animEffect transition="in" filter="wipe(left)">
                                      <p:cBhvr>
                                        <p:cTn id="51" dur="500"/>
                                        <p:tgtEl>
                                          <p:spTgt spid="726"/>
                                        </p:tgtEl>
                                      </p:cBhvr>
                                    </p:animEffect>
                                  </p:childTnLst>
                                </p:cTn>
                              </p:par>
                            </p:childTnLst>
                          </p:cTn>
                        </p:par>
                        <p:par>
                          <p:cTn id="52" fill="hold">
                            <p:stCondLst>
                              <p:cond delay="8550"/>
                            </p:stCondLst>
                            <p:childTnLst>
                              <p:par>
                                <p:cTn id="53" presetID="22" presetClass="entr" presetSubtype="8" fill="hold" nodeType="afterEffect">
                                  <p:stCondLst>
                                    <p:cond delay="0"/>
                                  </p:stCondLst>
                                  <p:childTnLst>
                                    <p:set>
                                      <p:cBhvr>
                                        <p:cTn id="54" dur="1" fill="hold">
                                          <p:stCondLst>
                                            <p:cond delay="0"/>
                                          </p:stCondLst>
                                        </p:cTn>
                                        <p:tgtEl>
                                          <p:spTgt spid="732"/>
                                        </p:tgtEl>
                                        <p:attrNameLst>
                                          <p:attrName>style.visibility</p:attrName>
                                        </p:attrNameLst>
                                      </p:cBhvr>
                                      <p:to>
                                        <p:strVal val="visible"/>
                                      </p:to>
                                    </p:set>
                                    <p:animEffect transition="in" filter="wipe(left)">
                                      <p:cBhvr>
                                        <p:cTn id="55" dur="500"/>
                                        <p:tgtEl>
                                          <p:spTgt spid="732"/>
                                        </p:tgtEl>
                                      </p:cBhvr>
                                    </p:animEffect>
                                  </p:childTnLst>
                                </p:cTn>
                              </p:par>
                            </p:childTnLst>
                          </p:cTn>
                        </p:par>
                        <p:par>
                          <p:cTn id="56" fill="hold">
                            <p:stCondLst>
                              <p:cond delay="9050"/>
                            </p:stCondLst>
                            <p:childTnLst>
                              <p:par>
                                <p:cTn id="57" presetID="22" presetClass="entr" presetSubtype="8" fill="hold" nodeType="afterEffect">
                                  <p:stCondLst>
                                    <p:cond delay="0"/>
                                  </p:stCondLst>
                                  <p:childTnLst>
                                    <p:set>
                                      <p:cBhvr>
                                        <p:cTn id="58" dur="1" fill="hold">
                                          <p:stCondLst>
                                            <p:cond delay="0"/>
                                          </p:stCondLst>
                                        </p:cTn>
                                        <p:tgtEl>
                                          <p:spTgt spid="739"/>
                                        </p:tgtEl>
                                        <p:attrNameLst>
                                          <p:attrName>style.visibility</p:attrName>
                                        </p:attrNameLst>
                                      </p:cBhvr>
                                      <p:to>
                                        <p:strVal val="visible"/>
                                      </p:to>
                                    </p:set>
                                    <p:animEffect transition="in" filter="wipe(left)">
                                      <p:cBhvr>
                                        <p:cTn id="59" dur="500"/>
                                        <p:tgtEl>
                                          <p:spTgt spid="739"/>
                                        </p:tgtEl>
                                      </p:cBhvr>
                                    </p:animEffect>
                                  </p:childTnLst>
                                </p:cTn>
                              </p:par>
                            </p:childTnLst>
                          </p:cTn>
                        </p:par>
                        <p:par>
                          <p:cTn id="60" fill="hold">
                            <p:stCondLst>
                              <p:cond delay="9550"/>
                            </p:stCondLst>
                            <p:childTnLst>
                              <p:par>
                                <p:cTn id="61" presetID="22" presetClass="entr" presetSubtype="8" fill="hold" nodeType="afterEffect">
                                  <p:stCondLst>
                                    <p:cond delay="0"/>
                                  </p:stCondLst>
                                  <p:childTnLst>
                                    <p:set>
                                      <p:cBhvr>
                                        <p:cTn id="62" dur="1" fill="hold">
                                          <p:stCondLst>
                                            <p:cond delay="0"/>
                                          </p:stCondLst>
                                        </p:cTn>
                                        <p:tgtEl>
                                          <p:spTgt spid="746"/>
                                        </p:tgtEl>
                                        <p:attrNameLst>
                                          <p:attrName>style.visibility</p:attrName>
                                        </p:attrNameLst>
                                      </p:cBhvr>
                                      <p:to>
                                        <p:strVal val="visible"/>
                                      </p:to>
                                    </p:set>
                                    <p:animEffect transition="in" filter="wipe(left)">
                                      <p:cBhvr>
                                        <p:cTn id="63" dur="500"/>
                                        <p:tgtEl>
                                          <p:spTgt spid="746"/>
                                        </p:tgtEl>
                                      </p:cBhvr>
                                    </p:animEffect>
                                  </p:childTnLst>
                                </p:cTn>
                              </p:par>
                            </p:childTnLst>
                          </p:cTn>
                        </p:par>
                        <p:par>
                          <p:cTn id="64" fill="hold">
                            <p:stCondLst>
                              <p:cond delay="10050"/>
                            </p:stCondLst>
                            <p:childTnLst>
                              <p:par>
                                <p:cTn id="65" presetID="22" presetClass="entr" presetSubtype="8" fill="hold" nodeType="afterEffect">
                                  <p:stCondLst>
                                    <p:cond delay="0"/>
                                  </p:stCondLst>
                                  <p:childTnLst>
                                    <p:set>
                                      <p:cBhvr>
                                        <p:cTn id="66" dur="1" fill="hold">
                                          <p:stCondLst>
                                            <p:cond delay="0"/>
                                          </p:stCondLst>
                                        </p:cTn>
                                        <p:tgtEl>
                                          <p:spTgt spid="753"/>
                                        </p:tgtEl>
                                        <p:attrNameLst>
                                          <p:attrName>style.visibility</p:attrName>
                                        </p:attrNameLst>
                                      </p:cBhvr>
                                      <p:to>
                                        <p:strVal val="visible"/>
                                      </p:to>
                                    </p:set>
                                    <p:animEffect transition="in" filter="wipe(left)">
                                      <p:cBhvr>
                                        <p:cTn id="67" dur="500"/>
                                        <p:tgtEl>
                                          <p:spTgt spid="753"/>
                                        </p:tgtEl>
                                      </p:cBhvr>
                                    </p:animEffect>
                                  </p:childTnLst>
                                </p:cTn>
                              </p:par>
                            </p:childTnLst>
                          </p:cTn>
                        </p:par>
                        <p:par>
                          <p:cTn id="68" fill="hold">
                            <p:stCondLst>
                              <p:cond delay="10550"/>
                            </p:stCondLst>
                            <p:childTnLst>
                              <p:par>
                                <p:cTn id="69" presetID="22" presetClass="entr" presetSubtype="8" fill="hold" nodeType="afterEffect">
                                  <p:stCondLst>
                                    <p:cond delay="0"/>
                                  </p:stCondLst>
                                  <p:childTnLst>
                                    <p:set>
                                      <p:cBhvr>
                                        <p:cTn id="70" dur="1" fill="hold">
                                          <p:stCondLst>
                                            <p:cond delay="0"/>
                                          </p:stCondLst>
                                        </p:cTn>
                                        <p:tgtEl>
                                          <p:spTgt spid="760"/>
                                        </p:tgtEl>
                                        <p:attrNameLst>
                                          <p:attrName>style.visibility</p:attrName>
                                        </p:attrNameLst>
                                      </p:cBhvr>
                                      <p:to>
                                        <p:strVal val="visible"/>
                                      </p:to>
                                    </p:set>
                                    <p:animEffect transition="in" filter="wipe(left)">
                                      <p:cBhvr>
                                        <p:cTn id="71" dur="500"/>
                                        <p:tgtEl>
                                          <p:spTgt spid="760"/>
                                        </p:tgtEl>
                                      </p:cBhvr>
                                    </p:animEffect>
                                  </p:childTnLst>
                                </p:cTn>
                              </p:par>
                            </p:childTnLst>
                          </p:cTn>
                        </p:par>
                        <p:par>
                          <p:cTn id="72" fill="hold">
                            <p:stCondLst>
                              <p:cond delay="11050"/>
                            </p:stCondLst>
                            <p:childTnLst>
                              <p:par>
                                <p:cTn id="73" presetID="22" presetClass="entr" presetSubtype="8" fill="hold" nodeType="afterEffect">
                                  <p:stCondLst>
                                    <p:cond delay="0"/>
                                  </p:stCondLst>
                                  <p:childTnLst>
                                    <p:set>
                                      <p:cBhvr>
                                        <p:cTn id="74" dur="1" fill="hold">
                                          <p:stCondLst>
                                            <p:cond delay="0"/>
                                          </p:stCondLst>
                                        </p:cTn>
                                        <p:tgtEl>
                                          <p:spTgt spid="767"/>
                                        </p:tgtEl>
                                        <p:attrNameLst>
                                          <p:attrName>style.visibility</p:attrName>
                                        </p:attrNameLst>
                                      </p:cBhvr>
                                      <p:to>
                                        <p:strVal val="visible"/>
                                      </p:to>
                                    </p:set>
                                    <p:animEffect transition="in" filter="wipe(left)">
                                      <p:cBhvr>
                                        <p:cTn id="75" dur="500"/>
                                        <p:tgtEl>
                                          <p:spTgt spid="767"/>
                                        </p:tgtEl>
                                      </p:cBhvr>
                                    </p:animEffect>
                                  </p:childTnLst>
                                </p:cTn>
                              </p:par>
                            </p:childTnLst>
                          </p:cTn>
                        </p:par>
                        <p:par>
                          <p:cTn id="76" fill="hold">
                            <p:stCondLst>
                              <p:cond delay="11550"/>
                            </p:stCondLst>
                            <p:childTnLst>
                              <p:par>
                                <p:cTn id="77" presetID="22" presetClass="entr" presetSubtype="8" fill="hold" nodeType="afterEffect">
                                  <p:stCondLst>
                                    <p:cond delay="0"/>
                                  </p:stCondLst>
                                  <p:childTnLst>
                                    <p:set>
                                      <p:cBhvr>
                                        <p:cTn id="78" dur="1" fill="hold">
                                          <p:stCondLst>
                                            <p:cond delay="0"/>
                                          </p:stCondLst>
                                        </p:cTn>
                                        <p:tgtEl>
                                          <p:spTgt spid="774"/>
                                        </p:tgtEl>
                                        <p:attrNameLst>
                                          <p:attrName>style.visibility</p:attrName>
                                        </p:attrNameLst>
                                      </p:cBhvr>
                                      <p:to>
                                        <p:strVal val="visible"/>
                                      </p:to>
                                    </p:set>
                                    <p:animEffect transition="in" filter="wipe(left)">
                                      <p:cBhvr>
                                        <p:cTn id="79" dur="500"/>
                                        <p:tgtEl>
                                          <p:spTgt spid="774"/>
                                        </p:tgtEl>
                                      </p:cBhvr>
                                    </p:animEffect>
                                  </p:childTnLst>
                                </p:cTn>
                              </p:par>
                            </p:childTnLst>
                          </p:cTn>
                        </p:par>
                        <p:par>
                          <p:cTn id="80" fill="hold">
                            <p:stCondLst>
                              <p:cond delay="12050"/>
                            </p:stCondLst>
                            <p:childTnLst>
                              <p:par>
                                <p:cTn id="81" presetID="10" presetClass="entr" presetSubtype="0" fill="hold" grpId="0" nodeType="afterEffect">
                                  <p:stCondLst>
                                    <p:cond delay="0"/>
                                  </p:stCondLst>
                                  <p:iterate type="wd">
                                    <p:tmPct val="10000"/>
                                  </p:iterate>
                                  <p:childTnLst>
                                    <p:set>
                                      <p:cBhvr>
                                        <p:cTn id="82" dur="1" fill="hold">
                                          <p:stCondLst>
                                            <p:cond delay="0"/>
                                          </p:stCondLst>
                                        </p:cTn>
                                        <p:tgtEl>
                                          <p:spTgt spid="841"/>
                                        </p:tgtEl>
                                        <p:attrNameLst>
                                          <p:attrName>style.visibility</p:attrName>
                                        </p:attrNameLst>
                                      </p:cBhvr>
                                      <p:to>
                                        <p:strVal val="visible"/>
                                      </p:to>
                                    </p:set>
                                    <p:animEffect transition="in" filter="fade">
                                      <p:cBhvr>
                                        <p:cTn id="83" dur="500"/>
                                        <p:tgtEl>
                                          <p:spTgt spid="841"/>
                                        </p:tgtEl>
                                      </p:cBhvr>
                                    </p:animEffect>
                                  </p:childTnLst>
                                </p:cTn>
                              </p:par>
                            </p:childTnLst>
                          </p:cTn>
                        </p:par>
                        <p:par>
                          <p:cTn id="84" fill="hold">
                            <p:stCondLst>
                              <p:cond delay="14850"/>
                            </p:stCondLst>
                            <p:childTnLst>
                              <p:par>
                                <p:cTn id="85" presetID="22" presetClass="entr" presetSubtype="2" fill="hold" nodeType="afterEffect">
                                  <p:stCondLst>
                                    <p:cond delay="1250"/>
                                  </p:stCondLst>
                                  <p:childTnLst>
                                    <p:set>
                                      <p:cBhvr>
                                        <p:cTn id="86" dur="1" fill="hold">
                                          <p:stCondLst>
                                            <p:cond delay="0"/>
                                          </p:stCondLst>
                                        </p:cTn>
                                        <p:tgtEl>
                                          <p:spTgt spid="966"/>
                                        </p:tgtEl>
                                        <p:attrNameLst>
                                          <p:attrName>style.visibility</p:attrName>
                                        </p:attrNameLst>
                                      </p:cBhvr>
                                      <p:to>
                                        <p:strVal val="visible"/>
                                      </p:to>
                                    </p:set>
                                    <p:animEffect transition="in" filter="wipe(right)">
                                      <p:cBhvr>
                                        <p:cTn id="87" dur="500"/>
                                        <p:tgtEl>
                                          <p:spTgt spid="966"/>
                                        </p:tgtEl>
                                      </p:cBhvr>
                                    </p:animEffect>
                                  </p:childTnLst>
                                </p:cTn>
                              </p:par>
                            </p:childTnLst>
                          </p:cTn>
                        </p:par>
                      </p:childTnLst>
                    </p:cTn>
                  </p:par>
                  <p:par>
                    <p:cTn id="88" fill="hold">
                      <p:stCondLst>
                        <p:cond delay="indefinite"/>
                      </p:stCondLst>
                      <p:childTnLst>
                        <p:par>
                          <p:cTn id="89" fill="hold">
                            <p:stCondLst>
                              <p:cond delay="0"/>
                            </p:stCondLst>
                            <p:childTnLst>
                              <p:par>
                                <p:cTn id="90" presetID="1" presetClass="entr" presetSubtype="0" fill="hold" nodeType="clickEffect">
                                  <p:stCondLst>
                                    <p:cond delay="0"/>
                                  </p:stCondLst>
                                  <p:childTnLst>
                                    <p:set>
                                      <p:cBhvr>
                                        <p:cTn id="91" dur="1" fill="hold">
                                          <p:stCondLst>
                                            <p:cond delay="0"/>
                                          </p:stCondLst>
                                        </p:cTn>
                                        <p:tgtEl>
                                          <p:spTgt spid="682"/>
                                        </p:tgtEl>
                                        <p:attrNameLst>
                                          <p:attrName>style.visibility</p:attrName>
                                        </p:attrNameLst>
                                      </p:cBhvr>
                                      <p:to>
                                        <p:strVal val="visible"/>
                                      </p:to>
                                    </p:set>
                                  </p:childTnLst>
                                </p:cTn>
                              </p:par>
                            </p:childTnLst>
                          </p:cTn>
                        </p:par>
                        <p:par>
                          <p:cTn id="92" fill="hold">
                            <p:stCondLst>
                              <p:cond delay="0"/>
                            </p:stCondLst>
                            <p:childTnLst>
                              <p:par>
                                <p:cTn id="93" presetID="42" presetClass="path" presetSubtype="0" accel="50000" decel="50000" fill="hold" nodeType="afterEffect">
                                  <p:stCondLst>
                                    <p:cond delay="0"/>
                                  </p:stCondLst>
                                  <p:childTnLst>
                                    <p:animMotion origin="layout" path="M -1.94444E-6 3.33333E-6 L -0.00243 0.10717 " pathEditMode="relative" rAng="0" ptsTypes="AA">
                                      <p:cBhvr>
                                        <p:cTn id="94" dur="1500" fill="hold"/>
                                        <p:tgtEl>
                                          <p:spTgt spid="682"/>
                                        </p:tgtEl>
                                        <p:attrNameLst>
                                          <p:attrName>ppt_x</p:attrName>
                                          <p:attrName>ppt_y</p:attrName>
                                        </p:attrNameLst>
                                      </p:cBhvr>
                                      <p:rCtr x="-122" y="5347"/>
                                    </p:animMotion>
                                  </p:childTnLst>
                                </p:cTn>
                              </p:par>
                              <p:par>
                                <p:cTn id="95" presetID="31" presetClass="exit" presetSubtype="0" fill="hold" nodeType="withEffect">
                                  <p:stCondLst>
                                    <p:cond delay="0"/>
                                  </p:stCondLst>
                                  <p:childTnLst>
                                    <p:anim calcmode="lin" valueType="num">
                                      <p:cBhvr>
                                        <p:cTn id="96" dur="1500"/>
                                        <p:tgtEl>
                                          <p:spTgt spid="682"/>
                                        </p:tgtEl>
                                        <p:attrNameLst>
                                          <p:attrName>ppt_w</p:attrName>
                                        </p:attrNameLst>
                                      </p:cBhvr>
                                      <p:tavLst>
                                        <p:tav tm="0">
                                          <p:val>
                                            <p:strVal val="ppt_w"/>
                                          </p:val>
                                        </p:tav>
                                        <p:tav tm="100000">
                                          <p:val>
                                            <p:fltVal val="0"/>
                                          </p:val>
                                        </p:tav>
                                      </p:tavLst>
                                    </p:anim>
                                    <p:anim calcmode="lin" valueType="num">
                                      <p:cBhvr>
                                        <p:cTn id="97" dur="1500"/>
                                        <p:tgtEl>
                                          <p:spTgt spid="682"/>
                                        </p:tgtEl>
                                        <p:attrNameLst>
                                          <p:attrName>ppt_h</p:attrName>
                                        </p:attrNameLst>
                                      </p:cBhvr>
                                      <p:tavLst>
                                        <p:tav tm="0">
                                          <p:val>
                                            <p:strVal val="ppt_h"/>
                                          </p:val>
                                        </p:tav>
                                        <p:tav tm="100000">
                                          <p:val>
                                            <p:fltVal val="0"/>
                                          </p:val>
                                        </p:tav>
                                      </p:tavLst>
                                    </p:anim>
                                    <p:anim calcmode="lin" valueType="num">
                                      <p:cBhvr>
                                        <p:cTn id="98" dur="1500"/>
                                        <p:tgtEl>
                                          <p:spTgt spid="682"/>
                                        </p:tgtEl>
                                        <p:attrNameLst>
                                          <p:attrName>style.rotation</p:attrName>
                                        </p:attrNameLst>
                                      </p:cBhvr>
                                      <p:tavLst>
                                        <p:tav tm="0">
                                          <p:val>
                                            <p:fltVal val="0"/>
                                          </p:val>
                                        </p:tav>
                                        <p:tav tm="100000">
                                          <p:val>
                                            <p:fltVal val="90"/>
                                          </p:val>
                                        </p:tav>
                                      </p:tavLst>
                                    </p:anim>
                                    <p:animEffect transition="out" filter="fade">
                                      <p:cBhvr>
                                        <p:cTn id="99" dur="1500"/>
                                        <p:tgtEl>
                                          <p:spTgt spid="682"/>
                                        </p:tgtEl>
                                      </p:cBhvr>
                                    </p:animEffect>
                                    <p:set>
                                      <p:cBhvr>
                                        <p:cTn id="100" dur="1" fill="hold">
                                          <p:stCondLst>
                                            <p:cond delay="1499"/>
                                          </p:stCondLst>
                                        </p:cTn>
                                        <p:tgtEl>
                                          <p:spTgt spid="682"/>
                                        </p:tgtEl>
                                        <p:attrNameLst>
                                          <p:attrName>style.visibility</p:attrName>
                                        </p:attrNameLst>
                                      </p:cBhvr>
                                      <p:to>
                                        <p:strVal val="hidden"/>
                                      </p:to>
                                    </p:set>
                                  </p:childTnLst>
                                </p:cTn>
                              </p:par>
                            </p:childTnLst>
                          </p:cTn>
                        </p:par>
                        <p:par>
                          <p:cTn id="101" fill="hold">
                            <p:stCondLst>
                              <p:cond delay="1500"/>
                            </p:stCondLst>
                            <p:childTnLst>
                              <p:par>
                                <p:cTn id="102" presetID="1" presetClass="entr" presetSubtype="0" fill="hold" nodeType="afterEffect">
                                  <p:stCondLst>
                                    <p:cond delay="0"/>
                                  </p:stCondLst>
                                  <p:childTnLst>
                                    <p:set>
                                      <p:cBhvr>
                                        <p:cTn id="103" dur="1" fill="hold">
                                          <p:stCondLst>
                                            <p:cond delay="0"/>
                                          </p:stCondLst>
                                        </p:cTn>
                                        <p:tgtEl>
                                          <p:spTgt spid="780"/>
                                        </p:tgtEl>
                                        <p:attrNameLst>
                                          <p:attrName>style.visibility</p:attrName>
                                        </p:attrNameLst>
                                      </p:cBhvr>
                                      <p:to>
                                        <p:strVal val="visible"/>
                                      </p:to>
                                    </p:set>
                                  </p:childTnLst>
                                </p:cTn>
                              </p:par>
                              <p:par>
                                <p:cTn id="104" presetID="42" presetClass="path" presetSubtype="0" accel="50000" decel="50000" fill="hold" nodeType="withEffect">
                                  <p:stCondLst>
                                    <p:cond delay="0"/>
                                  </p:stCondLst>
                                  <p:childTnLst>
                                    <p:animMotion origin="layout" path="M -0.00503 -0.08703 L -0.00243 0.00348 " pathEditMode="relative" rAng="0" ptsTypes="AA">
                                      <p:cBhvr>
                                        <p:cTn id="105" dur="1750" fill="hold"/>
                                        <p:tgtEl>
                                          <p:spTgt spid="780"/>
                                        </p:tgtEl>
                                        <p:attrNameLst>
                                          <p:attrName>ppt_x</p:attrName>
                                          <p:attrName>ppt_y</p:attrName>
                                        </p:attrNameLst>
                                      </p:cBhvr>
                                      <p:rCtr x="122" y="4514"/>
                                    </p:animMotion>
                                  </p:childTnLst>
                                </p:cTn>
                              </p:par>
                              <p:par>
                                <p:cTn id="106" presetID="31" presetClass="entr" presetSubtype="0" fill="hold" nodeType="withEffect">
                                  <p:stCondLst>
                                    <p:cond delay="0"/>
                                  </p:stCondLst>
                                  <p:childTnLst>
                                    <p:set>
                                      <p:cBhvr>
                                        <p:cTn id="107" dur="1" fill="hold">
                                          <p:stCondLst>
                                            <p:cond delay="0"/>
                                          </p:stCondLst>
                                        </p:cTn>
                                        <p:tgtEl>
                                          <p:spTgt spid="780"/>
                                        </p:tgtEl>
                                        <p:attrNameLst>
                                          <p:attrName>style.visibility</p:attrName>
                                        </p:attrNameLst>
                                      </p:cBhvr>
                                      <p:to>
                                        <p:strVal val="visible"/>
                                      </p:to>
                                    </p:set>
                                    <p:anim calcmode="lin" valueType="num">
                                      <p:cBhvr>
                                        <p:cTn id="108" dur="1750" fill="hold"/>
                                        <p:tgtEl>
                                          <p:spTgt spid="780"/>
                                        </p:tgtEl>
                                        <p:attrNameLst>
                                          <p:attrName>ppt_w</p:attrName>
                                        </p:attrNameLst>
                                      </p:cBhvr>
                                      <p:tavLst>
                                        <p:tav tm="0">
                                          <p:val>
                                            <p:fltVal val="0"/>
                                          </p:val>
                                        </p:tav>
                                        <p:tav tm="100000">
                                          <p:val>
                                            <p:strVal val="#ppt_w"/>
                                          </p:val>
                                        </p:tav>
                                      </p:tavLst>
                                    </p:anim>
                                    <p:anim calcmode="lin" valueType="num">
                                      <p:cBhvr>
                                        <p:cTn id="109" dur="1750" fill="hold"/>
                                        <p:tgtEl>
                                          <p:spTgt spid="780"/>
                                        </p:tgtEl>
                                        <p:attrNameLst>
                                          <p:attrName>ppt_h</p:attrName>
                                        </p:attrNameLst>
                                      </p:cBhvr>
                                      <p:tavLst>
                                        <p:tav tm="0">
                                          <p:val>
                                            <p:fltVal val="0"/>
                                          </p:val>
                                        </p:tav>
                                        <p:tav tm="100000">
                                          <p:val>
                                            <p:strVal val="#ppt_h"/>
                                          </p:val>
                                        </p:tav>
                                      </p:tavLst>
                                    </p:anim>
                                    <p:anim calcmode="lin" valueType="num">
                                      <p:cBhvr>
                                        <p:cTn id="110" dur="1750" fill="hold"/>
                                        <p:tgtEl>
                                          <p:spTgt spid="780"/>
                                        </p:tgtEl>
                                        <p:attrNameLst>
                                          <p:attrName>style.rotation</p:attrName>
                                        </p:attrNameLst>
                                      </p:cBhvr>
                                      <p:tavLst>
                                        <p:tav tm="0">
                                          <p:val>
                                            <p:fltVal val="90"/>
                                          </p:val>
                                        </p:tav>
                                        <p:tav tm="100000">
                                          <p:val>
                                            <p:fltVal val="0"/>
                                          </p:val>
                                        </p:tav>
                                      </p:tavLst>
                                    </p:anim>
                                    <p:animEffect transition="in" filter="fade">
                                      <p:cBhvr>
                                        <p:cTn id="111" dur="1750"/>
                                        <p:tgtEl>
                                          <p:spTgt spid="780"/>
                                        </p:tgtEl>
                                      </p:cBhvr>
                                    </p:animEffect>
                                  </p:childTnLst>
                                </p:cTn>
                              </p:par>
                            </p:childTnLst>
                          </p:cTn>
                        </p:par>
                        <p:par>
                          <p:cTn id="112" fill="hold">
                            <p:stCondLst>
                              <p:cond delay="3250"/>
                            </p:stCondLst>
                            <p:childTnLst>
                              <p:par>
                                <p:cTn id="113" presetID="10" presetClass="entr" presetSubtype="0" fill="hold" nodeType="afterEffect">
                                  <p:stCondLst>
                                    <p:cond delay="750"/>
                                  </p:stCondLst>
                                  <p:childTnLst>
                                    <p:set>
                                      <p:cBhvr>
                                        <p:cTn id="114" dur="1" fill="hold">
                                          <p:stCondLst>
                                            <p:cond delay="0"/>
                                          </p:stCondLst>
                                        </p:cTn>
                                        <p:tgtEl>
                                          <p:spTgt spid="821"/>
                                        </p:tgtEl>
                                        <p:attrNameLst>
                                          <p:attrName>style.visibility</p:attrName>
                                        </p:attrNameLst>
                                      </p:cBhvr>
                                      <p:to>
                                        <p:strVal val="visible"/>
                                      </p:to>
                                    </p:set>
                                    <p:animEffect transition="in" filter="fade">
                                      <p:cBhvr>
                                        <p:cTn id="115" dur="1000"/>
                                        <p:tgtEl>
                                          <p:spTgt spid="821"/>
                                        </p:tgtEl>
                                      </p:cBhvr>
                                    </p:animEffect>
                                  </p:childTnLst>
                                </p:cTn>
                              </p:par>
                            </p:childTnLst>
                          </p:cTn>
                        </p:par>
                        <p:par>
                          <p:cTn id="116" fill="hold">
                            <p:stCondLst>
                              <p:cond delay="5000"/>
                            </p:stCondLst>
                            <p:childTnLst>
                              <p:par>
                                <p:cTn id="117" presetID="10" presetClass="entr" presetSubtype="0" fill="hold" nodeType="afterEffect">
                                  <p:stCondLst>
                                    <p:cond delay="0"/>
                                  </p:stCondLst>
                                  <p:childTnLst>
                                    <p:set>
                                      <p:cBhvr>
                                        <p:cTn id="118" dur="1" fill="hold">
                                          <p:stCondLst>
                                            <p:cond delay="0"/>
                                          </p:stCondLst>
                                        </p:cTn>
                                        <p:tgtEl>
                                          <p:spTgt spid="827"/>
                                        </p:tgtEl>
                                        <p:attrNameLst>
                                          <p:attrName>style.visibility</p:attrName>
                                        </p:attrNameLst>
                                      </p:cBhvr>
                                      <p:to>
                                        <p:strVal val="visible"/>
                                      </p:to>
                                    </p:set>
                                    <p:animEffect transition="in" filter="fade">
                                      <p:cBhvr>
                                        <p:cTn id="119" dur="1000"/>
                                        <p:tgtEl>
                                          <p:spTgt spid="827"/>
                                        </p:tgtEl>
                                      </p:cBhvr>
                                    </p:animEffect>
                                  </p:childTnLst>
                                </p:cTn>
                              </p:par>
                            </p:childTnLst>
                          </p:cTn>
                        </p:par>
                        <p:par>
                          <p:cTn id="120" fill="hold">
                            <p:stCondLst>
                              <p:cond delay="6000"/>
                            </p:stCondLst>
                            <p:childTnLst>
                              <p:par>
                                <p:cTn id="121" presetID="10" presetClass="entr" presetSubtype="0" fill="hold" nodeType="afterEffect">
                                  <p:stCondLst>
                                    <p:cond delay="0"/>
                                  </p:stCondLst>
                                  <p:childTnLst>
                                    <p:set>
                                      <p:cBhvr>
                                        <p:cTn id="122" dur="1" fill="hold">
                                          <p:stCondLst>
                                            <p:cond delay="0"/>
                                          </p:stCondLst>
                                        </p:cTn>
                                        <p:tgtEl>
                                          <p:spTgt spid="834"/>
                                        </p:tgtEl>
                                        <p:attrNameLst>
                                          <p:attrName>style.visibility</p:attrName>
                                        </p:attrNameLst>
                                      </p:cBhvr>
                                      <p:to>
                                        <p:strVal val="visible"/>
                                      </p:to>
                                    </p:set>
                                    <p:animEffect transition="in" filter="fade">
                                      <p:cBhvr>
                                        <p:cTn id="123" dur="1000"/>
                                        <p:tgtEl>
                                          <p:spTgt spid="834"/>
                                        </p:tgtEl>
                                      </p:cBhvr>
                                    </p:animEffect>
                                  </p:childTnLst>
                                </p:cTn>
                              </p:par>
                            </p:childTnLst>
                          </p:cTn>
                        </p:par>
                        <p:par>
                          <p:cTn id="124" fill="hold">
                            <p:stCondLst>
                              <p:cond delay="7000"/>
                            </p:stCondLst>
                            <p:childTnLst>
                              <p:par>
                                <p:cTn id="125" presetID="10" presetClass="entr" presetSubtype="0" fill="hold" nodeType="afterEffect">
                                  <p:stCondLst>
                                    <p:cond delay="0"/>
                                  </p:stCondLst>
                                  <p:childTnLst>
                                    <p:set>
                                      <p:cBhvr>
                                        <p:cTn id="126" dur="1" fill="hold">
                                          <p:stCondLst>
                                            <p:cond delay="0"/>
                                          </p:stCondLst>
                                        </p:cTn>
                                        <p:tgtEl>
                                          <p:spTgt spid="840"/>
                                        </p:tgtEl>
                                        <p:attrNameLst>
                                          <p:attrName>style.visibility</p:attrName>
                                        </p:attrNameLst>
                                      </p:cBhvr>
                                      <p:to>
                                        <p:strVal val="visible"/>
                                      </p:to>
                                    </p:set>
                                    <p:animEffect transition="in" filter="fade">
                                      <p:cBhvr>
                                        <p:cTn id="127" dur="1000"/>
                                        <p:tgtEl>
                                          <p:spTgt spid="840"/>
                                        </p:tgtEl>
                                      </p:cBhvr>
                                    </p:animEffect>
                                  </p:childTnLst>
                                </p:cTn>
                              </p:par>
                            </p:childTnLst>
                          </p:cTn>
                        </p:par>
                        <p:par>
                          <p:cTn id="128" fill="hold">
                            <p:stCondLst>
                              <p:cond delay="8000"/>
                            </p:stCondLst>
                            <p:childTnLst>
                              <p:par>
                                <p:cTn id="129" presetID="22" presetClass="entr" presetSubtype="2" fill="hold" nodeType="afterEffect">
                                  <p:stCondLst>
                                    <p:cond delay="0"/>
                                  </p:stCondLst>
                                  <p:childTnLst>
                                    <p:set>
                                      <p:cBhvr>
                                        <p:cTn id="130" dur="1" fill="hold">
                                          <p:stCondLst>
                                            <p:cond delay="0"/>
                                          </p:stCondLst>
                                        </p:cTn>
                                        <p:tgtEl>
                                          <p:spTgt spid="967"/>
                                        </p:tgtEl>
                                        <p:attrNameLst>
                                          <p:attrName>style.visibility</p:attrName>
                                        </p:attrNameLst>
                                      </p:cBhvr>
                                      <p:to>
                                        <p:strVal val="visible"/>
                                      </p:to>
                                    </p:set>
                                    <p:animEffect transition="in" filter="wipe(right)">
                                      <p:cBhvr>
                                        <p:cTn id="131" dur="1000"/>
                                        <p:tgtEl>
                                          <p:spTgt spid="967"/>
                                        </p:tgtEl>
                                      </p:cBhvr>
                                    </p:animEffect>
                                  </p:childTnLst>
                                </p:cTn>
                              </p:par>
                            </p:childTnLst>
                          </p:cTn>
                        </p:par>
                        <p:par>
                          <p:cTn id="132" fill="hold">
                            <p:stCondLst>
                              <p:cond delay="9000"/>
                            </p:stCondLst>
                            <p:childTnLst>
                              <p:par>
                                <p:cTn id="133" presetID="10" presetClass="entr" presetSubtype="0" fill="hold" grpId="0" nodeType="afterEffect">
                                  <p:stCondLst>
                                    <p:cond delay="0"/>
                                  </p:stCondLst>
                                  <p:iterate type="wd">
                                    <p:tmPct val="10000"/>
                                  </p:iterate>
                                  <p:childTnLst>
                                    <p:set>
                                      <p:cBhvr>
                                        <p:cTn id="134" dur="1" fill="hold">
                                          <p:stCondLst>
                                            <p:cond delay="0"/>
                                          </p:stCondLst>
                                        </p:cTn>
                                        <p:tgtEl>
                                          <p:spTgt spid="842"/>
                                        </p:tgtEl>
                                        <p:attrNameLst>
                                          <p:attrName>style.visibility</p:attrName>
                                        </p:attrNameLst>
                                      </p:cBhvr>
                                      <p:to>
                                        <p:strVal val="visible"/>
                                      </p:to>
                                    </p:set>
                                    <p:animEffect transition="in" filter="fade">
                                      <p:cBhvr>
                                        <p:cTn id="135" dur="500"/>
                                        <p:tgtEl>
                                          <p:spTgt spid="842"/>
                                        </p:tgtEl>
                                      </p:cBhvr>
                                    </p:animEffect>
                                  </p:childTnLst>
                                </p:cTn>
                              </p:par>
                            </p:childTnLst>
                          </p:cTn>
                        </p:par>
                      </p:childTnLst>
                    </p:cTn>
                  </p:par>
                  <p:par>
                    <p:cTn id="136" fill="hold">
                      <p:stCondLst>
                        <p:cond delay="indefinite"/>
                      </p:stCondLst>
                      <p:childTnLst>
                        <p:par>
                          <p:cTn id="137" fill="hold">
                            <p:stCondLst>
                              <p:cond delay="0"/>
                            </p:stCondLst>
                            <p:childTnLst>
                              <p:par>
                                <p:cTn id="138" presetID="1" presetClass="entr" presetSubtype="0" fill="hold" nodeType="clickEffect">
                                  <p:stCondLst>
                                    <p:cond delay="0"/>
                                  </p:stCondLst>
                                  <p:childTnLst>
                                    <p:set>
                                      <p:cBhvr>
                                        <p:cTn id="139" dur="1" fill="hold">
                                          <p:stCondLst>
                                            <p:cond delay="0"/>
                                          </p:stCondLst>
                                        </p:cTn>
                                        <p:tgtEl>
                                          <p:spTgt spid="937"/>
                                        </p:tgtEl>
                                        <p:attrNameLst>
                                          <p:attrName>style.visibility</p:attrName>
                                        </p:attrNameLst>
                                      </p:cBhvr>
                                      <p:to>
                                        <p:strVal val="visible"/>
                                      </p:to>
                                    </p:set>
                                  </p:childTnLst>
                                </p:cTn>
                              </p:par>
                            </p:childTnLst>
                          </p:cTn>
                        </p:par>
                        <p:par>
                          <p:cTn id="140" fill="hold">
                            <p:stCondLst>
                              <p:cond delay="0"/>
                            </p:stCondLst>
                            <p:childTnLst>
                              <p:par>
                                <p:cTn id="141" presetID="42" presetClass="path" presetSubtype="0" accel="50000" decel="50000" fill="hold" nodeType="afterEffect">
                                  <p:stCondLst>
                                    <p:cond delay="0"/>
                                  </p:stCondLst>
                                  <p:childTnLst>
                                    <p:animMotion origin="layout" path="M -2.22222E-6 -2.59259E-6 L -0.00052 0.21088 " pathEditMode="relative" rAng="0" ptsTypes="AA">
                                      <p:cBhvr>
                                        <p:cTn id="142" dur="1750" fill="hold"/>
                                        <p:tgtEl>
                                          <p:spTgt spid="937"/>
                                        </p:tgtEl>
                                        <p:attrNameLst>
                                          <p:attrName>ppt_x</p:attrName>
                                          <p:attrName>ppt_y</p:attrName>
                                        </p:attrNameLst>
                                      </p:cBhvr>
                                      <p:rCtr x="-35" y="10532"/>
                                    </p:animMotion>
                                  </p:childTnLst>
                                </p:cTn>
                              </p:par>
                              <p:par>
                                <p:cTn id="143" presetID="31" presetClass="exit" presetSubtype="0" fill="hold" nodeType="withEffect">
                                  <p:stCondLst>
                                    <p:cond delay="0"/>
                                  </p:stCondLst>
                                  <p:childTnLst>
                                    <p:anim calcmode="lin" valueType="num">
                                      <p:cBhvr>
                                        <p:cTn id="144" dur="1500"/>
                                        <p:tgtEl>
                                          <p:spTgt spid="937"/>
                                        </p:tgtEl>
                                        <p:attrNameLst>
                                          <p:attrName>ppt_w</p:attrName>
                                        </p:attrNameLst>
                                      </p:cBhvr>
                                      <p:tavLst>
                                        <p:tav tm="0">
                                          <p:val>
                                            <p:strVal val="ppt_w"/>
                                          </p:val>
                                        </p:tav>
                                        <p:tav tm="100000">
                                          <p:val>
                                            <p:fltVal val="0"/>
                                          </p:val>
                                        </p:tav>
                                      </p:tavLst>
                                    </p:anim>
                                    <p:anim calcmode="lin" valueType="num">
                                      <p:cBhvr>
                                        <p:cTn id="145" dur="1500"/>
                                        <p:tgtEl>
                                          <p:spTgt spid="937"/>
                                        </p:tgtEl>
                                        <p:attrNameLst>
                                          <p:attrName>ppt_h</p:attrName>
                                        </p:attrNameLst>
                                      </p:cBhvr>
                                      <p:tavLst>
                                        <p:tav tm="0">
                                          <p:val>
                                            <p:strVal val="ppt_h"/>
                                          </p:val>
                                        </p:tav>
                                        <p:tav tm="100000">
                                          <p:val>
                                            <p:fltVal val="0"/>
                                          </p:val>
                                        </p:tav>
                                      </p:tavLst>
                                    </p:anim>
                                    <p:anim calcmode="lin" valueType="num">
                                      <p:cBhvr>
                                        <p:cTn id="146" dur="1500"/>
                                        <p:tgtEl>
                                          <p:spTgt spid="937"/>
                                        </p:tgtEl>
                                        <p:attrNameLst>
                                          <p:attrName>style.rotation</p:attrName>
                                        </p:attrNameLst>
                                      </p:cBhvr>
                                      <p:tavLst>
                                        <p:tav tm="0">
                                          <p:val>
                                            <p:fltVal val="0"/>
                                          </p:val>
                                        </p:tav>
                                        <p:tav tm="100000">
                                          <p:val>
                                            <p:fltVal val="90"/>
                                          </p:val>
                                        </p:tav>
                                      </p:tavLst>
                                    </p:anim>
                                    <p:animEffect transition="out" filter="fade">
                                      <p:cBhvr>
                                        <p:cTn id="147" dur="1500"/>
                                        <p:tgtEl>
                                          <p:spTgt spid="937"/>
                                        </p:tgtEl>
                                      </p:cBhvr>
                                    </p:animEffect>
                                    <p:set>
                                      <p:cBhvr>
                                        <p:cTn id="148" dur="1" fill="hold">
                                          <p:stCondLst>
                                            <p:cond delay="1499"/>
                                          </p:stCondLst>
                                        </p:cTn>
                                        <p:tgtEl>
                                          <p:spTgt spid="937"/>
                                        </p:tgtEl>
                                        <p:attrNameLst>
                                          <p:attrName>style.visibility</p:attrName>
                                        </p:attrNameLst>
                                      </p:cBhvr>
                                      <p:to>
                                        <p:strVal val="hidden"/>
                                      </p:to>
                                    </p:set>
                                  </p:childTnLst>
                                </p:cTn>
                              </p:par>
                            </p:childTnLst>
                          </p:cTn>
                        </p:par>
                        <p:par>
                          <p:cTn id="149" fill="hold">
                            <p:stCondLst>
                              <p:cond delay="1750"/>
                            </p:stCondLst>
                            <p:childTnLst>
                              <p:par>
                                <p:cTn id="150" presetID="1" presetClass="entr" presetSubtype="0" fill="hold" nodeType="afterEffect">
                                  <p:stCondLst>
                                    <p:cond delay="0"/>
                                  </p:stCondLst>
                                  <p:childTnLst>
                                    <p:set>
                                      <p:cBhvr>
                                        <p:cTn id="151" dur="1" fill="hold">
                                          <p:stCondLst>
                                            <p:cond delay="0"/>
                                          </p:stCondLst>
                                        </p:cTn>
                                        <p:tgtEl>
                                          <p:spTgt spid="860"/>
                                        </p:tgtEl>
                                        <p:attrNameLst>
                                          <p:attrName>style.visibility</p:attrName>
                                        </p:attrNameLst>
                                      </p:cBhvr>
                                      <p:to>
                                        <p:strVal val="visible"/>
                                      </p:to>
                                    </p:set>
                                  </p:childTnLst>
                                </p:cTn>
                              </p:par>
                              <p:par>
                                <p:cTn id="152" presetID="42" presetClass="path" presetSubtype="0" accel="50000" decel="50000" fill="hold" nodeType="withEffect">
                                  <p:stCondLst>
                                    <p:cond delay="0"/>
                                  </p:stCondLst>
                                  <p:childTnLst>
                                    <p:animMotion origin="layout" path="M 0.0007 -0.19098 L 0.00122 0.00139 " pathEditMode="relative" rAng="0" ptsTypes="AA">
                                      <p:cBhvr>
                                        <p:cTn id="153" dur="1750" fill="hold"/>
                                        <p:tgtEl>
                                          <p:spTgt spid="860"/>
                                        </p:tgtEl>
                                        <p:attrNameLst>
                                          <p:attrName>ppt_x</p:attrName>
                                          <p:attrName>ppt_y</p:attrName>
                                        </p:attrNameLst>
                                      </p:cBhvr>
                                      <p:rCtr x="17" y="9606"/>
                                    </p:animMotion>
                                  </p:childTnLst>
                                </p:cTn>
                              </p:par>
                              <p:par>
                                <p:cTn id="154" presetID="31" presetClass="entr" presetSubtype="0" fill="hold" nodeType="withEffect">
                                  <p:stCondLst>
                                    <p:cond delay="0"/>
                                  </p:stCondLst>
                                  <p:childTnLst>
                                    <p:set>
                                      <p:cBhvr>
                                        <p:cTn id="155" dur="1" fill="hold">
                                          <p:stCondLst>
                                            <p:cond delay="0"/>
                                          </p:stCondLst>
                                        </p:cTn>
                                        <p:tgtEl>
                                          <p:spTgt spid="860"/>
                                        </p:tgtEl>
                                        <p:attrNameLst>
                                          <p:attrName>style.visibility</p:attrName>
                                        </p:attrNameLst>
                                      </p:cBhvr>
                                      <p:to>
                                        <p:strVal val="visible"/>
                                      </p:to>
                                    </p:set>
                                    <p:anim calcmode="lin" valueType="num">
                                      <p:cBhvr>
                                        <p:cTn id="156" dur="1750" fill="hold"/>
                                        <p:tgtEl>
                                          <p:spTgt spid="860"/>
                                        </p:tgtEl>
                                        <p:attrNameLst>
                                          <p:attrName>ppt_w</p:attrName>
                                        </p:attrNameLst>
                                      </p:cBhvr>
                                      <p:tavLst>
                                        <p:tav tm="0">
                                          <p:val>
                                            <p:fltVal val="0"/>
                                          </p:val>
                                        </p:tav>
                                        <p:tav tm="100000">
                                          <p:val>
                                            <p:strVal val="#ppt_w"/>
                                          </p:val>
                                        </p:tav>
                                      </p:tavLst>
                                    </p:anim>
                                    <p:anim calcmode="lin" valueType="num">
                                      <p:cBhvr>
                                        <p:cTn id="157" dur="1750" fill="hold"/>
                                        <p:tgtEl>
                                          <p:spTgt spid="860"/>
                                        </p:tgtEl>
                                        <p:attrNameLst>
                                          <p:attrName>ppt_h</p:attrName>
                                        </p:attrNameLst>
                                      </p:cBhvr>
                                      <p:tavLst>
                                        <p:tav tm="0">
                                          <p:val>
                                            <p:fltVal val="0"/>
                                          </p:val>
                                        </p:tav>
                                        <p:tav tm="100000">
                                          <p:val>
                                            <p:strVal val="#ppt_h"/>
                                          </p:val>
                                        </p:tav>
                                      </p:tavLst>
                                    </p:anim>
                                    <p:anim calcmode="lin" valueType="num">
                                      <p:cBhvr>
                                        <p:cTn id="158" dur="1750" fill="hold"/>
                                        <p:tgtEl>
                                          <p:spTgt spid="860"/>
                                        </p:tgtEl>
                                        <p:attrNameLst>
                                          <p:attrName>style.rotation</p:attrName>
                                        </p:attrNameLst>
                                      </p:cBhvr>
                                      <p:tavLst>
                                        <p:tav tm="0">
                                          <p:val>
                                            <p:fltVal val="90"/>
                                          </p:val>
                                        </p:tav>
                                        <p:tav tm="100000">
                                          <p:val>
                                            <p:fltVal val="0"/>
                                          </p:val>
                                        </p:tav>
                                      </p:tavLst>
                                    </p:anim>
                                    <p:animEffect transition="in" filter="fade">
                                      <p:cBhvr>
                                        <p:cTn id="159" dur="1750"/>
                                        <p:tgtEl>
                                          <p:spTgt spid="860"/>
                                        </p:tgtEl>
                                      </p:cBhvr>
                                    </p:animEffect>
                                  </p:childTnLst>
                                </p:cTn>
                              </p:par>
                            </p:childTnLst>
                          </p:cTn>
                        </p:par>
                        <p:par>
                          <p:cTn id="160" fill="hold">
                            <p:stCondLst>
                              <p:cond delay="3500"/>
                            </p:stCondLst>
                            <p:childTnLst>
                              <p:par>
                                <p:cTn id="161" presetID="10" presetClass="entr" presetSubtype="0" fill="hold" nodeType="afterEffect">
                                  <p:stCondLst>
                                    <p:cond delay="500"/>
                                  </p:stCondLst>
                                  <p:childTnLst>
                                    <p:set>
                                      <p:cBhvr>
                                        <p:cTn id="162" dur="1" fill="hold">
                                          <p:stCondLst>
                                            <p:cond delay="0"/>
                                          </p:stCondLst>
                                        </p:cTn>
                                        <p:tgtEl>
                                          <p:spTgt spid="794"/>
                                        </p:tgtEl>
                                        <p:attrNameLst>
                                          <p:attrName>style.visibility</p:attrName>
                                        </p:attrNameLst>
                                      </p:cBhvr>
                                      <p:to>
                                        <p:strVal val="visible"/>
                                      </p:to>
                                    </p:set>
                                    <p:animEffect transition="in" filter="fade">
                                      <p:cBhvr>
                                        <p:cTn id="163" dur="500"/>
                                        <p:tgtEl>
                                          <p:spTgt spid="794"/>
                                        </p:tgtEl>
                                      </p:cBhvr>
                                    </p:animEffect>
                                  </p:childTnLst>
                                </p:cTn>
                              </p:par>
                              <p:par>
                                <p:cTn id="164" presetID="10" presetClass="entr" presetSubtype="0" fill="hold" nodeType="withEffect">
                                  <p:stCondLst>
                                    <p:cond delay="0"/>
                                  </p:stCondLst>
                                  <p:childTnLst>
                                    <p:set>
                                      <p:cBhvr>
                                        <p:cTn id="165" dur="1" fill="hold">
                                          <p:stCondLst>
                                            <p:cond delay="0"/>
                                          </p:stCondLst>
                                        </p:cTn>
                                        <p:tgtEl>
                                          <p:spTgt spid="801"/>
                                        </p:tgtEl>
                                        <p:attrNameLst>
                                          <p:attrName>style.visibility</p:attrName>
                                        </p:attrNameLst>
                                      </p:cBhvr>
                                      <p:to>
                                        <p:strVal val="visible"/>
                                      </p:to>
                                    </p:set>
                                    <p:animEffect transition="in" filter="fade">
                                      <p:cBhvr>
                                        <p:cTn id="166" dur="500"/>
                                        <p:tgtEl>
                                          <p:spTgt spid="801"/>
                                        </p:tgtEl>
                                      </p:cBhvr>
                                    </p:animEffect>
                                  </p:childTnLst>
                                </p:cTn>
                              </p:par>
                              <p:par>
                                <p:cTn id="167" presetID="10" presetClass="entr" presetSubtype="0" fill="hold" nodeType="withEffect">
                                  <p:stCondLst>
                                    <p:cond delay="0"/>
                                  </p:stCondLst>
                                  <p:childTnLst>
                                    <p:set>
                                      <p:cBhvr>
                                        <p:cTn id="168" dur="1" fill="hold">
                                          <p:stCondLst>
                                            <p:cond delay="0"/>
                                          </p:stCondLst>
                                        </p:cTn>
                                        <p:tgtEl>
                                          <p:spTgt spid="808"/>
                                        </p:tgtEl>
                                        <p:attrNameLst>
                                          <p:attrName>style.visibility</p:attrName>
                                        </p:attrNameLst>
                                      </p:cBhvr>
                                      <p:to>
                                        <p:strVal val="visible"/>
                                      </p:to>
                                    </p:set>
                                    <p:animEffect transition="in" filter="fade">
                                      <p:cBhvr>
                                        <p:cTn id="169" dur="500"/>
                                        <p:tgtEl>
                                          <p:spTgt spid="808"/>
                                        </p:tgtEl>
                                      </p:cBhvr>
                                    </p:animEffect>
                                  </p:childTnLst>
                                </p:cTn>
                              </p:par>
                              <p:par>
                                <p:cTn id="170" presetID="10" presetClass="entr" presetSubtype="0" fill="hold" nodeType="withEffect">
                                  <p:stCondLst>
                                    <p:cond delay="0"/>
                                  </p:stCondLst>
                                  <p:childTnLst>
                                    <p:set>
                                      <p:cBhvr>
                                        <p:cTn id="171" dur="1" fill="hold">
                                          <p:stCondLst>
                                            <p:cond delay="0"/>
                                          </p:stCondLst>
                                        </p:cTn>
                                        <p:tgtEl>
                                          <p:spTgt spid="814"/>
                                        </p:tgtEl>
                                        <p:attrNameLst>
                                          <p:attrName>style.visibility</p:attrName>
                                        </p:attrNameLst>
                                      </p:cBhvr>
                                      <p:to>
                                        <p:strVal val="visible"/>
                                      </p:to>
                                    </p:set>
                                    <p:animEffect transition="in" filter="fade">
                                      <p:cBhvr>
                                        <p:cTn id="172" dur="500"/>
                                        <p:tgtEl>
                                          <p:spTgt spid="814"/>
                                        </p:tgtEl>
                                      </p:cBhvr>
                                    </p:animEffect>
                                  </p:childTnLst>
                                </p:cTn>
                              </p:par>
                              <p:par>
                                <p:cTn id="173" presetID="1" presetClass="exit" presetSubtype="0" fill="hold" nodeType="withEffect">
                                  <p:stCondLst>
                                    <p:cond delay="0"/>
                                  </p:stCondLst>
                                  <p:childTnLst>
                                    <p:set>
                                      <p:cBhvr>
                                        <p:cTn id="174" dur="1" fill="hold">
                                          <p:stCondLst>
                                            <p:cond delay="0"/>
                                          </p:stCondLst>
                                        </p:cTn>
                                        <p:tgtEl>
                                          <p:spTgt spid="698"/>
                                        </p:tgtEl>
                                        <p:attrNameLst>
                                          <p:attrName>style.visibility</p:attrName>
                                        </p:attrNameLst>
                                      </p:cBhvr>
                                      <p:to>
                                        <p:strVal val="hidden"/>
                                      </p:to>
                                    </p:set>
                                  </p:childTnLst>
                                </p:cTn>
                              </p:par>
                              <p:par>
                                <p:cTn id="175" presetID="1" presetClass="exit" presetSubtype="0" fill="hold" nodeType="withEffect">
                                  <p:stCondLst>
                                    <p:cond delay="0"/>
                                  </p:stCondLst>
                                  <p:childTnLst>
                                    <p:set>
                                      <p:cBhvr>
                                        <p:cTn id="176" dur="1" fill="hold">
                                          <p:stCondLst>
                                            <p:cond delay="0"/>
                                          </p:stCondLst>
                                        </p:cTn>
                                        <p:tgtEl>
                                          <p:spTgt spid="705"/>
                                        </p:tgtEl>
                                        <p:attrNameLst>
                                          <p:attrName>style.visibility</p:attrName>
                                        </p:attrNameLst>
                                      </p:cBhvr>
                                      <p:to>
                                        <p:strVal val="hidden"/>
                                      </p:to>
                                    </p:set>
                                  </p:childTnLst>
                                </p:cTn>
                              </p:par>
                              <p:par>
                                <p:cTn id="177" presetID="1" presetClass="exit" presetSubtype="0" fill="hold" nodeType="withEffect">
                                  <p:stCondLst>
                                    <p:cond delay="0"/>
                                  </p:stCondLst>
                                  <p:childTnLst>
                                    <p:set>
                                      <p:cBhvr>
                                        <p:cTn id="178" dur="1" fill="hold">
                                          <p:stCondLst>
                                            <p:cond delay="0"/>
                                          </p:stCondLst>
                                        </p:cTn>
                                        <p:tgtEl>
                                          <p:spTgt spid="712"/>
                                        </p:tgtEl>
                                        <p:attrNameLst>
                                          <p:attrName>style.visibility</p:attrName>
                                        </p:attrNameLst>
                                      </p:cBhvr>
                                      <p:to>
                                        <p:strVal val="hidden"/>
                                      </p:to>
                                    </p:set>
                                  </p:childTnLst>
                                </p:cTn>
                              </p:par>
                              <p:par>
                                <p:cTn id="179" presetID="1" presetClass="exit" presetSubtype="0" fill="hold" nodeType="withEffect">
                                  <p:stCondLst>
                                    <p:cond delay="0"/>
                                  </p:stCondLst>
                                  <p:childTnLst>
                                    <p:set>
                                      <p:cBhvr>
                                        <p:cTn id="180" dur="1" fill="hold">
                                          <p:stCondLst>
                                            <p:cond delay="0"/>
                                          </p:stCondLst>
                                        </p:cTn>
                                        <p:tgtEl>
                                          <p:spTgt spid="719"/>
                                        </p:tgtEl>
                                        <p:attrNameLst>
                                          <p:attrName>style.visibility</p:attrName>
                                        </p:attrNameLst>
                                      </p:cBhvr>
                                      <p:to>
                                        <p:strVal val="hidden"/>
                                      </p:to>
                                    </p:set>
                                  </p:childTnLst>
                                </p:cTn>
                              </p:par>
                              <p:par>
                                <p:cTn id="181" presetID="1" presetClass="exit" presetSubtype="0" fill="hold" nodeType="withEffect">
                                  <p:stCondLst>
                                    <p:cond delay="0"/>
                                  </p:stCondLst>
                                  <p:childTnLst>
                                    <p:set>
                                      <p:cBhvr>
                                        <p:cTn id="182" dur="1" fill="hold">
                                          <p:stCondLst>
                                            <p:cond delay="0"/>
                                          </p:stCondLst>
                                        </p:cTn>
                                        <p:tgtEl>
                                          <p:spTgt spid="794"/>
                                        </p:tgtEl>
                                        <p:attrNameLst>
                                          <p:attrName>style.visibility</p:attrName>
                                        </p:attrNameLst>
                                      </p:cBhvr>
                                      <p:to>
                                        <p:strVal val="hidden"/>
                                      </p:to>
                                    </p:set>
                                  </p:childTnLst>
                                </p:cTn>
                              </p:par>
                              <p:par>
                                <p:cTn id="183" presetID="1" presetClass="exit" presetSubtype="0" fill="hold" nodeType="withEffect">
                                  <p:stCondLst>
                                    <p:cond delay="0"/>
                                  </p:stCondLst>
                                  <p:childTnLst>
                                    <p:set>
                                      <p:cBhvr>
                                        <p:cTn id="184" dur="1" fill="hold">
                                          <p:stCondLst>
                                            <p:cond delay="0"/>
                                          </p:stCondLst>
                                        </p:cTn>
                                        <p:tgtEl>
                                          <p:spTgt spid="801"/>
                                        </p:tgtEl>
                                        <p:attrNameLst>
                                          <p:attrName>style.visibility</p:attrName>
                                        </p:attrNameLst>
                                      </p:cBhvr>
                                      <p:to>
                                        <p:strVal val="hidden"/>
                                      </p:to>
                                    </p:set>
                                  </p:childTnLst>
                                </p:cTn>
                              </p:par>
                              <p:par>
                                <p:cTn id="185" presetID="1" presetClass="exit" presetSubtype="0" fill="hold" nodeType="withEffect">
                                  <p:stCondLst>
                                    <p:cond delay="0"/>
                                  </p:stCondLst>
                                  <p:childTnLst>
                                    <p:set>
                                      <p:cBhvr>
                                        <p:cTn id="186" dur="1" fill="hold">
                                          <p:stCondLst>
                                            <p:cond delay="0"/>
                                          </p:stCondLst>
                                        </p:cTn>
                                        <p:tgtEl>
                                          <p:spTgt spid="808"/>
                                        </p:tgtEl>
                                        <p:attrNameLst>
                                          <p:attrName>style.visibility</p:attrName>
                                        </p:attrNameLst>
                                      </p:cBhvr>
                                      <p:to>
                                        <p:strVal val="hidden"/>
                                      </p:to>
                                    </p:set>
                                  </p:childTnLst>
                                </p:cTn>
                              </p:par>
                              <p:par>
                                <p:cTn id="187" presetID="1" presetClass="exit" presetSubtype="0" fill="hold" nodeType="withEffect">
                                  <p:stCondLst>
                                    <p:cond delay="0"/>
                                  </p:stCondLst>
                                  <p:childTnLst>
                                    <p:set>
                                      <p:cBhvr>
                                        <p:cTn id="188" dur="1" fill="hold">
                                          <p:stCondLst>
                                            <p:cond delay="0"/>
                                          </p:stCondLst>
                                        </p:cTn>
                                        <p:tgtEl>
                                          <p:spTgt spid="814"/>
                                        </p:tgtEl>
                                        <p:attrNameLst>
                                          <p:attrName>style.visibility</p:attrName>
                                        </p:attrNameLst>
                                      </p:cBhvr>
                                      <p:to>
                                        <p:strVal val="hidden"/>
                                      </p:to>
                                    </p:set>
                                  </p:childTnLst>
                                </p:cTn>
                              </p:par>
                            </p:childTnLst>
                          </p:cTn>
                        </p:par>
                        <p:par>
                          <p:cTn id="189" fill="hold">
                            <p:stCondLst>
                              <p:cond delay="4500"/>
                            </p:stCondLst>
                            <p:childTnLst>
                              <p:par>
                                <p:cTn id="190" presetID="10" presetClass="entr" presetSubtype="0" fill="hold" nodeType="afterEffect">
                                  <p:stCondLst>
                                    <p:cond delay="0"/>
                                  </p:stCondLst>
                                  <p:childTnLst>
                                    <p:set>
                                      <p:cBhvr>
                                        <p:cTn id="191" dur="1" fill="hold">
                                          <p:stCondLst>
                                            <p:cond delay="0"/>
                                          </p:stCondLst>
                                        </p:cTn>
                                        <p:tgtEl>
                                          <p:spTgt spid="889"/>
                                        </p:tgtEl>
                                        <p:attrNameLst>
                                          <p:attrName>style.visibility</p:attrName>
                                        </p:attrNameLst>
                                      </p:cBhvr>
                                      <p:to>
                                        <p:strVal val="visible"/>
                                      </p:to>
                                    </p:set>
                                    <p:animEffect transition="in" filter="fade">
                                      <p:cBhvr>
                                        <p:cTn id="192" dur="500"/>
                                        <p:tgtEl>
                                          <p:spTgt spid="889"/>
                                        </p:tgtEl>
                                      </p:cBhvr>
                                    </p:animEffect>
                                  </p:childTnLst>
                                </p:cTn>
                              </p:par>
                            </p:childTnLst>
                          </p:cTn>
                        </p:par>
                        <p:par>
                          <p:cTn id="193" fill="hold">
                            <p:stCondLst>
                              <p:cond delay="5000"/>
                            </p:stCondLst>
                            <p:childTnLst>
                              <p:par>
                                <p:cTn id="194" presetID="10" presetClass="entr" presetSubtype="0" fill="hold" nodeType="afterEffect">
                                  <p:stCondLst>
                                    <p:cond delay="0"/>
                                  </p:stCondLst>
                                  <p:childTnLst>
                                    <p:set>
                                      <p:cBhvr>
                                        <p:cTn id="195" dur="1" fill="hold">
                                          <p:stCondLst>
                                            <p:cond delay="0"/>
                                          </p:stCondLst>
                                        </p:cTn>
                                        <p:tgtEl>
                                          <p:spTgt spid="895"/>
                                        </p:tgtEl>
                                        <p:attrNameLst>
                                          <p:attrName>style.visibility</p:attrName>
                                        </p:attrNameLst>
                                      </p:cBhvr>
                                      <p:to>
                                        <p:strVal val="visible"/>
                                      </p:to>
                                    </p:set>
                                    <p:animEffect transition="in" filter="fade">
                                      <p:cBhvr>
                                        <p:cTn id="196" dur="500"/>
                                        <p:tgtEl>
                                          <p:spTgt spid="895"/>
                                        </p:tgtEl>
                                      </p:cBhvr>
                                    </p:animEffect>
                                  </p:childTnLst>
                                </p:cTn>
                              </p:par>
                            </p:childTnLst>
                          </p:cTn>
                        </p:par>
                        <p:par>
                          <p:cTn id="197" fill="hold">
                            <p:stCondLst>
                              <p:cond delay="5500"/>
                            </p:stCondLst>
                            <p:childTnLst>
                              <p:par>
                                <p:cTn id="198" presetID="10" presetClass="entr" presetSubtype="0" fill="hold" nodeType="afterEffect">
                                  <p:stCondLst>
                                    <p:cond delay="0"/>
                                  </p:stCondLst>
                                  <p:childTnLst>
                                    <p:set>
                                      <p:cBhvr>
                                        <p:cTn id="199" dur="1" fill="hold">
                                          <p:stCondLst>
                                            <p:cond delay="0"/>
                                          </p:stCondLst>
                                        </p:cTn>
                                        <p:tgtEl>
                                          <p:spTgt spid="901"/>
                                        </p:tgtEl>
                                        <p:attrNameLst>
                                          <p:attrName>style.visibility</p:attrName>
                                        </p:attrNameLst>
                                      </p:cBhvr>
                                      <p:to>
                                        <p:strVal val="visible"/>
                                      </p:to>
                                    </p:set>
                                    <p:animEffect transition="in" filter="fade">
                                      <p:cBhvr>
                                        <p:cTn id="200" dur="500"/>
                                        <p:tgtEl>
                                          <p:spTgt spid="901"/>
                                        </p:tgtEl>
                                      </p:cBhvr>
                                    </p:animEffect>
                                  </p:childTnLst>
                                </p:cTn>
                              </p:par>
                            </p:childTnLst>
                          </p:cTn>
                        </p:par>
                        <p:par>
                          <p:cTn id="201" fill="hold">
                            <p:stCondLst>
                              <p:cond delay="6000"/>
                            </p:stCondLst>
                            <p:childTnLst>
                              <p:par>
                                <p:cTn id="202" presetID="10" presetClass="entr" presetSubtype="0" fill="hold" nodeType="afterEffect">
                                  <p:stCondLst>
                                    <p:cond delay="0"/>
                                  </p:stCondLst>
                                  <p:childTnLst>
                                    <p:set>
                                      <p:cBhvr>
                                        <p:cTn id="203" dur="1" fill="hold">
                                          <p:stCondLst>
                                            <p:cond delay="0"/>
                                          </p:stCondLst>
                                        </p:cTn>
                                        <p:tgtEl>
                                          <p:spTgt spid="907"/>
                                        </p:tgtEl>
                                        <p:attrNameLst>
                                          <p:attrName>style.visibility</p:attrName>
                                        </p:attrNameLst>
                                      </p:cBhvr>
                                      <p:to>
                                        <p:strVal val="visible"/>
                                      </p:to>
                                    </p:set>
                                    <p:animEffect transition="in" filter="fade">
                                      <p:cBhvr>
                                        <p:cTn id="204" dur="500"/>
                                        <p:tgtEl>
                                          <p:spTgt spid="907"/>
                                        </p:tgtEl>
                                      </p:cBhvr>
                                    </p:animEffect>
                                  </p:childTnLst>
                                </p:cTn>
                              </p:par>
                            </p:childTnLst>
                          </p:cTn>
                        </p:par>
                        <p:par>
                          <p:cTn id="205" fill="hold">
                            <p:stCondLst>
                              <p:cond delay="6500"/>
                            </p:stCondLst>
                            <p:childTnLst>
                              <p:par>
                                <p:cTn id="206" presetID="10" presetClass="entr" presetSubtype="0" fill="hold" nodeType="afterEffect">
                                  <p:stCondLst>
                                    <p:cond delay="0"/>
                                  </p:stCondLst>
                                  <p:childTnLst>
                                    <p:set>
                                      <p:cBhvr>
                                        <p:cTn id="207" dur="1" fill="hold">
                                          <p:stCondLst>
                                            <p:cond delay="0"/>
                                          </p:stCondLst>
                                        </p:cTn>
                                        <p:tgtEl>
                                          <p:spTgt spid="913"/>
                                        </p:tgtEl>
                                        <p:attrNameLst>
                                          <p:attrName>style.visibility</p:attrName>
                                        </p:attrNameLst>
                                      </p:cBhvr>
                                      <p:to>
                                        <p:strVal val="visible"/>
                                      </p:to>
                                    </p:set>
                                    <p:animEffect transition="in" filter="fade">
                                      <p:cBhvr>
                                        <p:cTn id="208" dur="500"/>
                                        <p:tgtEl>
                                          <p:spTgt spid="913"/>
                                        </p:tgtEl>
                                      </p:cBhvr>
                                    </p:animEffect>
                                  </p:childTnLst>
                                </p:cTn>
                              </p:par>
                            </p:childTnLst>
                          </p:cTn>
                        </p:par>
                        <p:par>
                          <p:cTn id="209" fill="hold">
                            <p:stCondLst>
                              <p:cond delay="7000"/>
                            </p:stCondLst>
                            <p:childTnLst>
                              <p:par>
                                <p:cTn id="210" presetID="10" presetClass="entr" presetSubtype="0" fill="hold" nodeType="afterEffect">
                                  <p:stCondLst>
                                    <p:cond delay="0"/>
                                  </p:stCondLst>
                                  <p:childTnLst>
                                    <p:set>
                                      <p:cBhvr>
                                        <p:cTn id="211" dur="1" fill="hold">
                                          <p:stCondLst>
                                            <p:cond delay="0"/>
                                          </p:stCondLst>
                                        </p:cTn>
                                        <p:tgtEl>
                                          <p:spTgt spid="919"/>
                                        </p:tgtEl>
                                        <p:attrNameLst>
                                          <p:attrName>style.visibility</p:attrName>
                                        </p:attrNameLst>
                                      </p:cBhvr>
                                      <p:to>
                                        <p:strVal val="visible"/>
                                      </p:to>
                                    </p:set>
                                    <p:animEffect transition="in" filter="fade">
                                      <p:cBhvr>
                                        <p:cTn id="212" dur="500"/>
                                        <p:tgtEl>
                                          <p:spTgt spid="919"/>
                                        </p:tgtEl>
                                      </p:cBhvr>
                                    </p:animEffect>
                                  </p:childTnLst>
                                </p:cTn>
                              </p:par>
                            </p:childTnLst>
                          </p:cTn>
                        </p:par>
                        <p:par>
                          <p:cTn id="213" fill="hold">
                            <p:stCondLst>
                              <p:cond delay="7500"/>
                            </p:stCondLst>
                            <p:childTnLst>
                              <p:par>
                                <p:cTn id="214" presetID="10" presetClass="entr" presetSubtype="0" fill="hold" nodeType="afterEffect">
                                  <p:stCondLst>
                                    <p:cond delay="0"/>
                                  </p:stCondLst>
                                  <p:childTnLst>
                                    <p:set>
                                      <p:cBhvr>
                                        <p:cTn id="215" dur="1" fill="hold">
                                          <p:stCondLst>
                                            <p:cond delay="0"/>
                                          </p:stCondLst>
                                        </p:cTn>
                                        <p:tgtEl>
                                          <p:spTgt spid="925"/>
                                        </p:tgtEl>
                                        <p:attrNameLst>
                                          <p:attrName>style.visibility</p:attrName>
                                        </p:attrNameLst>
                                      </p:cBhvr>
                                      <p:to>
                                        <p:strVal val="visible"/>
                                      </p:to>
                                    </p:set>
                                    <p:animEffect transition="in" filter="fade">
                                      <p:cBhvr>
                                        <p:cTn id="216" dur="500"/>
                                        <p:tgtEl>
                                          <p:spTgt spid="925"/>
                                        </p:tgtEl>
                                      </p:cBhvr>
                                    </p:animEffect>
                                  </p:childTnLst>
                                </p:cTn>
                              </p:par>
                            </p:childTnLst>
                          </p:cTn>
                        </p:par>
                        <p:par>
                          <p:cTn id="217" fill="hold">
                            <p:stCondLst>
                              <p:cond delay="8000"/>
                            </p:stCondLst>
                            <p:childTnLst>
                              <p:par>
                                <p:cTn id="218" presetID="10" presetClass="entr" presetSubtype="0" fill="hold" nodeType="afterEffect">
                                  <p:stCondLst>
                                    <p:cond delay="0"/>
                                  </p:stCondLst>
                                  <p:childTnLst>
                                    <p:set>
                                      <p:cBhvr>
                                        <p:cTn id="219" dur="1" fill="hold">
                                          <p:stCondLst>
                                            <p:cond delay="0"/>
                                          </p:stCondLst>
                                        </p:cTn>
                                        <p:tgtEl>
                                          <p:spTgt spid="931"/>
                                        </p:tgtEl>
                                        <p:attrNameLst>
                                          <p:attrName>style.visibility</p:attrName>
                                        </p:attrNameLst>
                                      </p:cBhvr>
                                      <p:to>
                                        <p:strVal val="visible"/>
                                      </p:to>
                                    </p:set>
                                    <p:animEffect transition="in" filter="fade">
                                      <p:cBhvr>
                                        <p:cTn id="220" dur="500"/>
                                        <p:tgtEl>
                                          <p:spTgt spid="931"/>
                                        </p:tgtEl>
                                      </p:cBhvr>
                                    </p:animEffect>
                                  </p:childTnLst>
                                </p:cTn>
                              </p:par>
                            </p:childTnLst>
                          </p:cTn>
                        </p:par>
                        <p:par>
                          <p:cTn id="221" fill="hold">
                            <p:stCondLst>
                              <p:cond delay="8500"/>
                            </p:stCondLst>
                            <p:childTnLst>
                              <p:par>
                                <p:cTn id="222" presetID="1" presetClass="exit" presetSubtype="0" fill="hold" nodeType="afterEffect">
                                  <p:stCondLst>
                                    <p:cond delay="0"/>
                                  </p:stCondLst>
                                  <p:childTnLst>
                                    <p:set>
                                      <p:cBhvr>
                                        <p:cTn id="223" dur="1" fill="hold">
                                          <p:stCondLst>
                                            <p:cond delay="0"/>
                                          </p:stCondLst>
                                        </p:cTn>
                                        <p:tgtEl>
                                          <p:spTgt spid="726"/>
                                        </p:tgtEl>
                                        <p:attrNameLst>
                                          <p:attrName>style.visibility</p:attrName>
                                        </p:attrNameLst>
                                      </p:cBhvr>
                                      <p:to>
                                        <p:strVal val="hidden"/>
                                      </p:to>
                                    </p:set>
                                  </p:childTnLst>
                                </p:cTn>
                              </p:par>
                              <p:par>
                                <p:cTn id="224" presetID="1" presetClass="exit" presetSubtype="0" fill="hold" nodeType="withEffect">
                                  <p:stCondLst>
                                    <p:cond delay="0"/>
                                  </p:stCondLst>
                                  <p:childTnLst>
                                    <p:set>
                                      <p:cBhvr>
                                        <p:cTn id="225" dur="1" fill="hold">
                                          <p:stCondLst>
                                            <p:cond delay="0"/>
                                          </p:stCondLst>
                                        </p:cTn>
                                        <p:tgtEl>
                                          <p:spTgt spid="732"/>
                                        </p:tgtEl>
                                        <p:attrNameLst>
                                          <p:attrName>style.visibility</p:attrName>
                                        </p:attrNameLst>
                                      </p:cBhvr>
                                      <p:to>
                                        <p:strVal val="hidden"/>
                                      </p:to>
                                    </p:set>
                                  </p:childTnLst>
                                </p:cTn>
                              </p:par>
                              <p:par>
                                <p:cTn id="226" presetID="1" presetClass="exit" presetSubtype="0" fill="hold" nodeType="withEffect">
                                  <p:stCondLst>
                                    <p:cond delay="0"/>
                                  </p:stCondLst>
                                  <p:childTnLst>
                                    <p:set>
                                      <p:cBhvr>
                                        <p:cTn id="227" dur="1" fill="hold">
                                          <p:stCondLst>
                                            <p:cond delay="0"/>
                                          </p:stCondLst>
                                        </p:cTn>
                                        <p:tgtEl>
                                          <p:spTgt spid="739"/>
                                        </p:tgtEl>
                                        <p:attrNameLst>
                                          <p:attrName>style.visibility</p:attrName>
                                        </p:attrNameLst>
                                      </p:cBhvr>
                                      <p:to>
                                        <p:strVal val="hidden"/>
                                      </p:to>
                                    </p:set>
                                  </p:childTnLst>
                                </p:cTn>
                              </p:par>
                              <p:par>
                                <p:cTn id="228" presetID="1" presetClass="exit" presetSubtype="0" fill="hold" nodeType="withEffect">
                                  <p:stCondLst>
                                    <p:cond delay="0"/>
                                  </p:stCondLst>
                                  <p:childTnLst>
                                    <p:set>
                                      <p:cBhvr>
                                        <p:cTn id="229" dur="1" fill="hold">
                                          <p:stCondLst>
                                            <p:cond delay="0"/>
                                          </p:stCondLst>
                                        </p:cTn>
                                        <p:tgtEl>
                                          <p:spTgt spid="746"/>
                                        </p:tgtEl>
                                        <p:attrNameLst>
                                          <p:attrName>style.visibility</p:attrName>
                                        </p:attrNameLst>
                                      </p:cBhvr>
                                      <p:to>
                                        <p:strVal val="hidden"/>
                                      </p:to>
                                    </p:set>
                                  </p:childTnLst>
                                </p:cTn>
                              </p:par>
                              <p:par>
                                <p:cTn id="230" presetID="1" presetClass="exit" presetSubtype="0" fill="hold" nodeType="withEffect">
                                  <p:stCondLst>
                                    <p:cond delay="0"/>
                                  </p:stCondLst>
                                  <p:childTnLst>
                                    <p:set>
                                      <p:cBhvr>
                                        <p:cTn id="231" dur="1" fill="hold">
                                          <p:stCondLst>
                                            <p:cond delay="0"/>
                                          </p:stCondLst>
                                        </p:cTn>
                                        <p:tgtEl>
                                          <p:spTgt spid="753"/>
                                        </p:tgtEl>
                                        <p:attrNameLst>
                                          <p:attrName>style.visibility</p:attrName>
                                        </p:attrNameLst>
                                      </p:cBhvr>
                                      <p:to>
                                        <p:strVal val="hidden"/>
                                      </p:to>
                                    </p:set>
                                  </p:childTnLst>
                                </p:cTn>
                              </p:par>
                              <p:par>
                                <p:cTn id="232" presetID="1" presetClass="exit" presetSubtype="0" fill="hold" nodeType="withEffect">
                                  <p:stCondLst>
                                    <p:cond delay="0"/>
                                  </p:stCondLst>
                                  <p:childTnLst>
                                    <p:set>
                                      <p:cBhvr>
                                        <p:cTn id="233" dur="1" fill="hold">
                                          <p:stCondLst>
                                            <p:cond delay="0"/>
                                          </p:stCondLst>
                                        </p:cTn>
                                        <p:tgtEl>
                                          <p:spTgt spid="760"/>
                                        </p:tgtEl>
                                        <p:attrNameLst>
                                          <p:attrName>style.visibility</p:attrName>
                                        </p:attrNameLst>
                                      </p:cBhvr>
                                      <p:to>
                                        <p:strVal val="hidden"/>
                                      </p:to>
                                    </p:set>
                                  </p:childTnLst>
                                </p:cTn>
                              </p:par>
                              <p:par>
                                <p:cTn id="234" presetID="1" presetClass="exit" presetSubtype="0" fill="hold" nodeType="withEffect">
                                  <p:stCondLst>
                                    <p:cond delay="0"/>
                                  </p:stCondLst>
                                  <p:childTnLst>
                                    <p:set>
                                      <p:cBhvr>
                                        <p:cTn id="235" dur="1" fill="hold">
                                          <p:stCondLst>
                                            <p:cond delay="0"/>
                                          </p:stCondLst>
                                        </p:cTn>
                                        <p:tgtEl>
                                          <p:spTgt spid="767"/>
                                        </p:tgtEl>
                                        <p:attrNameLst>
                                          <p:attrName>style.visibility</p:attrName>
                                        </p:attrNameLst>
                                      </p:cBhvr>
                                      <p:to>
                                        <p:strVal val="hidden"/>
                                      </p:to>
                                    </p:set>
                                  </p:childTnLst>
                                </p:cTn>
                              </p:par>
                              <p:par>
                                <p:cTn id="236" presetID="1" presetClass="exit" presetSubtype="0" fill="hold" nodeType="withEffect">
                                  <p:stCondLst>
                                    <p:cond delay="0"/>
                                  </p:stCondLst>
                                  <p:childTnLst>
                                    <p:set>
                                      <p:cBhvr>
                                        <p:cTn id="237" dur="1" fill="hold">
                                          <p:stCondLst>
                                            <p:cond delay="0"/>
                                          </p:stCondLst>
                                        </p:cTn>
                                        <p:tgtEl>
                                          <p:spTgt spid="774"/>
                                        </p:tgtEl>
                                        <p:attrNameLst>
                                          <p:attrName>style.visibility</p:attrName>
                                        </p:attrNameLst>
                                      </p:cBhvr>
                                      <p:to>
                                        <p:strVal val="hidden"/>
                                      </p:to>
                                    </p:set>
                                  </p:childTnLst>
                                </p:cTn>
                              </p:par>
                            </p:childTnLst>
                          </p:cTn>
                        </p:par>
                        <p:par>
                          <p:cTn id="238" fill="hold">
                            <p:stCondLst>
                              <p:cond delay="8500"/>
                            </p:stCondLst>
                            <p:childTnLst>
                              <p:par>
                                <p:cTn id="239" presetID="10" presetClass="entr" presetSubtype="0" fill="hold" grpId="0" nodeType="afterEffect">
                                  <p:stCondLst>
                                    <p:cond delay="0"/>
                                  </p:stCondLst>
                                  <p:iterate type="wd">
                                    <p:tmPct val="10000"/>
                                  </p:iterate>
                                  <p:childTnLst>
                                    <p:set>
                                      <p:cBhvr>
                                        <p:cTn id="240" dur="1" fill="hold">
                                          <p:stCondLst>
                                            <p:cond delay="0"/>
                                          </p:stCondLst>
                                        </p:cTn>
                                        <p:tgtEl>
                                          <p:spTgt spid="292"/>
                                        </p:tgtEl>
                                        <p:attrNameLst>
                                          <p:attrName>style.visibility</p:attrName>
                                        </p:attrNameLst>
                                      </p:cBhvr>
                                      <p:to>
                                        <p:strVal val="visible"/>
                                      </p:to>
                                    </p:set>
                                    <p:animEffect transition="in" filter="fade">
                                      <p:cBhvr>
                                        <p:cTn id="241" dur="500"/>
                                        <p:tgtEl>
                                          <p:spTgt spid="2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841" grpId="0" animBg="1"/>
      <p:bldP spid="842" grpId="0" animBg="1"/>
      <p:bldP spid="29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9510" y="-25443"/>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69510" y="840213"/>
            <a:ext cx="8989112" cy="830997"/>
          </a:xfrm>
          <a:prstGeom prst="rect">
            <a:avLst/>
          </a:prstGeom>
        </p:spPr>
        <p:txBody>
          <a:bodyPr wrap="squar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non pondérés : </a:t>
            </a:r>
            <a:br>
              <a:rPr lang="fr-FR" sz="2400" b="1" u="sng" dirty="0" smtClean="0">
                <a:effectLst>
                  <a:outerShdw blurRad="38100" dist="38100" dir="2700000" algn="tl">
                    <a:srgbClr val="000000">
                      <a:alpha val="43137"/>
                    </a:srgbClr>
                  </a:outerShdw>
                </a:effectLst>
                <a:latin typeface="Arial" pitchFamily="34" charset="0"/>
                <a:cs typeface="Arial" pitchFamily="34" charset="0"/>
              </a:rPr>
            </a:br>
            <a:r>
              <a:rPr lang="fr-FR" sz="2400" b="1" u="sng" dirty="0" smtClean="0">
                <a:effectLst>
                  <a:outerShdw blurRad="38100" dist="38100" dir="2700000" algn="tl">
                    <a:srgbClr val="000000">
                      <a:alpha val="43137"/>
                    </a:srgbClr>
                  </a:outerShdw>
                </a:effectLst>
                <a:latin typeface="Arial" pitchFamily="34" charset="0"/>
                <a:cs typeface="Arial" pitchFamily="34" charset="0"/>
              </a:rPr>
              <a:t>Le code Binaire réfléchit</a:t>
            </a:r>
            <a:r>
              <a:rPr lang="fr-FR" sz="2400" b="1" u="sng" dirty="0">
                <a:effectLst>
                  <a:outerShdw blurRad="38100" dist="38100" dir="2700000" algn="tl">
                    <a:srgbClr val="000000">
                      <a:alpha val="43137"/>
                    </a:srgbClr>
                  </a:outerShdw>
                </a:effectLst>
                <a:latin typeface="Arial" pitchFamily="34" charset="0"/>
                <a:cs typeface="Arial" pitchFamily="34" charset="0"/>
              </a:rPr>
              <a:t> </a:t>
            </a:r>
            <a:r>
              <a:rPr lang="fr-FR" sz="2400" b="1" u="sng" dirty="0" smtClean="0">
                <a:effectLst>
                  <a:outerShdw blurRad="38100" dist="38100" dir="2700000" algn="tl">
                    <a:srgbClr val="000000">
                      <a:alpha val="43137"/>
                    </a:srgbClr>
                  </a:outerShdw>
                </a:effectLst>
                <a:latin typeface="Arial" pitchFamily="34" charset="0"/>
                <a:cs typeface="Arial" pitchFamily="34" charset="0"/>
              </a:rPr>
              <a:t>ou « code GRAY »…  </a:t>
            </a:r>
            <a:endParaRPr lang="fr-FR" sz="2400" u="sng" dirty="0"/>
          </a:p>
        </p:txBody>
      </p:sp>
      <p:sp>
        <p:nvSpPr>
          <p:cNvPr id="7" name="Rectangle 6"/>
          <p:cNvSpPr/>
          <p:nvPr/>
        </p:nvSpPr>
        <p:spPr>
          <a:xfrm>
            <a:off x="3275856" y="1935216"/>
            <a:ext cx="5782766" cy="2339102"/>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gray, binaire naturel</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Pour effectuer cette conversion sans avoir à écrire un tableau avec toutes les valeurs, on utilise une opération logique avec une fonction que l’on appelle le « OU exclusif » symbole </a:t>
            </a:r>
            <a:r>
              <a:rPr lang="fr-FR" sz="2000" b="1" dirty="0" smtClean="0">
                <a:effectLst>
                  <a:outerShdw blurRad="38100" dist="38100" dir="2700000" algn="tl">
                    <a:srgbClr val="000000">
                      <a:alpha val="43137"/>
                    </a:srgbClr>
                  </a:outerShdw>
                </a:effectLst>
                <a:latin typeface="Arial" pitchFamily="34" charset="0"/>
                <a:cs typeface="Arial" pitchFamily="34" charset="0"/>
                <a:sym typeface="Symbol"/>
              </a:rPr>
              <a:t></a:t>
            </a:r>
            <a:r>
              <a:rPr lang="fr-FR" b="1" dirty="0" smtClean="0">
                <a:effectLst>
                  <a:outerShdw blurRad="38100" dist="38100" dir="2700000" algn="tl">
                    <a:srgbClr val="000000">
                      <a:alpha val="43137"/>
                    </a:srgbClr>
                  </a:outerShdw>
                </a:effectLst>
                <a:latin typeface="Arial" pitchFamily="34" charset="0"/>
                <a:cs typeface="Arial" pitchFamily="34" charset="0"/>
              </a:rPr>
              <a:t> . Dans cette fonction, pour avoir la sortie à « 1 » logique il faut que une et une seule des entrées soit à « 1 » logique</a:t>
            </a:r>
            <a:r>
              <a:rPr lang="fr-FR" b="1" dirty="0">
                <a:effectLst>
                  <a:outerShdw blurRad="38100" dist="38100" dir="2700000" algn="tl">
                    <a:srgbClr val="000000">
                      <a:alpha val="43137"/>
                    </a:srgbClr>
                  </a:outerShdw>
                </a:effectLst>
                <a:latin typeface="Arial" pitchFamily="34" charset="0"/>
                <a:cs typeface="Arial" pitchFamily="34" charset="0"/>
                <a:sym typeface="Symbol"/>
              </a:rPr>
              <a:t>.</a:t>
            </a:r>
          </a:p>
        </p:txBody>
      </p:sp>
      <p:grpSp>
        <p:nvGrpSpPr>
          <p:cNvPr id="310" name="Groupe 309"/>
          <p:cNvGrpSpPr/>
          <p:nvPr/>
        </p:nvGrpSpPr>
        <p:grpSpPr>
          <a:xfrm flipH="1">
            <a:off x="3420315" y="4544717"/>
            <a:ext cx="1642560" cy="371475"/>
            <a:chOff x="6195995" y="973078"/>
            <a:chExt cx="1642560" cy="371475"/>
          </a:xfrm>
        </p:grpSpPr>
        <p:sp>
          <p:nvSpPr>
            <p:cNvPr id="311"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a:t>
              </a:r>
              <a:endParaRPr lang="fr-FR" b="1" dirty="0">
                <a:solidFill>
                  <a:schemeClr val="bg1"/>
                </a:solidFill>
                <a:latin typeface="Arial" pitchFamily="34" charset="0"/>
                <a:cs typeface="Arial" pitchFamily="34" charset="0"/>
              </a:endParaRPr>
            </a:p>
          </p:txBody>
        </p:sp>
        <p:sp>
          <p:nvSpPr>
            <p:cNvPr id="312"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a</a:t>
              </a:r>
              <a:endParaRPr lang="fr-FR" b="1" dirty="0">
                <a:solidFill>
                  <a:schemeClr val="bg1"/>
                </a:solidFill>
                <a:latin typeface="Arial" pitchFamily="34" charset="0"/>
                <a:cs typeface="Arial" pitchFamily="34" charset="0"/>
              </a:endParaRPr>
            </a:p>
          </p:txBody>
        </p:sp>
        <p:sp>
          <p:nvSpPr>
            <p:cNvPr id="315"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S</a:t>
              </a:r>
              <a:r>
                <a:rPr lang="fr-FR" b="1" dirty="0">
                  <a:effectLst>
                    <a:outerShdw blurRad="38100" dist="38100" dir="2700000" algn="tl">
                      <a:srgbClr val="000000">
                        <a:alpha val="43137"/>
                      </a:srgbClr>
                    </a:outerShdw>
                  </a:effectLst>
                  <a:latin typeface="Arial" pitchFamily="34" charset="0"/>
                  <a:cs typeface="Arial" pitchFamily="34" charset="0"/>
                  <a:sym typeface="Symbol"/>
                </a:rPr>
                <a:t> </a:t>
              </a:r>
              <a:endParaRPr lang="fr-FR" b="1" dirty="0">
                <a:solidFill>
                  <a:schemeClr val="bg1"/>
                </a:solidFill>
                <a:latin typeface="Arial" pitchFamily="34" charset="0"/>
                <a:cs typeface="Arial" pitchFamily="34" charset="0"/>
              </a:endParaRPr>
            </a:p>
          </p:txBody>
        </p:sp>
      </p:grpSp>
      <p:grpSp>
        <p:nvGrpSpPr>
          <p:cNvPr id="322" name="Groupe 321"/>
          <p:cNvGrpSpPr/>
          <p:nvPr/>
        </p:nvGrpSpPr>
        <p:grpSpPr>
          <a:xfrm flipH="1">
            <a:off x="3420315" y="4918320"/>
            <a:ext cx="1642560" cy="371475"/>
            <a:chOff x="6195995" y="973078"/>
            <a:chExt cx="1642560" cy="371475"/>
          </a:xfrm>
        </p:grpSpPr>
        <p:sp>
          <p:nvSpPr>
            <p:cNvPr id="323"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324"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325"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nvGrpSpPr>
          <p:cNvPr id="326" name="Groupe 325"/>
          <p:cNvGrpSpPr/>
          <p:nvPr/>
        </p:nvGrpSpPr>
        <p:grpSpPr>
          <a:xfrm flipH="1">
            <a:off x="3419872" y="5279880"/>
            <a:ext cx="1642560" cy="371475"/>
            <a:chOff x="6195995" y="973078"/>
            <a:chExt cx="1642560" cy="371475"/>
          </a:xfrm>
        </p:grpSpPr>
        <p:sp>
          <p:nvSpPr>
            <p:cNvPr id="327"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28"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329"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330" name="Groupe 329"/>
          <p:cNvGrpSpPr/>
          <p:nvPr/>
        </p:nvGrpSpPr>
        <p:grpSpPr>
          <a:xfrm flipH="1">
            <a:off x="3419872" y="5631027"/>
            <a:ext cx="1642560" cy="371475"/>
            <a:chOff x="6195995" y="973078"/>
            <a:chExt cx="1642560" cy="371475"/>
          </a:xfrm>
        </p:grpSpPr>
        <p:sp>
          <p:nvSpPr>
            <p:cNvPr id="331"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332"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33"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334" name="Groupe 333"/>
          <p:cNvGrpSpPr/>
          <p:nvPr/>
        </p:nvGrpSpPr>
        <p:grpSpPr>
          <a:xfrm flipH="1">
            <a:off x="3419872" y="6009853"/>
            <a:ext cx="1642560" cy="371475"/>
            <a:chOff x="6195995" y="973078"/>
            <a:chExt cx="1642560" cy="371475"/>
          </a:xfrm>
        </p:grpSpPr>
        <p:sp>
          <p:nvSpPr>
            <p:cNvPr id="335"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36"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37"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sp>
        <p:nvSpPr>
          <p:cNvPr id="298" name="Rectangle 297"/>
          <p:cNvSpPr/>
          <p:nvPr/>
        </p:nvSpPr>
        <p:spPr>
          <a:xfrm>
            <a:off x="39348" y="2108849"/>
            <a:ext cx="356188"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0</a:t>
            </a:r>
            <a:endParaRPr lang="fr-FR" sz="2400" dirty="0"/>
          </a:p>
        </p:txBody>
      </p:sp>
      <p:sp>
        <p:nvSpPr>
          <p:cNvPr id="300" name="Rectangle 299"/>
          <p:cNvSpPr/>
          <p:nvPr/>
        </p:nvSpPr>
        <p:spPr>
          <a:xfrm>
            <a:off x="2055572" y="2396881"/>
            <a:ext cx="356188"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0</a:t>
            </a:r>
            <a:endParaRPr lang="fr-FR" sz="2400" dirty="0"/>
          </a:p>
        </p:txBody>
      </p:sp>
      <p:grpSp>
        <p:nvGrpSpPr>
          <p:cNvPr id="5" name="Groupe 4"/>
          <p:cNvGrpSpPr/>
          <p:nvPr/>
        </p:nvGrpSpPr>
        <p:grpSpPr>
          <a:xfrm>
            <a:off x="327380" y="1935216"/>
            <a:ext cx="1728192" cy="1249965"/>
            <a:chOff x="6732240" y="1045998"/>
            <a:chExt cx="1728192" cy="1249965"/>
          </a:xfrm>
        </p:grpSpPr>
        <p:grpSp>
          <p:nvGrpSpPr>
            <p:cNvPr id="8" name="Groupe 7"/>
            <p:cNvGrpSpPr/>
            <p:nvPr/>
          </p:nvGrpSpPr>
          <p:grpSpPr>
            <a:xfrm>
              <a:off x="6732240" y="1268760"/>
              <a:ext cx="1728192" cy="1027203"/>
              <a:chOff x="395536" y="4245508"/>
              <a:chExt cx="1728192" cy="1027203"/>
            </a:xfrm>
            <a:gradFill flip="none" rotWithShape="1">
              <a:gsLst>
                <a:gs pos="0">
                  <a:schemeClr val="accent1">
                    <a:tint val="66000"/>
                    <a:satMod val="160000"/>
                  </a:schemeClr>
                </a:gs>
                <a:gs pos="65000">
                  <a:schemeClr val="accent1">
                    <a:lumMod val="50000"/>
                  </a:schemeClr>
                </a:gs>
              </a:gsLst>
              <a:path path="shape">
                <a:fillToRect l="50000" t="50000" r="50000" b="50000"/>
              </a:path>
              <a:tileRect/>
            </a:gradFill>
          </p:grpSpPr>
          <p:sp>
            <p:nvSpPr>
              <p:cNvPr id="2" name="Rectangle 1"/>
              <p:cNvSpPr/>
              <p:nvPr/>
            </p:nvSpPr>
            <p:spPr>
              <a:xfrm>
                <a:off x="899592" y="4245508"/>
                <a:ext cx="720080" cy="1027203"/>
              </a:xfrm>
              <a:prstGeom prst="rect">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effectLst>
                      <a:outerShdw blurRad="38100" dist="38100" dir="2700000" algn="tl">
                        <a:srgbClr val="000000">
                          <a:alpha val="43137"/>
                        </a:srgbClr>
                      </a:outerShdw>
                    </a:effectLst>
                  </a:rPr>
                  <a:t>  </a:t>
                </a:r>
                <a:r>
                  <a:rPr lang="fr-FR" sz="2000" b="1" dirty="0" smtClean="0">
                    <a:effectLst>
                      <a:outerShdw blurRad="38100" dist="38100" dir="2700000" algn="tl">
                        <a:srgbClr val="000000">
                          <a:alpha val="43137"/>
                        </a:srgbClr>
                      </a:outerShdw>
                    </a:effectLst>
                    <a:latin typeface="Arial" pitchFamily="34" charset="0"/>
                    <a:cs typeface="Arial" pitchFamily="34" charset="0"/>
                  </a:rPr>
                  <a:t>= 1</a:t>
                </a:r>
                <a:endParaRPr lang="fr-FR" sz="20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6" name="Connecteur droit 5"/>
              <p:cNvCxnSpPr/>
              <p:nvPr/>
            </p:nvCxnSpPr>
            <p:spPr>
              <a:xfrm>
                <a:off x="395536" y="441079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5" name="Connecteur droit 294"/>
              <p:cNvCxnSpPr/>
              <p:nvPr/>
            </p:nvCxnSpPr>
            <p:spPr>
              <a:xfrm>
                <a:off x="395536" y="494690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6" name="Connecteur droit 295"/>
              <p:cNvCxnSpPr/>
              <p:nvPr/>
            </p:nvCxnSpPr>
            <p:spPr>
              <a:xfrm>
                <a:off x="1619672" y="4731683"/>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01" name="Rectangle 300"/>
            <p:cNvSpPr/>
            <p:nvPr/>
          </p:nvSpPr>
          <p:spPr>
            <a:xfrm>
              <a:off x="6934717" y="1045998"/>
              <a:ext cx="35618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a</a:t>
              </a:r>
              <a:endParaRPr lang="fr-FR" sz="2400" dirty="0">
                <a:solidFill>
                  <a:schemeClr val="bg1"/>
                </a:solidFill>
              </a:endParaRPr>
            </a:p>
          </p:txBody>
        </p:sp>
        <p:sp>
          <p:nvSpPr>
            <p:cNvPr id="302" name="Rectangle 301"/>
            <p:cNvSpPr/>
            <p:nvPr/>
          </p:nvSpPr>
          <p:spPr>
            <a:xfrm>
              <a:off x="6936086" y="1579671"/>
              <a:ext cx="37221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b</a:t>
              </a:r>
              <a:endParaRPr lang="fr-FR" sz="2400" dirty="0">
                <a:solidFill>
                  <a:schemeClr val="bg1"/>
                </a:solidFill>
              </a:endParaRPr>
            </a:p>
          </p:txBody>
        </p:sp>
        <p:sp>
          <p:nvSpPr>
            <p:cNvPr id="303" name="Rectangle 302"/>
            <p:cNvSpPr/>
            <p:nvPr/>
          </p:nvSpPr>
          <p:spPr>
            <a:xfrm>
              <a:off x="7915946" y="1375063"/>
              <a:ext cx="389850"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S</a:t>
              </a:r>
              <a:endParaRPr lang="fr-FR" sz="2400" dirty="0">
                <a:solidFill>
                  <a:schemeClr val="bg1"/>
                </a:solidFill>
              </a:endParaRPr>
            </a:p>
          </p:txBody>
        </p:sp>
      </p:grpSp>
      <p:sp>
        <p:nvSpPr>
          <p:cNvPr id="338" name="Rectangle 337"/>
          <p:cNvSpPr/>
          <p:nvPr/>
        </p:nvSpPr>
        <p:spPr>
          <a:xfrm>
            <a:off x="39348" y="2628538"/>
            <a:ext cx="356188"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0</a:t>
            </a:r>
            <a:endParaRPr lang="fr-FR" sz="2400" dirty="0"/>
          </a:p>
        </p:txBody>
      </p:sp>
      <p:sp>
        <p:nvSpPr>
          <p:cNvPr id="308" name="Rectangle 307"/>
          <p:cNvSpPr/>
          <p:nvPr/>
        </p:nvSpPr>
        <p:spPr>
          <a:xfrm>
            <a:off x="39348" y="3317030"/>
            <a:ext cx="356188"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0</a:t>
            </a:r>
            <a:endParaRPr lang="fr-FR" sz="2400" dirty="0"/>
          </a:p>
        </p:txBody>
      </p:sp>
      <p:sp>
        <p:nvSpPr>
          <p:cNvPr id="309" name="Rectangle 308"/>
          <p:cNvSpPr/>
          <p:nvPr/>
        </p:nvSpPr>
        <p:spPr>
          <a:xfrm>
            <a:off x="39348" y="3821086"/>
            <a:ext cx="356188"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1</a:t>
            </a:r>
            <a:endParaRPr lang="fr-FR" sz="2400" dirty="0"/>
          </a:p>
        </p:txBody>
      </p:sp>
      <p:grpSp>
        <p:nvGrpSpPr>
          <p:cNvPr id="9" name="Groupe 8"/>
          <p:cNvGrpSpPr/>
          <p:nvPr/>
        </p:nvGrpSpPr>
        <p:grpSpPr>
          <a:xfrm>
            <a:off x="327380" y="3143397"/>
            <a:ext cx="1728192" cy="1249965"/>
            <a:chOff x="327380" y="3143397"/>
            <a:chExt cx="1728192" cy="1249965"/>
          </a:xfrm>
        </p:grpSpPr>
        <p:grpSp>
          <p:nvGrpSpPr>
            <p:cNvPr id="297" name="Groupe 296"/>
            <p:cNvGrpSpPr/>
            <p:nvPr/>
          </p:nvGrpSpPr>
          <p:grpSpPr>
            <a:xfrm>
              <a:off x="327380" y="3366159"/>
              <a:ext cx="1728192" cy="1027203"/>
              <a:chOff x="395536" y="4245508"/>
              <a:chExt cx="1728192" cy="1027203"/>
            </a:xfrm>
            <a:gradFill flip="none" rotWithShape="1">
              <a:gsLst>
                <a:gs pos="0">
                  <a:schemeClr val="accent1">
                    <a:tint val="66000"/>
                    <a:satMod val="160000"/>
                  </a:schemeClr>
                </a:gs>
                <a:gs pos="65000">
                  <a:schemeClr val="accent1">
                    <a:lumMod val="50000"/>
                  </a:schemeClr>
                </a:gs>
              </a:gsLst>
              <a:path path="shape">
                <a:fillToRect l="50000" t="50000" r="50000" b="50000"/>
              </a:path>
              <a:tileRect/>
            </a:gradFill>
          </p:grpSpPr>
          <p:sp>
            <p:nvSpPr>
              <p:cNvPr id="304" name="Rectangle 303"/>
              <p:cNvSpPr/>
              <p:nvPr/>
            </p:nvSpPr>
            <p:spPr>
              <a:xfrm>
                <a:off x="899592" y="4245508"/>
                <a:ext cx="720080" cy="1027203"/>
              </a:xfrm>
              <a:prstGeom prst="rect">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effectLst>
                      <a:outerShdw blurRad="38100" dist="38100" dir="2700000" algn="tl">
                        <a:srgbClr val="000000">
                          <a:alpha val="43137"/>
                        </a:srgbClr>
                      </a:outerShdw>
                    </a:effectLst>
                  </a:rPr>
                  <a:t>  </a:t>
                </a:r>
                <a:r>
                  <a:rPr lang="fr-FR" sz="2000" b="1" dirty="0" smtClean="0">
                    <a:effectLst>
                      <a:outerShdw blurRad="38100" dist="38100" dir="2700000" algn="tl">
                        <a:srgbClr val="000000">
                          <a:alpha val="43137"/>
                        </a:srgbClr>
                      </a:outerShdw>
                    </a:effectLst>
                    <a:latin typeface="Arial" pitchFamily="34" charset="0"/>
                    <a:cs typeface="Arial" pitchFamily="34" charset="0"/>
                  </a:rPr>
                  <a:t>= 1</a:t>
                </a:r>
                <a:endParaRPr lang="fr-FR" sz="20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305" name="Connecteur droit 304"/>
              <p:cNvCxnSpPr/>
              <p:nvPr/>
            </p:nvCxnSpPr>
            <p:spPr>
              <a:xfrm>
                <a:off x="395536" y="441079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6" name="Connecteur droit 305"/>
              <p:cNvCxnSpPr/>
              <p:nvPr/>
            </p:nvCxnSpPr>
            <p:spPr>
              <a:xfrm>
                <a:off x="395536" y="494690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7" name="Connecteur droit 306"/>
              <p:cNvCxnSpPr/>
              <p:nvPr/>
            </p:nvCxnSpPr>
            <p:spPr>
              <a:xfrm>
                <a:off x="1619672" y="4731683"/>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14" name="Rectangle 313"/>
            <p:cNvSpPr/>
            <p:nvPr/>
          </p:nvSpPr>
          <p:spPr>
            <a:xfrm>
              <a:off x="529857" y="3143397"/>
              <a:ext cx="35618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a</a:t>
              </a:r>
              <a:endParaRPr lang="fr-FR" sz="2400" dirty="0">
                <a:solidFill>
                  <a:schemeClr val="bg1"/>
                </a:solidFill>
              </a:endParaRPr>
            </a:p>
          </p:txBody>
        </p:sp>
        <p:sp>
          <p:nvSpPr>
            <p:cNvPr id="316" name="Rectangle 315"/>
            <p:cNvSpPr/>
            <p:nvPr/>
          </p:nvSpPr>
          <p:spPr>
            <a:xfrm>
              <a:off x="531226" y="3677070"/>
              <a:ext cx="37221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b</a:t>
              </a:r>
              <a:endParaRPr lang="fr-FR" sz="2400" dirty="0">
                <a:solidFill>
                  <a:schemeClr val="bg1"/>
                </a:solidFill>
              </a:endParaRPr>
            </a:p>
          </p:txBody>
        </p:sp>
        <p:sp>
          <p:nvSpPr>
            <p:cNvPr id="317" name="Rectangle 316"/>
            <p:cNvSpPr/>
            <p:nvPr/>
          </p:nvSpPr>
          <p:spPr>
            <a:xfrm>
              <a:off x="1511086" y="3472462"/>
              <a:ext cx="389850"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S</a:t>
              </a:r>
              <a:endParaRPr lang="fr-FR" sz="2400" dirty="0">
                <a:solidFill>
                  <a:schemeClr val="bg1"/>
                </a:solidFill>
              </a:endParaRPr>
            </a:p>
          </p:txBody>
        </p:sp>
      </p:grpSp>
      <p:sp>
        <p:nvSpPr>
          <p:cNvPr id="320" name="Rectangle 319"/>
          <p:cNvSpPr/>
          <p:nvPr/>
        </p:nvSpPr>
        <p:spPr>
          <a:xfrm>
            <a:off x="2055572" y="3611505"/>
            <a:ext cx="356188"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1</a:t>
            </a:r>
            <a:endParaRPr lang="fr-FR" sz="2400" dirty="0"/>
          </a:p>
        </p:txBody>
      </p:sp>
      <p:grpSp>
        <p:nvGrpSpPr>
          <p:cNvPr id="10" name="Groupe 9"/>
          <p:cNvGrpSpPr/>
          <p:nvPr/>
        </p:nvGrpSpPr>
        <p:grpSpPr>
          <a:xfrm>
            <a:off x="347802" y="4351578"/>
            <a:ext cx="1728192" cy="1249965"/>
            <a:chOff x="347802" y="4351578"/>
            <a:chExt cx="1728192" cy="1249965"/>
          </a:xfrm>
        </p:grpSpPr>
        <p:grpSp>
          <p:nvGrpSpPr>
            <p:cNvPr id="321" name="Groupe 320"/>
            <p:cNvGrpSpPr/>
            <p:nvPr/>
          </p:nvGrpSpPr>
          <p:grpSpPr>
            <a:xfrm>
              <a:off x="347802" y="4574340"/>
              <a:ext cx="1728192" cy="1027203"/>
              <a:chOff x="395536" y="4245508"/>
              <a:chExt cx="1728192" cy="1027203"/>
            </a:xfrm>
            <a:gradFill flip="none" rotWithShape="1">
              <a:gsLst>
                <a:gs pos="0">
                  <a:schemeClr val="accent1">
                    <a:tint val="66000"/>
                    <a:satMod val="160000"/>
                  </a:schemeClr>
                </a:gs>
                <a:gs pos="65000">
                  <a:schemeClr val="accent1">
                    <a:lumMod val="50000"/>
                  </a:schemeClr>
                </a:gs>
              </a:gsLst>
              <a:path path="shape">
                <a:fillToRect l="50000" t="50000" r="50000" b="50000"/>
              </a:path>
              <a:tileRect/>
            </a:gradFill>
          </p:grpSpPr>
          <p:sp>
            <p:nvSpPr>
              <p:cNvPr id="341" name="Rectangle 340"/>
              <p:cNvSpPr/>
              <p:nvPr/>
            </p:nvSpPr>
            <p:spPr>
              <a:xfrm>
                <a:off x="899592" y="4245508"/>
                <a:ext cx="720080" cy="1027203"/>
              </a:xfrm>
              <a:prstGeom prst="rect">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effectLst>
                      <a:outerShdw blurRad="38100" dist="38100" dir="2700000" algn="tl">
                        <a:srgbClr val="000000">
                          <a:alpha val="43137"/>
                        </a:srgbClr>
                      </a:outerShdw>
                    </a:effectLst>
                  </a:rPr>
                  <a:t>  </a:t>
                </a:r>
                <a:r>
                  <a:rPr lang="fr-FR" sz="2000" b="1" dirty="0" smtClean="0">
                    <a:effectLst>
                      <a:outerShdw blurRad="38100" dist="38100" dir="2700000" algn="tl">
                        <a:srgbClr val="000000">
                          <a:alpha val="43137"/>
                        </a:srgbClr>
                      </a:outerShdw>
                    </a:effectLst>
                    <a:latin typeface="Arial" pitchFamily="34" charset="0"/>
                    <a:cs typeface="Arial" pitchFamily="34" charset="0"/>
                  </a:rPr>
                  <a:t>= 1</a:t>
                </a:r>
                <a:endParaRPr lang="fr-FR" sz="20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342" name="Connecteur droit 341"/>
              <p:cNvCxnSpPr/>
              <p:nvPr/>
            </p:nvCxnSpPr>
            <p:spPr>
              <a:xfrm>
                <a:off x="395536" y="441079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3" name="Connecteur droit 342"/>
              <p:cNvCxnSpPr/>
              <p:nvPr/>
            </p:nvCxnSpPr>
            <p:spPr>
              <a:xfrm>
                <a:off x="395536" y="494690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4" name="Connecteur droit 343"/>
              <p:cNvCxnSpPr/>
              <p:nvPr/>
            </p:nvCxnSpPr>
            <p:spPr>
              <a:xfrm>
                <a:off x="1619672" y="4731683"/>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48" name="Rectangle 347"/>
            <p:cNvSpPr/>
            <p:nvPr/>
          </p:nvSpPr>
          <p:spPr>
            <a:xfrm>
              <a:off x="550279" y="4351578"/>
              <a:ext cx="35618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a</a:t>
              </a:r>
              <a:endParaRPr lang="fr-FR" sz="2400" dirty="0">
                <a:solidFill>
                  <a:schemeClr val="bg1"/>
                </a:solidFill>
              </a:endParaRPr>
            </a:p>
          </p:txBody>
        </p:sp>
        <p:sp>
          <p:nvSpPr>
            <p:cNvPr id="349" name="Rectangle 348"/>
            <p:cNvSpPr/>
            <p:nvPr/>
          </p:nvSpPr>
          <p:spPr>
            <a:xfrm>
              <a:off x="551648" y="4885251"/>
              <a:ext cx="37221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b</a:t>
              </a:r>
              <a:endParaRPr lang="fr-FR" sz="2400" dirty="0">
                <a:solidFill>
                  <a:schemeClr val="bg1"/>
                </a:solidFill>
              </a:endParaRPr>
            </a:p>
          </p:txBody>
        </p:sp>
        <p:sp>
          <p:nvSpPr>
            <p:cNvPr id="350" name="Rectangle 349"/>
            <p:cNvSpPr/>
            <p:nvPr/>
          </p:nvSpPr>
          <p:spPr>
            <a:xfrm>
              <a:off x="1531508" y="4680643"/>
              <a:ext cx="389850"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S</a:t>
              </a:r>
              <a:endParaRPr lang="fr-FR" sz="2400" dirty="0">
                <a:solidFill>
                  <a:schemeClr val="bg1"/>
                </a:solidFill>
              </a:endParaRPr>
            </a:p>
          </p:txBody>
        </p:sp>
      </p:grpSp>
      <p:sp>
        <p:nvSpPr>
          <p:cNvPr id="351" name="Rectangle 350"/>
          <p:cNvSpPr/>
          <p:nvPr/>
        </p:nvSpPr>
        <p:spPr>
          <a:xfrm>
            <a:off x="39348" y="5044900"/>
            <a:ext cx="356188"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0</a:t>
            </a:r>
            <a:endParaRPr lang="fr-FR" sz="2400" dirty="0"/>
          </a:p>
        </p:txBody>
      </p:sp>
      <p:sp>
        <p:nvSpPr>
          <p:cNvPr id="352" name="Rectangle 351"/>
          <p:cNvSpPr/>
          <p:nvPr/>
        </p:nvSpPr>
        <p:spPr>
          <a:xfrm>
            <a:off x="39348" y="4525211"/>
            <a:ext cx="356188"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1</a:t>
            </a:r>
            <a:endParaRPr lang="fr-FR" sz="2400" dirty="0"/>
          </a:p>
        </p:txBody>
      </p:sp>
      <p:sp>
        <p:nvSpPr>
          <p:cNvPr id="353" name="Rectangle 352"/>
          <p:cNvSpPr/>
          <p:nvPr/>
        </p:nvSpPr>
        <p:spPr>
          <a:xfrm>
            <a:off x="2055572" y="4819686"/>
            <a:ext cx="356188"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1</a:t>
            </a:r>
            <a:endParaRPr lang="fr-FR" sz="2400" dirty="0"/>
          </a:p>
        </p:txBody>
      </p:sp>
      <p:sp>
        <p:nvSpPr>
          <p:cNvPr id="360" name="Rectangle 359"/>
          <p:cNvSpPr/>
          <p:nvPr/>
        </p:nvSpPr>
        <p:spPr>
          <a:xfrm>
            <a:off x="39348" y="6237447"/>
            <a:ext cx="356188"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1</a:t>
            </a:r>
            <a:endParaRPr lang="fr-FR" sz="2400" dirty="0"/>
          </a:p>
        </p:txBody>
      </p:sp>
      <p:sp>
        <p:nvSpPr>
          <p:cNvPr id="361" name="Rectangle 360"/>
          <p:cNvSpPr/>
          <p:nvPr/>
        </p:nvSpPr>
        <p:spPr>
          <a:xfrm>
            <a:off x="2055572" y="6021423"/>
            <a:ext cx="356188"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0</a:t>
            </a:r>
            <a:endParaRPr lang="fr-FR" sz="2400" dirty="0"/>
          </a:p>
        </p:txBody>
      </p:sp>
      <p:grpSp>
        <p:nvGrpSpPr>
          <p:cNvPr id="11" name="Groupe 10"/>
          <p:cNvGrpSpPr/>
          <p:nvPr/>
        </p:nvGrpSpPr>
        <p:grpSpPr>
          <a:xfrm>
            <a:off x="347802" y="5559758"/>
            <a:ext cx="1728192" cy="1249965"/>
            <a:chOff x="347802" y="5559758"/>
            <a:chExt cx="1728192" cy="1249965"/>
          </a:xfrm>
        </p:grpSpPr>
        <p:grpSp>
          <p:nvGrpSpPr>
            <p:cNvPr id="354" name="Groupe 353"/>
            <p:cNvGrpSpPr/>
            <p:nvPr/>
          </p:nvGrpSpPr>
          <p:grpSpPr>
            <a:xfrm>
              <a:off x="347802" y="5782520"/>
              <a:ext cx="1728192" cy="1027203"/>
              <a:chOff x="395536" y="4245508"/>
              <a:chExt cx="1728192" cy="1027203"/>
            </a:xfrm>
            <a:gradFill flip="none" rotWithShape="1">
              <a:gsLst>
                <a:gs pos="0">
                  <a:schemeClr val="accent1">
                    <a:tint val="66000"/>
                    <a:satMod val="160000"/>
                  </a:schemeClr>
                </a:gs>
                <a:gs pos="65000">
                  <a:schemeClr val="accent1">
                    <a:lumMod val="50000"/>
                  </a:schemeClr>
                </a:gs>
              </a:gsLst>
              <a:path path="shape">
                <a:fillToRect l="50000" t="50000" r="50000" b="50000"/>
              </a:path>
              <a:tileRect/>
            </a:gradFill>
          </p:grpSpPr>
          <p:sp>
            <p:nvSpPr>
              <p:cNvPr id="355" name="Rectangle 354"/>
              <p:cNvSpPr/>
              <p:nvPr/>
            </p:nvSpPr>
            <p:spPr>
              <a:xfrm>
                <a:off x="899592" y="4245508"/>
                <a:ext cx="720080" cy="1027203"/>
              </a:xfrm>
              <a:prstGeom prst="rect">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effectLst>
                      <a:outerShdw blurRad="38100" dist="38100" dir="2700000" algn="tl">
                        <a:srgbClr val="000000">
                          <a:alpha val="43137"/>
                        </a:srgbClr>
                      </a:outerShdw>
                    </a:effectLst>
                  </a:rPr>
                  <a:t>  </a:t>
                </a:r>
                <a:r>
                  <a:rPr lang="fr-FR" sz="2000" b="1" dirty="0" smtClean="0">
                    <a:effectLst>
                      <a:outerShdw blurRad="38100" dist="38100" dir="2700000" algn="tl">
                        <a:srgbClr val="000000">
                          <a:alpha val="43137"/>
                        </a:srgbClr>
                      </a:outerShdw>
                    </a:effectLst>
                    <a:latin typeface="Arial" pitchFamily="34" charset="0"/>
                    <a:cs typeface="Arial" pitchFamily="34" charset="0"/>
                  </a:rPr>
                  <a:t>= 1</a:t>
                </a:r>
                <a:endParaRPr lang="fr-FR" sz="20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356" name="Connecteur droit 355"/>
              <p:cNvCxnSpPr/>
              <p:nvPr/>
            </p:nvCxnSpPr>
            <p:spPr>
              <a:xfrm>
                <a:off x="395536" y="441079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7" name="Connecteur droit 356"/>
              <p:cNvCxnSpPr/>
              <p:nvPr/>
            </p:nvCxnSpPr>
            <p:spPr>
              <a:xfrm>
                <a:off x="395536" y="494690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8" name="Connecteur droit 357"/>
              <p:cNvCxnSpPr/>
              <p:nvPr/>
            </p:nvCxnSpPr>
            <p:spPr>
              <a:xfrm>
                <a:off x="1619672" y="4731683"/>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62" name="Rectangle 361"/>
            <p:cNvSpPr/>
            <p:nvPr/>
          </p:nvSpPr>
          <p:spPr>
            <a:xfrm>
              <a:off x="550279" y="5559758"/>
              <a:ext cx="35618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a</a:t>
              </a:r>
              <a:endParaRPr lang="fr-FR" sz="2400" dirty="0">
                <a:solidFill>
                  <a:schemeClr val="bg1"/>
                </a:solidFill>
              </a:endParaRPr>
            </a:p>
          </p:txBody>
        </p:sp>
        <p:sp>
          <p:nvSpPr>
            <p:cNvPr id="363" name="Rectangle 362"/>
            <p:cNvSpPr/>
            <p:nvPr/>
          </p:nvSpPr>
          <p:spPr>
            <a:xfrm>
              <a:off x="551648" y="6093431"/>
              <a:ext cx="37221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b</a:t>
              </a:r>
              <a:endParaRPr lang="fr-FR" sz="2400" dirty="0">
                <a:solidFill>
                  <a:schemeClr val="bg1"/>
                </a:solidFill>
              </a:endParaRPr>
            </a:p>
          </p:txBody>
        </p:sp>
        <p:sp>
          <p:nvSpPr>
            <p:cNvPr id="364" name="Rectangle 363"/>
            <p:cNvSpPr/>
            <p:nvPr/>
          </p:nvSpPr>
          <p:spPr>
            <a:xfrm>
              <a:off x="1531508" y="5888823"/>
              <a:ext cx="389850"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S</a:t>
              </a:r>
              <a:endParaRPr lang="fr-FR" sz="2400" dirty="0">
                <a:solidFill>
                  <a:schemeClr val="bg1"/>
                </a:solidFill>
              </a:endParaRPr>
            </a:p>
          </p:txBody>
        </p:sp>
      </p:grpSp>
      <p:sp>
        <p:nvSpPr>
          <p:cNvPr id="366" name="Rectangle 365"/>
          <p:cNvSpPr/>
          <p:nvPr/>
        </p:nvSpPr>
        <p:spPr>
          <a:xfrm>
            <a:off x="39348" y="5733391"/>
            <a:ext cx="356188"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1</a:t>
            </a:r>
            <a:endParaRPr lang="fr-FR" sz="2400" dirty="0"/>
          </a:p>
        </p:txBody>
      </p:sp>
      <p:sp>
        <p:nvSpPr>
          <p:cNvPr id="73" name="Rectangle 72"/>
          <p:cNvSpPr/>
          <p:nvPr/>
        </p:nvSpPr>
        <p:spPr>
          <a:xfrm>
            <a:off x="5868144" y="4653136"/>
            <a:ext cx="2686422" cy="1631216"/>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Soit a et b les deux entrées de la fonction, et S la sortie, on a:</a:t>
            </a:r>
          </a:p>
          <a:p>
            <a:pPr algn="ctr"/>
            <a:endParaRPr lang="fr-FR" b="1" dirty="0">
              <a:effectLst>
                <a:outerShdw blurRad="38100" dist="38100" dir="2700000" algn="tl">
                  <a:srgbClr val="000000">
                    <a:alpha val="43137"/>
                  </a:srgbClr>
                </a:outerShdw>
              </a:effectLst>
              <a:latin typeface="Arial" pitchFamily="34" charset="0"/>
              <a:cs typeface="Arial" pitchFamily="34" charset="0"/>
              <a:sym typeface="Symbol"/>
            </a:endParaRPr>
          </a:p>
          <a:p>
            <a:pPr algn="ctr"/>
            <a:r>
              <a:rPr lang="fr-FR" sz="2800" b="1" dirty="0" smtClean="0">
                <a:effectLst>
                  <a:outerShdw blurRad="38100" dist="38100" dir="2700000" algn="tl">
                    <a:srgbClr val="000000">
                      <a:alpha val="43137"/>
                    </a:srgbClr>
                  </a:outerShdw>
                </a:effectLst>
                <a:latin typeface="Arial" pitchFamily="34" charset="0"/>
                <a:cs typeface="Arial" pitchFamily="34" charset="0"/>
                <a:sym typeface="Symbol"/>
              </a:rPr>
              <a:t>S </a:t>
            </a:r>
            <a:r>
              <a:rPr lang="fr-FR" sz="2800" b="1" dirty="0">
                <a:effectLst>
                  <a:outerShdw blurRad="38100" dist="38100" dir="2700000" algn="tl">
                    <a:srgbClr val="000000">
                      <a:alpha val="43137"/>
                    </a:srgbClr>
                  </a:outerShdw>
                </a:effectLst>
                <a:latin typeface="Arial" pitchFamily="34" charset="0"/>
                <a:cs typeface="Arial" pitchFamily="34" charset="0"/>
                <a:sym typeface="Symbol"/>
              </a:rPr>
              <a:t>= a </a:t>
            </a:r>
            <a:r>
              <a:rPr lang="fr-FR" sz="2800" b="1" dirty="0" smtClean="0">
                <a:effectLst>
                  <a:outerShdw blurRad="38100" dist="38100" dir="2700000" algn="tl">
                    <a:srgbClr val="000000">
                      <a:alpha val="43137"/>
                    </a:srgbClr>
                  </a:outerShdw>
                </a:effectLst>
                <a:latin typeface="Arial" pitchFamily="34" charset="0"/>
                <a:cs typeface="Arial" pitchFamily="34" charset="0"/>
                <a:sym typeface="Symbol"/>
              </a:rPr>
              <a:t>  b </a:t>
            </a:r>
            <a:endParaRPr lang="fr-FR" sz="2800" b="1" dirty="0">
              <a:effectLst>
                <a:outerShdw blurRad="38100" dist="38100" dir="2700000" algn="tl">
                  <a:srgbClr val="000000">
                    <a:alpha val="43137"/>
                  </a:srgbClr>
                </a:outerShdw>
              </a:effectLst>
              <a:latin typeface="Arial" pitchFamily="34" charset="0"/>
              <a:cs typeface="Arial" pitchFamily="34" charset="0"/>
              <a:sym typeface="Symbol"/>
            </a:endParaRPr>
          </a:p>
        </p:txBody>
      </p:sp>
    </p:spTree>
    <p:extLst>
      <p:ext uri="{BB962C8B-B14F-4D97-AF65-F5344CB8AC3E}">
        <p14:creationId xmlns:p14="http://schemas.microsoft.com/office/powerpoint/2010/main" val="4085144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3850"/>
                            </p:stCondLst>
                            <p:childTnLst>
                              <p:par>
                                <p:cTn id="9" presetID="22" presetClass="entr" presetSubtype="8" fill="hold" nodeType="afterEffect">
                                  <p:stCondLst>
                                    <p:cond delay="0"/>
                                  </p:stCondLst>
                                  <p:childTnLst>
                                    <p:set>
                                      <p:cBhvr>
                                        <p:cTn id="10" dur="1" fill="hold">
                                          <p:stCondLst>
                                            <p:cond delay="0"/>
                                          </p:stCondLst>
                                        </p:cTn>
                                        <p:tgtEl>
                                          <p:spTgt spid="310"/>
                                        </p:tgtEl>
                                        <p:attrNameLst>
                                          <p:attrName>style.visibility</p:attrName>
                                        </p:attrNameLst>
                                      </p:cBhvr>
                                      <p:to>
                                        <p:strVal val="visible"/>
                                      </p:to>
                                    </p:set>
                                    <p:animEffect transition="in" filter="wipe(left)">
                                      <p:cBhvr>
                                        <p:cTn id="11" dur="500"/>
                                        <p:tgtEl>
                                          <p:spTgt spid="310"/>
                                        </p:tgtEl>
                                      </p:cBhvr>
                                    </p:animEffect>
                                  </p:childTnLst>
                                </p:cTn>
                              </p:par>
                            </p:childTnLst>
                          </p:cTn>
                        </p:par>
                        <p:par>
                          <p:cTn id="12" fill="hold">
                            <p:stCondLst>
                              <p:cond delay="4350"/>
                            </p:stCondLst>
                            <p:childTnLst>
                              <p:par>
                                <p:cTn id="13" presetID="53" presetClass="entr" presetSubtype="16" fill="hold" nodeType="afterEffect">
                                  <p:stCondLst>
                                    <p:cond delay="50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98"/>
                                        </p:tgtEl>
                                        <p:attrNameLst>
                                          <p:attrName>style.visibility</p:attrName>
                                        </p:attrNameLst>
                                      </p:cBhvr>
                                      <p:to>
                                        <p:strVal val="visible"/>
                                      </p:to>
                                    </p:set>
                                    <p:animEffect transition="in" filter="wipe(left)">
                                      <p:cBhvr>
                                        <p:cTn id="22" dur="500"/>
                                        <p:tgtEl>
                                          <p:spTgt spid="298"/>
                                        </p:tgtEl>
                                      </p:cBhvr>
                                    </p:animEffect>
                                  </p:childTnLst>
                                </p:cTn>
                              </p:par>
                            </p:childTnLst>
                          </p:cTn>
                        </p:par>
                        <p:par>
                          <p:cTn id="23" fill="hold">
                            <p:stCondLst>
                              <p:cond delay="500"/>
                            </p:stCondLst>
                            <p:childTnLst>
                              <p:par>
                                <p:cTn id="24" presetID="22" presetClass="entr" presetSubtype="8" fill="hold" grpId="0" nodeType="afterEffect">
                                  <p:stCondLst>
                                    <p:cond delay="500"/>
                                  </p:stCondLst>
                                  <p:childTnLst>
                                    <p:set>
                                      <p:cBhvr>
                                        <p:cTn id="25" dur="1" fill="hold">
                                          <p:stCondLst>
                                            <p:cond delay="0"/>
                                          </p:stCondLst>
                                        </p:cTn>
                                        <p:tgtEl>
                                          <p:spTgt spid="338"/>
                                        </p:tgtEl>
                                        <p:attrNameLst>
                                          <p:attrName>style.visibility</p:attrName>
                                        </p:attrNameLst>
                                      </p:cBhvr>
                                      <p:to>
                                        <p:strVal val="visible"/>
                                      </p:to>
                                    </p:set>
                                    <p:animEffect transition="in" filter="wipe(left)">
                                      <p:cBhvr>
                                        <p:cTn id="26" dur="500"/>
                                        <p:tgtEl>
                                          <p:spTgt spid="338"/>
                                        </p:tgtEl>
                                      </p:cBhvr>
                                    </p:animEffect>
                                  </p:childTnLst>
                                </p:cTn>
                              </p:par>
                            </p:childTnLst>
                          </p:cTn>
                        </p:par>
                        <p:par>
                          <p:cTn id="27" fill="hold">
                            <p:stCondLst>
                              <p:cond delay="1500"/>
                            </p:stCondLst>
                            <p:childTnLst>
                              <p:par>
                                <p:cTn id="28" presetID="22" presetClass="entr" presetSubtype="8" fill="hold" grpId="0" nodeType="afterEffect">
                                  <p:stCondLst>
                                    <p:cond delay="500"/>
                                  </p:stCondLst>
                                  <p:childTnLst>
                                    <p:set>
                                      <p:cBhvr>
                                        <p:cTn id="29" dur="1" fill="hold">
                                          <p:stCondLst>
                                            <p:cond delay="0"/>
                                          </p:stCondLst>
                                        </p:cTn>
                                        <p:tgtEl>
                                          <p:spTgt spid="300"/>
                                        </p:tgtEl>
                                        <p:attrNameLst>
                                          <p:attrName>style.visibility</p:attrName>
                                        </p:attrNameLst>
                                      </p:cBhvr>
                                      <p:to>
                                        <p:strVal val="visible"/>
                                      </p:to>
                                    </p:set>
                                    <p:animEffect transition="in" filter="wipe(left)">
                                      <p:cBhvr>
                                        <p:cTn id="30" dur="500"/>
                                        <p:tgtEl>
                                          <p:spTgt spid="300"/>
                                        </p:tgtEl>
                                      </p:cBhvr>
                                    </p:animEffect>
                                  </p:childTnLst>
                                </p:cTn>
                              </p:par>
                            </p:childTnLst>
                          </p:cTn>
                        </p:par>
                        <p:par>
                          <p:cTn id="31" fill="hold">
                            <p:stCondLst>
                              <p:cond delay="2500"/>
                            </p:stCondLst>
                            <p:childTnLst>
                              <p:par>
                                <p:cTn id="32" presetID="22" presetClass="entr" presetSubtype="8" fill="hold" nodeType="afterEffect">
                                  <p:stCondLst>
                                    <p:cond delay="0"/>
                                  </p:stCondLst>
                                  <p:childTnLst>
                                    <p:set>
                                      <p:cBhvr>
                                        <p:cTn id="33" dur="1" fill="hold">
                                          <p:stCondLst>
                                            <p:cond delay="0"/>
                                          </p:stCondLst>
                                        </p:cTn>
                                        <p:tgtEl>
                                          <p:spTgt spid="322"/>
                                        </p:tgtEl>
                                        <p:attrNameLst>
                                          <p:attrName>style.visibility</p:attrName>
                                        </p:attrNameLst>
                                      </p:cBhvr>
                                      <p:to>
                                        <p:strVal val="visible"/>
                                      </p:to>
                                    </p:set>
                                    <p:animEffect transition="in" filter="wipe(left)">
                                      <p:cBhvr>
                                        <p:cTn id="34" dur="500"/>
                                        <p:tgtEl>
                                          <p:spTgt spid="322"/>
                                        </p:tgtEl>
                                      </p:cBhvr>
                                    </p:animEffect>
                                  </p:childTnLst>
                                </p:cTn>
                              </p:par>
                            </p:childTnLst>
                          </p:cTn>
                        </p:par>
                        <p:par>
                          <p:cTn id="35" fill="hold">
                            <p:stCondLst>
                              <p:cond delay="3000"/>
                            </p:stCondLst>
                            <p:childTnLst>
                              <p:par>
                                <p:cTn id="36" presetID="53" presetClass="entr" presetSubtype="16" fill="hold" nodeType="afterEffect">
                                  <p:stCondLst>
                                    <p:cond delay="500"/>
                                  </p:stCondLst>
                                  <p:childTnLst>
                                    <p:set>
                                      <p:cBhvr>
                                        <p:cTn id="37" dur="1" fill="hold">
                                          <p:stCondLst>
                                            <p:cond delay="0"/>
                                          </p:stCondLst>
                                        </p:cTn>
                                        <p:tgtEl>
                                          <p:spTgt spid="9"/>
                                        </p:tgtEl>
                                        <p:attrNameLst>
                                          <p:attrName>style.visibility</p:attrName>
                                        </p:attrNameLst>
                                      </p:cBhvr>
                                      <p:to>
                                        <p:strVal val="visible"/>
                                      </p:to>
                                    </p:set>
                                    <p:anim calcmode="lin" valueType="num">
                                      <p:cBhvr>
                                        <p:cTn id="38" dur="500" fill="hold"/>
                                        <p:tgtEl>
                                          <p:spTgt spid="9"/>
                                        </p:tgtEl>
                                        <p:attrNameLst>
                                          <p:attrName>ppt_w</p:attrName>
                                        </p:attrNameLst>
                                      </p:cBhvr>
                                      <p:tavLst>
                                        <p:tav tm="0">
                                          <p:val>
                                            <p:fltVal val="0"/>
                                          </p:val>
                                        </p:tav>
                                        <p:tav tm="100000">
                                          <p:val>
                                            <p:strVal val="#ppt_w"/>
                                          </p:val>
                                        </p:tav>
                                      </p:tavLst>
                                    </p:anim>
                                    <p:anim calcmode="lin" valueType="num">
                                      <p:cBhvr>
                                        <p:cTn id="39" dur="500" fill="hold"/>
                                        <p:tgtEl>
                                          <p:spTgt spid="9"/>
                                        </p:tgtEl>
                                        <p:attrNameLst>
                                          <p:attrName>ppt_h</p:attrName>
                                        </p:attrNameLst>
                                      </p:cBhvr>
                                      <p:tavLst>
                                        <p:tav tm="0">
                                          <p:val>
                                            <p:fltVal val="0"/>
                                          </p:val>
                                        </p:tav>
                                        <p:tav tm="100000">
                                          <p:val>
                                            <p:strVal val="#ppt_h"/>
                                          </p:val>
                                        </p:tav>
                                      </p:tavLst>
                                    </p:anim>
                                    <p:animEffect transition="in" filter="fade">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308"/>
                                        </p:tgtEl>
                                        <p:attrNameLst>
                                          <p:attrName>style.visibility</p:attrName>
                                        </p:attrNameLst>
                                      </p:cBhvr>
                                      <p:to>
                                        <p:strVal val="visible"/>
                                      </p:to>
                                    </p:set>
                                    <p:animEffect transition="in" filter="wipe(left)">
                                      <p:cBhvr>
                                        <p:cTn id="45" dur="500"/>
                                        <p:tgtEl>
                                          <p:spTgt spid="308"/>
                                        </p:tgtEl>
                                      </p:cBhvr>
                                    </p:animEffect>
                                  </p:childTnLst>
                                </p:cTn>
                              </p:par>
                            </p:childTnLst>
                          </p:cTn>
                        </p:par>
                        <p:par>
                          <p:cTn id="46" fill="hold">
                            <p:stCondLst>
                              <p:cond delay="500"/>
                            </p:stCondLst>
                            <p:childTnLst>
                              <p:par>
                                <p:cTn id="47" presetID="22" presetClass="entr" presetSubtype="8" fill="hold" grpId="0" nodeType="afterEffect">
                                  <p:stCondLst>
                                    <p:cond delay="500"/>
                                  </p:stCondLst>
                                  <p:childTnLst>
                                    <p:set>
                                      <p:cBhvr>
                                        <p:cTn id="48" dur="1" fill="hold">
                                          <p:stCondLst>
                                            <p:cond delay="0"/>
                                          </p:stCondLst>
                                        </p:cTn>
                                        <p:tgtEl>
                                          <p:spTgt spid="309"/>
                                        </p:tgtEl>
                                        <p:attrNameLst>
                                          <p:attrName>style.visibility</p:attrName>
                                        </p:attrNameLst>
                                      </p:cBhvr>
                                      <p:to>
                                        <p:strVal val="visible"/>
                                      </p:to>
                                    </p:set>
                                    <p:animEffect transition="in" filter="wipe(left)">
                                      <p:cBhvr>
                                        <p:cTn id="49" dur="500"/>
                                        <p:tgtEl>
                                          <p:spTgt spid="309"/>
                                        </p:tgtEl>
                                      </p:cBhvr>
                                    </p:animEffect>
                                  </p:childTnLst>
                                </p:cTn>
                              </p:par>
                            </p:childTnLst>
                          </p:cTn>
                        </p:par>
                        <p:par>
                          <p:cTn id="50" fill="hold">
                            <p:stCondLst>
                              <p:cond delay="1500"/>
                            </p:stCondLst>
                            <p:childTnLst>
                              <p:par>
                                <p:cTn id="51" presetID="22" presetClass="entr" presetSubtype="8" fill="hold" grpId="0" nodeType="afterEffect">
                                  <p:stCondLst>
                                    <p:cond delay="500"/>
                                  </p:stCondLst>
                                  <p:childTnLst>
                                    <p:set>
                                      <p:cBhvr>
                                        <p:cTn id="52" dur="1" fill="hold">
                                          <p:stCondLst>
                                            <p:cond delay="0"/>
                                          </p:stCondLst>
                                        </p:cTn>
                                        <p:tgtEl>
                                          <p:spTgt spid="320"/>
                                        </p:tgtEl>
                                        <p:attrNameLst>
                                          <p:attrName>style.visibility</p:attrName>
                                        </p:attrNameLst>
                                      </p:cBhvr>
                                      <p:to>
                                        <p:strVal val="visible"/>
                                      </p:to>
                                    </p:set>
                                    <p:animEffect transition="in" filter="wipe(left)">
                                      <p:cBhvr>
                                        <p:cTn id="53" dur="500"/>
                                        <p:tgtEl>
                                          <p:spTgt spid="320"/>
                                        </p:tgtEl>
                                      </p:cBhvr>
                                    </p:animEffect>
                                  </p:childTnLst>
                                </p:cTn>
                              </p:par>
                            </p:childTnLst>
                          </p:cTn>
                        </p:par>
                        <p:par>
                          <p:cTn id="54" fill="hold">
                            <p:stCondLst>
                              <p:cond delay="2500"/>
                            </p:stCondLst>
                            <p:childTnLst>
                              <p:par>
                                <p:cTn id="55" presetID="22" presetClass="entr" presetSubtype="8" fill="hold" nodeType="afterEffect">
                                  <p:stCondLst>
                                    <p:cond delay="0"/>
                                  </p:stCondLst>
                                  <p:childTnLst>
                                    <p:set>
                                      <p:cBhvr>
                                        <p:cTn id="56" dur="1" fill="hold">
                                          <p:stCondLst>
                                            <p:cond delay="0"/>
                                          </p:stCondLst>
                                        </p:cTn>
                                        <p:tgtEl>
                                          <p:spTgt spid="326"/>
                                        </p:tgtEl>
                                        <p:attrNameLst>
                                          <p:attrName>style.visibility</p:attrName>
                                        </p:attrNameLst>
                                      </p:cBhvr>
                                      <p:to>
                                        <p:strVal val="visible"/>
                                      </p:to>
                                    </p:set>
                                    <p:animEffect transition="in" filter="wipe(left)">
                                      <p:cBhvr>
                                        <p:cTn id="57" dur="500"/>
                                        <p:tgtEl>
                                          <p:spTgt spid="326"/>
                                        </p:tgtEl>
                                      </p:cBhvr>
                                    </p:animEffect>
                                  </p:childTnLst>
                                </p:cTn>
                              </p:par>
                            </p:childTnLst>
                          </p:cTn>
                        </p:par>
                        <p:par>
                          <p:cTn id="58" fill="hold">
                            <p:stCondLst>
                              <p:cond delay="3000"/>
                            </p:stCondLst>
                            <p:childTnLst>
                              <p:par>
                                <p:cTn id="59" presetID="53" presetClass="entr" presetSubtype="16" fill="hold" nodeType="afterEffect">
                                  <p:stCondLst>
                                    <p:cond delay="500"/>
                                  </p:stCondLst>
                                  <p:childTnLst>
                                    <p:set>
                                      <p:cBhvr>
                                        <p:cTn id="60" dur="1" fill="hold">
                                          <p:stCondLst>
                                            <p:cond delay="0"/>
                                          </p:stCondLst>
                                        </p:cTn>
                                        <p:tgtEl>
                                          <p:spTgt spid="10"/>
                                        </p:tgtEl>
                                        <p:attrNameLst>
                                          <p:attrName>style.visibility</p:attrName>
                                        </p:attrNameLst>
                                      </p:cBhvr>
                                      <p:to>
                                        <p:strVal val="visible"/>
                                      </p:to>
                                    </p:set>
                                    <p:anim calcmode="lin" valueType="num">
                                      <p:cBhvr>
                                        <p:cTn id="61" dur="500" fill="hold"/>
                                        <p:tgtEl>
                                          <p:spTgt spid="10"/>
                                        </p:tgtEl>
                                        <p:attrNameLst>
                                          <p:attrName>ppt_w</p:attrName>
                                        </p:attrNameLst>
                                      </p:cBhvr>
                                      <p:tavLst>
                                        <p:tav tm="0">
                                          <p:val>
                                            <p:fltVal val="0"/>
                                          </p:val>
                                        </p:tav>
                                        <p:tav tm="100000">
                                          <p:val>
                                            <p:strVal val="#ppt_w"/>
                                          </p:val>
                                        </p:tav>
                                      </p:tavLst>
                                    </p:anim>
                                    <p:anim calcmode="lin" valueType="num">
                                      <p:cBhvr>
                                        <p:cTn id="62" dur="500" fill="hold"/>
                                        <p:tgtEl>
                                          <p:spTgt spid="10"/>
                                        </p:tgtEl>
                                        <p:attrNameLst>
                                          <p:attrName>ppt_h</p:attrName>
                                        </p:attrNameLst>
                                      </p:cBhvr>
                                      <p:tavLst>
                                        <p:tav tm="0">
                                          <p:val>
                                            <p:fltVal val="0"/>
                                          </p:val>
                                        </p:tav>
                                        <p:tav tm="100000">
                                          <p:val>
                                            <p:strVal val="#ppt_h"/>
                                          </p:val>
                                        </p:tav>
                                      </p:tavLst>
                                    </p:anim>
                                    <p:animEffect transition="in" filter="fade">
                                      <p:cBhvr>
                                        <p:cTn id="63" dur="500"/>
                                        <p:tgtEl>
                                          <p:spTgt spid="10"/>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352"/>
                                        </p:tgtEl>
                                        <p:attrNameLst>
                                          <p:attrName>style.visibility</p:attrName>
                                        </p:attrNameLst>
                                      </p:cBhvr>
                                      <p:to>
                                        <p:strVal val="visible"/>
                                      </p:to>
                                    </p:set>
                                    <p:animEffect transition="in" filter="wipe(left)">
                                      <p:cBhvr>
                                        <p:cTn id="68" dur="500"/>
                                        <p:tgtEl>
                                          <p:spTgt spid="352"/>
                                        </p:tgtEl>
                                      </p:cBhvr>
                                    </p:animEffect>
                                  </p:childTnLst>
                                </p:cTn>
                              </p:par>
                            </p:childTnLst>
                          </p:cTn>
                        </p:par>
                        <p:par>
                          <p:cTn id="69" fill="hold">
                            <p:stCondLst>
                              <p:cond delay="500"/>
                            </p:stCondLst>
                            <p:childTnLst>
                              <p:par>
                                <p:cTn id="70" presetID="22" presetClass="entr" presetSubtype="8" fill="hold" grpId="0" nodeType="afterEffect">
                                  <p:stCondLst>
                                    <p:cond delay="500"/>
                                  </p:stCondLst>
                                  <p:childTnLst>
                                    <p:set>
                                      <p:cBhvr>
                                        <p:cTn id="71" dur="1" fill="hold">
                                          <p:stCondLst>
                                            <p:cond delay="0"/>
                                          </p:stCondLst>
                                        </p:cTn>
                                        <p:tgtEl>
                                          <p:spTgt spid="351"/>
                                        </p:tgtEl>
                                        <p:attrNameLst>
                                          <p:attrName>style.visibility</p:attrName>
                                        </p:attrNameLst>
                                      </p:cBhvr>
                                      <p:to>
                                        <p:strVal val="visible"/>
                                      </p:to>
                                    </p:set>
                                    <p:animEffect transition="in" filter="wipe(left)">
                                      <p:cBhvr>
                                        <p:cTn id="72" dur="500"/>
                                        <p:tgtEl>
                                          <p:spTgt spid="351"/>
                                        </p:tgtEl>
                                      </p:cBhvr>
                                    </p:animEffect>
                                  </p:childTnLst>
                                </p:cTn>
                              </p:par>
                            </p:childTnLst>
                          </p:cTn>
                        </p:par>
                        <p:par>
                          <p:cTn id="73" fill="hold">
                            <p:stCondLst>
                              <p:cond delay="1500"/>
                            </p:stCondLst>
                            <p:childTnLst>
                              <p:par>
                                <p:cTn id="74" presetID="22" presetClass="entr" presetSubtype="8" fill="hold" grpId="0" nodeType="afterEffect">
                                  <p:stCondLst>
                                    <p:cond delay="500"/>
                                  </p:stCondLst>
                                  <p:childTnLst>
                                    <p:set>
                                      <p:cBhvr>
                                        <p:cTn id="75" dur="1" fill="hold">
                                          <p:stCondLst>
                                            <p:cond delay="0"/>
                                          </p:stCondLst>
                                        </p:cTn>
                                        <p:tgtEl>
                                          <p:spTgt spid="353"/>
                                        </p:tgtEl>
                                        <p:attrNameLst>
                                          <p:attrName>style.visibility</p:attrName>
                                        </p:attrNameLst>
                                      </p:cBhvr>
                                      <p:to>
                                        <p:strVal val="visible"/>
                                      </p:to>
                                    </p:set>
                                    <p:animEffect transition="in" filter="wipe(left)">
                                      <p:cBhvr>
                                        <p:cTn id="76" dur="500"/>
                                        <p:tgtEl>
                                          <p:spTgt spid="353"/>
                                        </p:tgtEl>
                                      </p:cBhvr>
                                    </p:animEffect>
                                  </p:childTnLst>
                                </p:cTn>
                              </p:par>
                            </p:childTnLst>
                          </p:cTn>
                        </p:par>
                        <p:par>
                          <p:cTn id="77" fill="hold">
                            <p:stCondLst>
                              <p:cond delay="2500"/>
                            </p:stCondLst>
                            <p:childTnLst>
                              <p:par>
                                <p:cTn id="78" presetID="22" presetClass="entr" presetSubtype="8" fill="hold" nodeType="afterEffect">
                                  <p:stCondLst>
                                    <p:cond delay="0"/>
                                  </p:stCondLst>
                                  <p:childTnLst>
                                    <p:set>
                                      <p:cBhvr>
                                        <p:cTn id="79" dur="1" fill="hold">
                                          <p:stCondLst>
                                            <p:cond delay="0"/>
                                          </p:stCondLst>
                                        </p:cTn>
                                        <p:tgtEl>
                                          <p:spTgt spid="330"/>
                                        </p:tgtEl>
                                        <p:attrNameLst>
                                          <p:attrName>style.visibility</p:attrName>
                                        </p:attrNameLst>
                                      </p:cBhvr>
                                      <p:to>
                                        <p:strVal val="visible"/>
                                      </p:to>
                                    </p:set>
                                    <p:animEffect transition="in" filter="wipe(left)">
                                      <p:cBhvr>
                                        <p:cTn id="80" dur="500"/>
                                        <p:tgtEl>
                                          <p:spTgt spid="330"/>
                                        </p:tgtEl>
                                      </p:cBhvr>
                                    </p:animEffect>
                                  </p:childTnLst>
                                </p:cTn>
                              </p:par>
                            </p:childTnLst>
                          </p:cTn>
                        </p:par>
                        <p:par>
                          <p:cTn id="81" fill="hold">
                            <p:stCondLst>
                              <p:cond delay="3000"/>
                            </p:stCondLst>
                            <p:childTnLst>
                              <p:par>
                                <p:cTn id="82" presetID="53" presetClass="entr" presetSubtype="16" fill="hold" nodeType="afterEffect">
                                  <p:stCondLst>
                                    <p:cond delay="0"/>
                                  </p:stCondLst>
                                  <p:childTnLst>
                                    <p:set>
                                      <p:cBhvr>
                                        <p:cTn id="83" dur="1" fill="hold">
                                          <p:stCondLst>
                                            <p:cond delay="0"/>
                                          </p:stCondLst>
                                        </p:cTn>
                                        <p:tgtEl>
                                          <p:spTgt spid="11"/>
                                        </p:tgtEl>
                                        <p:attrNameLst>
                                          <p:attrName>style.visibility</p:attrName>
                                        </p:attrNameLst>
                                      </p:cBhvr>
                                      <p:to>
                                        <p:strVal val="visible"/>
                                      </p:to>
                                    </p:set>
                                    <p:anim calcmode="lin" valueType="num">
                                      <p:cBhvr>
                                        <p:cTn id="84" dur="500" fill="hold"/>
                                        <p:tgtEl>
                                          <p:spTgt spid="11"/>
                                        </p:tgtEl>
                                        <p:attrNameLst>
                                          <p:attrName>ppt_w</p:attrName>
                                        </p:attrNameLst>
                                      </p:cBhvr>
                                      <p:tavLst>
                                        <p:tav tm="0">
                                          <p:val>
                                            <p:fltVal val="0"/>
                                          </p:val>
                                        </p:tav>
                                        <p:tav tm="100000">
                                          <p:val>
                                            <p:strVal val="#ppt_w"/>
                                          </p:val>
                                        </p:tav>
                                      </p:tavLst>
                                    </p:anim>
                                    <p:anim calcmode="lin" valueType="num">
                                      <p:cBhvr>
                                        <p:cTn id="85" dur="500" fill="hold"/>
                                        <p:tgtEl>
                                          <p:spTgt spid="11"/>
                                        </p:tgtEl>
                                        <p:attrNameLst>
                                          <p:attrName>ppt_h</p:attrName>
                                        </p:attrNameLst>
                                      </p:cBhvr>
                                      <p:tavLst>
                                        <p:tav tm="0">
                                          <p:val>
                                            <p:fltVal val="0"/>
                                          </p:val>
                                        </p:tav>
                                        <p:tav tm="100000">
                                          <p:val>
                                            <p:strVal val="#ppt_h"/>
                                          </p:val>
                                        </p:tav>
                                      </p:tavLst>
                                    </p:anim>
                                    <p:animEffect transition="in" filter="fade">
                                      <p:cBhvr>
                                        <p:cTn id="86" dur="500"/>
                                        <p:tgtEl>
                                          <p:spTgt spid="11"/>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366"/>
                                        </p:tgtEl>
                                        <p:attrNameLst>
                                          <p:attrName>style.visibility</p:attrName>
                                        </p:attrNameLst>
                                      </p:cBhvr>
                                      <p:to>
                                        <p:strVal val="visible"/>
                                      </p:to>
                                    </p:set>
                                    <p:animEffect transition="in" filter="wipe(left)">
                                      <p:cBhvr>
                                        <p:cTn id="91" dur="500"/>
                                        <p:tgtEl>
                                          <p:spTgt spid="366"/>
                                        </p:tgtEl>
                                      </p:cBhvr>
                                    </p:animEffect>
                                  </p:childTnLst>
                                </p:cTn>
                              </p:par>
                            </p:childTnLst>
                          </p:cTn>
                        </p:par>
                        <p:par>
                          <p:cTn id="92" fill="hold">
                            <p:stCondLst>
                              <p:cond delay="500"/>
                            </p:stCondLst>
                            <p:childTnLst>
                              <p:par>
                                <p:cTn id="93" presetID="22" presetClass="entr" presetSubtype="8" fill="hold" grpId="0" nodeType="afterEffect">
                                  <p:stCondLst>
                                    <p:cond delay="500"/>
                                  </p:stCondLst>
                                  <p:childTnLst>
                                    <p:set>
                                      <p:cBhvr>
                                        <p:cTn id="94" dur="1" fill="hold">
                                          <p:stCondLst>
                                            <p:cond delay="0"/>
                                          </p:stCondLst>
                                        </p:cTn>
                                        <p:tgtEl>
                                          <p:spTgt spid="360"/>
                                        </p:tgtEl>
                                        <p:attrNameLst>
                                          <p:attrName>style.visibility</p:attrName>
                                        </p:attrNameLst>
                                      </p:cBhvr>
                                      <p:to>
                                        <p:strVal val="visible"/>
                                      </p:to>
                                    </p:set>
                                    <p:animEffect transition="in" filter="wipe(left)">
                                      <p:cBhvr>
                                        <p:cTn id="95" dur="500"/>
                                        <p:tgtEl>
                                          <p:spTgt spid="360"/>
                                        </p:tgtEl>
                                      </p:cBhvr>
                                    </p:animEffect>
                                  </p:childTnLst>
                                </p:cTn>
                              </p:par>
                            </p:childTnLst>
                          </p:cTn>
                        </p:par>
                        <p:par>
                          <p:cTn id="96" fill="hold">
                            <p:stCondLst>
                              <p:cond delay="1500"/>
                            </p:stCondLst>
                            <p:childTnLst>
                              <p:par>
                                <p:cTn id="97" presetID="22" presetClass="entr" presetSubtype="8" fill="hold" grpId="0" nodeType="afterEffect">
                                  <p:stCondLst>
                                    <p:cond delay="500"/>
                                  </p:stCondLst>
                                  <p:childTnLst>
                                    <p:set>
                                      <p:cBhvr>
                                        <p:cTn id="98" dur="1" fill="hold">
                                          <p:stCondLst>
                                            <p:cond delay="0"/>
                                          </p:stCondLst>
                                        </p:cTn>
                                        <p:tgtEl>
                                          <p:spTgt spid="361"/>
                                        </p:tgtEl>
                                        <p:attrNameLst>
                                          <p:attrName>style.visibility</p:attrName>
                                        </p:attrNameLst>
                                      </p:cBhvr>
                                      <p:to>
                                        <p:strVal val="visible"/>
                                      </p:to>
                                    </p:set>
                                    <p:animEffect transition="in" filter="wipe(left)">
                                      <p:cBhvr>
                                        <p:cTn id="99" dur="500"/>
                                        <p:tgtEl>
                                          <p:spTgt spid="361"/>
                                        </p:tgtEl>
                                      </p:cBhvr>
                                    </p:animEffect>
                                  </p:childTnLst>
                                </p:cTn>
                              </p:par>
                            </p:childTnLst>
                          </p:cTn>
                        </p:par>
                        <p:par>
                          <p:cTn id="100" fill="hold">
                            <p:stCondLst>
                              <p:cond delay="2500"/>
                            </p:stCondLst>
                            <p:childTnLst>
                              <p:par>
                                <p:cTn id="101" presetID="22" presetClass="entr" presetSubtype="8" fill="hold" nodeType="afterEffect">
                                  <p:stCondLst>
                                    <p:cond delay="0"/>
                                  </p:stCondLst>
                                  <p:childTnLst>
                                    <p:set>
                                      <p:cBhvr>
                                        <p:cTn id="102" dur="1" fill="hold">
                                          <p:stCondLst>
                                            <p:cond delay="0"/>
                                          </p:stCondLst>
                                        </p:cTn>
                                        <p:tgtEl>
                                          <p:spTgt spid="334"/>
                                        </p:tgtEl>
                                        <p:attrNameLst>
                                          <p:attrName>style.visibility</p:attrName>
                                        </p:attrNameLst>
                                      </p:cBhvr>
                                      <p:to>
                                        <p:strVal val="visible"/>
                                      </p:to>
                                    </p:set>
                                    <p:animEffect transition="in" filter="wipe(left)">
                                      <p:cBhvr>
                                        <p:cTn id="103" dur="500"/>
                                        <p:tgtEl>
                                          <p:spTgt spid="334"/>
                                        </p:tgtEl>
                                      </p:cBhvr>
                                    </p:animEffect>
                                  </p:childTnLst>
                                </p:cTn>
                              </p:par>
                            </p:childTnLst>
                          </p:cTn>
                        </p:par>
                        <p:par>
                          <p:cTn id="104" fill="hold">
                            <p:stCondLst>
                              <p:cond delay="3000"/>
                            </p:stCondLst>
                            <p:childTnLst>
                              <p:par>
                                <p:cTn id="105" presetID="10" presetClass="entr" presetSubtype="0" fill="hold" grpId="0" nodeType="afterEffect">
                                  <p:stCondLst>
                                    <p:cond delay="0"/>
                                  </p:stCondLst>
                                  <p:iterate type="wd">
                                    <p:tmPct val="10000"/>
                                  </p:iterate>
                                  <p:childTnLst>
                                    <p:set>
                                      <p:cBhvr>
                                        <p:cTn id="106" dur="1" fill="hold">
                                          <p:stCondLst>
                                            <p:cond delay="0"/>
                                          </p:stCondLst>
                                        </p:cTn>
                                        <p:tgtEl>
                                          <p:spTgt spid="73"/>
                                        </p:tgtEl>
                                        <p:attrNameLst>
                                          <p:attrName>style.visibility</p:attrName>
                                        </p:attrNameLst>
                                      </p:cBhvr>
                                      <p:to>
                                        <p:strVal val="visible"/>
                                      </p:to>
                                    </p:set>
                                    <p:animEffect transition="in" filter="fade">
                                      <p:cBhvr>
                                        <p:cTn id="107"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98" grpId="0"/>
      <p:bldP spid="300" grpId="0"/>
      <p:bldP spid="338" grpId="0"/>
      <p:bldP spid="308" grpId="0"/>
      <p:bldP spid="309" grpId="0"/>
      <p:bldP spid="320" grpId="0"/>
      <p:bldP spid="351" grpId="0"/>
      <p:bldP spid="352" grpId="0"/>
      <p:bldP spid="353" grpId="0"/>
      <p:bldP spid="360" grpId="0"/>
      <p:bldP spid="361" grpId="0"/>
      <p:bldP spid="366" grpId="0"/>
      <p:bldP spid="7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6179859" y="6165304"/>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sp>
        <p:nvSpPr>
          <p:cNvPr id="125" name="Rectangle 124"/>
          <p:cNvSpPr/>
          <p:nvPr/>
        </p:nvSpPr>
        <p:spPr>
          <a:xfrm>
            <a:off x="6788175" y="6156593"/>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sp>
        <p:nvSpPr>
          <p:cNvPr id="128" name="Rectangle 127"/>
          <p:cNvSpPr/>
          <p:nvPr/>
        </p:nvSpPr>
        <p:spPr>
          <a:xfrm>
            <a:off x="7392831" y="6186923"/>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sp>
        <p:nvSpPr>
          <p:cNvPr id="3" name="ZoneTexte 2"/>
          <p:cNvSpPr txBox="1"/>
          <p:nvPr/>
        </p:nvSpPr>
        <p:spPr>
          <a:xfrm>
            <a:off x="69510" y="-25443"/>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69510" y="840213"/>
            <a:ext cx="8989112" cy="830997"/>
          </a:xfrm>
          <a:prstGeom prst="rect">
            <a:avLst/>
          </a:prstGeom>
        </p:spPr>
        <p:txBody>
          <a:bodyPr wrap="squar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non pondérés : </a:t>
            </a:r>
            <a:br>
              <a:rPr lang="fr-FR" sz="2400" b="1" u="sng" dirty="0" smtClean="0">
                <a:effectLst>
                  <a:outerShdw blurRad="38100" dist="38100" dir="2700000" algn="tl">
                    <a:srgbClr val="000000">
                      <a:alpha val="43137"/>
                    </a:srgbClr>
                  </a:outerShdw>
                </a:effectLst>
                <a:latin typeface="Arial" pitchFamily="34" charset="0"/>
                <a:cs typeface="Arial" pitchFamily="34" charset="0"/>
              </a:rPr>
            </a:br>
            <a:r>
              <a:rPr lang="fr-FR" sz="2400" b="1" u="sng" dirty="0" smtClean="0">
                <a:effectLst>
                  <a:outerShdw blurRad="38100" dist="38100" dir="2700000" algn="tl">
                    <a:srgbClr val="000000">
                      <a:alpha val="43137"/>
                    </a:srgbClr>
                  </a:outerShdw>
                </a:effectLst>
                <a:latin typeface="Arial" pitchFamily="34" charset="0"/>
                <a:cs typeface="Arial" pitchFamily="34" charset="0"/>
              </a:rPr>
              <a:t>Le code Binaire réfléchit</a:t>
            </a:r>
            <a:r>
              <a:rPr lang="fr-FR" sz="2400" b="1" u="sng" dirty="0">
                <a:effectLst>
                  <a:outerShdw blurRad="38100" dist="38100" dir="2700000" algn="tl">
                    <a:srgbClr val="000000">
                      <a:alpha val="43137"/>
                    </a:srgbClr>
                  </a:outerShdw>
                </a:effectLst>
                <a:latin typeface="Arial" pitchFamily="34" charset="0"/>
                <a:cs typeface="Arial" pitchFamily="34" charset="0"/>
              </a:rPr>
              <a:t> </a:t>
            </a:r>
            <a:r>
              <a:rPr lang="fr-FR" sz="2400" b="1" u="sng" dirty="0" smtClean="0">
                <a:effectLst>
                  <a:outerShdw blurRad="38100" dist="38100" dir="2700000" algn="tl">
                    <a:srgbClr val="000000">
                      <a:alpha val="43137"/>
                    </a:srgbClr>
                  </a:outerShdw>
                </a:effectLst>
                <a:latin typeface="Arial" pitchFamily="34" charset="0"/>
                <a:cs typeface="Arial" pitchFamily="34" charset="0"/>
              </a:rPr>
              <a:t>ou « code GRAY »…  </a:t>
            </a:r>
            <a:endParaRPr lang="fr-FR" sz="2400" u="sng" dirty="0"/>
          </a:p>
        </p:txBody>
      </p:sp>
      <p:sp>
        <p:nvSpPr>
          <p:cNvPr id="7" name="Rectangle 6"/>
          <p:cNvSpPr/>
          <p:nvPr/>
        </p:nvSpPr>
        <p:spPr>
          <a:xfrm>
            <a:off x="2483769" y="1893019"/>
            <a:ext cx="6552728" cy="2616101"/>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Gray vers Binaire naturel</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On applique l’équation suivante avec l’opérateur </a:t>
            </a:r>
            <a:br>
              <a:rPr lang="fr-FR" b="1" dirty="0" smtClean="0">
                <a:effectLst>
                  <a:outerShdw blurRad="38100" dist="38100" dir="2700000" algn="tl">
                    <a:srgbClr val="000000">
                      <a:alpha val="43137"/>
                    </a:srgbClr>
                  </a:outerShdw>
                </a:effectLst>
                <a:latin typeface="Arial" pitchFamily="34" charset="0"/>
                <a:cs typeface="Arial" pitchFamily="34" charset="0"/>
              </a:rPr>
            </a:br>
            <a:r>
              <a:rPr lang="fr-FR" b="1" dirty="0" smtClean="0">
                <a:effectLst>
                  <a:outerShdw blurRad="38100" dist="38100" dir="2700000" algn="tl">
                    <a:srgbClr val="000000">
                      <a:alpha val="43137"/>
                    </a:srgbClr>
                  </a:outerShdw>
                </a:effectLst>
                <a:latin typeface="Arial" pitchFamily="34" charset="0"/>
                <a:cs typeface="Arial" pitchFamily="34" charset="0"/>
              </a:rPr>
              <a:t>« ou exclusif » symbole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On considère B comme étant un élément du code binaire recherché, G comme étant un élément du code gray à convertir, et n le rang de l’élément (bit) en question:</a:t>
            </a:r>
          </a:p>
          <a:p>
            <a:pPr algn="ctr"/>
            <a:r>
              <a:rPr lang="fr-FR" sz="2800" b="1" dirty="0" err="1" smtClean="0">
                <a:effectLst>
                  <a:outerShdw blurRad="38100" dist="38100" dir="2700000" algn="tl">
                    <a:srgbClr val="000000">
                      <a:alpha val="43137"/>
                    </a:srgbClr>
                  </a:outerShdw>
                </a:effectLst>
                <a:latin typeface="Arial" pitchFamily="34" charset="0"/>
                <a:cs typeface="Arial" pitchFamily="34" charset="0"/>
                <a:sym typeface="Symbol"/>
              </a:rPr>
              <a:t>B</a:t>
            </a:r>
            <a:r>
              <a:rPr lang="fr-FR" sz="2800" b="1" baseline="-25000" dirty="0" err="1" smtClean="0">
                <a:effectLst>
                  <a:outerShdw blurRad="38100" dist="38100" dir="2700000" algn="tl">
                    <a:srgbClr val="000000">
                      <a:alpha val="43137"/>
                    </a:srgbClr>
                  </a:outerShdw>
                </a:effectLst>
                <a:latin typeface="Arial" pitchFamily="34" charset="0"/>
                <a:cs typeface="Arial" pitchFamily="34" charset="0"/>
                <a:sym typeface="Symbol"/>
              </a:rPr>
              <a:t>n</a:t>
            </a:r>
            <a:r>
              <a:rPr lang="fr-FR" sz="2800" b="1" dirty="0" smtClean="0">
                <a:effectLst>
                  <a:outerShdw blurRad="38100" dist="38100" dir="2700000" algn="tl">
                    <a:srgbClr val="000000">
                      <a:alpha val="43137"/>
                    </a:srgbClr>
                  </a:outerShdw>
                </a:effectLst>
                <a:latin typeface="Arial" pitchFamily="34" charset="0"/>
                <a:cs typeface="Arial" pitchFamily="34" charset="0"/>
                <a:sym typeface="Symbol"/>
              </a:rPr>
              <a:t> = </a:t>
            </a:r>
            <a:r>
              <a:rPr lang="fr-FR" sz="2800" b="1" dirty="0" err="1" smtClean="0">
                <a:effectLst>
                  <a:outerShdw blurRad="38100" dist="38100" dir="2700000" algn="tl">
                    <a:srgbClr val="000000">
                      <a:alpha val="43137"/>
                    </a:srgbClr>
                  </a:outerShdw>
                </a:effectLst>
                <a:latin typeface="Arial" pitchFamily="34" charset="0"/>
                <a:cs typeface="Arial" pitchFamily="34" charset="0"/>
                <a:sym typeface="Symbol"/>
              </a:rPr>
              <a:t>G</a:t>
            </a:r>
            <a:r>
              <a:rPr lang="fr-FR" sz="2800" b="1" baseline="-25000" dirty="0" err="1" smtClean="0">
                <a:effectLst>
                  <a:outerShdw blurRad="38100" dist="38100" dir="2700000" algn="tl">
                    <a:srgbClr val="000000">
                      <a:alpha val="43137"/>
                    </a:srgbClr>
                  </a:outerShdw>
                </a:effectLst>
                <a:latin typeface="Arial" pitchFamily="34" charset="0"/>
                <a:cs typeface="Arial" pitchFamily="34" charset="0"/>
                <a:sym typeface="Symbol"/>
              </a:rPr>
              <a:t>n</a:t>
            </a:r>
            <a:r>
              <a:rPr lang="fr-FR" sz="2800" b="1" dirty="0" smtClean="0">
                <a:effectLst>
                  <a:outerShdw blurRad="38100" dist="38100" dir="2700000" algn="tl">
                    <a:srgbClr val="000000">
                      <a:alpha val="43137"/>
                    </a:srgbClr>
                  </a:outerShdw>
                </a:effectLst>
                <a:latin typeface="Arial" pitchFamily="34" charset="0"/>
                <a:cs typeface="Arial" pitchFamily="34" charset="0"/>
                <a:sym typeface="Symbol"/>
              </a:rPr>
              <a:t>  B</a:t>
            </a:r>
            <a:r>
              <a:rPr lang="fr-FR" sz="2800" b="1" baseline="-25000" dirty="0" smtClean="0">
                <a:effectLst>
                  <a:outerShdw blurRad="38100" dist="38100" dir="2700000" algn="tl">
                    <a:srgbClr val="000000">
                      <a:alpha val="43137"/>
                    </a:srgbClr>
                  </a:outerShdw>
                </a:effectLst>
                <a:latin typeface="Arial" pitchFamily="34" charset="0"/>
                <a:cs typeface="Arial" pitchFamily="34" charset="0"/>
                <a:sym typeface="Symbol"/>
              </a:rPr>
              <a:t>n+1</a:t>
            </a:r>
          </a:p>
          <a:p>
            <a:pPr algn="ctr"/>
            <a:r>
              <a:rPr lang="fr-FR" sz="2800" b="1" dirty="0" smtClean="0">
                <a:effectLst>
                  <a:outerShdw blurRad="38100" dist="38100" dir="2700000" algn="tl">
                    <a:srgbClr val="000000">
                      <a:alpha val="43137"/>
                    </a:srgbClr>
                  </a:outerShdw>
                </a:effectLst>
                <a:latin typeface="Arial" pitchFamily="34" charset="0"/>
                <a:cs typeface="Arial" pitchFamily="34" charset="0"/>
                <a:sym typeface="Symbol"/>
              </a:rPr>
              <a:t>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Ce qui peut aussi se représenter avec ce schéma.</a:t>
            </a:r>
            <a:endParaRPr lang="fr-FR" b="1" dirty="0">
              <a:effectLst>
                <a:outerShdw blurRad="38100" dist="38100" dir="2700000" algn="tl">
                  <a:srgbClr val="000000">
                    <a:alpha val="43137"/>
                  </a:srgbClr>
                </a:outerShdw>
              </a:effectLst>
              <a:latin typeface="Arial" pitchFamily="34" charset="0"/>
              <a:cs typeface="Arial" pitchFamily="34" charset="0"/>
              <a:sym typeface="Symbol"/>
            </a:endParaRPr>
          </a:p>
        </p:txBody>
      </p:sp>
      <p:grpSp>
        <p:nvGrpSpPr>
          <p:cNvPr id="12" name="Groupe 11"/>
          <p:cNvGrpSpPr/>
          <p:nvPr/>
        </p:nvGrpSpPr>
        <p:grpSpPr>
          <a:xfrm>
            <a:off x="7415617" y="87918"/>
            <a:ext cx="1643005" cy="1730013"/>
            <a:chOff x="7415617" y="87918"/>
            <a:chExt cx="1728825" cy="1859356"/>
          </a:xfrm>
        </p:grpSpPr>
        <p:grpSp>
          <p:nvGrpSpPr>
            <p:cNvPr id="310" name="Groupe 309"/>
            <p:cNvGrpSpPr/>
            <p:nvPr/>
          </p:nvGrpSpPr>
          <p:grpSpPr>
            <a:xfrm flipH="1">
              <a:off x="7416060" y="87918"/>
              <a:ext cx="1728382" cy="394220"/>
              <a:chOff x="6195995" y="973078"/>
              <a:chExt cx="1642560" cy="371475"/>
            </a:xfrm>
          </p:grpSpPr>
          <p:sp>
            <p:nvSpPr>
              <p:cNvPr id="311"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a:t>
                </a:r>
                <a:endParaRPr lang="fr-FR" b="1" dirty="0">
                  <a:solidFill>
                    <a:schemeClr val="bg1"/>
                  </a:solidFill>
                  <a:latin typeface="Arial" pitchFamily="34" charset="0"/>
                  <a:cs typeface="Arial" pitchFamily="34" charset="0"/>
                </a:endParaRPr>
              </a:p>
            </p:txBody>
          </p:sp>
          <p:sp>
            <p:nvSpPr>
              <p:cNvPr id="312"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a</a:t>
                </a:r>
                <a:endParaRPr lang="fr-FR" b="1" dirty="0">
                  <a:solidFill>
                    <a:schemeClr val="bg1"/>
                  </a:solidFill>
                  <a:latin typeface="Arial" pitchFamily="34" charset="0"/>
                  <a:cs typeface="Arial" pitchFamily="34" charset="0"/>
                </a:endParaRPr>
              </a:p>
            </p:txBody>
          </p:sp>
          <p:sp>
            <p:nvSpPr>
              <p:cNvPr id="315"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S </a:t>
                </a:r>
                <a:r>
                  <a:rPr lang="fr-FR" b="1" dirty="0">
                    <a:effectLst>
                      <a:outerShdw blurRad="38100" dist="38100" dir="2700000" algn="tl">
                        <a:srgbClr val="000000">
                          <a:alpha val="43137"/>
                        </a:srgbClr>
                      </a:outerShdw>
                    </a:effectLst>
                    <a:latin typeface="Arial" pitchFamily="34" charset="0"/>
                    <a:cs typeface="Arial" pitchFamily="34" charset="0"/>
                    <a:sym typeface="Symbol"/>
                  </a:rPr>
                  <a:t></a:t>
                </a:r>
                <a:endParaRPr lang="fr-FR" b="1" dirty="0">
                  <a:solidFill>
                    <a:schemeClr val="bg1"/>
                  </a:solidFill>
                  <a:latin typeface="Arial" pitchFamily="34" charset="0"/>
                  <a:cs typeface="Arial" pitchFamily="34" charset="0"/>
                </a:endParaRPr>
              </a:p>
            </p:txBody>
          </p:sp>
        </p:grpSp>
        <p:grpSp>
          <p:nvGrpSpPr>
            <p:cNvPr id="322" name="Groupe 321"/>
            <p:cNvGrpSpPr/>
            <p:nvPr/>
          </p:nvGrpSpPr>
          <p:grpSpPr>
            <a:xfrm flipH="1">
              <a:off x="7416060" y="461521"/>
              <a:ext cx="1728382" cy="394220"/>
              <a:chOff x="6195995" y="973078"/>
              <a:chExt cx="1642560" cy="371475"/>
            </a:xfrm>
          </p:grpSpPr>
          <p:sp>
            <p:nvSpPr>
              <p:cNvPr id="323"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324"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325"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nvGrpSpPr>
            <p:cNvPr id="326" name="Groupe 325"/>
            <p:cNvGrpSpPr/>
            <p:nvPr/>
          </p:nvGrpSpPr>
          <p:grpSpPr>
            <a:xfrm flipH="1">
              <a:off x="7415617" y="823081"/>
              <a:ext cx="1728382" cy="394220"/>
              <a:chOff x="6195995" y="973078"/>
              <a:chExt cx="1642560" cy="371475"/>
            </a:xfrm>
          </p:grpSpPr>
          <p:sp>
            <p:nvSpPr>
              <p:cNvPr id="327"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28"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329"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330" name="Groupe 329"/>
            <p:cNvGrpSpPr/>
            <p:nvPr/>
          </p:nvGrpSpPr>
          <p:grpSpPr>
            <a:xfrm flipH="1">
              <a:off x="7415617" y="1174228"/>
              <a:ext cx="1728382" cy="394220"/>
              <a:chOff x="6195995" y="973078"/>
              <a:chExt cx="1642560" cy="371475"/>
            </a:xfrm>
          </p:grpSpPr>
          <p:sp>
            <p:nvSpPr>
              <p:cNvPr id="331"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332"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33"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334" name="Groupe 333"/>
            <p:cNvGrpSpPr/>
            <p:nvPr/>
          </p:nvGrpSpPr>
          <p:grpSpPr>
            <a:xfrm flipH="1">
              <a:off x="7415617" y="1553054"/>
              <a:ext cx="1728382" cy="394220"/>
              <a:chOff x="6195995" y="973078"/>
              <a:chExt cx="1642560" cy="371475"/>
            </a:xfrm>
          </p:grpSpPr>
          <p:sp>
            <p:nvSpPr>
              <p:cNvPr id="335"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36"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37"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grpSp>
        <p:nvGrpSpPr>
          <p:cNvPr id="5" name="Groupe 4"/>
          <p:cNvGrpSpPr/>
          <p:nvPr/>
        </p:nvGrpSpPr>
        <p:grpSpPr>
          <a:xfrm>
            <a:off x="327380" y="1484784"/>
            <a:ext cx="1728192" cy="1249965"/>
            <a:chOff x="6732240" y="1045998"/>
            <a:chExt cx="1728192" cy="1249965"/>
          </a:xfrm>
        </p:grpSpPr>
        <p:grpSp>
          <p:nvGrpSpPr>
            <p:cNvPr id="8" name="Groupe 7"/>
            <p:cNvGrpSpPr/>
            <p:nvPr/>
          </p:nvGrpSpPr>
          <p:grpSpPr>
            <a:xfrm>
              <a:off x="6732240" y="1268760"/>
              <a:ext cx="1728192" cy="1027203"/>
              <a:chOff x="395536" y="4245508"/>
              <a:chExt cx="1728192" cy="1027203"/>
            </a:xfrm>
            <a:gradFill flip="none" rotWithShape="1">
              <a:gsLst>
                <a:gs pos="0">
                  <a:schemeClr val="accent1">
                    <a:tint val="66000"/>
                    <a:satMod val="160000"/>
                  </a:schemeClr>
                </a:gs>
                <a:gs pos="65000">
                  <a:schemeClr val="accent1">
                    <a:lumMod val="50000"/>
                  </a:schemeClr>
                </a:gs>
              </a:gsLst>
              <a:path path="shape">
                <a:fillToRect l="50000" t="50000" r="50000" b="50000"/>
              </a:path>
              <a:tileRect/>
            </a:gradFill>
          </p:grpSpPr>
          <p:sp>
            <p:nvSpPr>
              <p:cNvPr id="2" name="Rectangle 1"/>
              <p:cNvSpPr/>
              <p:nvPr/>
            </p:nvSpPr>
            <p:spPr>
              <a:xfrm>
                <a:off x="899592" y="4245508"/>
                <a:ext cx="720080" cy="1027203"/>
              </a:xfrm>
              <a:prstGeom prst="rect">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effectLst>
                      <a:outerShdw blurRad="38100" dist="38100" dir="2700000" algn="tl">
                        <a:srgbClr val="000000">
                          <a:alpha val="43137"/>
                        </a:srgbClr>
                      </a:outerShdw>
                    </a:effectLst>
                  </a:rPr>
                  <a:t>  </a:t>
                </a:r>
                <a:r>
                  <a:rPr lang="fr-FR" sz="2000" b="1" dirty="0" smtClean="0">
                    <a:effectLst>
                      <a:outerShdw blurRad="38100" dist="38100" dir="2700000" algn="tl">
                        <a:srgbClr val="000000">
                          <a:alpha val="43137"/>
                        </a:srgbClr>
                      </a:outerShdw>
                    </a:effectLst>
                    <a:latin typeface="Arial" pitchFamily="34" charset="0"/>
                    <a:cs typeface="Arial" pitchFamily="34" charset="0"/>
                  </a:rPr>
                  <a:t>= 1</a:t>
                </a:r>
                <a:endParaRPr lang="fr-FR" sz="20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6" name="Connecteur droit 5"/>
              <p:cNvCxnSpPr/>
              <p:nvPr/>
            </p:nvCxnSpPr>
            <p:spPr>
              <a:xfrm>
                <a:off x="395536" y="441079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5" name="Connecteur droit 294"/>
              <p:cNvCxnSpPr/>
              <p:nvPr/>
            </p:nvCxnSpPr>
            <p:spPr>
              <a:xfrm>
                <a:off x="395536" y="494690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6" name="Connecteur droit 295"/>
              <p:cNvCxnSpPr/>
              <p:nvPr/>
            </p:nvCxnSpPr>
            <p:spPr>
              <a:xfrm>
                <a:off x="1619672" y="4731683"/>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01" name="Rectangle 300"/>
            <p:cNvSpPr/>
            <p:nvPr/>
          </p:nvSpPr>
          <p:spPr>
            <a:xfrm>
              <a:off x="6934717" y="1045998"/>
              <a:ext cx="35618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a</a:t>
              </a:r>
              <a:endParaRPr lang="fr-FR" sz="2400" dirty="0">
                <a:solidFill>
                  <a:schemeClr val="bg1"/>
                </a:solidFill>
              </a:endParaRPr>
            </a:p>
          </p:txBody>
        </p:sp>
        <p:sp>
          <p:nvSpPr>
            <p:cNvPr id="302" name="Rectangle 301"/>
            <p:cNvSpPr/>
            <p:nvPr/>
          </p:nvSpPr>
          <p:spPr>
            <a:xfrm>
              <a:off x="6936086" y="1579671"/>
              <a:ext cx="37221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b</a:t>
              </a:r>
              <a:endParaRPr lang="fr-FR" sz="2400" dirty="0">
                <a:solidFill>
                  <a:schemeClr val="bg1"/>
                </a:solidFill>
              </a:endParaRPr>
            </a:p>
          </p:txBody>
        </p:sp>
        <p:sp>
          <p:nvSpPr>
            <p:cNvPr id="303" name="Rectangle 302"/>
            <p:cNvSpPr/>
            <p:nvPr/>
          </p:nvSpPr>
          <p:spPr>
            <a:xfrm>
              <a:off x="7915946" y="1375063"/>
              <a:ext cx="389850"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S</a:t>
              </a:r>
              <a:endParaRPr lang="fr-FR" sz="2400" dirty="0">
                <a:solidFill>
                  <a:schemeClr val="bg1"/>
                </a:solidFill>
              </a:endParaRPr>
            </a:p>
          </p:txBody>
        </p:sp>
      </p:grpSp>
      <p:grpSp>
        <p:nvGrpSpPr>
          <p:cNvPr id="9" name="Groupe 8"/>
          <p:cNvGrpSpPr/>
          <p:nvPr/>
        </p:nvGrpSpPr>
        <p:grpSpPr>
          <a:xfrm>
            <a:off x="327380" y="2843109"/>
            <a:ext cx="1728192" cy="1249965"/>
            <a:chOff x="327380" y="3143397"/>
            <a:chExt cx="1728192" cy="1249965"/>
          </a:xfrm>
        </p:grpSpPr>
        <p:grpSp>
          <p:nvGrpSpPr>
            <p:cNvPr id="297" name="Groupe 296"/>
            <p:cNvGrpSpPr/>
            <p:nvPr/>
          </p:nvGrpSpPr>
          <p:grpSpPr>
            <a:xfrm>
              <a:off x="327380" y="3366159"/>
              <a:ext cx="1728192" cy="1027203"/>
              <a:chOff x="395536" y="4245508"/>
              <a:chExt cx="1728192" cy="1027203"/>
            </a:xfrm>
            <a:gradFill flip="none" rotWithShape="1">
              <a:gsLst>
                <a:gs pos="0">
                  <a:schemeClr val="accent1">
                    <a:tint val="66000"/>
                    <a:satMod val="160000"/>
                  </a:schemeClr>
                </a:gs>
                <a:gs pos="65000">
                  <a:schemeClr val="accent1">
                    <a:lumMod val="50000"/>
                  </a:schemeClr>
                </a:gs>
              </a:gsLst>
              <a:path path="shape">
                <a:fillToRect l="50000" t="50000" r="50000" b="50000"/>
              </a:path>
              <a:tileRect/>
            </a:gradFill>
          </p:grpSpPr>
          <p:sp>
            <p:nvSpPr>
              <p:cNvPr id="304" name="Rectangle 303"/>
              <p:cNvSpPr/>
              <p:nvPr/>
            </p:nvSpPr>
            <p:spPr>
              <a:xfrm>
                <a:off x="899592" y="4245508"/>
                <a:ext cx="720080" cy="1027203"/>
              </a:xfrm>
              <a:prstGeom prst="rect">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effectLst>
                      <a:outerShdw blurRad="38100" dist="38100" dir="2700000" algn="tl">
                        <a:srgbClr val="000000">
                          <a:alpha val="43137"/>
                        </a:srgbClr>
                      </a:outerShdw>
                    </a:effectLst>
                  </a:rPr>
                  <a:t>  </a:t>
                </a:r>
                <a:r>
                  <a:rPr lang="fr-FR" sz="2000" b="1" dirty="0" smtClean="0">
                    <a:effectLst>
                      <a:outerShdw blurRad="38100" dist="38100" dir="2700000" algn="tl">
                        <a:srgbClr val="000000">
                          <a:alpha val="43137"/>
                        </a:srgbClr>
                      </a:outerShdw>
                    </a:effectLst>
                    <a:latin typeface="Arial" pitchFamily="34" charset="0"/>
                    <a:cs typeface="Arial" pitchFamily="34" charset="0"/>
                  </a:rPr>
                  <a:t>= 1</a:t>
                </a:r>
                <a:endParaRPr lang="fr-FR" sz="20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305" name="Connecteur droit 304"/>
              <p:cNvCxnSpPr/>
              <p:nvPr/>
            </p:nvCxnSpPr>
            <p:spPr>
              <a:xfrm>
                <a:off x="395536" y="441079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6" name="Connecteur droit 305"/>
              <p:cNvCxnSpPr/>
              <p:nvPr/>
            </p:nvCxnSpPr>
            <p:spPr>
              <a:xfrm>
                <a:off x="395536" y="494690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7" name="Connecteur droit 306"/>
              <p:cNvCxnSpPr/>
              <p:nvPr/>
            </p:nvCxnSpPr>
            <p:spPr>
              <a:xfrm>
                <a:off x="1619672" y="4731683"/>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14" name="Rectangle 313"/>
            <p:cNvSpPr/>
            <p:nvPr/>
          </p:nvSpPr>
          <p:spPr>
            <a:xfrm>
              <a:off x="529857" y="3143397"/>
              <a:ext cx="35618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a</a:t>
              </a:r>
              <a:endParaRPr lang="fr-FR" sz="2400" dirty="0">
                <a:solidFill>
                  <a:schemeClr val="bg1"/>
                </a:solidFill>
              </a:endParaRPr>
            </a:p>
          </p:txBody>
        </p:sp>
        <p:sp>
          <p:nvSpPr>
            <p:cNvPr id="316" name="Rectangle 315"/>
            <p:cNvSpPr/>
            <p:nvPr/>
          </p:nvSpPr>
          <p:spPr>
            <a:xfrm>
              <a:off x="531226" y="3677070"/>
              <a:ext cx="37221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b</a:t>
              </a:r>
              <a:endParaRPr lang="fr-FR" sz="2400" dirty="0">
                <a:solidFill>
                  <a:schemeClr val="bg1"/>
                </a:solidFill>
              </a:endParaRPr>
            </a:p>
          </p:txBody>
        </p:sp>
        <p:sp>
          <p:nvSpPr>
            <p:cNvPr id="317" name="Rectangle 316"/>
            <p:cNvSpPr/>
            <p:nvPr/>
          </p:nvSpPr>
          <p:spPr>
            <a:xfrm>
              <a:off x="1511086" y="3472462"/>
              <a:ext cx="389850"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S</a:t>
              </a:r>
              <a:endParaRPr lang="fr-FR" sz="2400" dirty="0">
                <a:solidFill>
                  <a:schemeClr val="bg1"/>
                </a:solidFill>
              </a:endParaRPr>
            </a:p>
          </p:txBody>
        </p:sp>
      </p:grpSp>
      <p:grpSp>
        <p:nvGrpSpPr>
          <p:cNvPr id="10" name="Groupe 9"/>
          <p:cNvGrpSpPr/>
          <p:nvPr/>
        </p:nvGrpSpPr>
        <p:grpSpPr>
          <a:xfrm>
            <a:off x="347802" y="4201434"/>
            <a:ext cx="1728192" cy="1249965"/>
            <a:chOff x="347802" y="4351578"/>
            <a:chExt cx="1728192" cy="1249965"/>
          </a:xfrm>
        </p:grpSpPr>
        <p:grpSp>
          <p:nvGrpSpPr>
            <p:cNvPr id="321" name="Groupe 320"/>
            <p:cNvGrpSpPr/>
            <p:nvPr/>
          </p:nvGrpSpPr>
          <p:grpSpPr>
            <a:xfrm>
              <a:off x="347802" y="4574340"/>
              <a:ext cx="1728192" cy="1027203"/>
              <a:chOff x="395536" y="4245508"/>
              <a:chExt cx="1728192" cy="1027203"/>
            </a:xfrm>
            <a:gradFill flip="none" rotWithShape="1">
              <a:gsLst>
                <a:gs pos="0">
                  <a:schemeClr val="accent1">
                    <a:tint val="66000"/>
                    <a:satMod val="160000"/>
                  </a:schemeClr>
                </a:gs>
                <a:gs pos="65000">
                  <a:schemeClr val="accent1">
                    <a:lumMod val="50000"/>
                  </a:schemeClr>
                </a:gs>
              </a:gsLst>
              <a:path path="shape">
                <a:fillToRect l="50000" t="50000" r="50000" b="50000"/>
              </a:path>
              <a:tileRect/>
            </a:gradFill>
          </p:grpSpPr>
          <p:sp>
            <p:nvSpPr>
              <p:cNvPr id="341" name="Rectangle 340"/>
              <p:cNvSpPr/>
              <p:nvPr/>
            </p:nvSpPr>
            <p:spPr>
              <a:xfrm>
                <a:off x="899592" y="4245508"/>
                <a:ext cx="720080" cy="1027203"/>
              </a:xfrm>
              <a:prstGeom prst="rect">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effectLst>
                      <a:outerShdw blurRad="38100" dist="38100" dir="2700000" algn="tl">
                        <a:srgbClr val="000000">
                          <a:alpha val="43137"/>
                        </a:srgbClr>
                      </a:outerShdw>
                    </a:effectLst>
                  </a:rPr>
                  <a:t>  </a:t>
                </a:r>
                <a:r>
                  <a:rPr lang="fr-FR" sz="2000" b="1" dirty="0" smtClean="0">
                    <a:effectLst>
                      <a:outerShdw blurRad="38100" dist="38100" dir="2700000" algn="tl">
                        <a:srgbClr val="000000">
                          <a:alpha val="43137"/>
                        </a:srgbClr>
                      </a:outerShdw>
                    </a:effectLst>
                    <a:latin typeface="Arial" pitchFamily="34" charset="0"/>
                    <a:cs typeface="Arial" pitchFamily="34" charset="0"/>
                  </a:rPr>
                  <a:t>= 1</a:t>
                </a:r>
                <a:endParaRPr lang="fr-FR" sz="20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342" name="Connecteur droit 341"/>
              <p:cNvCxnSpPr/>
              <p:nvPr/>
            </p:nvCxnSpPr>
            <p:spPr>
              <a:xfrm>
                <a:off x="395536" y="441079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3" name="Connecteur droit 342"/>
              <p:cNvCxnSpPr/>
              <p:nvPr/>
            </p:nvCxnSpPr>
            <p:spPr>
              <a:xfrm>
                <a:off x="395536" y="494690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4" name="Connecteur droit 343"/>
              <p:cNvCxnSpPr/>
              <p:nvPr/>
            </p:nvCxnSpPr>
            <p:spPr>
              <a:xfrm>
                <a:off x="1619672" y="4731683"/>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48" name="Rectangle 347"/>
            <p:cNvSpPr/>
            <p:nvPr/>
          </p:nvSpPr>
          <p:spPr>
            <a:xfrm>
              <a:off x="550279" y="4351578"/>
              <a:ext cx="35618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a</a:t>
              </a:r>
              <a:endParaRPr lang="fr-FR" sz="2400" dirty="0">
                <a:solidFill>
                  <a:schemeClr val="bg1"/>
                </a:solidFill>
              </a:endParaRPr>
            </a:p>
          </p:txBody>
        </p:sp>
        <p:sp>
          <p:nvSpPr>
            <p:cNvPr id="349" name="Rectangle 348"/>
            <p:cNvSpPr/>
            <p:nvPr/>
          </p:nvSpPr>
          <p:spPr>
            <a:xfrm>
              <a:off x="551648" y="4885251"/>
              <a:ext cx="37221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b</a:t>
              </a:r>
              <a:endParaRPr lang="fr-FR" sz="2400" dirty="0">
                <a:solidFill>
                  <a:schemeClr val="bg1"/>
                </a:solidFill>
              </a:endParaRPr>
            </a:p>
          </p:txBody>
        </p:sp>
        <p:sp>
          <p:nvSpPr>
            <p:cNvPr id="350" name="Rectangle 349"/>
            <p:cNvSpPr/>
            <p:nvPr/>
          </p:nvSpPr>
          <p:spPr>
            <a:xfrm>
              <a:off x="1531508" y="4680643"/>
              <a:ext cx="389850"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S</a:t>
              </a:r>
              <a:endParaRPr lang="fr-FR" sz="2400" dirty="0">
                <a:solidFill>
                  <a:schemeClr val="bg1"/>
                </a:solidFill>
              </a:endParaRPr>
            </a:p>
          </p:txBody>
        </p:sp>
      </p:grpSp>
      <p:sp>
        <p:nvSpPr>
          <p:cNvPr id="351" name="Rectangle 350"/>
          <p:cNvSpPr/>
          <p:nvPr/>
        </p:nvSpPr>
        <p:spPr>
          <a:xfrm>
            <a:off x="39348" y="6279703"/>
            <a:ext cx="356188"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0</a:t>
            </a:r>
            <a:endParaRPr lang="fr-FR" sz="2400" dirty="0"/>
          </a:p>
        </p:txBody>
      </p:sp>
      <p:sp>
        <p:nvSpPr>
          <p:cNvPr id="361" name="Rectangle 360"/>
          <p:cNvSpPr/>
          <p:nvPr/>
        </p:nvSpPr>
        <p:spPr>
          <a:xfrm>
            <a:off x="1979712" y="6021423"/>
            <a:ext cx="52129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B</a:t>
            </a:r>
            <a:r>
              <a:rPr lang="fr-FR" sz="2400" b="1" baseline="-25000" dirty="0" smtClean="0">
                <a:effectLst>
                  <a:outerShdw blurRad="38100" dist="38100" dir="2700000" algn="tl">
                    <a:srgbClr val="000000">
                      <a:alpha val="43137"/>
                    </a:srgbClr>
                  </a:outerShdw>
                </a:effectLst>
                <a:latin typeface="Arial" pitchFamily="34" charset="0"/>
                <a:cs typeface="Arial" pitchFamily="34" charset="0"/>
              </a:rPr>
              <a:t>4</a:t>
            </a:r>
            <a:endParaRPr lang="fr-FR" sz="2400" baseline="-25000" dirty="0"/>
          </a:p>
        </p:txBody>
      </p:sp>
      <p:grpSp>
        <p:nvGrpSpPr>
          <p:cNvPr id="11" name="Groupe 10"/>
          <p:cNvGrpSpPr/>
          <p:nvPr/>
        </p:nvGrpSpPr>
        <p:grpSpPr>
          <a:xfrm>
            <a:off x="347802" y="5559758"/>
            <a:ext cx="1728192" cy="1249965"/>
            <a:chOff x="347802" y="5559758"/>
            <a:chExt cx="1728192" cy="1249965"/>
          </a:xfrm>
        </p:grpSpPr>
        <p:grpSp>
          <p:nvGrpSpPr>
            <p:cNvPr id="354" name="Groupe 353"/>
            <p:cNvGrpSpPr/>
            <p:nvPr/>
          </p:nvGrpSpPr>
          <p:grpSpPr>
            <a:xfrm>
              <a:off x="347802" y="5782520"/>
              <a:ext cx="1728192" cy="1027203"/>
              <a:chOff x="395536" y="4245508"/>
              <a:chExt cx="1728192" cy="1027203"/>
            </a:xfrm>
            <a:gradFill flip="none" rotWithShape="1">
              <a:gsLst>
                <a:gs pos="0">
                  <a:schemeClr val="accent1">
                    <a:tint val="66000"/>
                    <a:satMod val="160000"/>
                  </a:schemeClr>
                </a:gs>
                <a:gs pos="65000">
                  <a:schemeClr val="accent1">
                    <a:lumMod val="50000"/>
                  </a:schemeClr>
                </a:gs>
              </a:gsLst>
              <a:path path="shape">
                <a:fillToRect l="50000" t="50000" r="50000" b="50000"/>
              </a:path>
              <a:tileRect/>
            </a:gradFill>
          </p:grpSpPr>
          <p:sp>
            <p:nvSpPr>
              <p:cNvPr id="355" name="Rectangle 354"/>
              <p:cNvSpPr/>
              <p:nvPr/>
            </p:nvSpPr>
            <p:spPr>
              <a:xfrm>
                <a:off x="899592" y="4245508"/>
                <a:ext cx="720080" cy="1027203"/>
              </a:xfrm>
              <a:prstGeom prst="rect">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effectLst>
                      <a:outerShdw blurRad="38100" dist="38100" dir="2700000" algn="tl">
                        <a:srgbClr val="000000">
                          <a:alpha val="43137"/>
                        </a:srgbClr>
                      </a:outerShdw>
                    </a:effectLst>
                  </a:rPr>
                  <a:t>  </a:t>
                </a:r>
                <a:r>
                  <a:rPr lang="fr-FR" sz="2000" b="1" dirty="0" smtClean="0">
                    <a:effectLst>
                      <a:outerShdw blurRad="38100" dist="38100" dir="2700000" algn="tl">
                        <a:srgbClr val="000000">
                          <a:alpha val="43137"/>
                        </a:srgbClr>
                      </a:outerShdw>
                    </a:effectLst>
                    <a:latin typeface="Arial" pitchFamily="34" charset="0"/>
                    <a:cs typeface="Arial" pitchFamily="34" charset="0"/>
                  </a:rPr>
                  <a:t>= 1</a:t>
                </a:r>
                <a:endParaRPr lang="fr-FR" sz="20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356" name="Connecteur droit 355"/>
              <p:cNvCxnSpPr/>
              <p:nvPr/>
            </p:nvCxnSpPr>
            <p:spPr>
              <a:xfrm>
                <a:off x="395536" y="441079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7" name="Connecteur droit 356"/>
              <p:cNvCxnSpPr/>
              <p:nvPr/>
            </p:nvCxnSpPr>
            <p:spPr>
              <a:xfrm>
                <a:off x="395536" y="494690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8" name="Connecteur droit 357"/>
              <p:cNvCxnSpPr/>
              <p:nvPr/>
            </p:nvCxnSpPr>
            <p:spPr>
              <a:xfrm>
                <a:off x="1619672" y="4731683"/>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62" name="Rectangle 361"/>
            <p:cNvSpPr/>
            <p:nvPr/>
          </p:nvSpPr>
          <p:spPr>
            <a:xfrm>
              <a:off x="550279" y="5559758"/>
              <a:ext cx="35618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a</a:t>
              </a:r>
              <a:endParaRPr lang="fr-FR" sz="2400" dirty="0">
                <a:solidFill>
                  <a:schemeClr val="bg1"/>
                </a:solidFill>
              </a:endParaRPr>
            </a:p>
          </p:txBody>
        </p:sp>
        <p:sp>
          <p:nvSpPr>
            <p:cNvPr id="363" name="Rectangle 362"/>
            <p:cNvSpPr/>
            <p:nvPr/>
          </p:nvSpPr>
          <p:spPr>
            <a:xfrm>
              <a:off x="551648" y="6093431"/>
              <a:ext cx="37221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b</a:t>
              </a:r>
              <a:endParaRPr lang="fr-FR" sz="2400" dirty="0">
                <a:solidFill>
                  <a:schemeClr val="bg1"/>
                </a:solidFill>
              </a:endParaRPr>
            </a:p>
          </p:txBody>
        </p:sp>
        <p:sp>
          <p:nvSpPr>
            <p:cNvPr id="364" name="Rectangle 363"/>
            <p:cNvSpPr/>
            <p:nvPr/>
          </p:nvSpPr>
          <p:spPr>
            <a:xfrm>
              <a:off x="1531508" y="5888823"/>
              <a:ext cx="389850"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S</a:t>
              </a:r>
              <a:endParaRPr lang="fr-FR" sz="2400" dirty="0">
                <a:solidFill>
                  <a:schemeClr val="bg1"/>
                </a:solidFill>
              </a:endParaRPr>
            </a:p>
          </p:txBody>
        </p:sp>
      </p:grpSp>
      <p:sp>
        <p:nvSpPr>
          <p:cNvPr id="366" name="Rectangle 365"/>
          <p:cNvSpPr/>
          <p:nvPr/>
        </p:nvSpPr>
        <p:spPr>
          <a:xfrm>
            <a:off x="2225" y="5661248"/>
            <a:ext cx="53732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G</a:t>
            </a:r>
            <a:r>
              <a:rPr lang="fr-FR" sz="2400" b="1" baseline="-25000" dirty="0" smtClean="0">
                <a:effectLst>
                  <a:outerShdw blurRad="38100" dist="38100" dir="2700000" algn="tl">
                    <a:srgbClr val="000000">
                      <a:alpha val="43137"/>
                    </a:srgbClr>
                  </a:outerShdw>
                </a:effectLst>
                <a:latin typeface="Arial" pitchFamily="34" charset="0"/>
                <a:cs typeface="Arial" pitchFamily="34" charset="0"/>
              </a:rPr>
              <a:t>4</a:t>
            </a:r>
            <a:endParaRPr lang="fr-FR" sz="2400" baseline="-25000" dirty="0"/>
          </a:p>
        </p:txBody>
      </p:sp>
      <p:sp>
        <p:nvSpPr>
          <p:cNvPr id="16" name="Forme libre 15"/>
          <p:cNvSpPr/>
          <p:nvPr/>
        </p:nvSpPr>
        <p:spPr>
          <a:xfrm>
            <a:off x="315686" y="2394857"/>
            <a:ext cx="1567543" cy="1164772"/>
          </a:xfrm>
          <a:custGeom>
            <a:avLst/>
            <a:gdLst>
              <a:gd name="connsiteX0" fmla="*/ 0 w 1567543"/>
              <a:gd name="connsiteY0" fmla="*/ 0 h 1164772"/>
              <a:gd name="connsiteX1" fmla="*/ 0 w 1567543"/>
              <a:gd name="connsiteY1" fmla="*/ 522514 h 1164772"/>
              <a:gd name="connsiteX2" fmla="*/ 1567543 w 1567543"/>
              <a:gd name="connsiteY2" fmla="*/ 544286 h 1164772"/>
              <a:gd name="connsiteX3" fmla="*/ 1567543 w 1567543"/>
              <a:gd name="connsiteY3" fmla="*/ 1164772 h 1164772"/>
              <a:gd name="connsiteX4" fmla="*/ 1567543 w 1567543"/>
              <a:gd name="connsiteY4" fmla="*/ 1164772 h 1164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7543" h="1164772">
                <a:moveTo>
                  <a:pt x="0" y="0"/>
                </a:moveTo>
                <a:lnTo>
                  <a:pt x="0" y="522514"/>
                </a:lnTo>
                <a:lnTo>
                  <a:pt x="1567543" y="544286"/>
                </a:lnTo>
                <a:lnTo>
                  <a:pt x="1567543" y="1164772"/>
                </a:lnTo>
                <a:lnTo>
                  <a:pt x="1567543" y="1164772"/>
                </a:ln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Forme libre 77"/>
          <p:cNvSpPr/>
          <p:nvPr/>
        </p:nvSpPr>
        <p:spPr>
          <a:xfrm>
            <a:off x="333393" y="3744259"/>
            <a:ext cx="1567543" cy="1164772"/>
          </a:xfrm>
          <a:custGeom>
            <a:avLst/>
            <a:gdLst>
              <a:gd name="connsiteX0" fmla="*/ 0 w 1567543"/>
              <a:gd name="connsiteY0" fmla="*/ 0 h 1164772"/>
              <a:gd name="connsiteX1" fmla="*/ 0 w 1567543"/>
              <a:gd name="connsiteY1" fmla="*/ 522514 h 1164772"/>
              <a:gd name="connsiteX2" fmla="*/ 1567543 w 1567543"/>
              <a:gd name="connsiteY2" fmla="*/ 544286 h 1164772"/>
              <a:gd name="connsiteX3" fmla="*/ 1567543 w 1567543"/>
              <a:gd name="connsiteY3" fmla="*/ 1164772 h 1164772"/>
              <a:gd name="connsiteX4" fmla="*/ 1567543 w 1567543"/>
              <a:gd name="connsiteY4" fmla="*/ 1164772 h 1164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7543" h="1164772">
                <a:moveTo>
                  <a:pt x="0" y="0"/>
                </a:moveTo>
                <a:lnTo>
                  <a:pt x="0" y="522514"/>
                </a:lnTo>
                <a:lnTo>
                  <a:pt x="1567543" y="544286"/>
                </a:lnTo>
                <a:lnTo>
                  <a:pt x="1567543" y="1164772"/>
                </a:lnTo>
                <a:lnTo>
                  <a:pt x="1567543" y="1164772"/>
                </a:ln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Forme libre 78"/>
          <p:cNvSpPr/>
          <p:nvPr/>
        </p:nvSpPr>
        <p:spPr>
          <a:xfrm>
            <a:off x="353815" y="5103923"/>
            <a:ext cx="1567543" cy="1164772"/>
          </a:xfrm>
          <a:custGeom>
            <a:avLst/>
            <a:gdLst>
              <a:gd name="connsiteX0" fmla="*/ 0 w 1567543"/>
              <a:gd name="connsiteY0" fmla="*/ 0 h 1164772"/>
              <a:gd name="connsiteX1" fmla="*/ 0 w 1567543"/>
              <a:gd name="connsiteY1" fmla="*/ 522514 h 1164772"/>
              <a:gd name="connsiteX2" fmla="*/ 1567543 w 1567543"/>
              <a:gd name="connsiteY2" fmla="*/ 544286 h 1164772"/>
              <a:gd name="connsiteX3" fmla="*/ 1567543 w 1567543"/>
              <a:gd name="connsiteY3" fmla="*/ 1164772 h 1164772"/>
              <a:gd name="connsiteX4" fmla="*/ 1567543 w 1567543"/>
              <a:gd name="connsiteY4" fmla="*/ 1164772 h 1164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7543" h="1164772">
                <a:moveTo>
                  <a:pt x="0" y="0"/>
                </a:moveTo>
                <a:lnTo>
                  <a:pt x="0" y="522514"/>
                </a:lnTo>
                <a:lnTo>
                  <a:pt x="1567543" y="544286"/>
                </a:lnTo>
                <a:lnTo>
                  <a:pt x="1567543" y="1164772"/>
                </a:lnTo>
                <a:lnTo>
                  <a:pt x="1567543" y="1164772"/>
                </a:ln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Rectangle 79"/>
          <p:cNvSpPr/>
          <p:nvPr/>
        </p:nvSpPr>
        <p:spPr>
          <a:xfrm>
            <a:off x="1975390" y="4695527"/>
            <a:ext cx="52129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B</a:t>
            </a:r>
            <a:r>
              <a:rPr lang="fr-FR" sz="2400" b="1" baseline="-25000" dirty="0" smtClean="0">
                <a:effectLst>
                  <a:outerShdw blurRad="38100" dist="38100" dir="2700000" algn="tl">
                    <a:srgbClr val="000000">
                      <a:alpha val="43137"/>
                    </a:srgbClr>
                  </a:outerShdw>
                </a:effectLst>
                <a:latin typeface="Arial" pitchFamily="34" charset="0"/>
                <a:cs typeface="Arial" pitchFamily="34" charset="0"/>
              </a:rPr>
              <a:t>3</a:t>
            </a:r>
            <a:endParaRPr lang="fr-FR" sz="2400" baseline="-25000" dirty="0"/>
          </a:p>
        </p:txBody>
      </p:sp>
      <p:sp>
        <p:nvSpPr>
          <p:cNvPr id="81" name="Rectangle 80"/>
          <p:cNvSpPr/>
          <p:nvPr/>
        </p:nvSpPr>
        <p:spPr>
          <a:xfrm>
            <a:off x="-2097" y="4335352"/>
            <a:ext cx="53732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G</a:t>
            </a:r>
            <a:r>
              <a:rPr lang="fr-FR" sz="2400" b="1" baseline="-25000" dirty="0">
                <a:effectLst>
                  <a:outerShdw blurRad="38100" dist="38100" dir="2700000" algn="tl">
                    <a:srgbClr val="000000">
                      <a:alpha val="43137"/>
                    </a:srgbClr>
                  </a:outerShdw>
                </a:effectLst>
                <a:latin typeface="Arial" pitchFamily="34" charset="0"/>
                <a:cs typeface="Arial" pitchFamily="34" charset="0"/>
              </a:rPr>
              <a:t>3</a:t>
            </a:r>
            <a:endParaRPr lang="fr-FR" sz="2400" baseline="-25000" dirty="0"/>
          </a:p>
        </p:txBody>
      </p:sp>
      <p:sp>
        <p:nvSpPr>
          <p:cNvPr id="82" name="Rectangle 81"/>
          <p:cNvSpPr/>
          <p:nvPr/>
        </p:nvSpPr>
        <p:spPr>
          <a:xfrm>
            <a:off x="1962471" y="3321213"/>
            <a:ext cx="52129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B</a:t>
            </a:r>
            <a:r>
              <a:rPr lang="fr-FR" sz="2400" b="1" baseline="-25000" dirty="0">
                <a:effectLst>
                  <a:outerShdw blurRad="38100" dist="38100" dir="2700000" algn="tl">
                    <a:srgbClr val="000000">
                      <a:alpha val="43137"/>
                    </a:srgbClr>
                  </a:outerShdw>
                </a:effectLst>
                <a:latin typeface="Arial" pitchFamily="34" charset="0"/>
                <a:cs typeface="Arial" pitchFamily="34" charset="0"/>
              </a:rPr>
              <a:t>2</a:t>
            </a:r>
            <a:endParaRPr lang="fr-FR" sz="2400" baseline="-25000" dirty="0"/>
          </a:p>
        </p:txBody>
      </p:sp>
      <p:sp>
        <p:nvSpPr>
          <p:cNvPr id="83" name="Rectangle 82"/>
          <p:cNvSpPr/>
          <p:nvPr/>
        </p:nvSpPr>
        <p:spPr>
          <a:xfrm>
            <a:off x="-15016" y="2961038"/>
            <a:ext cx="53732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G</a:t>
            </a:r>
            <a:r>
              <a:rPr lang="fr-FR" sz="2400" b="1" baseline="-25000" dirty="0">
                <a:effectLst>
                  <a:outerShdw blurRad="38100" dist="38100" dir="2700000" algn="tl">
                    <a:srgbClr val="000000">
                      <a:alpha val="43137"/>
                    </a:srgbClr>
                  </a:outerShdw>
                </a:effectLst>
                <a:latin typeface="Arial" pitchFamily="34" charset="0"/>
                <a:cs typeface="Arial" pitchFamily="34" charset="0"/>
              </a:rPr>
              <a:t>2</a:t>
            </a:r>
            <a:endParaRPr lang="fr-FR" sz="2400" baseline="-25000" dirty="0"/>
          </a:p>
        </p:txBody>
      </p:sp>
      <p:sp>
        <p:nvSpPr>
          <p:cNvPr id="84" name="Rectangle 83"/>
          <p:cNvSpPr/>
          <p:nvPr/>
        </p:nvSpPr>
        <p:spPr>
          <a:xfrm>
            <a:off x="1962471" y="1947274"/>
            <a:ext cx="52129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B</a:t>
            </a:r>
            <a:r>
              <a:rPr lang="fr-FR" sz="2400" b="1" baseline="-25000" dirty="0">
                <a:effectLst>
                  <a:outerShdw blurRad="38100" dist="38100" dir="2700000" algn="tl">
                    <a:srgbClr val="000000">
                      <a:alpha val="43137"/>
                    </a:srgbClr>
                  </a:outerShdw>
                </a:effectLst>
                <a:latin typeface="Arial" pitchFamily="34" charset="0"/>
                <a:cs typeface="Arial" pitchFamily="34" charset="0"/>
              </a:rPr>
              <a:t>1</a:t>
            </a:r>
            <a:endParaRPr lang="fr-FR" sz="2400" baseline="-25000" dirty="0"/>
          </a:p>
        </p:txBody>
      </p:sp>
      <p:sp>
        <p:nvSpPr>
          <p:cNvPr id="85" name="Rectangle 84"/>
          <p:cNvSpPr/>
          <p:nvPr/>
        </p:nvSpPr>
        <p:spPr>
          <a:xfrm>
            <a:off x="-15016" y="1587099"/>
            <a:ext cx="53732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G</a:t>
            </a:r>
            <a:r>
              <a:rPr lang="fr-FR" sz="2400" b="1" baseline="-25000" dirty="0">
                <a:effectLst>
                  <a:outerShdw blurRad="38100" dist="38100" dir="2700000" algn="tl">
                    <a:srgbClr val="000000">
                      <a:alpha val="43137"/>
                    </a:srgbClr>
                  </a:outerShdw>
                </a:effectLst>
                <a:latin typeface="Arial" pitchFamily="34" charset="0"/>
                <a:cs typeface="Arial" pitchFamily="34" charset="0"/>
              </a:rPr>
              <a:t>1</a:t>
            </a:r>
            <a:endParaRPr lang="fr-FR" sz="2400" baseline="-25000" dirty="0"/>
          </a:p>
        </p:txBody>
      </p:sp>
      <p:grpSp>
        <p:nvGrpSpPr>
          <p:cNvPr id="21" name="Groupe 20"/>
          <p:cNvGrpSpPr/>
          <p:nvPr/>
        </p:nvGrpSpPr>
        <p:grpSpPr>
          <a:xfrm>
            <a:off x="3371547" y="5748180"/>
            <a:ext cx="4584829" cy="504075"/>
            <a:chOff x="3059832" y="5748180"/>
            <a:chExt cx="4584829" cy="504075"/>
          </a:xfrm>
        </p:grpSpPr>
        <p:sp>
          <p:nvSpPr>
            <p:cNvPr id="88" name="Rectangle 87"/>
            <p:cNvSpPr>
              <a:spLocks noChangeArrowheads="1"/>
            </p:cNvSpPr>
            <p:nvPr/>
          </p:nvSpPr>
          <p:spPr bwMode="auto">
            <a:xfrm>
              <a:off x="5200836"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9" name="Rectangle 88"/>
            <p:cNvSpPr>
              <a:spLocks noChangeArrowheads="1"/>
            </p:cNvSpPr>
            <p:nvPr/>
          </p:nvSpPr>
          <p:spPr bwMode="auto">
            <a:xfrm>
              <a:off x="5808717"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0" name="Rectangle 89"/>
            <p:cNvSpPr>
              <a:spLocks noChangeArrowheads="1"/>
            </p:cNvSpPr>
            <p:nvPr/>
          </p:nvSpPr>
          <p:spPr bwMode="auto">
            <a:xfrm>
              <a:off x="6417748"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1" name="Rectangle 90"/>
            <p:cNvSpPr>
              <a:spLocks noChangeArrowheads="1"/>
            </p:cNvSpPr>
            <p:nvPr/>
          </p:nvSpPr>
          <p:spPr bwMode="auto">
            <a:xfrm>
              <a:off x="7026778"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2" name="Rectangle 91"/>
            <p:cNvSpPr>
              <a:spLocks noChangeArrowheads="1"/>
            </p:cNvSpPr>
            <p:nvPr/>
          </p:nvSpPr>
          <p:spPr bwMode="auto">
            <a:xfrm>
              <a:off x="3059832" y="5748180"/>
              <a:ext cx="2135641" cy="5040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Code Gray</a:t>
              </a:r>
              <a:endParaRPr lang="fr-FR" b="1" dirty="0">
                <a:solidFill>
                  <a:schemeClr val="bg1"/>
                </a:solidFill>
                <a:latin typeface="Arial" pitchFamily="34" charset="0"/>
                <a:cs typeface="Arial" pitchFamily="34" charset="0"/>
              </a:endParaRPr>
            </a:p>
          </p:txBody>
        </p:sp>
      </p:grpSp>
      <p:sp>
        <p:nvSpPr>
          <p:cNvPr id="112" name="Rectangle 111"/>
          <p:cNvSpPr>
            <a:spLocks noChangeArrowheads="1"/>
          </p:cNvSpPr>
          <p:nvPr/>
        </p:nvSpPr>
        <p:spPr bwMode="auto">
          <a:xfrm>
            <a:off x="5508177" y="6245867"/>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3" name="Rectangle 112"/>
          <p:cNvSpPr>
            <a:spLocks noChangeArrowheads="1"/>
          </p:cNvSpPr>
          <p:nvPr/>
        </p:nvSpPr>
        <p:spPr bwMode="auto">
          <a:xfrm>
            <a:off x="6116058" y="6245867"/>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4" name="Rectangle 113"/>
          <p:cNvSpPr>
            <a:spLocks noChangeArrowheads="1"/>
          </p:cNvSpPr>
          <p:nvPr/>
        </p:nvSpPr>
        <p:spPr bwMode="auto">
          <a:xfrm>
            <a:off x="6725089" y="6245867"/>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15" name="Rectangle 114"/>
          <p:cNvSpPr>
            <a:spLocks noChangeArrowheads="1"/>
          </p:cNvSpPr>
          <p:nvPr/>
        </p:nvSpPr>
        <p:spPr bwMode="auto">
          <a:xfrm>
            <a:off x="7334119" y="6245867"/>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16" name="Rectangle 115"/>
          <p:cNvSpPr>
            <a:spLocks noChangeArrowheads="1"/>
          </p:cNvSpPr>
          <p:nvPr/>
        </p:nvSpPr>
        <p:spPr bwMode="auto">
          <a:xfrm>
            <a:off x="3367173" y="6244959"/>
            <a:ext cx="2135641" cy="5040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Binaire </a:t>
            </a:r>
            <a:endParaRPr lang="fr-FR" b="1" dirty="0">
              <a:solidFill>
                <a:schemeClr val="bg1"/>
              </a:solidFill>
              <a:latin typeface="Arial" pitchFamily="34" charset="0"/>
              <a:cs typeface="Arial" pitchFamily="34" charset="0"/>
            </a:endParaRPr>
          </a:p>
        </p:txBody>
      </p:sp>
      <p:cxnSp>
        <p:nvCxnSpPr>
          <p:cNvPr id="18" name="Connecteur droit avec flèche 17"/>
          <p:cNvCxnSpPr>
            <a:endCxn id="112" idx="0"/>
          </p:cNvCxnSpPr>
          <p:nvPr/>
        </p:nvCxnSpPr>
        <p:spPr>
          <a:xfrm>
            <a:off x="5817118" y="6021423"/>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20" name="Connecteur droit avec flèche 119"/>
          <p:cNvCxnSpPr/>
          <p:nvPr/>
        </p:nvCxnSpPr>
        <p:spPr>
          <a:xfrm>
            <a:off x="6429373" y="6071677"/>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21" name="Connecteur droit avec flèche 120"/>
          <p:cNvCxnSpPr/>
          <p:nvPr/>
        </p:nvCxnSpPr>
        <p:spPr>
          <a:xfrm rot="16200000" flipH="1">
            <a:off x="6081767" y="6336947"/>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23" name="Connecteur droit avec flèche 122"/>
          <p:cNvCxnSpPr/>
          <p:nvPr/>
        </p:nvCxnSpPr>
        <p:spPr>
          <a:xfrm>
            <a:off x="7037689" y="6062966"/>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24" name="Connecteur droit avec flèche 123"/>
          <p:cNvCxnSpPr/>
          <p:nvPr/>
        </p:nvCxnSpPr>
        <p:spPr>
          <a:xfrm rot="16200000" flipH="1">
            <a:off x="6690083" y="6328236"/>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26" name="Connecteur droit avec flèche 125"/>
          <p:cNvCxnSpPr/>
          <p:nvPr/>
        </p:nvCxnSpPr>
        <p:spPr>
          <a:xfrm>
            <a:off x="7642345" y="6093296"/>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27" name="Connecteur droit avec flèche 126"/>
          <p:cNvCxnSpPr/>
          <p:nvPr/>
        </p:nvCxnSpPr>
        <p:spPr>
          <a:xfrm rot="16200000" flipH="1">
            <a:off x="7294739" y="6358566"/>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sp>
        <p:nvSpPr>
          <p:cNvPr id="96" name="Rectangle 95"/>
          <p:cNvSpPr/>
          <p:nvPr/>
        </p:nvSpPr>
        <p:spPr>
          <a:xfrm>
            <a:off x="2505894" y="4665910"/>
            <a:ext cx="6552728"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a:t>On peut aussi procéder ainsi, en commençant par le bit de poids le plus fort et en sachant que ce bit (MSB) est le même en GRAY qu’en Binaire </a:t>
            </a:r>
            <a:r>
              <a:rPr lang="fr-FR" b="1" dirty="0" smtClean="0"/>
              <a:t>naturel</a:t>
            </a:r>
            <a:r>
              <a:rPr lang="fr-FR" u="sng" dirty="0" smtClean="0"/>
              <a:t>.</a:t>
            </a:r>
            <a:endParaRPr lang="fr-FR" u="sng" dirty="0"/>
          </a:p>
        </p:txBody>
      </p:sp>
    </p:spTree>
    <p:extLst>
      <p:ext uri="{BB962C8B-B14F-4D97-AF65-F5344CB8AC3E}">
        <p14:creationId xmlns:p14="http://schemas.microsoft.com/office/powerpoint/2010/main" val="1549693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50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par>
                          <p:cTn id="10" fill="hold">
                            <p:stCondLst>
                              <p:cond delay="1000"/>
                            </p:stCondLst>
                            <p:childTnLst>
                              <p:par>
                                <p:cTn id="11" presetID="10" presetClass="entr" presetSubtype="0" fill="hold" grpId="0" nodeType="afterEffect">
                                  <p:stCondLst>
                                    <p:cond delay="1000"/>
                                  </p:stCondLst>
                                  <p:iterate type="wd">
                                    <p:tmPct val="10000"/>
                                  </p:iterate>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par>
                          <p:cTn id="14" fill="hold">
                            <p:stCondLst>
                              <p:cond delay="5900"/>
                            </p:stCondLst>
                            <p:childTnLst>
                              <p:par>
                                <p:cTn id="15" presetID="53" presetClass="entr" presetSubtype="16"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par>
                          <p:cTn id="20" fill="hold">
                            <p:stCondLst>
                              <p:cond delay="6400"/>
                            </p:stCondLst>
                            <p:childTnLst>
                              <p:par>
                                <p:cTn id="21" presetID="53" presetClass="entr" presetSubtype="16" fill="hold" nodeType="after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500" fill="hold"/>
                                        <p:tgtEl>
                                          <p:spTgt spid="9"/>
                                        </p:tgtEl>
                                        <p:attrNameLst>
                                          <p:attrName>ppt_w</p:attrName>
                                        </p:attrNameLst>
                                      </p:cBhvr>
                                      <p:tavLst>
                                        <p:tav tm="0">
                                          <p:val>
                                            <p:fltVal val="0"/>
                                          </p:val>
                                        </p:tav>
                                        <p:tav tm="100000">
                                          <p:val>
                                            <p:strVal val="#ppt_w"/>
                                          </p:val>
                                        </p:tav>
                                      </p:tavLst>
                                    </p:anim>
                                    <p:anim calcmode="lin" valueType="num">
                                      <p:cBhvr>
                                        <p:cTn id="24" dur="500" fill="hold"/>
                                        <p:tgtEl>
                                          <p:spTgt spid="9"/>
                                        </p:tgtEl>
                                        <p:attrNameLst>
                                          <p:attrName>ppt_h</p:attrName>
                                        </p:attrNameLst>
                                      </p:cBhvr>
                                      <p:tavLst>
                                        <p:tav tm="0">
                                          <p:val>
                                            <p:fltVal val="0"/>
                                          </p:val>
                                        </p:tav>
                                        <p:tav tm="100000">
                                          <p:val>
                                            <p:strVal val="#ppt_h"/>
                                          </p:val>
                                        </p:tav>
                                      </p:tavLst>
                                    </p:anim>
                                    <p:animEffect transition="in" filter="fade">
                                      <p:cBhvr>
                                        <p:cTn id="25" dur="500"/>
                                        <p:tgtEl>
                                          <p:spTgt spid="9"/>
                                        </p:tgtEl>
                                      </p:cBhvr>
                                    </p:animEffect>
                                  </p:childTnLst>
                                </p:cTn>
                              </p:par>
                            </p:childTnLst>
                          </p:cTn>
                        </p:par>
                        <p:par>
                          <p:cTn id="26" fill="hold">
                            <p:stCondLst>
                              <p:cond delay="6900"/>
                            </p:stCondLst>
                            <p:childTnLst>
                              <p:par>
                                <p:cTn id="27" presetID="53" presetClass="entr" presetSubtype="16" fill="hold" nodeType="after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p:cTn id="29" dur="500" fill="hold"/>
                                        <p:tgtEl>
                                          <p:spTgt spid="10"/>
                                        </p:tgtEl>
                                        <p:attrNameLst>
                                          <p:attrName>ppt_w</p:attrName>
                                        </p:attrNameLst>
                                      </p:cBhvr>
                                      <p:tavLst>
                                        <p:tav tm="0">
                                          <p:val>
                                            <p:fltVal val="0"/>
                                          </p:val>
                                        </p:tav>
                                        <p:tav tm="100000">
                                          <p:val>
                                            <p:strVal val="#ppt_w"/>
                                          </p:val>
                                        </p:tav>
                                      </p:tavLst>
                                    </p:anim>
                                    <p:anim calcmode="lin" valueType="num">
                                      <p:cBhvr>
                                        <p:cTn id="30" dur="500" fill="hold"/>
                                        <p:tgtEl>
                                          <p:spTgt spid="10"/>
                                        </p:tgtEl>
                                        <p:attrNameLst>
                                          <p:attrName>ppt_h</p:attrName>
                                        </p:attrNameLst>
                                      </p:cBhvr>
                                      <p:tavLst>
                                        <p:tav tm="0">
                                          <p:val>
                                            <p:fltVal val="0"/>
                                          </p:val>
                                        </p:tav>
                                        <p:tav tm="100000">
                                          <p:val>
                                            <p:strVal val="#ppt_h"/>
                                          </p:val>
                                        </p:tav>
                                      </p:tavLst>
                                    </p:anim>
                                    <p:animEffect transition="in" filter="fade">
                                      <p:cBhvr>
                                        <p:cTn id="31" dur="500"/>
                                        <p:tgtEl>
                                          <p:spTgt spid="10"/>
                                        </p:tgtEl>
                                      </p:cBhvr>
                                    </p:animEffect>
                                  </p:childTnLst>
                                </p:cTn>
                              </p:par>
                            </p:childTnLst>
                          </p:cTn>
                        </p:par>
                        <p:par>
                          <p:cTn id="32" fill="hold">
                            <p:stCondLst>
                              <p:cond delay="7400"/>
                            </p:stCondLst>
                            <p:childTnLst>
                              <p:par>
                                <p:cTn id="33" presetID="53" presetClass="entr" presetSubtype="16" fill="hold" nodeType="after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500" fill="hold"/>
                                        <p:tgtEl>
                                          <p:spTgt spid="11"/>
                                        </p:tgtEl>
                                        <p:attrNameLst>
                                          <p:attrName>ppt_w</p:attrName>
                                        </p:attrNameLst>
                                      </p:cBhvr>
                                      <p:tavLst>
                                        <p:tav tm="0">
                                          <p:val>
                                            <p:fltVal val="0"/>
                                          </p:val>
                                        </p:tav>
                                        <p:tav tm="100000">
                                          <p:val>
                                            <p:strVal val="#ppt_w"/>
                                          </p:val>
                                        </p:tav>
                                      </p:tavLst>
                                    </p:anim>
                                    <p:anim calcmode="lin" valueType="num">
                                      <p:cBhvr>
                                        <p:cTn id="36" dur="500" fill="hold"/>
                                        <p:tgtEl>
                                          <p:spTgt spid="11"/>
                                        </p:tgtEl>
                                        <p:attrNameLst>
                                          <p:attrName>ppt_h</p:attrName>
                                        </p:attrNameLst>
                                      </p:cBhvr>
                                      <p:tavLst>
                                        <p:tav tm="0">
                                          <p:val>
                                            <p:fltVal val="0"/>
                                          </p:val>
                                        </p:tav>
                                        <p:tav tm="100000">
                                          <p:val>
                                            <p:strVal val="#ppt_h"/>
                                          </p:val>
                                        </p:tav>
                                      </p:tavLst>
                                    </p:anim>
                                    <p:animEffect transition="in" filter="fade">
                                      <p:cBhvr>
                                        <p:cTn id="37" dur="500"/>
                                        <p:tgtEl>
                                          <p:spTgt spid="11"/>
                                        </p:tgtEl>
                                      </p:cBhvr>
                                    </p:animEffect>
                                  </p:childTnLst>
                                </p:cTn>
                              </p:par>
                            </p:childTnLst>
                          </p:cTn>
                        </p:par>
                        <p:par>
                          <p:cTn id="38" fill="hold">
                            <p:stCondLst>
                              <p:cond delay="7900"/>
                            </p:stCondLst>
                            <p:childTnLst>
                              <p:par>
                                <p:cTn id="39" presetID="22" presetClass="entr" presetSubtype="8" fill="hold" grpId="0" nodeType="afterEffect">
                                  <p:stCondLst>
                                    <p:cond delay="750"/>
                                  </p:stCondLst>
                                  <p:childTnLst>
                                    <p:set>
                                      <p:cBhvr>
                                        <p:cTn id="40" dur="1" fill="hold">
                                          <p:stCondLst>
                                            <p:cond delay="0"/>
                                          </p:stCondLst>
                                        </p:cTn>
                                        <p:tgtEl>
                                          <p:spTgt spid="16"/>
                                        </p:tgtEl>
                                        <p:attrNameLst>
                                          <p:attrName>style.visibility</p:attrName>
                                        </p:attrNameLst>
                                      </p:cBhvr>
                                      <p:to>
                                        <p:strVal val="visible"/>
                                      </p:to>
                                    </p:set>
                                    <p:animEffect transition="in" filter="wipe(left)">
                                      <p:cBhvr>
                                        <p:cTn id="41" dur="500"/>
                                        <p:tgtEl>
                                          <p:spTgt spid="16"/>
                                        </p:tgtEl>
                                      </p:cBhvr>
                                    </p:animEffect>
                                  </p:childTnLst>
                                </p:cTn>
                              </p:par>
                            </p:childTnLst>
                          </p:cTn>
                        </p:par>
                        <p:par>
                          <p:cTn id="42" fill="hold">
                            <p:stCondLst>
                              <p:cond delay="9150"/>
                            </p:stCondLst>
                            <p:childTnLst>
                              <p:par>
                                <p:cTn id="43" presetID="22" presetClass="entr" presetSubtype="8" fill="hold" grpId="0" nodeType="afterEffect">
                                  <p:stCondLst>
                                    <p:cond delay="750"/>
                                  </p:stCondLst>
                                  <p:childTnLst>
                                    <p:set>
                                      <p:cBhvr>
                                        <p:cTn id="44" dur="1" fill="hold">
                                          <p:stCondLst>
                                            <p:cond delay="0"/>
                                          </p:stCondLst>
                                        </p:cTn>
                                        <p:tgtEl>
                                          <p:spTgt spid="78"/>
                                        </p:tgtEl>
                                        <p:attrNameLst>
                                          <p:attrName>style.visibility</p:attrName>
                                        </p:attrNameLst>
                                      </p:cBhvr>
                                      <p:to>
                                        <p:strVal val="visible"/>
                                      </p:to>
                                    </p:set>
                                    <p:animEffect transition="in" filter="wipe(left)">
                                      <p:cBhvr>
                                        <p:cTn id="45" dur="500"/>
                                        <p:tgtEl>
                                          <p:spTgt spid="78"/>
                                        </p:tgtEl>
                                      </p:cBhvr>
                                    </p:animEffect>
                                  </p:childTnLst>
                                </p:cTn>
                              </p:par>
                            </p:childTnLst>
                          </p:cTn>
                        </p:par>
                        <p:par>
                          <p:cTn id="46" fill="hold">
                            <p:stCondLst>
                              <p:cond delay="10400"/>
                            </p:stCondLst>
                            <p:childTnLst>
                              <p:par>
                                <p:cTn id="47" presetID="22" presetClass="entr" presetSubtype="8" fill="hold" grpId="0" nodeType="afterEffect">
                                  <p:stCondLst>
                                    <p:cond delay="1000"/>
                                  </p:stCondLst>
                                  <p:childTnLst>
                                    <p:set>
                                      <p:cBhvr>
                                        <p:cTn id="48" dur="1" fill="hold">
                                          <p:stCondLst>
                                            <p:cond delay="0"/>
                                          </p:stCondLst>
                                        </p:cTn>
                                        <p:tgtEl>
                                          <p:spTgt spid="79"/>
                                        </p:tgtEl>
                                        <p:attrNameLst>
                                          <p:attrName>style.visibility</p:attrName>
                                        </p:attrNameLst>
                                      </p:cBhvr>
                                      <p:to>
                                        <p:strVal val="visible"/>
                                      </p:to>
                                    </p:set>
                                    <p:animEffect transition="in" filter="wipe(left)">
                                      <p:cBhvr>
                                        <p:cTn id="49" dur="500"/>
                                        <p:tgtEl>
                                          <p:spTgt spid="79"/>
                                        </p:tgtEl>
                                      </p:cBhvr>
                                    </p:animEffect>
                                  </p:childTnLst>
                                </p:cTn>
                              </p:par>
                            </p:childTnLst>
                          </p:cTn>
                        </p:par>
                        <p:par>
                          <p:cTn id="50" fill="hold">
                            <p:stCondLst>
                              <p:cond delay="11900"/>
                            </p:stCondLst>
                            <p:childTnLst>
                              <p:par>
                                <p:cTn id="51" presetID="22" presetClass="entr" presetSubtype="8" fill="hold" grpId="0" nodeType="afterEffect">
                                  <p:stCondLst>
                                    <p:cond delay="750"/>
                                  </p:stCondLst>
                                  <p:childTnLst>
                                    <p:set>
                                      <p:cBhvr>
                                        <p:cTn id="52" dur="1" fill="hold">
                                          <p:stCondLst>
                                            <p:cond delay="0"/>
                                          </p:stCondLst>
                                        </p:cTn>
                                        <p:tgtEl>
                                          <p:spTgt spid="85"/>
                                        </p:tgtEl>
                                        <p:attrNameLst>
                                          <p:attrName>style.visibility</p:attrName>
                                        </p:attrNameLst>
                                      </p:cBhvr>
                                      <p:to>
                                        <p:strVal val="visible"/>
                                      </p:to>
                                    </p:set>
                                    <p:animEffect transition="in" filter="wipe(left)">
                                      <p:cBhvr>
                                        <p:cTn id="53" dur="500"/>
                                        <p:tgtEl>
                                          <p:spTgt spid="85"/>
                                        </p:tgtEl>
                                      </p:cBhvr>
                                    </p:animEffect>
                                  </p:childTnLst>
                                </p:cTn>
                              </p:par>
                            </p:childTnLst>
                          </p:cTn>
                        </p:par>
                        <p:par>
                          <p:cTn id="54" fill="hold">
                            <p:stCondLst>
                              <p:cond delay="13150"/>
                            </p:stCondLst>
                            <p:childTnLst>
                              <p:par>
                                <p:cTn id="55" presetID="22" presetClass="entr" presetSubtype="8" fill="hold" grpId="0" nodeType="afterEffect">
                                  <p:stCondLst>
                                    <p:cond delay="750"/>
                                  </p:stCondLst>
                                  <p:childTnLst>
                                    <p:set>
                                      <p:cBhvr>
                                        <p:cTn id="56" dur="1" fill="hold">
                                          <p:stCondLst>
                                            <p:cond delay="0"/>
                                          </p:stCondLst>
                                        </p:cTn>
                                        <p:tgtEl>
                                          <p:spTgt spid="84"/>
                                        </p:tgtEl>
                                        <p:attrNameLst>
                                          <p:attrName>style.visibility</p:attrName>
                                        </p:attrNameLst>
                                      </p:cBhvr>
                                      <p:to>
                                        <p:strVal val="visible"/>
                                      </p:to>
                                    </p:set>
                                    <p:animEffect transition="in" filter="wipe(left)">
                                      <p:cBhvr>
                                        <p:cTn id="57" dur="500"/>
                                        <p:tgtEl>
                                          <p:spTgt spid="84"/>
                                        </p:tgtEl>
                                      </p:cBhvr>
                                    </p:animEffect>
                                  </p:childTnLst>
                                </p:cTn>
                              </p:par>
                            </p:childTnLst>
                          </p:cTn>
                        </p:par>
                        <p:par>
                          <p:cTn id="58" fill="hold">
                            <p:stCondLst>
                              <p:cond delay="14400"/>
                            </p:stCondLst>
                            <p:childTnLst>
                              <p:par>
                                <p:cTn id="59" presetID="22" presetClass="entr" presetSubtype="8" fill="hold" grpId="0" nodeType="afterEffect">
                                  <p:stCondLst>
                                    <p:cond delay="750"/>
                                  </p:stCondLst>
                                  <p:childTnLst>
                                    <p:set>
                                      <p:cBhvr>
                                        <p:cTn id="60" dur="1" fill="hold">
                                          <p:stCondLst>
                                            <p:cond delay="0"/>
                                          </p:stCondLst>
                                        </p:cTn>
                                        <p:tgtEl>
                                          <p:spTgt spid="83"/>
                                        </p:tgtEl>
                                        <p:attrNameLst>
                                          <p:attrName>style.visibility</p:attrName>
                                        </p:attrNameLst>
                                      </p:cBhvr>
                                      <p:to>
                                        <p:strVal val="visible"/>
                                      </p:to>
                                    </p:set>
                                    <p:animEffect transition="in" filter="wipe(left)">
                                      <p:cBhvr>
                                        <p:cTn id="61" dur="500"/>
                                        <p:tgtEl>
                                          <p:spTgt spid="83"/>
                                        </p:tgtEl>
                                      </p:cBhvr>
                                    </p:animEffect>
                                  </p:childTnLst>
                                </p:cTn>
                              </p:par>
                            </p:childTnLst>
                          </p:cTn>
                        </p:par>
                        <p:par>
                          <p:cTn id="62" fill="hold">
                            <p:stCondLst>
                              <p:cond delay="15650"/>
                            </p:stCondLst>
                            <p:childTnLst>
                              <p:par>
                                <p:cTn id="63" presetID="22" presetClass="entr" presetSubtype="8" fill="hold" grpId="0" nodeType="afterEffect">
                                  <p:stCondLst>
                                    <p:cond delay="750"/>
                                  </p:stCondLst>
                                  <p:childTnLst>
                                    <p:set>
                                      <p:cBhvr>
                                        <p:cTn id="64" dur="1" fill="hold">
                                          <p:stCondLst>
                                            <p:cond delay="0"/>
                                          </p:stCondLst>
                                        </p:cTn>
                                        <p:tgtEl>
                                          <p:spTgt spid="82"/>
                                        </p:tgtEl>
                                        <p:attrNameLst>
                                          <p:attrName>style.visibility</p:attrName>
                                        </p:attrNameLst>
                                      </p:cBhvr>
                                      <p:to>
                                        <p:strVal val="visible"/>
                                      </p:to>
                                    </p:set>
                                    <p:animEffect transition="in" filter="wipe(left)">
                                      <p:cBhvr>
                                        <p:cTn id="65" dur="500"/>
                                        <p:tgtEl>
                                          <p:spTgt spid="82"/>
                                        </p:tgtEl>
                                      </p:cBhvr>
                                    </p:animEffect>
                                  </p:childTnLst>
                                </p:cTn>
                              </p:par>
                            </p:childTnLst>
                          </p:cTn>
                        </p:par>
                        <p:par>
                          <p:cTn id="66" fill="hold">
                            <p:stCondLst>
                              <p:cond delay="16900"/>
                            </p:stCondLst>
                            <p:childTnLst>
                              <p:par>
                                <p:cTn id="67" presetID="22" presetClass="entr" presetSubtype="8" fill="hold" grpId="0" nodeType="afterEffect">
                                  <p:stCondLst>
                                    <p:cond delay="750"/>
                                  </p:stCondLst>
                                  <p:childTnLst>
                                    <p:set>
                                      <p:cBhvr>
                                        <p:cTn id="68" dur="1" fill="hold">
                                          <p:stCondLst>
                                            <p:cond delay="0"/>
                                          </p:stCondLst>
                                        </p:cTn>
                                        <p:tgtEl>
                                          <p:spTgt spid="81"/>
                                        </p:tgtEl>
                                        <p:attrNameLst>
                                          <p:attrName>style.visibility</p:attrName>
                                        </p:attrNameLst>
                                      </p:cBhvr>
                                      <p:to>
                                        <p:strVal val="visible"/>
                                      </p:to>
                                    </p:set>
                                    <p:animEffect transition="in" filter="wipe(left)">
                                      <p:cBhvr>
                                        <p:cTn id="69" dur="500"/>
                                        <p:tgtEl>
                                          <p:spTgt spid="81"/>
                                        </p:tgtEl>
                                      </p:cBhvr>
                                    </p:animEffect>
                                  </p:childTnLst>
                                </p:cTn>
                              </p:par>
                            </p:childTnLst>
                          </p:cTn>
                        </p:par>
                        <p:par>
                          <p:cTn id="70" fill="hold">
                            <p:stCondLst>
                              <p:cond delay="18150"/>
                            </p:stCondLst>
                            <p:childTnLst>
                              <p:par>
                                <p:cTn id="71" presetID="22" presetClass="entr" presetSubtype="8" fill="hold" grpId="0" nodeType="afterEffect">
                                  <p:stCondLst>
                                    <p:cond delay="750"/>
                                  </p:stCondLst>
                                  <p:childTnLst>
                                    <p:set>
                                      <p:cBhvr>
                                        <p:cTn id="72" dur="1" fill="hold">
                                          <p:stCondLst>
                                            <p:cond delay="0"/>
                                          </p:stCondLst>
                                        </p:cTn>
                                        <p:tgtEl>
                                          <p:spTgt spid="80"/>
                                        </p:tgtEl>
                                        <p:attrNameLst>
                                          <p:attrName>style.visibility</p:attrName>
                                        </p:attrNameLst>
                                      </p:cBhvr>
                                      <p:to>
                                        <p:strVal val="visible"/>
                                      </p:to>
                                    </p:set>
                                    <p:animEffect transition="in" filter="wipe(left)">
                                      <p:cBhvr>
                                        <p:cTn id="73" dur="500"/>
                                        <p:tgtEl>
                                          <p:spTgt spid="80"/>
                                        </p:tgtEl>
                                      </p:cBhvr>
                                    </p:animEffect>
                                  </p:childTnLst>
                                </p:cTn>
                              </p:par>
                            </p:childTnLst>
                          </p:cTn>
                        </p:par>
                        <p:par>
                          <p:cTn id="74" fill="hold">
                            <p:stCondLst>
                              <p:cond delay="19400"/>
                            </p:stCondLst>
                            <p:childTnLst>
                              <p:par>
                                <p:cTn id="75" presetID="22" presetClass="entr" presetSubtype="8" fill="hold" grpId="0" nodeType="afterEffect">
                                  <p:stCondLst>
                                    <p:cond delay="750"/>
                                  </p:stCondLst>
                                  <p:childTnLst>
                                    <p:set>
                                      <p:cBhvr>
                                        <p:cTn id="76" dur="1" fill="hold">
                                          <p:stCondLst>
                                            <p:cond delay="0"/>
                                          </p:stCondLst>
                                        </p:cTn>
                                        <p:tgtEl>
                                          <p:spTgt spid="366"/>
                                        </p:tgtEl>
                                        <p:attrNameLst>
                                          <p:attrName>style.visibility</p:attrName>
                                        </p:attrNameLst>
                                      </p:cBhvr>
                                      <p:to>
                                        <p:strVal val="visible"/>
                                      </p:to>
                                    </p:set>
                                    <p:animEffect transition="in" filter="wipe(left)">
                                      <p:cBhvr>
                                        <p:cTn id="77" dur="500"/>
                                        <p:tgtEl>
                                          <p:spTgt spid="366"/>
                                        </p:tgtEl>
                                      </p:cBhvr>
                                    </p:animEffect>
                                  </p:childTnLst>
                                </p:cTn>
                              </p:par>
                            </p:childTnLst>
                          </p:cTn>
                        </p:par>
                        <p:par>
                          <p:cTn id="78" fill="hold">
                            <p:stCondLst>
                              <p:cond delay="20650"/>
                            </p:stCondLst>
                            <p:childTnLst>
                              <p:par>
                                <p:cTn id="79" presetID="22" presetClass="entr" presetSubtype="8" fill="hold" grpId="0" nodeType="afterEffect">
                                  <p:stCondLst>
                                    <p:cond delay="750"/>
                                  </p:stCondLst>
                                  <p:childTnLst>
                                    <p:set>
                                      <p:cBhvr>
                                        <p:cTn id="80" dur="1" fill="hold">
                                          <p:stCondLst>
                                            <p:cond delay="0"/>
                                          </p:stCondLst>
                                        </p:cTn>
                                        <p:tgtEl>
                                          <p:spTgt spid="361"/>
                                        </p:tgtEl>
                                        <p:attrNameLst>
                                          <p:attrName>style.visibility</p:attrName>
                                        </p:attrNameLst>
                                      </p:cBhvr>
                                      <p:to>
                                        <p:strVal val="visible"/>
                                      </p:to>
                                    </p:set>
                                    <p:animEffect transition="in" filter="wipe(left)">
                                      <p:cBhvr>
                                        <p:cTn id="81" dur="500"/>
                                        <p:tgtEl>
                                          <p:spTgt spid="361"/>
                                        </p:tgtEl>
                                      </p:cBhvr>
                                    </p:animEffect>
                                  </p:childTnLst>
                                </p:cTn>
                              </p:par>
                            </p:childTnLst>
                          </p:cTn>
                        </p:par>
                        <p:par>
                          <p:cTn id="82" fill="hold">
                            <p:stCondLst>
                              <p:cond delay="21900"/>
                            </p:stCondLst>
                            <p:childTnLst>
                              <p:par>
                                <p:cTn id="83" presetID="22" presetClass="entr" presetSubtype="8" fill="hold" grpId="0" nodeType="afterEffect">
                                  <p:stCondLst>
                                    <p:cond delay="750"/>
                                  </p:stCondLst>
                                  <p:childTnLst>
                                    <p:set>
                                      <p:cBhvr>
                                        <p:cTn id="84" dur="1" fill="hold">
                                          <p:stCondLst>
                                            <p:cond delay="0"/>
                                          </p:stCondLst>
                                        </p:cTn>
                                        <p:tgtEl>
                                          <p:spTgt spid="351"/>
                                        </p:tgtEl>
                                        <p:attrNameLst>
                                          <p:attrName>style.visibility</p:attrName>
                                        </p:attrNameLst>
                                      </p:cBhvr>
                                      <p:to>
                                        <p:strVal val="visible"/>
                                      </p:to>
                                    </p:set>
                                    <p:animEffect transition="in" filter="wipe(left)">
                                      <p:cBhvr>
                                        <p:cTn id="85" dur="500"/>
                                        <p:tgtEl>
                                          <p:spTgt spid="351"/>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iterate type="wd">
                                    <p:tmPct val="10000"/>
                                  </p:iterate>
                                  <p:childTnLst>
                                    <p:set>
                                      <p:cBhvr>
                                        <p:cTn id="89" dur="1" fill="hold">
                                          <p:stCondLst>
                                            <p:cond delay="0"/>
                                          </p:stCondLst>
                                        </p:cTn>
                                        <p:tgtEl>
                                          <p:spTgt spid="96"/>
                                        </p:tgtEl>
                                        <p:attrNameLst>
                                          <p:attrName>style.visibility</p:attrName>
                                        </p:attrNameLst>
                                      </p:cBhvr>
                                      <p:to>
                                        <p:strVal val="visible"/>
                                      </p:to>
                                    </p:set>
                                    <p:animEffect transition="in" filter="fade">
                                      <p:cBhvr>
                                        <p:cTn id="90" dur="500"/>
                                        <p:tgtEl>
                                          <p:spTgt spid="96"/>
                                        </p:tgtEl>
                                      </p:cBhvr>
                                    </p:animEffect>
                                  </p:childTnLst>
                                </p:cTn>
                              </p:par>
                            </p:childTnLst>
                          </p:cTn>
                        </p:par>
                        <p:par>
                          <p:cTn id="91" fill="hold">
                            <p:stCondLst>
                              <p:cond delay="2150"/>
                            </p:stCondLst>
                            <p:childTnLst>
                              <p:par>
                                <p:cTn id="92" presetID="22" presetClass="entr" presetSubtype="8" fill="hold" nodeType="afterEffect">
                                  <p:stCondLst>
                                    <p:cond delay="1250"/>
                                  </p:stCondLst>
                                  <p:childTnLst>
                                    <p:set>
                                      <p:cBhvr>
                                        <p:cTn id="93" dur="1" fill="hold">
                                          <p:stCondLst>
                                            <p:cond delay="0"/>
                                          </p:stCondLst>
                                        </p:cTn>
                                        <p:tgtEl>
                                          <p:spTgt spid="21"/>
                                        </p:tgtEl>
                                        <p:attrNameLst>
                                          <p:attrName>style.visibility</p:attrName>
                                        </p:attrNameLst>
                                      </p:cBhvr>
                                      <p:to>
                                        <p:strVal val="visible"/>
                                      </p:to>
                                    </p:set>
                                    <p:animEffect transition="in" filter="wipe(left)">
                                      <p:cBhvr>
                                        <p:cTn id="94" dur="1000"/>
                                        <p:tgtEl>
                                          <p:spTgt spid="21"/>
                                        </p:tgtEl>
                                      </p:cBhvr>
                                    </p:animEffect>
                                  </p:childTnLst>
                                </p:cTn>
                              </p:par>
                            </p:childTnLst>
                          </p:cTn>
                        </p:par>
                        <p:par>
                          <p:cTn id="95" fill="hold">
                            <p:stCondLst>
                              <p:cond delay="4400"/>
                            </p:stCondLst>
                            <p:childTnLst>
                              <p:par>
                                <p:cTn id="96" presetID="22" presetClass="entr" presetSubtype="8" fill="hold" grpId="0" nodeType="afterEffect">
                                  <p:stCondLst>
                                    <p:cond delay="500"/>
                                  </p:stCondLst>
                                  <p:childTnLst>
                                    <p:set>
                                      <p:cBhvr>
                                        <p:cTn id="97" dur="1" fill="hold">
                                          <p:stCondLst>
                                            <p:cond delay="0"/>
                                          </p:stCondLst>
                                        </p:cTn>
                                        <p:tgtEl>
                                          <p:spTgt spid="116"/>
                                        </p:tgtEl>
                                        <p:attrNameLst>
                                          <p:attrName>style.visibility</p:attrName>
                                        </p:attrNameLst>
                                      </p:cBhvr>
                                      <p:to>
                                        <p:strVal val="visible"/>
                                      </p:to>
                                    </p:set>
                                    <p:animEffect transition="in" filter="wipe(left)">
                                      <p:cBhvr>
                                        <p:cTn id="98" dur="500"/>
                                        <p:tgtEl>
                                          <p:spTgt spid="116"/>
                                        </p:tgtEl>
                                      </p:cBhvr>
                                    </p:animEffect>
                                  </p:childTnLst>
                                </p:cTn>
                              </p:par>
                            </p:childTnLst>
                          </p:cTn>
                        </p:par>
                      </p:childTnLst>
                    </p:cTn>
                  </p:par>
                  <p:par>
                    <p:cTn id="99" fill="hold">
                      <p:stCondLst>
                        <p:cond delay="indefinite"/>
                      </p:stCondLst>
                      <p:childTnLst>
                        <p:par>
                          <p:cTn id="100" fill="hold">
                            <p:stCondLst>
                              <p:cond delay="0"/>
                            </p:stCondLst>
                            <p:childTnLst>
                              <p:par>
                                <p:cTn id="101" presetID="22" presetClass="entr" presetSubtype="1" fill="hold" nodeType="clickEffect">
                                  <p:stCondLst>
                                    <p:cond delay="0"/>
                                  </p:stCondLst>
                                  <p:childTnLst>
                                    <p:set>
                                      <p:cBhvr>
                                        <p:cTn id="102" dur="1" fill="hold">
                                          <p:stCondLst>
                                            <p:cond delay="0"/>
                                          </p:stCondLst>
                                        </p:cTn>
                                        <p:tgtEl>
                                          <p:spTgt spid="18"/>
                                        </p:tgtEl>
                                        <p:attrNameLst>
                                          <p:attrName>style.visibility</p:attrName>
                                        </p:attrNameLst>
                                      </p:cBhvr>
                                      <p:to>
                                        <p:strVal val="visible"/>
                                      </p:to>
                                    </p:set>
                                    <p:animEffect transition="in" filter="wipe(up)">
                                      <p:cBhvr>
                                        <p:cTn id="103" dur="500"/>
                                        <p:tgtEl>
                                          <p:spTgt spid="18"/>
                                        </p:tgtEl>
                                      </p:cBhvr>
                                    </p:animEffect>
                                  </p:childTnLst>
                                </p:cTn>
                              </p:par>
                            </p:childTnLst>
                          </p:cTn>
                        </p:par>
                        <p:par>
                          <p:cTn id="104" fill="hold">
                            <p:stCondLst>
                              <p:cond delay="500"/>
                            </p:stCondLst>
                            <p:childTnLst>
                              <p:par>
                                <p:cTn id="105" presetID="22" presetClass="entr" presetSubtype="8" fill="hold" grpId="0" nodeType="afterEffect">
                                  <p:stCondLst>
                                    <p:cond delay="0"/>
                                  </p:stCondLst>
                                  <p:childTnLst>
                                    <p:set>
                                      <p:cBhvr>
                                        <p:cTn id="106" dur="1" fill="hold">
                                          <p:stCondLst>
                                            <p:cond delay="0"/>
                                          </p:stCondLst>
                                        </p:cTn>
                                        <p:tgtEl>
                                          <p:spTgt spid="112"/>
                                        </p:tgtEl>
                                        <p:attrNameLst>
                                          <p:attrName>style.visibility</p:attrName>
                                        </p:attrNameLst>
                                      </p:cBhvr>
                                      <p:to>
                                        <p:strVal val="visible"/>
                                      </p:to>
                                    </p:set>
                                    <p:animEffect transition="in" filter="wipe(left)">
                                      <p:cBhvr>
                                        <p:cTn id="107" dur="500"/>
                                        <p:tgtEl>
                                          <p:spTgt spid="112"/>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8" fill="hold" nodeType="clickEffect">
                                  <p:stCondLst>
                                    <p:cond delay="0"/>
                                  </p:stCondLst>
                                  <p:childTnLst>
                                    <p:set>
                                      <p:cBhvr>
                                        <p:cTn id="111" dur="1" fill="hold">
                                          <p:stCondLst>
                                            <p:cond delay="0"/>
                                          </p:stCondLst>
                                        </p:cTn>
                                        <p:tgtEl>
                                          <p:spTgt spid="121"/>
                                        </p:tgtEl>
                                        <p:attrNameLst>
                                          <p:attrName>style.visibility</p:attrName>
                                        </p:attrNameLst>
                                      </p:cBhvr>
                                      <p:to>
                                        <p:strVal val="visible"/>
                                      </p:to>
                                    </p:set>
                                    <p:animEffect transition="in" filter="wipe(left)">
                                      <p:cBhvr>
                                        <p:cTn id="112" dur="500"/>
                                        <p:tgtEl>
                                          <p:spTgt spid="121"/>
                                        </p:tgtEl>
                                      </p:cBhvr>
                                    </p:animEffect>
                                  </p:childTnLst>
                                </p:cTn>
                              </p:par>
                            </p:childTnLst>
                          </p:cTn>
                        </p:par>
                        <p:par>
                          <p:cTn id="113" fill="hold">
                            <p:stCondLst>
                              <p:cond delay="500"/>
                            </p:stCondLst>
                            <p:childTnLst>
                              <p:par>
                                <p:cTn id="114" presetID="22" presetClass="entr" presetSubtype="1" fill="hold" nodeType="afterEffect">
                                  <p:stCondLst>
                                    <p:cond delay="0"/>
                                  </p:stCondLst>
                                  <p:childTnLst>
                                    <p:set>
                                      <p:cBhvr>
                                        <p:cTn id="115" dur="1" fill="hold">
                                          <p:stCondLst>
                                            <p:cond delay="0"/>
                                          </p:stCondLst>
                                        </p:cTn>
                                        <p:tgtEl>
                                          <p:spTgt spid="120"/>
                                        </p:tgtEl>
                                        <p:attrNameLst>
                                          <p:attrName>style.visibility</p:attrName>
                                        </p:attrNameLst>
                                      </p:cBhvr>
                                      <p:to>
                                        <p:strVal val="visible"/>
                                      </p:to>
                                    </p:set>
                                    <p:animEffect transition="in" filter="wipe(up)">
                                      <p:cBhvr>
                                        <p:cTn id="116" dur="500"/>
                                        <p:tgtEl>
                                          <p:spTgt spid="120"/>
                                        </p:tgtEl>
                                      </p:cBhvr>
                                    </p:animEffect>
                                  </p:childTnLst>
                                </p:cTn>
                              </p:par>
                            </p:childTnLst>
                          </p:cTn>
                        </p:par>
                        <p:par>
                          <p:cTn id="117" fill="hold">
                            <p:stCondLst>
                              <p:cond delay="1000"/>
                            </p:stCondLst>
                            <p:childTnLst>
                              <p:par>
                                <p:cTn id="118" presetID="22" presetClass="entr" presetSubtype="4" fill="hold" grpId="0" nodeType="afterEffect">
                                  <p:stCondLst>
                                    <p:cond delay="0"/>
                                  </p:stCondLst>
                                  <p:childTnLst>
                                    <p:set>
                                      <p:cBhvr>
                                        <p:cTn id="119" dur="1" fill="hold">
                                          <p:stCondLst>
                                            <p:cond delay="0"/>
                                          </p:stCondLst>
                                        </p:cTn>
                                        <p:tgtEl>
                                          <p:spTgt spid="20"/>
                                        </p:tgtEl>
                                        <p:attrNameLst>
                                          <p:attrName>style.visibility</p:attrName>
                                        </p:attrNameLst>
                                      </p:cBhvr>
                                      <p:to>
                                        <p:strVal val="visible"/>
                                      </p:to>
                                    </p:set>
                                    <p:animEffect transition="in" filter="wipe(down)">
                                      <p:cBhvr>
                                        <p:cTn id="120" dur="500"/>
                                        <p:tgtEl>
                                          <p:spTgt spid="20"/>
                                        </p:tgtEl>
                                      </p:cBhvr>
                                    </p:animEffect>
                                  </p:childTnLst>
                                </p:cTn>
                              </p:par>
                            </p:childTnLst>
                          </p:cTn>
                        </p:par>
                      </p:childTnLst>
                    </p:cTn>
                  </p:par>
                  <p:par>
                    <p:cTn id="121" fill="hold">
                      <p:stCondLst>
                        <p:cond delay="indefinite"/>
                      </p:stCondLst>
                      <p:childTnLst>
                        <p:par>
                          <p:cTn id="122" fill="hold">
                            <p:stCondLst>
                              <p:cond delay="0"/>
                            </p:stCondLst>
                            <p:childTnLst>
                              <p:par>
                                <p:cTn id="123" presetID="22" presetClass="entr" presetSubtype="8" fill="hold" grpId="0" nodeType="clickEffect">
                                  <p:stCondLst>
                                    <p:cond delay="0"/>
                                  </p:stCondLst>
                                  <p:childTnLst>
                                    <p:set>
                                      <p:cBhvr>
                                        <p:cTn id="124" dur="1" fill="hold">
                                          <p:stCondLst>
                                            <p:cond delay="0"/>
                                          </p:stCondLst>
                                        </p:cTn>
                                        <p:tgtEl>
                                          <p:spTgt spid="113"/>
                                        </p:tgtEl>
                                        <p:attrNameLst>
                                          <p:attrName>style.visibility</p:attrName>
                                        </p:attrNameLst>
                                      </p:cBhvr>
                                      <p:to>
                                        <p:strVal val="visible"/>
                                      </p:to>
                                    </p:set>
                                    <p:animEffect transition="in" filter="wipe(left)">
                                      <p:cBhvr>
                                        <p:cTn id="125" dur="500"/>
                                        <p:tgtEl>
                                          <p:spTgt spid="113"/>
                                        </p:tgtEl>
                                      </p:cBhvr>
                                    </p:animEffect>
                                  </p:childTnLst>
                                </p:cTn>
                              </p:par>
                            </p:childTnLst>
                          </p:cTn>
                        </p:par>
                      </p:childTnLst>
                    </p:cTn>
                  </p:par>
                  <p:par>
                    <p:cTn id="126" fill="hold">
                      <p:stCondLst>
                        <p:cond delay="indefinite"/>
                      </p:stCondLst>
                      <p:childTnLst>
                        <p:par>
                          <p:cTn id="127" fill="hold">
                            <p:stCondLst>
                              <p:cond delay="0"/>
                            </p:stCondLst>
                            <p:childTnLst>
                              <p:par>
                                <p:cTn id="128" presetID="22" presetClass="entr" presetSubtype="8" fill="hold" nodeType="clickEffect">
                                  <p:stCondLst>
                                    <p:cond delay="0"/>
                                  </p:stCondLst>
                                  <p:childTnLst>
                                    <p:set>
                                      <p:cBhvr>
                                        <p:cTn id="129" dur="1" fill="hold">
                                          <p:stCondLst>
                                            <p:cond delay="0"/>
                                          </p:stCondLst>
                                        </p:cTn>
                                        <p:tgtEl>
                                          <p:spTgt spid="124"/>
                                        </p:tgtEl>
                                        <p:attrNameLst>
                                          <p:attrName>style.visibility</p:attrName>
                                        </p:attrNameLst>
                                      </p:cBhvr>
                                      <p:to>
                                        <p:strVal val="visible"/>
                                      </p:to>
                                    </p:set>
                                    <p:animEffect transition="in" filter="wipe(left)">
                                      <p:cBhvr>
                                        <p:cTn id="130" dur="500"/>
                                        <p:tgtEl>
                                          <p:spTgt spid="124"/>
                                        </p:tgtEl>
                                      </p:cBhvr>
                                    </p:animEffect>
                                  </p:childTnLst>
                                </p:cTn>
                              </p:par>
                            </p:childTnLst>
                          </p:cTn>
                        </p:par>
                        <p:par>
                          <p:cTn id="131" fill="hold">
                            <p:stCondLst>
                              <p:cond delay="500"/>
                            </p:stCondLst>
                            <p:childTnLst>
                              <p:par>
                                <p:cTn id="132" presetID="22" presetClass="entr" presetSubtype="8" fill="hold" nodeType="afterEffect">
                                  <p:stCondLst>
                                    <p:cond delay="0"/>
                                  </p:stCondLst>
                                  <p:childTnLst>
                                    <p:set>
                                      <p:cBhvr>
                                        <p:cTn id="133" dur="1" fill="hold">
                                          <p:stCondLst>
                                            <p:cond delay="0"/>
                                          </p:stCondLst>
                                        </p:cTn>
                                        <p:tgtEl>
                                          <p:spTgt spid="123"/>
                                        </p:tgtEl>
                                        <p:attrNameLst>
                                          <p:attrName>style.visibility</p:attrName>
                                        </p:attrNameLst>
                                      </p:cBhvr>
                                      <p:to>
                                        <p:strVal val="visible"/>
                                      </p:to>
                                    </p:set>
                                    <p:animEffect transition="in" filter="wipe(left)">
                                      <p:cBhvr>
                                        <p:cTn id="134" dur="500"/>
                                        <p:tgtEl>
                                          <p:spTgt spid="123"/>
                                        </p:tgtEl>
                                      </p:cBhvr>
                                    </p:animEffect>
                                  </p:childTnLst>
                                </p:cTn>
                              </p:par>
                            </p:childTnLst>
                          </p:cTn>
                        </p:par>
                        <p:par>
                          <p:cTn id="135" fill="hold">
                            <p:stCondLst>
                              <p:cond delay="1000"/>
                            </p:stCondLst>
                            <p:childTnLst>
                              <p:par>
                                <p:cTn id="136" presetID="22" presetClass="entr" presetSubtype="8" fill="hold" grpId="0" nodeType="afterEffect">
                                  <p:stCondLst>
                                    <p:cond delay="0"/>
                                  </p:stCondLst>
                                  <p:childTnLst>
                                    <p:set>
                                      <p:cBhvr>
                                        <p:cTn id="137" dur="1" fill="hold">
                                          <p:stCondLst>
                                            <p:cond delay="0"/>
                                          </p:stCondLst>
                                        </p:cTn>
                                        <p:tgtEl>
                                          <p:spTgt spid="125"/>
                                        </p:tgtEl>
                                        <p:attrNameLst>
                                          <p:attrName>style.visibility</p:attrName>
                                        </p:attrNameLst>
                                      </p:cBhvr>
                                      <p:to>
                                        <p:strVal val="visible"/>
                                      </p:to>
                                    </p:set>
                                    <p:animEffect transition="in" filter="wipe(left)">
                                      <p:cBhvr>
                                        <p:cTn id="138" dur="500"/>
                                        <p:tgtEl>
                                          <p:spTgt spid="125"/>
                                        </p:tgtEl>
                                      </p:cBhvr>
                                    </p:animEffect>
                                  </p:childTnLst>
                                </p:cTn>
                              </p:par>
                            </p:childTnLst>
                          </p:cTn>
                        </p:par>
                      </p:childTnLst>
                    </p:cTn>
                  </p:par>
                  <p:par>
                    <p:cTn id="139" fill="hold">
                      <p:stCondLst>
                        <p:cond delay="indefinite"/>
                      </p:stCondLst>
                      <p:childTnLst>
                        <p:par>
                          <p:cTn id="140" fill="hold">
                            <p:stCondLst>
                              <p:cond delay="0"/>
                            </p:stCondLst>
                            <p:childTnLst>
                              <p:par>
                                <p:cTn id="141" presetID="22" presetClass="entr" presetSubtype="8" fill="hold" grpId="0" nodeType="clickEffect">
                                  <p:stCondLst>
                                    <p:cond delay="0"/>
                                  </p:stCondLst>
                                  <p:childTnLst>
                                    <p:set>
                                      <p:cBhvr>
                                        <p:cTn id="142" dur="1" fill="hold">
                                          <p:stCondLst>
                                            <p:cond delay="0"/>
                                          </p:stCondLst>
                                        </p:cTn>
                                        <p:tgtEl>
                                          <p:spTgt spid="114"/>
                                        </p:tgtEl>
                                        <p:attrNameLst>
                                          <p:attrName>style.visibility</p:attrName>
                                        </p:attrNameLst>
                                      </p:cBhvr>
                                      <p:to>
                                        <p:strVal val="visible"/>
                                      </p:to>
                                    </p:set>
                                    <p:animEffect transition="in" filter="wipe(left)">
                                      <p:cBhvr>
                                        <p:cTn id="143" dur="500"/>
                                        <p:tgtEl>
                                          <p:spTgt spid="114"/>
                                        </p:tgtEl>
                                      </p:cBhvr>
                                    </p:animEffect>
                                  </p:childTnLst>
                                </p:cTn>
                              </p:par>
                            </p:childTnLst>
                          </p:cTn>
                        </p:par>
                      </p:childTnLst>
                    </p:cTn>
                  </p:par>
                  <p:par>
                    <p:cTn id="144" fill="hold">
                      <p:stCondLst>
                        <p:cond delay="indefinite"/>
                      </p:stCondLst>
                      <p:childTnLst>
                        <p:par>
                          <p:cTn id="145" fill="hold">
                            <p:stCondLst>
                              <p:cond delay="0"/>
                            </p:stCondLst>
                            <p:childTnLst>
                              <p:par>
                                <p:cTn id="146" presetID="22" presetClass="entr" presetSubtype="4" fill="hold" nodeType="clickEffect">
                                  <p:stCondLst>
                                    <p:cond delay="0"/>
                                  </p:stCondLst>
                                  <p:childTnLst>
                                    <p:set>
                                      <p:cBhvr>
                                        <p:cTn id="147" dur="1" fill="hold">
                                          <p:stCondLst>
                                            <p:cond delay="0"/>
                                          </p:stCondLst>
                                        </p:cTn>
                                        <p:tgtEl>
                                          <p:spTgt spid="127"/>
                                        </p:tgtEl>
                                        <p:attrNameLst>
                                          <p:attrName>style.visibility</p:attrName>
                                        </p:attrNameLst>
                                      </p:cBhvr>
                                      <p:to>
                                        <p:strVal val="visible"/>
                                      </p:to>
                                    </p:set>
                                    <p:animEffect transition="in" filter="wipe(down)">
                                      <p:cBhvr>
                                        <p:cTn id="148" dur="500"/>
                                        <p:tgtEl>
                                          <p:spTgt spid="127"/>
                                        </p:tgtEl>
                                      </p:cBhvr>
                                    </p:animEffect>
                                  </p:childTnLst>
                                </p:cTn>
                              </p:par>
                            </p:childTnLst>
                          </p:cTn>
                        </p:par>
                        <p:par>
                          <p:cTn id="149" fill="hold">
                            <p:stCondLst>
                              <p:cond delay="500"/>
                            </p:stCondLst>
                            <p:childTnLst>
                              <p:par>
                                <p:cTn id="150" presetID="22" presetClass="entr" presetSubtype="4" fill="hold" nodeType="afterEffect">
                                  <p:stCondLst>
                                    <p:cond delay="0"/>
                                  </p:stCondLst>
                                  <p:childTnLst>
                                    <p:set>
                                      <p:cBhvr>
                                        <p:cTn id="151" dur="1" fill="hold">
                                          <p:stCondLst>
                                            <p:cond delay="0"/>
                                          </p:stCondLst>
                                        </p:cTn>
                                        <p:tgtEl>
                                          <p:spTgt spid="126"/>
                                        </p:tgtEl>
                                        <p:attrNameLst>
                                          <p:attrName>style.visibility</p:attrName>
                                        </p:attrNameLst>
                                      </p:cBhvr>
                                      <p:to>
                                        <p:strVal val="visible"/>
                                      </p:to>
                                    </p:set>
                                    <p:animEffect transition="in" filter="wipe(down)">
                                      <p:cBhvr>
                                        <p:cTn id="152" dur="500"/>
                                        <p:tgtEl>
                                          <p:spTgt spid="126"/>
                                        </p:tgtEl>
                                      </p:cBhvr>
                                    </p:animEffect>
                                  </p:childTnLst>
                                </p:cTn>
                              </p:par>
                            </p:childTnLst>
                          </p:cTn>
                        </p:par>
                        <p:par>
                          <p:cTn id="153" fill="hold">
                            <p:stCondLst>
                              <p:cond delay="1000"/>
                            </p:stCondLst>
                            <p:childTnLst>
                              <p:par>
                                <p:cTn id="154" presetID="22" presetClass="entr" presetSubtype="4" fill="hold" grpId="0" nodeType="afterEffect">
                                  <p:stCondLst>
                                    <p:cond delay="0"/>
                                  </p:stCondLst>
                                  <p:childTnLst>
                                    <p:set>
                                      <p:cBhvr>
                                        <p:cTn id="155" dur="1" fill="hold">
                                          <p:stCondLst>
                                            <p:cond delay="0"/>
                                          </p:stCondLst>
                                        </p:cTn>
                                        <p:tgtEl>
                                          <p:spTgt spid="128"/>
                                        </p:tgtEl>
                                        <p:attrNameLst>
                                          <p:attrName>style.visibility</p:attrName>
                                        </p:attrNameLst>
                                      </p:cBhvr>
                                      <p:to>
                                        <p:strVal val="visible"/>
                                      </p:to>
                                    </p:set>
                                    <p:animEffect transition="in" filter="wipe(down)">
                                      <p:cBhvr>
                                        <p:cTn id="156" dur="500"/>
                                        <p:tgtEl>
                                          <p:spTgt spid="128"/>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8" fill="hold" grpId="0" nodeType="clickEffect">
                                  <p:stCondLst>
                                    <p:cond delay="0"/>
                                  </p:stCondLst>
                                  <p:childTnLst>
                                    <p:set>
                                      <p:cBhvr>
                                        <p:cTn id="160" dur="1" fill="hold">
                                          <p:stCondLst>
                                            <p:cond delay="0"/>
                                          </p:stCondLst>
                                        </p:cTn>
                                        <p:tgtEl>
                                          <p:spTgt spid="115"/>
                                        </p:tgtEl>
                                        <p:attrNameLst>
                                          <p:attrName>style.visibility</p:attrName>
                                        </p:attrNameLst>
                                      </p:cBhvr>
                                      <p:to>
                                        <p:strVal val="visible"/>
                                      </p:to>
                                    </p:set>
                                    <p:animEffect transition="in" filter="wipe(left)">
                                      <p:cBhvr>
                                        <p:cTn id="161" dur="500"/>
                                        <p:tgtEl>
                                          <p:spTgt spid="1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25" grpId="0"/>
      <p:bldP spid="128" grpId="0"/>
      <p:bldP spid="7" grpId="0" animBg="1"/>
      <p:bldP spid="351" grpId="0"/>
      <p:bldP spid="361" grpId="0"/>
      <p:bldP spid="366" grpId="0"/>
      <p:bldP spid="16" grpId="0" animBg="1"/>
      <p:bldP spid="78" grpId="0" animBg="1"/>
      <p:bldP spid="79" grpId="0" animBg="1"/>
      <p:bldP spid="80" grpId="0"/>
      <p:bldP spid="81" grpId="0"/>
      <p:bldP spid="82" grpId="0"/>
      <p:bldP spid="83" grpId="0"/>
      <p:bldP spid="84" grpId="0"/>
      <p:bldP spid="85" grpId="0"/>
      <p:bldP spid="112" grpId="0" animBg="1"/>
      <p:bldP spid="113" grpId="0" animBg="1"/>
      <p:bldP spid="114" grpId="0" animBg="1"/>
      <p:bldP spid="115" grpId="0" animBg="1"/>
      <p:bldP spid="116" grpId="0" animBg="1"/>
      <p:bldP spid="9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9510" y="-25443"/>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69510" y="840213"/>
            <a:ext cx="8989112" cy="830997"/>
          </a:xfrm>
          <a:prstGeom prst="rect">
            <a:avLst/>
          </a:prstGeom>
        </p:spPr>
        <p:txBody>
          <a:bodyPr wrap="squar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non pondérés : </a:t>
            </a:r>
            <a:br>
              <a:rPr lang="fr-FR" sz="2400" b="1" u="sng" dirty="0" smtClean="0">
                <a:effectLst>
                  <a:outerShdw blurRad="38100" dist="38100" dir="2700000" algn="tl">
                    <a:srgbClr val="000000">
                      <a:alpha val="43137"/>
                    </a:srgbClr>
                  </a:outerShdw>
                </a:effectLst>
                <a:latin typeface="Arial" pitchFamily="34" charset="0"/>
                <a:cs typeface="Arial" pitchFamily="34" charset="0"/>
              </a:rPr>
            </a:br>
            <a:r>
              <a:rPr lang="fr-FR" sz="2400" b="1" u="sng" dirty="0" smtClean="0">
                <a:effectLst>
                  <a:outerShdw blurRad="38100" dist="38100" dir="2700000" algn="tl">
                    <a:srgbClr val="000000">
                      <a:alpha val="43137"/>
                    </a:srgbClr>
                  </a:outerShdw>
                </a:effectLst>
                <a:latin typeface="Arial" pitchFamily="34" charset="0"/>
                <a:cs typeface="Arial" pitchFamily="34" charset="0"/>
              </a:rPr>
              <a:t>Le code Binaire réfléchit</a:t>
            </a:r>
            <a:r>
              <a:rPr lang="fr-FR" sz="2400" b="1" u="sng" dirty="0">
                <a:effectLst>
                  <a:outerShdw blurRad="38100" dist="38100" dir="2700000" algn="tl">
                    <a:srgbClr val="000000">
                      <a:alpha val="43137"/>
                    </a:srgbClr>
                  </a:outerShdw>
                </a:effectLst>
                <a:latin typeface="Arial" pitchFamily="34" charset="0"/>
                <a:cs typeface="Arial" pitchFamily="34" charset="0"/>
              </a:rPr>
              <a:t> </a:t>
            </a:r>
            <a:r>
              <a:rPr lang="fr-FR" sz="2400" b="1" u="sng" dirty="0" smtClean="0">
                <a:effectLst>
                  <a:outerShdw blurRad="38100" dist="38100" dir="2700000" algn="tl">
                    <a:srgbClr val="000000">
                      <a:alpha val="43137"/>
                    </a:srgbClr>
                  </a:outerShdw>
                </a:effectLst>
                <a:latin typeface="Arial" pitchFamily="34" charset="0"/>
                <a:cs typeface="Arial" pitchFamily="34" charset="0"/>
              </a:rPr>
              <a:t>ou « code GRAY »…  </a:t>
            </a:r>
            <a:endParaRPr lang="fr-FR" sz="2400" u="sng" dirty="0"/>
          </a:p>
        </p:txBody>
      </p:sp>
      <p:sp>
        <p:nvSpPr>
          <p:cNvPr id="7" name="Rectangle 6"/>
          <p:cNvSpPr/>
          <p:nvPr/>
        </p:nvSpPr>
        <p:spPr>
          <a:xfrm>
            <a:off x="2483769" y="1981870"/>
            <a:ext cx="6552728" cy="1231106"/>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gray vers binaire naturel</a:t>
            </a:r>
          </a:p>
          <a:p>
            <a:pPr algn="ctr"/>
            <a:r>
              <a:rPr lang="fr-FR" sz="2800" b="1" dirty="0" err="1" smtClean="0">
                <a:effectLst>
                  <a:outerShdw blurRad="38100" dist="38100" dir="2700000" algn="tl">
                    <a:srgbClr val="000000">
                      <a:alpha val="43137"/>
                    </a:srgbClr>
                  </a:outerShdw>
                </a:effectLst>
                <a:latin typeface="Arial" pitchFamily="34" charset="0"/>
                <a:cs typeface="Arial" pitchFamily="34" charset="0"/>
                <a:sym typeface="Symbol"/>
              </a:rPr>
              <a:t>B</a:t>
            </a:r>
            <a:r>
              <a:rPr lang="fr-FR" sz="2800" b="1" baseline="-25000" dirty="0" err="1" smtClean="0">
                <a:effectLst>
                  <a:outerShdw blurRad="38100" dist="38100" dir="2700000" algn="tl">
                    <a:srgbClr val="000000">
                      <a:alpha val="43137"/>
                    </a:srgbClr>
                  </a:outerShdw>
                </a:effectLst>
                <a:latin typeface="Arial" pitchFamily="34" charset="0"/>
                <a:cs typeface="Arial" pitchFamily="34" charset="0"/>
                <a:sym typeface="Symbol"/>
              </a:rPr>
              <a:t>n</a:t>
            </a:r>
            <a:r>
              <a:rPr lang="fr-FR" sz="2800" b="1" dirty="0" smtClean="0">
                <a:effectLst>
                  <a:outerShdw blurRad="38100" dist="38100" dir="2700000" algn="tl">
                    <a:srgbClr val="000000">
                      <a:alpha val="43137"/>
                    </a:srgbClr>
                  </a:outerShdw>
                </a:effectLst>
                <a:latin typeface="Arial" pitchFamily="34" charset="0"/>
                <a:cs typeface="Arial" pitchFamily="34" charset="0"/>
                <a:sym typeface="Symbol"/>
              </a:rPr>
              <a:t> = </a:t>
            </a:r>
            <a:r>
              <a:rPr lang="fr-FR" sz="2800" b="1" dirty="0" err="1" smtClean="0">
                <a:effectLst>
                  <a:outerShdw blurRad="38100" dist="38100" dir="2700000" algn="tl">
                    <a:srgbClr val="000000">
                      <a:alpha val="43137"/>
                    </a:srgbClr>
                  </a:outerShdw>
                </a:effectLst>
                <a:latin typeface="Arial" pitchFamily="34" charset="0"/>
                <a:cs typeface="Arial" pitchFamily="34" charset="0"/>
                <a:sym typeface="Symbol"/>
              </a:rPr>
              <a:t>G</a:t>
            </a:r>
            <a:r>
              <a:rPr lang="fr-FR" sz="2800" b="1" baseline="-25000" dirty="0" err="1" smtClean="0">
                <a:effectLst>
                  <a:outerShdw blurRad="38100" dist="38100" dir="2700000" algn="tl">
                    <a:srgbClr val="000000">
                      <a:alpha val="43137"/>
                    </a:srgbClr>
                  </a:outerShdw>
                </a:effectLst>
                <a:latin typeface="Arial" pitchFamily="34" charset="0"/>
                <a:cs typeface="Arial" pitchFamily="34" charset="0"/>
                <a:sym typeface="Symbol"/>
              </a:rPr>
              <a:t>n</a:t>
            </a:r>
            <a:r>
              <a:rPr lang="fr-FR" sz="2800" b="1" dirty="0" smtClean="0">
                <a:effectLst>
                  <a:outerShdw blurRad="38100" dist="38100" dir="2700000" algn="tl">
                    <a:srgbClr val="000000">
                      <a:alpha val="43137"/>
                    </a:srgbClr>
                  </a:outerShdw>
                </a:effectLst>
                <a:latin typeface="Arial" pitchFamily="34" charset="0"/>
                <a:cs typeface="Arial" pitchFamily="34" charset="0"/>
                <a:sym typeface="Symbol"/>
              </a:rPr>
              <a:t>  B</a:t>
            </a:r>
            <a:r>
              <a:rPr lang="fr-FR" sz="2800" b="1" baseline="-25000" dirty="0" smtClean="0">
                <a:effectLst>
                  <a:outerShdw blurRad="38100" dist="38100" dir="2700000" algn="tl">
                    <a:srgbClr val="000000">
                      <a:alpha val="43137"/>
                    </a:srgbClr>
                  </a:outerShdw>
                </a:effectLst>
                <a:latin typeface="Arial" pitchFamily="34" charset="0"/>
                <a:cs typeface="Arial" pitchFamily="34" charset="0"/>
                <a:sym typeface="Symbol"/>
              </a:rPr>
              <a:t>n+1</a:t>
            </a:r>
          </a:p>
          <a:p>
            <a:pPr algn="ctr"/>
            <a:r>
              <a:rPr lang="fr-FR" sz="2800" b="1" dirty="0" smtClean="0">
                <a:effectLst>
                  <a:outerShdw blurRad="38100" dist="38100" dir="2700000" algn="tl">
                    <a:srgbClr val="000000">
                      <a:alpha val="43137"/>
                    </a:srgbClr>
                  </a:outerShdw>
                </a:effectLst>
                <a:latin typeface="Arial" pitchFamily="34" charset="0"/>
                <a:cs typeface="Arial" pitchFamily="34" charset="0"/>
                <a:sym typeface="Symbol"/>
              </a:rPr>
              <a:t>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 vous d’essayer…….</a:t>
            </a:r>
            <a:endParaRPr lang="fr-FR" b="1" dirty="0">
              <a:effectLst>
                <a:outerShdw blurRad="38100" dist="38100" dir="2700000" algn="tl">
                  <a:srgbClr val="000000">
                    <a:alpha val="43137"/>
                  </a:srgbClr>
                </a:outerShdw>
              </a:effectLst>
              <a:latin typeface="Arial" pitchFamily="34" charset="0"/>
              <a:cs typeface="Arial" pitchFamily="34" charset="0"/>
              <a:sym typeface="Symbol"/>
            </a:endParaRPr>
          </a:p>
        </p:txBody>
      </p:sp>
      <p:grpSp>
        <p:nvGrpSpPr>
          <p:cNvPr id="12" name="Groupe 11"/>
          <p:cNvGrpSpPr/>
          <p:nvPr/>
        </p:nvGrpSpPr>
        <p:grpSpPr>
          <a:xfrm>
            <a:off x="7415619" y="87917"/>
            <a:ext cx="1643003" cy="1836611"/>
            <a:chOff x="7415619" y="87917"/>
            <a:chExt cx="1643003" cy="1836611"/>
          </a:xfrm>
        </p:grpSpPr>
        <p:grpSp>
          <p:nvGrpSpPr>
            <p:cNvPr id="310" name="Groupe 309"/>
            <p:cNvGrpSpPr/>
            <p:nvPr/>
          </p:nvGrpSpPr>
          <p:grpSpPr>
            <a:xfrm flipH="1">
              <a:off x="7416062" y="87917"/>
              <a:ext cx="1642560" cy="371475"/>
              <a:chOff x="6195995" y="973078"/>
              <a:chExt cx="1642560" cy="371475"/>
            </a:xfrm>
          </p:grpSpPr>
          <p:sp>
            <p:nvSpPr>
              <p:cNvPr id="311"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a:t>
                </a:r>
                <a:endParaRPr lang="fr-FR" b="1" dirty="0">
                  <a:solidFill>
                    <a:schemeClr val="bg1"/>
                  </a:solidFill>
                  <a:latin typeface="Arial" pitchFamily="34" charset="0"/>
                  <a:cs typeface="Arial" pitchFamily="34" charset="0"/>
                </a:endParaRPr>
              </a:p>
            </p:txBody>
          </p:sp>
          <p:sp>
            <p:nvSpPr>
              <p:cNvPr id="312"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a</a:t>
                </a:r>
                <a:endParaRPr lang="fr-FR" b="1" dirty="0">
                  <a:solidFill>
                    <a:schemeClr val="bg1"/>
                  </a:solidFill>
                  <a:latin typeface="Arial" pitchFamily="34" charset="0"/>
                  <a:cs typeface="Arial" pitchFamily="34" charset="0"/>
                </a:endParaRPr>
              </a:p>
            </p:txBody>
          </p:sp>
          <p:sp>
            <p:nvSpPr>
              <p:cNvPr id="315"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S </a:t>
                </a:r>
                <a:r>
                  <a:rPr lang="fr-FR" b="1" dirty="0">
                    <a:effectLst>
                      <a:outerShdw blurRad="38100" dist="38100" dir="2700000" algn="tl">
                        <a:srgbClr val="000000">
                          <a:alpha val="43137"/>
                        </a:srgbClr>
                      </a:outerShdw>
                    </a:effectLst>
                    <a:latin typeface="Arial" pitchFamily="34" charset="0"/>
                    <a:cs typeface="Arial" pitchFamily="34" charset="0"/>
                    <a:sym typeface="Symbol"/>
                  </a:rPr>
                  <a:t></a:t>
                </a:r>
                <a:endParaRPr lang="fr-FR" b="1" dirty="0">
                  <a:solidFill>
                    <a:schemeClr val="bg1"/>
                  </a:solidFill>
                  <a:latin typeface="Arial" pitchFamily="34" charset="0"/>
                  <a:cs typeface="Arial" pitchFamily="34" charset="0"/>
                </a:endParaRPr>
              </a:p>
            </p:txBody>
          </p:sp>
        </p:grpSp>
        <p:grpSp>
          <p:nvGrpSpPr>
            <p:cNvPr id="322" name="Groupe 321"/>
            <p:cNvGrpSpPr/>
            <p:nvPr/>
          </p:nvGrpSpPr>
          <p:grpSpPr>
            <a:xfrm flipH="1">
              <a:off x="7416062" y="461520"/>
              <a:ext cx="1642560" cy="371475"/>
              <a:chOff x="6195995" y="973078"/>
              <a:chExt cx="1642560" cy="371475"/>
            </a:xfrm>
          </p:grpSpPr>
          <p:sp>
            <p:nvSpPr>
              <p:cNvPr id="323"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324"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325"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nvGrpSpPr>
            <p:cNvPr id="326" name="Groupe 325"/>
            <p:cNvGrpSpPr/>
            <p:nvPr/>
          </p:nvGrpSpPr>
          <p:grpSpPr>
            <a:xfrm flipH="1">
              <a:off x="7415619" y="823080"/>
              <a:ext cx="1642560" cy="371475"/>
              <a:chOff x="6195995" y="973078"/>
              <a:chExt cx="1642560" cy="371475"/>
            </a:xfrm>
          </p:grpSpPr>
          <p:sp>
            <p:nvSpPr>
              <p:cNvPr id="327"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28"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329"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330" name="Groupe 329"/>
            <p:cNvGrpSpPr/>
            <p:nvPr/>
          </p:nvGrpSpPr>
          <p:grpSpPr>
            <a:xfrm flipH="1">
              <a:off x="7415619" y="1174227"/>
              <a:ext cx="1642560" cy="371475"/>
              <a:chOff x="6195995" y="973078"/>
              <a:chExt cx="1642560" cy="371475"/>
            </a:xfrm>
          </p:grpSpPr>
          <p:sp>
            <p:nvSpPr>
              <p:cNvPr id="331"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332"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33"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334" name="Groupe 333"/>
            <p:cNvGrpSpPr/>
            <p:nvPr/>
          </p:nvGrpSpPr>
          <p:grpSpPr>
            <a:xfrm flipH="1">
              <a:off x="7415619" y="1553053"/>
              <a:ext cx="1642560" cy="371475"/>
              <a:chOff x="6195995" y="973078"/>
              <a:chExt cx="1642560" cy="371475"/>
            </a:xfrm>
          </p:grpSpPr>
          <p:sp>
            <p:nvSpPr>
              <p:cNvPr id="335"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36"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37"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grpSp>
        <p:nvGrpSpPr>
          <p:cNvPr id="5" name="Groupe 4"/>
          <p:cNvGrpSpPr/>
          <p:nvPr/>
        </p:nvGrpSpPr>
        <p:grpSpPr>
          <a:xfrm>
            <a:off x="327380" y="1484784"/>
            <a:ext cx="1728192" cy="1249965"/>
            <a:chOff x="6732240" y="1045998"/>
            <a:chExt cx="1728192" cy="1249965"/>
          </a:xfrm>
        </p:grpSpPr>
        <p:grpSp>
          <p:nvGrpSpPr>
            <p:cNvPr id="8" name="Groupe 7"/>
            <p:cNvGrpSpPr/>
            <p:nvPr/>
          </p:nvGrpSpPr>
          <p:grpSpPr>
            <a:xfrm>
              <a:off x="6732240" y="1268760"/>
              <a:ext cx="1728192" cy="1027203"/>
              <a:chOff x="395536" y="4245508"/>
              <a:chExt cx="1728192" cy="1027203"/>
            </a:xfrm>
            <a:gradFill flip="none" rotWithShape="1">
              <a:gsLst>
                <a:gs pos="0">
                  <a:schemeClr val="accent1">
                    <a:tint val="66000"/>
                    <a:satMod val="160000"/>
                  </a:schemeClr>
                </a:gs>
                <a:gs pos="65000">
                  <a:schemeClr val="accent1">
                    <a:lumMod val="50000"/>
                  </a:schemeClr>
                </a:gs>
              </a:gsLst>
              <a:path path="shape">
                <a:fillToRect l="50000" t="50000" r="50000" b="50000"/>
              </a:path>
              <a:tileRect/>
            </a:gradFill>
          </p:grpSpPr>
          <p:sp>
            <p:nvSpPr>
              <p:cNvPr id="2" name="Rectangle 1"/>
              <p:cNvSpPr/>
              <p:nvPr/>
            </p:nvSpPr>
            <p:spPr>
              <a:xfrm>
                <a:off x="899592" y="4245508"/>
                <a:ext cx="720080" cy="1027203"/>
              </a:xfrm>
              <a:prstGeom prst="rect">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effectLst>
                      <a:outerShdw blurRad="38100" dist="38100" dir="2700000" algn="tl">
                        <a:srgbClr val="000000">
                          <a:alpha val="43137"/>
                        </a:srgbClr>
                      </a:outerShdw>
                    </a:effectLst>
                  </a:rPr>
                  <a:t>  </a:t>
                </a:r>
                <a:r>
                  <a:rPr lang="fr-FR" sz="2000" b="1" dirty="0" smtClean="0">
                    <a:effectLst>
                      <a:outerShdw blurRad="38100" dist="38100" dir="2700000" algn="tl">
                        <a:srgbClr val="000000">
                          <a:alpha val="43137"/>
                        </a:srgbClr>
                      </a:outerShdw>
                    </a:effectLst>
                    <a:latin typeface="Arial" pitchFamily="34" charset="0"/>
                    <a:cs typeface="Arial" pitchFamily="34" charset="0"/>
                  </a:rPr>
                  <a:t>= 1</a:t>
                </a:r>
                <a:endParaRPr lang="fr-FR" sz="20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6" name="Connecteur droit 5"/>
              <p:cNvCxnSpPr/>
              <p:nvPr/>
            </p:nvCxnSpPr>
            <p:spPr>
              <a:xfrm>
                <a:off x="395536" y="441079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5" name="Connecteur droit 294"/>
              <p:cNvCxnSpPr/>
              <p:nvPr/>
            </p:nvCxnSpPr>
            <p:spPr>
              <a:xfrm>
                <a:off x="395536" y="494690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6" name="Connecteur droit 295"/>
              <p:cNvCxnSpPr/>
              <p:nvPr/>
            </p:nvCxnSpPr>
            <p:spPr>
              <a:xfrm>
                <a:off x="1619672" y="4731683"/>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01" name="Rectangle 300"/>
            <p:cNvSpPr/>
            <p:nvPr/>
          </p:nvSpPr>
          <p:spPr>
            <a:xfrm>
              <a:off x="6934717" y="1045998"/>
              <a:ext cx="35618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a</a:t>
              </a:r>
              <a:endParaRPr lang="fr-FR" sz="2400" dirty="0">
                <a:solidFill>
                  <a:schemeClr val="bg1"/>
                </a:solidFill>
              </a:endParaRPr>
            </a:p>
          </p:txBody>
        </p:sp>
        <p:sp>
          <p:nvSpPr>
            <p:cNvPr id="302" name="Rectangle 301"/>
            <p:cNvSpPr/>
            <p:nvPr/>
          </p:nvSpPr>
          <p:spPr>
            <a:xfrm>
              <a:off x="6936086" y="1579671"/>
              <a:ext cx="37221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b</a:t>
              </a:r>
              <a:endParaRPr lang="fr-FR" sz="2400" dirty="0">
                <a:solidFill>
                  <a:schemeClr val="bg1"/>
                </a:solidFill>
              </a:endParaRPr>
            </a:p>
          </p:txBody>
        </p:sp>
        <p:sp>
          <p:nvSpPr>
            <p:cNvPr id="303" name="Rectangle 302"/>
            <p:cNvSpPr/>
            <p:nvPr/>
          </p:nvSpPr>
          <p:spPr>
            <a:xfrm>
              <a:off x="7915946" y="1375063"/>
              <a:ext cx="389850"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S</a:t>
              </a:r>
              <a:endParaRPr lang="fr-FR" sz="2400" dirty="0">
                <a:solidFill>
                  <a:schemeClr val="bg1"/>
                </a:solidFill>
              </a:endParaRPr>
            </a:p>
          </p:txBody>
        </p:sp>
      </p:grpSp>
      <p:grpSp>
        <p:nvGrpSpPr>
          <p:cNvPr id="9" name="Groupe 8"/>
          <p:cNvGrpSpPr/>
          <p:nvPr/>
        </p:nvGrpSpPr>
        <p:grpSpPr>
          <a:xfrm>
            <a:off x="327380" y="2843109"/>
            <a:ext cx="1728192" cy="1249965"/>
            <a:chOff x="327380" y="3143397"/>
            <a:chExt cx="1728192" cy="1249965"/>
          </a:xfrm>
        </p:grpSpPr>
        <p:grpSp>
          <p:nvGrpSpPr>
            <p:cNvPr id="297" name="Groupe 296"/>
            <p:cNvGrpSpPr/>
            <p:nvPr/>
          </p:nvGrpSpPr>
          <p:grpSpPr>
            <a:xfrm>
              <a:off x="327380" y="3366159"/>
              <a:ext cx="1728192" cy="1027203"/>
              <a:chOff x="395536" y="4245508"/>
              <a:chExt cx="1728192" cy="1027203"/>
            </a:xfrm>
            <a:gradFill flip="none" rotWithShape="1">
              <a:gsLst>
                <a:gs pos="0">
                  <a:schemeClr val="accent1">
                    <a:tint val="66000"/>
                    <a:satMod val="160000"/>
                  </a:schemeClr>
                </a:gs>
                <a:gs pos="65000">
                  <a:schemeClr val="accent1">
                    <a:lumMod val="50000"/>
                  </a:schemeClr>
                </a:gs>
              </a:gsLst>
              <a:path path="shape">
                <a:fillToRect l="50000" t="50000" r="50000" b="50000"/>
              </a:path>
              <a:tileRect/>
            </a:gradFill>
          </p:grpSpPr>
          <p:sp>
            <p:nvSpPr>
              <p:cNvPr id="304" name="Rectangle 303"/>
              <p:cNvSpPr/>
              <p:nvPr/>
            </p:nvSpPr>
            <p:spPr>
              <a:xfrm>
                <a:off x="899592" y="4245508"/>
                <a:ext cx="720080" cy="1027203"/>
              </a:xfrm>
              <a:prstGeom prst="rect">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effectLst>
                      <a:outerShdw blurRad="38100" dist="38100" dir="2700000" algn="tl">
                        <a:srgbClr val="000000">
                          <a:alpha val="43137"/>
                        </a:srgbClr>
                      </a:outerShdw>
                    </a:effectLst>
                  </a:rPr>
                  <a:t>  </a:t>
                </a:r>
                <a:r>
                  <a:rPr lang="fr-FR" sz="2000" b="1" dirty="0" smtClean="0">
                    <a:effectLst>
                      <a:outerShdw blurRad="38100" dist="38100" dir="2700000" algn="tl">
                        <a:srgbClr val="000000">
                          <a:alpha val="43137"/>
                        </a:srgbClr>
                      </a:outerShdw>
                    </a:effectLst>
                    <a:latin typeface="Arial" pitchFamily="34" charset="0"/>
                    <a:cs typeface="Arial" pitchFamily="34" charset="0"/>
                  </a:rPr>
                  <a:t>= 1</a:t>
                </a:r>
                <a:endParaRPr lang="fr-FR" sz="20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305" name="Connecteur droit 304"/>
              <p:cNvCxnSpPr/>
              <p:nvPr/>
            </p:nvCxnSpPr>
            <p:spPr>
              <a:xfrm>
                <a:off x="395536" y="441079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6" name="Connecteur droit 305"/>
              <p:cNvCxnSpPr/>
              <p:nvPr/>
            </p:nvCxnSpPr>
            <p:spPr>
              <a:xfrm>
                <a:off x="395536" y="494690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7" name="Connecteur droit 306"/>
              <p:cNvCxnSpPr/>
              <p:nvPr/>
            </p:nvCxnSpPr>
            <p:spPr>
              <a:xfrm>
                <a:off x="1619672" y="4731683"/>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14" name="Rectangle 313"/>
            <p:cNvSpPr/>
            <p:nvPr/>
          </p:nvSpPr>
          <p:spPr>
            <a:xfrm>
              <a:off x="529857" y="3143397"/>
              <a:ext cx="35618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a</a:t>
              </a:r>
              <a:endParaRPr lang="fr-FR" sz="2400" dirty="0">
                <a:solidFill>
                  <a:schemeClr val="bg1"/>
                </a:solidFill>
              </a:endParaRPr>
            </a:p>
          </p:txBody>
        </p:sp>
        <p:sp>
          <p:nvSpPr>
            <p:cNvPr id="316" name="Rectangle 315"/>
            <p:cNvSpPr/>
            <p:nvPr/>
          </p:nvSpPr>
          <p:spPr>
            <a:xfrm>
              <a:off x="531226" y="3677070"/>
              <a:ext cx="37221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b</a:t>
              </a:r>
              <a:endParaRPr lang="fr-FR" sz="2400" dirty="0">
                <a:solidFill>
                  <a:schemeClr val="bg1"/>
                </a:solidFill>
              </a:endParaRPr>
            </a:p>
          </p:txBody>
        </p:sp>
        <p:sp>
          <p:nvSpPr>
            <p:cNvPr id="317" name="Rectangle 316"/>
            <p:cNvSpPr/>
            <p:nvPr/>
          </p:nvSpPr>
          <p:spPr>
            <a:xfrm>
              <a:off x="1511086" y="3472462"/>
              <a:ext cx="389850"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S</a:t>
              </a:r>
              <a:endParaRPr lang="fr-FR" sz="2400" dirty="0">
                <a:solidFill>
                  <a:schemeClr val="bg1"/>
                </a:solidFill>
              </a:endParaRPr>
            </a:p>
          </p:txBody>
        </p:sp>
      </p:grpSp>
      <p:grpSp>
        <p:nvGrpSpPr>
          <p:cNvPr id="10" name="Groupe 9"/>
          <p:cNvGrpSpPr/>
          <p:nvPr/>
        </p:nvGrpSpPr>
        <p:grpSpPr>
          <a:xfrm>
            <a:off x="347802" y="4201434"/>
            <a:ext cx="1728192" cy="1249965"/>
            <a:chOff x="347802" y="4351578"/>
            <a:chExt cx="1728192" cy="1249965"/>
          </a:xfrm>
        </p:grpSpPr>
        <p:grpSp>
          <p:nvGrpSpPr>
            <p:cNvPr id="321" name="Groupe 320"/>
            <p:cNvGrpSpPr/>
            <p:nvPr/>
          </p:nvGrpSpPr>
          <p:grpSpPr>
            <a:xfrm>
              <a:off x="347802" y="4574340"/>
              <a:ext cx="1728192" cy="1027203"/>
              <a:chOff x="395536" y="4245508"/>
              <a:chExt cx="1728192" cy="1027203"/>
            </a:xfrm>
            <a:gradFill flip="none" rotWithShape="1">
              <a:gsLst>
                <a:gs pos="0">
                  <a:schemeClr val="accent1">
                    <a:tint val="66000"/>
                    <a:satMod val="160000"/>
                  </a:schemeClr>
                </a:gs>
                <a:gs pos="65000">
                  <a:schemeClr val="accent1">
                    <a:lumMod val="50000"/>
                  </a:schemeClr>
                </a:gs>
              </a:gsLst>
              <a:path path="shape">
                <a:fillToRect l="50000" t="50000" r="50000" b="50000"/>
              </a:path>
              <a:tileRect/>
            </a:gradFill>
          </p:grpSpPr>
          <p:sp>
            <p:nvSpPr>
              <p:cNvPr id="341" name="Rectangle 340"/>
              <p:cNvSpPr/>
              <p:nvPr/>
            </p:nvSpPr>
            <p:spPr>
              <a:xfrm>
                <a:off x="899592" y="4245508"/>
                <a:ext cx="720080" cy="1027203"/>
              </a:xfrm>
              <a:prstGeom prst="rect">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effectLst>
                      <a:outerShdw blurRad="38100" dist="38100" dir="2700000" algn="tl">
                        <a:srgbClr val="000000">
                          <a:alpha val="43137"/>
                        </a:srgbClr>
                      </a:outerShdw>
                    </a:effectLst>
                  </a:rPr>
                  <a:t>  </a:t>
                </a:r>
                <a:r>
                  <a:rPr lang="fr-FR" sz="2000" b="1" dirty="0" smtClean="0">
                    <a:effectLst>
                      <a:outerShdw blurRad="38100" dist="38100" dir="2700000" algn="tl">
                        <a:srgbClr val="000000">
                          <a:alpha val="43137"/>
                        </a:srgbClr>
                      </a:outerShdw>
                    </a:effectLst>
                    <a:latin typeface="Arial" pitchFamily="34" charset="0"/>
                    <a:cs typeface="Arial" pitchFamily="34" charset="0"/>
                  </a:rPr>
                  <a:t>= 1</a:t>
                </a:r>
                <a:endParaRPr lang="fr-FR" sz="20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342" name="Connecteur droit 341"/>
              <p:cNvCxnSpPr/>
              <p:nvPr/>
            </p:nvCxnSpPr>
            <p:spPr>
              <a:xfrm>
                <a:off x="395536" y="441079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3" name="Connecteur droit 342"/>
              <p:cNvCxnSpPr/>
              <p:nvPr/>
            </p:nvCxnSpPr>
            <p:spPr>
              <a:xfrm>
                <a:off x="395536" y="494690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4" name="Connecteur droit 343"/>
              <p:cNvCxnSpPr/>
              <p:nvPr/>
            </p:nvCxnSpPr>
            <p:spPr>
              <a:xfrm>
                <a:off x="1619672" y="4731683"/>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48" name="Rectangle 347"/>
            <p:cNvSpPr/>
            <p:nvPr/>
          </p:nvSpPr>
          <p:spPr>
            <a:xfrm>
              <a:off x="550279" y="4351578"/>
              <a:ext cx="35618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a</a:t>
              </a:r>
              <a:endParaRPr lang="fr-FR" sz="2400" dirty="0">
                <a:solidFill>
                  <a:schemeClr val="bg1"/>
                </a:solidFill>
              </a:endParaRPr>
            </a:p>
          </p:txBody>
        </p:sp>
        <p:sp>
          <p:nvSpPr>
            <p:cNvPr id="349" name="Rectangle 348"/>
            <p:cNvSpPr/>
            <p:nvPr/>
          </p:nvSpPr>
          <p:spPr>
            <a:xfrm>
              <a:off x="551648" y="4885251"/>
              <a:ext cx="37221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b</a:t>
              </a:r>
              <a:endParaRPr lang="fr-FR" sz="2400" dirty="0">
                <a:solidFill>
                  <a:schemeClr val="bg1"/>
                </a:solidFill>
              </a:endParaRPr>
            </a:p>
          </p:txBody>
        </p:sp>
        <p:sp>
          <p:nvSpPr>
            <p:cNvPr id="350" name="Rectangle 349"/>
            <p:cNvSpPr/>
            <p:nvPr/>
          </p:nvSpPr>
          <p:spPr>
            <a:xfrm>
              <a:off x="1531508" y="4680643"/>
              <a:ext cx="389850"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S</a:t>
              </a:r>
              <a:endParaRPr lang="fr-FR" sz="2400" dirty="0">
                <a:solidFill>
                  <a:schemeClr val="bg1"/>
                </a:solidFill>
              </a:endParaRPr>
            </a:p>
          </p:txBody>
        </p:sp>
      </p:grpSp>
      <p:sp>
        <p:nvSpPr>
          <p:cNvPr id="351" name="Rectangle 350"/>
          <p:cNvSpPr/>
          <p:nvPr/>
        </p:nvSpPr>
        <p:spPr>
          <a:xfrm>
            <a:off x="39348" y="6279703"/>
            <a:ext cx="356188"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0</a:t>
            </a:r>
            <a:endParaRPr lang="fr-FR" sz="2400" dirty="0"/>
          </a:p>
        </p:txBody>
      </p:sp>
      <p:sp>
        <p:nvSpPr>
          <p:cNvPr id="361" name="Rectangle 360"/>
          <p:cNvSpPr/>
          <p:nvPr/>
        </p:nvSpPr>
        <p:spPr>
          <a:xfrm>
            <a:off x="1979712" y="6021423"/>
            <a:ext cx="52129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B</a:t>
            </a:r>
            <a:r>
              <a:rPr lang="fr-FR" sz="2400" b="1" baseline="-25000" dirty="0" smtClean="0">
                <a:effectLst>
                  <a:outerShdw blurRad="38100" dist="38100" dir="2700000" algn="tl">
                    <a:srgbClr val="000000">
                      <a:alpha val="43137"/>
                    </a:srgbClr>
                  </a:outerShdw>
                </a:effectLst>
                <a:latin typeface="Arial" pitchFamily="34" charset="0"/>
                <a:cs typeface="Arial" pitchFamily="34" charset="0"/>
              </a:rPr>
              <a:t>4</a:t>
            </a:r>
            <a:endParaRPr lang="fr-FR" sz="2400" baseline="-25000" dirty="0"/>
          </a:p>
        </p:txBody>
      </p:sp>
      <p:grpSp>
        <p:nvGrpSpPr>
          <p:cNvPr id="11" name="Groupe 10"/>
          <p:cNvGrpSpPr/>
          <p:nvPr/>
        </p:nvGrpSpPr>
        <p:grpSpPr>
          <a:xfrm>
            <a:off x="347802" y="5559758"/>
            <a:ext cx="1728192" cy="1249965"/>
            <a:chOff x="347802" y="5559758"/>
            <a:chExt cx="1728192" cy="1249965"/>
          </a:xfrm>
        </p:grpSpPr>
        <p:grpSp>
          <p:nvGrpSpPr>
            <p:cNvPr id="354" name="Groupe 353"/>
            <p:cNvGrpSpPr/>
            <p:nvPr/>
          </p:nvGrpSpPr>
          <p:grpSpPr>
            <a:xfrm>
              <a:off x="347802" y="5782520"/>
              <a:ext cx="1728192" cy="1027203"/>
              <a:chOff x="395536" y="4245508"/>
              <a:chExt cx="1728192" cy="1027203"/>
            </a:xfrm>
            <a:gradFill flip="none" rotWithShape="1">
              <a:gsLst>
                <a:gs pos="0">
                  <a:schemeClr val="accent1">
                    <a:tint val="66000"/>
                    <a:satMod val="160000"/>
                  </a:schemeClr>
                </a:gs>
                <a:gs pos="65000">
                  <a:schemeClr val="accent1">
                    <a:lumMod val="50000"/>
                  </a:schemeClr>
                </a:gs>
              </a:gsLst>
              <a:path path="shape">
                <a:fillToRect l="50000" t="50000" r="50000" b="50000"/>
              </a:path>
              <a:tileRect/>
            </a:gradFill>
          </p:grpSpPr>
          <p:sp>
            <p:nvSpPr>
              <p:cNvPr id="355" name="Rectangle 354"/>
              <p:cNvSpPr/>
              <p:nvPr/>
            </p:nvSpPr>
            <p:spPr>
              <a:xfrm>
                <a:off x="899592" y="4245508"/>
                <a:ext cx="720080" cy="1027203"/>
              </a:xfrm>
              <a:prstGeom prst="rect">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effectLst>
                      <a:outerShdw blurRad="38100" dist="38100" dir="2700000" algn="tl">
                        <a:srgbClr val="000000">
                          <a:alpha val="43137"/>
                        </a:srgbClr>
                      </a:outerShdw>
                    </a:effectLst>
                  </a:rPr>
                  <a:t>  </a:t>
                </a:r>
                <a:r>
                  <a:rPr lang="fr-FR" sz="2000" b="1" dirty="0" smtClean="0">
                    <a:effectLst>
                      <a:outerShdw blurRad="38100" dist="38100" dir="2700000" algn="tl">
                        <a:srgbClr val="000000">
                          <a:alpha val="43137"/>
                        </a:srgbClr>
                      </a:outerShdw>
                    </a:effectLst>
                    <a:latin typeface="Arial" pitchFamily="34" charset="0"/>
                    <a:cs typeface="Arial" pitchFamily="34" charset="0"/>
                  </a:rPr>
                  <a:t>= 1</a:t>
                </a:r>
                <a:endParaRPr lang="fr-FR" sz="20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356" name="Connecteur droit 355"/>
              <p:cNvCxnSpPr/>
              <p:nvPr/>
            </p:nvCxnSpPr>
            <p:spPr>
              <a:xfrm>
                <a:off x="395536" y="441079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7" name="Connecteur droit 356"/>
              <p:cNvCxnSpPr/>
              <p:nvPr/>
            </p:nvCxnSpPr>
            <p:spPr>
              <a:xfrm>
                <a:off x="395536" y="494690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8" name="Connecteur droit 357"/>
              <p:cNvCxnSpPr/>
              <p:nvPr/>
            </p:nvCxnSpPr>
            <p:spPr>
              <a:xfrm>
                <a:off x="1619672" y="4731683"/>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62" name="Rectangle 361"/>
            <p:cNvSpPr/>
            <p:nvPr/>
          </p:nvSpPr>
          <p:spPr>
            <a:xfrm>
              <a:off x="550279" y="5559758"/>
              <a:ext cx="35618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a</a:t>
              </a:r>
              <a:endParaRPr lang="fr-FR" sz="2400" dirty="0">
                <a:solidFill>
                  <a:schemeClr val="bg1"/>
                </a:solidFill>
              </a:endParaRPr>
            </a:p>
          </p:txBody>
        </p:sp>
        <p:sp>
          <p:nvSpPr>
            <p:cNvPr id="363" name="Rectangle 362"/>
            <p:cNvSpPr/>
            <p:nvPr/>
          </p:nvSpPr>
          <p:spPr>
            <a:xfrm>
              <a:off x="551648" y="6093431"/>
              <a:ext cx="37221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b</a:t>
              </a:r>
              <a:endParaRPr lang="fr-FR" sz="2400" dirty="0">
                <a:solidFill>
                  <a:schemeClr val="bg1"/>
                </a:solidFill>
              </a:endParaRPr>
            </a:p>
          </p:txBody>
        </p:sp>
        <p:sp>
          <p:nvSpPr>
            <p:cNvPr id="364" name="Rectangle 363"/>
            <p:cNvSpPr/>
            <p:nvPr/>
          </p:nvSpPr>
          <p:spPr>
            <a:xfrm>
              <a:off x="1531508" y="5888823"/>
              <a:ext cx="389850"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S</a:t>
              </a:r>
              <a:endParaRPr lang="fr-FR" sz="2400" dirty="0">
                <a:solidFill>
                  <a:schemeClr val="bg1"/>
                </a:solidFill>
              </a:endParaRPr>
            </a:p>
          </p:txBody>
        </p:sp>
      </p:grpSp>
      <p:sp>
        <p:nvSpPr>
          <p:cNvPr id="366" name="Rectangle 365"/>
          <p:cNvSpPr/>
          <p:nvPr/>
        </p:nvSpPr>
        <p:spPr>
          <a:xfrm>
            <a:off x="2225" y="5661248"/>
            <a:ext cx="53732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G</a:t>
            </a:r>
            <a:r>
              <a:rPr lang="fr-FR" sz="2400" b="1" baseline="-25000" dirty="0" smtClean="0">
                <a:effectLst>
                  <a:outerShdw blurRad="38100" dist="38100" dir="2700000" algn="tl">
                    <a:srgbClr val="000000">
                      <a:alpha val="43137"/>
                    </a:srgbClr>
                  </a:outerShdw>
                </a:effectLst>
                <a:latin typeface="Arial" pitchFamily="34" charset="0"/>
                <a:cs typeface="Arial" pitchFamily="34" charset="0"/>
              </a:rPr>
              <a:t>4</a:t>
            </a:r>
            <a:endParaRPr lang="fr-FR" sz="2400" baseline="-25000" dirty="0"/>
          </a:p>
        </p:txBody>
      </p:sp>
      <p:sp>
        <p:nvSpPr>
          <p:cNvPr id="16" name="Forme libre 15"/>
          <p:cNvSpPr/>
          <p:nvPr/>
        </p:nvSpPr>
        <p:spPr>
          <a:xfrm>
            <a:off x="315686" y="2394857"/>
            <a:ext cx="1567543" cy="1164772"/>
          </a:xfrm>
          <a:custGeom>
            <a:avLst/>
            <a:gdLst>
              <a:gd name="connsiteX0" fmla="*/ 0 w 1567543"/>
              <a:gd name="connsiteY0" fmla="*/ 0 h 1164772"/>
              <a:gd name="connsiteX1" fmla="*/ 0 w 1567543"/>
              <a:gd name="connsiteY1" fmla="*/ 522514 h 1164772"/>
              <a:gd name="connsiteX2" fmla="*/ 1567543 w 1567543"/>
              <a:gd name="connsiteY2" fmla="*/ 544286 h 1164772"/>
              <a:gd name="connsiteX3" fmla="*/ 1567543 w 1567543"/>
              <a:gd name="connsiteY3" fmla="*/ 1164772 h 1164772"/>
              <a:gd name="connsiteX4" fmla="*/ 1567543 w 1567543"/>
              <a:gd name="connsiteY4" fmla="*/ 1164772 h 1164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7543" h="1164772">
                <a:moveTo>
                  <a:pt x="0" y="0"/>
                </a:moveTo>
                <a:lnTo>
                  <a:pt x="0" y="522514"/>
                </a:lnTo>
                <a:lnTo>
                  <a:pt x="1567543" y="544286"/>
                </a:lnTo>
                <a:lnTo>
                  <a:pt x="1567543" y="1164772"/>
                </a:lnTo>
                <a:lnTo>
                  <a:pt x="1567543" y="1164772"/>
                </a:ln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Forme libre 77"/>
          <p:cNvSpPr/>
          <p:nvPr/>
        </p:nvSpPr>
        <p:spPr>
          <a:xfrm>
            <a:off x="333393" y="3744259"/>
            <a:ext cx="1567543" cy="1164772"/>
          </a:xfrm>
          <a:custGeom>
            <a:avLst/>
            <a:gdLst>
              <a:gd name="connsiteX0" fmla="*/ 0 w 1567543"/>
              <a:gd name="connsiteY0" fmla="*/ 0 h 1164772"/>
              <a:gd name="connsiteX1" fmla="*/ 0 w 1567543"/>
              <a:gd name="connsiteY1" fmla="*/ 522514 h 1164772"/>
              <a:gd name="connsiteX2" fmla="*/ 1567543 w 1567543"/>
              <a:gd name="connsiteY2" fmla="*/ 544286 h 1164772"/>
              <a:gd name="connsiteX3" fmla="*/ 1567543 w 1567543"/>
              <a:gd name="connsiteY3" fmla="*/ 1164772 h 1164772"/>
              <a:gd name="connsiteX4" fmla="*/ 1567543 w 1567543"/>
              <a:gd name="connsiteY4" fmla="*/ 1164772 h 1164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7543" h="1164772">
                <a:moveTo>
                  <a:pt x="0" y="0"/>
                </a:moveTo>
                <a:lnTo>
                  <a:pt x="0" y="522514"/>
                </a:lnTo>
                <a:lnTo>
                  <a:pt x="1567543" y="544286"/>
                </a:lnTo>
                <a:lnTo>
                  <a:pt x="1567543" y="1164772"/>
                </a:lnTo>
                <a:lnTo>
                  <a:pt x="1567543" y="1164772"/>
                </a:ln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Forme libre 78"/>
          <p:cNvSpPr/>
          <p:nvPr/>
        </p:nvSpPr>
        <p:spPr>
          <a:xfrm>
            <a:off x="353815" y="5103923"/>
            <a:ext cx="1567543" cy="1164772"/>
          </a:xfrm>
          <a:custGeom>
            <a:avLst/>
            <a:gdLst>
              <a:gd name="connsiteX0" fmla="*/ 0 w 1567543"/>
              <a:gd name="connsiteY0" fmla="*/ 0 h 1164772"/>
              <a:gd name="connsiteX1" fmla="*/ 0 w 1567543"/>
              <a:gd name="connsiteY1" fmla="*/ 522514 h 1164772"/>
              <a:gd name="connsiteX2" fmla="*/ 1567543 w 1567543"/>
              <a:gd name="connsiteY2" fmla="*/ 544286 h 1164772"/>
              <a:gd name="connsiteX3" fmla="*/ 1567543 w 1567543"/>
              <a:gd name="connsiteY3" fmla="*/ 1164772 h 1164772"/>
              <a:gd name="connsiteX4" fmla="*/ 1567543 w 1567543"/>
              <a:gd name="connsiteY4" fmla="*/ 1164772 h 1164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7543" h="1164772">
                <a:moveTo>
                  <a:pt x="0" y="0"/>
                </a:moveTo>
                <a:lnTo>
                  <a:pt x="0" y="522514"/>
                </a:lnTo>
                <a:lnTo>
                  <a:pt x="1567543" y="544286"/>
                </a:lnTo>
                <a:lnTo>
                  <a:pt x="1567543" y="1164772"/>
                </a:lnTo>
                <a:lnTo>
                  <a:pt x="1567543" y="1164772"/>
                </a:ln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Rectangle 79"/>
          <p:cNvSpPr/>
          <p:nvPr/>
        </p:nvSpPr>
        <p:spPr>
          <a:xfrm>
            <a:off x="1975390" y="4695527"/>
            <a:ext cx="52129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B</a:t>
            </a:r>
            <a:r>
              <a:rPr lang="fr-FR" sz="2400" b="1" baseline="-25000" dirty="0" smtClean="0">
                <a:effectLst>
                  <a:outerShdw blurRad="38100" dist="38100" dir="2700000" algn="tl">
                    <a:srgbClr val="000000">
                      <a:alpha val="43137"/>
                    </a:srgbClr>
                  </a:outerShdw>
                </a:effectLst>
                <a:latin typeface="Arial" pitchFamily="34" charset="0"/>
                <a:cs typeface="Arial" pitchFamily="34" charset="0"/>
              </a:rPr>
              <a:t>3</a:t>
            </a:r>
            <a:endParaRPr lang="fr-FR" sz="2400" baseline="-25000" dirty="0"/>
          </a:p>
        </p:txBody>
      </p:sp>
      <p:sp>
        <p:nvSpPr>
          <p:cNvPr id="81" name="Rectangle 80"/>
          <p:cNvSpPr/>
          <p:nvPr/>
        </p:nvSpPr>
        <p:spPr>
          <a:xfrm>
            <a:off x="-2097" y="4335352"/>
            <a:ext cx="53732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G</a:t>
            </a:r>
            <a:r>
              <a:rPr lang="fr-FR" sz="2400" b="1" baseline="-25000" dirty="0">
                <a:effectLst>
                  <a:outerShdw blurRad="38100" dist="38100" dir="2700000" algn="tl">
                    <a:srgbClr val="000000">
                      <a:alpha val="43137"/>
                    </a:srgbClr>
                  </a:outerShdw>
                </a:effectLst>
                <a:latin typeface="Arial" pitchFamily="34" charset="0"/>
                <a:cs typeface="Arial" pitchFamily="34" charset="0"/>
              </a:rPr>
              <a:t>3</a:t>
            </a:r>
            <a:endParaRPr lang="fr-FR" sz="2400" baseline="-25000" dirty="0"/>
          </a:p>
        </p:txBody>
      </p:sp>
      <p:sp>
        <p:nvSpPr>
          <p:cNvPr id="82" name="Rectangle 81"/>
          <p:cNvSpPr/>
          <p:nvPr/>
        </p:nvSpPr>
        <p:spPr>
          <a:xfrm>
            <a:off x="1962471" y="3321213"/>
            <a:ext cx="52129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B</a:t>
            </a:r>
            <a:r>
              <a:rPr lang="fr-FR" sz="2400" b="1" baseline="-25000" dirty="0">
                <a:effectLst>
                  <a:outerShdw blurRad="38100" dist="38100" dir="2700000" algn="tl">
                    <a:srgbClr val="000000">
                      <a:alpha val="43137"/>
                    </a:srgbClr>
                  </a:outerShdw>
                </a:effectLst>
                <a:latin typeface="Arial" pitchFamily="34" charset="0"/>
                <a:cs typeface="Arial" pitchFamily="34" charset="0"/>
              </a:rPr>
              <a:t>2</a:t>
            </a:r>
            <a:endParaRPr lang="fr-FR" sz="2400" baseline="-25000" dirty="0"/>
          </a:p>
        </p:txBody>
      </p:sp>
      <p:sp>
        <p:nvSpPr>
          <p:cNvPr id="83" name="Rectangle 82"/>
          <p:cNvSpPr/>
          <p:nvPr/>
        </p:nvSpPr>
        <p:spPr>
          <a:xfrm>
            <a:off x="-15016" y="2961038"/>
            <a:ext cx="53732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G</a:t>
            </a:r>
            <a:r>
              <a:rPr lang="fr-FR" sz="2400" b="1" baseline="-25000" dirty="0">
                <a:effectLst>
                  <a:outerShdw blurRad="38100" dist="38100" dir="2700000" algn="tl">
                    <a:srgbClr val="000000">
                      <a:alpha val="43137"/>
                    </a:srgbClr>
                  </a:outerShdw>
                </a:effectLst>
                <a:latin typeface="Arial" pitchFamily="34" charset="0"/>
                <a:cs typeface="Arial" pitchFamily="34" charset="0"/>
              </a:rPr>
              <a:t>2</a:t>
            </a:r>
            <a:endParaRPr lang="fr-FR" sz="2400" baseline="-25000" dirty="0"/>
          </a:p>
        </p:txBody>
      </p:sp>
      <p:sp>
        <p:nvSpPr>
          <p:cNvPr id="84" name="Rectangle 83"/>
          <p:cNvSpPr/>
          <p:nvPr/>
        </p:nvSpPr>
        <p:spPr>
          <a:xfrm>
            <a:off x="1962471" y="1947274"/>
            <a:ext cx="52129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B</a:t>
            </a:r>
            <a:r>
              <a:rPr lang="fr-FR" sz="2400" b="1" baseline="-25000" dirty="0">
                <a:effectLst>
                  <a:outerShdw blurRad="38100" dist="38100" dir="2700000" algn="tl">
                    <a:srgbClr val="000000">
                      <a:alpha val="43137"/>
                    </a:srgbClr>
                  </a:outerShdw>
                </a:effectLst>
                <a:latin typeface="Arial" pitchFamily="34" charset="0"/>
                <a:cs typeface="Arial" pitchFamily="34" charset="0"/>
              </a:rPr>
              <a:t>1</a:t>
            </a:r>
            <a:endParaRPr lang="fr-FR" sz="2400" baseline="-25000" dirty="0"/>
          </a:p>
        </p:txBody>
      </p:sp>
      <p:sp>
        <p:nvSpPr>
          <p:cNvPr id="85" name="Rectangle 84"/>
          <p:cNvSpPr/>
          <p:nvPr/>
        </p:nvSpPr>
        <p:spPr>
          <a:xfrm>
            <a:off x="-15016" y="1587099"/>
            <a:ext cx="53732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G</a:t>
            </a:r>
            <a:r>
              <a:rPr lang="fr-FR" sz="2400" b="1" baseline="-25000" dirty="0">
                <a:effectLst>
                  <a:outerShdw blurRad="38100" dist="38100" dir="2700000" algn="tl">
                    <a:srgbClr val="000000">
                      <a:alpha val="43137"/>
                    </a:srgbClr>
                  </a:outerShdw>
                </a:effectLst>
                <a:latin typeface="Arial" pitchFamily="34" charset="0"/>
                <a:cs typeface="Arial" pitchFamily="34" charset="0"/>
              </a:rPr>
              <a:t>1</a:t>
            </a:r>
            <a:endParaRPr lang="fr-FR" sz="2400" baseline="-25000" dirty="0"/>
          </a:p>
        </p:txBody>
      </p:sp>
      <p:sp>
        <p:nvSpPr>
          <p:cNvPr id="119" name="Rectangle 118"/>
          <p:cNvSpPr/>
          <p:nvPr/>
        </p:nvSpPr>
        <p:spPr>
          <a:xfrm>
            <a:off x="6622753" y="3703223"/>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sp>
        <p:nvSpPr>
          <p:cNvPr id="122" name="Rectangle 121"/>
          <p:cNvSpPr/>
          <p:nvPr/>
        </p:nvSpPr>
        <p:spPr>
          <a:xfrm>
            <a:off x="7231069" y="3694512"/>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sp>
        <p:nvSpPr>
          <p:cNvPr id="129" name="Rectangle 128"/>
          <p:cNvSpPr/>
          <p:nvPr/>
        </p:nvSpPr>
        <p:spPr>
          <a:xfrm>
            <a:off x="7835725" y="3724842"/>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grpSp>
        <p:nvGrpSpPr>
          <p:cNvPr id="130" name="Groupe 129"/>
          <p:cNvGrpSpPr/>
          <p:nvPr/>
        </p:nvGrpSpPr>
        <p:grpSpPr>
          <a:xfrm>
            <a:off x="3814441" y="3286099"/>
            <a:ext cx="4584829" cy="504075"/>
            <a:chOff x="3059832" y="5748180"/>
            <a:chExt cx="4584829" cy="504075"/>
          </a:xfrm>
        </p:grpSpPr>
        <p:sp>
          <p:nvSpPr>
            <p:cNvPr id="131" name="Rectangle 130"/>
            <p:cNvSpPr>
              <a:spLocks noChangeArrowheads="1"/>
            </p:cNvSpPr>
            <p:nvPr/>
          </p:nvSpPr>
          <p:spPr bwMode="auto">
            <a:xfrm>
              <a:off x="5200836"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32" name="Rectangle 131"/>
            <p:cNvSpPr>
              <a:spLocks noChangeArrowheads="1"/>
            </p:cNvSpPr>
            <p:nvPr/>
          </p:nvSpPr>
          <p:spPr bwMode="auto">
            <a:xfrm>
              <a:off x="5808717"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33" name="Rectangle 132"/>
            <p:cNvSpPr>
              <a:spLocks noChangeArrowheads="1"/>
            </p:cNvSpPr>
            <p:nvPr/>
          </p:nvSpPr>
          <p:spPr bwMode="auto">
            <a:xfrm>
              <a:off x="6417748"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34" name="Rectangle 133"/>
            <p:cNvSpPr>
              <a:spLocks noChangeArrowheads="1"/>
            </p:cNvSpPr>
            <p:nvPr/>
          </p:nvSpPr>
          <p:spPr bwMode="auto">
            <a:xfrm>
              <a:off x="7026778"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35" name="Rectangle 134"/>
            <p:cNvSpPr>
              <a:spLocks noChangeArrowheads="1"/>
            </p:cNvSpPr>
            <p:nvPr/>
          </p:nvSpPr>
          <p:spPr bwMode="auto">
            <a:xfrm>
              <a:off x="3059832" y="5748180"/>
              <a:ext cx="2135641" cy="5040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Code Gray</a:t>
              </a:r>
              <a:endParaRPr lang="fr-FR" b="1" dirty="0">
                <a:solidFill>
                  <a:schemeClr val="bg1"/>
                </a:solidFill>
                <a:latin typeface="Arial" pitchFamily="34" charset="0"/>
                <a:cs typeface="Arial" pitchFamily="34" charset="0"/>
              </a:endParaRPr>
            </a:p>
          </p:txBody>
        </p:sp>
      </p:grpSp>
      <p:sp>
        <p:nvSpPr>
          <p:cNvPr id="136" name="Rectangle 135"/>
          <p:cNvSpPr>
            <a:spLocks noChangeArrowheads="1"/>
          </p:cNvSpPr>
          <p:nvPr/>
        </p:nvSpPr>
        <p:spPr bwMode="auto">
          <a:xfrm>
            <a:off x="5951071" y="3783786"/>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37" name="Rectangle 136"/>
          <p:cNvSpPr>
            <a:spLocks noChangeArrowheads="1"/>
          </p:cNvSpPr>
          <p:nvPr/>
        </p:nvSpPr>
        <p:spPr bwMode="auto">
          <a:xfrm>
            <a:off x="6558952" y="3783786"/>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38" name="Rectangle 137"/>
          <p:cNvSpPr>
            <a:spLocks noChangeArrowheads="1"/>
          </p:cNvSpPr>
          <p:nvPr/>
        </p:nvSpPr>
        <p:spPr bwMode="auto">
          <a:xfrm>
            <a:off x="7167983" y="3783786"/>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39" name="Rectangle 138"/>
          <p:cNvSpPr>
            <a:spLocks noChangeArrowheads="1"/>
          </p:cNvSpPr>
          <p:nvPr/>
        </p:nvSpPr>
        <p:spPr bwMode="auto">
          <a:xfrm>
            <a:off x="7777013" y="3783786"/>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40" name="Rectangle 139"/>
          <p:cNvSpPr>
            <a:spLocks noChangeArrowheads="1"/>
          </p:cNvSpPr>
          <p:nvPr/>
        </p:nvSpPr>
        <p:spPr bwMode="auto">
          <a:xfrm>
            <a:off x="3810067" y="3782878"/>
            <a:ext cx="2135641" cy="5040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Binaire </a:t>
            </a:r>
            <a:endParaRPr lang="fr-FR" b="1" dirty="0">
              <a:solidFill>
                <a:schemeClr val="bg1"/>
              </a:solidFill>
              <a:latin typeface="Arial" pitchFamily="34" charset="0"/>
              <a:cs typeface="Arial" pitchFamily="34" charset="0"/>
            </a:endParaRPr>
          </a:p>
        </p:txBody>
      </p:sp>
      <p:cxnSp>
        <p:nvCxnSpPr>
          <p:cNvPr id="141" name="Connecteur droit avec flèche 140"/>
          <p:cNvCxnSpPr>
            <a:endCxn id="136" idx="0"/>
          </p:cNvCxnSpPr>
          <p:nvPr/>
        </p:nvCxnSpPr>
        <p:spPr>
          <a:xfrm>
            <a:off x="6260012" y="3559342"/>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42" name="Connecteur droit avec flèche 141"/>
          <p:cNvCxnSpPr/>
          <p:nvPr/>
        </p:nvCxnSpPr>
        <p:spPr>
          <a:xfrm>
            <a:off x="6872267" y="3609596"/>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43" name="Connecteur droit avec flèche 142"/>
          <p:cNvCxnSpPr/>
          <p:nvPr/>
        </p:nvCxnSpPr>
        <p:spPr>
          <a:xfrm rot="16200000" flipH="1">
            <a:off x="6524661" y="3874866"/>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44" name="Connecteur droit avec flèche 143"/>
          <p:cNvCxnSpPr/>
          <p:nvPr/>
        </p:nvCxnSpPr>
        <p:spPr>
          <a:xfrm>
            <a:off x="7480583" y="3600885"/>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45" name="Connecteur droit avec flèche 144"/>
          <p:cNvCxnSpPr/>
          <p:nvPr/>
        </p:nvCxnSpPr>
        <p:spPr>
          <a:xfrm rot="16200000" flipH="1">
            <a:off x="7132977" y="3866155"/>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46" name="Connecteur droit avec flèche 145"/>
          <p:cNvCxnSpPr/>
          <p:nvPr/>
        </p:nvCxnSpPr>
        <p:spPr>
          <a:xfrm>
            <a:off x="8085239" y="3631215"/>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47" name="Connecteur droit avec flèche 146"/>
          <p:cNvCxnSpPr/>
          <p:nvPr/>
        </p:nvCxnSpPr>
        <p:spPr>
          <a:xfrm rot="16200000" flipH="1">
            <a:off x="7737633" y="3896485"/>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sp>
        <p:nvSpPr>
          <p:cNvPr id="148" name="Rectangle 147"/>
          <p:cNvSpPr/>
          <p:nvPr/>
        </p:nvSpPr>
        <p:spPr>
          <a:xfrm>
            <a:off x="6615871" y="4910838"/>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sp>
        <p:nvSpPr>
          <p:cNvPr id="149" name="Rectangle 148"/>
          <p:cNvSpPr/>
          <p:nvPr/>
        </p:nvSpPr>
        <p:spPr>
          <a:xfrm>
            <a:off x="7224187" y="4902127"/>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sp>
        <p:nvSpPr>
          <p:cNvPr id="150" name="Rectangle 149"/>
          <p:cNvSpPr/>
          <p:nvPr/>
        </p:nvSpPr>
        <p:spPr>
          <a:xfrm>
            <a:off x="7828843" y="4932457"/>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grpSp>
        <p:nvGrpSpPr>
          <p:cNvPr id="151" name="Groupe 150"/>
          <p:cNvGrpSpPr/>
          <p:nvPr/>
        </p:nvGrpSpPr>
        <p:grpSpPr>
          <a:xfrm>
            <a:off x="3807559" y="4493714"/>
            <a:ext cx="4584829" cy="504075"/>
            <a:chOff x="3059832" y="5748180"/>
            <a:chExt cx="4584829" cy="504075"/>
          </a:xfrm>
        </p:grpSpPr>
        <p:sp>
          <p:nvSpPr>
            <p:cNvPr id="152" name="Rectangle 151"/>
            <p:cNvSpPr>
              <a:spLocks noChangeArrowheads="1"/>
            </p:cNvSpPr>
            <p:nvPr/>
          </p:nvSpPr>
          <p:spPr bwMode="auto">
            <a:xfrm>
              <a:off x="5200836"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53" name="Rectangle 152"/>
            <p:cNvSpPr>
              <a:spLocks noChangeArrowheads="1"/>
            </p:cNvSpPr>
            <p:nvPr/>
          </p:nvSpPr>
          <p:spPr bwMode="auto">
            <a:xfrm>
              <a:off x="5808717"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54" name="Rectangle 153"/>
            <p:cNvSpPr>
              <a:spLocks noChangeArrowheads="1"/>
            </p:cNvSpPr>
            <p:nvPr/>
          </p:nvSpPr>
          <p:spPr bwMode="auto">
            <a:xfrm>
              <a:off x="6417748"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55" name="Rectangle 154"/>
            <p:cNvSpPr>
              <a:spLocks noChangeArrowheads="1"/>
            </p:cNvSpPr>
            <p:nvPr/>
          </p:nvSpPr>
          <p:spPr bwMode="auto">
            <a:xfrm>
              <a:off x="7026778"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56" name="Rectangle 155"/>
            <p:cNvSpPr>
              <a:spLocks noChangeArrowheads="1"/>
            </p:cNvSpPr>
            <p:nvPr/>
          </p:nvSpPr>
          <p:spPr bwMode="auto">
            <a:xfrm>
              <a:off x="3059832" y="5748180"/>
              <a:ext cx="2135641" cy="5040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Code Gray</a:t>
              </a:r>
              <a:endParaRPr lang="fr-FR" b="1" dirty="0">
                <a:solidFill>
                  <a:schemeClr val="bg1"/>
                </a:solidFill>
                <a:latin typeface="Arial" pitchFamily="34" charset="0"/>
                <a:cs typeface="Arial" pitchFamily="34" charset="0"/>
              </a:endParaRPr>
            </a:p>
          </p:txBody>
        </p:sp>
      </p:grpSp>
      <p:sp>
        <p:nvSpPr>
          <p:cNvPr id="157" name="Rectangle 156"/>
          <p:cNvSpPr>
            <a:spLocks noChangeArrowheads="1"/>
          </p:cNvSpPr>
          <p:nvPr/>
        </p:nvSpPr>
        <p:spPr bwMode="auto">
          <a:xfrm>
            <a:off x="5944189" y="4991401"/>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58" name="Rectangle 157"/>
          <p:cNvSpPr>
            <a:spLocks noChangeArrowheads="1"/>
          </p:cNvSpPr>
          <p:nvPr/>
        </p:nvSpPr>
        <p:spPr bwMode="auto">
          <a:xfrm>
            <a:off x="6552070" y="4991401"/>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59" name="Rectangle 158"/>
          <p:cNvSpPr>
            <a:spLocks noChangeArrowheads="1"/>
          </p:cNvSpPr>
          <p:nvPr/>
        </p:nvSpPr>
        <p:spPr bwMode="auto">
          <a:xfrm>
            <a:off x="7161101" y="4991401"/>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60" name="Rectangle 159"/>
          <p:cNvSpPr>
            <a:spLocks noChangeArrowheads="1"/>
          </p:cNvSpPr>
          <p:nvPr/>
        </p:nvSpPr>
        <p:spPr bwMode="auto">
          <a:xfrm>
            <a:off x="7770131" y="4991401"/>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61" name="Rectangle 160"/>
          <p:cNvSpPr>
            <a:spLocks noChangeArrowheads="1"/>
          </p:cNvSpPr>
          <p:nvPr/>
        </p:nvSpPr>
        <p:spPr bwMode="auto">
          <a:xfrm>
            <a:off x="3803185" y="4990493"/>
            <a:ext cx="2135641" cy="5040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Binaire </a:t>
            </a:r>
            <a:endParaRPr lang="fr-FR" b="1" dirty="0">
              <a:solidFill>
                <a:schemeClr val="bg1"/>
              </a:solidFill>
              <a:latin typeface="Arial" pitchFamily="34" charset="0"/>
              <a:cs typeface="Arial" pitchFamily="34" charset="0"/>
            </a:endParaRPr>
          </a:p>
        </p:txBody>
      </p:sp>
      <p:cxnSp>
        <p:nvCxnSpPr>
          <p:cNvPr id="162" name="Connecteur droit avec flèche 161"/>
          <p:cNvCxnSpPr>
            <a:endCxn id="157" idx="0"/>
          </p:cNvCxnSpPr>
          <p:nvPr/>
        </p:nvCxnSpPr>
        <p:spPr>
          <a:xfrm>
            <a:off x="6253130" y="4766957"/>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63" name="Connecteur droit avec flèche 162"/>
          <p:cNvCxnSpPr/>
          <p:nvPr/>
        </p:nvCxnSpPr>
        <p:spPr>
          <a:xfrm>
            <a:off x="6865385" y="4817211"/>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64" name="Connecteur droit avec flèche 163"/>
          <p:cNvCxnSpPr/>
          <p:nvPr/>
        </p:nvCxnSpPr>
        <p:spPr>
          <a:xfrm rot="16200000" flipH="1">
            <a:off x="6517779" y="5082481"/>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65" name="Connecteur droit avec flèche 164"/>
          <p:cNvCxnSpPr/>
          <p:nvPr/>
        </p:nvCxnSpPr>
        <p:spPr>
          <a:xfrm>
            <a:off x="7473701" y="4808500"/>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66" name="Connecteur droit avec flèche 165"/>
          <p:cNvCxnSpPr/>
          <p:nvPr/>
        </p:nvCxnSpPr>
        <p:spPr>
          <a:xfrm rot="16200000" flipH="1">
            <a:off x="7126095" y="5073770"/>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67" name="Connecteur droit avec flèche 166"/>
          <p:cNvCxnSpPr/>
          <p:nvPr/>
        </p:nvCxnSpPr>
        <p:spPr>
          <a:xfrm>
            <a:off x="8078357" y="4838830"/>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68" name="Connecteur droit avec flèche 167"/>
          <p:cNvCxnSpPr/>
          <p:nvPr/>
        </p:nvCxnSpPr>
        <p:spPr>
          <a:xfrm rot="16200000" flipH="1">
            <a:off x="7730751" y="5104100"/>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sp>
        <p:nvSpPr>
          <p:cNvPr id="190" name="Rectangle 189"/>
          <p:cNvSpPr/>
          <p:nvPr/>
        </p:nvSpPr>
        <p:spPr>
          <a:xfrm>
            <a:off x="6592598" y="6121246"/>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sp>
        <p:nvSpPr>
          <p:cNvPr id="191" name="Rectangle 190"/>
          <p:cNvSpPr/>
          <p:nvPr/>
        </p:nvSpPr>
        <p:spPr>
          <a:xfrm>
            <a:off x="7200914" y="6112535"/>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sp>
        <p:nvSpPr>
          <p:cNvPr id="192" name="Rectangle 191"/>
          <p:cNvSpPr/>
          <p:nvPr/>
        </p:nvSpPr>
        <p:spPr>
          <a:xfrm>
            <a:off x="7805570" y="6142865"/>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grpSp>
        <p:nvGrpSpPr>
          <p:cNvPr id="193" name="Groupe 192"/>
          <p:cNvGrpSpPr/>
          <p:nvPr/>
        </p:nvGrpSpPr>
        <p:grpSpPr>
          <a:xfrm>
            <a:off x="3784286" y="5704122"/>
            <a:ext cx="4584829" cy="504075"/>
            <a:chOff x="3059832" y="5748180"/>
            <a:chExt cx="4584829" cy="504075"/>
          </a:xfrm>
        </p:grpSpPr>
        <p:sp>
          <p:nvSpPr>
            <p:cNvPr id="194" name="Rectangle 193"/>
            <p:cNvSpPr>
              <a:spLocks noChangeArrowheads="1"/>
            </p:cNvSpPr>
            <p:nvPr/>
          </p:nvSpPr>
          <p:spPr bwMode="auto">
            <a:xfrm>
              <a:off x="5200836"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95" name="Rectangle 194"/>
            <p:cNvSpPr>
              <a:spLocks noChangeArrowheads="1"/>
            </p:cNvSpPr>
            <p:nvPr/>
          </p:nvSpPr>
          <p:spPr bwMode="auto">
            <a:xfrm>
              <a:off x="5808717"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96" name="Rectangle 195"/>
            <p:cNvSpPr>
              <a:spLocks noChangeArrowheads="1"/>
            </p:cNvSpPr>
            <p:nvPr/>
          </p:nvSpPr>
          <p:spPr bwMode="auto">
            <a:xfrm>
              <a:off x="6417748"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97" name="Rectangle 196"/>
            <p:cNvSpPr>
              <a:spLocks noChangeArrowheads="1"/>
            </p:cNvSpPr>
            <p:nvPr/>
          </p:nvSpPr>
          <p:spPr bwMode="auto">
            <a:xfrm>
              <a:off x="7026778"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98" name="Rectangle 197"/>
            <p:cNvSpPr>
              <a:spLocks noChangeArrowheads="1"/>
            </p:cNvSpPr>
            <p:nvPr/>
          </p:nvSpPr>
          <p:spPr bwMode="auto">
            <a:xfrm>
              <a:off x="3059832" y="5748180"/>
              <a:ext cx="2135641" cy="5040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Code Gray</a:t>
              </a:r>
              <a:endParaRPr lang="fr-FR" b="1" dirty="0">
                <a:solidFill>
                  <a:schemeClr val="bg1"/>
                </a:solidFill>
                <a:latin typeface="Arial" pitchFamily="34" charset="0"/>
                <a:cs typeface="Arial" pitchFamily="34" charset="0"/>
              </a:endParaRPr>
            </a:p>
          </p:txBody>
        </p:sp>
      </p:grpSp>
      <p:sp>
        <p:nvSpPr>
          <p:cNvPr id="199" name="Rectangle 198"/>
          <p:cNvSpPr>
            <a:spLocks noChangeArrowheads="1"/>
          </p:cNvSpPr>
          <p:nvPr/>
        </p:nvSpPr>
        <p:spPr bwMode="auto">
          <a:xfrm>
            <a:off x="5920916" y="6201809"/>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00" name="Rectangle 199"/>
          <p:cNvSpPr>
            <a:spLocks noChangeArrowheads="1"/>
          </p:cNvSpPr>
          <p:nvPr/>
        </p:nvSpPr>
        <p:spPr bwMode="auto">
          <a:xfrm>
            <a:off x="6528797" y="6201809"/>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01" name="Rectangle 200"/>
          <p:cNvSpPr>
            <a:spLocks noChangeArrowheads="1"/>
          </p:cNvSpPr>
          <p:nvPr/>
        </p:nvSpPr>
        <p:spPr bwMode="auto">
          <a:xfrm>
            <a:off x="7137828" y="6201809"/>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02" name="Rectangle 201"/>
          <p:cNvSpPr>
            <a:spLocks noChangeArrowheads="1"/>
          </p:cNvSpPr>
          <p:nvPr/>
        </p:nvSpPr>
        <p:spPr bwMode="auto">
          <a:xfrm>
            <a:off x="7746858" y="6201809"/>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03" name="Rectangle 202"/>
          <p:cNvSpPr>
            <a:spLocks noChangeArrowheads="1"/>
          </p:cNvSpPr>
          <p:nvPr/>
        </p:nvSpPr>
        <p:spPr bwMode="auto">
          <a:xfrm>
            <a:off x="3779912" y="6200901"/>
            <a:ext cx="2135641" cy="5040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Binaire </a:t>
            </a:r>
            <a:endParaRPr lang="fr-FR" b="1" dirty="0">
              <a:solidFill>
                <a:schemeClr val="bg1"/>
              </a:solidFill>
              <a:latin typeface="Arial" pitchFamily="34" charset="0"/>
              <a:cs typeface="Arial" pitchFamily="34" charset="0"/>
            </a:endParaRPr>
          </a:p>
        </p:txBody>
      </p:sp>
      <p:cxnSp>
        <p:nvCxnSpPr>
          <p:cNvPr id="204" name="Connecteur droit avec flèche 203"/>
          <p:cNvCxnSpPr>
            <a:endCxn id="199" idx="0"/>
          </p:cNvCxnSpPr>
          <p:nvPr/>
        </p:nvCxnSpPr>
        <p:spPr>
          <a:xfrm>
            <a:off x="6229857" y="5977365"/>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205" name="Connecteur droit avec flèche 204"/>
          <p:cNvCxnSpPr/>
          <p:nvPr/>
        </p:nvCxnSpPr>
        <p:spPr>
          <a:xfrm>
            <a:off x="6842112" y="6027619"/>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206" name="Connecteur droit avec flèche 205"/>
          <p:cNvCxnSpPr/>
          <p:nvPr/>
        </p:nvCxnSpPr>
        <p:spPr>
          <a:xfrm rot="16200000" flipH="1">
            <a:off x="6494506" y="6292889"/>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207" name="Connecteur droit avec flèche 206"/>
          <p:cNvCxnSpPr/>
          <p:nvPr/>
        </p:nvCxnSpPr>
        <p:spPr>
          <a:xfrm>
            <a:off x="7450428" y="6018908"/>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208" name="Connecteur droit avec flèche 207"/>
          <p:cNvCxnSpPr/>
          <p:nvPr/>
        </p:nvCxnSpPr>
        <p:spPr>
          <a:xfrm rot="16200000" flipH="1">
            <a:off x="7102822" y="6284178"/>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209" name="Connecteur droit avec flèche 208"/>
          <p:cNvCxnSpPr/>
          <p:nvPr/>
        </p:nvCxnSpPr>
        <p:spPr>
          <a:xfrm>
            <a:off x="8055084" y="6049238"/>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210" name="Connecteur droit avec flèche 209"/>
          <p:cNvCxnSpPr/>
          <p:nvPr/>
        </p:nvCxnSpPr>
        <p:spPr>
          <a:xfrm rot="16200000" flipH="1">
            <a:off x="7707478" y="6314508"/>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2904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30"/>
                                        </p:tgtEl>
                                        <p:attrNameLst>
                                          <p:attrName>style.visibility</p:attrName>
                                        </p:attrNameLst>
                                      </p:cBhvr>
                                      <p:to>
                                        <p:strVal val="visible"/>
                                      </p:to>
                                    </p:set>
                                    <p:animEffect transition="in" filter="wipe(left)">
                                      <p:cBhvr>
                                        <p:cTn id="12" dur="1000"/>
                                        <p:tgtEl>
                                          <p:spTgt spid="130"/>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40"/>
                                        </p:tgtEl>
                                        <p:attrNameLst>
                                          <p:attrName>style.visibility</p:attrName>
                                        </p:attrNameLst>
                                      </p:cBhvr>
                                      <p:to>
                                        <p:strVal val="visible"/>
                                      </p:to>
                                    </p:set>
                                    <p:animEffect transition="in" filter="wipe(left)">
                                      <p:cBhvr>
                                        <p:cTn id="16" dur="500"/>
                                        <p:tgtEl>
                                          <p:spTgt spid="14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41"/>
                                        </p:tgtEl>
                                        <p:attrNameLst>
                                          <p:attrName>style.visibility</p:attrName>
                                        </p:attrNameLst>
                                      </p:cBhvr>
                                      <p:to>
                                        <p:strVal val="visible"/>
                                      </p:to>
                                    </p:set>
                                    <p:animEffect transition="in" filter="wipe(up)">
                                      <p:cBhvr>
                                        <p:cTn id="21" dur="500"/>
                                        <p:tgtEl>
                                          <p:spTgt spid="141"/>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136"/>
                                        </p:tgtEl>
                                        <p:attrNameLst>
                                          <p:attrName>style.visibility</p:attrName>
                                        </p:attrNameLst>
                                      </p:cBhvr>
                                      <p:to>
                                        <p:strVal val="visible"/>
                                      </p:to>
                                    </p:set>
                                    <p:animEffect transition="in" filter="wipe(left)">
                                      <p:cBhvr>
                                        <p:cTn id="25" dur="500"/>
                                        <p:tgtEl>
                                          <p:spTgt spid="13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43"/>
                                        </p:tgtEl>
                                        <p:attrNameLst>
                                          <p:attrName>style.visibility</p:attrName>
                                        </p:attrNameLst>
                                      </p:cBhvr>
                                      <p:to>
                                        <p:strVal val="visible"/>
                                      </p:to>
                                    </p:set>
                                    <p:animEffect transition="in" filter="wipe(left)">
                                      <p:cBhvr>
                                        <p:cTn id="30" dur="500"/>
                                        <p:tgtEl>
                                          <p:spTgt spid="143"/>
                                        </p:tgtEl>
                                      </p:cBhvr>
                                    </p:animEffect>
                                  </p:childTnLst>
                                </p:cTn>
                              </p:par>
                            </p:childTnLst>
                          </p:cTn>
                        </p:par>
                        <p:par>
                          <p:cTn id="31" fill="hold">
                            <p:stCondLst>
                              <p:cond delay="500"/>
                            </p:stCondLst>
                            <p:childTnLst>
                              <p:par>
                                <p:cTn id="32" presetID="22" presetClass="entr" presetSubtype="1" fill="hold" nodeType="afterEffect">
                                  <p:stCondLst>
                                    <p:cond delay="0"/>
                                  </p:stCondLst>
                                  <p:childTnLst>
                                    <p:set>
                                      <p:cBhvr>
                                        <p:cTn id="33" dur="1" fill="hold">
                                          <p:stCondLst>
                                            <p:cond delay="0"/>
                                          </p:stCondLst>
                                        </p:cTn>
                                        <p:tgtEl>
                                          <p:spTgt spid="142"/>
                                        </p:tgtEl>
                                        <p:attrNameLst>
                                          <p:attrName>style.visibility</p:attrName>
                                        </p:attrNameLst>
                                      </p:cBhvr>
                                      <p:to>
                                        <p:strVal val="visible"/>
                                      </p:to>
                                    </p:set>
                                    <p:animEffect transition="in" filter="wipe(up)">
                                      <p:cBhvr>
                                        <p:cTn id="34" dur="500"/>
                                        <p:tgtEl>
                                          <p:spTgt spid="142"/>
                                        </p:tgtEl>
                                      </p:cBhvr>
                                    </p:animEffect>
                                  </p:childTnLst>
                                </p:cTn>
                              </p:par>
                            </p:childTnLst>
                          </p:cTn>
                        </p:par>
                        <p:par>
                          <p:cTn id="35" fill="hold">
                            <p:stCondLst>
                              <p:cond delay="1000"/>
                            </p:stCondLst>
                            <p:childTnLst>
                              <p:par>
                                <p:cTn id="36" presetID="22" presetClass="entr" presetSubtype="4" fill="hold" grpId="0" nodeType="afterEffect">
                                  <p:stCondLst>
                                    <p:cond delay="0"/>
                                  </p:stCondLst>
                                  <p:childTnLst>
                                    <p:set>
                                      <p:cBhvr>
                                        <p:cTn id="37" dur="1" fill="hold">
                                          <p:stCondLst>
                                            <p:cond delay="0"/>
                                          </p:stCondLst>
                                        </p:cTn>
                                        <p:tgtEl>
                                          <p:spTgt spid="119"/>
                                        </p:tgtEl>
                                        <p:attrNameLst>
                                          <p:attrName>style.visibility</p:attrName>
                                        </p:attrNameLst>
                                      </p:cBhvr>
                                      <p:to>
                                        <p:strVal val="visible"/>
                                      </p:to>
                                    </p:set>
                                    <p:animEffect transition="in" filter="wipe(down)">
                                      <p:cBhvr>
                                        <p:cTn id="38" dur="500"/>
                                        <p:tgtEl>
                                          <p:spTgt spid="119"/>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37"/>
                                        </p:tgtEl>
                                        <p:attrNameLst>
                                          <p:attrName>style.visibility</p:attrName>
                                        </p:attrNameLst>
                                      </p:cBhvr>
                                      <p:to>
                                        <p:strVal val="visible"/>
                                      </p:to>
                                    </p:set>
                                    <p:animEffect transition="in" filter="wipe(left)">
                                      <p:cBhvr>
                                        <p:cTn id="43" dur="500"/>
                                        <p:tgtEl>
                                          <p:spTgt spid="137"/>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145"/>
                                        </p:tgtEl>
                                        <p:attrNameLst>
                                          <p:attrName>style.visibility</p:attrName>
                                        </p:attrNameLst>
                                      </p:cBhvr>
                                      <p:to>
                                        <p:strVal val="visible"/>
                                      </p:to>
                                    </p:set>
                                    <p:animEffect transition="in" filter="wipe(left)">
                                      <p:cBhvr>
                                        <p:cTn id="48" dur="500"/>
                                        <p:tgtEl>
                                          <p:spTgt spid="145"/>
                                        </p:tgtEl>
                                      </p:cBhvr>
                                    </p:animEffect>
                                  </p:childTnLst>
                                </p:cTn>
                              </p:par>
                            </p:childTnLst>
                          </p:cTn>
                        </p:par>
                        <p:par>
                          <p:cTn id="49" fill="hold">
                            <p:stCondLst>
                              <p:cond delay="500"/>
                            </p:stCondLst>
                            <p:childTnLst>
                              <p:par>
                                <p:cTn id="50" presetID="22" presetClass="entr" presetSubtype="8" fill="hold" nodeType="afterEffect">
                                  <p:stCondLst>
                                    <p:cond delay="0"/>
                                  </p:stCondLst>
                                  <p:childTnLst>
                                    <p:set>
                                      <p:cBhvr>
                                        <p:cTn id="51" dur="1" fill="hold">
                                          <p:stCondLst>
                                            <p:cond delay="0"/>
                                          </p:stCondLst>
                                        </p:cTn>
                                        <p:tgtEl>
                                          <p:spTgt spid="144"/>
                                        </p:tgtEl>
                                        <p:attrNameLst>
                                          <p:attrName>style.visibility</p:attrName>
                                        </p:attrNameLst>
                                      </p:cBhvr>
                                      <p:to>
                                        <p:strVal val="visible"/>
                                      </p:to>
                                    </p:set>
                                    <p:animEffect transition="in" filter="wipe(left)">
                                      <p:cBhvr>
                                        <p:cTn id="52" dur="500"/>
                                        <p:tgtEl>
                                          <p:spTgt spid="144"/>
                                        </p:tgtEl>
                                      </p:cBhvr>
                                    </p:animEffect>
                                  </p:childTnLst>
                                </p:cTn>
                              </p:par>
                            </p:childTnLst>
                          </p:cTn>
                        </p:par>
                        <p:par>
                          <p:cTn id="53" fill="hold">
                            <p:stCondLst>
                              <p:cond delay="1000"/>
                            </p:stCondLst>
                            <p:childTnLst>
                              <p:par>
                                <p:cTn id="54" presetID="22" presetClass="entr" presetSubtype="8" fill="hold" grpId="0" nodeType="afterEffect">
                                  <p:stCondLst>
                                    <p:cond delay="0"/>
                                  </p:stCondLst>
                                  <p:childTnLst>
                                    <p:set>
                                      <p:cBhvr>
                                        <p:cTn id="55" dur="1" fill="hold">
                                          <p:stCondLst>
                                            <p:cond delay="0"/>
                                          </p:stCondLst>
                                        </p:cTn>
                                        <p:tgtEl>
                                          <p:spTgt spid="122"/>
                                        </p:tgtEl>
                                        <p:attrNameLst>
                                          <p:attrName>style.visibility</p:attrName>
                                        </p:attrNameLst>
                                      </p:cBhvr>
                                      <p:to>
                                        <p:strVal val="visible"/>
                                      </p:to>
                                    </p:set>
                                    <p:animEffect transition="in" filter="wipe(left)">
                                      <p:cBhvr>
                                        <p:cTn id="56" dur="500"/>
                                        <p:tgtEl>
                                          <p:spTgt spid="122"/>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138"/>
                                        </p:tgtEl>
                                        <p:attrNameLst>
                                          <p:attrName>style.visibility</p:attrName>
                                        </p:attrNameLst>
                                      </p:cBhvr>
                                      <p:to>
                                        <p:strVal val="visible"/>
                                      </p:to>
                                    </p:set>
                                    <p:animEffect transition="in" filter="wipe(left)">
                                      <p:cBhvr>
                                        <p:cTn id="61" dur="500"/>
                                        <p:tgtEl>
                                          <p:spTgt spid="138"/>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4" fill="hold" nodeType="clickEffect">
                                  <p:stCondLst>
                                    <p:cond delay="0"/>
                                  </p:stCondLst>
                                  <p:childTnLst>
                                    <p:set>
                                      <p:cBhvr>
                                        <p:cTn id="65" dur="1" fill="hold">
                                          <p:stCondLst>
                                            <p:cond delay="0"/>
                                          </p:stCondLst>
                                        </p:cTn>
                                        <p:tgtEl>
                                          <p:spTgt spid="147"/>
                                        </p:tgtEl>
                                        <p:attrNameLst>
                                          <p:attrName>style.visibility</p:attrName>
                                        </p:attrNameLst>
                                      </p:cBhvr>
                                      <p:to>
                                        <p:strVal val="visible"/>
                                      </p:to>
                                    </p:set>
                                    <p:animEffect transition="in" filter="wipe(down)">
                                      <p:cBhvr>
                                        <p:cTn id="66" dur="500"/>
                                        <p:tgtEl>
                                          <p:spTgt spid="147"/>
                                        </p:tgtEl>
                                      </p:cBhvr>
                                    </p:animEffect>
                                  </p:childTnLst>
                                </p:cTn>
                              </p:par>
                            </p:childTnLst>
                          </p:cTn>
                        </p:par>
                        <p:par>
                          <p:cTn id="67" fill="hold">
                            <p:stCondLst>
                              <p:cond delay="500"/>
                            </p:stCondLst>
                            <p:childTnLst>
                              <p:par>
                                <p:cTn id="68" presetID="22" presetClass="entr" presetSubtype="4" fill="hold" nodeType="afterEffect">
                                  <p:stCondLst>
                                    <p:cond delay="0"/>
                                  </p:stCondLst>
                                  <p:childTnLst>
                                    <p:set>
                                      <p:cBhvr>
                                        <p:cTn id="69" dur="1" fill="hold">
                                          <p:stCondLst>
                                            <p:cond delay="0"/>
                                          </p:stCondLst>
                                        </p:cTn>
                                        <p:tgtEl>
                                          <p:spTgt spid="146"/>
                                        </p:tgtEl>
                                        <p:attrNameLst>
                                          <p:attrName>style.visibility</p:attrName>
                                        </p:attrNameLst>
                                      </p:cBhvr>
                                      <p:to>
                                        <p:strVal val="visible"/>
                                      </p:to>
                                    </p:set>
                                    <p:animEffect transition="in" filter="wipe(down)">
                                      <p:cBhvr>
                                        <p:cTn id="70" dur="500"/>
                                        <p:tgtEl>
                                          <p:spTgt spid="146"/>
                                        </p:tgtEl>
                                      </p:cBhvr>
                                    </p:animEffect>
                                  </p:childTnLst>
                                </p:cTn>
                              </p:par>
                            </p:childTnLst>
                          </p:cTn>
                        </p:par>
                        <p:par>
                          <p:cTn id="71" fill="hold">
                            <p:stCondLst>
                              <p:cond delay="1000"/>
                            </p:stCondLst>
                            <p:childTnLst>
                              <p:par>
                                <p:cTn id="72" presetID="22" presetClass="entr" presetSubtype="4" fill="hold" grpId="0" nodeType="afterEffect">
                                  <p:stCondLst>
                                    <p:cond delay="0"/>
                                  </p:stCondLst>
                                  <p:childTnLst>
                                    <p:set>
                                      <p:cBhvr>
                                        <p:cTn id="73" dur="1" fill="hold">
                                          <p:stCondLst>
                                            <p:cond delay="0"/>
                                          </p:stCondLst>
                                        </p:cTn>
                                        <p:tgtEl>
                                          <p:spTgt spid="129"/>
                                        </p:tgtEl>
                                        <p:attrNameLst>
                                          <p:attrName>style.visibility</p:attrName>
                                        </p:attrNameLst>
                                      </p:cBhvr>
                                      <p:to>
                                        <p:strVal val="visible"/>
                                      </p:to>
                                    </p:set>
                                    <p:animEffect transition="in" filter="wipe(down)">
                                      <p:cBhvr>
                                        <p:cTn id="74" dur="500"/>
                                        <p:tgtEl>
                                          <p:spTgt spid="129"/>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grpId="0" nodeType="clickEffect">
                                  <p:stCondLst>
                                    <p:cond delay="0"/>
                                  </p:stCondLst>
                                  <p:childTnLst>
                                    <p:set>
                                      <p:cBhvr>
                                        <p:cTn id="78" dur="1" fill="hold">
                                          <p:stCondLst>
                                            <p:cond delay="0"/>
                                          </p:stCondLst>
                                        </p:cTn>
                                        <p:tgtEl>
                                          <p:spTgt spid="139"/>
                                        </p:tgtEl>
                                        <p:attrNameLst>
                                          <p:attrName>style.visibility</p:attrName>
                                        </p:attrNameLst>
                                      </p:cBhvr>
                                      <p:to>
                                        <p:strVal val="visible"/>
                                      </p:to>
                                    </p:set>
                                    <p:animEffect transition="in" filter="wipe(left)">
                                      <p:cBhvr>
                                        <p:cTn id="79" dur="500"/>
                                        <p:tgtEl>
                                          <p:spTgt spid="139"/>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8" fill="hold" nodeType="clickEffect">
                                  <p:stCondLst>
                                    <p:cond delay="0"/>
                                  </p:stCondLst>
                                  <p:childTnLst>
                                    <p:set>
                                      <p:cBhvr>
                                        <p:cTn id="83" dur="1" fill="hold">
                                          <p:stCondLst>
                                            <p:cond delay="0"/>
                                          </p:stCondLst>
                                        </p:cTn>
                                        <p:tgtEl>
                                          <p:spTgt spid="151"/>
                                        </p:tgtEl>
                                        <p:attrNameLst>
                                          <p:attrName>style.visibility</p:attrName>
                                        </p:attrNameLst>
                                      </p:cBhvr>
                                      <p:to>
                                        <p:strVal val="visible"/>
                                      </p:to>
                                    </p:set>
                                    <p:animEffect transition="in" filter="wipe(left)">
                                      <p:cBhvr>
                                        <p:cTn id="84" dur="1000"/>
                                        <p:tgtEl>
                                          <p:spTgt spid="151"/>
                                        </p:tgtEl>
                                      </p:cBhvr>
                                    </p:animEffect>
                                  </p:childTnLst>
                                </p:cTn>
                              </p:par>
                            </p:childTnLst>
                          </p:cTn>
                        </p:par>
                        <p:par>
                          <p:cTn id="85" fill="hold">
                            <p:stCondLst>
                              <p:cond delay="1000"/>
                            </p:stCondLst>
                            <p:childTnLst>
                              <p:par>
                                <p:cTn id="86" presetID="22" presetClass="entr" presetSubtype="8" fill="hold" grpId="0" nodeType="afterEffect">
                                  <p:stCondLst>
                                    <p:cond delay="0"/>
                                  </p:stCondLst>
                                  <p:childTnLst>
                                    <p:set>
                                      <p:cBhvr>
                                        <p:cTn id="87" dur="1" fill="hold">
                                          <p:stCondLst>
                                            <p:cond delay="0"/>
                                          </p:stCondLst>
                                        </p:cTn>
                                        <p:tgtEl>
                                          <p:spTgt spid="161"/>
                                        </p:tgtEl>
                                        <p:attrNameLst>
                                          <p:attrName>style.visibility</p:attrName>
                                        </p:attrNameLst>
                                      </p:cBhvr>
                                      <p:to>
                                        <p:strVal val="visible"/>
                                      </p:to>
                                    </p:set>
                                    <p:animEffect transition="in" filter="wipe(left)">
                                      <p:cBhvr>
                                        <p:cTn id="88" dur="500"/>
                                        <p:tgtEl>
                                          <p:spTgt spid="161"/>
                                        </p:tgtEl>
                                      </p:cBhvr>
                                    </p:animEffect>
                                  </p:childTnLst>
                                </p:cTn>
                              </p:par>
                            </p:childTnLst>
                          </p:cTn>
                        </p:par>
                      </p:childTnLst>
                    </p:cTn>
                  </p:par>
                  <p:par>
                    <p:cTn id="89" fill="hold">
                      <p:stCondLst>
                        <p:cond delay="indefinite"/>
                      </p:stCondLst>
                      <p:childTnLst>
                        <p:par>
                          <p:cTn id="90" fill="hold">
                            <p:stCondLst>
                              <p:cond delay="0"/>
                            </p:stCondLst>
                            <p:childTnLst>
                              <p:par>
                                <p:cTn id="91" presetID="22" presetClass="entr" presetSubtype="1" fill="hold" nodeType="clickEffect">
                                  <p:stCondLst>
                                    <p:cond delay="0"/>
                                  </p:stCondLst>
                                  <p:childTnLst>
                                    <p:set>
                                      <p:cBhvr>
                                        <p:cTn id="92" dur="1" fill="hold">
                                          <p:stCondLst>
                                            <p:cond delay="0"/>
                                          </p:stCondLst>
                                        </p:cTn>
                                        <p:tgtEl>
                                          <p:spTgt spid="162"/>
                                        </p:tgtEl>
                                        <p:attrNameLst>
                                          <p:attrName>style.visibility</p:attrName>
                                        </p:attrNameLst>
                                      </p:cBhvr>
                                      <p:to>
                                        <p:strVal val="visible"/>
                                      </p:to>
                                    </p:set>
                                    <p:animEffect transition="in" filter="wipe(up)">
                                      <p:cBhvr>
                                        <p:cTn id="93" dur="500"/>
                                        <p:tgtEl>
                                          <p:spTgt spid="162"/>
                                        </p:tgtEl>
                                      </p:cBhvr>
                                    </p:animEffect>
                                  </p:childTnLst>
                                </p:cTn>
                              </p:par>
                            </p:childTnLst>
                          </p:cTn>
                        </p:par>
                        <p:par>
                          <p:cTn id="94" fill="hold">
                            <p:stCondLst>
                              <p:cond delay="500"/>
                            </p:stCondLst>
                            <p:childTnLst>
                              <p:par>
                                <p:cTn id="95" presetID="22" presetClass="entr" presetSubtype="8" fill="hold" grpId="0" nodeType="afterEffect">
                                  <p:stCondLst>
                                    <p:cond delay="0"/>
                                  </p:stCondLst>
                                  <p:childTnLst>
                                    <p:set>
                                      <p:cBhvr>
                                        <p:cTn id="96" dur="1" fill="hold">
                                          <p:stCondLst>
                                            <p:cond delay="0"/>
                                          </p:stCondLst>
                                        </p:cTn>
                                        <p:tgtEl>
                                          <p:spTgt spid="157"/>
                                        </p:tgtEl>
                                        <p:attrNameLst>
                                          <p:attrName>style.visibility</p:attrName>
                                        </p:attrNameLst>
                                      </p:cBhvr>
                                      <p:to>
                                        <p:strVal val="visible"/>
                                      </p:to>
                                    </p:set>
                                    <p:animEffect transition="in" filter="wipe(left)">
                                      <p:cBhvr>
                                        <p:cTn id="97" dur="500"/>
                                        <p:tgtEl>
                                          <p:spTgt spid="157"/>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8" fill="hold" nodeType="clickEffect">
                                  <p:stCondLst>
                                    <p:cond delay="0"/>
                                  </p:stCondLst>
                                  <p:childTnLst>
                                    <p:set>
                                      <p:cBhvr>
                                        <p:cTn id="101" dur="1" fill="hold">
                                          <p:stCondLst>
                                            <p:cond delay="0"/>
                                          </p:stCondLst>
                                        </p:cTn>
                                        <p:tgtEl>
                                          <p:spTgt spid="164"/>
                                        </p:tgtEl>
                                        <p:attrNameLst>
                                          <p:attrName>style.visibility</p:attrName>
                                        </p:attrNameLst>
                                      </p:cBhvr>
                                      <p:to>
                                        <p:strVal val="visible"/>
                                      </p:to>
                                    </p:set>
                                    <p:animEffect transition="in" filter="wipe(left)">
                                      <p:cBhvr>
                                        <p:cTn id="102" dur="500"/>
                                        <p:tgtEl>
                                          <p:spTgt spid="164"/>
                                        </p:tgtEl>
                                      </p:cBhvr>
                                    </p:animEffect>
                                  </p:childTnLst>
                                </p:cTn>
                              </p:par>
                            </p:childTnLst>
                          </p:cTn>
                        </p:par>
                        <p:par>
                          <p:cTn id="103" fill="hold">
                            <p:stCondLst>
                              <p:cond delay="500"/>
                            </p:stCondLst>
                            <p:childTnLst>
                              <p:par>
                                <p:cTn id="104" presetID="22" presetClass="entr" presetSubtype="1" fill="hold" nodeType="afterEffect">
                                  <p:stCondLst>
                                    <p:cond delay="0"/>
                                  </p:stCondLst>
                                  <p:childTnLst>
                                    <p:set>
                                      <p:cBhvr>
                                        <p:cTn id="105" dur="1" fill="hold">
                                          <p:stCondLst>
                                            <p:cond delay="0"/>
                                          </p:stCondLst>
                                        </p:cTn>
                                        <p:tgtEl>
                                          <p:spTgt spid="163"/>
                                        </p:tgtEl>
                                        <p:attrNameLst>
                                          <p:attrName>style.visibility</p:attrName>
                                        </p:attrNameLst>
                                      </p:cBhvr>
                                      <p:to>
                                        <p:strVal val="visible"/>
                                      </p:to>
                                    </p:set>
                                    <p:animEffect transition="in" filter="wipe(up)">
                                      <p:cBhvr>
                                        <p:cTn id="106" dur="500"/>
                                        <p:tgtEl>
                                          <p:spTgt spid="163"/>
                                        </p:tgtEl>
                                      </p:cBhvr>
                                    </p:animEffect>
                                  </p:childTnLst>
                                </p:cTn>
                              </p:par>
                            </p:childTnLst>
                          </p:cTn>
                        </p:par>
                        <p:par>
                          <p:cTn id="107" fill="hold">
                            <p:stCondLst>
                              <p:cond delay="1000"/>
                            </p:stCondLst>
                            <p:childTnLst>
                              <p:par>
                                <p:cTn id="108" presetID="22" presetClass="entr" presetSubtype="4" fill="hold" grpId="0" nodeType="afterEffect">
                                  <p:stCondLst>
                                    <p:cond delay="0"/>
                                  </p:stCondLst>
                                  <p:childTnLst>
                                    <p:set>
                                      <p:cBhvr>
                                        <p:cTn id="109" dur="1" fill="hold">
                                          <p:stCondLst>
                                            <p:cond delay="0"/>
                                          </p:stCondLst>
                                        </p:cTn>
                                        <p:tgtEl>
                                          <p:spTgt spid="148"/>
                                        </p:tgtEl>
                                        <p:attrNameLst>
                                          <p:attrName>style.visibility</p:attrName>
                                        </p:attrNameLst>
                                      </p:cBhvr>
                                      <p:to>
                                        <p:strVal val="visible"/>
                                      </p:to>
                                    </p:set>
                                    <p:animEffect transition="in" filter="wipe(down)">
                                      <p:cBhvr>
                                        <p:cTn id="110" dur="500"/>
                                        <p:tgtEl>
                                          <p:spTgt spid="148"/>
                                        </p:tgtEl>
                                      </p:cBhvr>
                                    </p:animEffect>
                                  </p:childTnLst>
                                </p:cTn>
                              </p:par>
                            </p:childTnLst>
                          </p:cTn>
                        </p:par>
                      </p:childTnLst>
                    </p:cTn>
                  </p:par>
                  <p:par>
                    <p:cTn id="111" fill="hold">
                      <p:stCondLst>
                        <p:cond delay="indefinite"/>
                      </p:stCondLst>
                      <p:childTnLst>
                        <p:par>
                          <p:cTn id="112" fill="hold">
                            <p:stCondLst>
                              <p:cond delay="0"/>
                            </p:stCondLst>
                            <p:childTnLst>
                              <p:par>
                                <p:cTn id="113" presetID="22" presetClass="entr" presetSubtype="8" fill="hold" grpId="0" nodeType="clickEffect">
                                  <p:stCondLst>
                                    <p:cond delay="0"/>
                                  </p:stCondLst>
                                  <p:childTnLst>
                                    <p:set>
                                      <p:cBhvr>
                                        <p:cTn id="114" dur="1" fill="hold">
                                          <p:stCondLst>
                                            <p:cond delay="0"/>
                                          </p:stCondLst>
                                        </p:cTn>
                                        <p:tgtEl>
                                          <p:spTgt spid="158"/>
                                        </p:tgtEl>
                                        <p:attrNameLst>
                                          <p:attrName>style.visibility</p:attrName>
                                        </p:attrNameLst>
                                      </p:cBhvr>
                                      <p:to>
                                        <p:strVal val="visible"/>
                                      </p:to>
                                    </p:set>
                                    <p:animEffect transition="in" filter="wipe(left)">
                                      <p:cBhvr>
                                        <p:cTn id="115" dur="500"/>
                                        <p:tgtEl>
                                          <p:spTgt spid="158"/>
                                        </p:tgtEl>
                                      </p:cBhvr>
                                    </p:animEffect>
                                  </p:childTnLst>
                                </p:cTn>
                              </p:par>
                            </p:childTnLst>
                          </p:cTn>
                        </p:par>
                      </p:childTnLst>
                    </p:cTn>
                  </p:par>
                  <p:par>
                    <p:cTn id="116" fill="hold">
                      <p:stCondLst>
                        <p:cond delay="indefinite"/>
                      </p:stCondLst>
                      <p:childTnLst>
                        <p:par>
                          <p:cTn id="117" fill="hold">
                            <p:stCondLst>
                              <p:cond delay="0"/>
                            </p:stCondLst>
                            <p:childTnLst>
                              <p:par>
                                <p:cTn id="118" presetID="22" presetClass="entr" presetSubtype="8" fill="hold" nodeType="clickEffect">
                                  <p:stCondLst>
                                    <p:cond delay="0"/>
                                  </p:stCondLst>
                                  <p:childTnLst>
                                    <p:set>
                                      <p:cBhvr>
                                        <p:cTn id="119" dur="1" fill="hold">
                                          <p:stCondLst>
                                            <p:cond delay="0"/>
                                          </p:stCondLst>
                                        </p:cTn>
                                        <p:tgtEl>
                                          <p:spTgt spid="166"/>
                                        </p:tgtEl>
                                        <p:attrNameLst>
                                          <p:attrName>style.visibility</p:attrName>
                                        </p:attrNameLst>
                                      </p:cBhvr>
                                      <p:to>
                                        <p:strVal val="visible"/>
                                      </p:to>
                                    </p:set>
                                    <p:animEffect transition="in" filter="wipe(left)">
                                      <p:cBhvr>
                                        <p:cTn id="120" dur="500"/>
                                        <p:tgtEl>
                                          <p:spTgt spid="166"/>
                                        </p:tgtEl>
                                      </p:cBhvr>
                                    </p:animEffect>
                                  </p:childTnLst>
                                </p:cTn>
                              </p:par>
                            </p:childTnLst>
                          </p:cTn>
                        </p:par>
                        <p:par>
                          <p:cTn id="121" fill="hold">
                            <p:stCondLst>
                              <p:cond delay="500"/>
                            </p:stCondLst>
                            <p:childTnLst>
                              <p:par>
                                <p:cTn id="122" presetID="22" presetClass="entr" presetSubtype="8" fill="hold" nodeType="afterEffect">
                                  <p:stCondLst>
                                    <p:cond delay="0"/>
                                  </p:stCondLst>
                                  <p:childTnLst>
                                    <p:set>
                                      <p:cBhvr>
                                        <p:cTn id="123" dur="1" fill="hold">
                                          <p:stCondLst>
                                            <p:cond delay="0"/>
                                          </p:stCondLst>
                                        </p:cTn>
                                        <p:tgtEl>
                                          <p:spTgt spid="165"/>
                                        </p:tgtEl>
                                        <p:attrNameLst>
                                          <p:attrName>style.visibility</p:attrName>
                                        </p:attrNameLst>
                                      </p:cBhvr>
                                      <p:to>
                                        <p:strVal val="visible"/>
                                      </p:to>
                                    </p:set>
                                    <p:animEffect transition="in" filter="wipe(left)">
                                      <p:cBhvr>
                                        <p:cTn id="124" dur="500"/>
                                        <p:tgtEl>
                                          <p:spTgt spid="165"/>
                                        </p:tgtEl>
                                      </p:cBhvr>
                                    </p:animEffect>
                                  </p:childTnLst>
                                </p:cTn>
                              </p:par>
                            </p:childTnLst>
                          </p:cTn>
                        </p:par>
                        <p:par>
                          <p:cTn id="125" fill="hold">
                            <p:stCondLst>
                              <p:cond delay="1000"/>
                            </p:stCondLst>
                            <p:childTnLst>
                              <p:par>
                                <p:cTn id="126" presetID="22" presetClass="entr" presetSubtype="8" fill="hold" grpId="0" nodeType="afterEffect">
                                  <p:stCondLst>
                                    <p:cond delay="0"/>
                                  </p:stCondLst>
                                  <p:childTnLst>
                                    <p:set>
                                      <p:cBhvr>
                                        <p:cTn id="127" dur="1" fill="hold">
                                          <p:stCondLst>
                                            <p:cond delay="0"/>
                                          </p:stCondLst>
                                        </p:cTn>
                                        <p:tgtEl>
                                          <p:spTgt spid="149"/>
                                        </p:tgtEl>
                                        <p:attrNameLst>
                                          <p:attrName>style.visibility</p:attrName>
                                        </p:attrNameLst>
                                      </p:cBhvr>
                                      <p:to>
                                        <p:strVal val="visible"/>
                                      </p:to>
                                    </p:set>
                                    <p:animEffect transition="in" filter="wipe(left)">
                                      <p:cBhvr>
                                        <p:cTn id="128" dur="500"/>
                                        <p:tgtEl>
                                          <p:spTgt spid="149"/>
                                        </p:tgtEl>
                                      </p:cBhvr>
                                    </p:animEffect>
                                  </p:childTnLst>
                                </p:cTn>
                              </p:par>
                            </p:childTnLst>
                          </p:cTn>
                        </p:par>
                      </p:childTnLst>
                    </p:cTn>
                  </p:par>
                  <p:par>
                    <p:cTn id="129" fill="hold">
                      <p:stCondLst>
                        <p:cond delay="indefinite"/>
                      </p:stCondLst>
                      <p:childTnLst>
                        <p:par>
                          <p:cTn id="130" fill="hold">
                            <p:stCondLst>
                              <p:cond delay="0"/>
                            </p:stCondLst>
                            <p:childTnLst>
                              <p:par>
                                <p:cTn id="131" presetID="22" presetClass="entr" presetSubtype="8" fill="hold" grpId="0" nodeType="clickEffect">
                                  <p:stCondLst>
                                    <p:cond delay="0"/>
                                  </p:stCondLst>
                                  <p:childTnLst>
                                    <p:set>
                                      <p:cBhvr>
                                        <p:cTn id="132" dur="1" fill="hold">
                                          <p:stCondLst>
                                            <p:cond delay="0"/>
                                          </p:stCondLst>
                                        </p:cTn>
                                        <p:tgtEl>
                                          <p:spTgt spid="159"/>
                                        </p:tgtEl>
                                        <p:attrNameLst>
                                          <p:attrName>style.visibility</p:attrName>
                                        </p:attrNameLst>
                                      </p:cBhvr>
                                      <p:to>
                                        <p:strVal val="visible"/>
                                      </p:to>
                                    </p:set>
                                    <p:animEffect transition="in" filter="wipe(left)">
                                      <p:cBhvr>
                                        <p:cTn id="133" dur="500"/>
                                        <p:tgtEl>
                                          <p:spTgt spid="159"/>
                                        </p:tgtEl>
                                      </p:cBhvr>
                                    </p:animEffect>
                                  </p:childTnLst>
                                </p:cTn>
                              </p:par>
                            </p:childTnLst>
                          </p:cTn>
                        </p:par>
                      </p:childTnLst>
                    </p:cTn>
                  </p:par>
                  <p:par>
                    <p:cTn id="134" fill="hold">
                      <p:stCondLst>
                        <p:cond delay="indefinite"/>
                      </p:stCondLst>
                      <p:childTnLst>
                        <p:par>
                          <p:cTn id="135" fill="hold">
                            <p:stCondLst>
                              <p:cond delay="0"/>
                            </p:stCondLst>
                            <p:childTnLst>
                              <p:par>
                                <p:cTn id="136" presetID="22" presetClass="entr" presetSubtype="4" fill="hold" nodeType="clickEffect">
                                  <p:stCondLst>
                                    <p:cond delay="0"/>
                                  </p:stCondLst>
                                  <p:childTnLst>
                                    <p:set>
                                      <p:cBhvr>
                                        <p:cTn id="137" dur="1" fill="hold">
                                          <p:stCondLst>
                                            <p:cond delay="0"/>
                                          </p:stCondLst>
                                        </p:cTn>
                                        <p:tgtEl>
                                          <p:spTgt spid="168"/>
                                        </p:tgtEl>
                                        <p:attrNameLst>
                                          <p:attrName>style.visibility</p:attrName>
                                        </p:attrNameLst>
                                      </p:cBhvr>
                                      <p:to>
                                        <p:strVal val="visible"/>
                                      </p:to>
                                    </p:set>
                                    <p:animEffect transition="in" filter="wipe(down)">
                                      <p:cBhvr>
                                        <p:cTn id="138" dur="500"/>
                                        <p:tgtEl>
                                          <p:spTgt spid="168"/>
                                        </p:tgtEl>
                                      </p:cBhvr>
                                    </p:animEffect>
                                  </p:childTnLst>
                                </p:cTn>
                              </p:par>
                            </p:childTnLst>
                          </p:cTn>
                        </p:par>
                        <p:par>
                          <p:cTn id="139" fill="hold">
                            <p:stCondLst>
                              <p:cond delay="500"/>
                            </p:stCondLst>
                            <p:childTnLst>
                              <p:par>
                                <p:cTn id="140" presetID="22" presetClass="entr" presetSubtype="4" fill="hold" nodeType="afterEffect">
                                  <p:stCondLst>
                                    <p:cond delay="0"/>
                                  </p:stCondLst>
                                  <p:childTnLst>
                                    <p:set>
                                      <p:cBhvr>
                                        <p:cTn id="141" dur="1" fill="hold">
                                          <p:stCondLst>
                                            <p:cond delay="0"/>
                                          </p:stCondLst>
                                        </p:cTn>
                                        <p:tgtEl>
                                          <p:spTgt spid="167"/>
                                        </p:tgtEl>
                                        <p:attrNameLst>
                                          <p:attrName>style.visibility</p:attrName>
                                        </p:attrNameLst>
                                      </p:cBhvr>
                                      <p:to>
                                        <p:strVal val="visible"/>
                                      </p:to>
                                    </p:set>
                                    <p:animEffect transition="in" filter="wipe(down)">
                                      <p:cBhvr>
                                        <p:cTn id="142" dur="500"/>
                                        <p:tgtEl>
                                          <p:spTgt spid="167"/>
                                        </p:tgtEl>
                                      </p:cBhvr>
                                    </p:animEffect>
                                  </p:childTnLst>
                                </p:cTn>
                              </p:par>
                            </p:childTnLst>
                          </p:cTn>
                        </p:par>
                        <p:par>
                          <p:cTn id="143" fill="hold">
                            <p:stCondLst>
                              <p:cond delay="1000"/>
                            </p:stCondLst>
                            <p:childTnLst>
                              <p:par>
                                <p:cTn id="144" presetID="22" presetClass="entr" presetSubtype="4" fill="hold" grpId="0" nodeType="afterEffect">
                                  <p:stCondLst>
                                    <p:cond delay="0"/>
                                  </p:stCondLst>
                                  <p:childTnLst>
                                    <p:set>
                                      <p:cBhvr>
                                        <p:cTn id="145" dur="1" fill="hold">
                                          <p:stCondLst>
                                            <p:cond delay="0"/>
                                          </p:stCondLst>
                                        </p:cTn>
                                        <p:tgtEl>
                                          <p:spTgt spid="150"/>
                                        </p:tgtEl>
                                        <p:attrNameLst>
                                          <p:attrName>style.visibility</p:attrName>
                                        </p:attrNameLst>
                                      </p:cBhvr>
                                      <p:to>
                                        <p:strVal val="visible"/>
                                      </p:to>
                                    </p:set>
                                    <p:animEffect transition="in" filter="wipe(down)">
                                      <p:cBhvr>
                                        <p:cTn id="146" dur="500"/>
                                        <p:tgtEl>
                                          <p:spTgt spid="150"/>
                                        </p:tgtEl>
                                      </p:cBhvr>
                                    </p:animEffect>
                                  </p:childTnLst>
                                </p:cTn>
                              </p:par>
                            </p:childTnLst>
                          </p:cTn>
                        </p:par>
                      </p:childTnLst>
                    </p:cTn>
                  </p:par>
                  <p:par>
                    <p:cTn id="147" fill="hold">
                      <p:stCondLst>
                        <p:cond delay="indefinite"/>
                      </p:stCondLst>
                      <p:childTnLst>
                        <p:par>
                          <p:cTn id="148" fill="hold">
                            <p:stCondLst>
                              <p:cond delay="0"/>
                            </p:stCondLst>
                            <p:childTnLst>
                              <p:par>
                                <p:cTn id="149" presetID="22" presetClass="entr" presetSubtype="8" fill="hold" grpId="0" nodeType="clickEffect">
                                  <p:stCondLst>
                                    <p:cond delay="0"/>
                                  </p:stCondLst>
                                  <p:childTnLst>
                                    <p:set>
                                      <p:cBhvr>
                                        <p:cTn id="150" dur="1" fill="hold">
                                          <p:stCondLst>
                                            <p:cond delay="0"/>
                                          </p:stCondLst>
                                        </p:cTn>
                                        <p:tgtEl>
                                          <p:spTgt spid="160"/>
                                        </p:tgtEl>
                                        <p:attrNameLst>
                                          <p:attrName>style.visibility</p:attrName>
                                        </p:attrNameLst>
                                      </p:cBhvr>
                                      <p:to>
                                        <p:strVal val="visible"/>
                                      </p:to>
                                    </p:set>
                                    <p:animEffect transition="in" filter="wipe(left)">
                                      <p:cBhvr>
                                        <p:cTn id="151" dur="500"/>
                                        <p:tgtEl>
                                          <p:spTgt spid="160"/>
                                        </p:tgtEl>
                                      </p:cBhvr>
                                    </p:animEffect>
                                  </p:childTnLst>
                                </p:cTn>
                              </p:par>
                            </p:childTnLst>
                          </p:cTn>
                        </p:par>
                      </p:childTnLst>
                    </p:cTn>
                  </p:par>
                  <p:par>
                    <p:cTn id="152" fill="hold">
                      <p:stCondLst>
                        <p:cond delay="indefinite"/>
                      </p:stCondLst>
                      <p:childTnLst>
                        <p:par>
                          <p:cTn id="153" fill="hold">
                            <p:stCondLst>
                              <p:cond delay="0"/>
                            </p:stCondLst>
                            <p:childTnLst>
                              <p:par>
                                <p:cTn id="154" presetID="22" presetClass="entr" presetSubtype="8" fill="hold" nodeType="clickEffect">
                                  <p:stCondLst>
                                    <p:cond delay="0"/>
                                  </p:stCondLst>
                                  <p:childTnLst>
                                    <p:set>
                                      <p:cBhvr>
                                        <p:cTn id="155" dur="1" fill="hold">
                                          <p:stCondLst>
                                            <p:cond delay="0"/>
                                          </p:stCondLst>
                                        </p:cTn>
                                        <p:tgtEl>
                                          <p:spTgt spid="193"/>
                                        </p:tgtEl>
                                        <p:attrNameLst>
                                          <p:attrName>style.visibility</p:attrName>
                                        </p:attrNameLst>
                                      </p:cBhvr>
                                      <p:to>
                                        <p:strVal val="visible"/>
                                      </p:to>
                                    </p:set>
                                    <p:animEffect transition="in" filter="wipe(left)">
                                      <p:cBhvr>
                                        <p:cTn id="156" dur="1000"/>
                                        <p:tgtEl>
                                          <p:spTgt spid="193"/>
                                        </p:tgtEl>
                                      </p:cBhvr>
                                    </p:animEffect>
                                  </p:childTnLst>
                                </p:cTn>
                              </p:par>
                            </p:childTnLst>
                          </p:cTn>
                        </p:par>
                        <p:par>
                          <p:cTn id="157" fill="hold">
                            <p:stCondLst>
                              <p:cond delay="1000"/>
                            </p:stCondLst>
                            <p:childTnLst>
                              <p:par>
                                <p:cTn id="158" presetID="22" presetClass="entr" presetSubtype="8" fill="hold" grpId="0" nodeType="afterEffect">
                                  <p:stCondLst>
                                    <p:cond delay="0"/>
                                  </p:stCondLst>
                                  <p:childTnLst>
                                    <p:set>
                                      <p:cBhvr>
                                        <p:cTn id="159" dur="1" fill="hold">
                                          <p:stCondLst>
                                            <p:cond delay="0"/>
                                          </p:stCondLst>
                                        </p:cTn>
                                        <p:tgtEl>
                                          <p:spTgt spid="203"/>
                                        </p:tgtEl>
                                        <p:attrNameLst>
                                          <p:attrName>style.visibility</p:attrName>
                                        </p:attrNameLst>
                                      </p:cBhvr>
                                      <p:to>
                                        <p:strVal val="visible"/>
                                      </p:to>
                                    </p:set>
                                    <p:animEffect transition="in" filter="wipe(left)">
                                      <p:cBhvr>
                                        <p:cTn id="160" dur="500"/>
                                        <p:tgtEl>
                                          <p:spTgt spid="203"/>
                                        </p:tgtEl>
                                      </p:cBhvr>
                                    </p:animEffect>
                                  </p:childTnLst>
                                </p:cTn>
                              </p:par>
                            </p:childTnLst>
                          </p:cTn>
                        </p:par>
                      </p:childTnLst>
                    </p:cTn>
                  </p:par>
                  <p:par>
                    <p:cTn id="161" fill="hold">
                      <p:stCondLst>
                        <p:cond delay="indefinite"/>
                      </p:stCondLst>
                      <p:childTnLst>
                        <p:par>
                          <p:cTn id="162" fill="hold">
                            <p:stCondLst>
                              <p:cond delay="0"/>
                            </p:stCondLst>
                            <p:childTnLst>
                              <p:par>
                                <p:cTn id="163" presetID="22" presetClass="entr" presetSubtype="1" fill="hold" nodeType="clickEffect">
                                  <p:stCondLst>
                                    <p:cond delay="0"/>
                                  </p:stCondLst>
                                  <p:childTnLst>
                                    <p:set>
                                      <p:cBhvr>
                                        <p:cTn id="164" dur="1" fill="hold">
                                          <p:stCondLst>
                                            <p:cond delay="0"/>
                                          </p:stCondLst>
                                        </p:cTn>
                                        <p:tgtEl>
                                          <p:spTgt spid="204"/>
                                        </p:tgtEl>
                                        <p:attrNameLst>
                                          <p:attrName>style.visibility</p:attrName>
                                        </p:attrNameLst>
                                      </p:cBhvr>
                                      <p:to>
                                        <p:strVal val="visible"/>
                                      </p:to>
                                    </p:set>
                                    <p:animEffect transition="in" filter="wipe(up)">
                                      <p:cBhvr>
                                        <p:cTn id="165" dur="500"/>
                                        <p:tgtEl>
                                          <p:spTgt spid="204"/>
                                        </p:tgtEl>
                                      </p:cBhvr>
                                    </p:animEffect>
                                  </p:childTnLst>
                                </p:cTn>
                              </p:par>
                            </p:childTnLst>
                          </p:cTn>
                        </p:par>
                        <p:par>
                          <p:cTn id="166" fill="hold">
                            <p:stCondLst>
                              <p:cond delay="500"/>
                            </p:stCondLst>
                            <p:childTnLst>
                              <p:par>
                                <p:cTn id="167" presetID="22" presetClass="entr" presetSubtype="8" fill="hold" grpId="0" nodeType="afterEffect">
                                  <p:stCondLst>
                                    <p:cond delay="0"/>
                                  </p:stCondLst>
                                  <p:childTnLst>
                                    <p:set>
                                      <p:cBhvr>
                                        <p:cTn id="168" dur="1" fill="hold">
                                          <p:stCondLst>
                                            <p:cond delay="0"/>
                                          </p:stCondLst>
                                        </p:cTn>
                                        <p:tgtEl>
                                          <p:spTgt spid="199"/>
                                        </p:tgtEl>
                                        <p:attrNameLst>
                                          <p:attrName>style.visibility</p:attrName>
                                        </p:attrNameLst>
                                      </p:cBhvr>
                                      <p:to>
                                        <p:strVal val="visible"/>
                                      </p:to>
                                    </p:set>
                                    <p:animEffect transition="in" filter="wipe(left)">
                                      <p:cBhvr>
                                        <p:cTn id="169" dur="500"/>
                                        <p:tgtEl>
                                          <p:spTgt spid="199"/>
                                        </p:tgtEl>
                                      </p:cBhvr>
                                    </p:animEffect>
                                  </p:childTnLst>
                                </p:cTn>
                              </p:par>
                            </p:childTnLst>
                          </p:cTn>
                        </p:par>
                      </p:childTnLst>
                    </p:cTn>
                  </p:par>
                  <p:par>
                    <p:cTn id="170" fill="hold">
                      <p:stCondLst>
                        <p:cond delay="indefinite"/>
                      </p:stCondLst>
                      <p:childTnLst>
                        <p:par>
                          <p:cTn id="171" fill="hold">
                            <p:stCondLst>
                              <p:cond delay="0"/>
                            </p:stCondLst>
                            <p:childTnLst>
                              <p:par>
                                <p:cTn id="172" presetID="22" presetClass="entr" presetSubtype="8" fill="hold" nodeType="clickEffect">
                                  <p:stCondLst>
                                    <p:cond delay="0"/>
                                  </p:stCondLst>
                                  <p:childTnLst>
                                    <p:set>
                                      <p:cBhvr>
                                        <p:cTn id="173" dur="1" fill="hold">
                                          <p:stCondLst>
                                            <p:cond delay="0"/>
                                          </p:stCondLst>
                                        </p:cTn>
                                        <p:tgtEl>
                                          <p:spTgt spid="206"/>
                                        </p:tgtEl>
                                        <p:attrNameLst>
                                          <p:attrName>style.visibility</p:attrName>
                                        </p:attrNameLst>
                                      </p:cBhvr>
                                      <p:to>
                                        <p:strVal val="visible"/>
                                      </p:to>
                                    </p:set>
                                    <p:animEffect transition="in" filter="wipe(left)">
                                      <p:cBhvr>
                                        <p:cTn id="174" dur="500"/>
                                        <p:tgtEl>
                                          <p:spTgt spid="206"/>
                                        </p:tgtEl>
                                      </p:cBhvr>
                                    </p:animEffect>
                                  </p:childTnLst>
                                </p:cTn>
                              </p:par>
                            </p:childTnLst>
                          </p:cTn>
                        </p:par>
                        <p:par>
                          <p:cTn id="175" fill="hold">
                            <p:stCondLst>
                              <p:cond delay="500"/>
                            </p:stCondLst>
                            <p:childTnLst>
                              <p:par>
                                <p:cTn id="176" presetID="22" presetClass="entr" presetSubtype="1" fill="hold" nodeType="afterEffect">
                                  <p:stCondLst>
                                    <p:cond delay="0"/>
                                  </p:stCondLst>
                                  <p:childTnLst>
                                    <p:set>
                                      <p:cBhvr>
                                        <p:cTn id="177" dur="1" fill="hold">
                                          <p:stCondLst>
                                            <p:cond delay="0"/>
                                          </p:stCondLst>
                                        </p:cTn>
                                        <p:tgtEl>
                                          <p:spTgt spid="205"/>
                                        </p:tgtEl>
                                        <p:attrNameLst>
                                          <p:attrName>style.visibility</p:attrName>
                                        </p:attrNameLst>
                                      </p:cBhvr>
                                      <p:to>
                                        <p:strVal val="visible"/>
                                      </p:to>
                                    </p:set>
                                    <p:animEffect transition="in" filter="wipe(up)">
                                      <p:cBhvr>
                                        <p:cTn id="178" dur="500"/>
                                        <p:tgtEl>
                                          <p:spTgt spid="205"/>
                                        </p:tgtEl>
                                      </p:cBhvr>
                                    </p:animEffect>
                                  </p:childTnLst>
                                </p:cTn>
                              </p:par>
                            </p:childTnLst>
                          </p:cTn>
                        </p:par>
                        <p:par>
                          <p:cTn id="179" fill="hold">
                            <p:stCondLst>
                              <p:cond delay="1000"/>
                            </p:stCondLst>
                            <p:childTnLst>
                              <p:par>
                                <p:cTn id="180" presetID="22" presetClass="entr" presetSubtype="4" fill="hold" grpId="0" nodeType="afterEffect">
                                  <p:stCondLst>
                                    <p:cond delay="0"/>
                                  </p:stCondLst>
                                  <p:childTnLst>
                                    <p:set>
                                      <p:cBhvr>
                                        <p:cTn id="181" dur="1" fill="hold">
                                          <p:stCondLst>
                                            <p:cond delay="0"/>
                                          </p:stCondLst>
                                        </p:cTn>
                                        <p:tgtEl>
                                          <p:spTgt spid="190"/>
                                        </p:tgtEl>
                                        <p:attrNameLst>
                                          <p:attrName>style.visibility</p:attrName>
                                        </p:attrNameLst>
                                      </p:cBhvr>
                                      <p:to>
                                        <p:strVal val="visible"/>
                                      </p:to>
                                    </p:set>
                                    <p:animEffect transition="in" filter="wipe(down)">
                                      <p:cBhvr>
                                        <p:cTn id="182" dur="500"/>
                                        <p:tgtEl>
                                          <p:spTgt spid="190"/>
                                        </p:tgtEl>
                                      </p:cBhvr>
                                    </p:animEffect>
                                  </p:childTnLst>
                                </p:cTn>
                              </p:par>
                            </p:childTnLst>
                          </p:cTn>
                        </p:par>
                      </p:childTnLst>
                    </p:cTn>
                  </p:par>
                  <p:par>
                    <p:cTn id="183" fill="hold">
                      <p:stCondLst>
                        <p:cond delay="indefinite"/>
                      </p:stCondLst>
                      <p:childTnLst>
                        <p:par>
                          <p:cTn id="184" fill="hold">
                            <p:stCondLst>
                              <p:cond delay="0"/>
                            </p:stCondLst>
                            <p:childTnLst>
                              <p:par>
                                <p:cTn id="185" presetID="22" presetClass="entr" presetSubtype="8" fill="hold" grpId="0" nodeType="clickEffect">
                                  <p:stCondLst>
                                    <p:cond delay="0"/>
                                  </p:stCondLst>
                                  <p:childTnLst>
                                    <p:set>
                                      <p:cBhvr>
                                        <p:cTn id="186" dur="1" fill="hold">
                                          <p:stCondLst>
                                            <p:cond delay="0"/>
                                          </p:stCondLst>
                                        </p:cTn>
                                        <p:tgtEl>
                                          <p:spTgt spid="200"/>
                                        </p:tgtEl>
                                        <p:attrNameLst>
                                          <p:attrName>style.visibility</p:attrName>
                                        </p:attrNameLst>
                                      </p:cBhvr>
                                      <p:to>
                                        <p:strVal val="visible"/>
                                      </p:to>
                                    </p:set>
                                    <p:animEffect transition="in" filter="wipe(left)">
                                      <p:cBhvr>
                                        <p:cTn id="187" dur="500"/>
                                        <p:tgtEl>
                                          <p:spTgt spid="200"/>
                                        </p:tgtEl>
                                      </p:cBhvr>
                                    </p:animEffect>
                                  </p:childTnLst>
                                </p:cTn>
                              </p:par>
                            </p:childTnLst>
                          </p:cTn>
                        </p:par>
                      </p:childTnLst>
                    </p:cTn>
                  </p:par>
                  <p:par>
                    <p:cTn id="188" fill="hold">
                      <p:stCondLst>
                        <p:cond delay="indefinite"/>
                      </p:stCondLst>
                      <p:childTnLst>
                        <p:par>
                          <p:cTn id="189" fill="hold">
                            <p:stCondLst>
                              <p:cond delay="0"/>
                            </p:stCondLst>
                            <p:childTnLst>
                              <p:par>
                                <p:cTn id="190" presetID="22" presetClass="entr" presetSubtype="8" fill="hold" nodeType="clickEffect">
                                  <p:stCondLst>
                                    <p:cond delay="0"/>
                                  </p:stCondLst>
                                  <p:childTnLst>
                                    <p:set>
                                      <p:cBhvr>
                                        <p:cTn id="191" dur="1" fill="hold">
                                          <p:stCondLst>
                                            <p:cond delay="0"/>
                                          </p:stCondLst>
                                        </p:cTn>
                                        <p:tgtEl>
                                          <p:spTgt spid="208"/>
                                        </p:tgtEl>
                                        <p:attrNameLst>
                                          <p:attrName>style.visibility</p:attrName>
                                        </p:attrNameLst>
                                      </p:cBhvr>
                                      <p:to>
                                        <p:strVal val="visible"/>
                                      </p:to>
                                    </p:set>
                                    <p:animEffect transition="in" filter="wipe(left)">
                                      <p:cBhvr>
                                        <p:cTn id="192" dur="500"/>
                                        <p:tgtEl>
                                          <p:spTgt spid="208"/>
                                        </p:tgtEl>
                                      </p:cBhvr>
                                    </p:animEffect>
                                  </p:childTnLst>
                                </p:cTn>
                              </p:par>
                            </p:childTnLst>
                          </p:cTn>
                        </p:par>
                        <p:par>
                          <p:cTn id="193" fill="hold">
                            <p:stCondLst>
                              <p:cond delay="500"/>
                            </p:stCondLst>
                            <p:childTnLst>
                              <p:par>
                                <p:cTn id="194" presetID="22" presetClass="entr" presetSubtype="8" fill="hold" nodeType="afterEffect">
                                  <p:stCondLst>
                                    <p:cond delay="0"/>
                                  </p:stCondLst>
                                  <p:childTnLst>
                                    <p:set>
                                      <p:cBhvr>
                                        <p:cTn id="195" dur="1" fill="hold">
                                          <p:stCondLst>
                                            <p:cond delay="0"/>
                                          </p:stCondLst>
                                        </p:cTn>
                                        <p:tgtEl>
                                          <p:spTgt spid="207"/>
                                        </p:tgtEl>
                                        <p:attrNameLst>
                                          <p:attrName>style.visibility</p:attrName>
                                        </p:attrNameLst>
                                      </p:cBhvr>
                                      <p:to>
                                        <p:strVal val="visible"/>
                                      </p:to>
                                    </p:set>
                                    <p:animEffect transition="in" filter="wipe(left)">
                                      <p:cBhvr>
                                        <p:cTn id="196" dur="500"/>
                                        <p:tgtEl>
                                          <p:spTgt spid="207"/>
                                        </p:tgtEl>
                                      </p:cBhvr>
                                    </p:animEffect>
                                  </p:childTnLst>
                                </p:cTn>
                              </p:par>
                            </p:childTnLst>
                          </p:cTn>
                        </p:par>
                        <p:par>
                          <p:cTn id="197" fill="hold">
                            <p:stCondLst>
                              <p:cond delay="1000"/>
                            </p:stCondLst>
                            <p:childTnLst>
                              <p:par>
                                <p:cTn id="198" presetID="22" presetClass="entr" presetSubtype="8" fill="hold" grpId="0" nodeType="afterEffect">
                                  <p:stCondLst>
                                    <p:cond delay="0"/>
                                  </p:stCondLst>
                                  <p:childTnLst>
                                    <p:set>
                                      <p:cBhvr>
                                        <p:cTn id="199" dur="1" fill="hold">
                                          <p:stCondLst>
                                            <p:cond delay="0"/>
                                          </p:stCondLst>
                                        </p:cTn>
                                        <p:tgtEl>
                                          <p:spTgt spid="191"/>
                                        </p:tgtEl>
                                        <p:attrNameLst>
                                          <p:attrName>style.visibility</p:attrName>
                                        </p:attrNameLst>
                                      </p:cBhvr>
                                      <p:to>
                                        <p:strVal val="visible"/>
                                      </p:to>
                                    </p:set>
                                    <p:animEffect transition="in" filter="wipe(left)">
                                      <p:cBhvr>
                                        <p:cTn id="200" dur="500"/>
                                        <p:tgtEl>
                                          <p:spTgt spid="191"/>
                                        </p:tgtEl>
                                      </p:cBhvr>
                                    </p:animEffect>
                                  </p:childTnLst>
                                </p:cTn>
                              </p:par>
                            </p:childTnLst>
                          </p:cTn>
                        </p:par>
                      </p:childTnLst>
                    </p:cTn>
                  </p:par>
                  <p:par>
                    <p:cTn id="201" fill="hold">
                      <p:stCondLst>
                        <p:cond delay="indefinite"/>
                      </p:stCondLst>
                      <p:childTnLst>
                        <p:par>
                          <p:cTn id="202" fill="hold">
                            <p:stCondLst>
                              <p:cond delay="0"/>
                            </p:stCondLst>
                            <p:childTnLst>
                              <p:par>
                                <p:cTn id="203" presetID="22" presetClass="entr" presetSubtype="8" fill="hold" grpId="0" nodeType="clickEffect">
                                  <p:stCondLst>
                                    <p:cond delay="0"/>
                                  </p:stCondLst>
                                  <p:childTnLst>
                                    <p:set>
                                      <p:cBhvr>
                                        <p:cTn id="204" dur="1" fill="hold">
                                          <p:stCondLst>
                                            <p:cond delay="0"/>
                                          </p:stCondLst>
                                        </p:cTn>
                                        <p:tgtEl>
                                          <p:spTgt spid="201"/>
                                        </p:tgtEl>
                                        <p:attrNameLst>
                                          <p:attrName>style.visibility</p:attrName>
                                        </p:attrNameLst>
                                      </p:cBhvr>
                                      <p:to>
                                        <p:strVal val="visible"/>
                                      </p:to>
                                    </p:set>
                                    <p:animEffect transition="in" filter="wipe(left)">
                                      <p:cBhvr>
                                        <p:cTn id="205" dur="500"/>
                                        <p:tgtEl>
                                          <p:spTgt spid="201"/>
                                        </p:tgtEl>
                                      </p:cBhvr>
                                    </p:animEffect>
                                  </p:childTnLst>
                                </p:cTn>
                              </p:par>
                            </p:childTnLst>
                          </p:cTn>
                        </p:par>
                      </p:childTnLst>
                    </p:cTn>
                  </p:par>
                  <p:par>
                    <p:cTn id="206" fill="hold">
                      <p:stCondLst>
                        <p:cond delay="indefinite"/>
                      </p:stCondLst>
                      <p:childTnLst>
                        <p:par>
                          <p:cTn id="207" fill="hold">
                            <p:stCondLst>
                              <p:cond delay="0"/>
                            </p:stCondLst>
                            <p:childTnLst>
                              <p:par>
                                <p:cTn id="208" presetID="22" presetClass="entr" presetSubtype="4" fill="hold" nodeType="clickEffect">
                                  <p:stCondLst>
                                    <p:cond delay="0"/>
                                  </p:stCondLst>
                                  <p:childTnLst>
                                    <p:set>
                                      <p:cBhvr>
                                        <p:cTn id="209" dur="1" fill="hold">
                                          <p:stCondLst>
                                            <p:cond delay="0"/>
                                          </p:stCondLst>
                                        </p:cTn>
                                        <p:tgtEl>
                                          <p:spTgt spid="210"/>
                                        </p:tgtEl>
                                        <p:attrNameLst>
                                          <p:attrName>style.visibility</p:attrName>
                                        </p:attrNameLst>
                                      </p:cBhvr>
                                      <p:to>
                                        <p:strVal val="visible"/>
                                      </p:to>
                                    </p:set>
                                    <p:animEffect transition="in" filter="wipe(down)">
                                      <p:cBhvr>
                                        <p:cTn id="210" dur="500"/>
                                        <p:tgtEl>
                                          <p:spTgt spid="210"/>
                                        </p:tgtEl>
                                      </p:cBhvr>
                                    </p:animEffect>
                                  </p:childTnLst>
                                </p:cTn>
                              </p:par>
                            </p:childTnLst>
                          </p:cTn>
                        </p:par>
                        <p:par>
                          <p:cTn id="211" fill="hold">
                            <p:stCondLst>
                              <p:cond delay="500"/>
                            </p:stCondLst>
                            <p:childTnLst>
                              <p:par>
                                <p:cTn id="212" presetID="22" presetClass="entr" presetSubtype="4" fill="hold" nodeType="afterEffect">
                                  <p:stCondLst>
                                    <p:cond delay="0"/>
                                  </p:stCondLst>
                                  <p:childTnLst>
                                    <p:set>
                                      <p:cBhvr>
                                        <p:cTn id="213" dur="1" fill="hold">
                                          <p:stCondLst>
                                            <p:cond delay="0"/>
                                          </p:stCondLst>
                                        </p:cTn>
                                        <p:tgtEl>
                                          <p:spTgt spid="209"/>
                                        </p:tgtEl>
                                        <p:attrNameLst>
                                          <p:attrName>style.visibility</p:attrName>
                                        </p:attrNameLst>
                                      </p:cBhvr>
                                      <p:to>
                                        <p:strVal val="visible"/>
                                      </p:to>
                                    </p:set>
                                    <p:animEffect transition="in" filter="wipe(down)">
                                      <p:cBhvr>
                                        <p:cTn id="214" dur="500"/>
                                        <p:tgtEl>
                                          <p:spTgt spid="209"/>
                                        </p:tgtEl>
                                      </p:cBhvr>
                                    </p:animEffect>
                                  </p:childTnLst>
                                </p:cTn>
                              </p:par>
                            </p:childTnLst>
                          </p:cTn>
                        </p:par>
                        <p:par>
                          <p:cTn id="215" fill="hold">
                            <p:stCondLst>
                              <p:cond delay="1000"/>
                            </p:stCondLst>
                            <p:childTnLst>
                              <p:par>
                                <p:cTn id="216" presetID="22" presetClass="entr" presetSubtype="4" fill="hold" grpId="0" nodeType="afterEffect">
                                  <p:stCondLst>
                                    <p:cond delay="0"/>
                                  </p:stCondLst>
                                  <p:childTnLst>
                                    <p:set>
                                      <p:cBhvr>
                                        <p:cTn id="217" dur="1" fill="hold">
                                          <p:stCondLst>
                                            <p:cond delay="0"/>
                                          </p:stCondLst>
                                        </p:cTn>
                                        <p:tgtEl>
                                          <p:spTgt spid="192"/>
                                        </p:tgtEl>
                                        <p:attrNameLst>
                                          <p:attrName>style.visibility</p:attrName>
                                        </p:attrNameLst>
                                      </p:cBhvr>
                                      <p:to>
                                        <p:strVal val="visible"/>
                                      </p:to>
                                    </p:set>
                                    <p:animEffect transition="in" filter="wipe(down)">
                                      <p:cBhvr>
                                        <p:cTn id="218" dur="500"/>
                                        <p:tgtEl>
                                          <p:spTgt spid="192"/>
                                        </p:tgtEl>
                                      </p:cBhvr>
                                    </p:animEffect>
                                  </p:childTnLst>
                                </p:cTn>
                              </p:par>
                            </p:childTnLst>
                          </p:cTn>
                        </p:par>
                      </p:childTnLst>
                    </p:cTn>
                  </p:par>
                  <p:par>
                    <p:cTn id="219" fill="hold">
                      <p:stCondLst>
                        <p:cond delay="indefinite"/>
                      </p:stCondLst>
                      <p:childTnLst>
                        <p:par>
                          <p:cTn id="220" fill="hold">
                            <p:stCondLst>
                              <p:cond delay="0"/>
                            </p:stCondLst>
                            <p:childTnLst>
                              <p:par>
                                <p:cTn id="221" presetID="22" presetClass="entr" presetSubtype="8" fill="hold" grpId="0" nodeType="clickEffect">
                                  <p:stCondLst>
                                    <p:cond delay="0"/>
                                  </p:stCondLst>
                                  <p:childTnLst>
                                    <p:set>
                                      <p:cBhvr>
                                        <p:cTn id="222" dur="1" fill="hold">
                                          <p:stCondLst>
                                            <p:cond delay="0"/>
                                          </p:stCondLst>
                                        </p:cTn>
                                        <p:tgtEl>
                                          <p:spTgt spid="202"/>
                                        </p:tgtEl>
                                        <p:attrNameLst>
                                          <p:attrName>style.visibility</p:attrName>
                                        </p:attrNameLst>
                                      </p:cBhvr>
                                      <p:to>
                                        <p:strVal val="visible"/>
                                      </p:to>
                                    </p:set>
                                    <p:animEffect transition="in" filter="wipe(left)">
                                      <p:cBhvr>
                                        <p:cTn id="223" dur="500"/>
                                        <p:tgtEl>
                                          <p:spTgt spid="2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9" grpId="0"/>
      <p:bldP spid="122" grpId="0"/>
      <p:bldP spid="129" grpId="0"/>
      <p:bldP spid="136" grpId="0" animBg="1"/>
      <p:bldP spid="137" grpId="0" animBg="1"/>
      <p:bldP spid="138" grpId="0" animBg="1"/>
      <p:bldP spid="139" grpId="0" animBg="1"/>
      <p:bldP spid="140" grpId="0" animBg="1"/>
      <p:bldP spid="148" grpId="0"/>
      <p:bldP spid="149" grpId="0"/>
      <p:bldP spid="150" grpId="0"/>
      <p:bldP spid="157" grpId="0" animBg="1"/>
      <p:bldP spid="158" grpId="0" animBg="1"/>
      <p:bldP spid="159" grpId="0" animBg="1"/>
      <p:bldP spid="160" grpId="0" animBg="1"/>
      <p:bldP spid="161" grpId="0" animBg="1"/>
      <p:bldP spid="190" grpId="0"/>
      <p:bldP spid="191" grpId="0"/>
      <p:bldP spid="192" grpId="0"/>
      <p:bldP spid="199" grpId="0" animBg="1"/>
      <p:bldP spid="200" grpId="0" animBg="1"/>
      <p:bldP spid="201" grpId="0" animBg="1"/>
      <p:bldP spid="202" grpId="0" animBg="1"/>
      <p:bldP spid="20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6179859" y="6134974"/>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sp>
        <p:nvSpPr>
          <p:cNvPr id="125" name="Rectangle 124"/>
          <p:cNvSpPr/>
          <p:nvPr/>
        </p:nvSpPr>
        <p:spPr>
          <a:xfrm>
            <a:off x="6788175" y="6126263"/>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sp>
        <p:nvSpPr>
          <p:cNvPr id="128" name="Rectangle 127"/>
          <p:cNvSpPr/>
          <p:nvPr/>
        </p:nvSpPr>
        <p:spPr>
          <a:xfrm>
            <a:off x="7392831" y="6156593"/>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sp>
        <p:nvSpPr>
          <p:cNvPr id="3" name="ZoneTexte 2"/>
          <p:cNvSpPr txBox="1"/>
          <p:nvPr/>
        </p:nvSpPr>
        <p:spPr>
          <a:xfrm>
            <a:off x="69510" y="-25443"/>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69510" y="840213"/>
            <a:ext cx="8989112" cy="830997"/>
          </a:xfrm>
          <a:prstGeom prst="rect">
            <a:avLst/>
          </a:prstGeom>
        </p:spPr>
        <p:txBody>
          <a:bodyPr wrap="squar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non pondérés : </a:t>
            </a:r>
            <a:br>
              <a:rPr lang="fr-FR" sz="2400" b="1" u="sng" dirty="0" smtClean="0">
                <a:effectLst>
                  <a:outerShdw blurRad="38100" dist="38100" dir="2700000" algn="tl">
                    <a:srgbClr val="000000">
                      <a:alpha val="43137"/>
                    </a:srgbClr>
                  </a:outerShdw>
                </a:effectLst>
                <a:latin typeface="Arial" pitchFamily="34" charset="0"/>
                <a:cs typeface="Arial" pitchFamily="34" charset="0"/>
              </a:rPr>
            </a:br>
            <a:r>
              <a:rPr lang="fr-FR" sz="2400" b="1" u="sng" dirty="0" smtClean="0">
                <a:effectLst>
                  <a:outerShdw blurRad="38100" dist="38100" dir="2700000" algn="tl">
                    <a:srgbClr val="000000">
                      <a:alpha val="43137"/>
                    </a:srgbClr>
                  </a:outerShdw>
                </a:effectLst>
                <a:latin typeface="Arial" pitchFamily="34" charset="0"/>
                <a:cs typeface="Arial" pitchFamily="34" charset="0"/>
              </a:rPr>
              <a:t>Le code Binaire réfléchit</a:t>
            </a:r>
            <a:r>
              <a:rPr lang="fr-FR" sz="2400" b="1" u="sng" dirty="0">
                <a:effectLst>
                  <a:outerShdw blurRad="38100" dist="38100" dir="2700000" algn="tl">
                    <a:srgbClr val="000000">
                      <a:alpha val="43137"/>
                    </a:srgbClr>
                  </a:outerShdw>
                </a:effectLst>
                <a:latin typeface="Arial" pitchFamily="34" charset="0"/>
                <a:cs typeface="Arial" pitchFamily="34" charset="0"/>
              </a:rPr>
              <a:t> </a:t>
            </a:r>
            <a:r>
              <a:rPr lang="fr-FR" sz="2400" b="1" u="sng" dirty="0" smtClean="0">
                <a:effectLst>
                  <a:outerShdw blurRad="38100" dist="38100" dir="2700000" algn="tl">
                    <a:srgbClr val="000000">
                      <a:alpha val="43137"/>
                    </a:srgbClr>
                  </a:outerShdw>
                </a:effectLst>
                <a:latin typeface="Arial" pitchFamily="34" charset="0"/>
                <a:cs typeface="Arial" pitchFamily="34" charset="0"/>
              </a:rPr>
              <a:t>ou « code GRAY »…  </a:t>
            </a:r>
            <a:endParaRPr lang="fr-FR" sz="2400" u="sng" dirty="0"/>
          </a:p>
        </p:txBody>
      </p:sp>
      <p:sp>
        <p:nvSpPr>
          <p:cNvPr id="7" name="Rectangle 6"/>
          <p:cNvSpPr/>
          <p:nvPr/>
        </p:nvSpPr>
        <p:spPr>
          <a:xfrm>
            <a:off x="2483769" y="1893019"/>
            <a:ext cx="6574854" cy="2616101"/>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Binaire naturel vers Gray. </a:t>
            </a:r>
            <a:br>
              <a:rPr lang="fr-FR" b="1" dirty="0" smtClean="0">
                <a:effectLst>
                  <a:outerShdw blurRad="38100" dist="38100" dir="2700000" algn="tl">
                    <a:srgbClr val="000000">
                      <a:alpha val="43137"/>
                    </a:srgbClr>
                  </a:outerShdw>
                </a:effectLst>
                <a:latin typeface="Arial" pitchFamily="34" charset="0"/>
                <a:cs typeface="Arial" pitchFamily="34" charset="0"/>
              </a:rPr>
            </a:br>
            <a:r>
              <a:rPr lang="fr-FR" b="1" dirty="0" smtClean="0">
                <a:effectLst>
                  <a:outerShdw blurRad="38100" dist="38100" dir="2700000" algn="tl">
                    <a:srgbClr val="000000">
                      <a:alpha val="43137"/>
                    </a:srgbClr>
                  </a:outerShdw>
                </a:effectLst>
                <a:latin typeface="Arial" pitchFamily="34" charset="0"/>
                <a:cs typeface="Arial" pitchFamily="34" charset="0"/>
              </a:rPr>
              <a:t>On applique l’équation suivante avec l’opérateur </a:t>
            </a:r>
            <a:br>
              <a:rPr lang="fr-FR" b="1" dirty="0" smtClean="0">
                <a:effectLst>
                  <a:outerShdw blurRad="38100" dist="38100" dir="2700000" algn="tl">
                    <a:srgbClr val="000000">
                      <a:alpha val="43137"/>
                    </a:srgbClr>
                  </a:outerShdw>
                </a:effectLst>
                <a:latin typeface="Arial" pitchFamily="34" charset="0"/>
                <a:cs typeface="Arial" pitchFamily="34" charset="0"/>
              </a:rPr>
            </a:br>
            <a:r>
              <a:rPr lang="fr-FR" b="1" dirty="0" smtClean="0">
                <a:effectLst>
                  <a:outerShdw blurRad="38100" dist="38100" dir="2700000" algn="tl">
                    <a:srgbClr val="000000">
                      <a:alpha val="43137"/>
                    </a:srgbClr>
                  </a:outerShdw>
                </a:effectLst>
                <a:latin typeface="Arial" pitchFamily="34" charset="0"/>
                <a:cs typeface="Arial" pitchFamily="34" charset="0"/>
              </a:rPr>
              <a:t>« ou exclusif » symbole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On considère B comme étant un élément du code binaire recherché, G comme étant un élément du code gray à convertir, et n le rang de l’élément (bit) en question:</a:t>
            </a:r>
          </a:p>
          <a:p>
            <a:pPr algn="ctr"/>
            <a:r>
              <a:rPr lang="fr-FR" sz="2800" b="1" dirty="0" err="1" smtClean="0">
                <a:effectLst>
                  <a:outerShdw blurRad="38100" dist="38100" dir="2700000" algn="tl">
                    <a:srgbClr val="000000">
                      <a:alpha val="43137"/>
                    </a:srgbClr>
                  </a:outerShdw>
                </a:effectLst>
                <a:latin typeface="Arial" pitchFamily="34" charset="0"/>
                <a:cs typeface="Arial" pitchFamily="34" charset="0"/>
                <a:sym typeface="Symbol"/>
              </a:rPr>
              <a:t>G</a:t>
            </a:r>
            <a:r>
              <a:rPr lang="fr-FR" sz="2800" b="1" baseline="-25000" dirty="0" err="1" smtClean="0">
                <a:effectLst>
                  <a:outerShdw blurRad="38100" dist="38100" dir="2700000" algn="tl">
                    <a:srgbClr val="000000">
                      <a:alpha val="43137"/>
                    </a:srgbClr>
                  </a:outerShdw>
                </a:effectLst>
                <a:latin typeface="Arial" pitchFamily="34" charset="0"/>
                <a:cs typeface="Arial" pitchFamily="34" charset="0"/>
                <a:sym typeface="Symbol"/>
              </a:rPr>
              <a:t>n</a:t>
            </a:r>
            <a:r>
              <a:rPr lang="fr-FR" sz="2800" b="1" dirty="0" smtClean="0">
                <a:effectLst>
                  <a:outerShdw blurRad="38100" dist="38100" dir="2700000" algn="tl">
                    <a:srgbClr val="000000">
                      <a:alpha val="43137"/>
                    </a:srgbClr>
                  </a:outerShdw>
                </a:effectLst>
                <a:latin typeface="Arial" pitchFamily="34" charset="0"/>
                <a:cs typeface="Arial" pitchFamily="34" charset="0"/>
                <a:sym typeface="Symbol"/>
              </a:rPr>
              <a:t> = </a:t>
            </a:r>
            <a:r>
              <a:rPr lang="fr-FR" sz="2800" b="1" dirty="0" err="1" smtClean="0">
                <a:effectLst>
                  <a:outerShdw blurRad="38100" dist="38100" dir="2700000" algn="tl">
                    <a:srgbClr val="000000">
                      <a:alpha val="43137"/>
                    </a:srgbClr>
                  </a:outerShdw>
                </a:effectLst>
                <a:latin typeface="Arial" pitchFamily="34" charset="0"/>
                <a:cs typeface="Arial" pitchFamily="34" charset="0"/>
                <a:sym typeface="Symbol"/>
              </a:rPr>
              <a:t>B</a:t>
            </a:r>
            <a:r>
              <a:rPr lang="fr-FR" sz="2800" b="1" baseline="-25000" dirty="0" err="1" smtClean="0">
                <a:effectLst>
                  <a:outerShdw blurRad="38100" dist="38100" dir="2700000" algn="tl">
                    <a:srgbClr val="000000">
                      <a:alpha val="43137"/>
                    </a:srgbClr>
                  </a:outerShdw>
                </a:effectLst>
                <a:latin typeface="Arial" pitchFamily="34" charset="0"/>
                <a:cs typeface="Arial" pitchFamily="34" charset="0"/>
                <a:sym typeface="Symbol"/>
              </a:rPr>
              <a:t>n</a:t>
            </a:r>
            <a:r>
              <a:rPr lang="fr-FR" sz="2800" b="1" dirty="0" smtClean="0">
                <a:effectLst>
                  <a:outerShdw blurRad="38100" dist="38100" dir="2700000" algn="tl">
                    <a:srgbClr val="000000">
                      <a:alpha val="43137"/>
                    </a:srgbClr>
                  </a:outerShdw>
                </a:effectLst>
                <a:latin typeface="Arial" pitchFamily="34" charset="0"/>
                <a:cs typeface="Arial" pitchFamily="34" charset="0"/>
                <a:sym typeface="Symbol"/>
              </a:rPr>
              <a:t>  B</a:t>
            </a:r>
            <a:r>
              <a:rPr lang="fr-FR" sz="2800" b="1" baseline="-25000" dirty="0" smtClean="0">
                <a:effectLst>
                  <a:outerShdw blurRad="38100" dist="38100" dir="2700000" algn="tl">
                    <a:srgbClr val="000000">
                      <a:alpha val="43137"/>
                    </a:srgbClr>
                  </a:outerShdw>
                </a:effectLst>
                <a:latin typeface="Arial" pitchFamily="34" charset="0"/>
                <a:cs typeface="Arial" pitchFamily="34" charset="0"/>
                <a:sym typeface="Symbol"/>
              </a:rPr>
              <a:t>n+1</a:t>
            </a:r>
          </a:p>
          <a:p>
            <a:pPr algn="ctr"/>
            <a:r>
              <a:rPr lang="fr-FR" sz="2800" b="1" dirty="0" smtClean="0">
                <a:effectLst>
                  <a:outerShdw blurRad="38100" dist="38100" dir="2700000" algn="tl">
                    <a:srgbClr val="000000">
                      <a:alpha val="43137"/>
                    </a:srgbClr>
                  </a:outerShdw>
                </a:effectLst>
                <a:latin typeface="Arial" pitchFamily="34" charset="0"/>
                <a:cs typeface="Arial" pitchFamily="34" charset="0"/>
                <a:sym typeface="Symbol"/>
              </a:rPr>
              <a:t>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Ce qui peut aussi se représenter avec ce schéma.</a:t>
            </a:r>
            <a:endParaRPr lang="fr-FR" b="1" dirty="0">
              <a:effectLst>
                <a:outerShdw blurRad="38100" dist="38100" dir="2700000" algn="tl">
                  <a:srgbClr val="000000">
                    <a:alpha val="43137"/>
                  </a:srgbClr>
                </a:outerShdw>
              </a:effectLst>
              <a:latin typeface="Arial" pitchFamily="34" charset="0"/>
              <a:cs typeface="Arial" pitchFamily="34" charset="0"/>
              <a:sym typeface="Symbol"/>
            </a:endParaRPr>
          </a:p>
        </p:txBody>
      </p:sp>
      <p:grpSp>
        <p:nvGrpSpPr>
          <p:cNvPr id="12" name="Groupe 11"/>
          <p:cNvGrpSpPr/>
          <p:nvPr/>
        </p:nvGrpSpPr>
        <p:grpSpPr>
          <a:xfrm>
            <a:off x="7415620" y="44624"/>
            <a:ext cx="1642560" cy="1771715"/>
            <a:chOff x="7415619" y="87917"/>
            <a:chExt cx="1643003" cy="1836611"/>
          </a:xfrm>
        </p:grpSpPr>
        <p:grpSp>
          <p:nvGrpSpPr>
            <p:cNvPr id="310" name="Groupe 309"/>
            <p:cNvGrpSpPr/>
            <p:nvPr/>
          </p:nvGrpSpPr>
          <p:grpSpPr>
            <a:xfrm flipH="1">
              <a:off x="7416062" y="87917"/>
              <a:ext cx="1642560" cy="371475"/>
              <a:chOff x="6195995" y="973078"/>
              <a:chExt cx="1642560" cy="371475"/>
            </a:xfrm>
          </p:grpSpPr>
          <p:sp>
            <p:nvSpPr>
              <p:cNvPr id="311"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a:t>
                </a:r>
                <a:endParaRPr lang="fr-FR" b="1" dirty="0">
                  <a:solidFill>
                    <a:schemeClr val="bg1"/>
                  </a:solidFill>
                  <a:latin typeface="Arial" pitchFamily="34" charset="0"/>
                  <a:cs typeface="Arial" pitchFamily="34" charset="0"/>
                </a:endParaRPr>
              </a:p>
            </p:txBody>
          </p:sp>
          <p:sp>
            <p:nvSpPr>
              <p:cNvPr id="312"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a</a:t>
                </a:r>
                <a:endParaRPr lang="fr-FR" b="1" dirty="0">
                  <a:solidFill>
                    <a:schemeClr val="bg1"/>
                  </a:solidFill>
                  <a:latin typeface="Arial" pitchFamily="34" charset="0"/>
                  <a:cs typeface="Arial" pitchFamily="34" charset="0"/>
                </a:endParaRPr>
              </a:p>
            </p:txBody>
          </p:sp>
          <p:sp>
            <p:nvSpPr>
              <p:cNvPr id="315"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S </a:t>
                </a:r>
                <a:r>
                  <a:rPr lang="fr-FR" b="1" dirty="0">
                    <a:effectLst>
                      <a:outerShdw blurRad="38100" dist="38100" dir="2700000" algn="tl">
                        <a:srgbClr val="000000">
                          <a:alpha val="43137"/>
                        </a:srgbClr>
                      </a:outerShdw>
                    </a:effectLst>
                    <a:latin typeface="Arial" pitchFamily="34" charset="0"/>
                    <a:cs typeface="Arial" pitchFamily="34" charset="0"/>
                    <a:sym typeface="Symbol"/>
                  </a:rPr>
                  <a:t></a:t>
                </a:r>
                <a:endParaRPr lang="fr-FR" b="1" dirty="0">
                  <a:solidFill>
                    <a:schemeClr val="bg1"/>
                  </a:solidFill>
                  <a:latin typeface="Arial" pitchFamily="34" charset="0"/>
                  <a:cs typeface="Arial" pitchFamily="34" charset="0"/>
                </a:endParaRPr>
              </a:p>
            </p:txBody>
          </p:sp>
        </p:grpSp>
        <p:grpSp>
          <p:nvGrpSpPr>
            <p:cNvPr id="322" name="Groupe 321"/>
            <p:cNvGrpSpPr/>
            <p:nvPr/>
          </p:nvGrpSpPr>
          <p:grpSpPr>
            <a:xfrm flipH="1">
              <a:off x="7416062" y="461520"/>
              <a:ext cx="1642560" cy="371475"/>
              <a:chOff x="6195995" y="973078"/>
              <a:chExt cx="1642560" cy="371475"/>
            </a:xfrm>
          </p:grpSpPr>
          <p:sp>
            <p:nvSpPr>
              <p:cNvPr id="323"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324"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325"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nvGrpSpPr>
            <p:cNvPr id="326" name="Groupe 325"/>
            <p:cNvGrpSpPr/>
            <p:nvPr/>
          </p:nvGrpSpPr>
          <p:grpSpPr>
            <a:xfrm flipH="1">
              <a:off x="7415619" y="823080"/>
              <a:ext cx="1642560" cy="371475"/>
              <a:chOff x="6195995" y="973078"/>
              <a:chExt cx="1642560" cy="371475"/>
            </a:xfrm>
          </p:grpSpPr>
          <p:sp>
            <p:nvSpPr>
              <p:cNvPr id="327"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28"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329"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330" name="Groupe 329"/>
            <p:cNvGrpSpPr/>
            <p:nvPr/>
          </p:nvGrpSpPr>
          <p:grpSpPr>
            <a:xfrm flipH="1">
              <a:off x="7415619" y="1174227"/>
              <a:ext cx="1642560" cy="371475"/>
              <a:chOff x="6195995" y="973078"/>
              <a:chExt cx="1642560" cy="371475"/>
            </a:xfrm>
          </p:grpSpPr>
          <p:sp>
            <p:nvSpPr>
              <p:cNvPr id="331"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332"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33"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334" name="Groupe 333"/>
            <p:cNvGrpSpPr/>
            <p:nvPr/>
          </p:nvGrpSpPr>
          <p:grpSpPr>
            <a:xfrm flipH="1">
              <a:off x="7415619" y="1553053"/>
              <a:ext cx="1642560" cy="371475"/>
              <a:chOff x="6195995" y="973078"/>
              <a:chExt cx="1642560" cy="371475"/>
            </a:xfrm>
          </p:grpSpPr>
          <p:sp>
            <p:nvSpPr>
              <p:cNvPr id="335"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36"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37"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grpSp>
        <p:nvGrpSpPr>
          <p:cNvPr id="5" name="Groupe 4"/>
          <p:cNvGrpSpPr/>
          <p:nvPr/>
        </p:nvGrpSpPr>
        <p:grpSpPr>
          <a:xfrm>
            <a:off x="327380" y="1484784"/>
            <a:ext cx="1728192" cy="1249965"/>
            <a:chOff x="6732240" y="1045998"/>
            <a:chExt cx="1728192" cy="1249965"/>
          </a:xfrm>
        </p:grpSpPr>
        <p:grpSp>
          <p:nvGrpSpPr>
            <p:cNvPr id="8" name="Groupe 7"/>
            <p:cNvGrpSpPr/>
            <p:nvPr/>
          </p:nvGrpSpPr>
          <p:grpSpPr>
            <a:xfrm>
              <a:off x="6732240" y="1268760"/>
              <a:ext cx="1728192" cy="1027203"/>
              <a:chOff x="395536" y="4245508"/>
              <a:chExt cx="1728192" cy="1027203"/>
            </a:xfrm>
            <a:gradFill flip="none" rotWithShape="1">
              <a:gsLst>
                <a:gs pos="0">
                  <a:schemeClr val="accent1">
                    <a:tint val="66000"/>
                    <a:satMod val="160000"/>
                  </a:schemeClr>
                </a:gs>
                <a:gs pos="65000">
                  <a:schemeClr val="accent1">
                    <a:lumMod val="50000"/>
                  </a:schemeClr>
                </a:gs>
              </a:gsLst>
              <a:path path="shape">
                <a:fillToRect l="50000" t="50000" r="50000" b="50000"/>
              </a:path>
              <a:tileRect/>
            </a:gradFill>
          </p:grpSpPr>
          <p:sp>
            <p:nvSpPr>
              <p:cNvPr id="2" name="Rectangle 1"/>
              <p:cNvSpPr/>
              <p:nvPr/>
            </p:nvSpPr>
            <p:spPr>
              <a:xfrm>
                <a:off x="899592" y="4245508"/>
                <a:ext cx="720080" cy="1027203"/>
              </a:xfrm>
              <a:prstGeom prst="rect">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effectLst>
                      <a:outerShdw blurRad="38100" dist="38100" dir="2700000" algn="tl">
                        <a:srgbClr val="000000">
                          <a:alpha val="43137"/>
                        </a:srgbClr>
                      </a:outerShdw>
                    </a:effectLst>
                  </a:rPr>
                  <a:t>  </a:t>
                </a:r>
                <a:r>
                  <a:rPr lang="fr-FR" sz="2000" b="1" dirty="0" smtClean="0">
                    <a:effectLst>
                      <a:outerShdw blurRad="38100" dist="38100" dir="2700000" algn="tl">
                        <a:srgbClr val="000000">
                          <a:alpha val="43137"/>
                        </a:srgbClr>
                      </a:outerShdw>
                    </a:effectLst>
                    <a:latin typeface="Arial" pitchFamily="34" charset="0"/>
                    <a:cs typeface="Arial" pitchFamily="34" charset="0"/>
                  </a:rPr>
                  <a:t>= 1</a:t>
                </a:r>
                <a:endParaRPr lang="fr-FR" sz="20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6" name="Connecteur droit 5"/>
              <p:cNvCxnSpPr/>
              <p:nvPr/>
            </p:nvCxnSpPr>
            <p:spPr>
              <a:xfrm>
                <a:off x="395536" y="441079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5" name="Connecteur droit 294"/>
              <p:cNvCxnSpPr/>
              <p:nvPr/>
            </p:nvCxnSpPr>
            <p:spPr>
              <a:xfrm>
                <a:off x="607708" y="4946901"/>
                <a:ext cx="291884"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6" name="Connecteur droit 295"/>
              <p:cNvCxnSpPr/>
              <p:nvPr/>
            </p:nvCxnSpPr>
            <p:spPr>
              <a:xfrm>
                <a:off x="1619672" y="4731683"/>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01" name="Rectangle 300"/>
            <p:cNvSpPr/>
            <p:nvPr/>
          </p:nvSpPr>
          <p:spPr>
            <a:xfrm>
              <a:off x="6934717" y="1045998"/>
              <a:ext cx="35618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a</a:t>
              </a:r>
              <a:endParaRPr lang="fr-FR" sz="2400" dirty="0">
                <a:solidFill>
                  <a:schemeClr val="bg1"/>
                </a:solidFill>
              </a:endParaRPr>
            </a:p>
          </p:txBody>
        </p:sp>
        <p:sp>
          <p:nvSpPr>
            <p:cNvPr id="302" name="Rectangle 301"/>
            <p:cNvSpPr/>
            <p:nvPr/>
          </p:nvSpPr>
          <p:spPr>
            <a:xfrm>
              <a:off x="6936086" y="1579671"/>
              <a:ext cx="37221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b</a:t>
              </a:r>
              <a:endParaRPr lang="fr-FR" sz="2400" dirty="0">
                <a:solidFill>
                  <a:schemeClr val="bg1"/>
                </a:solidFill>
              </a:endParaRPr>
            </a:p>
          </p:txBody>
        </p:sp>
        <p:sp>
          <p:nvSpPr>
            <p:cNvPr id="303" name="Rectangle 302"/>
            <p:cNvSpPr/>
            <p:nvPr/>
          </p:nvSpPr>
          <p:spPr>
            <a:xfrm>
              <a:off x="7915946" y="1375063"/>
              <a:ext cx="389850"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S</a:t>
              </a:r>
              <a:endParaRPr lang="fr-FR" sz="2400" dirty="0">
                <a:solidFill>
                  <a:schemeClr val="bg1"/>
                </a:solidFill>
              </a:endParaRPr>
            </a:p>
          </p:txBody>
        </p:sp>
      </p:grpSp>
      <p:grpSp>
        <p:nvGrpSpPr>
          <p:cNvPr id="9" name="Groupe 8"/>
          <p:cNvGrpSpPr/>
          <p:nvPr/>
        </p:nvGrpSpPr>
        <p:grpSpPr>
          <a:xfrm>
            <a:off x="327380" y="2843109"/>
            <a:ext cx="1728192" cy="1249965"/>
            <a:chOff x="327380" y="3143397"/>
            <a:chExt cx="1728192" cy="1249965"/>
          </a:xfrm>
        </p:grpSpPr>
        <p:grpSp>
          <p:nvGrpSpPr>
            <p:cNvPr id="297" name="Groupe 296"/>
            <p:cNvGrpSpPr/>
            <p:nvPr/>
          </p:nvGrpSpPr>
          <p:grpSpPr>
            <a:xfrm>
              <a:off x="327380" y="3366159"/>
              <a:ext cx="1728192" cy="1027203"/>
              <a:chOff x="395536" y="4245508"/>
              <a:chExt cx="1728192" cy="1027203"/>
            </a:xfrm>
            <a:gradFill flip="none" rotWithShape="1">
              <a:gsLst>
                <a:gs pos="0">
                  <a:schemeClr val="accent1">
                    <a:tint val="66000"/>
                    <a:satMod val="160000"/>
                  </a:schemeClr>
                </a:gs>
                <a:gs pos="65000">
                  <a:schemeClr val="accent1">
                    <a:lumMod val="50000"/>
                  </a:schemeClr>
                </a:gs>
              </a:gsLst>
              <a:path path="shape">
                <a:fillToRect l="50000" t="50000" r="50000" b="50000"/>
              </a:path>
              <a:tileRect/>
            </a:gradFill>
          </p:grpSpPr>
          <p:sp>
            <p:nvSpPr>
              <p:cNvPr id="304" name="Rectangle 303"/>
              <p:cNvSpPr/>
              <p:nvPr/>
            </p:nvSpPr>
            <p:spPr>
              <a:xfrm>
                <a:off x="899592" y="4245508"/>
                <a:ext cx="720080" cy="1027203"/>
              </a:xfrm>
              <a:prstGeom prst="rect">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effectLst>
                      <a:outerShdw blurRad="38100" dist="38100" dir="2700000" algn="tl">
                        <a:srgbClr val="000000">
                          <a:alpha val="43137"/>
                        </a:srgbClr>
                      </a:outerShdw>
                    </a:effectLst>
                  </a:rPr>
                  <a:t>  </a:t>
                </a:r>
                <a:r>
                  <a:rPr lang="fr-FR" sz="2000" b="1" dirty="0" smtClean="0">
                    <a:effectLst>
                      <a:outerShdw blurRad="38100" dist="38100" dir="2700000" algn="tl">
                        <a:srgbClr val="000000">
                          <a:alpha val="43137"/>
                        </a:srgbClr>
                      </a:outerShdw>
                    </a:effectLst>
                    <a:latin typeface="Arial" pitchFamily="34" charset="0"/>
                    <a:cs typeface="Arial" pitchFamily="34" charset="0"/>
                  </a:rPr>
                  <a:t>= 1</a:t>
                </a:r>
                <a:endParaRPr lang="fr-FR" sz="20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305" name="Connecteur droit 304"/>
              <p:cNvCxnSpPr/>
              <p:nvPr/>
            </p:nvCxnSpPr>
            <p:spPr>
              <a:xfrm>
                <a:off x="395536" y="441079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6" name="Connecteur droit 305"/>
              <p:cNvCxnSpPr/>
              <p:nvPr/>
            </p:nvCxnSpPr>
            <p:spPr>
              <a:xfrm>
                <a:off x="647564" y="4946901"/>
                <a:ext cx="252028"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7" name="Connecteur droit 306"/>
              <p:cNvCxnSpPr/>
              <p:nvPr/>
            </p:nvCxnSpPr>
            <p:spPr>
              <a:xfrm>
                <a:off x="1619672" y="4731683"/>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14" name="Rectangle 313"/>
            <p:cNvSpPr/>
            <p:nvPr/>
          </p:nvSpPr>
          <p:spPr>
            <a:xfrm>
              <a:off x="529857" y="3143397"/>
              <a:ext cx="35618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a</a:t>
              </a:r>
              <a:endParaRPr lang="fr-FR" sz="2400" dirty="0">
                <a:solidFill>
                  <a:schemeClr val="bg1"/>
                </a:solidFill>
              </a:endParaRPr>
            </a:p>
          </p:txBody>
        </p:sp>
        <p:sp>
          <p:nvSpPr>
            <p:cNvPr id="316" name="Rectangle 315"/>
            <p:cNvSpPr/>
            <p:nvPr/>
          </p:nvSpPr>
          <p:spPr>
            <a:xfrm>
              <a:off x="531226" y="3677070"/>
              <a:ext cx="37221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b</a:t>
              </a:r>
              <a:endParaRPr lang="fr-FR" sz="2400" dirty="0">
                <a:solidFill>
                  <a:schemeClr val="bg1"/>
                </a:solidFill>
              </a:endParaRPr>
            </a:p>
          </p:txBody>
        </p:sp>
        <p:sp>
          <p:nvSpPr>
            <p:cNvPr id="317" name="Rectangle 316"/>
            <p:cNvSpPr/>
            <p:nvPr/>
          </p:nvSpPr>
          <p:spPr>
            <a:xfrm>
              <a:off x="1511086" y="3472462"/>
              <a:ext cx="389850"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S</a:t>
              </a:r>
              <a:endParaRPr lang="fr-FR" sz="2400" dirty="0">
                <a:solidFill>
                  <a:schemeClr val="bg1"/>
                </a:solidFill>
              </a:endParaRPr>
            </a:p>
          </p:txBody>
        </p:sp>
      </p:grpSp>
      <p:grpSp>
        <p:nvGrpSpPr>
          <p:cNvPr id="10" name="Groupe 9"/>
          <p:cNvGrpSpPr/>
          <p:nvPr/>
        </p:nvGrpSpPr>
        <p:grpSpPr>
          <a:xfrm>
            <a:off x="347802" y="4201434"/>
            <a:ext cx="1728192" cy="1249965"/>
            <a:chOff x="347802" y="4351578"/>
            <a:chExt cx="1728192" cy="1249965"/>
          </a:xfrm>
        </p:grpSpPr>
        <p:grpSp>
          <p:nvGrpSpPr>
            <p:cNvPr id="321" name="Groupe 320"/>
            <p:cNvGrpSpPr/>
            <p:nvPr/>
          </p:nvGrpSpPr>
          <p:grpSpPr>
            <a:xfrm>
              <a:off x="347802" y="4574340"/>
              <a:ext cx="1728192" cy="1027203"/>
              <a:chOff x="395536" y="4245508"/>
              <a:chExt cx="1728192" cy="1027203"/>
            </a:xfrm>
            <a:gradFill flip="none" rotWithShape="1">
              <a:gsLst>
                <a:gs pos="0">
                  <a:schemeClr val="accent1">
                    <a:tint val="66000"/>
                    <a:satMod val="160000"/>
                  </a:schemeClr>
                </a:gs>
                <a:gs pos="65000">
                  <a:schemeClr val="accent1">
                    <a:lumMod val="50000"/>
                  </a:schemeClr>
                </a:gs>
              </a:gsLst>
              <a:path path="shape">
                <a:fillToRect l="50000" t="50000" r="50000" b="50000"/>
              </a:path>
              <a:tileRect/>
            </a:gradFill>
          </p:grpSpPr>
          <p:sp>
            <p:nvSpPr>
              <p:cNvPr id="341" name="Rectangle 340"/>
              <p:cNvSpPr/>
              <p:nvPr/>
            </p:nvSpPr>
            <p:spPr>
              <a:xfrm>
                <a:off x="899592" y="4245508"/>
                <a:ext cx="720080" cy="1027203"/>
              </a:xfrm>
              <a:prstGeom prst="rect">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effectLst>
                      <a:outerShdw blurRad="38100" dist="38100" dir="2700000" algn="tl">
                        <a:srgbClr val="000000">
                          <a:alpha val="43137"/>
                        </a:srgbClr>
                      </a:outerShdw>
                    </a:effectLst>
                  </a:rPr>
                  <a:t>  </a:t>
                </a:r>
                <a:r>
                  <a:rPr lang="fr-FR" sz="2000" b="1" dirty="0" smtClean="0">
                    <a:effectLst>
                      <a:outerShdw blurRad="38100" dist="38100" dir="2700000" algn="tl">
                        <a:srgbClr val="000000">
                          <a:alpha val="43137"/>
                        </a:srgbClr>
                      </a:outerShdw>
                    </a:effectLst>
                    <a:latin typeface="Arial" pitchFamily="34" charset="0"/>
                    <a:cs typeface="Arial" pitchFamily="34" charset="0"/>
                  </a:rPr>
                  <a:t>= 1</a:t>
                </a:r>
                <a:endParaRPr lang="fr-FR" sz="20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342" name="Connecteur droit 341"/>
              <p:cNvCxnSpPr/>
              <p:nvPr/>
            </p:nvCxnSpPr>
            <p:spPr>
              <a:xfrm>
                <a:off x="395536" y="441079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3" name="Connecteur droit 342"/>
              <p:cNvCxnSpPr/>
              <p:nvPr/>
            </p:nvCxnSpPr>
            <p:spPr>
              <a:xfrm>
                <a:off x="647564" y="4946901"/>
                <a:ext cx="252028"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4" name="Connecteur droit 343"/>
              <p:cNvCxnSpPr/>
              <p:nvPr/>
            </p:nvCxnSpPr>
            <p:spPr>
              <a:xfrm>
                <a:off x="1619672" y="4731683"/>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48" name="Rectangle 347"/>
            <p:cNvSpPr/>
            <p:nvPr/>
          </p:nvSpPr>
          <p:spPr>
            <a:xfrm>
              <a:off x="550279" y="4351578"/>
              <a:ext cx="35618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a</a:t>
              </a:r>
              <a:endParaRPr lang="fr-FR" sz="2400" dirty="0">
                <a:solidFill>
                  <a:schemeClr val="bg1"/>
                </a:solidFill>
              </a:endParaRPr>
            </a:p>
          </p:txBody>
        </p:sp>
        <p:sp>
          <p:nvSpPr>
            <p:cNvPr id="349" name="Rectangle 348"/>
            <p:cNvSpPr/>
            <p:nvPr/>
          </p:nvSpPr>
          <p:spPr>
            <a:xfrm>
              <a:off x="551648" y="4885251"/>
              <a:ext cx="37221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b</a:t>
              </a:r>
              <a:endParaRPr lang="fr-FR" sz="2400" dirty="0">
                <a:solidFill>
                  <a:schemeClr val="bg1"/>
                </a:solidFill>
              </a:endParaRPr>
            </a:p>
          </p:txBody>
        </p:sp>
        <p:sp>
          <p:nvSpPr>
            <p:cNvPr id="350" name="Rectangle 349"/>
            <p:cNvSpPr/>
            <p:nvPr/>
          </p:nvSpPr>
          <p:spPr>
            <a:xfrm>
              <a:off x="1531508" y="4680643"/>
              <a:ext cx="389850"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S</a:t>
              </a:r>
              <a:endParaRPr lang="fr-FR" sz="2400" dirty="0">
                <a:solidFill>
                  <a:schemeClr val="bg1"/>
                </a:solidFill>
              </a:endParaRPr>
            </a:p>
          </p:txBody>
        </p:sp>
      </p:grpSp>
      <p:sp>
        <p:nvSpPr>
          <p:cNvPr id="351" name="Rectangle 350"/>
          <p:cNvSpPr/>
          <p:nvPr/>
        </p:nvSpPr>
        <p:spPr>
          <a:xfrm>
            <a:off x="39348" y="6279703"/>
            <a:ext cx="356188"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0</a:t>
            </a:r>
            <a:endParaRPr lang="fr-FR" sz="2400" dirty="0"/>
          </a:p>
        </p:txBody>
      </p:sp>
      <p:sp>
        <p:nvSpPr>
          <p:cNvPr id="361" name="Rectangle 360"/>
          <p:cNvSpPr/>
          <p:nvPr/>
        </p:nvSpPr>
        <p:spPr>
          <a:xfrm>
            <a:off x="1" y="5703639"/>
            <a:ext cx="52129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B</a:t>
            </a:r>
            <a:r>
              <a:rPr lang="fr-FR" sz="2400" b="1" baseline="-25000" dirty="0" smtClean="0">
                <a:effectLst>
                  <a:outerShdw blurRad="38100" dist="38100" dir="2700000" algn="tl">
                    <a:srgbClr val="000000">
                      <a:alpha val="43137"/>
                    </a:srgbClr>
                  </a:outerShdw>
                </a:effectLst>
                <a:latin typeface="Arial" pitchFamily="34" charset="0"/>
                <a:cs typeface="Arial" pitchFamily="34" charset="0"/>
              </a:rPr>
              <a:t>4</a:t>
            </a:r>
            <a:endParaRPr lang="fr-FR" sz="2400" baseline="-25000" dirty="0"/>
          </a:p>
        </p:txBody>
      </p:sp>
      <p:grpSp>
        <p:nvGrpSpPr>
          <p:cNvPr id="11" name="Groupe 10"/>
          <p:cNvGrpSpPr/>
          <p:nvPr/>
        </p:nvGrpSpPr>
        <p:grpSpPr>
          <a:xfrm>
            <a:off x="347802" y="5559758"/>
            <a:ext cx="1728192" cy="1249965"/>
            <a:chOff x="347802" y="5559758"/>
            <a:chExt cx="1728192" cy="1249965"/>
          </a:xfrm>
        </p:grpSpPr>
        <p:grpSp>
          <p:nvGrpSpPr>
            <p:cNvPr id="354" name="Groupe 353"/>
            <p:cNvGrpSpPr/>
            <p:nvPr/>
          </p:nvGrpSpPr>
          <p:grpSpPr>
            <a:xfrm>
              <a:off x="347802" y="5782520"/>
              <a:ext cx="1728192" cy="1027203"/>
              <a:chOff x="395536" y="4245508"/>
              <a:chExt cx="1728192" cy="1027203"/>
            </a:xfrm>
            <a:gradFill flip="none" rotWithShape="1">
              <a:gsLst>
                <a:gs pos="0">
                  <a:schemeClr val="accent1">
                    <a:tint val="66000"/>
                    <a:satMod val="160000"/>
                  </a:schemeClr>
                </a:gs>
                <a:gs pos="65000">
                  <a:schemeClr val="accent1">
                    <a:lumMod val="50000"/>
                  </a:schemeClr>
                </a:gs>
              </a:gsLst>
              <a:path path="shape">
                <a:fillToRect l="50000" t="50000" r="50000" b="50000"/>
              </a:path>
              <a:tileRect/>
            </a:gradFill>
          </p:grpSpPr>
          <p:sp>
            <p:nvSpPr>
              <p:cNvPr id="355" name="Rectangle 354"/>
              <p:cNvSpPr/>
              <p:nvPr/>
            </p:nvSpPr>
            <p:spPr>
              <a:xfrm>
                <a:off x="899592" y="4245508"/>
                <a:ext cx="720080" cy="1027203"/>
              </a:xfrm>
              <a:prstGeom prst="rect">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effectLst>
                      <a:outerShdw blurRad="38100" dist="38100" dir="2700000" algn="tl">
                        <a:srgbClr val="000000">
                          <a:alpha val="43137"/>
                        </a:srgbClr>
                      </a:outerShdw>
                    </a:effectLst>
                  </a:rPr>
                  <a:t>  </a:t>
                </a:r>
                <a:r>
                  <a:rPr lang="fr-FR" sz="2000" b="1" dirty="0" smtClean="0">
                    <a:effectLst>
                      <a:outerShdw blurRad="38100" dist="38100" dir="2700000" algn="tl">
                        <a:srgbClr val="000000">
                          <a:alpha val="43137"/>
                        </a:srgbClr>
                      </a:outerShdw>
                    </a:effectLst>
                    <a:latin typeface="Arial" pitchFamily="34" charset="0"/>
                    <a:cs typeface="Arial" pitchFamily="34" charset="0"/>
                  </a:rPr>
                  <a:t>= 1</a:t>
                </a:r>
                <a:endParaRPr lang="fr-FR" sz="20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356" name="Connecteur droit 355"/>
              <p:cNvCxnSpPr/>
              <p:nvPr/>
            </p:nvCxnSpPr>
            <p:spPr>
              <a:xfrm>
                <a:off x="395536" y="441079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7" name="Connecteur droit 356"/>
              <p:cNvCxnSpPr/>
              <p:nvPr/>
            </p:nvCxnSpPr>
            <p:spPr>
              <a:xfrm>
                <a:off x="395536" y="494690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8" name="Connecteur droit 357"/>
              <p:cNvCxnSpPr/>
              <p:nvPr/>
            </p:nvCxnSpPr>
            <p:spPr>
              <a:xfrm>
                <a:off x="1619672" y="4731683"/>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62" name="Rectangle 361"/>
            <p:cNvSpPr/>
            <p:nvPr/>
          </p:nvSpPr>
          <p:spPr>
            <a:xfrm>
              <a:off x="550279" y="5559758"/>
              <a:ext cx="35618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a</a:t>
              </a:r>
              <a:endParaRPr lang="fr-FR" sz="2400" dirty="0">
                <a:solidFill>
                  <a:schemeClr val="bg1"/>
                </a:solidFill>
              </a:endParaRPr>
            </a:p>
          </p:txBody>
        </p:sp>
        <p:sp>
          <p:nvSpPr>
            <p:cNvPr id="363" name="Rectangle 362"/>
            <p:cNvSpPr/>
            <p:nvPr/>
          </p:nvSpPr>
          <p:spPr>
            <a:xfrm>
              <a:off x="551648" y="6093431"/>
              <a:ext cx="37221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b</a:t>
              </a:r>
              <a:endParaRPr lang="fr-FR" sz="2400" dirty="0">
                <a:solidFill>
                  <a:schemeClr val="bg1"/>
                </a:solidFill>
              </a:endParaRPr>
            </a:p>
          </p:txBody>
        </p:sp>
        <p:sp>
          <p:nvSpPr>
            <p:cNvPr id="364" name="Rectangle 363"/>
            <p:cNvSpPr/>
            <p:nvPr/>
          </p:nvSpPr>
          <p:spPr>
            <a:xfrm>
              <a:off x="1531508" y="5888823"/>
              <a:ext cx="389850"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S</a:t>
              </a:r>
              <a:endParaRPr lang="fr-FR" sz="2400" dirty="0">
                <a:solidFill>
                  <a:schemeClr val="bg1"/>
                </a:solidFill>
              </a:endParaRPr>
            </a:p>
          </p:txBody>
        </p:sp>
      </p:grpSp>
      <p:sp>
        <p:nvSpPr>
          <p:cNvPr id="366" name="Rectangle 365"/>
          <p:cNvSpPr/>
          <p:nvPr/>
        </p:nvSpPr>
        <p:spPr>
          <a:xfrm>
            <a:off x="1968285" y="6021288"/>
            <a:ext cx="53732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G</a:t>
            </a:r>
            <a:r>
              <a:rPr lang="fr-FR" sz="2400" b="1" baseline="-25000" dirty="0" smtClean="0">
                <a:effectLst>
                  <a:outerShdw blurRad="38100" dist="38100" dir="2700000" algn="tl">
                    <a:srgbClr val="000000">
                      <a:alpha val="43137"/>
                    </a:srgbClr>
                  </a:outerShdw>
                </a:effectLst>
                <a:latin typeface="Arial" pitchFamily="34" charset="0"/>
                <a:cs typeface="Arial" pitchFamily="34" charset="0"/>
              </a:rPr>
              <a:t>4</a:t>
            </a:r>
            <a:endParaRPr lang="fr-FR" sz="2400" baseline="-25000" dirty="0"/>
          </a:p>
        </p:txBody>
      </p:sp>
      <p:sp>
        <p:nvSpPr>
          <p:cNvPr id="80" name="Rectangle 79"/>
          <p:cNvSpPr/>
          <p:nvPr/>
        </p:nvSpPr>
        <p:spPr>
          <a:xfrm>
            <a:off x="-21709" y="4358646"/>
            <a:ext cx="52129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B</a:t>
            </a:r>
            <a:r>
              <a:rPr lang="fr-FR" sz="2400" b="1" baseline="-25000" dirty="0" smtClean="0">
                <a:effectLst>
                  <a:outerShdw blurRad="38100" dist="38100" dir="2700000" algn="tl">
                    <a:srgbClr val="000000">
                      <a:alpha val="43137"/>
                    </a:srgbClr>
                  </a:outerShdw>
                </a:effectLst>
                <a:latin typeface="Arial" pitchFamily="34" charset="0"/>
                <a:cs typeface="Arial" pitchFamily="34" charset="0"/>
              </a:rPr>
              <a:t>3</a:t>
            </a:r>
            <a:endParaRPr lang="fr-FR" sz="2400" baseline="-25000" dirty="0"/>
          </a:p>
        </p:txBody>
      </p:sp>
      <p:sp>
        <p:nvSpPr>
          <p:cNvPr id="81" name="Rectangle 80"/>
          <p:cNvSpPr/>
          <p:nvPr/>
        </p:nvSpPr>
        <p:spPr>
          <a:xfrm>
            <a:off x="1922167" y="4659516"/>
            <a:ext cx="53732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G</a:t>
            </a:r>
            <a:r>
              <a:rPr lang="fr-FR" sz="2400" b="1" baseline="-25000" dirty="0">
                <a:effectLst>
                  <a:outerShdw blurRad="38100" dist="38100" dir="2700000" algn="tl">
                    <a:srgbClr val="000000">
                      <a:alpha val="43137"/>
                    </a:srgbClr>
                  </a:outerShdw>
                </a:effectLst>
                <a:latin typeface="Arial" pitchFamily="34" charset="0"/>
                <a:cs typeface="Arial" pitchFamily="34" charset="0"/>
              </a:rPr>
              <a:t>3</a:t>
            </a:r>
            <a:endParaRPr lang="fr-FR" sz="2400" baseline="-25000" dirty="0"/>
          </a:p>
        </p:txBody>
      </p:sp>
      <p:sp>
        <p:nvSpPr>
          <p:cNvPr id="82" name="Rectangle 81"/>
          <p:cNvSpPr/>
          <p:nvPr/>
        </p:nvSpPr>
        <p:spPr>
          <a:xfrm>
            <a:off x="-36512" y="2967335"/>
            <a:ext cx="52129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B</a:t>
            </a:r>
            <a:r>
              <a:rPr lang="fr-FR" sz="2400" b="1" baseline="-25000" dirty="0">
                <a:effectLst>
                  <a:outerShdw blurRad="38100" dist="38100" dir="2700000" algn="tl">
                    <a:srgbClr val="000000">
                      <a:alpha val="43137"/>
                    </a:srgbClr>
                  </a:outerShdw>
                </a:effectLst>
                <a:latin typeface="Arial" pitchFamily="34" charset="0"/>
                <a:cs typeface="Arial" pitchFamily="34" charset="0"/>
              </a:rPr>
              <a:t>2</a:t>
            </a:r>
            <a:endParaRPr lang="fr-FR" sz="2400" baseline="-25000" dirty="0"/>
          </a:p>
        </p:txBody>
      </p:sp>
      <p:sp>
        <p:nvSpPr>
          <p:cNvPr id="83" name="Rectangle 82"/>
          <p:cNvSpPr/>
          <p:nvPr/>
        </p:nvSpPr>
        <p:spPr>
          <a:xfrm>
            <a:off x="1979712" y="3325802"/>
            <a:ext cx="53732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G</a:t>
            </a:r>
            <a:r>
              <a:rPr lang="fr-FR" sz="2400" b="1" baseline="-25000" dirty="0">
                <a:effectLst>
                  <a:outerShdw blurRad="38100" dist="38100" dir="2700000" algn="tl">
                    <a:srgbClr val="000000">
                      <a:alpha val="43137"/>
                    </a:srgbClr>
                  </a:outerShdw>
                </a:effectLst>
                <a:latin typeface="Arial" pitchFamily="34" charset="0"/>
                <a:cs typeface="Arial" pitchFamily="34" charset="0"/>
              </a:rPr>
              <a:t>2</a:t>
            </a:r>
            <a:endParaRPr lang="fr-FR" sz="2400" baseline="-25000" dirty="0"/>
          </a:p>
        </p:txBody>
      </p:sp>
      <p:sp>
        <p:nvSpPr>
          <p:cNvPr id="84" name="Rectangle 83"/>
          <p:cNvSpPr/>
          <p:nvPr/>
        </p:nvSpPr>
        <p:spPr>
          <a:xfrm>
            <a:off x="-43207" y="1628800"/>
            <a:ext cx="52129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B</a:t>
            </a:r>
            <a:r>
              <a:rPr lang="fr-FR" sz="2400" b="1" baseline="-25000" dirty="0">
                <a:effectLst>
                  <a:outerShdw blurRad="38100" dist="38100" dir="2700000" algn="tl">
                    <a:srgbClr val="000000">
                      <a:alpha val="43137"/>
                    </a:srgbClr>
                  </a:outerShdw>
                </a:effectLst>
                <a:latin typeface="Arial" pitchFamily="34" charset="0"/>
                <a:cs typeface="Arial" pitchFamily="34" charset="0"/>
              </a:rPr>
              <a:t>1</a:t>
            </a:r>
            <a:endParaRPr lang="fr-FR" sz="2400" baseline="-25000" dirty="0"/>
          </a:p>
        </p:txBody>
      </p:sp>
      <p:sp>
        <p:nvSpPr>
          <p:cNvPr id="85" name="Rectangle 84"/>
          <p:cNvSpPr/>
          <p:nvPr/>
        </p:nvSpPr>
        <p:spPr>
          <a:xfrm>
            <a:off x="1954455" y="1959223"/>
            <a:ext cx="53732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G</a:t>
            </a:r>
            <a:r>
              <a:rPr lang="fr-FR" sz="2400" b="1" baseline="-25000" dirty="0">
                <a:effectLst>
                  <a:outerShdw blurRad="38100" dist="38100" dir="2700000" algn="tl">
                    <a:srgbClr val="000000">
                      <a:alpha val="43137"/>
                    </a:srgbClr>
                  </a:outerShdw>
                </a:effectLst>
                <a:latin typeface="Arial" pitchFamily="34" charset="0"/>
                <a:cs typeface="Arial" pitchFamily="34" charset="0"/>
              </a:rPr>
              <a:t>1</a:t>
            </a:r>
            <a:endParaRPr lang="fr-FR" sz="2400" baseline="-25000" dirty="0"/>
          </a:p>
        </p:txBody>
      </p:sp>
      <p:grpSp>
        <p:nvGrpSpPr>
          <p:cNvPr id="21" name="Groupe 20"/>
          <p:cNvGrpSpPr/>
          <p:nvPr/>
        </p:nvGrpSpPr>
        <p:grpSpPr>
          <a:xfrm>
            <a:off x="3371547" y="5717850"/>
            <a:ext cx="4584829" cy="504075"/>
            <a:chOff x="3059832" y="5748180"/>
            <a:chExt cx="4584829" cy="504075"/>
          </a:xfrm>
        </p:grpSpPr>
        <p:sp>
          <p:nvSpPr>
            <p:cNvPr id="88" name="Rectangle 87"/>
            <p:cNvSpPr>
              <a:spLocks noChangeArrowheads="1"/>
            </p:cNvSpPr>
            <p:nvPr/>
          </p:nvSpPr>
          <p:spPr bwMode="auto">
            <a:xfrm>
              <a:off x="5200836"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9" name="Rectangle 88"/>
            <p:cNvSpPr>
              <a:spLocks noChangeArrowheads="1"/>
            </p:cNvSpPr>
            <p:nvPr/>
          </p:nvSpPr>
          <p:spPr bwMode="auto">
            <a:xfrm>
              <a:off x="5808717"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0" name="Rectangle 89"/>
            <p:cNvSpPr>
              <a:spLocks noChangeArrowheads="1"/>
            </p:cNvSpPr>
            <p:nvPr/>
          </p:nvSpPr>
          <p:spPr bwMode="auto">
            <a:xfrm>
              <a:off x="6417748"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1" name="Rectangle 90"/>
            <p:cNvSpPr>
              <a:spLocks noChangeArrowheads="1"/>
            </p:cNvSpPr>
            <p:nvPr/>
          </p:nvSpPr>
          <p:spPr bwMode="auto">
            <a:xfrm>
              <a:off x="7026778"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2" name="Rectangle 91"/>
            <p:cNvSpPr>
              <a:spLocks noChangeArrowheads="1"/>
            </p:cNvSpPr>
            <p:nvPr/>
          </p:nvSpPr>
          <p:spPr bwMode="auto">
            <a:xfrm>
              <a:off x="3059832" y="5748180"/>
              <a:ext cx="2135641" cy="5040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Binaire </a:t>
              </a:r>
              <a:endParaRPr lang="fr-FR" b="1" dirty="0">
                <a:solidFill>
                  <a:schemeClr val="bg1"/>
                </a:solidFill>
                <a:latin typeface="Arial" pitchFamily="34" charset="0"/>
                <a:cs typeface="Arial" pitchFamily="34" charset="0"/>
              </a:endParaRPr>
            </a:p>
          </p:txBody>
        </p:sp>
      </p:grpSp>
      <p:sp>
        <p:nvSpPr>
          <p:cNvPr id="112" name="Rectangle 111"/>
          <p:cNvSpPr>
            <a:spLocks noChangeArrowheads="1"/>
          </p:cNvSpPr>
          <p:nvPr/>
        </p:nvSpPr>
        <p:spPr bwMode="auto">
          <a:xfrm>
            <a:off x="5508177" y="6215537"/>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3" name="Rectangle 112"/>
          <p:cNvSpPr>
            <a:spLocks noChangeArrowheads="1"/>
          </p:cNvSpPr>
          <p:nvPr/>
        </p:nvSpPr>
        <p:spPr bwMode="auto">
          <a:xfrm>
            <a:off x="6116058" y="6215537"/>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4" name="Rectangle 113"/>
          <p:cNvSpPr>
            <a:spLocks noChangeArrowheads="1"/>
          </p:cNvSpPr>
          <p:nvPr/>
        </p:nvSpPr>
        <p:spPr bwMode="auto">
          <a:xfrm>
            <a:off x="6725089" y="6215537"/>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5" name="Rectangle 114"/>
          <p:cNvSpPr>
            <a:spLocks noChangeArrowheads="1"/>
          </p:cNvSpPr>
          <p:nvPr/>
        </p:nvSpPr>
        <p:spPr bwMode="auto">
          <a:xfrm>
            <a:off x="7334119" y="6215537"/>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6" name="Rectangle 115"/>
          <p:cNvSpPr>
            <a:spLocks noChangeArrowheads="1"/>
          </p:cNvSpPr>
          <p:nvPr/>
        </p:nvSpPr>
        <p:spPr bwMode="auto">
          <a:xfrm>
            <a:off x="3367173" y="6214629"/>
            <a:ext cx="2135641" cy="5040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Gray </a:t>
            </a:r>
            <a:endParaRPr lang="fr-FR" b="1" dirty="0">
              <a:solidFill>
                <a:schemeClr val="bg1"/>
              </a:solidFill>
              <a:latin typeface="Arial" pitchFamily="34" charset="0"/>
              <a:cs typeface="Arial" pitchFamily="34" charset="0"/>
            </a:endParaRPr>
          </a:p>
        </p:txBody>
      </p:sp>
      <p:cxnSp>
        <p:nvCxnSpPr>
          <p:cNvPr id="18" name="Connecteur droit avec flèche 17"/>
          <p:cNvCxnSpPr>
            <a:endCxn id="112" idx="0"/>
          </p:cNvCxnSpPr>
          <p:nvPr/>
        </p:nvCxnSpPr>
        <p:spPr>
          <a:xfrm>
            <a:off x="5817118" y="5991093"/>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20" name="Connecteur droit avec flèche 119"/>
          <p:cNvCxnSpPr/>
          <p:nvPr/>
        </p:nvCxnSpPr>
        <p:spPr>
          <a:xfrm>
            <a:off x="6429373" y="6041347"/>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21" name="Connecteur droit avec flèche 120"/>
          <p:cNvCxnSpPr/>
          <p:nvPr/>
        </p:nvCxnSpPr>
        <p:spPr>
          <a:xfrm>
            <a:off x="5896089" y="5991821"/>
            <a:ext cx="427786" cy="374101"/>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23" name="Connecteur droit avec flèche 122"/>
          <p:cNvCxnSpPr/>
          <p:nvPr/>
        </p:nvCxnSpPr>
        <p:spPr>
          <a:xfrm>
            <a:off x="7037689" y="6032636"/>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24" name="Connecteur droit avec flèche 123"/>
          <p:cNvCxnSpPr/>
          <p:nvPr/>
        </p:nvCxnSpPr>
        <p:spPr>
          <a:xfrm>
            <a:off x="6494804" y="6013592"/>
            <a:ext cx="372492" cy="352330"/>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26" name="Connecteur droit avec flèche 125"/>
          <p:cNvCxnSpPr/>
          <p:nvPr/>
        </p:nvCxnSpPr>
        <p:spPr>
          <a:xfrm>
            <a:off x="7642345" y="6062966"/>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27" name="Connecteur droit avec flèche 126"/>
          <p:cNvCxnSpPr/>
          <p:nvPr/>
        </p:nvCxnSpPr>
        <p:spPr>
          <a:xfrm>
            <a:off x="7187971" y="6032636"/>
            <a:ext cx="288032" cy="333286"/>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98" name="Connecteur droit 97"/>
          <p:cNvCxnSpPr/>
          <p:nvPr/>
        </p:nvCxnSpPr>
        <p:spPr>
          <a:xfrm>
            <a:off x="531226" y="2408939"/>
            <a:ext cx="10211" cy="822215"/>
          </a:xfrm>
          <a:prstGeom prst="line">
            <a:avLst/>
          </a:prstGeom>
          <a:gradFill flip="none" rotWithShape="1">
            <a:gsLst>
              <a:gs pos="0">
                <a:schemeClr val="accent1">
                  <a:tint val="66000"/>
                  <a:satMod val="160000"/>
                </a:schemeClr>
              </a:gs>
              <a:gs pos="65000">
                <a:schemeClr val="accent1">
                  <a:lumMod val="50000"/>
                </a:schemeClr>
              </a:gs>
            </a:gsLst>
            <a:path path="shape">
              <a:fillToRect l="50000" t="50000" r="50000" b="50000"/>
            </a:path>
            <a:tileRect/>
          </a:grad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1" name="Connecteur droit 100"/>
          <p:cNvCxnSpPr/>
          <p:nvPr/>
        </p:nvCxnSpPr>
        <p:spPr>
          <a:xfrm>
            <a:off x="586770" y="3758812"/>
            <a:ext cx="10211" cy="822215"/>
          </a:xfrm>
          <a:prstGeom prst="line">
            <a:avLst/>
          </a:prstGeom>
          <a:gradFill flip="none" rotWithShape="1">
            <a:gsLst>
              <a:gs pos="0">
                <a:schemeClr val="accent1">
                  <a:tint val="66000"/>
                  <a:satMod val="160000"/>
                </a:schemeClr>
              </a:gs>
              <a:gs pos="65000">
                <a:schemeClr val="accent1">
                  <a:lumMod val="50000"/>
                </a:schemeClr>
              </a:gs>
            </a:gsLst>
            <a:path path="shape">
              <a:fillToRect l="50000" t="50000" r="50000" b="50000"/>
            </a:path>
            <a:tileRect/>
          </a:grad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2" name="Connecteur droit 101"/>
          <p:cNvCxnSpPr/>
          <p:nvPr/>
        </p:nvCxnSpPr>
        <p:spPr>
          <a:xfrm>
            <a:off x="601349" y="5127065"/>
            <a:ext cx="10211" cy="822215"/>
          </a:xfrm>
          <a:prstGeom prst="line">
            <a:avLst/>
          </a:prstGeom>
          <a:gradFill flip="none" rotWithShape="1">
            <a:gsLst>
              <a:gs pos="0">
                <a:schemeClr val="accent1">
                  <a:tint val="66000"/>
                  <a:satMod val="160000"/>
                </a:schemeClr>
              </a:gs>
              <a:gs pos="65000">
                <a:schemeClr val="accent1">
                  <a:lumMod val="50000"/>
                </a:schemeClr>
              </a:gs>
            </a:gsLst>
            <a:path path="shape">
              <a:fillToRect l="50000" t="50000" r="50000" b="50000"/>
            </a:path>
            <a:tileRect/>
          </a:gradFill>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96" name="Rectangle 95"/>
          <p:cNvSpPr/>
          <p:nvPr/>
        </p:nvSpPr>
        <p:spPr>
          <a:xfrm>
            <a:off x="2482883" y="4665910"/>
            <a:ext cx="6574854"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a:t>On peut aussi procéder ainsi, en commençant indifféremment par le bit de poids le plus faible (MSB) ou le plus fort (MSB</a:t>
            </a:r>
            <a:r>
              <a:rPr lang="fr-FR" b="1" dirty="0" smtClean="0"/>
              <a:t>)</a:t>
            </a:r>
            <a:r>
              <a:rPr lang="fr-FR" u="sng" dirty="0" smtClean="0"/>
              <a:t>.</a:t>
            </a:r>
            <a:endParaRPr lang="fr-FR" u="sng" dirty="0"/>
          </a:p>
        </p:txBody>
      </p:sp>
    </p:spTree>
    <p:extLst>
      <p:ext uri="{BB962C8B-B14F-4D97-AF65-F5344CB8AC3E}">
        <p14:creationId xmlns:p14="http://schemas.microsoft.com/office/powerpoint/2010/main" val="2192411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par>
                          <p:cTn id="10" fill="hold">
                            <p:stCondLst>
                              <p:cond delay="500"/>
                            </p:stCondLst>
                            <p:childTnLst>
                              <p:par>
                                <p:cTn id="11" presetID="10" presetClass="entr" presetSubtype="0" fill="hold" grpId="0" nodeType="afterEffect">
                                  <p:stCondLst>
                                    <p:cond delay="0"/>
                                  </p:stCondLst>
                                  <p:iterate type="wd">
                                    <p:tmPct val="10000"/>
                                  </p:iterate>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par>
                          <p:cTn id="14" fill="hold">
                            <p:stCondLst>
                              <p:cond delay="4450"/>
                            </p:stCondLst>
                            <p:childTnLst>
                              <p:par>
                                <p:cTn id="15" presetID="53" presetClass="entr" presetSubtype="16" fill="hold" nodeType="afterEffect">
                                  <p:stCondLst>
                                    <p:cond delay="200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par>
                          <p:cTn id="20" fill="hold">
                            <p:stCondLst>
                              <p:cond delay="6950"/>
                            </p:stCondLst>
                            <p:childTnLst>
                              <p:par>
                                <p:cTn id="21" presetID="53" presetClass="entr" presetSubtype="16" fill="hold" nodeType="after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500" fill="hold"/>
                                        <p:tgtEl>
                                          <p:spTgt spid="9"/>
                                        </p:tgtEl>
                                        <p:attrNameLst>
                                          <p:attrName>ppt_w</p:attrName>
                                        </p:attrNameLst>
                                      </p:cBhvr>
                                      <p:tavLst>
                                        <p:tav tm="0">
                                          <p:val>
                                            <p:fltVal val="0"/>
                                          </p:val>
                                        </p:tav>
                                        <p:tav tm="100000">
                                          <p:val>
                                            <p:strVal val="#ppt_w"/>
                                          </p:val>
                                        </p:tav>
                                      </p:tavLst>
                                    </p:anim>
                                    <p:anim calcmode="lin" valueType="num">
                                      <p:cBhvr>
                                        <p:cTn id="24" dur="500" fill="hold"/>
                                        <p:tgtEl>
                                          <p:spTgt spid="9"/>
                                        </p:tgtEl>
                                        <p:attrNameLst>
                                          <p:attrName>ppt_h</p:attrName>
                                        </p:attrNameLst>
                                      </p:cBhvr>
                                      <p:tavLst>
                                        <p:tav tm="0">
                                          <p:val>
                                            <p:fltVal val="0"/>
                                          </p:val>
                                        </p:tav>
                                        <p:tav tm="100000">
                                          <p:val>
                                            <p:strVal val="#ppt_h"/>
                                          </p:val>
                                        </p:tav>
                                      </p:tavLst>
                                    </p:anim>
                                    <p:animEffect transition="in" filter="fade">
                                      <p:cBhvr>
                                        <p:cTn id="25" dur="500"/>
                                        <p:tgtEl>
                                          <p:spTgt spid="9"/>
                                        </p:tgtEl>
                                      </p:cBhvr>
                                    </p:animEffect>
                                  </p:childTnLst>
                                </p:cTn>
                              </p:par>
                            </p:childTnLst>
                          </p:cTn>
                        </p:par>
                        <p:par>
                          <p:cTn id="26" fill="hold">
                            <p:stCondLst>
                              <p:cond delay="7450"/>
                            </p:stCondLst>
                            <p:childTnLst>
                              <p:par>
                                <p:cTn id="27" presetID="53" presetClass="entr" presetSubtype="16" fill="hold" nodeType="after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p:cTn id="29" dur="500" fill="hold"/>
                                        <p:tgtEl>
                                          <p:spTgt spid="10"/>
                                        </p:tgtEl>
                                        <p:attrNameLst>
                                          <p:attrName>ppt_w</p:attrName>
                                        </p:attrNameLst>
                                      </p:cBhvr>
                                      <p:tavLst>
                                        <p:tav tm="0">
                                          <p:val>
                                            <p:fltVal val="0"/>
                                          </p:val>
                                        </p:tav>
                                        <p:tav tm="100000">
                                          <p:val>
                                            <p:strVal val="#ppt_w"/>
                                          </p:val>
                                        </p:tav>
                                      </p:tavLst>
                                    </p:anim>
                                    <p:anim calcmode="lin" valueType="num">
                                      <p:cBhvr>
                                        <p:cTn id="30" dur="500" fill="hold"/>
                                        <p:tgtEl>
                                          <p:spTgt spid="10"/>
                                        </p:tgtEl>
                                        <p:attrNameLst>
                                          <p:attrName>ppt_h</p:attrName>
                                        </p:attrNameLst>
                                      </p:cBhvr>
                                      <p:tavLst>
                                        <p:tav tm="0">
                                          <p:val>
                                            <p:fltVal val="0"/>
                                          </p:val>
                                        </p:tav>
                                        <p:tav tm="100000">
                                          <p:val>
                                            <p:strVal val="#ppt_h"/>
                                          </p:val>
                                        </p:tav>
                                      </p:tavLst>
                                    </p:anim>
                                    <p:animEffect transition="in" filter="fade">
                                      <p:cBhvr>
                                        <p:cTn id="31" dur="500"/>
                                        <p:tgtEl>
                                          <p:spTgt spid="10"/>
                                        </p:tgtEl>
                                      </p:cBhvr>
                                    </p:animEffect>
                                  </p:childTnLst>
                                </p:cTn>
                              </p:par>
                            </p:childTnLst>
                          </p:cTn>
                        </p:par>
                        <p:par>
                          <p:cTn id="32" fill="hold">
                            <p:stCondLst>
                              <p:cond delay="7950"/>
                            </p:stCondLst>
                            <p:childTnLst>
                              <p:par>
                                <p:cTn id="33" presetID="53" presetClass="entr" presetSubtype="16" fill="hold" nodeType="after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500" fill="hold"/>
                                        <p:tgtEl>
                                          <p:spTgt spid="11"/>
                                        </p:tgtEl>
                                        <p:attrNameLst>
                                          <p:attrName>ppt_w</p:attrName>
                                        </p:attrNameLst>
                                      </p:cBhvr>
                                      <p:tavLst>
                                        <p:tav tm="0">
                                          <p:val>
                                            <p:fltVal val="0"/>
                                          </p:val>
                                        </p:tav>
                                        <p:tav tm="100000">
                                          <p:val>
                                            <p:strVal val="#ppt_w"/>
                                          </p:val>
                                        </p:tav>
                                      </p:tavLst>
                                    </p:anim>
                                    <p:anim calcmode="lin" valueType="num">
                                      <p:cBhvr>
                                        <p:cTn id="36" dur="500" fill="hold"/>
                                        <p:tgtEl>
                                          <p:spTgt spid="11"/>
                                        </p:tgtEl>
                                        <p:attrNameLst>
                                          <p:attrName>ppt_h</p:attrName>
                                        </p:attrNameLst>
                                      </p:cBhvr>
                                      <p:tavLst>
                                        <p:tav tm="0">
                                          <p:val>
                                            <p:fltVal val="0"/>
                                          </p:val>
                                        </p:tav>
                                        <p:tav tm="100000">
                                          <p:val>
                                            <p:strVal val="#ppt_h"/>
                                          </p:val>
                                        </p:tav>
                                      </p:tavLst>
                                    </p:anim>
                                    <p:animEffect transition="in" filter="fade">
                                      <p:cBhvr>
                                        <p:cTn id="37" dur="500"/>
                                        <p:tgtEl>
                                          <p:spTgt spid="11"/>
                                        </p:tgtEl>
                                      </p:cBhvr>
                                    </p:animEffect>
                                  </p:childTnLst>
                                </p:cTn>
                              </p:par>
                            </p:childTnLst>
                          </p:cTn>
                        </p:par>
                        <p:par>
                          <p:cTn id="38" fill="hold">
                            <p:stCondLst>
                              <p:cond delay="8450"/>
                            </p:stCondLst>
                            <p:childTnLst>
                              <p:par>
                                <p:cTn id="39" presetID="22" presetClass="entr" presetSubtype="1" fill="hold" nodeType="afterEffect">
                                  <p:stCondLst>
                                    <p:cond delay="250"/>
                                  </p:stCondLst>
                                  <p:childTnLst>
                                    <p:set>
                                      <p:cBhvr>
                                        <p:cTn id="40" dur="1" fill="hold">
                                          <p:stCondLst>
                                            <p:cond delay="0"/>
                                          </p:stCondLst>
                                        </p:cTn>
                                        <p:tgtEl>
                                          <p:spTgt spid="98"/>
                                        </p:tgtEl>
                                        <p:attrNameLst>
                                          <p:attrName>style.visibility</p:attrName>
                                        </p:attrNameLst>
                                      </p:cBhvr>
                                      <p:to>
                                        <p:strVal val="visible"/>
                                      </p:to>
                                    </p:set>
                                    <p:animEffect transition="in" filter="wipe(up)">
                                      <p:cBhvr>
                                        <p:cTn id="41" dur="500"/>
                                        <p:tgtEl>
                                          <p:spTgt spid="98"/>
                                        </p:tgtEl>
                                      </p:cBhvr>
                                    </p:animEffect>
                                  </p:childTnLst>
                                </p:cTn>
                              </p:par>
                            </p:childTnLst>
                          </p:cTn>
                        </p:par>
                        <p:par>
                          <p:cTn id="42" fill="hold">
                            <p:stCondLst>
                              <p:cond delay="9200"/>
                            </p:stCondLst>
                            <p:childTnLst>
                              <p:par>
                                <p:cTn id="43" presetID="22" presetClass="entr" presetSubtype="1" fill="hold" nodeType="afterEffect">
                                  <p:stCondLst>
                                    <p:cond delay="250"/>
                                  </p:stCondLst>
                                  <p:childTnLst>
                                    <p:set>
                                      <p:cBhvr>
                                        <p:cTn id="44" dur="1" fill="hold">
                                          <p:stCondLst>
                                            <p:cond delay="0"/>
                                          </p:stCondLst>
                                        </p:cTn>
                                        <p:tgtEl>
                                          <p:spTgt spid="101"/>
                                        </p:tgtEl>
                                        <p:attrNameLst>
                                          <p:attrName>style.visibility</p:attrName>
                                        </p:attrNameLst>
                                      </p:cBhvr>
                                      <p:to>
                                        <p:strVal val="visible"/>
                                      </p:to>
                                    </p:set>
                                    <p:animEffect transition="in" filter="wipe(up)">
                                      <p:cBhvr>
                                        <p:cTn id="45" dur="500"/>
                                        <p:tgtEl>
                                          <p:spTgt spid="101"/>
                                        </p:tgtEl>
                                      </p:cBhvr>
                                    </p:animEffect>
                                  </p:childTnLst>
                                </p:cTn>
                              </p:par>
                            </p:childTnLst>
                          </p:cTn>
                        </p:par>
                        <p:par>
                          <p:cTn id="46" fill="hold">
                            <p:stCondLst>
                              <p:cond delay="9950"/>
                            </p:stCondLst>
                            <p:childTnLst>
                              <p:par>
                                <p:cTn id="47" presetID="22" presetClass="entr" presetSubtype="1" fill="hold" nodeType="afterEffect">
                                  <p:stCondLst>
                                    <p:cond delay="250"/>
                                  </p:stCondLst>
                                  <p:childTnLst>
                                    <p:set>
                                      <p:cBhvr>
                                        <p:cTn id="48" dur="1" fill="hold">
                                          <p:stCondLst>
                                            <p:cond delay="0"/>
                                          </p:stCondLst>
                                        </p:cTn>
                                        <p:tgtEl>
                                          <p:spTgt spid="102"/>
                                        </p:tgtEl>
                                        <p:attrNameLst>
                                          <p:attrName>style.visibility</p:attrName>
                                        </p:attrNameLst>
                                      </p:cBhvr>
                                      <p:to>
                                        <p:strVal val="visible"/>
                                      </p:to>
                                    </p:set>
                                    <p:animEffect transition="in" filter="wipe(up)">
                                      <p:cBhvr>
                                        <p:cTn id="49" dur="500"/>
                                        <p:tgtEl>
                                          <p:spTgt spid="102"/>
                                        </p:tgtEl>
                                      </p:cBhvr>
                                    </p:animEffect>
                                  </p:childTnLst>
                                </p:cTn>
                              </p:par>
                            </p:childTnLst>
                          </p:cTn>
                        </p:par>
                        <p:par>
                          <p:cTn id="50" fill="hold">
                            <p:stCondLst>
                              <p:cond delay="10700"/>
                            </p:stCondLst>
                            <p:childTnLst>
                              <p:par>
                                <p:cTn id="51" presetID="22" presetClass="entr" presetSubtype="8" fill="hold" grpId="0" nodeType="afterEffect">
                                  <p:stCondLst>
                                    <p:cond delay="250"/>
                                  </p:stCondLst>
                                  <p:childTnLst>
                                    <p:set>
                                      <p:cBhvr>
                                        <p:cTn id="52" dur="1" fill="hold">
                                          <p:stCondLst>
                                            <p:cond delay="0"/>
                                          </p:stCondLst>
                                        </p:cTn>
                                        <p:tgtEl>
                                          <p:spTgt spid="84"/>
                                        </p:tgtEl>
                                        <p:attrNameLst>
                                          <p:attrName>style.visibility</p:attrName>
                                        </p:attrNameLst>
                                      </p:cBhvr>
                                      <p:to>
                                        <p:strVal val="visible"/>
                                      </p:to>
                                    </p:set>
                                    <p:animEffect transition="in" filter="wipe(left)">
                                      <p:cBhvr>
                                        <p:cTn id="53" dur="500"/>
                                        <p:tgtEl>
                                          <p:spTgt spid="84"/>
                                        </p:tgtEl>
                                      </p:cBhvr>
                                    </p:animEffect>
                                  </p:childTnLst>
                                </p:cTn>
                              </p:par>
                            </p:childTnLst>
                          </p:cTn>
                        </p:par>
                        <p:par>
                          <p:cTn id="54" fill="hold">
                            <p:stCondLst>
                              <p:cond delay="11450"/>
                            </p:stCondLst>
                            <p:childTnLst>
                              <p:par>
                                <p:cTn id="55" presetID="22" presetClass="entr" presetSubtype="8" fill="hold" grpId="0" nodeType="afterEffect">
                                  <p:stCondLst>
                                    <p:cond delay="0"/>
                                  </p:stCondLst>
                                  <p:childTnLst>
                                    <p:set>
                                      <p:cBhvr>
                                        <p:cTn id="56" dur="1" fill="hold">
                                          <p:stCondLst>
                                            <p:cond delay="0"/>
                                          </p:stCondLst>
                                        </p:cTn>
                                        <p:tgtEl>
                                          <p:spTgt spid="82"/>
                                        </p:tgtEl>
                                        <p:attrNameLst>
                                          <p:attrName>style.visibility</p:attrName>
                                        </p:attrNameLst>
                                      </p:cBhvr>
                                      <p:to>
                                        <p:strVal val="visible"/>
                                      </p:to>
                                    </p:set>
                                    <p:animEffect transition="in" filter="wipe(left)">
                                      <p:cBhvr>
                                        <p:cTn id="57" dur="500"/>
                                        <p:tgtEl>
                                          <p:spTgt spid="82"/>
                                        </p:tgtEl>
                                      </p:cBhvr>
                                    </p:animEffect>
                                  </p:childTnLst>
                                </p:cTn>
                              </p:par>
                            </p:childTnLst>
                          </p:cTn>
                        </p:par>
                        <p:par>
                          <p:cTn id="58" fill="hold">
                            <p:stCondLst>
                              <p:cond delay="11950"/>
                            </p:stCondLst>
                            <p:childTnLst>
                              <p:par>
                                <p:cTn id="59" presetID="22" presetClass="entr" presetSubtype="8" fill="hold" grpId="0" nodeType="afterEffect">
                                  <p:stCondLst>
                                    <p:cond delay="250"/>
                                  </p:stCondLst>
                                  <p:childTnLst>
                                    <p:set>
                                      <p:cBhvr>
                                        <p:cTn id="60" dur="1" fill="hold">
                                          <p:stCondLst>
                                            <p:cond delay="0"/>
                                          </p:stCondLst>
                                        </p:cTn>
                                        <p:tgtEl>
                                          <p:spTgt spid="85"/>
                                        </p:tgtEl>
                                        <p:attrNameLst>
                                          <p:attrName>style.visibility</p:attrName>
                                        </p:attrNameLst>
                                      </p:cBhvr>
                                      <p:to>
                                        <p:strVal val="visible"/>
                                      </p:to>
                                    </p:set>
                                    <p:animEffect transition="in" filter="wipe(left)">
                                      <p:cBhvr>
                                        <p:cTn id="61" dur="500"/>
                                        <p:tgtEl>
                                          <p:spTgt spid="85"/>
                                        </p:tgtEl>
                                      </p:cBhvr>
                                    </p:animEffect>
                                  </p:childTnLst>
                                </p:cTn>
                              </p:par>
                            </p:childTnLst>
                          </p:cTn>
                        </p:par>
                        <p:par>
                          <p:cTn id="62" fill="hold">
                            <p:stCondLst>
                              <p:cond delay="12700"/>
                            </p:stCondLst>
                            <p:childTnLst>
                              <p:par>
                                <p:cTn id="63" presetID="22" presetClass="entr" presetSubtype="8" fill="hold" grpId="0" nodeType="afterEffect">
                                  <p:stCondLst>
                                    <p:cond delay="0"/>
                                  </p:stCondLst>
                                  <p:childTnLst>
                                    <p:set>
                                      <p:cBhvr>
                                        <p:cTn id="64" dur="1" fill="hold">
                                          <p:stCondLst>
                                            <p:cond delay="0"/>
                                          </p:stCondLst>
                                        </p:cTn>
                                        <p:tgtEl>
                                          <p:spTgt spid="80"/>
                                        </p:tgtEl>
                                        <p:attrNameLst>
                                          <p:attrName>style.visibility</p:attrName>
                                        </p:attrNameLst>
                                      </p:cBhvr>
                                      <p:to>
                                        <p:strVal val="visible"/>
                                      </p:to>
                                    </p:set>
                                    <p:animEffect transition="in" filter="wipe(left)">
                                      <p:cBhvr>
                                        <p:cTn id="65" dur="500"/>
                                        <p:tgtEl>
                                          <p:spTgt spid="80"/>
                                        </p:tgtEl>
                                      </p:cBhvr>
                                    </p:animEffect>
                                  </p:childTnLst>
                                </p:cTn>
                              </p:par>
                            </p:childTnLst>
                          </p:cTn>
                        </p:par>
                        <p:par>
                          <p:cTn id="66" fill="hold">
                            <p:stCondLst>
                              <p:cond delay="13200"/>
                            </p:stCondLst>
                            <p:childTnLst>
                              <p:par>
                                <p:cTn id="67" presetID="22" presetClass="entr" presetSubtype="8" fill="hold" grpId="0" nodeType="afterEffect">
                                  <p:stCondLst>
                                    <p:cond delay="250"/>
                                  </p:stCondLst>
                                  <p:childTnLst>
                                    <p:set>
                                      <p:cBhvr>
                                        <p:cTn id="68" dur="1" fill="hold">
                                          <p:stCondLst>
                                            <p:cond delay="0"/>
                                          </p:stCondLst>
                                        </p:cTn>
                                        <p:tgtEl>
                                          <p:spTgt spid="83"/>
                                        </p:tgtEl>
                                        <p:attrNameLst>
                                          <p:attrName>style.visibility</p:attrName>
                                        </p:attrNameLst>
                                      </p:cBhvr>
                                      <p:to>
                                        <p:strVal val="visible"/>
                                      </p:to>
                                    </p:set>
                                    <p:animEffect transition="in" filter="wipe(left)">
                                      <p:cBhvr>
                                        <p:cTn id="69" dur="500"/>
                                        <p:tgtEl>
                                          <p:spTgt spid="83"/>
                                        </p:tgtEl>
                                      </p:cBhvr>
                                    </p:animEffect>
                                  </p:childTnLst>
                                </p:cTn>
                              </p:par>
                            </p:childTnLst>
                          </p:cTn>
                        </p:par>
                        <p:par>
                          <p:cTn id="70" fill="hold">
                            <p:stCondLst>
                              <p:cond delay="13950"/>
                            </p:stCondLst>
                            <p:childTnLst>
                              <p:par>
                                <p:cTn id="71" presetID="22" presetClass="entr" presetSubtype="8" fill="hold" grpId="0" nodeType="afterEffect">
                                  <p:stCondLst>
                                    <p:cond delay="0"/>
                                  </p:stCondLst>
                                  <p:childTnLst>
                                    <p:set>
                                      <p:cBhvr>
                                        <p:cTn id="72" dur="1" fill="hold">
                                          <p:stCondLst>
                                            <p:cond delay="0"/>
                                          </p:stCondLst>
                                        </p:cTn>
                                        <p:tgtEl>
                                          <p:spTgt spid="361"/>
                                        </p:tgtEl>
                                        <p:attrNameLst>
                                          <p:attrName>style.visibility</p:attrName>
                                        </p:attrNameLst>
                                      </p:cBhvr>
                                      <p:to>
                                        <p:strVal val="visible"/>
                                      </p:to>
                                    </p:set>
                                    <p:animEffect transition="in" filter="wipe(left)">
                                      <p:cBhvr>
                                        <p:cTn id="73" dur="500"/>
                                        <p:tgtEl>
                                          <p:spTgt spid="361"/>
                                        </p:tgtEl>
                                      </p:cBhvr>
                                    </p:animEffect>
                                  </p:childTnLst>
                                </p:cTn>
                              </p:par>
                            </p:childTnLst>
                          </p:cTn>
                        </p:par>
                        <p:par>
                          <p:cTn id="74" fill="hold">
                            <p:stCondLst>
                              <p:cond delay="14450"/>
                            </p:stCondLst>
                            <p:childTnLst>
                              <p:par>
                                <p:cTn id="75" presetID="22" presetClass="entr" presetSubtype="8" fill="hold" grpId="0" nodeType="afterEffect">
                                  <p:stCondLst>
                                    <p:cond delay="250"/>
                                  </p:stCondLst>
                                  <p:childTnLst>
                                    <p:set>
                                      <p:cBhvr>
                                        <p:cTn id="76" dur="1" fill="hold">
                                          <p:stCondLst>
                                            <p:cond delay="0"/>
                                          </p:stCondLst>
                                        </p:cTn>
                                        <p:tgtEl>
                                          <p:spTgt spid="81"/>
                                        </p:tgtEl>
                                        <p:attrNameLst>
                                          <p:attrName>style.visibility</p:attrName>
                                        </p:attrNameLst>
                                      </p:cBhvr>
                                      <p:to>
                                        <p:strVal val="visible"/>
                                      </p:to>
                                    </p:set>
                                    <p:animEffect transition="in" filter="wipe(left)">
                                      <p:cBhvr>
                                        <p:cTn id="77" dur="500"/>
                                        <p:tgtEl>
                                          <p:spTgt spid="81"/>
                                        </p:tgtEl>
                                      </p:cBhvr>
                                    </p:animEffect>
                                  </p:childTnLst>
                                </p:cTn>
                              </p:par>
                            </p:childTnLst>
                          </p:cTn>
                        </p:par>
                        <p:par>
                          <p:cTn id="78" fill="hold">
                            <p:stCondLst>
                              <p:cond delay="15200"/>
                            </p:stCondLst>
                            <p:childTnLst>
                              <p:par>
                                <p:cTn id="79" presetID="22" presetClass="entr" presetSubtype="8" fill="hold" grpId="0" nodeType="afterEffect">
                                  <p:stCondLst>
                                    <p:cond delay="0"/>
                                  </p:stCondLst>
                                  <p:childTnLst>
                                    <p:set>
                                      <p:cBhvr>
                                        <p:cTn id="80" dur="1" fill="hold">
                                          <p:stCondLst>
                                            <p:cond delay="0"/>
                                          </p:stCondLst>
                                        </p:cTn>
                                        <p:tgtEl>
                                          <p:spTgt spid="351"/>
                                        </p:tgtEl>
                                        <p:attrNameLst>
                                          <p:attrName>style.visibility</p:attrName>
                                        </p:attrNameLst>
                                      </p:cBhvr>
                                      <p:to>
                                        <p:strVal val="visible"/>
                                      </p:to>
                                    </p:set>
                                    <p:animEffect transition="in" filter="wipe(left)">
                                      <p:cBhvr>
                                        <p:cTn id="81" dur="500"/>
                                        <p:tgtEl>
                                          <p:spTgt spid="351"/>
                                        </p:tgtEl>
                                      </p:cBhvr>
                                    </p:animEffect>
                                  </p:childTnLst>
                                </p:cTn>
                              </p:par>
                            </p:childTnLst>
                          </p:cTn>
                        </p:par>
                        <p:par>
                          <p:cTn id="82" fill="hold">
                            <p:stCondLst>
                              <p:cond delay="15700"/>
                            </p:stCondLst>
                            <p:childTnLst>
                              <p:par>
                                <p:cTn id="83" presetID="22" presetClass="entr" presetSubtype="8" fill="hold" grpId="0" nodeType="afterEffect">
                                  <p:stCondLst>
                                    <p:cond delay="250"/>
                                  </p:stCondLst>
                                  <p:childTnLst>
                                    <p:set>
                                      <p:cBhvr>
                                        <p:cTn id="84" dur="1" fill="hold">
                                          <p:stCondLst>
                                            <p:cond delay="0"/>
                                          </p:stCondLst>
                                        </p:cTn>
                                        <p:tgtEl>
                                          <p:spTgt spid="366"/>
                                        </p:tgtEl>
                                        <p:attrNameLst>
                                          <p:attrName>style.visibility</p:attrName>
                                        </p:attrNameLst>
                                      </p:cBhvr>
                                      <p:to>
                                        <p:strVal val="visible"/>
                                      </p:to>
                                    </p:set>
                                    <p:animEffect transition="in" filter="wipe(left)">
                                      <p:cBhvr>
                                        <p:cTn id="85" dur="500"/>
                                        <p:tgtEl>
                                          <p:spTgt spid="366"/>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iterate type="wd">
                                    <p:tmPct val="10000"/>
                                  </p:iterate>
                                  <p:childTnLst>
                                    <p:set>
                                      <p:cBhvr>
                                        <p:cTn id="89" dur="1" fill="hold">
                                          <p:stCondLst>
                                            <p:cond delay="0"/>
                                          </p:stCondLst>
                                        </p:cTn>
                                        <p:tgtEl>
                                          <p:spTgt spid="96"/>
                                        </p:tgtEl>
                                        <p:attrNameLst>
                                          <p:attrName>style.visibility</p:attrName>
                                        </p:attrNameLst>
                                      </p:cBhvr>
                                      <p:to>
                                        <p:strVal val="visible"/>
                                      </p:to>
                                    </p:set>
                                    <p:animEffect transition="in" filter="fade">
                                      <p:cBhvr>
                                        <p:cTn id="90" dur="500"/>
                                        <p:tgtEl>
                                          <p:spTgt spid="96"/>
                                        </p:tgtEl>
                                      </p:cBhvr>
                                    </p:animEffect>
                                  </p:childTnLst>
                                </p:cTn>
                              </p:par>
                            </p:childTnLst>
                          </p:cTn>
                        </p:par>
                        <p:par>
                          <p:cTn id="91" fill="hold">
                            <p:stCondLst>
                              <p:cond delay="1800"/>
                            </p:stCondLst>
                            <p:childTnLst>
                              <p:par>
                                <p:cTn id="92" presetID="22" presetClass="entr" presetSubtype="8" fill="hold" nodeType="afterEffect">
                                  <p:stCondLst>
                                    <p:cond delay="0"/>
                                  </p:stCondLst>
                                  <p:childTnLst>
                                    <p:set>
                                      <p:cBhvr>
                                        <p:cTn id="93" dur="1" fill="hold">
                                          <p:stCondLst>
                                            <p:cond delay="0"/>
                                          </p:stCondLst>
                                        </p:cTn>
                                        <p:tgtEl>
                                          <p:spTgt spid="21"/>
                                        </p:tgtEl>
                                        <p:attrNameLst>
                                          <p:attrName>style.visibility</p:attrName>
                                        </p:attrNameLst>
                                      </p:cBhvr>
                                      <p:to>
                                        <p:strVal val="visible"/>
                                      </p:to>
                                    </p:set>
                                    <p:animEffect transition="in" filter="wipe(left)">
                                      <p:cBhvr>
                                        <p:cTn id="94" dur="1000"/>
                                        <p:tgtEl>
                                          <p:spTgt spid="21"/>
                                        </p:tgtEl>
                                      </p:cBhvr>
                                    </p:animEffect>
                                  </p:childTnLst>
                                </p:cTn>
                              </p:par>
                            </p:childTnLst>
                          </p:cTn>
                        </p:par>
                        <p:par>
                          <p:cTn id="95" fill="hold">
                            <p:stCondLst>
                              <p:cond delay="2800"/>
                            </p:stCondLst>
                            <p:childTnLst>
                              <p:par>
                                <p:cTn id="96" presetID="22" presetClass="entr" presetSubtype="8" fill="hold" grpId="0" nodeType="afterEffect">
                                  <p:stCondLst>
                                    <p:cond delay="0"/>
                                  </p:stCondLst>
                                  <p:childTnLst>
                                    <p:set>
                                      <p:cBhvr>
                                        <p:cTn id="97" dur="1" fill="hold">
                                          <p:stCondLst>
                                            <p:cond delay="0"/>
                                          </p:stCondLst>
                                        </p:cTn>
                                        <p:tgtEl>
                                          <p:spTgt spid="116"/>
                                        </p:tgtEl>
                                        <p:attrNameLst>
                                          <p:attrName>style.visibility</p:attrName>
                                        </p:attrNameLst>
                                      </p:cBhvr>
                                      <p:to>
                                        <p:strVal val="visible"/>
                                      </p:to>
                                    </p:set>
                                    <p:animEffect transition="in" filter="wipe(left)">
                                      <p:cBhvr>
                                        <p:cTn id="98" dur="500"/>
                                        <p:tgtEl>
                                          <p:spTgt spid="116"/>
                                        </p:tgtEl>
                                      </p:cBhvr>
                                    </p:animEffect>
                                  </p:childTnLst>
                                </p:cTn>
                              </p:par>
                            </p:childTnLst>
                          </p:cTn>
                        </p:par>
                      </p:childTnLst>
                    </p:cTn>
                  </p:par>
                  <p:par>
                    <p:cTn id="99" fill="hold">
                      <p:stCondLst>
                        <p:cond delay="indefinite"/>
                      </p:stCondLst>
                      <p:childTnLst>
                        <p:par>
                          <p:cTn id="100" fill="hold">
                            <p:stCondLst>
                              <p:cond delay="0"/>
                            </p:stCondLst>
                            <p:childTnLst>
                              <p:par>
                                <p:cTn id="101" presetID="22" presetClass="entr" presetSubtype="1" fill="hold" nodeType="clickEffect">
                                  <p:stCondLst>
                                    <p:cond delay="0"/>
                                  </p:stCondLst>
                                  <p:childTnLst>
                                    <p:set>
                                      <p:cBhvr>
                                        <p:cTn id="102" dur="1" fill="hold">
                                          <p:stCondLst>
                                            <p:cond delay="0"/>
                                          </p:stCondLst>
                                        </p:cTn>
                                        <p:tgtEl>
                                          <p:spTgt spid="18"/>
                                        </p:tgtEl>
                                        <p:attrNameLst>
                                          <p:attrName>style.visibility</p:attrName>
                                        </p:attrNameLst>
                                      </p:cBhvr>
                                      <p:to>
                                        <p:strVal val="visible"/>
                                      </p:to>
                                    </p:set>
                                    <p:animEffect transition="in" filter="wipe(up)">
                                      <p:cBhvr>
                                        <p:cTn id="103" dur="500"/>
                                        <p:tgtEl>
                                          <p:spTgt spid="18"/>
                                        </p:tgtEl>
                                      </p:cBhvr>
                                    </p:animEffect>
                                  </p:childTnLst>
                                </p:cTn>
                              </p:par>
                            </p:childTnLst>
                          </p:cTn>
                        </p:par>
                        <p:par>
                          <p:cTn id="104" fill="hold">
                            <p:stCondLst>
                              <p:cond delay="500"/>
                            </p:stCondLst>
                            <p:childTnLst>
                              <p:par>
                                <p:cTn id="105" presetID="22" presetClass="entr" presetSubtype="8" fill="hold" grpId="0" nodeType="afterEffect">
                                  <p:stCondLst>
                                    <p:cond delay="0"/>
                                  </p:stCondLst>
                                  <p:childTnLst>
                                    <p:set>
                                      <p:cBhvr>
                                        <p:cTn id="106" dur="1" fill="hold">
                                          <p:stCondLst>
                                            <p:cond delay="0"/>
                                          </p:stCondLst>
                                        </p:cTn>
                                        <p:tgtEl>
                                          <p:spTgt spid="112"/>
                                        </p:tgtEl>
                                        <p:attrNameLst>
                                          <p:attrName>style.visibility</p:attrName>
                                        </p:attrNameLst>
                                      </p:cBhvr>
                                      <p:to>
                                        <p:strVal val="visible"/>
                                      </p:to>
                                    </p:set>
                                    <p:animEffect transition="in" filter="wipe(left)">
                                      <p:cBhvr>
                                        <p:cTn id="107" dur="500"/>
                                        <p:tgtEl>
                                          <p:spTgt spid="112"/>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8" fill="hold" nodeType="clickEffect">
                                  <p:stCondLst>
                                    <p:cond delay="0"/>
                                  </p:stCondLst>
                                  <p:childTnLst>
                                    <p:set>
                                      <p:cBhvr>
                                        <p:cTn id="111" dur="1" fill="hold">
                                          <p:stCondLst>
                                            <p:cond delay="0"/>
                                          </p:stCondLst>
                                        </p:cTn>
                                        <p:tgtEl>
                                          <p:spTgt spid="121"/>
                                        </p:tgtEl>
                                        <p:attrNameLst>
                                          <p:attrName>style.visibility</p:attrName>
                                        </p:attrNameLst>
                                      </p:cBhvr>
                                      <p:to>
                                        <p:strVal val="visible"/>
                                      </p:to>
                                    </p:set>
                                    <p:animEffect transition="in" filter="wipe(left)">
                                      <p:cBhvr>
                                        <p:cTn id="112" dur="500"/>
                                        <p:tgtEl>
                                          <p:spTgt spid="121"/>
                                        </p:tgtEl>
                                      </p:cBhvr>
                                    </p:animEffect>
                                  </p:childTnLst>
                                </p:cTn>
                              </p:par>
                            </p:childTnLst>
                          </p:cTn>
                        </p:par>
                        <p:par>
                          <p:cTn id="113" fill="hold">
                            <p:stCondLst>
                              <p:cond delay="500"/>
                            </p:stCondLst>
                            <p:childTnLst>
                              <p:par>
                                <p:cTn id="114" presetID="22" presetClass="entr" presetSubtype="1" fill="hold" nodeType="afterEffect">
                                  <p:stCondLst>
                                    <p:cond delay="0"/>
                                  </p:stCondLst>
                                  <p:childTnLst>
                                    <p:set>
                                      <p:cBhvr>
                                        <p:cTn id="115" dur="1" fill="hold">
                                          <p:stCondLst>
                                            <p:cond delay="0"/>
                                          </p:stCondLst>
                                        </p:cTn>
                                        <p:tgtEl>
                                          <p:spTgt spid="120"/>
                                        </p:tgtEl>
                                        <p:attrNameLst>
                                          <p:attrName>style.visibility</p:attrName>
                                        </p:attrNameLst>
                                      </p:cBhvr>
                                      <p:to>
                                        <p:strVal val="visible"/>
                                      </p:to>
                                    </p:set>
                                    <p:animEffect transition="in" filter="wipe(up)">
                                      <p:cBhvr>
                                        <p:cTn id="116" dur="500"/>
                                        <p:tgtEl>
                                          <p:spTgt spid="120"/>
                                        </p:tgtEl>
                                      </p:cBhvr>
                                    </p:animEffect>
                                  </p:childTnLst>
                                </p:cTn>
                              </p:par>
                            </p:childTnLst>
                          </p:cTn>
                        </p:par>
                        <p:par>
                          <p:cTn id="117" fill="hold">
                            <p:stCondLst>
                              <p:cond delay="1000"/>
                            </p:stCondLst>
                            <p:childTnLst>
                              <p:par>
                                <p:cTn id="118" presetID="22" presetClass="entr" presetSubtype="4" fill="hold" grpId="0" nodeType="afterEffect">
                                  <p:stCondLst>
                                    <p:cond delay="0"/>
                                  </p:stCondLst>
                                  <p:childTnLst>
                                    <p:set>
                                      <p:cBhvr>
                                        <p:cTn id="119" dur="1" fill="hold">
                                          <p:stCondLst>
                                            <p:cond delay="0"/>
                                          </p:stCondLst>
                                        </p:cTn>
                                        <p:tgtEl>
                                          <p:spTgt spid="20"/>
                                        </p:tgtEl>
                                        <p:attrNameLst>
                                          <p:attrName>style.visibility</p:attrName>
                                        </p:attrNameLst>
                                      </p:cBhvr>
                                      <p:to>
                                        <p:strVal val="visible"/>
                                      </p:to>
                                    </p:set>
                                    <p:animEffect transition="in" filter="wipe(down)">
                                      <p:cBhvr>
                                        <p:cTn id="120" dur="500"/>
                                        <p:tgtEl>
                                          <p:spTgt spid="20"/>
                                        </p:tgtEl>
                                      </p:cBhvr>
                                    </p:animEffect>
                                  </p:childTnLst>
                                </p:cTn>
                              </p:par>
                            </p:childTnLst>
                          </p:cTn>
                        </p:par>
                      </p:childTnLst>
                    </p:cTn>
                  </p:par>
                  <p:par>
                    <p:cTn id="121" fill="hold">
                      <p:stCondLst>
                        <p:cond delay="indefinite"/>
                      </p:stCondLst>
                      <p:childTnLst>
                        <p:par>
                          <p:cTn id="122" fill="hold">
                            <p:stCondLst>
                              <p:cond delay="0"/>
                            </p:stCondLst>
                            <p:childTnLst>
                              <p:par>
                                <p:cTn id="123" presetID="22" presetClass="entr" presetSubtype="8" fill="hold" grpId="0" nodeType="clickEffect">
                                  <p:stCondLst>
                                    <p:cond delay="0"/>
                                  </p:stCondLst>
                                  <p:childTnLst>
                                    <p:set>
                                      <p:cBhvr>
                                        <p:cTn id="124" dur="1" fill="hold">
                                          <p:stCondLst>
                                            <p:cond delay="0"/>
                                          </p:stCondLst>
                                        </p:cTn>
                                        <p:tgtEl>
                                          <p:spTgt spid="113"/>
                                        </p:tgtEl>
                                        <p:attrNameLst>
                                          <p:attrName>style.visibility</p:attrName>
                                        </p:attrNameLst>
                                      </p:cBhvr>
                                      <p:to>
                                        <p:strVal val="visible"/>
                                      </p:to>
                                    </p:set>
                                    <p:animEffect transition="in" filter="wipe(left)">
                                      <p:cBhvr>
                                        <p:cTn id="125" dur="500"/>
                                        <p:tgtEl>
                                          <p:spTgt spid="113"/>
                                        </p:tgtEl>
                                      </p:cBhvr>
                                    </p:animEffect>
                                  </p:childTnLst>
                                </p:cTn>
                              </p:par>
                            </p:childTnLst>
                          </p:cTn>
                        </p:par>
                      </p:childTnLst>
                    </p:cTn>
                  </p:par>
                  <p:par>
                    <p:cTn id="126" fill="hold">
                      <p:stCondLst>
                        <p:cond delay="indefinite"/>
                      </p:stCondLst>
                      <p:childTnLst>
                        <p:par>
                          <p:cTn id="127" fill="hold">
                            <p:stCondLst>
                              <p:cond delay="0"/>
                            </p:stCondLst>
                            <p:childTnLst>
                              <p:par>
                                <p:cTn id="128" presetID="22" presetClass="entr" presetSubtype="8" fill="hold" nodeType="clickEffect">
                                  <p:stCondLst>
                                    <p:cond delay="0"/>
                                  </p:stCondLst>
                                  <p:childTnLst>
                                    <p:set>
                                      <p:cBhvr>
                                        <p:cTn id="129" dur="1" fill="hold">
                                          <p:stCondLst>
                                            <p:cond delay="0"/>
                                          </p:stCondLst>
                                        </p:cTn>
                                        <p:tgtEl>
                                          <p:spTgt spid="124"/>
                                        </p:tgtEl>
                                        <p:attrNameLst>
                                          <p:attrName>style.visibility</p:attrName>
                                        </p:attrNameLst>
                                      </p:cBhvr>
                                      <p:to>
                                        <p:strVal val="visible"/>
                                      </p:to>
                                    </p:set>
                                    <p:animEffect transition="in" filter="wipe(left)">
                                      <p:cBhvr>
                                        <p:cTn id="130" dur="500"/>
                                        <p:tgtEl>
                                          <p:spTgt spid="124"/>
                                        </p:tgtEl>
                                      </p:cBhvr>
                                    </p:animEffect>
                                  </p:childTnLst>
                                </p:cTn>
                              </p:par>
                            </p:childTnLst>
                          </p:cTn>
                        </p:par>
                        <p:par>
                          <p:cTn id="131" fill="hold">
                            <p:stCondLst>
                              <p:cond delay="500"/>
                            </p:stCondLst>
                            <p:childTnLst>
                              <p:par>
                                <p:cTn id="132" presetID="22" presetClass="entr" presetSubtype="8" fill="hold" nodeType="afterEffect">
                                  <p:stCondLst>
                                    <p:cond delay="0"/>
                                  </p:stCondLst>
                                  <p:childTnLst>
                                    <p:set>
                                      <p:cBhvr>
                                        <p:cTn id="133" dur="1" fill="hold">
                                          <p:stCondLst>
                                            <p:cond delay="0"/>
                                          </p:stCondLst>
                                        </p:cTn>
                                        <p:tgtEl>
                                          <p:spTgt spid="123"/>
                                        </p:tgtEl>
                                        <p:attrNameLst>
                                          <p:attrName>style.visibility</p:attrName>
                                        </p:attrNameLst>
                                      </p:cBhvr>
                                      <p:to>
                                        <p:strVal val="visible"/>
                                      </p:to>
                                    </p:set>
                                    <p:animEffect transition="in" filter="wipe(left)">
                                      <p:cBhvr>
                                        <p:cTn id="134" dur="500"/>
                                        <p:tgtEl>
                                          <p:spTgt spid="123"/>
                                        </p:tgtEl>
                                      </p:cBhvr>
                                    </p:animEffect>
                                  </p:childTnLst>
                                </p:cTn>
                              </p:par>
                            </p:childTnLst>
                          </p:cTn>
                        </p:par>
                        <p:par>
                          <p:cTn id="135" fill="hold">
                            <p:stCondLst>
                              <p:cond delay="1000"/>
                            </p:stCondLst>
                            <p:childTnLst>
                              <p:par>
                                <p:cTn id="136" presetID="22" presetClass="entr" presetSubtype="8" fill="hold" grpId="0" nodeType="afterEffect">
                                  <p:stCondLst>
                                    <p:cond delay="0"/>
                                  </p:stCondLst>
                                  <p:childTnLst>
                                    <p:set>
                                      <p:cBhvr>
                                        <p:cTn id="137" dur="1" fill="hold">
                                          <p:stCondLst>
                                            <p:cond delay="0"/>
                                          </p:stCondLst>
                                        </p:cTn>
                                        <p:tgtEl>
                                          <p:spTgt spid="125"/>
                                        </p:tgtEl>
                                        <p:attrNameLst>
                                          <p:attrName>style.visibility</p:attrName>
                                        </p:attrNameLst>
                                      </p:cBhvr>
                                      <p:to>
                                        <p:strVal val="visible"/>
                                      </p:to>
                                    </p:set>
                                    <p:animEffect transition="in" filter="wipe(left)">
                                      <p:cBhvr>
                                        <p:cTn id="138" dur="500"/>
                                        <p:tgtEl>
                                          <p:spTgt spid="125"/>
                                        </p:tgtEl>
                                      </p:cBhvr>
                                    </p:animEffect>
                                  </p:childTnLst>
                                </p:cTn>
                              </p:par>
                            </p:childTnLst>
                          </p:cTn>
                        </p:par>
                      </p:childTnLst>
                    </p:cTn>
                  </p:par>
                  <p:par>
                    <p:cTn id="139" fill="hold">
                      <p:stCondLst>
                        <p:cond delay="indefinite"/>
                      </p:stCondLst>
                      <p:childTnLst>
                        <p:par>
                          <p:cTn id="140" fill="hold">
                            <p:stCondLst>
                              <p:cond delay="0"/>
                            </p:stCondLst>
                            <p:childTnLst>
                              <p:par>
                                <p:cTn id="141" presetID="22" presetClass="entr" presetSubtype="8" fill="hold" grpId="0" nodeType="clickEffect">
                                  <p:stCondLst>
                                    <p:cond delay="0"/>
                                  </p:stCondLst>
                                  <p:childTnLst>
                                    <p:set>
                                      <p:cBhvr>
                                        <p:cTn id="142" dur="1" fill="hold">
                                          <p:stCondLst>
                                            <p:cond delay="0"/>
                                          </p:stCondLst>
                                        </p:cTn>
                                        <p:tgtEl>
                                          <p:spTgt spid="114"/>
                                        </p:tgtEl>
                                        <p:attrNameLst>
                                          <p:attrName>style.visibility</p:attrName>
                                        </p:attrNameLst>
                                      </p:cBhvr>
                                      <p:to>
                                        <p:strVal val="visible"/>
                                      </p:to>
                                    </p:set>
                                    <p:animEffect transition="in" filter="wipe(left)">
                                      <p:cBhvr>
                                        <p:cTn id="143" dur="500"/>
                                        <p:tgtEl>
                                          <p:spTgt spid="114"/>
                                        </p:tgtEl>
                                      </p:cBhvr>
                                    </p:animEffect>
                                  </p:childTnLst>
                                </p:cTn>
                              </p:par>
                            </p:childTnLst>
                          </p:cTn>
                        </p:par>
                      </p:childTnLst>
                    </p:cTn>
                  </p:par>
                  <p:par>
                    <p:cTn id="144" fill="hold">
                      <p:stCondLst>
                        <p:cond delay="indefinite"/>
                      </p:stCondLst>
                      <p:childTnLst>
                        <p:par>
                          <p:cTn id="145" fill="hold">
                            <p:stCondLst>
                              <p:cond delay="0"/>
                            </p:stCondLst>
                            <p:childTnLst>
                              <p:par>
                                <p:cTn id="146" presetID="22" presetClass="entr" presetSubtype="4" fill="hold" nodeType="clickEffect">
                                  <p:stCondLst>
                                    <p:cond delay="0"/>
                                  </p:stCondLst>
                                  <p:childTnLst>
                                    <p:set>
                                      <p:cBhvr>
                                        <p:cTn id="147" dur="1" fill="hold">
                                          <p:stCondLst>
                                            <p:cond delay="0"/>
                                          </p:stCondLst>
                                        </p:cTn>
                                        <p:tgtEl>
                                          <p:spTgt spid="127"/>
                                        </p:tgtEl>
                                        <p:attrNameLst>
                                          <p:attrName>style.visibility</p:attrName>
                                        </p:attrNameLst>
                                      </p:cBhvr>
                                      <p:to>
                                        <p:strVal val="visible"/>
                                      </p:to>
                                    </p:set>
                                    <p:animEffect transition="in" filter="wipe(down)">
                                      <p:cBhvr>
                                        <p:cTn id="148" dur="500"/>
                                        <p:tgtEl>
                                          <p:spTgt spid="127"/>
                                        </p:tgtEl>
                                      </p:cBhvr>
                                    </p:animEffect>
                                  </p:childTnLst>
                                </p:cTn>
                              </p:par>
                            </p:childTnLst>
                          </p:cTn>
                        </p:par>
                        <p:par>
                          <p:cTn id="149" fill="hold">
                            <p:stCondLst>
                              <p:cond delay="500"/>
                            </p:stCondLst>
                            <p:childTnLst>
                              <p:par>
                                <p:cTn id="150" presetID="22" presetClass="entr" presetSubtype="4" fill="hold" nodeType="afterEffect">
                                  <p:stCondLst>
                                    <p:cond delay="0"/>
                                  </p:stCondLst>
                                  <p:childTnLst>
                                    <p:set>
                                      <p:cBhvr>
                                        <p:cTn id="151" dur="1" fill="hold">
                                          <p:stCondLst>
                                            <p:cond delay="0"/>
                                          </p:stCondLst>
                                        </p:cTn>
                                        <p:tgtEl>
                                          <p:spTgt spid="126"/>
                                        </p:tgtEl>
                                        <p:attrNameLst>
                                          <p:attrName>style.visibility</p:attrName>
                                        </p:attrNameLst>
                                      </p:cBhvr>
                                      <p:to>
                                        <p:strVal val="visible"/>
                                      </p:to>
                                    </p:set>
                                    <p:animEffect transition="in" filter="wipe(down)">
                                      <p:cBhvr>
                                        <p:cTn id="152" dur="500"/>
                                        <p:tgtEl>
                                          <p:spTgt spid="126"/>
                                        </p:tgtEl>
                                      </p:cBhvr>
                                    </p:animEffect>
                                  </p:childTnLst>
                                </p:cTn>
                              </p:par>
                            </p:childTnLst>
                          </p:cTn>
                        </p:par>
                        <p:par>
                          <p:cTn id="153" fill="hold">
                            <p:stCondLst>
                              <p:cond delay="1000"/>
                            </p:stCondLst>
                            <p:childTnLst>
                              <p:par>
                                <p:cTn id="154" presetID="22" presetClass="entr" presetSubtype="4" fill="hold" grpId="0" nodeType="afterEffect">
                                  <p:stCondLst>
                                    <p:cond delay="0"/>
                                  </p:stCondLst>
                                  <p:childTnLst>
                                    <p:set>
                                      <p:cBhvr>
                                        <p:cTn id="155" dur="1" fill="hold">
                                          <p:stCondLst>
                                            <p:cond delay="0"/>
                                          </p:stCondLst>
                                        </p:cTn>
                                        <p:tgtEl>
                                          <p:spTgt spid="128"/>
                                        </p:tgtEl>
                                        <p:attrNameLst>
                                          <p:attrName>style.visibility</p:attrName>
                                        </p:attrNameLst>
                                      </p:cBhvr>
                                      <p:to>
                                        <p:strVal val="visible"/>
                                      </p:to>
                                    </p:set>
                                    <p:animEffect transition="in" filter="wipe(down)">
                                      <p:cBhvr>
                                        <p:cTn id="156" dur="500"/>
                                        <p:tgtEl>
                                          <p:spTgt spid="128"/>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8" fill="hold" grpId="0" nodeType="clickEffect">
                                  <p:stCondLst>
                                    <p:cond delay="0"/>
                                  </p:stCondLst>
                                  <p:childTnLst>
                                    <p:set>
                                      <p:cBhvr>
                                        <p:cTn id="160" dur="1" fill="hold">
                                          <p:stCondLst>
                                            <p:cond delay="0"/>
                                          </p:stCondLst>
                                        </p:cTn>
                                        <p:tgtEl>
                                          <p:spTgt spid="115"/>
                                        </p:tgtEl>
                                        <p:attrNameLst>
                                          <p:attrName>style.visibility</p:attrName>
                                        </p:attrNameLst>
                                      </p:cBhvr>
                                      <p:to>
                                        <p:strVal val="visible"/>
                                      </p:to>
                                    </p:set>
                                    <p:animEffect transition="in" filter="wipe(left)">
                                      <p:cBhvr>
                                        <p:cTn id="161" dur="500"/>
                                        <p:tgtEl>
                                          <p:spTgt spid="1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25" grpId="0"/>
      <p:bldP spid="128" grpId="0"/>
      <p:bldP spid="7" grpId="0" animBg="1"/>
      <p:bldP spid="351" grpId="0"/>
      <p:bldP spid="361" grpId="0"/>
      <p:bldP spid="366" grpId="0"/>
      <p:bldP spid="80" grpId="0"/>
      <p:bldP spid="81" grpId="0"/>
      <p:bldP spid="82" grpId="0"/>
      <p:bldP spid="83" grpId="0"/>
      <p:bldP spid="84" grpId="0"/>
      <p:bldP spid="85" grpId="0"/>
      <p:bldP spid="112" grpId="0" animBg="1"/>
      <p:bldP spid="113" grpId="0" animBg="1"/>
      <p:bldP spid="114" grpId="0" animBg="1"/>
      <p:bldP spid="115" grpId="0" animBg="1"/>
      <p:bldP spid="116" grpId="0" animBg="1"/>
      <p:bldP spid="9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5868877" y="3708170"/>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sp>
        <p:nvSpPr>
          <p:cNvPr id="125" name="Rectangle 124"/>
          <p:cNvSpPr/>
          <p:nvPr/>
        </p:nvSpPr>
        <p:spPr>
          <a:xfrm>
            <a:off x="6477193" y="3699459"/>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sp>
        <p:nvSpPr>
          <p:cNvPr id="128" name="Rectangle 127"/>
          <p:cNvSpPr/>
          <p:nvPr/>
        </p:nvSpPr>
        <p:spPr>
          <a:xfrm>
            <a:off x="7081849" y="3729789"/>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sp>
        <p:nvSpPr>
          <p:cNvPr id="3" name="ZoneTexte 2"/>
          <p:cNvSpPr txBox="1"/>
          <p:nvPr/>
        </p:nvSpPr>
        <p:spPr>
          <a:xfrm>
            <a:off x="69510" y="-25443"/>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69510" y="840213"/>
            <a:ext cx="8989112" cy="830997"/>
          </a:xfrm>
          <a:prstGeom prst="rect">
            <a:avLst/>
          </a:prstGeom>
        </p:spPr>
        <p:txBody>
          <a:bodyPr wrap="squar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non pondérés : </a:t>
            </a:r>
            <a:br>
              <a:rPr lang="fr-FR" sz="2400" b="1" u="sng" dirty="0" smtClean="0">
                <a:effectLst>
                  <a:outerShdw blurRad="38100" dist="38100" dir="2700000" algn="tl">
                    <a:srgbClr val="000000">
                      <a:alpha val="43137"/>
                    </a:srgbClr>
                  </a:outerShdw>
                </a:effectLst>
                <a:latin typeface="Arial" pitchFamily="34" charset="0"/>
                <a:cs typeface="Arial" pitchFamily="34" charset="0"/>
              </a:rPr>
            </a:br>
            <a:r>
              <a:rPr lang="fr-FR" sz="2400" b="1" u="sng" dirty="0" smtClean="0">
                <a:effectLst>
                  <a:outerShdw blurRad="38100" dist="38100" dir="2700000" algn="tl">
                    <a:srgbClr val="000000">
                      <a:alpha val="43137"/>
                    </a:srgbClr>
                  </a:outerShdw>
                </a:effectLst>
                <a:latin typeface="Arial" pitchFamily="34" charset="0"/>
                <a:cs typeface="Arial" pitchFamily="34" charset="0"/>
              </a:rPr>
              <a:t>Le code Binaire réfléchit</a:t>
            </a:r>
            <a:r>
              <a:rPr lang="fr-FR" sz="2400" b="1" u="sng" dirty="0">
                <a:effectLst>
                  <a:outerShdw blurRad="38100" dist="38100" dir="2700000" algn="tl">
                    <a:srgbClr val="000000">
                      <a:alpha val="43137"/>
                    </a:srgbClr>
                  </a:outerShdw>
                </a:effectLst>
                <a:latin typeface="Arial" pitchFamily="34" charset="0"/>
                <a:cs typeface="Arial" pitchFamily="34" charset="0"/>
              </a:rPr>
              <a:t> </a:t>
            </a:r>
            <a:r>
              <a:rPr lang="fr-FR" sz="2400" b="1" u="sng" dirty="0" smtClean="0">
                <a:effectLst>
                  <a:outerShdw blurRad="38100" dist="38100" dir="2700000" algn="tl">
                    <a:srgbClr val="000000">
                      <a:alpha val="43137"/>
                    </a:srgbClr>
                  </a:outerShdw>
                </a:effectLst>
                <a:latin typeface="Arial" pitchFamily="34" charset="0"/>
                <a:cs typeface="Arial" pitchFamily="34" charset="0"/>
              </a:rPr>
              <a:t>ou « code GRAY »…  </a:t>
            </a:r>
            <a:endParaRPr lang="fr-FR" sz="2400" u="sng" dirty="0"/>
          </a:p>
        </p:txBody>
      </p:sp>
      <p:sp>
        <p:nvSpPr>
          <p:cNvPr id="7" name="Rectangle 6"/>
          <p:cNvSpPr/>
          <p:nvPr/>
        </p:nvSpPr>
        <p:spPr>
          <a:xfrm>
            <a:off x="2483769" y="1981870"/>
            <a:ext cx="6574854" cy="1231106"/>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Binaire naturel vers Gray. </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a:p>
            <a:pPr algn="ctr"/>
            <a:r>
              <a:rPr lang="fr-FR" sz="2800" b="1" dirty="0" err="1" smtClean="0">
                <a:effectLst>
                  <a:outerShdw blurRad="38100" dist="38100" dir="2700000" algn="tl">
                    <a:srgbClr val="000000">
                      <a:alpha val="43137"/>
                    </a:srgbClr>
                  </a:outerShdw>
                </a:effectLst>
                <a:latin typeface="Arial" pitchFamily="34" charset="0"/>
                <a:cs typeface="Arial" pitchFamily="34" charset="0"/>
                <a:sym typeface="Symbol"/>
              </a:rPr>
              <a:t>G</a:t>
            </a:r>
            <a:r>
              <a:rPr lang="fr-FR" sz="2800" b="1" baseline="-25000" dirty="0" err="1" smtClean="0">
                <a:effectLst>
                  <a:outerShdw blurRad="38100" dist="38100" dir="2700000" algn="tl">
                    <a:srgbClr val="000000">
                      <a:alpha val="43137"/>
                    </a:srgbClr>
                  </a:outerShdw>
                </a:effectLst>
                <a:latin typeface="Arial" pitchFamily="34" charset="0"/>
                <a:cs typeface="Arial" pitchFamily="34" charset="0"/>
                <a:sym typeface="Symbol"/>
              </a:rPr>
              <a:t>n</a:t>
            </a:r>
            <a:r>
              <a:rPr lang="fr-FR" sz="2800" b="1" dirty="0" smtClean="0">
                <a:effectLst>
                  <a:outerShdw blurRad="38100" dist="38100" dir="2700000" algn="tl">
                    <a:srgbClr val="000000">
                      <a:alpha val="43137"/>
                    </a:srgbClr>
                  </a:outerShdw>
                </a:effectLst>
                <a:latin typeface="Arial" pitchFamily="34" charset="0"/>
                <a:cs typeface="Arial" pitchFamily="34" charset="0"/>
                <a:sym typeface="Symbol"/>
              </a:rPr>
              <a:t> = </a:t>
            </a:r>
            <a:r>
              <a:rPr lang="fr-FR" sz="2800" b="1" dirty="0" err="1" smtClean="0">
                <a:effectLst>
                  <a:outerShdw blurRad="38100" dist="38100" dir="2700000" algn="tl">
                    <a:srgbClr val="000000">
                      <a:alpha val="43137"/>
                    </a:srgbClr>
                  </a:outerShdw>
                </a:effectLst>
                <a:latin typeface="Arial" pitchFamily="34" charset="0"/>
                <a:cs typeface="Arial" pitchFamily="34" charset="0"/>
                <a:sym typeface="Symbol"/>
              </a:rPr>
              <a:t>B</a:t>
            </a:r>
            <a:r>
              <a:rPr lang="fr-FR" sz="2800" b="1" baseline="-25000" dirty="0" err="1" smtClean="0">
                <a:effectLst>
                  <a:outerShdw blurRad="38100" dist="38100" dir="2700000" algn="tl">
                    <a:srgbClr val="000000">
                      <a:alpha val="43137"/>
                    </a:srgbClr>
                  </a:outerShdw>
                </a:effectLst>
                <a:latin typeface="Arial" pitchFamily="34" charset="0"/>
                <a:cs typeface="Arial" pitchFamily="34" charset="0"/>
                <a:sym typeface="Symbol"/>
              </a:rPr>
              <a:t>n</a:t>
            </a:r>
            <a:r>
              <a:rPr lang="fr-FR" sz="2800" b="1" dirty="0" smtClean="0">
                <a:effectLst>
                  <a:outerShdw blurRad="38100" dist="38100" dir="2700000" algn="tl">
                    <a:srgbClr val="000000">
                      <a:alpha val="43137"/>
                    </a:srgbClr>
                  </a:outerShdw>
                </a:effectLst>
                <a:latin typeface="Arial" pitchFamily="34" charset="0"/>
                <a:cs typeface="Arial" pitchFamily="34" charset="0"/>
                <a:sym typeface="Symbol"/>
              </a:rPr>
              <a:t>  B</a:t>
            </a:r>
            <a:r>
              <a:rPr lang="fr-FR" sz="2800" b="1" baseline="-25000" dirty="0" smtClean="0">
                <a:effectLst>
                  <a:outerShdw blurRad="38100" dist="38100" dir="2700000" algn="tl">
                    <a:srgbClr val="000000">
                      <a:alpha val="43137"/>
                    </a:srgbClr>
                  </a:outerShdw>
                </a:effectLst>
                <a:latin typeface="Arial" pitchFamily="34" charset="0"/>
                <a:cs typeface="Arial" pitchFamily="34" charset="0"/>
                <a:sym typeface="Symbol"/>
              </a:rPr>
              <a:t>n+1</a:t>
            </a:r>
          </a:p>
          <a:p>
            <a:pPr algn="ctr"/>
            <a:r>
              <a:rPr lang="fr-FR" sz="2800" b="1" dirty="0" smtClean="0">
                <a:effectLst>
                  <a:outerShdw blurRad="38100" dist="38100" dir="2700000" algn="tl">
                    <a:srgbClr val="000000">
                      <a:alpha val="43137"/>
                    </a:srgbClr>
                  </a:outerShdw>
                </a:effectLst>
                <a:latin typeface="Arial" pitchFamily="34" charset="0"/>
                <a:cs typeface="Arial" pitchFamily="34" charset="0"/>
                <a:sym typeface="Symbol"/>
              </a:rPr>
              <a:t>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 vous d’essayer…….</a:t>
            </a:r>
            <a:endParaRPr lang="fr-FR" b="1" dirty="0">
              <a:effectLst>
                <a:outerShdw blurRad="38100" dist="38100" dir="2700000" algn="tl">
                  <a:srgbClr val="000000">
                    <a:alpha val="43137"/>
                  </a:srgbClr>
                </a:outerShdw>
              </a:effectLst>
              <a:latin typeface="Arial" pitchFamily="34" charset="0"/>
              <a:cs typeface="Arial" pitchFamily="34" charset="0"/>
              <a:sym typeface="Symbol"/>
            </a:endParaRPr>
          </a:p>
        </p:txBody>
      </p:sp>
      <p:grpSp>
        <p:nvGrpSpPr>
          <p:cNvPr id="310" name="Groupe 309"/>
          <p:cNvGrpSpPr/>
          <p:nvPr/>
        </p:nvGrpSpPr>
        <p:grpSpPr>
          <a:xfrm flipH="1">
            <a:off x="7416062" y="87917"/>
            <a:ext cx="1642560" cy="371475"/>
            <a:chOff x="6195995" y="973078"/>
            <a:chExt cx="1642560" cy="371475"/>
          </a:xfrm>
        </p:grpSpPr>
        <p:sp>
          <p:nvSpPr>
            <p:cNvPr id="311"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a:t>
              </a:r>
              <a:endParaRPr lang="fr-FR" b="1" dirty="0">
                <a:solidFill>
                  <a:schemeClr val="bg1"/>
                </a:solidFill>
                <a:latin typeface="Arial" pitchFamily="34" charset="0"/>
                <a:cs typeface="Arial" pitchFamily="34" charset="0"/>
              </a:endParaRPr>
            </a:p>
          </p:txBody>
        </p:sp>
        <p:sp>
          <p:nvSpPr>
            <p:cNvPr id="312"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a</a:t>
              </a:r>
              <a:endParaRPr lang="fr-FR" b="1" dirty="0">
                <a:solidFill>
                  <a:schemeClr val="bg1"/>
                </a:solidFill>
                <a:latin typeface="Arial" pitchFamily="34" charset="0"/>
                <a:cs typeface="Arial" pitchFamily="34" charset="0"/>
              </a:endParaRPr>
            </a:p>
          </p:txBody>
        </p:sp>
        <p:sp>
          <p:nvSpPr>
            <p:cNvPr id="315"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S </a:t>
              </a:r>
              <a:r>
                <a:rPr lang="fr-FR" b="1" dirty="0">
                  <a:effectLst>
                    <a:outerShdw blurRad="38100" dist="38100" dir="2700000" algn="tl">
                      <a:srgbClr val="000000">
                        <a:alpha val="43137"/>
                      </a:srgbClr>
                    </a:outerShdw>
                  </a:effectLst>
                  <a:latin typeface="Arial" pitchFamily="34" charset="0"/>
                  <a:cs typeface="Arial" pitchFamily="34" charset="0"/>
                  <a:sym typeface="Symbol"/>
                </a:rPr>
                <a:t></a:t>
              </a:r>
              <a:endParaRPr lang="fr-FR" b="1" dirty="0">
                <a:solidFill>
                  <a:schemeClr val="bg1"/>
                </a:solidFill>
                <a:latin typeface="Arial" pitchFamily="34" charset="0"/>
                <a:cs typeface="Arial" pitchFamily="34" charset="0"/>
              </a:endParaRPr>
            </a:p>
          </p:txBody>
        </p:sp>
      </p:grpSp>
      <p:grpSp>
        <p:nvGrpSpPr>
          <p:cNvPr id="322" name="Groupe 321"/>
          <p:cNvGrpSpPr/>
          <p:nvPr/>
        </p:nvGrpSpPr>
        <p:grpSpPr>
          <a:xfrm flipH="1">
            <a:off x="7416062" y="461520"/>
            <a:ext cx="1642560" cy="371475"/>
            <a:chOff x="6195995" y="973078"/>
            <a:chExt cx="1642560" cy="371475"/>
          </a:xfrm>
        </p:grpSpPr>
        <p:sp>
          <p:nvSpPr>
            <p:cNvPr id="323"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324"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325"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nvGrpSpPr>
          <p:cNvPr id="326" name="Groupe 325"/>
          <p:cNvGrpSpPr/>
          <p:nvPr/>
        </p:nvGrpSpPr>
        <p:grpSpPr>
          <a:xfrm flipH="1">
            <a:off x="7415619" y="823080"/>
            <a:ext cx="1642560" cy="371475"/>
            <a:chOff x="6195995" y="973078"/>
            <a:chExt cx="1642560" cy="371475"/>
          </a:xfrm>
        </p:grpSpPr>
        <p:sp>
          <p:nvSpPr>
            <p:cNvPr id="327"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28"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329"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330" name="Groupe 329"/>
          <p:cNvGrpSpPr/>
          <p:nvPr/>
        </p:nvGrpSpPr>
        <p:grpSpPr>
          <a:xfrm flipH="1">
            <a:off x="7415619" y="1174227"/>
            <a:ext cx="1642560" cy="371475"/>
            <a:chOff x="6195995" y="973078"/>
            <a:chExt cx="1642560" cy="371475"/>
          </a:xfrm>
        </p:grpSpPr>
        <p:sp>
          <p:nvSpPr>
            <p:cNvPr id="331"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332"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33"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334" name="Groupe 333"/>
          <p:cNvGrpSpPr/>
          <p:nvPr/>
        </p:nvGrpSpPr>
        <p:grpSpPr>
          <a:xfrm flipH="1">
            <a:off x="7415619" y="1553053"/>
            <a:ext cx="1642560" cy="371475"/>
            <a:chOff x="6195995" y="973078"/>
            <a:chExt cx="1642560" cy="371475"/>
          </a:xfrm>
        </p:grpSpPr>
        <p:sp>
          <p:nvSpPr>
            <p:cNvPr id="335"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36"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37"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nvGrpSpPr>
          <p:cNvPr id="5" name="Groupe 4"/>
          <p:cNvGrpSpPr/>
          <p:nvPr/>
        </p:nvGrpSpPr>
        <p:grpSpPr>
          <a:xfrm>
            <a:off x="327380" y="1484784"/>
            <a:ext cx="1728192" cy="1249965"/>
            <a:chOff x="6732240" y="1045998"/>
            <a:chExt cx="1728192" cy="1249965"/>
          </a:xfrm>
        </p:grpSpPr>
        <p:grpSp>
          <p:nvGrpSpPr>
            <p:cNvPr id="8" name="Groupe 7"/>
            <p:cNvGrpSpPr/>
            <p:nvPr/>
          </p:nvGrpSpPr>
          <p:grpSpPr>
            <a:xfrm>
              <a:off x="6732240" y="1268760"/>
              <a:ext cx="1728192" cy="1027203"/>
              <a:chOff x="395536" y="4245508"/>
              <a:chExt cx="1728192" cy="1027203"/>
            </a:xfrm>
            <a:gradFill flip="none" rotWithShape="1">
              <a:gsLst>
                <a:gs pos="0">
                  <a:schemeClr val="accent1">
                    <a:tint val="66000"/>
                    <a:satMod val="160000"/>
                  </a:schemeClr>
                </a:gs>
                <a:gs pos="65000">
                  <a:schemeClr val="accent1">
                    <a:lumMod val="50000"/>
                  </a:schemeClr>
                </a:gs>
              </a:gsLst>
              <a:path path="shape">
                <a:fillToRect l="50000" t="50000" r="50000" b="50000"/>
              </a:path>
              <a:tileRect/>
            </a:gradFill>
          </p:grpSpPr>
          <p:sp>
            <p:nvSpPr>
              <p:cNvPr id="2" name="Rectangle 1"/>
              <p:cNvSpPr/>
              <p:nvPr/>
            </p:nvSpPr>
            <p:spPr>
              <a:xfrm>
                <a:off x="899592" y="4245508"/>
                <a:ext cx="720080" cy="1027203"/>
              </a:xfrm>
              <a:prstGeom prst="rect">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effectLst>
                      <a:outerShdw blurRad="38100" dist="38100" dir="2700000" algn="tl">
                        <a:srgbClr val="000000">
                          <a:alpha val="43137"/>
                        </a:srgbClr>
                      </a:outerShdw>
                    </a:effectLst>
                  </a:rPr>
                  <a:t>  </a:t>
                </a:r>
                <a:r>
                  <a:rPr lang="fr-FR" sz="2000" b="1" dirty="0" smtClean="0">
                    <a:effectLst>
                      <a:outerShdw blurRad="38100" dist="38100" dir="2700000" algn="tl">
                        <a:srgbClr val="000000">
                          <a:alpha val="43137"/>
                        </a:srgbClr>
                      </a:outerShdw>
                    </a:effectLst>
                    <a:latin typeface="Arial" pitchFamily="34" charset="0"/>
                    <a:cs typeface="Arial" pitchFamily="34" charset="0"/>
                  </a:rPr>
                  <a:t>= 1</a:t>
                </a:r>
                <a:endParaRPr lang="fr-FR" sz="20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6" name="Connecteur droit 5"/>
              <p:cNvCxnSpPr/>
              <p:nvPr/>
            </p:nvCxnSpPr>
            <p:spPr>
              <a:xfrm>
                <a:off x="395536" y="441079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5" name="Connecteur droit 294"/>
              <p:cNvCxnSpPr/>
              <p:nvPr/>
            </p:nvCxnSpPr>
            <p:spPr>
              <a:xfrm>
                <a:off x="607708" y="4946901"/>
                <a:ext cx="291884"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6" name="Connecteur droit 295"/>
              <p:cNvCxnSpPr/>
              <p:nvPr/>
            </p:nvCxnSpPr>
            <p:spPr>
              <a:xfrm>
                <a:off x="1619672" y="4731683"/>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01" name="Rectangle 300"/>
            <p:cNvSpPr/>
            <p:nvPr/>
          </p:nvSpPr>
          <p:spPr>
            <a:xfrm>
              <a:off x="6934717" y="1045998"/>
              <a:ext cx="35618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a</a:t>
              </a:r>
              <a:endParaRPr lang="fr-FR" sz="2400" dirty="0">
                <a:solidFill>
                  <a:schemeClr val="bg1"/>
                </a:solidFill>
              </a:endParaRPr>
            </a:p>
          </p:txBody>
        </p:sp>
        <p:sp>
          <p:nvSpPr>
            <p:cNvPr id="302" name="Rectangle 301"/>
            <p:cNvSpPr/>
            <p:nvPr/>
          </p:nvSpPr>
          <p:spPr>
            <a:xfrm>
              <a:off x="6936086" y="1579671"/>
              <a:ext cx="37221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b</a:t>
              </a:r>
              <a:endParaRPr lang="fr-FR" sz="2400" dirty="0">
                <a:solidFill>
                  <a:schemeClr val="bg1"/>
                </a:solidFill>
              </a:endParaRPr>
            </a:p>
          </p:txBody>
        </p:sp>
        <p:sp>
          <p:nvSpPr>
            <p:cNvPr id="303" name="Rectangle 302"/>
            <p:cNvSpPr/>
            <p:nvPr/>
          </p:nvSpPr>
          <p:spPr>
            <a:xfrm>
              <a:off x="7915946" y="1375063"/>
              <a:ext cx="389850"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S</a:t>
              </a:r>
              <a:endParaRPr lang="fr-FR" sz="2400" dirty="0">
                <a:solidFill>
                  <a:schemeClr val="bg1"/>
                </a:solidFill>
              </a:endParaRPr>
            </a:p>
          </p:txBody>
        </p:sp>
      </p:grpSp>
      <p:grpSp>
        <p:nvGrpSpPr>
          <p:cNvPr id="9" name="Groupe 8"/>
          <p:cNvGrpSpPr/>
          <p:nvPr/>
        </p:nvGrpSpPr>
        <p:grpSpPr>
          <a:xfrm>
            <a:off x="327380" y="2843109"/>
            <a:ext cx="1728192" cy="1249965"/>
            <a:chOff x="327380" y="3143397"/>
            <a:chExt cx="1728192" cy="1249965"/>
          </a:xfrm>
        </p:grpSpPr>
        <p:grpSp>
          <p:nvGrpSpPr>
            <p:cNvPr id="297" name="Groupe 296"/>
            <p:cNvGrpSpPr/>
            <p:nvPr/>
          </p:nvGrpSpPr>
          <p:grpSpPr>
            <a:xfrm>
              <a:off x="327380" y="3366159"/>
              <a:ext cx="1728192" cy="1027203"/>
              <a:chOff x="395536" y="4245508"/>
              <a:chExt cx="1728192" cy="1027203"/>
            </a:xfrm>
            <a:gradFill flip="none" rotWithShape="1">
              <a:gsLst>
                <a:gs pos="0">
                  <a:schemeClr val="accent1">
                    <a:tint val="66000"/>
                    <a:satMod val="160000"/>
                  </a:schemeClr>
                </a:gs>
                <a:gs pos="65000">
                  <a:schemeClr val="accent1">
                    <a:lumMod val="50000"/>
                  </a:schemeClr>
                </a:gs>
              </a:gsLst>
              <a:path path="shape">
                <a:fillToRect l="50000" t="50000" r="50000" b="50000"/>
              </a:path>
              <a:tileRect/>
            </a:gradFill>
          </p:grpSpPr>
          <p:sp>
            <p:nvSpPr>
              <p:cNvPr id="304" name="Rectangle 303"/>
              <p:cNvSpPr/>
              <p:nvPr/>
            </p:nvSpPr>
            <p:spPr>
              <a:xfrm>
                <a:off x="899592" y="4245508"/>
                <a:ext cx="720080" cy="1027203"/>
              </a:xfrm>
              <a:prstGeom prst="rect">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effectLst>
                      <a:outerShdw blurRad="38100" dist="38100" dir="2700000" algn="tl">
                        <a:srgbClr val="000000">
                          <a:alpha val="43137"/>
                        </a:srgbClr>
                      </a:outerShdw>
                    </a:effectLst>
                  </a:rPr>
                  <a:t>  </a:t>
                </a:r>
                <a:r>
                  <a:rPr lang="fr-FR" sz="2000" b="1" dirty="0" smtClean="0">
                    <a:effectLst>
                      <a:outerShdw blurRad="38100" dist="38100" dir="2700000" algn="tl">
                        <a:srgbClr val="000000">
                          <a:alpha val="43137"/>
                        </a:srgbClr>
                      </a:outerShdw>
                    </a:effectLst>
                    <a:latin typeface="Arial" pitchFamily="34" charset="0"/>
                    <a:cs typeface="Arial" pitchFamily="34" charset="0"/>
                  </a:rPr>
                  <a:t>= 1</a:t>
                </a:r>
                <a:endParaRPr lang="fr-FR" sz="20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305" name="Connecteur droit 304"/>
              <p:cNvCxnSpPr/>
              <p:nvPr/>
            </p:nvCxnSpPr>
            <p:spPr>
              <a:xfrm>
                <a:off x="395536" y="441079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6" name="Connecteur droit 305"/>
              <p:cNvCxnSpPr/>
              <p:nvPr/>
            </p:nvCxnSpPr>
            <p:spPr>
              <a:xfrm>
                <a:off x="647564" y="4946901"/>
                <a:ext cx="252028"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7" name="Connecteur droit 306"/>
              <p:cNvCxnSpPr/>
              <p:nvPr/>
            </p:nvCxnSpPr>
            <p:spPr>
              <a:xfrm>
                <a:off x="1619672" y="4731683"/>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14" name="Rectangle 313"/>
            <p:cNvSpPr/>
            <p:nvPr/>
          </p:nvSpPr>
          <p:spPr>
            <a:xfrm>
              <a:off x="529857" y="3143397"/>
              <a:ext cx="35618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a</a:t>
              </a:r>
              <a:endParaRPr lang="fr-FR" sz="2400" dirty="0">
                <a:solidFill>
                  <a:schemeClr val="bg1"/>
                </a:solidFill>
              </a:endParaRPr>
            </a:p>
          </p:txBody>
        </p:sp>
        <p:sp>
          <p:nvSpPr>
            <p:cNvPr id="316" name="Rectangle 315"/>
            <p:cNvSpPr/>
            <p:nvPr/>
          </p:nvSpPr>
          <p:spPr>
            <a:xfrm>
              <a:off x="531226" y="3677070"/>
              <a:ext cx="37221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b</a:t>
              </a:r>
              <a:endParaRPr lang="fr-FR" sz="2400" dirty="0">
                <a:solidFill>
                  <a:schemeClr val="bg1"/>
                </a:solidFill>
              </a:endParaRPr>
            </a:p>
          </p:txBody>
        </p:sp>
        <p:sp>
          <p:nvSpPr>
            <p:cNvPr id="317" name="Rectangle 316"/>
            <p:cNvSpPr/>
            <p:nvPr/>
          </p:nvSpPr>
          <p:spPr>
            <a:xfrm>
              <a:off x="1511086" y="3472462"/>
              <a:ext cx="389850"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S</a:t>
              </a:r>
              <a:endParaRPr lang="fr-FR" sz="2400" dirty="0">
                <a:solidFill>
                  <a:schemeClr val="bg1"/>
                </a:solidFill>
              </a:endParaRPr>
            </a:p>
          </p:txBody>
        </p:sp>
      </p:grpSp>
      <p:grpSp>
        <p:nvGrpSpPr>
          <p:cNvPr id="10" name="Groupe 9"/>
          <p:cNvGrpSpPr/>
          <p:nvPr/>
        </p:nvGrpSpPr>
        <p:grpSpPr>
          <a:xfrm>
            <a:off x="347802" y="4201434"/>
            <a:ext cx="1728192" cy="1249965"/>
            <a:chOff x="347802" y="4351578"/>
            <a:chExt cx="1728192" cy="1249965"/>
          </a:xfrm>
        </p:grpSpPr>
        <p:grpSp>
          <p:nvGrpSpPr>
            <p:cNvPr id="321" name="Groupe 320"/>
            <p:cNvGrpSpPr/>
            <p:nvPr/>
          </p:nvGrpSpPr>
          <p:grpSpPr>
            <a:xfrm>
              <a:off x="347802" y="4574340"/>
              <a:ext cx="1728192" cy="1027203"/>
              <a:chOff x="395536" y="4245508"/>
              <a:chExt cx="1728192" cy="1027203"/>
            </a:xfrm>
            <a:gradFill flip="none" rotWithShape="1">
              <a:gsLst>
                <a:gs pos="0">
                  <a:schemeClr val="accent1">
                    <a:tint val="66000"/>
                    <a:satMod val="160000"/>
                  </a:schemeClr>
                </a:gs>
                <a:gs pos="65000">
                  <a:schemeClr val="accent1">
                    <a:lumMod val="50000"/>
                  </a:schemeClr>
                </a:gs>
              </a:gsLst>
              <a:path path="shape">
                <a:fillToRect l="50000" t="50000" r="50000" b="50000"/>
              </a:path>
              <a:tileRect/>
            </a:gradFill>
          </p:grpSpPr>
          <p:sp>
            <p:nvSpPr>
              <p:cNvPr id="341" name="Rectangle 340"/>
              <p:cNvSpPr/>
              <p:nvPr/>
            </p:nvSpPr>
            <p:spPr>
              <a:xfrm>
                <a:off x="899592" y="4245508"/>
                <a:ext cx="720080" cy="1027203"/>
              </a:xfrm>
              <a:prstGeom prst="rect">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effectLst>
                      <a:outerShdw blurRad="38100" dist="38100" dir="2700000" algn="tl">
                        <a:srgbClr val="000000">
                          <a:alpha val="43137"/>
                        </a:srgbClr>
                      </a:outerShdw>
                    </a:effectLst>
                  </a:rPr>
                  <a:t>  </a:t>
                </a:r>
                <a:r>
                  <a:rPr lang="fr-FR" sz="2000" b="1" dirty="0" smtClean="0">
                    <a:effectLst>
                      <a:outerShdw blurRad="38100" dist="38100" dir="2700000" algn="tl">
                        <a:srgbClr val="000000">
                          <a:alpha val="43137"/>
                        </a:srgbClr>
                      </a:outerShdw>
                    </a:effectLst>
                    <a:latin typeface="Arial" pitchFamily="34" charset="0"/>
                    <a:cs typeface="Arial" pitchFamily="34" charset="0"/>
                  </a:rPr>
                  <a:t>= 1</a:t>
                </a:r>
                <a:endParaRPr lang="fr-FR" sz="20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342" name="Connecteur droit 341"/>
              <p:cNvCxnSpPr/>
              <p:nvPr/>
            </p:nvCxnSpPr>
            <p:spPr>
              <a:xfrm>
                <a:off x="395536" y="441079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3" name="Connecteur droit 342"/>
              <p:cNvCxnSpPr/>
              <p:nvPr/>
            </p:nvCxnSpPr>
            <p:spPr>
              <a:xfrm>
                <a:off x="647564" y="4946901"/>
                <a:ext cx="252028"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4" name="Connecteur droit 343"/>
              <p:cNvCxnSpPr/>
              <p:nvPr/>
            </p:nvCxnSpPr>
            <p:spPr>
              <a:xfrm>
                <a:off x="1619672" y="4731683"/>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48" name="Rectangle 347"/>
            <p:cNvSpPr/>
            <p:nvPr/>
          </p:nvSpPr>
          <p:spPr>
            <a:xfrm>
              <a:off x="550279" y="4351578"/>
              <a:ext cx="35618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a</a:t>
              </a:r>
              <a:endParaRPr lang="fr-FR" sz="2400" dirty="0">
                <a:solidFill>
                  <a:schemeClr val="bg1"/>
                </a:solidFill>
              </a:endParaRPr>
            </a:p>
          </p:txBody>
        </p:sp>
        <p:sp>
          <p:nvSpPr>
            <p:cNvPr id="349" name="Rectangle 348"/>
            <p:cNvSpPr/>
            <p:nvPr/>
          </p:nvSpPr>
          <p:spPr>
            <a:xfrm>
              <a:off x="551648" y="4885251"/>
              <a:ext cx="37221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b</a:t>
              </a:r>
              <a:endParaRPr lang="fr-FR" sz="2400" dirty="0">
                <a:solidFill>
                  <a:schemeClr val="bg1"/>
                </a:solidFill>
              </a:endParaRPr>
            </a:p>
          </p:txBody>
        </p:sp>
        <p:sp>
          <p:nvSpPr>
            <p:cNvPr id="350" name="Rectangle 349"/>
            <p:cNvSpPr/>
            <p:nvPr/>
          </p:nvSpPr>
          <p:spPr>
            <a:xfrm>
              <a:off x="1531508" y="4680643"/>
              <a:ext cx="389850"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S</a:t>
              </a:r>
              <a:endParaRPr lang="fr-FR" sz="2400" dirty="0">
                <a:solidFill>
                  <a:schemeClr val="bg1"/>
                </a:solidFill>
              </a:endParaRPr>
            </a:p>
          </p:txBody>
        </p:sp>
      </p:grpSp>
      <p:sp>
        <p:nvSpPr>
          <p:cNvPr id="351" name="Rectangle 350"/>
          <p:cNvSpPr/>
          <p:nvPr/>
        </p:nvSpPr>
        <p:spPr>
          <a:xfrm>
            <a:off x="39348" y="6279703"/>
            <a:ext cx="356188"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0</a:t>
            </a:r>
            <a:endParaRPr lang="fr-FR" sz="2400" dirty="0"/>
          </a:p>
        </p:txBody>
      </p:sp>
      <p:sp>
        <p:nvSpPr>
          <p:cNvPr id="361" name="Rectangle 360"/>
          <p:cNvSpPr/>
          <p:nvPr/>
        </p:nvSpPr>
        <p:spPr>
          <a:xfrm>
            <a:off x="1" y="5703639"/>
            <a:ext cx="52129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B</a:t>
            </a:r>
            <a:r>
              <a:rPr lang="fr-FR" sz="2400" b="1" baseline="-25000" dirty="0" smtClean="0">
                <a:effectLst>
                  <a:outerShdw blurRad="38100" dist="38100" dir="2700000" algn="tl">
                    <a:srgbClr val="000000">
                      <a:alpha val="43137"/>
                    </a:srgbClr>
                  </a:outerShdw>
                </a:effectLst>
                <a:latin typeface="Arial" pitchFamily="34" charset="0"/>
                <a:cs typeface="Arial" pitchFamily="34" charset="0"/>
              </a:rPr>
              <a:t>4</a:t>
            </a:r>
            <a:endParaRPr lang="fr-FR" sz="2400" baseline="-25000" dirty="0"/>
          </a:p>
        </p:txBody>
      </p:sp>
      <p:grpSp>
        <p:nvGrpSpPr>
          <p:cNvPr id="11" name="Groupe 10"/>
          <p:cNvGrpSpPr/>
          <p:nvPr/>
        </p:nvGrpSpPr>
        <p:grpSpPr>
          <a:xfrm>
            <a:off x="347802" y="5559758"/>
            <a:ext cx="1728192" cy="1249965"/>
            <a:chOff x="347802" y="5559758"/>
            <a:chExt cx="1728192" cy="1249965"/>
          </a:xfrm>
        </p:grpSpPr>
        <p:grpSp>
          <p:nvGrpSpPr>
            <p:cNvPr id="354" name="Groupe 353"/>
            <p:cNvGrpSpPr/>
            <p:nvPr/>
          </p:nvGrpSpPr>
          <p:grpSpPr>
            <a:xfrm>
              <a:off x="347802" y="5782520"/>
              <a:ext cx="1728192" cy="1027203"/>
              <a:chOff x="395536" y="4245508"/>
              <a:chExt cx="1728192" cy="1027203"/>
            </a:xfrm>
            <a:gradFill flip="none" rotWithShape="1">
              <a:gsLst>
                <a:gs pos="0">
                  <a:schemeClr val="accent1">
                    <a:tint val="66000"/>
                    <a:satMod val="160000"/>
                  </a:schemeClr>
                </a:gs>
                <a:gs pos="65000">
                  <a:schemeClr val="accent1">
                    <a:lumMod val="50000"/>
                  </a:schemeClr>
                </a:gs>
              </a:gsLst>
              <a:path path="shape">
                <a:fillToRect l="50000" t="50000" r="50000" b="50000"/>
              </a:path>
              <a:tileRect/>
            </a:gradFill>
          </p:grpSpPr>
          <p:sp>
            <p:nvSpPr>
              <p:cNvPr id="355" name="Rectangle 354"/>
              <p:cNvSpPr/>
              <p:nvPr/>
            </p:nvSpPr>
            <p:spPr>
              <a:xfrm>
                <a:off x="899592" y="4245508"/>
                <a:ext cx="720080" cy="1027203"/>
              </a:xfrm>
              <a:prstGeom prst="rect">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effectLst>
                      <a:outerShdw blurRad="38100" dist="38100" dir="2700000" algn="tl">
                        <a:srgbClr val="000000">
                          <a:alpha val="43137"/>
                        </a:srgbClr>
                      </a:outerShdw>
                    </a:effectLst>
                  </a:rPr>
                  <a:t>  </a:t>
                </a:r>
                <a:r>
                  <a:rPr lang="fr-FR" sz="2000" b="1" dirty="0" smtClean="0">
                    <a:effectLst>
                      <a:outerShdw blurRad="38100" dist="38100" dir="2700000" algn="tl">
                        <a:srgbClr val="000000">
                          <a:alpha val="43137"/>
                        </a:srgbClr>
                      </a:outerShdw>
                    </a:effectLst>
                    <a:latin typeface="Arial" pitchFamily="34" charset="0"/>
                    <a:cs typeface="Arial" pitchFamily="34" charset="0"/>
                  </a:rPr>
                  <a:t>= 1</a:t>
                </a:r>
                <a:endParaRPr lang="fr-FR" sz="20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356" name="Connecteur droit 355"/>
              <p:cNvCxnSpPr/>
              <p:nvPr/>
            </p:nvCxnSpPr>
            <p:spPr>
              <a:xfrm>
                <a:off x="395536" y="441079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7" name="Connecteur droit 356"/>
              <p:cNvCxnSpPr/>
              <p:nvPr/>
            </p:nvCxnSpPr>
            <p:spPr>
              <a:xfrm>
                <a:off x="395536" y="494690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8" name="Connecteur droit 357"/>
              <p:cNvCxnSpPr/>
              <p:nvPr/>
            </p:nvCxnSpPr>
            <p:spPr>
              <a:xfrm>
                <a:off x="1619672" y="4731683"/>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62" name="Rectangle 361"/>
            <p:cNvSpPr/>
            <p:nvPr/>
          </p:nvSpPr>
          <p:spPr>
            <a:xfrm>
              <a:off x="550279" y="5559758"/>
              <a:ext cx="35618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a</a:t>
              </a:r>
              <a:endParaRPr lang="fr-FR" sz="2400" dirty="0">
                <a:solidFill>
                  <a:schemeClr val="bg1"/>
                </a:solidFill>
              </a:endParaRPr>
            </a:p>
          </p:txBody>
        </p:sp>
        <p:sp>
          <p:nvSpPr>
            <p:cNvPr id="363" name="Rectangle 362"/>
            <p:cNvSpPr/>
            <p:nvPr/>
          </p:nvSpPr>
          <p:spPr>
            <a:xfrm>
              <a:off x="551648" y="6093431"/>
              <a:ext cx="37221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b</a:t>
              </a:r>
              <a:endParaRPr lang="fr-FR" sz="2400" dirty="0">
                <a:solidFill>
                  <a:schemeClr val="bg1"/>
                </a:solidFill>
              </a:endParaRPr>
            </a:p>
          </p:txBody>
        </p:sp>
        <p:sp>
          <p:nvSpPr>
            <p:cNvPr id="364" name="Rectangle 363"/>
            <p:cNvSpPr/>
            <p:nvPr/>
          </p:nvSpPr>
          <p:spPr>
            <a:xfrm>
              <a:off x="1531508" y="5888823"/>
              <a:ext cx="389850"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S</a:t>
              </a:r>
              <a:endParaRPr lang="fr-FR" sz="2400" dirty="0">
                <a:solidFill>
                  <a:schemeClr val="bg1"/>
                </a:solidFill>
              </a:endParaRPr>
            </a:p>
          </p:txBody>
        </p:sp>
      </p:grpSp>
      <p:sp>
        <p:nvSpPr>
          <p:cNvPr id="366" name="Rectangle 365"/>
          <p:cNvSpPr/>
          <p:nvPr/>
        </p:nvSpPr>
        <p:spPr>
          <a:xfrm>
            <a:off x="1968285" y="6021288"/>
            <a:ext cx="53732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G</a:t>
            </a:r>
            <a:r>
              <a:rPr lang="fr-FR" sz="2400" b="1" baseline="-25000" dirty="0" smtClean="0">
                <a:effectLst>
                  <a:outerShdw blurRad="38100" dist="38100" dir="2700000" algn="tl">
                    <a:srgbClr val="000000">
                      <a:alpha val="43137"/>
                    </a:srgbClr>
                  </a:outerShdw>
                </a:effectLst>
                <a:latin typeface="Arial" pitchFamily="34" charset="0"/>
                <a:cs typeface="Arial" pitchFamily="34" charset="0"/>
              </a:rPr>
              <a:t>4</a:t>
            </a:r>
            <a:endParaRPr lang="fr-FR" sz="2400" baseline="-25000" dirty="0"/>
          </a:p>
        </p:txBody>
      </p:sp>
      <p:sp>
        <p:nvSpPr>
          <p:cNvPr id="80" name="Rectangle 79"/>
          <p:cNvSpPr/>
          <p:nvPr/>
        </p:nvSpPr>
        <p:spPr>
          <a:xfrm>
            <a:off x="-21709" y="4358646"/>
            <a:ext cx="52129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B</a:t>
            </a:r>
            <a:r>
              <a:rPr lang="fr-FR" sz="2400" b="1" baseline="-25000" dirty="0" smtClean="0">
                <a:effectLst>
                  <a:outerShdw blurRad="38100" dist="38100" dir="2700000" algn="tl">
                    <a:srgbClr val="000000">
                      <a:alpha val="43137"/>
                    </a:srgbClr>
                  </a:outerShdw>
                </a:effectLst>
                <a:latin typeface="Arial" pitchFamily="34" charset="0"/>
                <a:cs typeface="Arial" pitchFamily="34" charset="0"/>
              </a:rPr>
              <a:t>3</a:t>
            </a:r>
            <a:endParaRPr lang="fr-FR" sz="2400" baseline="-25000" dirty="0"/>
          </a:p>
        </p:txBody>
      </p:sp>
      <p:sp>
        <p:nvSpPr>
          <p:cNvPr id="81" name="Rectangle 80"/>
          <p:cNvSpPr/>
          <p:nvPr/>
        </p:nvSpPr>
        <p:spPr>
          <a:xfrm>
            <a:off x="1922167" y="4659516"/>
            <a:ext cx="53732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G</a:t>
            </a:r>
            <a:r>
              <a:rPr lang="fr-FR" sz="2400" b="1" baseline="-25000" dirty="0">
                <a:effectLst>
                  <a:outerShdw blurRad="38100" dist="38100" dir="2700000" algn="tl">
                    <a:srgbClr val="000000">
                      <a:alpha val="43137"/>
                    </a:srgbClr>
                  </a:outerShdw>
                </a:effectLst>
                <a:latin typeface="Arial" pitchFamily="34" charset="0"/>
                <a:cs typeface="Arial" pitchFamily="34" charset="0"/>
              </a:rPr>
              <a:t>3</a:t>
            </a:r>
            <a:endParaRPr lang="fr-FR" sz="2400" baseline="-25000" dirty="0"/>
          </a:p>
        </p:txBody>
      </p:sp>
      <p:sp>
        <p:nvSpPr>
          <p:cNvPr id="82" name="Rectangle 81"/>
          <p:cNvSpPr/>
          <p:nvPr/>
        </p:nvSpPr>
        <p:spPr>
          <a:xfrm>
            <a:off x="-36512" y="2967335"/>
            <a:ext cx="52129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B</a:t>
            </a:r>
            <a:r>
              <a:rPr lang="fr-FR" sz="2400" b="1" baseline="-25000" dirty="0">
                <a:effectLst>
                  <a:outerShdw blurRad="38100" dist="38100" dir="2700000" algn="tl">
                    <a:srgbClr val="000000">
                      <a:alpha val="43137"/>
                    </a:srgbClr>
                  </a:outerShdw>
                </a:effectLst>
                <a:latin typeface="Arial" pitchFamily="34" charset="0"/>
                <a:cs typeface="Arial" pitchFamily="34" charset="0"/>
              </a:rPr>
              <a:t>2</a:t>
            </a:r>
            <a:endParaRPr lang="fr-FR" sz="2400" baseline="-25000" dirty="0"/>
          </a:p>
        </p:txBody>
      </p:sp>
      <p:sp>
        <p:nvSpPr>
          <p:cNvPr id="83" name="Rectangle 82"/>
          <p:cNvSpPr/>
          <p:nvPr/>
        </p:nvSpPr>
        <p:spPr>
          <a:xfrm>
            <a:off x="1979712" y="3325802"/>
            <a:ext cx="53732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G</a:t>
            </a:r>
            <a:r>
              <a:rPr lang="fr-FR" sz="2400" b="1" baseline="-25000" dirty="0">
                <a:effectLst>
                  <a:outerShdw blurRad="38100" dist="38100" dir="2700000" algn="tl">
                    <a:srgbClr val="000000">
                      <a:alpha val="43137"/>
                    </a:srgbClr>
                  </a:outerShdw>
                </a:effectLst>
                <a:latin typeface="Arial" pitchFamily="34" charset="0"/>
                <a:cs typeface="Arial" pitchFamily="34" charset="0"/>
              </a:rPr>
              <a:t>2</a:t>
            </a:r>
            <a:endParaRPr lang="fr-FR" sz="2400" baseline="-25000" dirty="0"/>
          </a:p>
        </p:txBody>
      </p:sp>
      <p:sp>
        <p:nvSpPr>
          <p:cNvPr id="84" name="Rectangle 83"/>
          <p:cNvSpPr/>
          <p:nvPr/>
        </p:nvSpPr>
        <p:spPr>
          <a:xfrm>
            <a:off x="-43207" y="1628800"/>
            <a:ext cx="52129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B</a:t>
            </a:r>
            <a:r>
              <a:rPr lang="fr-FR" sz="2400" b="1" baseline="-25000" dirty="0">
                <a:effectLst>
                  <a:outerShdw blurRad="38100" dist="38100" dir="2700000" algn="tl">
                    <a:srgbClr val="000000">
                      <a:alpha val="43137"/>
                    </a:srgbClr>
                  </a:outerShdw>
                </a:effectLst>
                <a:latin typeface="Arial" pitchFamily="34" charset="0"/>
                <a:cs typeface="Arial" pitchFamily="34" charset="0"/>
              </a:rPr>
              <a:t>1</a:t>
            </a:r>
            <a:endParaRPr lang="fr-FR" sz="2400" baseline="-25000" dirty="0"/>
          </a:p>
        </p:txBody>
      </p:sp>
      <p:sp>
        <p:nvSpPr>
          <p:cNvPr id="85" name="Rectangle 84"/>
          <p:cNvSpPr/>
          <p:nvPr/>
        </p:nvSpPr>
        <p:spPr>
          <a:xfrm>
            <a:off x="1954455" y="1959223"/>
            <a:ext cx="53732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G</a:t>
            </a:r>
            <a:r>
              <a:rPr lang="fr-FR" sz="2400" b="1" baseline="-25000" dirty="0">
                <a:effectLst>
                  <a:outerShdw blurRad="38100" dist="38100" dir="2700000" algn="tl">
                    <a:srgbClr val="000000">
                      <a:alpha val="43137"/>
                    </a:srgbClr>
                  </a:outerShdw>
                </a:effectLst>
                <a:latin typeface="Arial" pitchFamily="34" charset="0"/>
                <a:cs typeface="Arial" pitchFamily="34" charset="0"/>
              </a:rPr>
              <a:t>1</a:t>
            </a:r>
            <a:endParaRPr lang="fr-FR" sz="2400" baseline="-25000" dirty="0"/>
          </a:p>
        </p:txBody>
      </p:sp>
      <p:grpSp>
        <p:nvGrpSpPr>
          <p:cNvPr id="21" name="Groupe 20"/>
          <p:cNvGrpSpPr/>
          <p:nvPr/>
        </p:nvGrpSpPr>
        <p:grpSpPr>
          <a:xfrm>
            <a:off x="3060565" y="3291046"/>
            <a:ext cx="4584829" cy="504075"/>
            <a:chOff x="3059832" y="5748180"/>
            <a:chExt cx="4584829" cy="504075"/>
          </a:xfrm>
        </p:grpSpPr>
        <p:sp>
          <p:nvSpPr>
            <p:cNvPr id="88" name="Rectangle 87"/>
            <p:cNvSpPr>
              <a:spLocks noChangeArrowheads="1"/>
            </p:cNvSpPr>
            <p:nvPr/>
          </p:nvSpPr>
          <p:spPr bwMode="auto">
            <a:xfrm>
              <a:off x="5200836"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9" name="Rectangle 88"/>
            <p:cNvSpPr>
              <a:spLocks noChangeArrowheads="1"/>
            </p:cNvSpPr>
            <p:nvPr/>
          </p:nvSpPr>
          <p:spPr bwMode="auto">
            <a:xfrm>
              <a:off x="5808717"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0" name="Rectangle 89"/>
            <p:cNvSpPr>
              <a:spLocks noChangeArrowheads="1"/>
            </p:cNvSpPr>
            <p:nvPr/>
          </p:nvSpPr>
          <p:spPr bwMode="auto">
            <a:xfrm>
              <a:off x="6417748"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1" name="Rectangle 90"/>
            <p:cNvSpPr>
              <a:spLocks noChangeArrowheads="1"/>
            </p:cNvSpPr>
            <p:nvPr/>
          </p:nvSpPr>
          <p:spPr bwMode="auto">
            <a:xfrm>
              <a:off x="7026778"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2" name="Rectangle 91"/>
            <p:cNvSpPr>
              <a:spLocks noChangeArrowheads="1"/>
            </p:cNvSpPr>
            <p:nvPr/>
          </p:nvSpPr>
          <p:spPr bwMode="auto">
            <a:xfrm>
              <a:off x="3059832" y="5748180"/>
              <a:ext cx="2135641" cy="5040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Binaire </a:t>
              </a:r>
              <a:endParaRPr lang="fr-FR" b="1" dirty="0">
                <a:solidFill>
                  <a:schemeClr val="bg1"/>
                </a:solidFill>
                <a:latin typeface="Arial" pitchFamily="34" charset="0"/>
                <a:cs typeface="Arial" pitchFamily="34" charset="0"/>
              </a:endParaRPr>
            </a:p>
          </p:txBody>
        </p:sp>
      </p:grpSp>
      <p:sp>
        <p:nvSpPr>
          <p:cNvPr id="112" name="Rectangle 111"/>
          <p:cNvSpPr>
            <a:spLocks noChangeArrowheads="1"/>
          </p:cNvSpPr>
          <p:nvPr/>
        </p:nvSpPr>
        <p:spPr bwMode="auto">
          <a:xfrm>
            <a:off x="5197195" y="3788733"/>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3" name="Rectangle 112"/>
          <p:cNvSpPr>
            <a:spLocks noChangeArrowheads="1"/>
          </p:cNvSpPr>
          <p:nvPr/>
        </p:nvSpPr>
        <p:spPr bwMode="auto">
          <a:xfrm>
            <a:off x="5805076" y="3788733"/>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14" name="Rectangle 113"/>
          <p:cNvSpPr>
            <a:spLocks noChangeArrowheads="1"/>
          </p:cNvSpPr>
          <p:nvPr/>
        </p:nvSpPr>
        <p:spPr bwMode="auto">
          <a:xfrm>
            <a:off x="6414107" y="3788733"/>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15" name="Rectangle 114"/>
          <p:cNvSpPr>
            <a:spLocks noChangeArrowheads="1"/>
          </p:cNvSpPr>
          <p:nvPr/>
        </p:nvSpPr>
        <p:spPr bwMode="auto">
          <a:xfrm>
            <a:off x="7023137" y="3788733"/>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6" name="Rectangle 115"/>
          <p:cNvSpPr>
            <a:spLocks noChangeArrowheads="1"/>
          </p:cNvSpPr>
          <p:nvPr/>
        </p:nvSpPr>
        <p:spPr bwMode="auto">
          <a:xfrm>
            <a:off x="3056191" y="3787825"/>
            <a:ext cx="2135641" cy="5040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Code Gray</a:t>
            </a:r>
          </a:p>
          <a:p>
            <a:pPr algn="ctr"/>
            <a:endParaRPr lang="fr-FR" b="1" dirty="0">
              <a:solidFill>
                <a:schemeClr val="bg1"/>
              </a:solidFill>
              <a:latin typeface="Arial" pitchFamily="34" charset="0"/>
              <a:cs typeface="Arial" pitchFamily="34" charset="0"/>
            </a:endParaRPr>
          </a:p>
        </p:txBody>
      </p:sp>
      <p:cxnSp>
        <p:nvCxnSpPr>
          <p:cNvPr id="18" name="Connecteur droit avec flèche 17"/>
          <p:cNvCxnSpPr>
            <a:endCxn id="112" idx="0"/>
          </p:cNvCxnSpPr>
          <p:nvPr/>
        </p:nvCxnSpPr>
        <p:spPr>
          <a:xfrm>
            <a:off x="5506136" y="3564289"/>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20" name="Connecteur droit avec flèche 119"/>
          <p:cNvCxnSpPr/>
          <p:nvPr/>
        </p:nvCxnSpPr>
        <p:spPr>
          <a:xfrm>
            <a:off x="6118391" y="3614543"/>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21" name="Connecteur droit avec flèche 120"/>
          <p:cNvCxnSpPr/>
          <p:nvPr/>
        </p:nvCxnSpPr>
        <p:spPr>
          <a:xfrm>
            <a:off x="5585107" y="3565017"/>
            <a:ext cx="427786" cy="374101"/>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23" name="Connecteur droit avec flèche 122"/>
          <p:cNvCxnSpPr/>
          <p:nvPr/>
        </p:nvCxnSpPr>
        <p:spPr>
          <a:xfrm>
            <a:off x="6726707" y="3605832"/>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24" name="Connecteur droit avec flèche 123"/>
          <p:cNvCxnSpPr/>
          <p:nvPr/>
        </p:nvCxnSpPr>
        <p:spPr>
          <a:xfrm>
            <a:off x="6183822" y="3586788"/>
            <a:ext cx="372492" cy="352330"/>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26" name="Connecteur droit avec flèche 125"/>
          <p:cNvCxnSpPr/>
          <p:nvPr/>
        </p:nvCxnSpPr>
        <p:spPr>
          <a:xfrm>
            <a:off x="7331363" y="3636162"/>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27" name="Connecteur droit avec flèche 126"/>
          <p:cNvCxnSpPr/>
          <p:nvPr/>
        </p:nvCxnSpPr>
        <p:spPr>
          <a:xfrm>
            <a:off x="6876989" y="3605832"/>
            <a:ext cx="288032" cy="333286"/>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98" name="Connecteur droit 97"/>
          <p:cNvCxnSpPr/>
          <p:nvPr/>
        </p:nvCxnSpPr>
        <p:spPr>
          <a:xfrm>
            <a:off x="531226" y="2408939"/>
            <a:ext cx="10211" cy="822215"/>
          </a:xfrm>
          <a:prstGeom prst="line">
            <a:avLst/>
          </a:prstGeom>
          <a:gradFill flip="none" rotWithShape="1">
            <a:gsLst>
              <a:gs pos="0">
                <a:schemeClr val="accent1">
                  <a:tint val="66000"/>
                  <a:satMod val="160000"/>
                </a:schemeClr>
              </a:gs>
              <a:gs pos="65000">
                <a:schemeClr val="accent1">
                  <a:lumMod val="50000"/>
                </a:schemeClr>
              </a:gs>
            </a:gsLst>
            <a:path path="shape">
              <a:fillToRect l="50000" t="50000" r="50000" b="50000"/>
            </a:path>
            <a:tileRect/>
          </a:grad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1" name="Connecteur droit 100"/>
          <p:cNvCxnSpPr/>
          <p:nvPr/>
        </p:nvCxnSpPr>
        <p:spPr>
          <a:xfrm>
            <a:off x="586770" y="3758812"/>
            <a:ext cx="10211" cy="822215"/>
          </a:xfrm>
          <a:prstGeom prst="line">
            <a:avLst/>
          </a:prstGeom>
          <a:gradFill flip="none" rotWithShape="1">
            <a:gsLst>
              <a:gs pos="0">
                <a:schemeClr val="accent1">
                  <a:tint val="66000"/>
                  <a:satMod val="160000"/>
                </a:schemeClr>
              </a:gs>
              <a:gs pos="65000">
                <a:schemeClr val="accent1">
                  <a:lumMod val="50000"/>
                </a:schemeClr>
              </a:gs>
            </a:gsLst>
            <a:path path="shape">
              <a:fillToRect l="50000" t="50000" r="50000" b="50000"/>
            </a:path>
            <a:tileRect/>
          </a:grad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2" name="Connecteur droit 101"/>
          <p:cNvCxnSpPr/>
          <p:nvPr/>
        </p:nvCxnSpPr>
        <p:spPr>
          <a:xfrm>
            <a:off x="601349" y="5127065"/>
            <a:ext cx="10211" cy="822215"/>
          </a:xfrm>
          <a:prstGeom prst="line">
            <a:avLst/>
          </a:prstGeom>
          <a:gradFill flip="none" rotWithShape="1">
            <a:gsLst>
              <a:gs pos="0">
                <a:schemeClr val="accent1">
                  <a:tint val="66000"/>
                  <a:satMod val="160000"/>
                </a:schemeClr>
              </a:gs>
              <a:gs pos="65000">
                <a:schemeClr val="accent1">
                  <a:lumMod val="50000"/>
                </a:schemeClr>
              </a:gs>
            </a:gsLst>
            <a:path path="shape">
              <a:fillToRect l="50000" t="50000" r="50000" b="50000"/>
            </a:path>
            <a:tileRect/>
          </a:gradFill>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96" name="Rectangle 95"/>
          <p:cNvSpPr/>
          <p:nvPr/>
        </p:nvSpPr>
        <p:spPr>
          <a:xfrm>
            <a:off x="5868876" y="4901362"/>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sp>
        <p:nvSpPr>
          <p:cNvPr id="97" name="Rectangle 96"/>
          <p:cNvSpPr/>
          <p:nvPr/>
        </p:nvSpPr>
        <p:spPr>
          <a:xfrm>
            <a:off x="6477192" y="4892651"/>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sp>
        <p:nvSpPr>
          <p:cNvPr id="99" name="Rectangle 98"/>
          <p:cNvSpPr/>
          <p:nvPr/>
        </p:nvSpPr>
        <p:spPr>
          <a:xfrm>
            <a:off x="7081848" y="4922981"/>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grpSp>
        <p:nvGrpSpPr>
          <p:cNvPr id="100" name="Groupe 99"/>
          <p:cNvGrpSpPr/>
          <p:nvPr/>
        </p:nvGrpSpPr>
        <p:grpSpPr>
          <a:xfrm>
            <a:off x="3060564" y="4484238"/>
            <a:ext cx="4584829" cy="504075"/>
            <a:chOff x="3059832" y="5748180"/>
            <a:chExt cx="4584829" cy="504075"/>
          </a:xfrm>
        </p:grpSpPr>
        <p:sp>
          <p:nvSpPr>
            <p:cNvPr id="103" name="Rectangle 102"/>
            <p:cNvSpPr>
              <a:spLocks noChangeArrowheads="1"/>
            </p:cNvSpPr>
            <p:nvPr/>
          </p:nvSpPr>
          <p:spPr bwMode="auto">
            <a:xfrm>
              <a:off x="5200836"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04" name="Rectangle 103"/>
            <p:cNvSpPr>
              <a:spLocks noChangeArrowheads="1"/>
            </p:cNvSpPr>
            <p:nvPr/>
          </p:nvSpPr>
          <p:spPr bwMode="auto">
            <a:xfrm>
              <a:off x="5808717"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05" name="Rectangle 104"/>
            <p:cNvSpPr>
              <a:spLocks noChangeArrowheads="1"/>
            </p:cNvSpPr>
            <p:nvPr/>
          </p:nvSpPr>
          <p:spPr bwMode="auto">
            <a:xfrm>
              <a:off x="6417748"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06" name="Rectangle 105"/>
            <p:cNvSpPr>
              <a:spLocks noChangeArrowheads="1"/>
            </p:cNvSpPr>
            <p:nvPr/>
          </p:nvSpPr>
          <p:spPr bwMode="auto">
            <a:xfrm>
              <a:off x="7026778"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07" name="Rectangle 106"/>
            <p:cNvSpPr>
              <a:spLocks noChangeArrowheads="1"/>
            </p:cNvSpPr>
            <p:nvPr/>
          </p:nvSpPr>
          <p:spPr bwMode="auto">
            <a:xfrm>
              <a:off x="3059832" y="5748180"/>
              <a:ext cx="2135641" cy="5040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Binaire </a:t>
              </a:r>
              <a:endParaRPr lang="fr-FR" b="1" dirty="0">
                <a:solidFill>
                  <a:schemeClr val="bg1"/>
                </a:solidFill>
                <a:latin typeface="Arial" pitchFamily="34" charset="0"/>
                <a:cs typeface="Arial" pitchFamily="34" charset="0"/>
              </a:endParaRPr>
            </a:p>
          </p:txBody>
        </p:sp>
      </p:grpSp>
      <p:sp>
        <p:nvSpPr>
          <p:cNvPr id="108" name="Rectangle 107"/>
          <p:cNvSpPr>
            <a:spLocks noChangeArrowheads="1"/>
          </p:cNvSpPr>
          <p:nvPr/>
        </p:nvSpPr>
        <p:spPr bwMode="auto">
          <a:xfrm>
            <a:off x="5197194" y="4981925"/>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09" name="Rectangle 108"/>
          <p:cNvSpPr>
            <a:spLocks noChangeArrowheads="1"/>
          </p:cNvSpPr>
          <p:nvPr/>
        </p:nvSpPr>
        <p:spPr bwMode="auto">
          <a:xfrm>
            <a:off x="5805075" y="4981925"/>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0" name="Rectangle 109"/>
          <p:cNvSpPr>
            <a:spLocks noChangeArrowheads="1"/>
          </p:cNvSpPr>
          <p:nvPr/>
        </p:nvSpPr>
        <p:spPr bwMode="auto">
          <a:xfrm>
            <a:off x="6414106" y="4981925"/>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1" name="Rectangle 110"/>
          <p:cNvSpPr>
            <a:spLocks noChangeArrowheads="1"/>
          </p:cNvSpPr>
          <p:nvPr/>
        </p:nvSpPr>
        <p:spPr bwMode="auto">
          <a:xfrm>
            <a:off x="7023136" y="4981925"/>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17" name="Rectangle 116"/>
          <p:cNvSpPr>
            <a:spLocks noChangeArrowheads="1"/>
          </p:cNvSpPr>
          <p:nvPr/>
        </p:nvSpPr>
        <p:spPr bwMode="auto">
          <a:xfrm>
            <a:off x="3056190" y="4981017"/>
            <a:ext cx="2135641" cy="5040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Code Gray</a:t>
            </a:r>
          </a:p>
          <a:p>
            <a:pPr algn="ctr"/>
            <a:endParaRPr lang="fr-FR" b="1" dirty="0">
              <a:solidFill>
                <a:schemeClr val="bg1"/>
              </a:solidFill>
              <a:latin typeface="Arial" pitchFamily="34" charset="0"/>
              <a:cs typeface="Arial" pitchFamily="34" charset="0"/>
            </a:endParaRPr>
          </a:p>
        </p:txBody>
      </p:sp>
      <p:cxnSp>
        <p:nvCxnSpPr>
          <p:cNvPr id="118" name="Connecteur droit avec flèche 117"/>
          <p:cNvCxnSpPr>
            <a:endCxn id="108" idx="0"/>
          </p:cNvCxnSpPr>
          <p:nvPr/>
        </p:nvCxnSpPr>
        <p:spPr>
          <a:xfrm>
            <a:off x="5506135" y="4757481"/>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19" name="Connecteur droit avec flèche 118"/>
          <p:cNvCxnSpPr/>
          <p:nvPr/>
        </p:nvCxnSpPr>
        <p:spPr>
          <a:xfrm>
            <a:off x="6118390" y="4807735"/>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22" name="Connecteur droit avec flèche 121"/>
          <p:cNvCxnSpPr/>
          <p:nvPr/>
        </p:nvCxnSpPr>
        <p:spPr>
          <a:xfrm>
            <a:off x="5585106" y="4758209"/>
            <a:ext cx="427786" cy="374101"/>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29" name="Connecteur droit avec flèche 128"/>
          <p:cNvCxnSpPr/>
          <p:nvPr/>
        </p:nvCxnSpPr>
        <p:spPr>
          <a:xfrm>
            <a:off x="6726706" y="4799024"/>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30" name="Connecteur droit avec flèche 129"/>
          <p:cNvCxnSpPr/>
          <p:nvPr/>
        </p:nvCxnSpPr>
        <p:spPr>
          <a:xfrm>
            <a:off x="6183821" y="4779980"/>
            <a:ext cx="372492" cy="352330"/>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31" name="Connecteur droit avec flèche 130"/>
          <p:cNvCxnSpPr/>
          <p:nvPr/>
        </p:nvCxnSpPr>
        <p:spPr>
          <a:xfrm>
            <a:off x="7331362" y="4829354"/>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32" name="Connecteur droit avec flèche 131"/>
          <p:cNvCxnSpPr/>
          <p:nvPr/>
        </p:nvCxnSpPr>
        <p:spPr>
          <a:xfrm>
            <a:off x="6876988" y="4799024"/>
            <a:ext cx="288032" cy="333286"/>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sp>
        <p:nvSpPr>
          <p:cNvPr id="133" name="Rectangle 132"/>
          <p:cNvSpPr/>
          <p:nvPr/>
        </p:nvSpPr>
        <p:spPr>
          <a:xfrm>
            <a:off x="5878614" y="6062966"/>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sp>
        <p:nvSpPr>
          <p:cNvPr id="134" name="Rectangle 133"/>
          <p:cNvSpPr/>
          <p:nvPr/>
        </p:nvSpPr>
        <p:spPr>
          <a:xfrm>
            <a:off x="6486930" y="6054255"/>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sp>
        <p:nvSpPr>
          <p:cNvPr id="135" name="Rectangle 134"/>
          <p:cNvSpPr/>
          <p:nvPr/>
        </p:nvSpPr>
        <p:spPr>
          <a:xfrm>
            <a:off x="7091586" y="6084585"/>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grpSp>
        <p:nvGrpSpPr>
          <p:cNvPr id="136" name="Groupe 135"/>
          <p:cNvGrpSpPr/>
          <p:nvPr/>
        </p:nvGrpSpPr>
        <p:grpSpPr>
          <a:xfrm>
            <a:off x="3070302" y="5645842"/>
            <a:ext cx="4584829" cy="504075"/>
            <a:chOff x="3059832" y="5748180"/>
            <a:chExt cx="4584829" cy="504075"/>
          </a:xfrm>
        </p:grpSpPr>
        <p:sp>
          <p:nvSpPr>
            <p:cNvPr id="137" name="Rectangle 136"/>
            <p:cNvSpPr>
              <a:spLocks noChangeArrowheads="1"/>
            </p:cNvSpPr>
            <p:nvPr/>
          </p:nvSpPr>
          <p:spPr bwMode="auto">
            <a:xfrm>
              <a:off x="5200836"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38" name="Rectangle 137"/>
            <p:cNvSpPr>
              <a:spLocks noChangeArrowheads="1"/>
            </p:cNvSpPr>
            <p:nvPr/>
          </p:nvSpPr>
          <p:spPr bwMode="auto">
            <a:xfrm>
              <a:off x="5808717"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39" name="Rectangle 138"/>
            <p:cNvSpPr>
              <a:spLocks noChangeArrowheads="1"/>
            </p:cNvSpPr>
            <p:nvPr/>
          </p:nvSpPr>
          <p:spPr bwMode="auto">
            <a:xfrm>
              <a:off x="6417748"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40" name="Rectangle 139"/>
            <p:cNvSpPr>
              <a:spLocks noChangeArrowheads="1"/>
            </p:cNvSpPr>
            <p:nvPr/>
          </p:nvSpPr>
          <p:spPr bwMode="auto">
            <a:xfrm>
              <a:off x="7026778"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41" name="Rectangle 140"/>
            <p:cNvSpPr>
              <a:spLocks noChangeArrowheads="1"/>
            </p:cNvSpPr>
            <p:nvPr/>
          </p:nvSpPr>
          <p:spPr bwMode="auto">
            <a:xfrm>
              <a:off x="3059832" y="5748180"/>
              <a:ext cx="2135641" cy="5040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Binaire </a:t>
              </a:r>
              <a:endParaRPr lang="fr-FR" b="1" dirty="0">
                <a:solidFill>
                  <a:schemeClr val="bg1"/>
                </a:solidFill>
                <a:latin typeface="Arial" pitchFamily="34" charset="0"/>
                <a:cs typeface="Arial" pitchFamily="34" charset="0"/>
              </a:endParaRPr>
            </a:p>
          </p:txBody>
        </p:sp>
      </p:grpSp>
      <p:sp>
        <p:nvSpPr>
          <p:cNvPr id="142" name="Rectangle 141"/>
          <p:cNvSpPr>
            <a:spLocks noChangeArrowheads="1"/>
          </p:cNvSpPr>
          <p:nvPr/>
        </p:nvSpPr>
        <p:spPr bwMode="auto">
          <a:xfrm>
            <a:off x="5206932" y="6143529"/>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43" name="Rectangle 142"/>
          <p:cNvSpPr>
            <a:spLocks noChangeArrowheads="1"/>
          </p:cNvSpPr>
          <p:nvPr/>
        </p:nvSpPr>
        <p:spPr bwMode="auto">
          <a:xfrm>
            <a:off x="5814813" y="6143529"/>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44" name="Rectangle 143"/>
          <p:cNvSpPr>
            <a:spLocks noChangeArrowheads="1"/>
          </p:cNvSpPr>
          <p:nvPr/>
        </p:nvSpPr>
        <p:spPr bwMode="auto">
          <a:xfrm>
            <a:off x="6423844" y="6143529"/>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45" name="Rectangle 144"/>
          <p:cNvSpPr>
            <a:spLocks noChangeArrowheads="1"/>
          </p:cNvSpPr>
          <p:nvPr/>
        </p:nvSpPr>
        <p:spPr bwMode="auto">
          <a:xfrm>
            <a:off x="7032874" y="6143529"/>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46" name="Rectangle 145"/>
          <p:cNvSpPr>
            <a:spLocks noChangeArrowheads="1"/>
          </p:cNvSpPr>
          <p:nvPr/>
        </p:nvSpPr>
        <p:spPr bwMode="auto">
          <a:xfrm>
            <a:off x="3065928" y="6142621"/>
            <a:ext cx="2135641" cy="5040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Code Gray</a:t>
            </a:r>
          </a:p>
          <a:p>
            <a:pPr algn="ctr"/>
            <a:endParaRPr lang="fr-FR" b="1" dirty="0">
              <a:solidFill>
                <a:schemeClr val="bg1"/>
              </a:solidFill>
              <a:latin typeface="Arial" pitchFamily="34" charset="0"/>
              <a:cs typeface="Arial" pitchFamily="34" charset="0"/>
            </a:endParaRPr>
          </a:p>
        </p:txBody>
      </p:sp>
      <p:cxnSp>
        <p:nvCxnSpPr>
          <p:cNvPr id="147" name="Connecteur droit avec flèche 146"/>
          <p:cNvCxnSpPr>
            <a:endCxn id="142" idx="0"/>
          </p:cNvCxnSpPr>
          <p:nvPr/>
        </p:nvCxnSpPr>
        <p:spPr>
          <a:xfrm>
            <a:off x="5515873" y="5919085"/>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48" name="Connecteur droit avec flèche 147"/>
          <p:cNvCxnSpPr/>
          <p:nvPr/>
        </p:nvCxnSpPr>
        <p:spPr>
          <a:xfrm>
            <a:off x="6128128" y="5969339"/>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49" name="Connecteur droit avec flèche 148"/>
          <p:cNvCxnSpPr/>
          <p:nvPr/>
        </p:nvCxnSpPr>
        <p:spPr>
          <a:xfrm>
            <a:off x="5594844" y="5919813"/>
            <a:ext cx="427786" cy="374101"/>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50" name="Connecteur droit avec flèche 149"/>
          <p:cNvCxnSpPr/>
          <p:nvPr/>
        </p:nvCxnSpPr>
        <p:spPr>
          <a:xfrm>
            <a:off x="6736444" y="5960628"/>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51" name="Connecteur droit avec flèche 150"/>
          <p:cNvCxnSpPr/>
          <p:nvPr/>
        </p:nvCxnSpPr>
        <p:spPr>
          <a:xfrm>
            <a:off x="6193559" y="5941584"/>
            <a:ext cx="372492" cy="352330"/>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52" name="Connecteur droit avec flèche 151"/>
          <p:cNvCxnSpPr/>
          <p:nvPr/>
        </p:nvCxnSpPr>
        <p:spPr>
          <a:xfrm>
            <a:off x="7341100" y="5990958"/>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53" name="Connecteur droit avec flèche 152"/>
          <p:cNvCxnSpPr/>
          <p:nvPr/>
        </p:nvCxnSpPr>
        <p:spPr>
          <a:xfrm>
            <a:off x="6886726" y="5960628"/>
            <a:ext cx="288032" cy="333286"/>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1584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left)">
                                      <p:cBhvr>
                                        <p:cTn id="12" dur="1000"/>
                                        <p:tgtEl>
                                          <p:spTgt spid="21"/>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16"/>
                                        </p:tgtEl>
                                        <p:attrNameLst>
                                          <p:attrName>style.visibility</p:attrName>
                                        </p:attrNameLst>
                                      </p:cBhvr>
                                      <p:to>
                                        <p:strVal val="visible"/>
                                      </p:to>
                                    </p:set>
                                    <p:animEffect transition="in" filter="wipe(left)">
                                      <p:cBhvr>
                                        <p:cTn id="16" dur="500"/>
                                        <p:tgtEl>
                                          <p:spTgt spid="11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wipe(up)">
                                      <p:cBhvr>
                                        <p:cTn id="21" dur="500"/>
                                        <p:tgtEl>
                                          <p:spTgt spid="18"/>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112"/>
                                        </p:tgtEl>
                                        <p:attrNameLst>
                                          <p:attrName>style.visibility</p:attrName>
                                        </p:attrNameLst>
                                      </p:cBhvr>
                                      <p:to>
                                        <p:strVal val="visible"/>
                                      </p:to>
                                    </p:set>
                                    <p:animEffect transition="in" filter="wipe(left)">
                                      <p:cBhvr>
                                        <p:cTn id="25" dur="500"/>
                                        <p:tgtEl>
                                          <p:spTgt spid="11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21"/>
                                        </p:tgtEl>
                                        <p:attrNameLst>
                                          <p:attrName>style.visibility</p:attrName>
                                        </p:attrNameLst>
                                      </p:cBhvr>
                                      <p:to>
                                        <p:strVal val="visible"/>
                                      </p:to>
                                    </p:set>
                                    <p:animEffect transition="in" filter="wipe(left)">
                                      <p:cBhvr>
                                        <p:cTn id="30" dur="500"/>
                                        <p:tgtEl>
                                          <p:spTgt spid="121"/>
                                        </p:tgtEl>
                                      </p:cBhvr>
                                    </p:animEffect>
                                  </p:childTnLst>
                                </p:cTn>
                              </p:par>
                            </p:childTnLst>
                          </p:cTn>
                        </p:par>
                        <p:par>
                          <p:cTn id="31" fill="hold">
                            <p:stCondLst>
                              <p:cond delay="500"/>
                            </p:stCondLst>
                            <p:childTnLst>
                              <p:par>
                                <p:cTn id="32" presetID="22" presetClass="entr" presetSubtype="1" fill="hold" nodeType="afterEffect">
                                  <p:stCondLst>
                                    <p:cond delay="0"/>
                                  </p:stCondLst>
                                  <p:childTnLst>
                                    <p:set>
                                      <p:cBhvr>
                                        <p:cTn id="33" dur="1" fill="hold">
                                          <p:stCondLst>
                                            <p:cond delay="0"/>
                                          </p:stCondLst>
                                        </p:cTn>
                                        <p:tgtEl>
                                          <p:spTgt spid="120"/>
                                        </p:tgtEl>
                                        <p:attrNameLst>
                                          <p:attrName>style.visibility</p:attrName>
                                        </p:attrNameLst>
                                      </p:cBhvr>
                                      <p:to>
                                        <p:strVal val="visible"/>
                                      </p:to>
                                    </p:set>
                                    <p:animEffect transition="in" filter="wipe(up)">
                                      <p:cBhvr>
                                        <p:cTn id="34" dur="500"/>
                                        <p:tgtEl>
                                          <p:spTgt spid="120"/>
                                        </p:tgtEl>
                                      </p:cBhvr>
                                    </p:animEffect>
                                  </p:childTnLst>
                                </p:cTn>
                              </p:par>
                            </p:childTnLst>
                          </p:cTn>
                        </p:par>
                        <p:par>
                          <p:cTn id="35" fill="hold">
                            <p:stCondLst>
                              <p:cond delay="1000"/>
                            </p:stCondLst>
                            <p:childTnLst>
                              <p:par>
                                <p:cTn id="36" presetID="22" presetClass="entr" presetSubtype="4" fill="hold" grpId="0" nodeType="after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wipe(down)">
                                      <p:cBhvr>
                                        <p:cTn id="38" dur="500"/>
                                        <p:tgtEl>
                                          <p:spTgt spid="20"/>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13"/>
                                        </p:tgtEl>
                                        <p:attrNameLst>
                                          <p:attrName>style.visibility</p:attrName>
                                        </p:attrNameLst>
                                      </p:cBhvr>
                                      <p:to>
                                        <p:strVal val="visible"/>
                                      </p:to>
                                    </p:set>
                                    <p:animEffect transition="in" filter="wipe(left)">
                                      <p:cBhvr>
                                        <p:cTn id="43" dur="500"/>
                                        <p:tgtEl>
                                          <p:spTgt spid="113"/>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124"/>
                                        </p:tgtEl>
                                        <p:attrNameLst>
                                          <p:attrName>style.visibility</p:attrName>
                                        </p:attrNameLst>
                                      </p:cBhvr>
                                      <p:to>
                                        <p:strVal val="visible"/>
                                      </p:to>
                                    </p:set>
                                    <p:animEffect transition="in" filter="wipe(left)">
                                      <p:cBhvr>
                                        <p:cTn id="48" dur="500"/>
                                        <p:tgtEl>
                                          <p:spTgt spid="124"/>
                                        </p:tgtEl>
                                      </p:cBhvr>
                                    </p:animEffect>
                                  </p:childTnLst>
                                </p:cTn>
                              </p:par>
                            </p:childTnLst>
                          </p:cTn>
                        </p:par>
                        <p:par>
                          <p:cTn id="49" fill="hold">
                            <p:stCondLst>
                              <p:cond delay="500"/>
                            </p:stCondLst>
                            <p:childTnLst>
                              <p:par>
                                <p:cTn id="50" presetID="22" presetClass="entr" presetSubtype="8" fill="hold" nodeType="afterEffect">
                                  <p:stCondLst>
                                    <p:cond delay="0"/>
                                  </p:stCondLst>
                                  <p:childTnLst>
                                    <p:set>
                                      <p:cBhvr>
                                        <p:cTn id="51" dur="1" fill="hold">
                                          <p:stCondLst>
                                            <p:cond delay="0"/>
                                          </p:stCondLst>
                                        </p:cTn>
                                        <p:tgtEl>
                                          <p:spTgt spid="123"/>
                                        </p:tgtEl>
                                        <p:attrNameLst>
                                          <p:attrName>style.visibility</p:attrName>
                                        </p:attrNameLst>
                                      </p:cBhvr>
                                      <p:to>
                                        <p:strVal val="visible"/>
                                      </p:to>
                                    </p:set>
                                    <p:animEffect transition="in" filter="wipe(left)">
                                      <p:cBhvr>
                                        <p:cTn id="52" dur="500"/>
                                        <p:tgtEl>
                                          <p:spTgt spid="123"/>
                                        </p:tgtEl>
                                      </p:cBhvr>
                                    </p:animEffect>
                                  </p:childTnLst>
                                </p:cTn>
                              </p:par>
                            </p:childTnLst>
                          </p:cTn>
                        </p:par>
                        <p:par>
                          <p:cTn id="53" fill="hold">
                            <p:stCondLst>
                              <p:cond delay="1000"/>
                            </p:stCondLst>
                            <p:childTnLst>
                              <p:par>
                                <p:cTn id="54" presetID="22" presetClass="entr" presetSubtype="8" fill="hold" grpId="0" nodeType="afterEffect">
                                  <p:stCondLst>
                                    <p:cond delay="0"/>
                                  </p:stCondLst>
                                  <p:childTnLst>
                                    <p:set>
                                      <p:cBhvr>
                                        <p:cTn id="55" dur="1" fill="hold">
                                          <p:stCondLst>
                                            <p:cond delay="0"/>
                                          </p:stCondLst>
                                        </p:cTn>
                                        <p:tgtEl>
                                          <p:spTgt spid="125"/>
                                        </p:tgtEl>
                                        <p:attrNameLst>
                                          <p:attrName>style.visibility</p:attrName>
                                        </p:attrNameLst>
                                      </p:cBhvr>
                                      <p:to>
                                        <p:strVal val="visible"/>
                                      </p:to>
                                    </p:set>
                                    <p:animEffect transition="in" filter="wipe(left)">
                                      <p:cBhvr>
                                        <p:cTn id="56" dur="500"/>
                                        <p:tgtEl>
                                          <p:spTgt spid="125"/>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114"/>
                                        </p:tgtEl>
                                        <p:attrNameLst>
                                          <p:attrName>style.visibility</p:attrName>
                                        </p:attrNameLst>
                                      </p:cBhvr>
                                      <p:to>
                                        <p:strVal val="visible"/>
                                      </p:to>
                                    </p:set>
                                    <p:animEffect transition="in" filter="wipe(left)">
                                      <p:cBhvr>
                                        <p:cTn id="61" dur="500"/>
                                        <p:tgtEl>
                                          <p:spTgt spid="114"/>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4" fill="hold" nodeType="clickEffect">
                                  <p:stCondLst>
                                    <p:cond delay="0"/>
                                  </p:stCondLst>
                                  <p:childTnLst>
                                    <p:set>
                                      <p:cBhvr>
                                        <p:cTn id="65" dur="1" fill="hold">
                                          <p:stCondLst>
                                            <p:cond delay="0"/>
                                          </p:stCondLst>
                                        </p:cTn>
                                        <p:tgtEl>
                                          <p:spTgt spid="127"/>
                                        </p:tgtEl>
                                        <p:attrNameLst>
                                          <p:attrName>style.visibility</p:attrName>
                                        </p:attrNameLst>
                                      </p:cBhvr>
                                      <p:to>
                                        <p:strVal val="visible"/>
                                      </p:to>
                                    </p:set>
                                    <p:animEffect transition="in" filter="wipe(down)">
                                      <p:cBhvr>
                                        <p:cTn id="66" dur="500"/>
                                        <p:tgtEl>
                                          <p:spTgt spid="127"/>
                                        </p:tgtEl>
                                      </p:cBhvr>
                                    </p:animEffect>
                                  </p:childTnLst>
                                </p:cTn>
                              </p:par>
                            </p:childTnLst>
                          </p:cTn>
                        </p:par>
                        <p:par>
                          <p:cTn id="67" fill="hold">
                            <p:stCondLst>
                              <p:cond delay="500"/>
                            </p:stCondLst>
                            <p:childTnLst>
                              <p:par>
                                <p:cTn id="68" presetID="22" presetClass="entr" presetSubtype="4" fill="hold" nodeType="afterEffect">
                                  <p:stCondLst>
                                    <p:cond delay="0"/>
                                  </p:stCondLst>
                                  <p:childTnLst>
                                    <p:set>
                                      <p:cBhvr>
                                        <p:cTn id="69" dur="1" fill="hold">
                                          <p:stCondLst>
                                            <p:cond delay="0"/>
                                          </p:stCondLst>
                                        </p:cTn>
                                        <p:tgtEl>
                                          <p:spTgt spid="126"/>
                                        </p:tgtEl>
                                        <p:attrNameLst>
                                          <p:attrName>style.visibility</p:attrName>
                                        </p:attrNameLst>
                                      </p:cBhvr>
                                      <p:to>
                                        <p:strVal val="visible"/>
                                      </p:to>
                                    </p:set>
                                    <p:animEffect transition="in" filter="wipe(down)">
                                      <p:cBhvr>
                                        <p:cTn id="70" dur="500"/>
                                        <p:tgtEl>
                                          <p:spTgt spid="126"/>
                                        </p:tgtEl>
                                      </p:cBhvr>
                                    </p:animEffect>
                                  </p:childTnLst>
                                </p:cTn>
                              </p:par>
                            </p:childTnLst>
                          </p:cTn>
                        </p:par>
                        <p:par>
                          <p:cTn id="71" fill="hold">
                            <p:stCondLst>
                              <p:cond delay="1000"/>
                            </p:stCondLst>
                            <p:childTnLst>
                              <p:par>
                                <p:cTn id="72" presetID="22" presetClass="entr" presetSubtype="4" fill="hold" grpId="0" nodeType="afterEffect">
                                  <p:stCondLst>
                                    <p:cond delay="0"/>
                                  </p:stCondLst>
                                  <p:childTnLst>
                                    <p:set>
                                      <p:cBhvr>
                                        <p:cTn id="73" dur="1" fill="hold">
                                          <p:stCondLst>
                                            <p:cond delay="0"/>
                                          </p:stCondLst>
                                        </p:cTn>
                                        <p:tgtEl>
                                          <p:spTgt spid="128"/>
                                        </p:tgtEl>
                                        <p:attrNameLst>
                                          <p:attrName>style.visibility</p:attrName>
                                        </p:attrNameLst>
                                      </p:cBhvr>
                                      <p:to>
                                        <p:strVal val="visible"/>
                                      </p:to>
                                    </p:set>
                                    <p:animEffect transition="in" filter="wipe(down)">
                                      <p:cBhvr>
                                        <p:cTn id="74" dur="500"/>
                                        <p:tgtEl>
                                          <p:spTgt spid="128"/>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grpId="0" nodeType="clickEffect">
                                  <p:stCondLst>
                                    <p:cond delay="0"/>
                                  </p:stCondLst>
                                  <p:childTnLst>
                                    <p:set>
                                      <p:cBhvr>
                                        <p:cTn id="78" dur="1" fill="hold">
                                          <p:stCondLst>
                                            <p:cond delay="0"/>
                                          </p:stCondLst>
                                        </p:cTn>
                                        <p:tgtEl>
                                          <p:spTgt spid="115"/>
                                        </p:tgtEl>
                                        <p:attrNameLst>
                                          <p:attrName>style.visibility</p:attrName>
                                        </p:attrNameLst>
                                      </p:cBhvr>
                                      <p:to>
                                        <p:strVal val="visible"/>
                                      </p:to>
                                    </p:set>
                                    <p:animEffect transition="in" filter="wipe(left)">
                                      <p:cBhvr>
                                        <p:cTn id="79" dur="500"/>
                                        <p:tgtEl>
                                          <p:spTgt spid="115"/>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8" fill="hold" nodeType="clickEffect">
                                  <p:stCondLst>
                                    <p:cond delay="0"/>
                                  </p:stCondLst>
                                  <p:childTnLst>
                                    <p:set>
                                      <p:cBhvr>
                                        <p:cTn id="83" dur="1" fill="hold">
                                          <p:stCondLst>
                                            <p:cond delay="0"/>
                                          </p:stCondLst>
                                        </p:cTn>
                                        <p:tgtEl>
                                          <p:spTgt spid="100"/>
                                        </p:tgtEl>
                                        <p:attrNameLst>
                                          <p:attrName>style.visibility</p:attrName>
                                        </p:attrNameLst>
                                      </p:cBhvr>
                                      <p:to>
                                        <p:strVal val="visible"/>
                                      </p:to>
                                    </p:set>
                                    <p:animEffect transition="in" filter="wipe(left)">
                                      <p:cBhvr>
                                        <p:cTn id="84" dur="1000"/>
                                        <p:tgtEl>
                                          <p:spTgt spid="100"/>
                                        </p:tgtEl>
                                      </p:cBhvr>
                                    </p:animEffect>
                                  </p:childTnLst>
                                </p:cTn>
                              </p:par>
                            </p:childTnLst>
                          </p:cTn>
                        </p:par>
                        <p:par>
                          <p:cTn id="85" fill="hold">
                            <p:stCondLst>
                              <p:cond delay="1000"/>
                            </p:stCondLst>
                            <p:childTnLst>
                              <p:par>
                                <p:cTn id="86" presetID="22" presetClass="entr" presetSubtype="8" fill="hold" grpId="0" nodeType="afterEffect">
                                  <p:stCondLst>
                                    <p:cond delay="0"/>
                                  </p:stCondLst>
                                  <p:childTnLst>
                                    <p:set>
                                      <p:cBhvr>
                                        <p:cTn id="87" dur="1" fill="hold">
                                          <p:stCondLst>
                                            <p:cond delay="0"/>
                                          </p:stCondLst>
                                        </p:cTn>
                                        <p:tgtEl>
                                          <p:spTgt spid="117"/>
                                        </p:tgtEl>
                                        <p:attrNameLst>
                                          <p:attrName>style.visibility</p:attrName>
                                        </p:attrNameLst>
                                      </p:cBhvr>
                                      <p:to>
                                        <p:strVal val="visible"/>
                                      </p:to>
                                    </p:set>
                                    <p:animEffect transition="in" filter="wipe(left)">
                                      <p:cBhvr>
                                        <p:cTn id="88" dur="500"/>
                                        <p:tgtEl>
                                          <p:spTgt spid="117"/>
                                        </p:tgtEl>
                                      </p:cBhvr>
                                    </p:animEffect>
                                  </p:childTnLst>
                                </p:cTn>
                              </p:par>
                            </p:childTnLst>
                          </p:cTn>
                        </p:par>
                      </p:childTnLst>
                    </p:cTn>
                  </p:par>
                  <p:par>
                    <p:cTn id="89" fill="hold">
                      <p:stCondLst>
                        <p:cond delay="indefinite"/>
                      </p:stCondLst>
                      <p:childTnLst>
                        <p:par>
                          <p:cTn id="90" fill="hold">
                            <p:stCondLst>
                              <p:cond delay="0"/>
                            </p:stCondLst>
                            <p:childTnLst>
                              <p:par>
                                <p:cTn id="91" presetID="22" presetClass="entr" presetSubtype="1" fill="hold" nodeType="clickEffect">
                                  <p:stCondLst>
                                    <p:cond delay="0"/>
                                  </p:stCondLst>
                                  <p:childTnLst>
                                    <p:set>
                                      <p:cBhvr>
                                        <p:cTn id="92" dur="1" fill="hold">
                                          <p:stCondLst>
                                            <p:cond delay="0"/>
                                          </p:stCondLst>
                                        </p:cTn>
                                        <p:tgtEl>
                                          <p:spTgt spid="118"/>
                                        </p:tgtEl>
                                        <p:attrNameLst>
                                          <p:attrName>style.visibility</p:attrName>
                                        </p:attrNameLst>
                                      </p:cBhvr>
                                      <p:to>
                                        <p:strVal val="visible"/>
                                      </p:to>
                                    </p:set>
                                    <p:animEffect transition="in" filter="wipe(up)">
                                      <p:cBhvr>
                                        <p:cTn id="93" dur="500"/>
                                        <p:tgtEl>
                                          <p:spTgt spid="118"/>
                                        </p:tgtEl>
                                      </p:cBhvr>
                                    </p:animEffect>
                                  </p:childTnLst>
                                </p:cTn>
                              </p:par>
                            </p:childTnLst>
                          </p:cTn>
                        </p:par>
                        <p:par>
                          <p:cTn id="94" fill="hold">
                            <p:stCondLst>
                              <p:cond delay="500"/>
                            </p:stCondLst>
                            <p:childTnLst>
                              <p:par>
                                <p:cTn id="95" presetID="22" presetClass="entr" presetSubtype="8" fill="hold" grpId="0" nodeType="afterEffect">
                                  <p:stCondLst>
                                    <p:cond delay="0"/>
                                  </p:stCondLst>
                                  <p:childTnLst>
                                    <p:set>
                                      <p:cBhvr>
                                        <p:cTn id="96" dur="1" fill="hold">
                                          <p:stCondLst>
                                            <p:cond delay="0"/>
                                          </p:stCondLst>
                                        </p:cTn>
                                        <p:tgtEl>
                                          <p:spTgt spid="108"/>
                                        </p:tgtEl>
                                        <p:attrNameLst>
                                          <p:attrName>style.visibility</p:attrName>
                                        </p:attrNameLst>
                                      </p:cBhvr>
                                      <p:to>
                                        <p:strVal val="visible"/>
                                      </p:to>
                                    </p:set>
                                    <p:animEffect transition="in" filter="wipe(left)">
                                      <p:cBhvr>
                                        <p:cTn id="97" dur="500"/>
                                        <p:tgtEl>
                                          <p:spTgt spid="108"/>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8" fill="hold" nodeType="clickEffect">
                                  <p:stCondLst>
                                    <p:cond delay="0"/>
                                  </p:stCondLst>
                                  <p:childTnLst>
                                    <p:set>
                                      <p:cBhvr>
                                        <p:cTn id="101" dur="1" fill="hold">
                                          <p:stCondLst>
                                            <p:cond delay="0"/>
                                          </p:stCondLst>
                                        </p:cTn>
                                        <p:tgtEl>
                                          <p:spTgt spid="122"/>
                                        </p:tgtEl>
                                        <p:attrNameLst>
                                          <p:attrName>style.visibility</p:attrName>
                                        </p:attrNameLst>
                                      </p:cBhvr>
                                      <p:to>
                                        <p:strVal val="visible"/>
                                      </p:to>
                                    </p:set>
                                    <p:animEffect transition="in" filter="wipe(left)">
                                      <p:cBhvr>
                                        <p:cTn id="102" dur="500"/>
                                        <p:tgtEl>
                                          <p:spTgt spid="122"/>
                                        </p:tgtEl>
                                      </p:cBhvr>
                                    </p:animEffect>
                                  </p:childTnLst>
                                </p:cTn>
                              </p:par>
                            </p:childTnLst>
                          </p:cTn>
                        </p:par>
                        <p:par>
                          <p:cTn id="103" fill="hold">
                            <p:stCondLst>
                              <p:cond delay="500"/>
                            </p:stCondLst>
                            <p:childTnLst>
                              <p:par>
                                <p:cTn id="104" presetID="22" presetClass="entr" presetSubtype="1" fill="hold" nodeType="afterEffect">
                                  <p:stCondLst>
                                    <p:cond delay="0"/>
                                  </p:stCondLst>
                                  <p:childTnLst>
                                    <p:set>
                                      <p:cBhvr>
                                        <p:cTn id="105" dur="1" fill="hold">
                                          <p:stCondLst>
                                            <p:cond delay="0"/>
                                          </p:stCondLst>
                                        </p:cTn>
                                        <p:tgtEl>
                                          <p:spTgt spid="119"/>
                                        </p:tgtEl>
                                        <p:attrNameLst>
                                          <p:attrName>style.visibility</p:attrName>
                                        </p:attrNameLst>
                                      </p:cBhvr>
                                      <p:to>
                                        <p:strVal val="visible"/>
                                      </p:to>
                                    </p:set>
                                    <p:animEffect transition="in" filter="wipe(up)">
                                      <p:cBhvr>
                                        <p:cTn id="106" dur="500"/>
                                        <p:tgtEl>
                                          <p:spTgt spid="119"/>
                                        </p:tgtEl>
                                      </p:cBhvr>
                                    </p:animEffect>
                                  </p:childTnLst>
                                </p:cTn>
                              </p:par>
                            </p:childTnLst>
                          </p:cTn>
                        </p:par>
                        <p:par>
                          <p:cTn id="107" fill="hold">
                            <p:stCondLst>
                              <p:cond delay="1000"/>
                            </p:stCondLst>
                            <p:childTnLst>
                              <p:par>
                                <p:cTn id="108" presetID="22" presetClass="entr" presetSubtype="4" fill="hold" grpId="0" nodeType="afterEffect">
                                  <p:stCondLst>
                                    <p:cond delay="0"/>
                                  </p:stCondLst>
                                  <p:childTnLst>
                                    <p:set>
                                      <p:cBhvr>
                                        <p:cTn id="109" dur="1" fill="hold">
                                          <p:stCondLst>
                                            <p:cond delay="0"/>
                                          </p:stCondLst>
                                        </p:cTn>
                                        <p:tgtEl>
                                          <p:spTgt spid="96"/>
                                        </p:tgtEl>
                                        <p:attrNameLst>
                                          <p:attrName>style.visibility</p:attrName>
                                        </p:attrNameLst>
                                      </p:cBhvr>
                                      <p:to>
                                        <p:strVal val="visible"/>
                                      </p:to>
                                    </p:set>
                                    <p:animEffect transition="in" filter="wipe(down)">
                                      <p:cBhvr>
                                        <p:cTn id="110" dur="500"/>
                                        <p:tgtEl>
                                          <p:spTgt spid="96"/>
                                        </p:tgtEl>
                                      </p:cBhvr>
                                    </p:animEffect>
                                  </p:childTnLst>
                                </p:cTn>
                              </p:par>
                            </p:childTnLst>
                          </p:cTn>
                        </p:par>
                      </p:childTnLst>
                    </p:cTn>
                  </p:par>
                  <p:par>
                    <p:cTn id="111" fill="hold">
                      <p:stCondLst>
                        <p:cond delay="indefinite"/>
                      </p:stCondLst>
                      <p:childTnLst>
                        <p:par>
                          <p:cTn id="112" fill="hold">
                            <p:stCondLst>
                              <p:cond delay="0"/>
                            </p:stCondLst>
                            <p:childTnLst>
                              <p:par>
                                <p:cTn id="113" presetID="22" presetClass="entr" presetSubtype="8" fill="hold" grpId="0" nodeType="clickEffect">
                                  <p:stCondLst>
                                    <p:cond delay="0"/>
                                  </p:stCondLst>
                                  <p:childTnLst>
                                    <p:set>
                                      <p:cBhvr>
                                        <p:cTn id="114" dur="1" fill="hold">
                                          <p:stCondLst>
                                            <p:cond delay="0"/>
                                          </p:stCondLst>
                                        </p:cTn>
                                        <p:tgtEl>
                                          <p:spTgt spid="109"/>
                                        </p:tgtEl>
                                        <p:attrNameLst>
                                          <p:attrName>style.visibility</p:attrName>
                                        </p:attrNameLst>
                                      </p:cBhvr>
                                      <p:to>
                                        <p:strVal val="visible"/>
                                      </p:to>
                                    </p:set>
                                    <p:animEffect transition="in" filter="wipe(left)">
                                      <p:cBhvr>
                                        <p:cTn id="115" dur="500"/>
                                        <p:tgtEl>
                                          <p:spTgt spid="109"/>
                                        </p:tgtEl>
                                      </p:cBhvr>
                                    </p:animEffect>
                                  </p:childTnLst>
                                </p:cTn>
                              </p:par>
                            </p:childTnLst>
                          </p:cTn>
                        </p:par>
                      </p:childTnLst>
                    </p:cTn>
                  </p:par>
                  <p:par>
                    <p:cTn id="116" fill="hold">
                      <p:stCondLst>
                        <p:cond delay="indefinite"/>
                      </p:stCondLst>
                      <p:childTnLst>
                        <p:par>
                          <p:cTn id="117" fill="hold">
                            <p:stCondLst>
                              <p:cond delay="0"/>
                            </p:stCondLst>
                            <p:childTnLst>
                              <p:par>
                                <p:cTn id="118" presetID="22" presetClass="entr" presetSubtype="8" fill="hold" nodeType="clickEffect">
                                  <p:stCondLst>
                                    <p:cond delay="0"/>
                                  </p:stCondLst>
                                  <p:childTnLst>
                                    <p:set>
                                      <p:cBhvr>
                                        <p:cTn id="119" dur="1" fill="hold">
                                          <p:stCondLst>
                                            <p:cond delay="0"/>
                                          </p:stCondLst>
                                        </p:cTn>
                                        <p:tgtEl>
                                          <p:spTgt spid="130"/>
                                        </p:tgtEl>
                                        <p:attrNameLst>
                                          <p:attrName>style.visibility</p:attrName>
                                        </p:attrNameLst>
                                      </p:cBhvr>
                                      <p:to>
                                        <p:strVal val="visible"/>
                                      </p:to>
                                    </p:set>
                                    <p:animEffect transition="in" filter="wipe(left)">
                                      <p:cBhvr>
                                        <p:cTn id="120" dur="500"/>
                                        <p:tgtEl>
                                          <p:spTgt spid="130"/>
                                        </p:tgtEl>
                                      </p:cBhvr>
                                    </p:animEffect>
                                  </p:childTnLst>
                                </p:cTn>
                              </p:par>
                            </p:childTnLst>
                          </p:cTn>
                        </p:par>
                        <p:par>
                          <p:cTn id="121" fill="hold">
                            <p:stCondLst>
                              <p:cond delay="500"/>
                            </p:stCondLst>
                            <p:childTnLst>
                              <p:par>
                                <p:cTn id="122" presetID="22" presetClass="entr" presetSubtype="8" fill="hold" nodeType="afterEffect">
                                  <p:stCondLst>
                                    <p:cond delay="0"/>
                                  </p:stCondLst>
                                  <p:childTnLst>
                                    <p:set>
                                      <p:cBhvr>
                                        <p:cTn id="123" dur="1" fill="hold">
                                          <p:stCondLst>
                                            <p:cond delay="0"/>
                                          </p:stCondLst>
                                        </p:cTn>
                                        <p:tgtEl>
                                          <p:spTgt spid="129"/>
                                        </p:tgtEl>
                                        <p:attrNameLst>
                                          <p:attrName>style.visibility</p:attrName>
                                        </p:attrNameLst>
                                      </p:cBhvr>
                                      <p:to>
                                        <p:strVal val="visible"/>
                                      </p:to>
                                    </p:set>
                                    <p:animEffect transition="in" filter="wipe(left)">
                                      <p:cBhvr>
                                        <p:cTn id="124" dur="500"/>
                                        <p:tgtEl>
                                          <p:spTgt spid="129"/>
                                        </p:tgtEl>
                                      </p:cBhvr>
                                    </p:animEffect>
                                  </p:childTnLst>
                                </p:cTn>
                              </p:par>
                            </p:childTnLst>
                          </p:cTn>
                        </p:par>
                        <p:par>
                          <p:cTn id="125" fill="hold">
                            <p:stCondLst>
                              <p:cond delay="1000"/>
                            </p:stCondLst>
                            <p:childTnLst>
                              <p:par>
                                <p:cTn id="126" presetID="22" presetClass="entr" presetSubtype="8" fill="hold" grpId="0" nodeType="afterEffect">
                                  <p:stCondLst>
                                    <p:cond delay="0"/>
                                  </p:stCondLst>
                                  <p:childTnLst>
                                    <p:set>
                                      <p:cBhvr>
                                        <p:cTn id="127" dur="1" fill="hold">
                                          <p:stCondLst>
                                            <p:cond delay="0"/>
                                          </p:stCondLst>
                                        </p:cTn>
                                        <p:tgtEl>
                                          <p:spTgt spid="97"/>
                                        </p:tgtEl>
                                        <p:attrNameLst>
                                          <p:attrName>style.visibility</p:attrName>
                                        </p:attrNameLst>
                                      </p:cBhvr>
                                      <p:to>
                                        <p:strVal val="visible"/>
                                      </p:to>
                                    </p:set>
                                    <p:animEffect transition="in" filter="wipe(left)">
                                      <p:cBhvr>
                                        <p:cTn id="128" dur="500"/>
                                        <p:tgtEl>
                                          <p:spTgt spid="97"/>
                                        </p:tgtEl>
                                      </p:cBhvr>
                                    </p:animEffect>
                                  </p:childTnLst>
                                </p:cTn>
                              </p:par>
                            </p:childTnLst>
                          </p:cTn>
                        </p:par>
                      </p:childTnLst>
                    </p:cTn>
                  </p:par>
                  <p:par>
                    <p:cTn id="129" fill="hold">
                      <p:stCondLst>
                        <p:cond delay="indefinite"/>
                      </p:stCondLst>
                      <p:childTnLst>
                        <p:par>
                          <p:cTn id="130" fill="hold">
                            <p:stCondLst>
                              <p:cond delay="0"/>
                            </p:stCondLst>
                            <p:childTnLst>
                              <p:par>
                                <p:cTn id="131" presetID="22" presetClass="entr" presetSubtype="8" fill="hold" grpId="0" nodeType="clickEffect">
                                  <p:stCondLst>
                                    <p:cond delay="0"/>
                                  </p:stCondLst>
                                  <p:childTnLst>
                                    <p:set>
                                      <p:cBhvr>
                                        <p:cTn id="132" dur="1" fill="hold">
                                          <p:stCondLst>
                                            <p:cond delay="0"/>
                                          </p:stCondLst>
                                        </p:cTn>
                                        <p:tgtEl>
                                          <p:spTgt spid="110"/>
                                        </p:tgtEl>
                                        <p:attrNameLst>
                                          <p:attrName>style.visibility</p:attrName>
                                        </p:attrNameLst>
                                      </p:cBhvr>
                                      <p:to>
                                        <p:strVal val="visible"/>
                                      </p:to>
                                    </p:set>
                                    <p:animEffect transition="in" filter="wipe(left)">
                                      <p:cBhvr>
                                        <p:cTn id="133" dur="500"/>
                                        <p:tgtEl>
                                          <p:spTgt spid="110"/>
                                        </p:tgtEl>
                                      </p:cBhvr>
                                    </p:animEffect>
                                  </p:childTnLst>
                                </p:cTn>
                              </p:par>
                            </p:childTnLst>
                          </p:cTn>
                        </p:par>
                      </p:childTnLst>
                    </p:cTn>
                  </p:par>
                  <p:par>
                    <p:cTn id="134" fill="hold">
                      <p:stCondLst>
                        <p:cond delay="indefinite"/>
                      </p:stCondLst>
                      <p:childTnLst>
                        <p:par>
                          <p:cTn id="135" fill="hold">
                            <p:stCondLst>
                              <p:cond delay="0"/>
                            </p:stCondLst>
                            <p:childTnLst>
                              <p:par>
                                <p:cTn id="136" presetID="22" presetClass="entr" presetSubtype="4" fill="hold" nodeType="clickEffect">
                                  <p:stCondLst>
                                    <p:cond delay="0"/>
                                  </p:stCondLst>
                                  <p:childTnLst>
                                    <p:set>
                                      <p:cBhvr>
                                        <p:cTn id="137" dur="1" fill="hold">
                                          <p:stCondLst>
                                            <p:cond delay="0"/>
                                          </p:stCondLst>
                                        </p:cTn>
                                        <p:tgtEl>
                                          <p:spTgt spid="132"/>
                                        </p:tgtEl>
                                        <p:attrNameLst>
                                          <p:attrName>style.visibility</p:attrName>
                                        </p:attrNameLst>
                                      </p:cBhvr>
                                      <p:to>
                                        <p:strVal val="visible"/>
                                      </p:to>
                                    </p:set>
                                    <p:animEffect transition="in" filter="wipe(down)">
                                      <p:cBhvr>
                                        <p:cTn id="138" dur="500"/>
                                        <p:tgtEl>
                                          <p:spTgt spid="132"/>
                                        </p:tgtEl>
                                      </p:cBhvr>
                                    </p:animEffect>
                                  </p:childTnLst>
                                </p:cTn>
                              </p:par>
                            </p:childTnLst>
                          </p:cTn>
                        </p:par>
                        <p:par>
                          <p:cTn id="139" fill="hold">
                            <p:stCondLst>
                              <p:cond delay="500"/>
                            </p:stCondLst>
                            <p:childTnLst>
                              <p:par>
                                <p:cTn id="140" presetID="22" presetClass="entr" presetSubtype="4" fill="hold" nodeType="afterEffect">
                                  <p:stCondLst>
                                    <p:cond delay="0"/>
                                  </p:stCondLst>
                                  <p:childTnLst>
                                    <p:set>
                                      <p:cBhvr>
                                        <p:cTn id="141" dur="1" fill="hold">
                                          <p:stCondLst>
                                            <p:cond delay="0"/>
                                          </p:stCondLst>
                                        </p:cTn>
                                        <p:tgtEl>
                                          <p:spTgt spid="131"/>
                                        </p:tgtEl>
                                        <p:attrNameLst>
                                          <p:attrName>style.visibility</p:attrName>
                                        </p:attrNameLst>
                                      </p:cBhvr>
                                      <p:to>
                                        <p:strVal val="visible"/>
                                      </p:to>
                                    </p:set>
                                    <p:animEffect transition="in" filter="wipe(down)">
                                      <p:cBhvr>
                                        <p:cTn id="142" dur="500"/>
                                        <p:tgtEl>
                                          <p:spTgt spid="131"/>
                                        </p:tgtEl>
                                      </p:cBhvr>
                                    </p:animEffect>
                                  </p:childTnLst>
                                </p:cTn>
                              </p:par>
                            </p:childTnLst>
                          </p:cTn>
                        </p:par>
                        <p:par>
                          <p:cTn id="143" fill="hold">
                            <p:stCondLst>
                              <p:cond delay="1000"/>
                            </p:stCondLst>
                            <p:childTnLst>
                              <p:par>
                                <p:cTn id="144" presetID="22" presetClass="entr" presetSubtype="4" fill="hold" grpId="0" nodeType="afterEffect">
                                  <p:stCondLst>
                                    <p:cond delay="0"/>
                                  </p:stCondLst>
                                  <p:childTnLst>
                                    <p:set>
                                      <p:cBhvr>
                                        <p:cTn id="145" dur="1" fill="hold">
                                          <p:stCondLst>
                                            <p:cond delay="0"/>
                                          </p:stCondLst>
                                        </p:cTn>
                                        <p:tgtEl>
                                          <p:spTgt spid="99"/>
                                        </p:tgtEl>
                                        <p:attrNameLst>
                                          <p:attrName>style.visibility</p:attrName>
                                        </p:attrNameLst>
                                      </p:cBhvr>
                                      <p:to>
                                        <p:strVal val="visible"/>
                                      </p:to>
                                    </p:set>
                                    <p:animEffect transition="in" filter="wipe(down)">
                                      <p:cBhvr>
                                        <p:cTn id="146" dur="500"/>
                                        <p:tgtEl>
                                          <p:spTgt spid="99"/>
                                        </p:tgtEl>
                                      </p:cBhvr>
                                    </p:animEffect>
                                  </p:childTnLst>
                                </p:cTn>
                              </p:par>
                            </p:childTnLst>
                          </p:cTn>
                        </p:par>
                      </p:childTnLst>
                    </p:cTn>
                  </p:par>
                  <p:par>
                    <p:cTn id="147" fill="hold">
                      <p:stCondLst>
                        <p:cond delay="indefinite"/>
                      </p:stCondLst>
                      <p:childTnLst>
                        <p:par>
                          <p:cTn id="148" fill="hold">
                            <p:stCondLst>
                              <p:cond delay="0"/>
                            </p:stCondLst>
                            <p:childTnLst>
                              <p:par>
                                <p:cTn id="149" presetID="22" presetClass="entr" presetSubtype="8" fill="hold" grpId="0" nodeType="clickEffect">
                                  <p:stCondLst>
                                    <p:cond delay="0"/>
                                  </p:stCondLst>
                                  <p:childTnLst>
                                    <p:set>
                                      <p:cBhvr>
                                        <p:cTn id="150" dur="1" fill="hold">
                                          <p:stCondLst>
                                            <p:cond delay="0"/>
                                          </p:stCondLst>
                                        </p:cTn>
                                        <p:tgtEl>
                                          <p:spTgt spid="111"/>
                                        </p:tgtEl>
                                        <p:attrNameLst>
                                          <p:attrName>style.visibility</p:attrName>
                                        </p:attrNameLst>
                                      </p:cBhvr>
                                      <p:to>
                                        <p:strVal val="visible"/>
                                      </p:to>
                                    </p:set>
                                    <p:animEffect transition="in" filter="wipe(left)">
                                      <p:cBhvr>
                                        <p:cTn id="151" dur="500"/>
                                        <p:tgtEl>
                                          <p:spTgt spid="111"/>
                                        </p:tgtEl>
                                      </p:cBhvr>
                                    </p:animEffect>
                                  </p:childTnLst>
                                </p:cTn>
                              </p:par>
                            </p:childTnLst>
                          </p:cTn>
                        </p:par>
                      </p:childTnLst>
                    </p:cTn>
                  </p:par>
                  <p:par>
                    <p:cTn id="152" fill="hold">
                      <p:stCondLst>
                        <p:cond delay="indefinite"/>
                      </p:stCondLst>
                      <p:childTnLst>
                        <p:par>
                          <p:cTn id="153" fill="hold">
                            <p:stCondLst>
                              <p:cond delay="0"/>
                            </p:stCondLst>
                            <p:childTnLst>
                              <p:par>
                                <p:cTn id="154" presetID="22" presetClass="entr" presetSubtype="8" fill="hold" nodeType="clickEffect">
                                  <p:stCondLst>
                                    <p:cond delay="0"/>
                                  </p:stCondLst>
                                  <p:childTnLst>
                                    <p:set>
                                      <p:cBhvr>
                                        <p:cTn id="155" dur="1" fill="hold">
                                          <p:stCondLst>
                                            <p:cond delay="0"/>
                                          </p:stCondLst>
                                        </p:cTn>
                                        <p:tgtEl>
                                          <p:spTgt spid="136"/>
                                        </p:tgtEl>
                                        <p:attrNameLst>
                                          <p:attrName>style.visibility</p:attrName>
                                        </p:attrNameLst>
                                      </p:cBhvr>
                                      <p:to>
                                        <p:strVal val="visible"/>
                                      </p:to>
                                    </p:set>
                                    <p:animEffect transition="in" filter="wipe(left)">
                                      <p:cBhvr>
                                        <p:cTn id="156" dur="1000"/>
                                        <p:tgtEl>
                                          <p:spTgt spid="136"/>
                                        </p:tgtEl>
                                      </p:cBhvr>
                                    </p:animEffect>
                                  </p:childTnLst>
                                </p:cTn>
                              </p:par>
                            </p:childTnLst>
                          </p:cTn>
                        </p:par>
                        <p:par>
                          <p:cTn id="157" fill="hold">
                            <p:stCondLst>
                              <p:cond delay="1000"/>
                            </p:stCondLst>
                            <p:childTnLst>
                              <p:par>
                                <p:cTn id="158" presetID="22" presetClass="entr" presetSubtype="8" fill="hold" grpId="0" nodeType="afterEffect">
                                  <p:stCondLst>
                                    <p:cond delay="0"/>
                                  </p:stCondLst>
                                  <p:childTnLst>
                                    <p:set>
                                      <p:cBhvr>
                                        <p:cTn id="159" dur="1" fill="hold">
                                          <p:stCondLst>
                                            <p:cond delay="0"/>
                                          </p:stCondLst>
                                        </p:cTn>
                                        <p:tgtEl>
                                          <p:spTgt spid="146"/>
                                        </p:tgtEl>
                                        <p:attrNameLst>
                                          <p:attrName>style.visibility</p:attrName>
                                        </p:attrNameLst>
                                      </p:cBhvr>
                                      <p:to>
                                        <p:strVal val="visible"/>
                                      </p:to>
                                    </p:set>
                                    <p:animEffect transition="in" filter="wipe(left)">
                                      <p:cBhvr>
                                        <p:cTn id="160" dur="500"/>
                                        <p:tgtEl>
                                          <p:spTgt spid="146"/>
                                        </p:tgtEl>
                                      </p:cBhvr>
                                    </p:animEffect>
                                  </p:childTnLst>
                                </p:cTn>
                              </p:par>
                            </p:childTnLst>
                          </p:cTn>
                        </p:par>
                      </p:childTnLst>
                    </p:cTn>
                  </p:par>
                  <p:par>
                    <p:cTn id="161" fill="hold">
                      <p:stCondLst>
                        <p:cond delay="indefinite"/>
                      </p:stCondLst>
                      <p:childTnLst>
                        <p:par>
                          <p:cTn id="162" fill="hold">
                            <p:stCondLst>
                              <p:cond delay="0"/>
                            </p:stCondLst>
                            <p:childTnLst>
                              <p:par>
                                <p:cTn id="163" presetID="22" presetClass="entr" presetSubtype="1" fill="hold" nodeType="clickEffect">
                                  <p:stCondLst>
                                    <p:cond delay="0"/>
                                  </p:stCondLst>
                                  <p:childTnLst>
                                    <p:set>
                                      <p:cBhvr>
                                        <p:cTn id="164" dur="1" fill="hold">
                                          <p:stCondLst>
                                            <p:cond delay="0"/>
                                          </p:stCondLst>
                                        </p:cTn>
                                        <p:tgtEl>
                                          <p:spTgt spid="147"/>
                                        </p:tgtEl>
                                        <p:attrNameLst>
                                          <p:attrName>style.visibility</p:attrName>
                                        </p:attrNameLst>
                                      </p:cBhvr>
                                      <p:to>
                                        <p:strVal val="visible"/>
                                      </p:to>
                                    </p:set>
                                    <p:animEffect transition="in" filter="wipe(up)">
                                      <p:cBhvr>
                                        <p:cTn id="165" dur="500"/>
                                        <p:tgtEl>
                                          <p:spTgt spid="147"/>
                                        </p:tgtEl>
                                      </p:cBhvr>
                                    </p:animEffect>
                                  </p:childTnLst>
                                </p:cTn>
                              </p:par>
                            </p:childTnLst>
                          </p:cTn>
                        </p:par>
                        <p:par>
                          <p:cTn id="166" fill="hold">
                            <p:stCondLst>
                              <p:cond delay="500"/>
                            </p:stCondLst>
                            <p:childTnLst>
                              <p:par>
                                <p:cTn id="167" presetID="22" presetClass="entr" presetSubtype="8" fill="hold" grpId="0" nodeType="afterEffect">
                                  <p:stCondLst>
                                    <p:cond delay="0"/>
                                  </p:stCondLst>
                                  <p:childTnLst>
                                    <p:set>
                                      <p:cBhvr>
                                        <p:cTn id="168" dur="1" fill="hold">
                                          <p:stCondLst>
                                            <p:cond delay="0"/>
                                          </p:stCondLst>
                                        </p:cTn>
                                        <p:tgtEl>
                                          <p:spTgt spid="142"/>
                                        </p:tgtEl>
                                        <p:attrNameLst>
                                          <p:attrName>style.visibility</p:attrName>
                                        </p:attrNameLst>
                                      </p:cBhvr>
                                      <p:to>
                                        <p:strVal val="visible"/>
                                      </p:to>
                                    </p:set>
                                    <p:animEffect transition="in" filter="wipe(left)">
                                      <p:cBhvr>
                                        <p:cTn id="169" dur="500"/>
                                        <p:tgtEl>
                                          <p:spTgt spid="142"/>
                                        </p:tgtEl>
                                      </p:cBhvr>
                                    </p:animEffect>
                                  </p:childTnLst>
                                </p:cTn>
                              </p:par>
                            </p:childTnLst>
                          </p:cTn>
                        </p:par>
                      </p:childTnLst>
                    </p:cTn>
                  </p:par>
                  <p:par>
                    <p:cTn id="170" fill="hold">
                      <p:stCondLst>
                        <p:cond delay="indefinite"/>
                      </p:stCondLst>
                      <p:childTnLst>
                        <p:par>
                          <p:cTn id="171" fill="hold">
                            <p:stCondLst>
                              <p:cond delay="0"/>
                            </p:stCondLst>
                            <p:childTnLst>
                              <p:par>
                                <p:cTn id="172" presetID="22" presetClass="entr" presetSubtype="8" fill="hold" nodeType="clickEffect">
                                  <p:stCondLst>
                                    <p:cond delay="0"/>
                                  </p:stCondLst>
                                  <p:childTnLst>
                                    <p:set>
                                      <p:cBhvr>
                                        <p:cTn id="173" dur="1" fill="hold">
                                          <p:stCondLst>
                                            <p:cond delay="0"/>
                                          </p:stCondLst>
                                        </p:cTn>
                                        <p:tgtEl>
                                          <p:spTgt spid="149"/>
                                        </p:tgtEl>
                                        <p:attrNameLst>
                                          <p:attrName>style.visibility</p:attrName>
                                        </p:attrNameLst>
                                      </p:cBhvr>
                                      <p:to>
                                        <p:strVal val="visible"/>
                                      </p:to>
                                    </p:set>
                                    <p:animEffect transition="in" filter="wipe(left)">
                                      <p:cBhvr>
                                        <p:cTn id="174" dur="500"/>
                                        <p:tgtEl>
                                          <p:spTgt spid="149"/>
                                        </p:tgtEl>
                                      </p:cBhvr>
                                    </p:animEffect>
                                  </p:childTnLst>
                                </p:cTn>
                              </p:par>
                            </p:childTnLst>
                          </p:cTn>
                        </p:par>
                        <p:par>
                          <p:cTn id="175" fill="hold">
                            <p:stCondLst>
                              <p:cond delay="500"/>
                            </p:stCondLst>
                            <p:childTnLst>
                              <p:par>
                                <p:cTn id="176" presetID="22" presetClass="entr" presetSubtype="1" fill="hold" nodeType="afterEffect">
                                  <p:stCondLst>
                                    <p:cond delay="0"/>
                                  </p:stCondLst>
                                  <p:childTnLst>
                                    <p:set>
                                      <p:cBhvr>
                                        <p:cTn id="177" dur="1" fill="hold">
                                          <p:stCondLst>
                                            <p:cond delay="0"/>
                                          </p:stCondLst>
                                        </p:cTn>
                                        <p:tgtEl>
                                          <p:spTgt spid="148"/>
                                        </p:tgtEl>
                                        <p:attrNameLst>
                                          <p:attrName>style.visibility</p:attrName>
                                        </p:attrNameLst>
                                      </p:cBhvr>
                                      <p:to>
                                        <p:strVal val="visible"/>
                                      </p:to>
                                    </p:set>
                                    <p:animEffect transition="in" filter="wipe(up)">
                                      <p:cBhvr>
                                        <p:cTn id="178" dur="500"/>
                                        <p:tgtEl>
                                          <p:spTgt spid="148"/>
                                        </p:tgtEl>
                                      </p:cBhvr>
                                    </p:animEffect>
                                  </p:childTnLst>
                                </p:cTn>
                              </p:par>
                            </p:childTnLst>
                          </p:cTn>
                        </p:par>
                        <p:par>
                          <p:cTn id="179" fill="hold">
                            <p:stCondLst>
                              <p:cond delay="1000"/>
                            </p:stCondLst>
                            <p:childTnLst>
                              <p:par>
                                <p:cTn id="180" presetID="22" presetClass="entr" presetSubtype="4" fill="hold" grpId="0" nodeType="afterEffect">
                                  <p:stCondLst>
                                    <p:cond delay="0"/>
                                  </p:stCondLst>
                                  <p:childTnLst>
                                    <p:set>
                                      <p:cBhvr>
                                        <p:cTn id="181" dur="1" fill="hold">
                                          <p:stCondLst>
                                            <p:cond delay="0"/>
                                          </p:stCondLst>
                                        </p:cTn>
                                        <p:tgtEl>
                                          <p:spTgt spid="133"/>
                                        </p:tgtEl>
                                        <p:attrNameLst>
                                          <p:attrName>style.visibility</p:attrName>
                                        </p:attrNameLst>
                                      </p:cBhvr>
                                      <p:to>
                                        <p:strVal val="visible"/>
                                      </p:to>
                                    </p:set>
                                    <p:animEffect transition="in" filter="wipe(down)">
                                      <p:cBhvr>
                                        <p:cTn id="182" dur="500"/>
                                        <p:tgtEl>
                                          <p:spTgt spid="133"/>
                                        </p:tgtEl>
                                      </p:cBhvr>
                                    </p:animEffect>
                                  </p:childTnLst>
                                </p:cTn>
                              </p:par>
                            </p:childTnLst>
                          </p:cTn>
                        </p:par>
                      </p:childTnLst>
                    </p:cTn>
                  </p:par>
                  <p:par>
                    <p:cTn id="183" fill="hold">
                      <p:stCondLst>
                        <p:cond delay="indefinite"/>
                      </p:stCondLst>
                      <p:childTnLst>
                        <p:par>
                          <p:cTn id="184" fill="hold">
                            <p:stCondLst>
                              <p:cond delay="0"/>
                            </p:stCondLst>
                            <p:childTnLst>
                              <p:par>
                                <p:cTn id="185" presetID="22" presetClass="entr" presetSubtype="8" fill="hold" grpId="0" nodeType="clickEffect">
                                  <p:stCondLst>
                                    <p:cond delay="0"/>
                                  </p:stCondLst>
                                  <p:childTnLst>
                                    <p:set>
                                      <p:cBhvr>
                                        <p:cTn id="186" dur="1" fill="hold">
                                          <p:stCondLst>
                                            <p:cond delay="0"/>
                                          </p:stCondLst>
                                        </p:cTn>
                                        <p:tgtEl>
                                          <p:spTgt spid="143"/>
                                        </p:tgtEl>
                                        <p:attrNameLst>
                                          <p:attrName>style.visibility</p:attrName>
                                        </p:attrNameLst>
                                      </p:cBhvr>
                                      <p:to>
                                        <p:strVal val="visible"/>
                                      </p:to>
                                    </p:set>
                                    <p:animEffect transition="in" filter="wipe(left)">
                                      <p:cBhvr>
                                        <p:cTn id="187" dur="500"/>
                                        <p:tgtEl>
                                          <p:spTgt spid="143"/>
                                        </p:tgtEl>
                                      </p:cBhvr>
                                    </p:animEffect>
                                  </p:childTnLst>
                                </p:cTn>
                              </p:par>
                            </p:childTnLst>
                          </p:cTn>
                        </p:par>
                      </p:childTnLst>
                    </p:cTn>
                  </p:par>
                  <p:par>
                    <p:cTn id="188" fill="hold">
                      <p:stCondLst>
                        <p:cond delay="indefinite"/>
                      </p:stCondLst>
                      <p:childTnLst>
                        <p:par>
                          <p:cTn id="189" fill="hold">
                            <p:stCondLst>
                              <p:cond delay="0"/>
                            </p:stCondLst>
                            <p:childTnLst>
                              <p:par>
                                <p:cTn id="190" presetID="22" presetClass="entr" presetSubtype="8" fill="hold" nodeType="clickEffect">
                                  <p:stCondLst>
                                    <p:cond delay="0"/>
                                  </p:stCondLst>
                                  <p:childTnLst>
                                    <p:set>
                                      <p:cBhvr>
                                        <p:cTn id="191" dur="1" fill="hold">
                                          <p:stCondLst>
                                            <p:cond delay="0"/>
                                          </p:stCondLst>
                                        </p:cTn>
                                        <p:tgtEl>
                                          <p:spTgt spid="151"/>
                                        </p:tgtEl>
                                        <p:attrNameLst>
                                          <p:attrName>style.visibility</p:attrName>
                                        </p:attrNameLst>
                                      </p:cBhvr>
                                      <p:to>
                                        <p:strVal val="visible"/>
                                      </p:to>
                                    </p:set>
                                    <p:animEffect transition="in" filter="wipe(left)">
                                      <p:cBhvr>
                                        <p:cTn id="192" dur="500"/>
                                        <p:tgtEl>
                                          <p:spTgt spid="151"/>
                                        </p:tgtEl>
                                      </p:cBhvr>
                                    </p:animEffect>
                                  </p:childTnLst>
                                </p:cTn>
                              </p:par>
                            </p:childTnLst>
                          </p:cTn>
                        </p:par>
                        <p:par>
                          <p:cTn id="193" fill="hold">
                            <p:stCondLst>
                              <p:cond delay="500"/>
                            </p:stCondLst>
                            <p:childTnLst>
                              <p:par>
                                <p:cTn id="194" presetID="22" presetClass="entr" presetSubtype="8" fill="hold" nodeType="afterEffect">
                                  <p:stCondLst>
                                    <p:cond delay="0"/>
                                  </p:stCondLst>
                                  <p:childTnLst>
                                    <p:set>
                                      <p:cBhvr>
                                        <p:cTn id="195" dur="1" fill="hold">
                                          <p:stCondLst>
                                            <p:cond delay="0"/>
                                          </p:stCondLst>
                                        </p:cTn>
                                        <p:tgtEl>
                                          <p:spTgt spid="150"/>
                                        </p:tgtEl>
                                        <p:attrNameLst>
                                          <p:attrName>style.visibility</p:attrName>
                                        </p:attrNameLst>
                                      </p:cBhvr>
                                      <p:to>
                                        <p:strVal val="visible"/>
                                      </p:to>
                                    </p:set>
                                    <p:animEffect transition="in" filter="wipe(left)">
                                      <p:cBhvr>
                                        <p:cTn id="196" dur="500"/>
                                        <p:tgtEl>
                                          <p:spTgt spid="150"/>
                                        </p:tgtEl>
                                      </p:cBhvr>
                                    </p:animEffect>
                                  </p:childTnLst>
                                </p:cTn>
                              </p:par>
                            </p:childTnLst>
                          </p:cTn>
                        </p:par>
                        <p:par>
                          <p:cTn id="197" fill="hold">
                            <p:stCondLst>
                              <p:cond delay="1000"/>
                            </p:stCondLst>
                            <p:childTnLst>
                              <p:par>
                                <p:cTn id="198" presetID="22" presetClass="entr" presetSubtype="8" fill="hold" grpId="0" nodeType="afterEffect">
                                  <p:stCondLst>
                                    <p:cond delay="0"/>
                                  </p:stCondLst>
                                  <p:childTnLst>
                                    <p:set>
                                      <p:cBhvr>
                                        <p:cTn id="199" dur="1" fill="hold">
                                          <p:stCondLst>
                                            <p:cond delay="0"/>
                                          </p:stCondLst>
                                        </p:cTn>
                                        <p:tgtEl>
                                          <p:spTgt spid="134"/>
                                        </p:tgtEl>
                                        <p:attrNameLst>
                                          <p:attrName>style.visibility</p:attrName>
                                        </p:attrNameLst>
                                      </p:cBhvr>
                                      <p:to>
                                        <p:strVal val="visible"/>
                                      </p:to>
                                    </p:set>
                                    <p:animEffect transition="in" filter="wipe(left)">
                                      <p:cBhvr>
                                        <p:cTn id="200" dur="500"/>
                                        <p:tgtEl>
                                          <p:spTgt spid="134"/>
                                        </p:tgtEl>
                                      </p:cBhvr>
                                    </p:animEffect>
                                  </p:childTnLst>
                                </p:cTn>
                              </p:par>
                            </p:childTnLst>
                          </p:cTn>
                        </p:par>
                      </p:childTnLst>
                    </p:cTn>
                  </p:par>
                  <p:par>
                    <p:cTn id="201" fill="hold">
                      <p:stCondLst>
                        <p:cond delay="indefinite"/>
                      </p:stCondLst>
                      <p:childTnLst>
                        <p:par>
                          <p:cTn id="202" fill="hold">
                            <p:stCondLst>
                              <p:cond delay="0"/>
                            </p:stCondLst>
                            <p:childTnLst>
                              <p:par>
                                <p:cTn id="203" presetID="22" presetClass="entr" presetSubtype="8" fill="hold" grpId="0" nodeType="clickEffect">
                                  <p:stCondLst>
                                    <p:cond delay="0"/>
                                  </p:stCondLst>
                                  <p:childTnLst>
                                    <p:set>
                                      <p:cBhvr>
                                        <p:cTn id="204" dur="1" fill="hold">
                                          <p:stCondLst>
                                            <p:cond delay="0"/>
                                          </p:stCondLst>
                                        </p:cTn>
                                        <p:tgtEl>
                                          <p:spTgt spid="144"/>
                                        </p:tgtEl>
                                        <p:attrNameLst>
                                          <p:attrName>style.visibility</p:attrName>
                                        </p:attrNameLst>
                                      </p:cBhvr>
                                      <p:to>
                                        <p:strVal val="visible"/>
                                      </p:to>
                                    </p:set>
                                    <p:animEffect transition="in" filter="wipe(left)">
                                      <p:cBhvr>
                                        <p:cTn id="205" dur="500"/>
                                        <p:tgtEl>
                                          <p:spTgt spid="144"/>
                                        </p:tgtEl>
                                      </p:cBhvr>
                                    </p:animEffect>
                                  </p:childTnLst>
                                </p:cTn>
                              </p:par>
                            </p:childTnLst>
                          </p:cTn>
                        </p:par>
                      </p:childTnLst>
                    </p:cTn>
                  </p:par>
                  <p:par>
                    <p:cTn id="206" fill="hold">
                      <p:stCondLst>
                        <p:cond delay="indefinite"/>
                      </p:stCondLst>
                      <p:childTnLst>
                        <p:par>
                          <p:cTn id="207" fill="hold">
                            <p:stCondLst>
                              <p:cond delay="0"/>
                            </p:stCondLst>
                            <p:childTnLst>
                              <p:par>
                                <p:cTn id="208" presetID="22" presetClass="entr" presetSubtype="4" fill="hold" nodeType="clickEffect">
                                  <p:stCondLst>
                                    <p:cond delay="0"/>
                                  </p:stCondLst>
                                  <p:childTnLst>
                                    <p:set>
                                      <p:cBhvr>
                                        <p:cTn id="209" dur="1" fill="hold">
                                          <p:stCondLst>
                                            <p:cond delay="0"/>
                                          </p:stCondLst>
                                        </p:cTn>
                                        <p:tgtEl>
                                          <p:spTgt spid="153"/>
                                        </p:tgtEl>
                                        <p:attrNameLst>
                                          <p:attrName>style.visibility</p:attrName>
                                        </p:attrNameLst>
                                      </p:cBhvr>
                                      <p:to>
                                        <p:strVal val="visible"/>
                                      </p:to>
                                    </p:set>
                                    <p:animEffect transition="in" filter="wipe(down)">
                                      <p:cBhvr>
                                        <p:cTn id="210" dur="500"/>
                                        <p:tgtEl>
                                          <p:spTgt spid="153"/>
                                        </p:tgtEl>
                                      </p:cBhvr>
                                    </p:animEffect>
                                  </p:childTnLst>
                                </p:cTn>
                              </p:par>
                            </p:childTnLst>
                          </p:cTn>
                        </p:par>
                        <p:par>
                          <p:cTn id="211" fill="hold">
                            <p:stCondLst>
                              <p:cond delay="500"/>
                            </p:stCondLst>
                            <p:childTnLst>
                              <p:par>
                                <p:cTn id="212" presetID="22" presetClass="entr" presetSubtype="4" fill="hold" nodeType="afterEffect">
                                  <p:stCondLst>
                                    <p:cond delay="0"/>
                                  </p:stCondLst>
                                  <p:childTnLst>
                                    <p:set>
                                      <p:cBhvr>
                                        <p:cTn id="213" dur="1" fill="hold">
                                          <p:stCondLst>
                                            <p:cond delay="0"/>
                                          </p:stCondLst>
                                        </p:cTn>
                                        <p:tgtEl>
                                          <p:spTgt spid="152"/>
                                        </p:tgtEl>
                                        <p:attrNameLst>
                                          <p:attrName>style.visibility</p:attrName>
                                        </p:attrNameLst>
                                      </p:cBhvr>
                                      <p:to>
                                        <p:strVal val="visible"/>
                                      </p:to>
                                    </p:set>
                                    <p:animEffect transition="in" filter="wipe(down)">
                                      <p:cBhvr>
                                        <p:cTn id="214" dur="500"/>
                                        <p:tgtEl>
                                          <p:spTgt spid="152"/>
                                        </p:tgtEl>
                                      </p:cBhvr>
                                    </p:animEffect>
                                  </p:childTnLst>
                                </p:cTn>
                              </p:par>
                            </p:childTnLst>
                          </p:cTn>
                        </p:par>
                        <p:par>
                          <p:cTn id="215" fill="hold">
                            <p:stCondLst>
                              <p:cond delay="1000"/>
                            </p:stCondLst>
                            <p:childTnLst>
                              <p:par>
                                <p:cTn id="216" presetID="22" presetClass="entr" presetSubtype="4" fill="hold" grpId="0" nodeType="afterEffect">
                                  <p:stCondLst>
                                    <p:cond delay="0"/>
                                  </p:stCondLst>
                                  <p:childTnLst>
                                    <p:set>
                                      <p:cBhvr>
                                        <p:cTn id="217" dur="1" fill="hold">
                                          <p:stCondLst>
                                            <p:cond delay="0"/>
                                          </p:stCondLst>
                                        </p:cTn>
                                        <p:tgtEl>
                                          <p:spTgt spid="135"/>
                                        </p:tgtEl>
                                        <p:attrNameLst>
                                          <p:attrName>style.visibility</p:attrName>
                                        </p:attrNameLst>
                                      </p:cBhvr>
                                      <p:to>
                                        <p:strVal val="visible"/>
                                      </p:to>
                                    </p:set>
                                    <p:animEffect transition="in" filter="wipe(down)">
                                      <p:cBhvr>
                                        <p:cTn id="218" dur="500"/>
                                        <p:tgtEl>
                                          <p:spTgt spid="135"/>
                                        </p:tgtEl>
                                      </p:cBhvr>
                                    </p:animEffect>
                                  </p:childTnLst>
                                </p:cTn>
                              </p:par>
                            </p:childTnLst>
                          </p:cTn>
                        </p:par>
                      </p:childTnLst>
                    </p:cTn>
                  </p:par>
                  <p:par>
                    <p:cTn id="219" fill="hold">
                      <p:stCondLst>
                        <p:cond delay="indefinite"/>
                      </p:stCondLst>
                      <p:childTnLst>
                        <p:par>
                          <p:cTn id="220" fill="hold">
                            <p:stCondLst>
                              <p:cond delay="0"/>
                            </p:stCondLst>
                            <p:childTnLst>
                              <p:par>
                                <p:cTn id="221" presetID="22" presetClass="entr" presetSubtype="8" fill="hold" grpId="0" nodeType="clickEffect">
                                  <p:stCondLst>
                                    <p:cond delay="0"/>
                                  </p:stCondLst>
                                  <p:childTnLst>
                                    <p:set>
                                      <p:cBhvr>
                                        <p:cTn id="222" dur="1" fill="hold">
                                          <p:stCondLst>
                                            <p:cond delay="0"/>
                                          </p:stCondLst>
                                        </p:cTn>
                                        <p:tgtEl>
                                          <p:spTgt spid="145"/>
                                        </p:tgtEl>
                                        <p:attrNameLst>
                                          <p:attrName>style.visibility</p:attrName>
                                        </p:attrNameLst>
                                      </p:cBhvr>
                                      <p:to>
                                        <p:strVal val="visible"/>
                                      </p:to>
                                    </p:set>
                                    <p:animEffect transition="in" filter="wipe(left)">
                                      <p:cBhvr>
                                        <p:cTn id="223" dur="500"/>
                                        <p:tgtEl>
                                          <p:spTgt spid="1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25" grpId="0"/>
      <p:bldP spid="128" grpId="0"/>
      <p:bldP spid="7" grpId="0" animBg="1"/>
      <p:bldP spid="112" grpId="0" animBg="1"/>
      <p:bldP spid="113" grpId="0" animBg="1"/>
      <p:bldP spid="114" grpId="0" animBg="1"/>
      <p:bldP spid="115" grpId="0" animBg="1"/>
      <p:bldP spid="116" grpId="0" animBg="1"/>
      <p:bldP spid="96" grpId="0"/>
      <p:bldP spid="97" grpId="0"/>
      <p:bldP spid="99" grpId="0"/>
      <p:bldP spid="108" grpId="0" animBg="1"/>
      <p:bldP spid="109" grpId="0" animBg="1"/>
      <p:bldP spid="110" grpId="0" animBg="1"/>
      <p:bldP spid="111" grpId="0" animBg="1"/>
      <p:bldP spid="117" grpId="0" animBg="1"/>
      <p:bldP spid="133" grpId="0"/>
      <p:bldP spid="134" grpId="0"/>
      <p:bldP spid="135" grpId="0"/>
      <p:bldP spid="142" grpId="0" animBg="1"/>
      <p:bldP spid="143" grpId="0" animBg="1"/>
      <p:bldP spid="144" grpId="0" animBg="1"/>
      <p:bldP spid="145" grpId="0" animBg="1"/>
      <p:bldP spid="14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9510" y="-25443"/>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35582" y="886073"/>
            <a:ext cx="4079963" cy="1200329"/>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non pondérés : </a:t>
            </a:r>
            <a:br>
              <a:rPr lang="fr-FR" sz="2400" b="1" u="sng" dirty="0" smtClean="0">
                <a:effectLst>
                  <a:outerShdw blurRad="38100" dist="38100" dir="2700000" algn="tl">
                    <a:srgbClr val="000000">
                      <a:alpha val="43137"/>
                    </a:srgbClr>
                  </a:outerShdw>
                </a:effectLst>
                <a:latin typeface="Arial" pitchFamily="34" charset="0"/>
                <a:cs typeface="Arial" pitchFamily="34" charset="0"/>
              </a:rPr>
            </a:br>
            <a:r>
              <a:rPr lang="fr-FR" sz="2400" b="1" u="sng" dirty="0" smtClean="0">
                <a:effectLst>
                  <a:outerShdw blurRad="38100" dist="38100" dir="2700000" algn="tl">
                    <a:srgbClr val="000000">
                      <a:alpha val="43137"/>
                    </a:srgbClr>
                  </a:outerShdw>
                </a:effectLst>
                <a:latin typeface="Arial" pitchFamily="34" charset="0"/>
                <a:cs typeface="Arial" pitchFamily="34" charset="0"/>
              </a:rPr>
              <a:t>Le Binaire Codé Décimal </a:t>
            </a:r>
            <a:br>
              <a:rPr lang="fr-FR" sz="2400" b="1" u="sng" dirty="0" smtClean="0">
                <a:effectLst>
                  <a:outerShdw blurRad="38100" dist="38100" dir="2700000" algn="tl">
                    <a:srgbClr val="000000">
                      <a:alpha val="43137"/>
                    </a:srgbClr>
                  </a:outerShdw>
                </a:effectLst>
                <a:latin typeface="Arial" pitchFamily="34" charset="0"/>
                <a:cs typeface="Arial" pitchFamily="34" charset="0"/>
              </a:rPr>
            </a:br>
            <a:r>
              <a:rPr lang="fr-FR" sz="2400" b="1" u="sng" dirty="0" smtClean="0">
                <a:effectLst>
                  <a:outerShdw blurRad="38100" dist="38100" dir="2700000" algn="tl">
                    <a:srgbClr val="000000">
                      <a:alpha val="43137"/>
                    </a:srgbClr>
                  </a:outerShdw>
                </a:effectLst>
                <a:latin typeface="Arial" pitchFamily="34" charset="0"/>
                <a:cs typeface="Arial" pitchFamily="34" charset="0"/>
              </a:rPr>
              <a:t>ou BCD…  </a:t>
            </a:r>
            <a:endParaRPr lang="fr-FR" sz="2400" u="sng" dirty="0"/>
          </a:p>
        </p:txBody>
      </p:sp>
      <p:sp>
        <p:nvSpPr>
          <p:cNvPr id="7" name="Rectangle 6"/>
          <p:cNvSpPr/>
          <p:nvPr/>
        </p:nvSpPr>
        <p:spPr>
          <a:xfrm>
            <a:off x="156744" y="2053198"/>
            <a:ext cx="4075771" cy="1477328"/>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Très utilisé dans les interfaces « hommes machines » dès que l’on veut informer un système de grandeurs exprimées en décimales, ex: roues codeuses....</a:t>
            </a:r>
          </a:p>
        </p:txBody>
      </p:sp>
      <p:grpSp>
        <p:nvGrpSpPr>
          <p:cNvPr id="14" name="Groupe 13"/>
          <p:cNvGrpSpPr/>
          <p:nvPr/>
        </p:nvGrpSpPr>
        <p:grpSpPr>
          <a:xfrm>
            <a:off x="4366166" y="973078"/>
            <a:ext cx="4580392" cy="371475"/>
            <a:chOff x="4366166" y="973078"/>
            <a:chExt cx="4580392" cy="371475"/>
          </a:xfrm>
        </p:grpSpPr>
        <p:sp>
          <p:nvSpPr>
            <p:cNvPr id="138"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49" name="Rectangle 257"/>
            <p:cNvSpPr>
              <a:spLocks noChangeArrowheads="1"/>
            </p:cNvSpPr>
            <p:nvPr/>
          </p:nvSpPr>
          <p:spPr bwMode="auto">
            <a:xfrm>
              <a:off x="5736184" y="97307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46" name="Rectangle 254"/>
            <p:cNvSpPr>
              <a:spLocks noChangeArrowheads="1"/>
            </p:cNvSpPr>
            <p:nvPr/>
          </p:nvSpPr>
          <p:spPr bwMode="auto">
            <a:xfrm>
              <a:off x="4366166" y="97307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47" name="Rectangle 255"/>
            <p:cNvSpPr>
              <a:spLocks noChangeArrowheads="1"/>
            </p:cNvSpPr>
            <p:nvPr/>
          </p:nvSpPr>
          <p:spPr bwMode="auto">
            <a:xfrm>
              <a:off x="4822838" y="97307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48" name="Rectangle 256"/>
            <p:cNvSpPr>
              <a:spLocks noChangeArrowheads="1"/>
            </p:cNvSpPr>
            <p:nvPr/>
          </p:nvSpPr>
          <p:spPr bwMode="auto">
            <a:xfrm>
              <a:off x="5279511" y="97307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58" name="Rectangle 254"/>
            <p:cNvSpPr>
              <a:spLocks noChangeArrowheads="1"/>
            </p:cNvSpPr>
            <p:nvPr/>
          </p:nvSpPr>
          <p:spPr bwMode="auto">
            <a:xfrm>
              <a:off x="6930334" y="973078"/>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grpSp>
      <p:grpSp>
        <p:nvGrpSpPr>
          <p:cNvPr id="15" name="Groupe 14"/>
          <p:cNvGrpSpPr/>
          <p:nvPr/>
        </p:nvGrpSpPr>
        <p:grpSpPr>
          <a:xfrm>
            <a:off x="4366166" y="1346141"/>
            <a:ext cx="4580392" cy="373063"/>
            <a:chOff x="4366166" y="1346141"/>
            <a:chExt cx="4580392" cy="373063"/>
          </a:xfrm>
        </p:grpSpPr>
        <p:sp>
          <p:nvSpPr>
            <p:cNvPr id="164" name="Rectangle 286"/>
            <p:cNvSpPr>
              <a:spLocks noChangeArrowheads="1"/>
            </p:cNvSpPr>
            <p:nvPr/>
          </p:nvSpPr>
          <p:spPr bwMode="auto">
            <a:xfrm>
              <a:off x="6195995" y="1346141"/>
              <a:ext cx="730382" cy="373063"/>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8" name="Rectangle 286"/>
            <p:cNvSpPr>
              <a:spLocks noChangeArrowheads="1"/>
            </p:cNvSpPr>
            <p:nvPr/>
          </p:nvSpPr>
          <p:spPr bwMode="auto">
            <a:xfrm>
              <a:off x="4366166" y="1346141"/>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79" name="Rectangle 289"/>
            <p:cNvSpPr>
              <a:spLocks noChangeArrowheads="1"/>
            </p:cNvSpPr>
            <p:nvPr/>
          </p:nvSpPr>
          <p:spPr bwMode="auto">
            <a:xfrm>
              <a:off x="4822838" y="1346141"/>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80" name="Rectangle 291"/>
            <p:cNvSpPr>
              <a:spLocks noChangeArrowheads="1"/>
            </p:cNvSpPr>
            <p:nvPr/>
          </p:nvSpPr>
          <p:spPr bwMode="auto">
            <a:xfrm>
              <a:off x="4822838" y="1346141"/>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81" name="Rectangle 292"/>
            <p:cNvSpPr>
              <a:spLocks noChangeArrowheads="1"/>
            </p:cNvSpPr>
            <p:nvPr/>
          </p:nvSpPr>
          <p:spPr bwMode="auto">
            <a:xfrm>
              <a:off x="5279511" y="1346141"/>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82" name="Rectangle 294"/>
            <p:cNvSpPr>
              <a:spLocks noChangeArrowheads="1"/>
            </p:cNvSpPr>
            <p:nvPr/>
          </p:nvSpPr>
          <p:spPr bwMode="auto">
            <a:xfrm>
              <a:off x="5279511" y="1346141"/>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83" name="Rectangle 295"/>
            <p:cNvSpPr>
              <a:spLocks noChangeArrowheads="1"/>
            </p:cNvSpPr>
            <p:nvPr/>
          </p:nvSpPr>
          <p:spPr bwMode="auto">
            <a:xfrm>
              <a:off x="5736184" y="1346141"/>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84" name="Rectangle 297"/>
            <p:cNvSpPr>
              <a:spLocks noChangeArrowheads="1"/>
            </p:cNvSpPr>
            <p:nvPr/>
          </p:nvSpPr>
          <p:spPr bwMode="auto">
            <a:xfrm>
              <a:off x="5736184" y="1346141"/>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60" name="Rectangle 286"/>
            <p:cNvSpPr>
              <a:spLocks noChangeArrowheads="1"/>
            </p:cNvSpPr>
            <p:nvPr/>
          </p:nvSpPr>
          <p:spPr bwMode="auto">
            <a:xfrm>
              <a:off x="6930334" y="1346141"/>
              <a:ext cx="2016224" cy="373063"/>
            </a:xfrm>
            <a:prstGeom prst="rect">
              <a:avLst/>
            </a:prstGeom>
            <a:gradFill>
              <a:gsLst>
                <a:gs pos="9000">
                  <a:srgbClr val="FF6E01"/>
                </a:gs>
                <a:gs pos="50000">
                  <a:schemeClr val="accent1">
                    <a:tint val="44500"/>
                    <a:satMod val="160000"/>
                  </a:schemeClr>
                </a:gs>
                <a:gs pos="93000">
                  <a:srgbClr val="E78401"/>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endParaRPr lang="fr-FR" b="1" dirty="0">
                <a:solidFill>
                  <a:schemeClr val="bg1"/>
                </a:solidFill>
                <a:latin typeface="Arial" pitchFamily="34" charset="0"/>
                <a:cs typeface="Arial" pitchFamily="34" charset="0"/>
              </a:endParaRPr>
            </a:p>
          </p:txBody>
        </p:sp>
      </p:grpSp>
      <p:grpSp>
        <p:nvGrpSpPr>
          <p:cNvPr id="13" name="Groupe 12"/>
          <p:cNvGrpSpPr/>
          <p:nvPr/>
        </p:nvGrpSpPr>
        <p:grpSpPr>
          <a:xfrm>
            <a:off x="4355976" y="613718"/>
            <a:ext cx="4590582" cy="371475"/>
            <a:chOff x="4355976" y="613718"/>
            <a:chExt cx="4590582" cy="371475"/>
          </a:xfrm>
        </p:grpSpPr>
        <p:sp>
          <p:nvSpPr>
            <p:cNvPr id="199" name="Rectangle 254"/>
            <p:cNvSpPr>
              <a:spLocks noChangeArrowheads="1"/>
            </p:cNvSpPr>
            <p:nvPr/>
          </p:nvSpPr>
          <p:spPr bwMode="auto">
            <a:xfrm>
              <a:off x="6195995" y="613718"/>
              <a:ext cx="730382"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BCD</a:t>
              </a:r>
              <a:endParaRPr lang="fr-FR" b="1" dirty="0">
                <a:solidFill>
                  <a:schemeClr val="bg1"/>
                </a:solidFill>
                <a:latin typeface="Arial" pitchFamily="34" charset="0"/>
                <a:cs typeface="Arial" pitchFamily="34" charset="0"/>
              </a:endParaRPr>
            </a:p>
          </p:txBody>
        </p:sp>
        <p:sp>
          <p:nvSpPr>
            <p:cNvPr id="201" name="Rectangle 254"/>
            <p:cNvSpPr>
              <a:spLocks noChangeArrowheads="1"/>
            </p:cNvSpPr>
            <p:nvPr/>
          </p:nvSpPr>
          <p:spPr bwMode="auto">
            <a:xfrm>
              <a:off x="4355976" y="613718"/>
              <a:ext cx="1827915"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Binaire pur</a:t>
              </a:r>
              <a:endParaRPr lang="fr-FR" b="1" dirty="0">
                <a:solidFill>
                  <a:schemeClr val="bg1"/>
                </a:solidFill>
                <a:latin typeface="Arial" pitchFamily="34" charset="0"/>
                <a:cs typeface="Arial" pitchFamily="34" charset="0"/>
              </a:endParaRPr>
            </a:p>
          </p:txBody>
        </p:sp>
        <p:sp>
          <p:nvSpPr>
            <p:cNvPr id="462" name="Rectangle 254"/>
            <p:cNvSpPr>
              <a:spLocks noChangeArrowheads="1"/>
            </p:cNvSpPr>
            <p:nvPr/>
          </p:nvSpPr>
          <p:spPr bwMode="auto">
            <a:xfrm>
              <a:off x="6930334" y="613718"/>
              <a:ext cx="2016224" cy="371475"/>
            </a:xfrm>
            <a:prstGeom prst="rect">
              <a:avLst/>
            </a:prstGeom>
            <a:gradFill>
              <a:gsLst>
                <a:gs pos="9000">
                  <a:srgbClr val="FF6E01">
                    <a:lumMod val="64000"/>
                  </a:srgbClr>
                </a:gs>
                <a:gs pos="50000">
                  <a:schemeClr val="accent1">
                    <a:tint val="44500"/>
                    <a:satMod val="160000"/>
                  </a:schemeClr>
                </a:gs>
                <a:gs pos="93000">
                  <a:srgbClr val="E78401">
                    <a:lumMod val="75000"/>
                  </a:srgb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remarques</a:t>
              </a:r>
              <a:endParaRPr lang="fr-FR" b="1" dirty="0">
                <a:solidFill>
                  <a:schemeClr val="bg1"/>
                </a:solidFill>
                <a:latin typeface="Arial" pitchFamily="34" charset="0"/>
                <a:cs typeface="Arial" pitchFamily="34" charset="0"/>
              </a:endParaRPr>
            </a:p>
          </p:txBody>
        </p:sp>
      </p:grpSp>
      <p:grpSp>
        <p:nvGrpSpPr>
          <p:cNvPr id="39" name="Groupe 38"/>
          <p:cNvGrpSpPr/>
          <p:nvPr/>
        </p:nvGrpSpPr>
        <p:grpSpPr>
          <a:xfrm>
            <a:off x="4366166" y="1709402"/>
            <a:ext cx="4580392" cy="371475"/>
            <a:chOff x="4366166" y="1709402"/>
            <a:chExt cx="4580392" cy="371475"/>
          </a:xfrm>
        </p:grpSpPr>
        <p:sp>
          <p:nvSpPr>
            <p:cNvPr id="203" name="Rectangle 254"/>
            <p:cNvSpPr>
              <a:spLocks noChangeArrowheads="1"/>
            </p:cNvSpPr>
            <p:nvPr/>
          </p:nvSpPr>
          <p:spPr bwMode="auto">
            <a:xfrm>
              <a:off x="6195995" y="1709402"/>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211" name="Rectangle 254"/>
            <p:cNvSpPr>
              <a:spLocks noChangeArrowheads="1"/>
            </p:cNvSpPr>
            <p:nvPr/>
          </p:nvSpPr>
          <p:spPr bwMode="auto">
            <a:xfrm>
              <a:off x="4366166" y="170940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12" name="Rectangle 255"/>
            <p:cNvSpPr>
              <a:spLocks noChangeArrowheads="1"/>
            </p:cNvSpPr>
            <p:nvPr/>
          </p:nvSpPr>
          <p:spPr bwMode="auto">
            <a:xfrm>
              <a:off x="4822838" y="170940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13" name="Rectangle 256"/>
            <p:cNvSpPr>
              <a:spLocks noChangeArrowheads="1"/>
            </p:cNvSpPr>
            <p:nvPr/>
          </p:nvSpPr>
          <p:spPr bwMode="auto">
            <a:xfrm>
              <a:off x="5279511" y="170940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14" name="Rectangle 257"/>
            <p:cNvSpPr>
              <a:spLocks noChangeArrowheads="1"/>
            </p:cNvSpPr>
            <p:nvPr/>
          </p:nvSpPr>
          <p:spPr bwMode="auto">
            <a:xfrm>
              <a:off x="5736184" y="170940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63" name="Rectangle 254"/>
            <p:cNvSpPr>
              <a:spLocks noChangeArrowheads="1"/>
            </p:cNvSpPr>
            <p:nvPr/>
          </p:nvSpPr>
          <p:spPr bwMode="auto">
            <a:xfrm>
              <a:off x="6930334" y="1709402"/>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endParaRPr lang="fr-FR" b="1" dirty="0">
                <a:solidFill>
                  <a:schemeClr val="bg1"/>
                </a:solidFill>
                <a:latin typeface="Arial" pitchFamily="34" charset="0"/>
                <a:cs typeface="Arial" pitchFamily="34" charset="0"/>
              </a:endParaRPr>
            </a:p>
          </p:txBody>
        </p:sp>
      </p:grpSp>
      <p:grpSp>
        <p:nvGrpSpPr>
          <p:cNvPr id="17" name="Groupe 16"/>
          <p:cNvGrpSpPr/>
          <p:nvPr/>
        </p:nvGrpSpPr>
        <p:grpSpPr>
          <a:xfrm>
            <a:off x="4366166" y="2425017"/>
            <a:ext cx="4580392" cy="371475"/>
            <a:chOff x="4366166" y="2425017"/>
            <a:chExt cx="4580392" cy="371475"/>
          </a:xfrm>
        </p:grpSpPr>
        <p:sp>
          <p:nvSpPr>
            <p:cNvPr id="243" name="Rectangle 257"/>
            <p:cNvSpPr>
              <a:spLocks noChangeArrowheads="1"/>
            </p:cNvSpPr>
            <p:nvPr/>
          </p:nvSpPr>
          <p:spPr bwMode="auto">
            <a:xfrm>
              <a:off x="5736184" y="242501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44" name="Rectangle 254"/>
            <p:cNvSpPr>
              <a:spLocks noChangeArrowheads="1"/>
            </p:cNvSpPr>
            <p:nvPr/>
          </p:nvSpPr>
          <p:spPr bwMode="auto">
            <a:xfrm>
              <a:off x="4366166" y="242501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45" name="Rectangle 255"/>
            <p:cNvSpPr>
              <a:spLocks noChangeArrowheads="1"/>
            </p:cNvSpPr>
            <p:nvPr/>
          </p:nvSpPr>
          <p:spPr bwMode="auto">
            <a:xfrm>
              <a:off x="4822838" y="242501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46" name="Rectangle 256"/>
            <p:cNvSpPr>
              <a:spLocks noChangeArrowheads="1"/>
            </p:cNvSpPr>
            <p:nvPr/>
          </p:nvSpPr>
          <p:spPr bwMode="auto">
            <a:xfrm>
              <a:off x="5279511" y="242501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46" name="Rectangle 254"/>
            <p:cNvSpPr>
              <a:spLocks noChangeArrowheads="1"/>
            </p:cNvSpPr>
            <p:nvPr/>
          </p:nvSpPr>
          <p:spPr bwMode="auto">
            <a:xfrm>
              <a:off x="6195995" y="2425017"/>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464" name="Rectangle 254"/>
            <p:cNvSpPr>
              <a:spLocks noChangeArrowheads="1"/>
            </p:cNvSpPr>
            <p:nvPr/>
          </p:nvSpPr>
          <p:spPr bwMode="auto">
            <a:xfrm>
              <a:off x="6930334" y="2425017"/>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grpSp>
      <p:grpSp>
        <p:nvGrpSpPr>
          <p:cNvPr id="18" name="Groupe 17"/>
          <p:cNvGrpSpPr/>
          <p:nvPr/>
        </p:nvGrpSpPr>
        <p:grpSpPr>
          <a:xfrm>
            <a:off x="4366166" y="2798080"/>
            <a:ext cx="4580392" cy="373063"/>
            <a:chOff x="4366166" y="2798080"/>
            <a:chExt cx="4580392" cy="373063"/>
          </a:xfrm>
        </p:grpSpPr>
        <p:sp>
          <p:nvSpPr>
            <p:cNvPr id="235" name="Rectangle 286"/>
            <p:cNvSpPr>
              <a:spLocks noChangeArrowheads="1"/>
            </p:cNvSpPr>
            <p:nvPr/>
          </p:nvSpPr>
          <p:spPr bwMode="auto">
            <a:xfrm>
              <a:off x="4366166" y="2798080"/>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36" name="Rectangle 289"/>
            <p:cNvSpPr>
              <a:spLocks noChangeArrowheads="1"/>
            </p:cNvSpPr>
            <p:nvPr/>
          </p:nvSpPr>
          <p:spPr bwMode="auto">
            <a:xfrm>
              <a:off x="4822838" y="2798080"/>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37" name="Rectangle 291"/>
            <p:cNvSpPr>
              <a:spLocks noChangeArrowheads="1"/>
            </p:cNvSpPr>
            <p:nvPr/>
          </p:nvSpPr>
          <p:spPr bwMode="auto">
            <a:xfrm>
              <a:off x="4822838" y="2798080"/>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38" name="Rectangle 292"/>
            <p:cNvSpPr>
              <a:spLocks noChangeArrowheads="1"/>
            </p:cNvSpPr>
            <p:nvPr/>
          </p:nvSpPr>
          <p:spPr bwMode="auto">
            <a:xfrm>
              <a:off x="5279511" y="2798080"/>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39" name="Rectangle 294"/>
            <p:cNvSpPr>
              <a:spLocks noChangeArrowheads="1"/>
            </p:cNvSpPr>
            <p:nvPr/>
          </p:nvSpPr>
          <p:spPr bwMode="auto">
            <a:xfrm>
              <a:off x="5279511" y="2798080"/>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40" name="Rectangle 295"/>
            <p:cNvSpPr>
              <a:spLocks noChangeArrowheads="1"/>
            </p:cNvSpPr>
            <p:nvPr/>
          </p:nvSpPr>
          <p:spPr bwMode="auto">
            <a:xfrm>
              <a:off x="5736184" y="2798080"/>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41" name="Rectangle 297"/>
            <p:cNvSpPr>
              <a:spLocks noChangeArrowheads="1"/>
            </p:cNvSpPr>
            <p:nvPr/>
          </p:nvSpPr>
          <p:spPr bwMode="auto">
            <a:xfrm>
              <a:off x="5736184" y="2798080"/>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47" name="Rectangle 286"/>
            <p:cNvSpPr>
              <a:spLocks noChangeArrowheads="1"/>
            </p:cNvSpPr>
            <p:nvPr/>
          </p:nvSpPr>
          <p:spPr bwMode="auto">
            <a:xfrm>
              <a:off x="6195995" y="2798080"/>
              <a:ext cx="730382" cy="373063"/>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5</a:t>
              </a:r>
              <a:endParaRPr lang="fr-FR" b="1" dirty="0">
                <a:solidFill>
                  <a:schemeClr val="bg1"/>
                </a:solidFill>
                <a:latin typeface="Arial" pitchFamily="34" charset="0"/>
                <a:cs typeface="Arial" pitchFamily="34" charset="0"/>
              </a:endParaRPr>
            </a:p>
          </p:txBody>
        </p:sp>
        <p:sp>
          <p:nvSpPr>
            <p:cNvPr id="465" name="Rectangle 286"/>
            <p:cNvSpPr>
              <a:spLocks noChangeArrowheads="1"/>
            </p:cNvSpPr>
            <p:nvPr/>
          </p:nvSpPr>
          <p:spPr bwMode="auto">
            <a:xfrm>
              <a:off x="6930334" y="2798080"/>
              <a:ext cx="2016224" cy="373063"/>
            </a:xfrm>
            <a:prstGeom prst="rect">
              <a:avLst/>
            </a:prstGeom>
            <a:gradFill>
              <a:gsLst>
                <a:gs pos="9000">
                  <a:srgbClr val="FF6E01"/>
                </a:gs>
                <a:gs pos="50000">
                  <a:schemeClr val="accent1">
                    <a:tint val="44500"/>
                    <a:satMod val="160000"/>
                  </a:schemeClr>
                </a:gs>
                <a:gs pos="93000">
                  <a:srgbClr val="E78401"/>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endParaRPr lang="fr-FR" b="1" dirty="0">
                <a:solidFill>
                  <a:schemeClr val="bg1"/>
                </a:solidFill>
                <a:latin typeface="Arial" pitchFamily="34" charset="0"/>
                <a:cs typeface="Arial" pitchFamily="34" charset="0"/>
              </a:endParaRPr>
            </a:p>
          </p:txBody>
        </p:sp>
      </p:grpSp>
      <p:grpSp>
        <p:nvGrpSpPr>
          <p:cNvPr id="20" name="Groupe 19"/>
          <p:cNvGrpSpPr/>
          <p:nvPr/>
        </p:nvGrpSpPr>
        <p:grpSpPr>
          <a:xfrm>
            <a:off x="4366166" y="3505137"/>
            <a:ext cx="4580392" cy="371475"/>
            <a:chOff x="4366166" y="3505137"/>
            <a:chExt cx="4580392" cy="371475"/>
          </a:xfrm>
        </p:grpSpPr>
        <p:sp>
          <p:nvSpPr>
            <p:cNvPr id="225" name="Rectangle 224"/>
            <p:cNvSpPr>
              <a:spLocks noChangeArrowheads="1"/>
            </p:cNvSpPr>
            <p:nvPr/>
          </p:nvSpPr>
          <p:spPr bwMode="auto">
            <a:xfrm>
              <a:off x="4366166" y="350513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226" name="Rectangle 225"/>
            <p:cNvSpPr>
              <a:spLocks noChangeArrowheads="1"/>
            </p:cNvSpPr>
            <p:nvPr/>
          </p:nvSpPr>
          <p:spPr bwMode="auto">
            <a:xfrm>
              <a:off x="4822838" y="350513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27" name="Rectangle 226"/>
            <p:cNvSpPr>
              <a:spLocks noChangeArrowheads="1"/>
            </p:cNvSpPr>
            <p:nvPr/>
          </p:nvSpPr>
          <p:spPr bwMode="auto">
            <a:xfrm>
              <a:off x="5736184" y="350513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28" name="Rectangle 227"/>
            <p:cNvSpPr>
              <a:spLocks noChangeArrowheads="1"/>
            </p:cNvSpPr>
            <p:nvPr/>
          </p:nvSpPr>
          <p:spPr bwMode="auto">
            <a:xfrm>
              <a:off x="5279511" y="350513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48" name="Rectangle 447"/>
            <p:cNvSpPr>
              <a:spLocks noChangeArrowheads="1"/>
            </p:cNvSpPr>
            <p:nvPr/>
          </p:nvSpPr>
          <p:spPr bwMode="auto">
            <a:xfrm>
              <a:off x="6195995" y="3505137"/>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7 </a:t>
              </a:r>
              <a:endParaRPr lang="fr-FR" b="1" dirty="0">
                <a:solidFill>
                  <a:schemeClr val="bg1"/>
                </a:solidFill>
                <a:latin typeface="Arial" pitchFamily="34" charset="0"/>
                <a:cs typeface="Arial" pitchFamily="34" charset="0"/>
              </a:endParaRPr>
            </a:p>
          </p:txBody>
        </p:sp>
        <p:sp>
          <p:nvSpPr>
            <p:cNvPr id="466" name="Rectangle 465"/>
            <p:cNvSpPr>
              <a:spLocks noChangeArrowheads="1"/>
            </p:cNvSpPr>
            <p:nvPr/>
          </p:nvSpPr>
          <p:spPr bwMode="auto">
            <a:xfrm>
              <a:off x="6930334" y="3505137"/>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sz="1600" b="1" dirty="0">
                <a:solidFill>
                  <a:schemeClr val="bg1"/>
                </a:solidFill>
                <a:latin typeface="Arial" pitchFamily="34" charset="0"/>
                <a:cs typeface="Arial" pitchFamily="34" charset="0"/>
              </a:endParaRPr>
            </a:p>
          </p:txBody>
        </p:sp>
      </p:grpSp>
      <p:grpSp>
        <p:nvGrpSpPr>
          <p:cNvPr id="19" name="Groupe 18"/>
          <p:cNvGrpSpPr/>
          <p:nvPr/>
        </p:nvGrpSpPr>
        <p:grpSpPr>
          <a:xfrm>
            <a:off x="4366166" y="3161341"/>
            <a:ext cx="4580392" cy="371475"/>
            <a:chOff x="4366166" y="3161341"/>
            <a:chExt cx="4580392" cy="371475"/>
          </a:xfrm>
        </p:grpSpPr>
        <p:sp>
          <p:nvSpPr>
            <p:cNvPr id="230" name="Rectangle 254"/>
            <p:cNvSpPr>
              <a:spLocks noChangeArrowheads="1"/>
            </p:cNvSpPr>
            <p:nvPr/>
          </p:nvSpPr>
          <p:spPr bwMode="auto">
            <a:xfrm>
              <a:off x="4366166"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31" name="Rectangle 255"/>
            <p:cNvSpPr>
              <a:spLocks noChangeArrowheads="1"/>
            </p:cNvSpPr>
            <p:nvPr/>
          </p:nvSpPr>
          <p:spPr bwMode="auto">
            <a:xfrm>
              <a:off x="4822838"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32" name="Rectangle 256"/>
            <p:cNvSpPr>
              <a:spLocks noChangeArrowheads="1"/>
            </p:cNvSpPr>
            <p:nvPr/>
          </p:nvSpPr>
          <p:spPr bwMode="auto">
            <a:xfrm>
              <a:off x="5279511"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33" name="Rectangle 257"/>
            <p:cNvSpPr>
              <a:spLocks noChangeArrowheads="1"/>
            </p:cNvSpPr>
            <p:nvPr/>
          </p:nvSpPr>
          <p:spPr bwMode="auto">
            <a:xfrm>
              <a:off x="5736184"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49" name="Rectangle 254"/>
            <p:cNvSpPr>
              <a:spLocks noChangeArrowheads="1"/>
            </p:cNvSpPr>
            <p:nvPr/>
          </p:nvSpPr>
          <p:spPr bwMode="auto">
            <a:xfrm>
              <a:off x="6195995" y="3161341"/>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6</a:t>
              </a:r>
              <a:endParaRPr lang="fr-FR" b="1" dirty="0">
                <a:solidFill>
                  <a:schemeClr val="bg1"/>
                </a:solidFill>
                <a:latin typeface="Arial" pitchFamily="34" charset="0"/>
                <a:cs typeface="Arial" pitchFamily="34" charset="0"/>
              </a:endParaRPr>
            </a:p>
          </p:txBody>
        </p:sp>
        <p:sp>
          <p:nvSpPr>
            <p:cNvPr id="467" name="Rectangle 254"/>
            <p:cNvSpPr>
              <a:spLocks noChangeArrowheads="1"/>
            </p:cNvSpPr>
            <p:nvPr/>
          </p:nvSpPr>
          <p:spPr bwMode="auto">
            <a:xfrm>
              <a:off x="6930334" y="3161341"/>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endParaRPr lang="fr-FR" b="1" dirty="0">
                <a:solidFill>
                  <a:schemeClr val="bg1"/>
                </a:solidFill>
                <a:latin typeface="Arial" pitchFamily="34" charset="0"/>
                <a:cs typeface="Arial" pitchFamily="34" charset="0"/>
              </a:endParaRPr>
            </a:p>
          </p:txBody>
        </p:sp>
      </p:grpSp>
      <p:grpSp>
        <p:nvGrpSpPr>
          <p:cNvPr id="23" name="Groupe 22"/>
          <p:cNvGrpSpPr/>
          <p:nvPr/>
        </p:nvGrpSpPr>
        <p:grpSpPr>
          <a:xfrm>
            <a:off x="4366166" y="4251263"/>
            <a:ext cx="4580392" cy="373063"/>
            <a:chOff x="4366166" y="4251263"/>
            <a:chExt cx="4580392" cy="373063"/>
          </a:xfrm>
        </p:grpSpPr>
        <p:sp>
          <p:nvSpPr>
            <p:cNvPr id="411" name="Rectangle 286"/>
            <p:cNvSpPr>
              <a:spLocks noChangeArrowheads="1"/>
            </p:cNvSpPr>
            <p:nvPr/>
          </p:nvSpPr>
          <p:spPr bwMode="auto">
            <a:xfrm>
              <a:off x="4366166" y="4251263"/>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12" name="Rectangle 289"/>
            <p:cNvSpPr>
              <a:spLocks noChangeArrowheads="1"/>
            </p:cNvSpPr>
            <p:nvPr/>
          </p:nvSpPr>
          <p:spPr bwMode="auto">
            <a:xfrm>
              <a:off x="4822838" y="4251263"/>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413" name="Rectangle 291"/>
            <p:cNvSpPr>
              <a:spLocks noChangeArrowheads="1"/>
            </p:cNvSpPr>
            <p:nvPr/>
          </p:nvSpPr>
          <p:spPr bwMode="auto">
            <a:xfrm>
              <a:off x="4822838" y="4251263"/>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14" name="Rectangle 292"/>
            <p:cNvSpPr>
              <a:spLocks noChangeArrowheads="1"/>
            </p:cNvSpPr>
            <p:nvPr/>
          </p:nvSpPr>
          <p:spPr bwMode="auto">
            <a:xfrm>
              <a:off x="5279511" y="4251263"/>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415" name="Rectangle 294"/>
            <p:cNvSpPr>
              <a:spLocks noChangeArrowheads="1"/>
            </p:cNvSpPr>
            <p:nvPr/>
          </p:nvSpPr>
          <p:spPr bwMode="auto">
            <a:xfrm>
              <a:off x="5279511" y="4251263"/>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16" name="Rectangle 295"/>
            <p:cNvSpPr>
              <a:spLocks noChangeArrowheads="1"/>
            </p:cNvSpPr>
            <p:nvPr/>
          </p:nvSpPr>
          <p:spPr bwMode="auto">
            <a:xfrm>
              <a:off x="5736184" y="4251263"/>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417" name="Rectangle 297"/>
            <p:cNvSpPr>
              <a:spLocks noChangeArrowheads="1"/>
            </p:cNvSpPr>
            <p:nvPr/>
          </p:nvSpPr>
          <p:spPr bwMode="auto">
            <a:xfrm>
              <a:off x="5736184" y="4251263"/>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51" name="Rectangle 286"/>
            <p:cNvSpPr>
              <a:spLocks noChangeArrowheads="1"/>
            </p:cNvSpPr>
            <p:nvPr/>
          </p:nvSpPr>
          <p:spPr bwMode="auto">
            <a:xfrm>
              <a:off x="6195995" y="4251263"/>
              <a:ext cx="730382" cy="373063"/>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9</a:t>
              </a:r>
              <a:endParaRPr lang="fr-FR" b="1" dirty="0">
                <a:solidFill>
                  <a:schemeClr val="bg1"/>
                </a:solidFill>
                <a:latin typeface="Arial" pitchFamily="34" charset="0"/>
                <a:cs typeface="Arial" pitchFamily="34" charset="0"/>
              </a:endParaRPr>
            </a:p>
          </p:txBody>
        </p:sp>
        <p:sp>
          <p:nvSpPr>
            <p:cNvPr id="469" name="Rectangle 286"/>
            <p:cNvSpPr>
              <a:spLocks noChangeArrowheads="1"/>
            </p:cNvSpPr>
            <p:nvPr/>
          </p:nvSpPr>
          <p:spPr bwMode="auto">
            <a:xfrm>
              <a:off x="6930334" y="4251263"/>
              <a:ext cx="2016224" cy="373063"/>
            </a:xfrm>
            <a:prstGeom prst="rect">
              <a:avLst/>
            </a:prstGeom>
            <a:gradFill>
              <a:gsLst>
                <a:gs pos="9000">
                  <a:srgbClr val="FF6E01"/>
                </a:gs>
                <a:gs pos="50000">
                  <a:schemeClr val="accent1">
                    <a:tint val="44500"/>
                    <a:satMod val="160000"/>
                  </a:schemeClr>
                </a:gs>
                <a:gs pos="93000">
                  <a:srgbClr val="E78401"/>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endParaRPr lang="fr-FR" b="1" dirty="0">
                <a:solidFill>
                  <a:schemeClr val="bg1"/>
                </a:solidFill>
                <a:latin typeface="Arial" pitchFamily="34" charset="0"/>
                <a:cs typeface="Arial" pitchFamily="34" charset="0"/>
              </a:endParaRPr>
            </a:p>
          </p:txBody>
        </p:sp>
      </p:grpSp>
      <p:grpSp>
        <p:nvGrpSpPr>
          <p:cNvPr id="25" name="Groupe 24"/>
          <p:cNvGrpSpPr/>
          <p:nvPr/>
        </p:nvGrpSpPr>
        <p:grpSpPr>
          <a:xfrm>
            <a:off x="4366166" y="4958320"/>
            <a:ext cx="4580392" cy="371475"/>
            <a:chOff x="4366166" y="4958320"/>
            <a:chExt cx="4580392" cy="371475"/>
          </a:xfrm>
        </p:grpSpPr>
        <p:sp>
          <p:nvSpPr>
            <p:cNvPr id="401" name="Rectangle 400"/>
            <p:cNvSpPr>
              <a:spLocks noChangeArrowheads="1"/>
            </p:cNvSpPr>
            <p:nvPr/>
          </p:nvSpPr>
          <p:spPr bwMode="auto">
            <a:xfrm>
              <a:off x="4366166" y="495832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p:txBody>
        </p:sp>
        <p:sp>
          <p:nvSpPr>
            <p:cNvPr id="402" name="Rectangle 401"/>
            <p:cNvSpPr>
              <a:spLocks noChangeArrowheads="1"/>
            </p:cNvSpPr>
            <p:nvPr/>
          </p:nvSpPr>
          <p:spPr bwMode="auto">
            <a:xfrm>
              <a:off x="4822838" y="495832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03" name="Rectangle 402"/>
            <p:cNvSpPr>
              <a:spLocks noChangeArrowheads="1"/>
            </p:cNvSpPr>
            <p:nvPr/>
          </p:nvSpPr>
          <p:spPr bwMode="auto">
            <a:xfrm>
              <a:off x="5736184" y="495832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04" name="Rectangle 403"/>
            <p:cNvSpPr>
              <a:spLocks noChangeArrowheads="1"/>
            </p:cNvSpPr>
            <p:nvPr/>
          </p:nvSpPr>
          <p:spPr bwMode="auto">
            <a:xfrm>
              <a:off x="5279511" y="495832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52" name="Rectangle 451"/>
            <p:cNvSpPr>
              <a:spLocks noChangeArrowheads="1"/>
            </p:cNvSpPr>
            <p:nvPr/>
          </p:nvSpPr>
          <p:spPr bwMode="auto">
            <a:xfrm>
              <a:off x="6195995" y="4958320"/>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x </a:t>
              </a:r>
              <a:endParaRPr lang="fr-FR" b="1" dirty="0">
                <a:solidFill>
                  <a:schemeClr val="bg1"/>
                </a:solidFill>
                <a:latin typeface="Arial" pitchFamily="34" charset="0"/>
                <a:cs typeface="Arial" pitchFamily="34" charset="0"/>
              </a:endParaRPr>
            </a:p>
          </p:txBody>
        </p:sp>
        <p:sp>
          <p:nvSpPr>
            <p:cNvPr id="470" name="Rectangle 469"/>
            <p:cNvSpPr>
              <a:spLocks noChangeArrowheads="1"/>
            </p:cNvSpPr>
            <p:nvPr/>
          </p:nvSpPr>
          <p:spPr bwMode="auto">
            <a:xfrm>
              <a:off x="6930334" y="4958320"/>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N’existe </a:t>
              </a:r>
              <a:r>
                <a:rPr lang="fr-FR" b="1" dirty="0">
                  <a:solidFill>
                    <a:schemeClr val="bg1"/>
                  </a:solidFill>
                  <a:latin typeface="Arial" pitchFamily="34" charset="0"/>
                  <a:cs typeface="Arial" pitchFamily="34" charset="0"/>
                </a:rPr>
                <a:t>pas</a:t>
              </a:r>
            </a:p>
            <a:p>
              <a:pPr algn="ctr"/>
              <a:endParaRPr lang="fr-FR" b="1" dirty="0">
                <a:solidFill>
                  <a:schemeClr val="bg1"/>
                </a:solidFill>
                <a:latin typeface="Arial" pitchFamily="34" charset="0"/>
                <a:cs typeface="Arial" pitchFamily="34" charset="0"/>
              </a:endParaRPr>
            </a:p>
          </p:txBody>
        </p:sp>
      </p:grpSp>
      <p:grpSp>
        <p:nvGrpSpPr>
          <p:cNvPr id="24" name="Groupe 23"/>
          <p:cNvGrpSpPr/>
          <p:nvPr/>
        </p:nvGrpSpPr>
        <p:grpSpPr>
          <a:xfrm>
            <a:off x="4366166" y="4614524"/>
            <a:ext cx="4580392" cy="371475"/>
            <a:chOff x="4366166" y="4614524"/>
            <a:chExt cx="4580392" cy="371475"/>
          </a:xfrm>
        </p:grpSpPr>
        <p:sp>
          <p:nvSpPr>
            <p:cNvPr id="406" name="Rectangle 254"/>
            <p:cNvSpPr>
              <a:spLocks noChangeArrowheads="1"/>
            </p:cNvSpPr>
            <p:nvPr/>
          </p:nvSpPr>
          <p:spPr bwMode="auto">
            <a:xfrm>
              <a:off x="4366166" y="4614524"/>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p:txBody>
        </p:sp>
        <p:sp>
          <p:nvSpPr>
            <p:cNvPr id="407" name="Rectangle 255"/>
            <p:cNvSpPr>
              <a:spLocks noChangeArrowheads="1"/>
            </p:cNvSpPr>
            <p:nvPr/>
          </p:nvSpPr>
          <p:spPr bwMode="auto">
            <a:xfrm>
              <a:off x="4822838" y="4614524"/>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08" name="Rectangle 256"/>
            <p:cNvSpPr>
              <a:spLocks noChangeArrowheads="1"/>
            </p:cNvSpPr>
            <p:nvPr/>
          </p:nvSpPr>
          <p:spPr bwMode="auto">
            <a:xfrm>
              <a:off x="5279511" y="4614524"/>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09" name="Rectangle 257"/>
            <p:cNvSpPr>
              <a:spLocks noChangeArrowheads="1"/>
            </p:cNvSpPr>
            <p:nvPr/>
          </p:nvSpPr>
          <p:spPr bwMode="auto">
            <a:xfrm>
              <a:off x="5736184" y="4614524"/>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53" name="Rectangle 254"/>
            <p:cNvSpPr>
              <a:spLocks noChangeArrowheads="1"/>
            </p:cNvSpPr>
            <p:nvPr/>
          </p:nvSpPr>
          <p:spPr bwMode="auto">
            <a:xfrm>
              <a:off x="6195995" y="4614524"/>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x</a:t>
              </a:r>
              <a:endParaRPr lang="fr-FR" b="1" dirty="0">
                <a:solidFill>
                  <a:schemeClr val="bg1"/>
                </a:solidFill>
                <a:latin typeface="Arial" pitchFamily="34" charset="0"/>
                <a:cs typeface="Arial" pitchFamily="34" charset="0"/>
              </a:endParaRPr>
            </a:p>
          </p:txBody>
        </p:sp>
        <p:sp>
          <p:nvSpPr>
            <p:cNvPr id="471" name="Rectangle 254"/>
            <p:cNvSpPr>
              <a:spLocks noChangeArrowheads="1"/>
            </p:cNvSpPr>
            <p:nvPr/>
          </p:nvSpPr>
          <p:spPr bwMode="auto">
            <a:xfrm>
              <a:off x="6930334" y="4614524"/>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N’existe pas</a:t>
              </a:r>
              <a:endParaRPr lang="fr-FR" b="1" dirty="0">
                <a:solidFill>
                  <a:schemeClr val="bg1"/>
                </a:solidFill>
                <a:latin typeface="Arial" pitchFamily="34" charset="0"/>
                <a:cs typeface="Arial" pitchFamily="34" charset="0"/>
              </a:endParaRPr>
            </a:p>
          </p:txBody>
        </p:sp>
      </p:grpSp>
      <p:grpSp>
        <p:nvGrpSpPr>
          <p:cNvPr id="28" name="Groupe 27"/>
          <p:cNvGrpSpPr/>
          <p:nvPr/>
        </p:nvGrpSpPr>
        <p:grpSpPr>
          <a:xfrm>
            <a:off x="4366166" y="5711294"/>
            <a:ext cx="4580392" cy="373063"/>
            <a:chOff x="4366166" y="5711294"/>
            <a:chExt cx="4580392" cy="373063"/>
          </a:xfrm>
        </p:grpSpPr>
        <p:sp>
          <p:nvSpPr>
            <p:cNvPr id="434" name="Rectangle 286"/>
            <p:cNvSpPr>
              <a:spLocks noChangeArrowheads="1"/>
            </p:cNvSpPr>
            <p:nvPr/>
          </p:nvSpPr>
          <p:spPr bwMode="auto">
            <a:xfrm>
              <a:off x="4366166" y="5711294"/>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35" name="Rectangle 289"/>
            <p:cNvSpPr>
              <a:spLocks noChangeArrowheads="1"/>
            </p:cNvSpPr>
            <p:nvPr/>
          </p:nvSpPr>
          <p:spPr bwMode="auto">
            <a:xfrm>
              <a:off x="4822838" y="5711294"/>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436" name="Rectangle 291"/>
            <p:cNvSpPr>
              <a:spLocks noChangeArrowheads="1"/>
            </p:cNvSpPr>
            <p:nvPr/>
          </p:nvSpPr>
          <p:spPr bwMode="auto">
            <a:xfrm>
              <a:off x="4822838" y="5711294"/>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37" name="Rectangle 292"/>
            <p:cNvSpPr>
              <a:spLocks noChangeArrowheads="1"/>
            </p:cNvSpPr>
            <p:nvPr/>
          </p:nvSpPr>
          <p:spPr bwMode="auto">
            <a:xfrm>
              <a:off x="5279511" y="5711294"/>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438" name="Rectangle 294"/>
            <p:cNvSpPr>
              <a:spLocks noChangeArrowheads="1"/>
            </p:cNvSpPr>
            <p:nvPr/>
          </p:nvSpPr>
          <p:spPr bwMode="auto">
            <a:xfrm>
              <a:off x="5279511" y="5711294"/>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39" name="Rectangle 295"/>
            <p:cNvSpPr>
              <a:spLocks noChangeArrowheads="1"/>
            </p:cNvSpPr>
            <p:nvPr/>
          </p:nvSpPr>
          <p:spPr bwMode="auto">
            <a:xfrm>
              <a:off x="5736184" y="5711294"/>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440" name="Rectangle 297"/>
            <p:cNvSpPr>
              <a:spLocks noChangeArrowheads="1"/>
            </p:cNvSpPr>
            <p:nvPr/>
          </p:nvSpPr>
          <p:spPr bwMode="auto">
            <a:xfrm>
              <a:off x="5736184" y="5711294"/>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55" name="Rectangle 286"/>
            <p:cNvSpPr>
              <a:spLocks noChangeArrowheads="1"/>
            </p:cNvSpPr>
            <p:nvPr/>
          </p:nvSpPr>
          <p:spPr bwMode="auto">
            <a:xfrm>
              <a:off x="6195995" y="5711294"/>
              <a:ext cx="730382" cy="373063"/>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x</a:t>
              </a:r>
              <a:endParaRPr lang="fr-FR" b="1" dirty="0">
                <a:solidFill>
                  <a:schemeClr val="bg1"/>
                </a:solidFill>
                <a:latin typeface="Arial" pitchFamily="34" charset="0"/>
                <a:cs typeface="Arial" pitchFamily="34" charset="0"/>
              </a:endParaRPr>
            </a:p>
          </p:txBody>
        </p:sp>
        <p:sp>
          <p:nvSpPr>
            <p:cNvPr id="473" name="Rectangle 286"/>
            <p:cNvSpPr>
              <a:spLocks noChangeArrowheads="1"/>
            </p:cNvSpPr>
            <p:nvPr/>
          </p:nvSpPr>
          <p:spPr bwMode="auto">
            <a:xfrm>
              <a:off x="6930334" y="5711294"/>
              <a:ext cx="2016224" cy="373063"/>
            </a:xfrm>
            <a:prstGeom prst="rect">
              <a:avLst/>
            </a:prstGeom>
            <a:gradFill>
              <a:gsLst>
                <a:gs pos="9000">
                  <a:srgbClr val="FF6E01"/>
                </a:gs>
                <a:gs pos="50000">
                  <a:schemeClr val="accent1">
                    <a:tint val="44500"/>
                    <a:satMod val="160000"/>
                  </a:schemeClr>
                </a:gs>
                <a:gs pos="93000">
                  <a:srgbClr val="E78401"/>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a:solidFill>
                    <a:schemeClr val="bg1"/>
                  </a:solidFill>
                  <a:latin typeface="Arial" pitchFamily="34" charset="0"/>
                  <a:cs typeface="Arial" pitchFamily="34" charset="0"/>
                </a:rPr>
                <a:t>N’existe pas</a:t>
              </a:r>
            </a:p>
          </p:txBody>
        </p:sp>
      </p:grpSp>
      <p:grpSp>
        <p:nvGrpSpPr>
          <p:cNvPr id="34" name="Groupe 33"/>
          <p:cNvGrpSpPr/>
          <p:nvPr/>
        </p:nvGrpSpPr>
        <p:grpSpPr>
          <a:xfrm>
            <a:off x="4366166" y="6418351"/>
            <a:ext cx="4580392" cy="371475"/>
            <a:chOff x="4366166" y="6418351"/>
            <a:chExt cx="4580392" cy="371475"/>
          </a:xfrm>
        </p:grpSpPr>
        <p:sp>
          <p:nvSpPr>
            <p:cNvPr id="424" name="Rectangle 423"/>
            <p:cNvSpPr>
              <a:spLocks noChangeArrowheads="1"/>
            </p:cNvSpPr>
            <p:nvPr/>
          </p:nvSpPr>
          <p:spPr bwMode="auto">
            <a:xfrm>
              <a:off x="4366166" y="641835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p:txBody>
        </p:sp>
        <p:sp>
          <p:nvSpPr>
            <p:cNvPr id="425" name="Rectangle 424"/>
            <p:cNvSpPr>
              <a:spLocks noChangeArrowheads="1"/>
            </p:cNvSpPr>
            <p:nvPr/>
          </p:nvSpPr>
          <p:spPr bwMode="auto">
            <a:xfrm>
              <a:off x="4822838" y="641835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26" name="Rectangle 425"/>
            <p:cNvSpPr>
              <a:spLocks noChangeArrowheads="1"/>
            </p:cNvSpPr>
            <p:nvPr/>
          </p:nvSpPr>
          <p:spPr bwMode="auto">
            <a:xfrm>
              <a:off x="5736184" y="641835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27" name="Rectangle 426"/>
            <p:cNvSpPr>
              <a:spLocks noChangeArrowheads="1"/>
            </p:cNvSpPr>
            <p:nvPr/>
          </p:nvSpPr>
          <p:spPr bwMode="auto">
            <a:xfrm>
              <a:off x="5279511" y="641835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56" name="Rectangle 455"/>
            <p:cNvSpPr>
              <a:spLocks noChangeArrowheads="1"/>
            </p:cNvSpPr>
            <p:nvPr/>
          </p:nvSpPr>
          <p:spPr bwMode="auto">
            <a:xfrm>
              <a:off x="6195995" y="6418351"/>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x</a:t>
              </a:r>
              <a:endParaRPr lang="fr-FR" b="1" dirty="0">
                <a:solidFill>
                  <a:schemeClr val="bg1"/>
                </a:solidFill>
                <a:latin typeface="Arial" pitchFamily="34" charset="0"/>
                <a:cs typeface="Arial" pitchFamily="34" charset="0"/>
              </a:endParaRPr>
            </a:p>
          </p:txBody>
        </p:sp>
        <p:sp>
          <p:nvSpPr>
            <p:cNvPr id="474" name="Rectangle 473"/>
            <p:cNvSpPr>
              <a:spLocks noChangeArrowheads="1"/>
            </p:cNvSpPr>
            <p:nvPr/>
          </p:nvSpPr>
          <p:spPr bwMode="auto">
            <a:xfrm>
              <a:off x="6930334" y="6418351"/>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 N’existe </a:t>
              </a:r>
              <a:r>
                <a:rPr lang="fr-FR" b="1" dirty="0">
                  <a:solidFill>
                    <a:schemeClr val="bg1"/>
                  </a:solidFill>
                  <a:latin typeface="Arial" pitchFamily="34" charset="0"/>
                  <a:cs typeface="Arial" pitchFamily="34" charset="0"/>
                </a:rPr>
                <a:t>pas</a:t>
              </a:r>
            </a:p>
            <a:p>
              <a:pPr algn="ctr"/>
              <a:endParaRPr lang="fr-FR" b="1" dirty="0">
                <a:solidFill>
                  <a:schemeClr val="bg1"/>
                </a:solidFill>
                <a:latin typeface="Arial" pitchFamily="34" charset="0"/>
                <a:cs typeface="Arial" pitchFamily="34" charset="0"/>
              </a:endParaRPr>
            </a:p>
          </p:txBody>
        </p:sp>
      </p:grpSp>
      <p:grpSp>
        <p:nvGrpSpPr>
          <p:cNvPr id="33" name="Groupe 32"/>
          <p:cNvGrpSpPr/>
          <p:nvPr/>
        </p:nvGrpSpPr>
        <p:grpSpPr>
          <a:xfrm>
            <a:off x="4366166" y="6074555"/>
            <a:ext cx="4580392" cy="371475"/>
            <a:chOff x="4366166" y="6074555"/>
            <a:chExt cx="4580392" cy="371475"/>
          </a:xfrm>
        </p:grpSpPr>
        <p:sp>
          <p:nvSpPr>
            <p:cNvPr id="429" name="Rectangle 254"/>
            <p:cNvSpPr>
              <a:spLocks noChangeArrowheads="1"/>
            </p:cNvSpPr>
            <p:nvPr/>
          </p:nvSpPr>
          <p:spPr bwMode="auto">
            <a:xfrm>
              <a:off x="4366166" y="607455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30" name="Rectangle 255"/>
            <p:cNvSpPr>
              <a:spLocks noChangeArrowheads="1"/>
            </p:cNvSpPr>
            <p:nvPr/>
          </p:nvSpPr>
          <p:spPr bwMode="auto">
            <a:xfrm>
              <a:off x="4822838" y="607455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31" name="Rectangle 256"/>
            <p:cNvSpPr>
              <a:spLocks noChangeArrowheads="1"/>
            </p:cNvSpPr>
            <p:nvPr/>
          </p:nvSpPr>
          <p:spPr bwMode="auto">
            <a:xfrm>
              <a:off x="5279511" y="607455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32" name="Rectangle 257"/>
            <p:cNvSpPr>
              <a:spLocks noChangeArrowheads="1"/>
            </p:cNvSpPr>
            <p:nvPr/>
          </p:nvSpPr>
          <p:spPr bwMode="auto">
            <a:xfrm>
              <a:off x="5736184" y="607455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57" name="Rectangle 254"/>
            <p:cNvSpPr>
              <a:spLocks noChangeArrowheads="1"/>
            </p:cNvSpPr>
            <p:nvPr/>
          </p:nvSpPr>
          <p:spPr bwMode="auto">
            <a:xfrm>
              <a:off x="6195995" y="6074555"/>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x</a:t>
              </a:r>
              <a:endParaRPr lang="fr-FR" b="1" dirty="0">
                <a:solidFill>
                  <a:schemeClr val="bg1"/>
                </a:solidFill>
                <a:latin typeface="Arial" pitchFamily="34" charset="0"/>
                <a:cs typeface="Arial" pitchFamily="34" charset="0"/>
              </a:endParaRPr>
            </a:p>
          </p:txBody>
        </p:sp>
        <p:sp>
          <p:nvSpPr>
            <p:cNvPr id="475" name="Rectangle 254"/>
            <p:cNvSpPr>
              <a:spLocks noChangeArrowheads="1"/>
            </p:cNvSpPr>
            <p:nvPr/>
          </p:nvSpPr>
          <p:spPr bwMode="auto">
            <a:xfrm>
              <a:off x="6930334" y="6074555"/>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a:solidFill>
                    <a:schemeClr val="bg1"/>
                  </a:solidFill>
                  <a:latin typeface="Arial" pitchFamily="34" charset="0"/>
                  <a:cs typeface="Arial" pitchFamily="34" charset="0"/>
                </a:rPr>
                <a:t>N’existe pas</a:t>
              </a:r>
            </a:p>
          </p:txBody>
        </p:sp>
      </p:grpSp>
      <p:grpSp>
        <p:nvGrpSpPr>
          <p:cNvPr id="38" name="Groupe 37"/>
          <p:cNvGrpSpPr/>
          <p:nvPr/>
        </p:nvGrpSpPr>
        <p:grpSpPr>
          <a:xfrm>
            <a:off x="4366166" y="2053198"/>
            <a:ext cx="4580392" cy="371475"/>
            <a:chOff x="4366166" y="2053198"/>
            <a:chExt cx="4580392" cy="371475"/>
          </a:xfrm>
        </p:grpSpPr>
        <p:sp>
          <p:nvSpPr>
            <p:cNvPr id="186" name="Rectangle 185"/>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3 </a:t>
              </a:r>
              <a:endParaRPr lang="fr-FR" b="1" dirty="0">
                <a:solidFill>
                  <a:schemeClr val="bg1"/>
                </a:solidFill>
                <a:latin typeface="Arial" pitchFamily="34" charset="0"/>
                <a:cs typeface="Arial" pitchFamily="34" charset="0"/>
              </a:endParaRPr>
            </a:p>
          </p:txBody>
        </p:sp>
        <p:sp>
          <p:nvSpPr>
            <p:cNvPr id="194" name="Rectangle 193"/>
            <p:cNvSpPr>
              <a:spLocks noChangeArrowheads="1"/>
            </p:cNvSpPr>
            <p:nvPr/>
          </p:nvSpPr>
          <p:spPr bwMode="auto">
            <a:xfrm>
              <a:off x="4366166" y="205319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95" name="Rectangle 194"/>
            <p:cNvSpPr>
              <a:spLocks noChangeArrowheads="1"/>
            </p:cNvSpPr>
            <p:nvPr/>
          </p:nvSpPr>
          <p:spPr bwMode="auto">
            <a:xfrm>
              <a:off x="4822838" y="205319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97" name="Rectangle 196"/>
            <p:cNvSpPr>
              <a:spLocks noChangeArrowheads="1"/>
            </p:cNvSpPr>
            <p:nvPr/>
          </p:nvSpPr>
          <p:spPr bwMode="auto">
            <a:xfrm>
              <a:off x="5736184" y="205319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96" name="Rectangle 195"/>
            <p:cNvSpPr>
              <a:spLocks noChangeArrowheads="1"/>
            </p:cNvSpPr>
            <p:nvPr/>
          </p:nvSpPr>
          <p:spPr bwMode="auto">
            <a:xfrm>
              <a:off x="5279511" y="205319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61" name="Rectangle 460"/>
            <p:cNvSpPr>
              <a:spLocks noChangeArrowheads="1"/>
            </p:cNvSpPr>
            <p:nvPr/>
          </p:nvSpPr>
          <p:spPr bwMode="auto">
            <a:xfrm>
              <a:off x="6930334" y="2053198"/>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grpSp>
      <p:grpSp>
        <p:nvGrpSpPr>
          <p:cNvPr id="22" name="Groupe 21"/>
          <p:cNvGrpSpPr/>
          <p:nvPr/>
        </p:nvGrpSpPr>
        <p:grpSpPr>
          <a:xfrm>
            <a:off x="4366166" y="3878200"/>
            <a:ext cx="4580392" cy="371475"/>
            <a:chOff x="4366166" y="3878200"/>
            <a:chExt cx="4580392" cy="371475"/>
          </a:xfrm>
        </p:grpSpPr>
        <p:sp>
          <p:nvSpPr>
            <p:cNvPr id="419" name="Rectangle 257"/>
            <p:cNvSpPr>
              <a:spLocks noChangeArrowheads="1"/>
            </p:cNvSpPr>
            <p:nvPr/>
          </p:nvSpPr>
          <p:spPr bwMode="auto">
            <a:xfrm>
              <a:off x="5736184"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20" name="Rectangle 254"/>
            <p:cNvSpPr>
              <a:spLocks noChangeArrowheads="1"/>
            </p:cNvSpPr>
            <p:nvPr/>
          </p:nvSpPr>
          <p:spPr bwMode="auto">
            <a:xfrm>
              <a:off x="4366166"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21" name="Rectangle 255"/>
            <p:cNvSpPr>
              <a:spLocks noChangeArrowheads="1"/>
            </p:cNvSpPr>
            <p:nvPr/>
          </p:nvSpPr>
          <p:spPr bwMode="auto">
            <a:xfrm>
              <a:off x="4822838"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22" name="Rectangle 256"/>
            <p:cNvSpPr>
              <a:spLocks noChangeArrowheads="1"/>
            </p:cNvSpPr>
            <p:nvPr/>
          </p:nvSpPr>
          <p:spPr bwMode="auto">
            <a:xfrm>
              <a:off x="5279511"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50" name="Rectangle 254"/>
            <p:cNvSpPr>
              <a:spLocks noChangeArrowheads="1"/>
            </p:cNvSpPr>
            <p:nvPr/>
          </p:nvSpPr>
          <p:spPr bwMode="auto">
            <a:xfrm>
              <a:off x="6195995" y="3878200"/>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468" name="Rectangle 254"/>
            <p:cNvSpPr>
              <a:spLocks noChangeArrowheads="1"/>
            </p:cNvSpPr>
            <p:nvPr/>
          </p:nvSpPr>
          <p:spPr bwMode="auto">
            <a:xfrm>
              <a:off x="6930334" y="3878200"/>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sz="1600" b="1" dirty="0">
                <a:solidFill>
                  <a:schemeClr val="bg1"/>
                </a:solidFill>
                <a:latin typeface="Arial" pitchFamily="34" charset="0"/>
                <a:cs typeface="Arial" pitchFamily="34" charset="0"/>
              </a:endParaRPr>
            </a:p>
          </p:txBody>
        </p:sp>
      </p:grpSp>
      <p:grpSp>
        <p:nvGrpSpPr>
          <p:cNvPr id="27" name="Groupe 26"/>
          <p:cNvGrpSpPr/>
          <p:nvPr/>
        </p:nvGrpSpPr>
        <p:grpSpPr>
          <a:xfrm>
            <a:off x="4366166" y="5338231"/>
            <a:ext cx="4580392" cy="371475"/>
            <a:chOff x="4366166" y="5338231"/>
            <a:chExt cx="4580392" cy="371475"/>
          </a:xfrm>
        </p:grpSpPr>
        <p:sp>
          <p:nvSpPr>
            <p:cNvPr id="442" name="Rectangle 257"/>
            <p:cNvSpPr>
              <a:spLocks noChangeArrowheads="1"/>
            </p:cNvSpPr>
            <p:nvPr/>
          </p:nvSpPr>
          <p:spPr bwMode="auto">
            <a:xfrm>
              <a:off x="5736184" y="533823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43" name="Rectangle 254"/>
            <p:cNvSpPr>
              <a:spLocks noChangeArrowheads="1"/>
            </p:cNvSpPr>
            <p:nvPr/>
          </p:nvSpPr>
          <p:spPr bwMode="auto">
            <a:xfrm>
              <a:off x="4366166" y="533823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44" name="Rectangle 255"/>
            <p:cNvSpPr>
              <a:spLocks noChangeArrowheads="1"/>
            </p:cNvSpPr>
            <p:nvPr/>
          </p:nvSpPr>
          <p:spPr bwMode="auto">
            <a:xfrm>
              <a:off x="4822838" y="533823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45" name="Rectangle 256"/>
            <p:cNvSpPr>
              <a:spLocks noChangeArrowheads="1"/>
            </p:cNvSpPr>
            <p:nvPr/>
          </p:nvSpPr>
          <p:spPr bwMode="auto">
            <a:xfrm>
              <a:off x="5279511" y="533823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54" name="Rectangle 254"/>
            <p:cNvSpPr>
              <a:spLocks noChangeArrowheads="1"/>
            </p:cNvSpPr>
            <p:nvPr/>
          </p:nvSpPr>
          <p:spPr bwMode="auto">
            <a:xfrm>
              <a:off x="6195995" y="5338231"/>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x</a:t>
              </a:r>
              <a:endParaRPr lang="fr-FR" b="1" dirty="0">
                <a:solidFill>
                  <a:schemeClr val="bg1"/>
                </a:solidFill>
                <a:latin typeface="Arial" pitchFamily="34" charset="0"/>
                <a:cs typeface="Arial" pitchFamily="34" charset="0"/>
              </a:endParaRPr>
            </a:p>
          </p:txBody>
        </p:sp>
        <p:sp>
          <p:nvSpPr>
            <p:cNvPr id="472" name="Rectangle 254"/>
            <p:cNvSpPr>
              <a:spLocks noChangeArrowheads="1"/>
            </p:cNvSpPr>
            <p:nvPr/>
          </p:nvSpPr>
          <p:spPr bwMode="auto">
            <a:xfrm>
              <a:off x="6930334" y="5338231"/>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N’existe </a:t>
              </a:r>
              <a:r>
                <a:rPr lang="fr-FR" b="1" dirty="0">
                  <a:solidFill>
                    <a:schemeClr val="bg1"/>
                  </a:solidFill>
                  <a:latin typeface="Arial" pitchFamily="34" charset="0"/>
                  <a:cs typeface="Arial" pitchFamily="34" charset="0"/>
                </a:rPr>
                <a:t>pas</a:t>
              </a:r>
            </a:p>
            <a:p>
              <a:pPr algn="ctr"/>
              <a:endParaRPr lang="fr-FR" b="1" dirty="0">
                <a:solidFill>
                  <a:schemeClr val="bg1"/>
                </a:solidFill>
                <a:latin typeface="Arial" pitchFamily="34" charset="0"/>
                <a:cs typeface="Arial" pitchFamily="34" charset="0"/>
              </a:endParaRPr>
            </a:p>
          </p:txBody>
        </p:sp>
      </p:grpSp>
      <p:pic>
        <p:nvPicPr>
          <p:cNvPr id="1026" name="Picture 2" descr="http://transitek.com/photos_produits/6/roue_codeuse_-_16_positions_-_complement_binaire-fe1248hc.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886" b="89734" l="3429" r="97429"/>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895745" y="3152905"/>
            <a:ext cx="2899545" cy="2176890"/>
          </a:xfrm>
          <a:prstGeom prst="rect">
            <a:avLst/>
          </a:prstGeom>
          <a:noFill/>
          <a:extLst>
            <a:ext uri="{909E8E84-426E-40DD-AFC4-6F175D3DCCD1}">
              <a14:hiddenFill xmlns:a14="http://schemas.microsoft.com/office/drawing/2010/main">
                <a:solidFill>
                  <a:srgbClr val="FFFFFF"/>
                </a:solidFill>
              </a14:hiddenFill>
            </a:ext>
          </a:extLst>
        </p:spPr>
      </p:pic>
      <p:sp>
        <p:nvSpPr>
          <p:cNvPr id="136" name="Rectangle 135"/>
          <p:cNvSpPr/>
          <p:nvPr/>
        </p:nvSpPr>
        <p:spPr>
          <a:xfrm>
            <a:off x="156744" y="4782051"/>
            <a:ext cx="4075771" cy="2031325"/>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On </a:t>
            </a:r>
            <a:r>
              <a:rPr lang="fr-FR" b="1" dirty="0">
                <a:effectLst>
                  <a:outerShdw blurRad="38100" dist="38100" dir="2700000" algn="tl">
                    <a:srgbClr val="000000">
                      <a:alpha val="43137"/>
                    </a:srgbClr>
                  </a:outerShdw>
                </a:effectLst>
                <a:latin typeface="Arial" pitchFamily="34" charset="0"/>
                <a:cs typeface="Arial" pitchFamily="34" charset="0"/>
              </a:rPr>
              <a:t>regroupe les bits par paquets de quatre, comme en hexadécimal. La différence c’est que les symboles A,B,C,D,E,F, n’existent pas, et les codes correspondants, non plus</a:t>
            </a:r>
            <a:r>
              <a:rPr lang="fr-FR" b="1" dirty="0" smtClean="0">
                <a:effectLst>
                  <a:outerShdw blurRad="38100" dist="38100" dir="2700000" algn="tl">
                    <a:srgbClr val="000000">
                      <a:alpha val="43137"/>
                    </a:srgbClr>
                  </a:outerShdw>
                </a:effectLst>
                <a:latin typeface="Arial" pitchFamily="34" charset="0"/>
                <a:cs typeface="Arial" pitchFamily="34" charset="0"/>
              </a:rPr>
              <a:t>. Chaque rang décimal aura donc son paquet de 4 bits.</a:t>
            </a:r>
            <a:endParaRPr lang="fr-FR" b="1" dirty="0">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3151722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18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4350"/>
                            </p:stCondLst>
                            <p:childTnLst>
                              <p:par>
                                <p:cTn id="13" presetID="53" presetClass="entr" presetSubtype="16" fill="hold" nodeType="afterEffect">
                                  <p:stCondLst>
                                    <p:cond delay="0"/>
                                  </p:stCondLst>
                                  <p:childTnLst>
                                    <p:set>
                                      <p:cBhvr>
                                        <p:cTn id="14" dur="1" fill="hold">
                                          <p:stCondLst>
                                            <p:cond delay="0"/>
                                          </p:stCondLst>
                                        </p:cTn>
                                        <p:tgtEl>
                                          <p:spTgt spid="1026"/>
                                        </p:tgtEl>
                                        <p:attrNameLst>
                                          <p:attrName>style.visibility</p:attrName>
                                        </p:attrNameLst>
                                      </p:cBhvr>
                                      <p:to>
                                        <p:strVal val="visible"/>
                                      </p:to>
                                    </p:set>
                                    <p:anim calcmode="lin" valueType="num">
                                      <p:cBhvr>
                                        <p:cTn id="15" dur="500" fill="hold"/>
                                        <p:tgtEl>
                                          <p:spTgt spid="1026"/>
                                        </p:tgtEl>
                                        <p:attrNameLst>
                                          <p:attrName>ppt_w</p:attrName>
                                        </p:attrNameLst>
                                      </p:cBhvr>
                                      <p:tavLst>
                                        <p:tav tm="0">
                                          <p:val>
                                            <p:fltVal val="0"/>
                                          </p:val>
                                        </p:tav>
                                        <p:tav tm="100000">
                                          <p:val>
                                            <p:strVal val="#ppt_w"/>
                                          </p:val>
                                        </p:tav>
                                      </p:tavLst>
                                    </p:anim>
                                    <p:anim calcmode="lin" valueType="num">
                                      <p:cBhvr>
                                        <p:cTn id="16" dur="500" fill="hold"/>
                                        <p:tgtEl>
                                          <p:spTgt spid="1026"/>
                                        </p:tgtEl>
                                        <p:attrNameLst>
                                          <p:attrName>ppt_h</p:attrName>
                                        </p:attrNameLst>
                                      </p:cBhvr>
                                      <p:tavLst>
                                        <p:tav tm="0">
                                          <p:val>
                                            <p:fltVal val="0"/>
                                          </p:val>
                                        </p:tav>
                                        <p:tav tm="100000">
                                          <p:val>
                                            <p:strVal val="#ppt_h"/>
                                          </p:val>
                                        </p:tav>
                                      </p:tavLst>
                                    </p:anim>
                                    <p:animEffect transition="in" filter="fade">
                                      <p:cBhvr>
                                        <p:cTn id="17" dur="500"/>
                                        <p:tgtEl>
                                          <p:spTgt spid="102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iterate type="wd">
                                    <p:tmPct val="10000"/>
                                  </p:iterate>
                                  <p:childTnLst>
                                    <p:set>
                                      <p:cBhvr>
                                        <p:cTn id="21" dur="1" fill="hold">
                                          <p:stCondLst>
                                            <p:cond delay="0"/>
                                          </p:stCondLst>
                                        </p:cTn>
                                        <p:tgtEl>
                                          <p:spTgt spid="136"/>
                                        </p:tgtEl>
                                        <p:attrNameLst>
                                          <p:attrName>style.visibility</p:attrName>
                                        </p:attrNameLst>
                                      </p:cBhvr>
                                      <p:to>
                                        <p:strVal val="visible"/>
                                      </p:to>
                                    </p:set>
                                    <p:animEffect transition="in" filter="fade">
                                      <p:cBhvr>
                                        <p:cTn id="22" dur="500"/>
                                        <p:tgtEl>
                                          <p:spTgt spid="13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left)">
                                      <p:cBhvr>
                                        <p:cTn id="27" dur="500"/>
                                        <p:tgtEl>
                                          <p:spTgt spid="13"/>
                                        </p:tgtEl>
                                      </p:cBhvr>
                                    </p:animEffect>
                                  </p:childTnLst>
                                </p:cTn>
                              </p:par>
                            </p:childTnLst>
                          </p:cTn>
                        </p:par>
                        <p:par>
                          <p:cTn id="28" fill="hold">
                            <p:stCondLst>
                              <p:cond delay="500"/>
                            </p:stCondLst>
                            <p:childTnLst>
                              <p:par>
                                <p:cTn id="29" presetID="22" presetClass="entr" presetSubtype="8" fill="hold" nodeType="afterEffect">
                                  <p:stCondLst>
                                    <p:cond delay="750"/>
                                  </p:stCondLst>
                                  <p:childTnLst>
                                    <p:set>
                                      <p:cBhvr>
                                        <p:cTn id="30" dur="1" fill="hold">
                                          <p:stCondLst>
                                            <p:cond delay="0"/>
                                          </p:stCondLst>
                                        </p:cTn>
                                        <p:tgtEl>
                                          <p:spTgt spid="14"/>
                                        </p:tgtEl>
                                        <p:attrNameLst>
                                          <p:attrName>style.visibility</p:attrName>
                                        </p:attrNameLst>
                                      </p:cBhvr>
                                      <p:to>
                                        <p:strVal val="visible"/>
                                      </p:to>
                                    </p:set>
                                    <p:animEffect transition="in" filter="wipe(left)">
                                      <p:cBhvr>
                                        <p:cTn id="31" dur="500"/>
                                        <p:tgtEl>
                                          <p:spTgt spid="14"/>
                                        </p:tgtEl>
                                      </p:cBhvr>
                                    </p:animEffect>
                                  </p:childTnLst>
                                </p:cTn>
                              </p:par>
                            </p:childTnLst>
                          </p:cTn>
                        </p:par>
                        <p:par>
                          <p:cTn id="32" fill="hold">
                            <p:stCondLst>
                              <p:cond delay="1750"/>
                            </p:stCondLst>
                            <p:childTnLst>
                              <p:par>
                                <p:cTn id="33" presetID="22" presetClass="entr" presetSubtype="8" fill="hold" nodeType="afterEffect">
                                  <p:stCondLst>
                                    <p:cond delay="750"/>
                                  </p:stCondLst>
                                  <p:childTnLst>
                                    <p:set>
                                      <p:cBhvr>
                                        <p:cTn id="34" dur="1" fill="hold">
                                          <p:stCondLst>
                                            <p:cond delay="0"/>
                                          </p:stCondLst>
                                        </p:cTn>
                                        <p:tgtEl>
                                          <p:spTgt spid="15"/>
                                        </p:tgtEl>
                                        <p:attrNameLst>
                                          <p:attrName>style.visibility</p:attrName>
                                        </p:attrNameLst>
                                      </p:cBhvr>
                                      <p:to>
                                        <p:strVal val="visible"/>
                                      </p:to>
                                    </p:set>
                                    <p:animEffect transition="in" filter="wipe(left)">
                                      <p:cBhvr>
                                        <p:cTn id="35" dur="500"/>
                                        <p:tgtEl>
                                          <p:spTgt spid="15"/>
                                        </p:tgtEl>
                                      </p:cBhvr>
                                    </p:animEffect>
                                  </p:childTnLst>
                                </p:cTn>
                              </p:par>
                            </p:childTnLst>
                          </p:cTn>
                        </p:par>
                        <p:par>
                          <p:cTn id="36" fill="hold">
                            <p:stCondLst>
                              <p:cond delay="3000"/>
                            </p:stCondLst>
                            <p:childTnLst>
                              <p:par>
                                <p:cTn id="37" presetID="22" presetClass="entr" presetSubtype="8" fill="hold" nodeType="afterEffect">
                                  <p:stCondLst>
                                    <p:cond delay="750"/>
                                  </p:stCondLst>
                                  <p:childTnLst>
                                    <p:set>
                                      <p:cBhvr>
                                        <p:cTn id="38" dur="1" fill="hold">
                                          <p:stCondLst>
                                            <p:cond delay="0"/>
                                          </p:stCondLst>
                                        </p:cTn>
                                        <p:tgtEl>
                                          <p:spTgt spid="39"/>
                                        </p:tgtEl>
                                        <p:attrNameLst>
                                          <p:attrName>style.visibility</p:attrName>
                                        </p:attrNameLst>
                                      </p:cBhvr>
                                      <p:to>
                                        <p:strVal val="visible"/>
                                      </p:to>
                                    </p:set>
                                    <p:animEffect transition="in" filter="wipe(left)">
                                      <p:cBhvr>
                                        <p:cTn id="39" dur="500"/>
                                        <p:tgtEl>
                                          <p:spTgt spid="39"/>
                                        </p:tgtEl>
                                      </p:cBhvr>
                                    </p:animEffect>
                                  </p:childTnLst>
                                </p:cTn>
                              </p:par>
                            </p:childTnLst>
                          </p:cTn>
                        </p:par>
                        <p:par>
                          <p:cTn id="40" fill="hold">
                            <p:stCondLst>
                              <p:cond delay="4250"/>
                            </p:stCondLst>
                            <p:childTnLst>
                              <p:par>
                                <p:cTn id="41" presetID="22" presetClass="entr" presetSubtype="8" fill="hold" nodeType="afterEffect">
                                  <p:stCondLst>
                                    <p:cond delay="750"/>
                                  </p:stCondLst>
                                  <p:childTnLst>
                                    <p:set>
                                      <p:cBhvr>
                                        <p:cTn id="42" dur="1" fill="hold">
                                          <p:stCondLst>
                                            <p:cond delay="0"/>
                                          </p:stCondLst>
                                        </p:cTn>
                                        <p:tgtEl>
                                          <p:spTgt spid="38"/>
                                        </p:tgtEl>
                                        <p:attrNameLst>
                                          <p:attrName>style.visibility</p:attrName>
                                        </p:attrNameLst>
                                      </p:cBhvr>
                                      <p:to>
                                        <p:strVal val="visible"/>
                                      </p:to>
                                    </p:set>
                                    <p:animEffect transition="in" filter="wipe(left)">
                                      <p:cBhvr>
                                        <p:cTn id="43" dur="500"/>
                                        <p:tgtEl>
                                          <p:spTgt spid="38"/>
                                        </p:tgtEl>
                                      </p:cBhvr>
                                    </p:animEffect>
                                  </p:childTnLst>
                                </p:cTn>
                              </p:par>
                            </p:childTnLst>
                          </p:cTn>
                        </p:par>
                        <p:par>
                          <p:cTn id="44" fill="hold">
                            <p:stCondLst>
                              <p:cond delay="5500"/>
                            </p:stCondLst>
                            <p:childTnLst>
                              <p:par>
                                <p:cTn id="45" presetID="22" presetClass="entr" presetSubtype="8" fill="hold" nodeType="afterEffect">
                                  <p:stCondLst>
                                    <p:cond delay="750"/>
                                  </p:stCondLst>
                                  <p:childTnLst>
                                    <p:set>
                                      <p:cBhvr>
                                        <p:cTn id="46" dur="1" fill="hold">
                                          <p:stCondLst>
                                            <p:cond delay="0"/>
                                          </p:stCondLst>
                                        </p:cTn>
                                        <p:tgtEl>
                                          <p:spTgt spid="17"/>
                                        </p:tgtEl>
                                        <p:attrNameLst>
                                          <p:attrName>style.visibility</p:attrName>
                                        </p:attrNameLst>
                                      </p:cBhvr>
                                      <p:to>
                                        <p:strVal val="visible"/>
                                      </p:to>
                                    </p:set>
                                    <p:animEffect transition="in" filter="wipe(left)">
                                      <p:cBhvr>
                                        <p:cTn id="47" dur="500"/>
                                        <p:tgtEl>
                                          <p:spTgt spid="17"/>
                                        </p:tgtEl>
                                      </p:cBhvr>
                                    </p:animEffect>
                                  </p:childTnLst>
                                </p:cTn>
                              </p:par>
                            </p:childTnLst>
                          </p:cTn>
                        </p:par>
                        <p:par>
                          <p:cTn id="48" fill="hold">
                            <p:stCondLst>
                              <p:cond delay="6750"/>
                            </p:stCondLst>
                            <p:childTnLst>
                              <p:par>
                                <p:cTn id="49" presetID="22" presetClass="entr" presetSubtype="8" fill="hold" nodeType="afterEffect">
                                  <p:stCondLst>
                                    <p:cond delay="750"/>
                                  </p:stCondLst>
                                  <p:childTnLst>
                                    <p:set>
                                      <p:cBhvr>
                                        <p:cTn id="50" dur="1" fill="hold">
                                          <p:stCondLst>
                                            <p:cond delay="0"/>
                                          </p:stCondLst>
                                        </p:cTn>
                                        <p:tgtEl>
                                          <p:spTgt spid="18"/>
                                        </p:tgtEl>
                                        <p:attrNameLst>
                                          <p:attrName>style.visibility</p:attrName>
                                        </p:attrNameLst>
                                      </p:cBhvr>
                                      <p:to>
                                        <p:strVal val="visible"/>
                                      </p:to>
                                    </p:set>
                                    <p:animEffect transition="in" filter="wipe(left)">
                                      <p:cBhvr>
                                        <p:cTn id="51" dur="500"/>
                                        <p:tgtEl>
                                          <p:spTgt spid="18"/>
                                        </p:tgtEl>
                                      </p:cBhvr>
                                    </p:animEffect>
                                  </p:childTnLst>
                                </p:cTn>
                              </p:par>
                            </p:childTnLst>
                          </p:cTn>
                        </p:par>
                        <p:par>
                          <p:cTn id="52" fill="hold">
                            <p:stCondLst>
                              <p:cond delay="8000"/>
                            </p:stCondLst>
                            <p:childTnLst>
                              <p:par>
                                <p:cTn id="53" presetID="22" presetClass="entr" presetSubtype="8" fill="hold" nodeType="afterEffect">
                                  <p:stCondLst>
                                    <p:cond delay="750"/>
                                  </p:stCondLst>
                                  <p:childTnLst>
                                    <p:set>
                                      <p:cBhvr>
                                        <p:cTn id="54" dur="1" fill="hold">
                                          <p:stCondLst>
                                            <p:cond delay="0"/>
                                          </p:stCondLst>
                                        </p:cTn>
                                        <p:tgtEl>
                                          <p:spTgt spid="19"/>
                                        </p:tgtEl>
                                        <p:attrNameLst>
                                          <p:attrName>style.visibility</p:attrName>
                                        </p:attrNameLst>
                                      </p:cBhvr>
                                      <p:to>
                                        <p:strVal val="visible"/>
                                      </p:to>
                                    </p:set>
                                    <p:animEffect transition="in" filter="wipe(left)">
                                      <p:cBhvr>
                                        <p:cTn id="55" dur="500"/>
                                        <p:tgtEl>
                                          <p:spTgt spid="19"/>
                                        </p:tgtEl>
                                      </p:cBhvr>
                                    </p:animEffect>
                                  </p:childTnLst>
                                </p:cTn>
                              </p:par>
                            </p:childTnLst>
                          </p:cTn>
                        </p:par>
                        <p:par>
                          <p:cTn id="56" fill="hold">
                            <p:stCondLst>
                              <p:cond delay="9250"/>
                            </p:stCondLst>
                            <p:childTnLst>
                              <p:par>
                                <p:cTn id="57" presetID="22" presetClass="entr" presetSubtype="8" fill="hold" nodeType="afterEffect">
                                  <p:stCondLst>
                                    <p:cond delay="750"/>
                                  </p:stCondLst>
                                  <p:childTnLst>
                                    <p:set>
                                      <p:cBhvr>
                                        <p:cTn id="58" dur="1" fill="hold">
                                          <p:stCondLst>
                                            <p:cond delay="0"/>
                                          </p:stCondLst>
                                        </p:cTn>
                                        <p:tgtEl>
                                          <p:spTgt spid="20"/>
                                        </p:tgtEl>
                                        <p:attrNameLst>
                                          <p:attrName>style.visibility</p:attrName>
                                        </p:attrNameLst>
                                      </p:cBhvr>
                                      <p:to>
                                        <p:strVal val="visible"/>
                                      </p:to>
                                    </p:set>
                                    <p:animEffect transition="in" filter="wipe(left)">
                                      <p:cBhvr>
                                        <p:cTn id="59" dur="500"/>
                                        <p:tgtEl>
                                          <p:spTgt spid="20"/>
                                        </p:tgtEl>
                                      </p:cBhvr>
                                    </p:animEffect>
                                  </p:childTnLst>
                                </p:cTn>
                              </p:par>
                            </p:childTnLst>
                          </p:cTn>
                        </p:par>
                        <p:par>
                          <p:cTn id="60" fill="hold">
                            <p:stCondLst>
                              <p:cond delay="10500"/>
                            </p:stCondLst>
                            <p:childTnLst>
                              <p:par>
                                <p:cTn id="61" presetID="22" presetClass="entr" presetSubtype="8" fill="hold" nodeType="afterEffect">
                                  <p:stCondLst>
                                    <p:cond delay="750"/>
                                  </p:stCondLst>
                                  <p:childTnLst>
                                    <p:set>
                                      <p:cBhvr>
                                        <p:cTn id="62" dur="1" fill="hold">
                                          <p:stCondLst>
                                            <p:cond delay="0"/>
                                          </p:stCondLst>
                                        </p:cTn>
                                        <p:tgtEl>
                                          <p:spTgt spid="22"/>
                                        </p:tgtEl>
                                        <p:attrNameLst>
                                          <p:attrName>style.visibility</p:attrName>
                                        </p:attrNameLst>
                                      </p:cBhvr>
                                      <p:to>
                                        <p:strVal val="visible"/>
                                      </p:to>
                                    </p:set>
                                    <p:animEffect transition="in" filter="wipe(left)">
                                      <p:cBhvr>
                                        <p:cTn id="63" dur="500"/>
                                        <p:tgtEl>
                                          <p:spTgt spid="22"/>
                                        </p:tgtEl>
                                      </p:cBhvr>
                                    </p:animEffect>
                                  </p:childTnLst>
                                </p:cTn>
                              </p:par>
                            </p:childTnLst>
                          </p:cTn>
                        </p:par>
                        <p:par>
                          <p:cTn id="64" fill="hold">
                            <p:stCondLst>
                              <p:cond delay="11750"/>
                            </p:stCondLst>
                            <p:childTnLst>
                              <p:par>
                                <p:cTn id="65" presetID="22" presetClass="entr" presetSubtype="8" fill="hold" nodeType="afterEffect">
                                  <p:stCondLst>
                                    <p:cond delay="750"/>
                                  </p:stCondLst>
                                  <p:childTnLst>
                                    <p:set>
                                      <p:cBhvr>
                                        <p:cTn id="66" dur="1" fill="hold">
                                          <p:stCondLst>
                                            <p:cond delay="0"/>
                                          </p:stCondLst>
                                        </p:cTn>
                                        <p:tgtEl>
                                          <p:spTgt spid="23"/>
                                        </p:tgtEl>
                                        <p:attrNameLst>
                                          <p:attrName>style.visibility</p:attrName>
                                        </p:attrNameLst>
                                      </p:cBhvr>
                                      <p:to>
                                        <p:strVal val="visible"/>
                                      </p:to>
                                    </p:set>
                                    <p:animEffect transition="in" filter="wipe(left)">
                                      <p:cBhvr>
                                        <p:cTn id="67" dur="500"/>
                                        <p:tgtEl>
                                          <p:spTgt spid="23"/>
                                        </p:tgtEl>
                                      </p:cBhvr>
                                    </p:animEffect>
                                  </p:childTnLst>
                                </p:cTn>
                              </p:par>
                            </p:childTnLst>
                          </p:cTn>
                        </p:par>
                        <p:par>
                          <p:cTn id="68" fill="hold">
                            <p:stCondLst>
                              <p:cond delay="13000"/>
                            </p:stCondLst>
                            <p:childTnLst>
                              <p:par>
                                <p:cTn id="69" presetID="22" presetClass="entr" presetSubtype="8" fill="hold" nodeType="afterEffect">
                                  <p:stCondLst>
                                    <p:cond delay="750"/>
                                  </p:stCondLst>
                                  <p:childTnLst>
                                    <p:set>
                                      <p:cBhvr>
                                        <p:cTn id="70" dur="1" fill="hold">
                                          <p:stCondLst>
                                            <p:cond delay="0"/>
                                          </p:stCondLst>
                                        </p:cTn>
                                        <p:tgtEl>
                                          <p:spTgt spid="24"/>
                                        </p:tgtEl>
                                        <p:attrNameLst>
                                          <p:attrName>style.visibility</p:attrName>
                                        </p:attrNameLst>
                                      </p:cBhvr>
                                      <p:to>
                                        <p:strVal val="visible"/>
                                      </p:to>
                                    </p:set>
                                    <p:animEffect transition="in" filter="wipe(left)">
                                      <p:cBhvr>
                                        <p:cTn id="71" dur="500"/>
                                        <p:tgtEl>
                                          <p:spTgt spid="24"/>
                                        </p:tgtEl>
                                      </p:cBhvr>
                                    </p:animEffect>
                                  </p:childTnLst>
                                </p:cTn>
                              </p:par>
                            </p:childTnLst>
                          </p:cTn>
                        </p:par>
                        <p:par>
                          <p:cTn id="72" fill="hold">
                            <p:stCondLst>
                              <p:cond delay="14250"/>
                            </p:stCondLst>
                            <p:childTnLst>
                              <p:par>
                                <p:cTn id="73" presetID="22" presetClass="entr" presetSubtype="8" fill="hold" nodeType="afterEffect">
                                  <p:stCondLst>
                                    <p:cond delay="750"/>
                                  </p:stCondLst>
                                  <p:childTnLst>
                                    <p:set>
                                      <p:cBhvr>
                                        <p:cTn id="74" dur="1" fill="hold">
                                          <p:stCondLst>
                                            <p:cond delay="0"/>
                                          </p:stCondLst>
                                        </p:cTn>
                                        <p:tgtEl>
                                          <p:spTgt spid="25"/>
                                        </p:tgtEl>
                                        <p:attrNameLst>
                                          <p:attrName>style.visibility</p:attrName>
                                        </p:attrNameLst>
                                      </p:cBhvr>
                                      <p:to>
                                        <p:strVal val="visible"/>
                                      </p:to>
                                    </p:set>
                                    <p:animEffect transition="in" filter="wipe(left)">
                                      <p:cBhvr>
                                        <p:cTn id="75" dur="500"/>
                                        <p:tgtEl>
                                          <p:spTgt spid="25"/>
                                        </p:tgtEl>
                                      </p:cBhvr>
                                    </p:animEffect>
                                  </p:childTnLst>
                                </p:cTn>
                              </p:par>
                            </p:childTnLst>
                          </p:cTn>
                        </p:par>
                        <p:par>
                          <p:cTn id="76" fill="hold">
                            <p:stCondLst>
                              <p:cond delay="15500"/>
                            </p:stCondLst>
                            <p:childTnLst>
                              <p:par>
                                <p:cTn id="77" presetID="22" presetClass="entr" presetSubtype="8" fill="hold" nodeType="afterEffect">
                                  <p:stCondLst>
                                    <p:cond delay="750"/>
                                  </p:stCondLst>
                                  <p:childTnLst>
                                    <p:set>
                                      <p:cBhvr>
                                        <p:cTn id="78" dur="1" fill="hold">
                                          <p:stCondLst>
                                            <p:cond delay="0"/>
                                          </p:stCondLst>
                                        </p:cTn>
                                        <p:tgtEl>
                                          <p:spTgt spid="27"/>
                                        </p:tgtEl>
                                        <p:attrNameLst>
                                          <p:attrName>style.visibility</p:attrName>
                                        </p:attrNameLst>
                                      </p:cBhvr>
                                      <p:to>
                                        <p:strVal val="visible"/>
                                      </p:to>
                                    </p:set>
                                    <p:animEffect transition="in" filter="wipe(left)">
                                      <p:cBhvr>
                                        <p:cTn id="79" dur="500"/>
                                        <p:tgtEl>
                                          <p:spTgt spid="27"/>
                                        </p:tgtEl>
                                      </p:cBhvr>
                                    </p:animEffect>
                                  </p:childTnLst>
                                </p:cTn>
                              </p:par>
                            </p:childTnLst>
                          </p:cTn>
                        </p:par>
                        <p:par>
                          <p:cTn id="80" fill="hold">
                            <p:stCondLst>
                              <p:cond delay="16750"/>
                            </p:stCondLst>
                            <p:childTnLst>
                              <p:par>
                                <p:cTn id="81" presetID="22" presetClass="entr" presetSubtype="8" fill="hold" nodeType="afterEffect">
                                  <p:stCondLst>
                                    <p:cond delay="750"/>
                                  </p:stCondLst>
                                  <p:childTnLst>
                                    <p:set>
                                      <p:cBhvr>
                                        <p:cTn id="82" dur="1" fill="hold">
                                          <p:stCondLst>
                                            <p:cond delay="0"/>
                                          </p:stCondLst>
                                        </p:cTn>
                                        <p:tgtEl>
                                          <p:spTgt spid="28"/>
                                        </p:tgtEl>
                                        <p:attrNameLst>
                                          <p:attrName>style.visibility</p:attrName>
                                        </p:attrNameLst>
                                      </p:cBhvr>
                                      <p:to>
                                        <p:strVal val="visible"/>
                                      </p:to>
                                    </p:set>
                                    <p:animEffect transition="in" filter="wipe(left)">
                                      <p:cBhvr>
                                        <p:cTn id="83" dur="500"/>
                                        <p:tgtEl>
                                          <p:spTgt spid="28"/>
                                        </p:tgtEl>
                                      </p:cBhvr>
                                    </p:animEffect>
                                  </p:childTnLst>
                                </p:cTn>
                              </p:par>
                            </p:childTnLst>
                          </p:cTn>
                        </p:par>
                        <p:par>
                          <p:cTn id="84" fill="hold">
                            <p:stCondLst>
                              <p:cond delay="18000"/>
                            </p:stCondLst>
                            <p:childTnLst>
                              <p:par>
                                <p:cTn id="85" presetID="22" presetClass="entr" presetSubtype="8" fill="hold" nodeType="afterEffect">
                                  <p:stCondLst>
                                    <p:cond delay="750"/>
                                  </p:stCondLst>
                                  <p:childTnLst>
                                    <p:set>
                                      <p:cBhvr>
                                        <p:cTn id="86" dur="1" fill="hold">
                                          <p:stCondLst>
                                            <p:cond delay="0"/>
                                          </p:stCondLst>
                                        </p:cTn>
                                        <p:tgtEl>
                                          <p:spTgt spid="33"/>
                                        </p:tgtEl>
                                        <p:attrNameLst>
                                          <p:attrName>style.visibility</p:attrName>
                                        </p:attrNameLst>
                                      </p:cBhvr>
                                      <p:to>
                                        <p:strVal val="visible"/>
                                      </p:to>
                                    </p:set>
                                    <p:animEffect transition="in" filter="wipe(left)">
                                      <p:cBhvr>
                                        <p:cTn id="87" dur="500"/>
                                        <p:tgtEl>
                                          <p:spTgt spid="33"/>
                                        </p:tgtEl>
                                      </p:cBhvr>
                                    </p:animEffect>
                                  </p:childTnLst>
                                </p:cTn>
                              </p:par>
                            </p:childTnLst>
                          </p:cTn>
                        </p:par>
                        <p:par>
                          <p:cTn id="88" fill="hold">
                            <p:stCondLst>
                              <p:cond delay="19250"/>
                            </p:stCondLst>
                            <p:childTnLst>
                              <p:par>
                                <p:cTn id="89" presetID="22" presetClass="entr" presetSubtype="8" fill="hold" nodeType="afterEffect">
                                  <p:stCondLst>
                                    <p:cond delay="750"/>
                                  </p:stCondLst>
                                  <p:childTnLst>
                                    <p:set>
                                      <p:cBhvr>
                                        <p:cTn id="90" dur="1" fill="hold">
                                          <p:stCondLst>
                                            <p:cond delay="0"/>
                                          </p:stCondLst>
                                        </p:cTn>
                                        <p:tgtEl>
                                          <p:spTgt spid="34"/>
                                        </p:tgtEl>
                                        <p:attrNameLst>
                                          <p:attrName>style.visibility</p:attrName>
                                        </p:attrNameLst>
                                      </p:cBhvr>
                                      <p:to>
                                        <p:strVal val="visible"/>
                                      </p:to>
                                    </p:set>
                                    <p:animEffect transition="in" filter="wipe(left)">
                                      <p:cBhvr>
                                        <p:cTn id="91"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13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9510" y="-25443"/>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35582" y="644495"/>
            <a:ext cx="4079963" cy="1200329"/>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non pondérés : </a:t>
            </a:r>
            <a:br>
              <a:rPr lang="fr-FR" sz="2400" b="1" u="sng" dirty="0" smtClean="0">
                <a:effectLst>
                  <a:outerShdw blurRad="38100" dist="38100" dir="2700000" algn="tl">
                    <a:srgbClr val="000000">
                      <a:alpha val="43137"/>
                    </a:srgbClr>
                  </a:outerShdw>
                </a:effectLst>
                <a:latin typeface="Arial" pitchFamily="34" charset="0"/>
                <a:cs typeface="Arial" pitchFamily="34" charset="0"/>
              </a:rPr>
            </a:br>
            <a:r>
              <a:rPr lang="fr-FR" sz="2400" b="1" u="sng" dirty="0" smtClean="0">
                <a:effectLst>
                  <a:outerShdw blurRad="38100" dist="38100" dir="2700000" algn="tl">
                    <a:srgbClr val="000000">
                      <a:alpha val="43137"/>
                    </a:srgbClr>
                  </a:outerShdw>
                </a:effectLst>
                <a:latin typeface="Arial" pitchFamily="34" charset="0"/>
                <a:cs typeface="Arial" pitchFamily="34" charset="0"/>
              </a:rPr>
              <a:t>Le Binaire Codé Décimal </a:t>
            </a:r>
            <a:br>
              <a:rPr lang="fr-FR" sz="2400" b="1" u="sng" dirty="0" smtClean="0">
                <a:effectLst>
                  <a:outerShdw blurRad="38100" dist="38100" dir="2700000" algn="tl">
                    <a:srgbClr val="000000">
                      <a:alpha val="43137"/>
                    </a:srgbClr>
                  </a:outerShdw>
                </a:effectLst>
                <a:latin typeface="Arial" pitchFamily="34" charset="0"/>
                <a:cs typeface="Arial" pitchFamily="34" charset="0"/>
              </a:rPr>
            </a:br>
            <a:r>
              <a:rPr lang="fr-FR" sz="2400" b="1" u="sng" dirty="0" smtClean="0">
                <a:effectLst>
                  <a:outerShdw blurRad="38100" dist="38100" dir="2700000" algn="tl">
                    <a:srgbClr val="000000">
                      <a:alpha val="43137"/>
                    </a:srgbClr>
                  </a:outerShdw>
                </a:effectLst>
                <a:latin typeface="Arial" pitchFamily="34" charset="0"/>
                <a:cs typeface="Arial" pitchFamily="34" charset="0"/>
              </a:rPr>
              <a:t>ou BCD…  </a:t>
            </a:r>
            <a:endParaRPr lang="fr-FR" sz="2400" u="sng" dirty="0"/>
          </a:p>
        </p:txBody>
      </p:sp>
      <p:sp>
        <p:nvSpPr>
          <p:cNvPr id="7" name="Rectangle 6"/>
          <p:cNvSpPr/>
          <p:nvPr/>
        </p:nvSpPr>
        <p:spPr>
          <a:xfrm>
            <a:off x="125314" y="1844824"/>
            <a:ext cx="4075771" cy="1477328"/>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Conversion Décimal vers BCD:</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Chaque décimale de chaque rang est codée sur un paquet de Quatre bit.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Convertir 1953</a:t>
            </a:r>
            <a:r>
              <a:rPr lang="fr-FR" b="1" baseline="-25000" dirty="0" smtClean="0">
                <a:effectLst>
                  <a:outerShdw blurRad="38100" dist="38100" dir="2700000" algn="tl">
                    <a:srgbClr val="000000">
                      <a:alpha val="43137"/>
                    </a:srgbClr>
                  </a:outerShdw>
                </a:effectLst>
                <a:latin typeface="Arial" pitchFamily="34" charset="0"/>
                <a:cs typeface="Arial" pitchFamily="34" charset="0"/>
                <a:sym typeface="Symbol"/>
              </a:rPr>
              <a:t>D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en BCD</a:t>
            </a:r>
            <a:endParaRPr lang="fr-FR" b="1" baseline="-25000" dirty="0" smtClean="0">
              <a:effectLst>
                <a:outerShdw blurRad="38100" dist="38100" dir="2700000" algn="tl">
                  <a:srgbClr val="000000">
                    <a:alpha val="43137"/>
                  </a:srgbClr>
                </a:outerShdw>
              </a:effectLst>
              <a:latin typeface="Arial" pitchFamily="34" charset="0"/>
              <a:cs typeface="Arial" pitchFamily="34" charset="0"/>
              <a:sym typeface="Symbol"/>
            </a:endParaRPr>
          </a:p>
        </p:txBody>
      </p:sp>
      <p:grpSp>
        <p:nvGrpSpPr>
          <p:cNvPr id="14" name="Groupe 13"/>
          <p:cNvGrpSpPr/>
          <p:nvPr/>
        </p:nvGrpSpPr>
        <p:grpSpPr>
          <a:xfrm>
            <a:off x="4366166" y="973078"/>
            <a:ext cx="4580392" cy="371475"/>
            <a:chOff x="4366166" y="973078"/>
            <a:chExt cx="4580392" cy="371475"/>
          </a:xfrm>
        </p:grpSpPr>
        <p:sp>
          <p:nvSpPr>
            <p:cNvPr id="138"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49" name="Rectangle 257"/>
            <p:cNvSpPr>
              <a:spLocks noChangeArrowheads="1"/>
            </p:cNvSpPr>
            <p:nvPr/>
          </p:nvSpPr>
          <p:spPr bwMode="auto">
            <a:xfrm>
              <a:off x="5736184" y="97307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46" name="Rectangle 254"/>
            <p:cNvSpPr>
              <a:spLocks noChangeArrowheads="1"/>
            </p:cNvSpPr>
            <p:nvPr/>
          </p:nvSpPr>
          <p:spPr bwMode="auto">
            <a:xfrm>
              <a:off x="4366166" y="97307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47" name="Rectangle 255"/>
            <p:cNvSpPr>
              <a:spLocks noChangeArrowheads="1"/>
            </p:cNvSpPr>
            <p:nvPr/>
          </p:nvSpPr>
          <p:spPr bwMode="auto">
            <a:xfrm>
              <a:off x="4822838" y="97307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48" name="Rectangle 256"/>
            <p:cNvSpPr>
              <a:spLocks noChangeArrowheads="1"/>
            </p:cNvSpPr>
            <p:nvPr/>
          </p:nvSpPr>
          <p:spPr bwMode="auto">
            <a:xfrm>
              <a:off x="5279511" y="97307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58" name="Rectangle 254"/>
            <p:cNvSpPr>
              <a:spLocks noChangeArrowheads="1"/>
            </p:cNvSpPr>
            <p:nvPr/>
          </p:nvSpPr>
          <p:spPr bwMode="auto">
            <a:xfrm>
              <a:off x="6930334" y="973078"/>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grpSp>
      <p:grpSp>
        <p:nvGrpSpPr>
          <p:cNvPr id="15" name="Groupe 14"/>
          <p:cNvGrpSpPr/>
          <p:nvPr/>
        </p:nvGrpSpPr>
        <p:grpSpPr>
          <a:xfrm>
            <a:off x="4366166" y="1346141"/>
            <a:ext cx="4580392" cy="373063"/>
            <a:chOff x="4366166" y="1346141"/>
            <a:chExt cx="4580392" cy="373063"/>
          </a:xfrm>
        </p:grpSpPr>
        <p:sp>
          <p:nvSpPr>
            <p:cNvPr id="164" name="Rectangle 286"/>
            <p:cNvSpPr>
              <a:spLocks noChangeArrowheads="1"/>
            </p:cNvSpPr>
            <p:nvPr/>
          </p:nvSpPr>
          <p:spPr bwMode="auto">
            <a:xfrm>
              <a:off x="6195995" y="1346141"/>
              <a:ext cx="730382" cy="373063"/>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8" name="Rectangle 286"/>
            <p:cNvSpPr>
              <a:spLocks noChangeArrowheads="1"/>
            </p:cNvSpPr>
            <p:nvPr/>
          </p:nvSpPr>
          <p:spPr bwMode="auto">
            <a:xfrm>
              <a:off x="4366166" y="1346141"/>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79" name="Rectangle 289"/>
            <p:cNvSpPr>
              <a:spLocks noChangeArrowheads="1"/>
            </p:cNvSpPr>
            <p:nvPr/>
          </p:nvSpPr>
          <p:spPr bwMode="auto">
            <a:xfrm>
              <a:off x="4822838" y="1346141"/>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80" name="Rectangle 291"/>
            <p:cNvSpPr>
              <a:spLocks noChangeArrowheads="1"/>
            </p:cNvSpPr>
            <p:nvPr/>
          </p:nvSpPr>
          <p:spPr bwMode="auto">
            <a:xfrm>
              <a:off x="4822838" y="1346141"/>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81" name="Rectangle 292"/>
            <p:cNvSpPr>
              <a:spLocks noChangeArrowheads="1"/>
            </p:cNvSpPr>
            <p:nvPr/>
          </p:nvSpPr>
          <p:spPr bwMode="auto">
            <a:xfrm>
              <a:off x="5279511" y="1346141"/>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82" name="Rectangle 294"/>
            <p:cNvSpPr>
              <a:spLocks noChangeArrowheads="1"/>
            </p:cNvSpPr>
            <p:nvPr/>
          </p:nvSpPr>
          <p:spPr bwMode="auto">
            <a:xfrm>
              <a:off x="5279511" y="1346141"/>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83" name="Rectangle 295"/>
            <p:cNvSpPr>
              <a:spLocks noChangeArrowheads="1"/>
            </p:cNvSpPr>
            <p:nvPr/>
          </p:nvSpPr>
          <p:spPr bwMode="auto">
            <a:xfrm>
              <a:off x="5736184" y="1346141"/>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84" name="Rectangle 297"/>
            <p:cNvSpPr>
              <a:spLocks noChangeArrowheads="1"/>
            </p:cNvSpPr>
            <p:nvPr/>
          </p:nvSpPr>
          <p:spPr bwMode="auto">
            <a:xfrm>
              <a:off x="5736184" y="1346141"/>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60" name="Rectangle 286"/>
            <p:cNvSpPr>
              <a:spLocks noChangeArrowheads="1"/>
            </p:cNvSpPr>
            <p:nvPr/>
          </p:nvSpPr>
          <p:spPr bwMode="auto">
            <a:xfrm>
              <a:off x="6930334" y="1346141"/>
              <a:ext cx="2016224" cy="373063"/>
            </a:xfrm>
            <a:prstGeom prst="rect">
              <a:avLst/>
            </a:prstGeom>
            <a:gradFill>
              <a:gsLst>
                <a:gs pos="9000">
                  <a:srgbClr val="FF6E01"/>
                </a:gs>
                <a:gs pos="50000">
                  <a:schemeClr val="accent1">
                    <a:tint val="44500"/>
                    <a:satMod val="160000"/>
                  </a:schemeClr>
                </a:gs>
                <a:gs pos="93000">
                  <a:srgbClr val="E78401"/>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endParaRPr lang="fr-FR" b="1" dirty="0">
                <a:solidFill>
                  <a:schemeClr val="bg1"/>
                </a:solidFill>
                <a:latin typeface="Arial" pitchFamily="34" charset="0"/>
                <a:cs typeface="Arial" pitchFamily="34" charset="0"/>
              </a:endParaRPr>
            </a:p>
          </p:txBody>
        </p:sp>
      </p:grpSp>
      <p:grpSp>
        <p:nvGrpSpPr>
          <p:cNvPr id="13" name="Groupe 12"/>
          <p:cNvGrpSpPr/>
          <p:nvPr/>
        </p:nvGrpSpPr>
        <p:grpSpPr>
          <a:xfrm>
            <a:off x="4355976" y="613718"/>
            <a:ext cx="4590582" cy="371475"/>
            <a:chOff x="4355976" y="613718"/>
            <a:chExt cx="4590582" cy="371475"/>
          </a:xfrm>
        </p:grpSpPr>
        <p:sp>
          <p:nvSpPr>
            <p:cNvPr id="199" name="Rectangle 254"/>
            <p:cNvSpPr>
              <a:spLocks noChangeArrowheads="1"/>
            </p:cNvSpPr>
            <p:nvPr/>
          </p:nvSpPr>
          <p:spPr bwMode="auto">
            <a:xfrm>
              <a:off x="6195995" y="613718"/>
              <a:ext cx="730382"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BCD</a:t>
              </a:r>
              <a:endParaRPr lang="fr-FR" b="1" dirty="0">
                <a:solidFill>
                  <a:schemeClr val="bg1"/>
                </a:solidFill>
                <a:latin typeface="Arial" pitchFamily="34" charset="0"/>
                <a:cs typeface="Arial" pitchFamily="34" charset="0"/>
              </a:endParaRPr>
            </a:p>
          </p:txBody>
        </p:sp>
        <p:sp>
          <p:nvSpPr>
            <p:cNvPr id="201" name="Rectangle 254"/>
            <p:cNvSpPr>
              <a:spLocks noChangeArrowheads="1"/>
            </p:cNvSpPr>
            <p:nvPr/>
          </p:nvSpPr>
          <p:spPr bwMode="auto">
            <a:xfrm>
              <a:off x="4355976" y="613718"/>
              <a:ext cx="1827915"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Binaire pur</a:t>
              </a:r>
              <a:endParaRPr lang="fr-FR" b="1" dirty="0">
                <a:solidFill>
                  <a:schemeClr val="bg1"/>
                </a:solidFill>
                <a:latin typeface="Arial" pitchFamily="34" charset="0"/>
                <a:cs typeface="Arial" pitchFamily="34" charset="0"/>
              </a:endParaRPr>
            </a:p>
          </p:txBody>
        </p:sp>
        <p:sp>
          <p:nvSpPr>
            <p:cNvPr id="462" name="Rectangle 254"/>
            <p:cNvSpPr>
              <a:spLocks noChangeArrowheads="1"/>
            </p:cNvSpPr>
            <p:nvPr/>
          </p:nvSpPr>
          <p:spPr bwMode="auto">
            <a:xfrm>
              <a:off x="6930334" y="613718"/>
              <a:ext cx="2016224" cy="371475"/>
            </a:xfrm>
            <a:prstGeom prst="rect">
              <a:avLst/>
            </a:prstGeom>
            <a:gradFill>
              <a:gsLst>
                <a:gs pos="9000">
                  <a:srgbClr val="FF6E01">
                    <a:lumMod val="64000"/>
                  </a:srgbClr>
                </a:gs>
                <a:gs pos="50000">
                  <a:schemeClr val="accent1">
                    <a:tint val="44500"/>
                    <a:satMod val="160000"/>
                  </a:schemeClr>
                </a:gs>
                <a:gs pos="93000">
                  <a:srgbClr val="E78401">
                    <a:lumMod val="75000"/>
                  </a:srgb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remarques</a:t>
              </a:r>
              <a:endParaRPr lang="fr-FR" b="1" dirty="0">
                <a:solidFill>
                  <a:schemeClr val="bg1"/>
                </a:solidFill>
                <a:latin typeface="Arial" pitchFamily="34" charset="0"/>
                <a:cs typeface="Arial" pitchFamily="34" charset="0"/>
              </a:endParaRPr>
            </a:p>
          </p:txBody>
        </p:sp>
      </p:grpSp>
      <p:grpSp>
        <p:nvGrpSpPr>
          <p:cNvPr id="39" name="Groupe 38"/>
          <p:cNvGrpSpPr/>
          <p:nvPr/>
        </p:nvGrpSpPr>
        <p:grpSpPr>
          <a:xfrm>
            <a:off x="4366166" y="1709402"/>
            <a:ext cx="4580392" cy="371475"/>
            <a:chOff x="4366166" y="1709402"/>
            <a:chExt cx="4580392" cy="371475"/>
          </a:xfrm>
        </p:grpSpPr>
        <p:sp>
          <p:nvSpPr>
            <p:cNvPr id="203" name="Rectangle 254"/>
            <p:cNvSpPr>
              <a:spLocks noChangeArrowheads="1"/>
            </p:cNvSpPr>
            <p:nvPr/>
          </p:nvSpPr>
          <p:spPr bwMode="auto">
            <a:xfrm>
              <a:off x="6195995" y="1709402"/>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211" name="Rectangle 254"/>
            <p:cNvSpPr>
              <a:spLocks noChangeArrowheads="1"/>
            </p:cNvSpPr>
            <p:nvPr/>
          </p:nvSpPr>
          <p:spPr bwMode="auto">
            <a:xfrm>
              <a:off x="4366166" y="170940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12" name="Rectangle 255"/>
            <p:cNvSpPr>
              <a:spLocks noChangeArrowheads="1"/>
            </p:cNvSpPr>
            <p:nvPr/>
          </p:nvSpPr>
          <p:spPr bwMode="auto">
            <a:xfrm>
              <a:off x="4822838" y="170940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13" name="Rectangle 256"/>
            <p:cNvSpPr>
              <a:spLocks noChangeArrowheads="1"/>
            </p:cNvSpPr>
            <p:nvPr/>
          </p:nvSpPr>
          <p:spPr bwMode="auto">
            <a:xfrm>
              <a:off x="5279511" y="170940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14" name="Rectangle 257"/>
            <p:cNvSpPr>
              <a:spLocks noChangeArrowheads="1"/>
            </p:cNvSpPr>
            <p:nvPr/>
          </p:nvSpPr>
          <p:spPr bwMode="auto">
            <a:xfrm>
              <a:off x="5736184" y="170940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63" name="Rectangle 254"/>
            <p:cNvSpPr>
              <a:spLocks noChangeArrowheads="1"/>
            </p:cNvSpPr>
            <p:nvPr/>
          </p:nvSpPr>
          <p:spPr bwMode="auto">
            <a:xfrm>
              <a:off x="6930334" y="1709402"/>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endParaRPr lang="fr-FR" b="1" dirty="0">
                <a:solidFill>
                  <a:schemeClr val="bg1"/>
                </a:solidFill>
                <a:latin typeface="Arial" pitchFamily="34" charset="0"/>
                <a:cs typeface="Arial" pitchFamily="34" charset="0"/>
              </a:endParaRPr>
            </a:p>
          </p:txBody>
        </p:sp>
      </p:grpSp>
      <p:grpSp>
        <p:nvGrpSpPr>
          <p:cNvPr id="17" name="Groupe 16"/>
          <p:cNvGrpSpPr/>
          <p:nvPr/>
        </p:nvGrpSpPr>
        <p:grpSpPr>
          <a:xfrm>
            <a:off x="4366166" y="2425017"/>
            <a:ext cx="4580392" cy="371475"/>
            <a:chOff x="4366166" y="2425017"/>
            <a:chExt cx="4580392" cy="371475"/>
          </a:xfrm>
        </p:grpSpPr>
        <p:sp>
          <p:nvSpPr>
            <p:cNvPr id="243" name="Rectangle 257"/>
            <p:cNvSpPr>
              <a:spLocks noChangeArrowheads="1"/>
            </p:cNvSpPr>
            <p:nvPr/>
          </p:nvSpPr>
          <p:spPr bwMode="auto">
            <a:xfrm>
              <a:off x="5736184" y="242501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44" name="Rectangle 254"/>
            <p:cNvSpPr>
              <a:spLocks noChangeArrowheads="1"/>
            </p:cNvSpPr>
            <p:nvPr/>
          </p:nvSpPr>
          <p:spPr bwMode="auto">
            <a:xfrm>
              <a:off x="4366166" y="242501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45" name="Rectangle 255"/>
            <p:cNvSpPr>
              <a:spLocks noChangeArrowheads="1"/>
            </p:cNvSpPr>
            <p:nvPr/>
          </p:nvSpPr>
          <p:spPr bwMode="auto">
            <a:xfrm>
              <a:off x="4822838" y="242501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46" name="Rectangle 256"/>
            <p:cNvSpPr>
              <a:spLocks noChangeArrowheads="1"/>
            </p:cNvSpPr>
            <p:nvPr/>
          </p:nvSpPr>
          <p:spPr bwMode="auto">
            <a:xfrm>
              <a:off x="5279511" y="242501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46" name="Rectangle 254"/>
            <p:cNvSpPr>
              <a:spLocks noChangeArrowheads="1"/>
            </p:cNvSpPr>
            <p:nvPr/>
          </p:nvSpPr>
          <p:spPr bwMode="auto">
            <a:xfrm>
              <a:off x="6195995" y="2425017"/>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464" name="Rectangle 254"/>
            <p:cNvSpPr>
              <a:spLocks noChangeArrowheads="1"/>
            </p:cNvSpPr>
            <p:nvPr/>
          </p:nvSpPr>
          <p:spPr bwMode="auto">
            <a:xfrm>
              <a:off x="6930334" y="2425017"/>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grpSp>
      <p:grpSp>
        <p:nvGrpSpPr>
          <p:cNvPr id="18" name="Groupe 17"/>
          <p:cNvGrpSpPr/>
          <p:nvPr/>
        </p:nvGrpSpPr>
        <p:grpSpPr>
          <a:xfrm>
            <a:off x="4366166" y="2798080"/>
            <a:ext cx="4580392" cy="373063"/>
            <a:chOff x="4366166" y="2798080"/>
            <a:chExt cx="4580392" cy="373063"/>
          </a:xfrm>
        </p:grpSpPr>
        <p:sp>
          <p:nvSpPr>
            <p:cNvPr id="235" name="Rectangle 286"/>
            <p:cNvSpPr>
              <a:spLocks noChangeArrowheads="1"/>
            </p:cNvSpPr>
            <p:nvPr/>
          </p:nvSpPr>
          <p:spPr bwMode="auto">
            <a:xfrm>
              <a:off x="4366166" y="2798080"/>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36" name="Rectangle 289"/>
            <p:cNvSpPr>
              <a:spLocks noChangeArrowheads="1"/>
            </p:cNvSpPr>
            <p:nvPr/>
          </p:nvSpPr>
          <p:spPr bwMode="auto">
            <a:xfrm>
              <a:off x="4822838" y="2798080"/>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37" name="Rectangle 291"/>
            <p:cNvSpPr>
              <a:spLocks noChangeArrowheads="1"/>
            </p:cNvSpPr>
            <p:nvPr/>
          </p:nvSpPr>
          <p:spPr bwMode="auto">
            <a:xfrm>
              <a:off x="4822838" y="2798080"/>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38" name="Rectangle 292"/>
            <p:cNvSpPr>
              <a:spLocks noChangeArrowheads="1"/>
            </p:cNvSpPr>
            <p:nvPr/>
          </p:nvSpPr>
          <p:spPr bwMode="auto">
            <a:xfrm>
              <a:off x="5279511" y="2798080"/>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39" name="Rectangle 294"/>
            <p:cNvSpPr>
              <a:spLocks noChangeArrowheads="1"/>
            </p:cNvSpPr>
            <p:nvPr/>
          </p:nvSpPr>
          <p:spPr bwMode="auto">
            <a:xfrm>
              <a:off x="5279511" y="2798080"/>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40" name="Rectangle 295"/>
            <p:cNvSpPr>
              <a:spLocks noChangeArrowheads="1"/>
            </p:cNvSpPr>
            <p:nvPr/>
          </p:nvSpPr>
          <p:spPr bwMode="auto">
            <a:xfrm>
              <a:off x="5736184" y="2798080"/>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41" name="Rectangle 297"/>
            <p:cNvSpPr>
              <a:spLocks noChangeArrowheads="1"/>
            </p:cNvSpPr>
            <p:nvPr/>
          </p:nvSpPr>
          <p:spPr bwMode="auto">
            <a:xfrm>
              <a:off x="5736184" y="2798080"/>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47" name="Rectangle 286"/>
            <p:cNvSpPr>
              <a:spLocks noChangeArrowheads="1"/>
            </p:cNvSpPr>
            <p:nvPr/>
          </p:nvSpPr>
          <p:spPr bwMode="auto">
            <a:xfrm>
              <a:off x="6195995" y="2798080"/>
              <a:ext cx="730382" cy="373063"/>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5</a:t>
              </a:r>
              <a:endParaRPr lang="fr-FR" b="1" dirty="0">
                <a:solidFill>
                  <a:schemeClr val="bg1"/>
                </a:solidFill>
                <a:latin typeface="Arial" pitchFamily="34" charset="0"/>
                <a:cs typeface="Arial" pitchFamily="34" charset="0"/>
              </a:endParaRPr>
            </a:p>
          </p:txBody>
        </p:sp>
        <p:sp>
          <p:nvSpPr>
            <p:cNvPr id="465" name="Rectangle 286"/>
            <p:cNvSpPr>
              <a:spLocks noChangeArrowheads="1"/>
            </p:cNvSpPr>
            <p:nvPr/>
          </p:nvSpPr>
          <p:spPr bwMode="auto">
            <a:xfrm>
              <a:off x="6930334" y="2798080"/>
              <a:ext cx="2016224" cy="373063"/>
            </a:xfrm>
            <a:prstGeom prst="rect">
              <a:avLst/>
            </a:prstGeom>
            <a:gradFill>
              <a:gsLst>
                <a:gs pos="9000">
                  <a:srgbClr val="FF6E01"/>
                </a:gs>
                <a:gs pos="50000">
                  <a:schemeClr val="accent1">
                    <a:tint val="44500"/>
                    <a:satMod val="160000"/>
                  </a:schemeClr>
                </a:gs>
                <a:gs pos="93000">
                  <a:srgbClr val="E78401"/>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endParaRPr lang="fr-FR" b="1" dirty="0">
                <a:solidFill>
                  <a:schemeClr val="bg1"/>
                </a:solidFill>
                <a:latin typeface="Arial" pitchFamily="34" charset="0"/>
                <a:cs typeface="Arial" pitchFamily="34" charset="0"/>
              </a:endParaRPr>
            </a:p>
          </p:txBody>
        </p:sp>
      </p:grpSp>
      <p:grpSp>
        <p:nvGrpSpPr>
          <p:cNvPr id="20" name="Groupe 19"/>
          <p:cNvGrpSpPr/>
          <p:nvPr/>
        </p:nvGrpSpPr>
        <p:grpSpPr>
          <a:xfrm>
            <a:off x="4366166" y="3505137"/>
            <a:ext cx="4580392" cy="371475"/>
            <a:chOff x="4366166" y="3505137"/>
            <a:chExt cx="4580392" cy="371475"/>
          </a:xfrm>
        </p:grpSpPr>
        <p:sp>
          <p:nvSpPr>
            <p:cNvPr id="225" name="Rectangle 224"/>
            <p:cNvSpPr>
              <a:spLocks noChangeArrowheads="1"/>
            </p:cNvSpPr>
            <p:nvPr/>
          </p:nvSpPr>
          <p:spPr bwMode="auto">
            <a:xfrm>
              <a:off x="4366166" y="350513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226" name="Rectangle 225"/>
            <p:cNvSpPr>
              <a:spLocks noChangeArrowheads="1"/>
            </p:cNvSpPr>
            <p:nvPr/>
          </p:nvSpPr>
          <p:spPr bwMode="auto">
            <a:xfrm>
              <a:off x="4822838" y="350513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27" name="Rectangle 226"/>
            <p:cNvSpPr>
              <a:spLocks noChangeArrowheads="1"/>
            </p:cNvSpPr>
            <p:nvPr/>
          </p:nvSpPr>
          <p:spPr bwMode="auto">
            <a:xfrm>
              <a:off x="5736184" y="350513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28" name="Rectangle 227"/>
            <p:cNvSpPr>
              <a:spLocks noChangeArrowheads="1"/>
            </p:cNvSpPr>
            <p:nvPr/>
          </p:nvSpPr>
          <p:spPr bwMode="auto">
            <a:xfrm>
              <a:off x="5279511" y="350513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48" name="Rectangle 447"/>
            <p:cNvSpPr>
              <a:spLocks noChangeArrowheads="1"/>
            </p:cNvSpPr>
            <p:nvPr/>
          </p:nvSpPr>
          <p:spPr bwMode="auto">
            <a:xfrm>
              <a:off x="6195995" y="3505137"/>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7 </a:t>
              </a:r>
              <a:endParaRPr lang="fr-FR" b="1" dirty="0">
                <a:solidFill>
                  <a:schemeClr val="bg1"/>
                </a:solidFill>
                <a:latin typeface="Arial" pitchFamily="34" charset="0"/>
                <a:cs typeface="Arial" pitchFamily="34" charset="0"/>
              </a:endParaRPr>
            </a:p>
          </p:txBody>
        </p:sp>
        <p:sp>
          <p:nvSpPr>
            <p:cNvPr id="466" name="Rectangle 465"/>
            <p:cNvSpPr>
              <a:spLocks noChangeArrowheads="1"/>
            </p:cNvSpPr>
            <p:nvPr/>
          </p:nvSpPr>
          <p:spPr bwMode="auto">
            <a:xfrm>
              <a:off x="6930334" y="3505137"/>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sz="1600" b="1" dirty="0">
                <a:solidFill>
                  <a:schemeClr val="bg1"/>
                </a:solidFill>
                <a:latin typeface="Arial" pitchFamily="34" charset="0"/>
                <a:cs typeface="Arial" pitchFamily="34" charset="0"/>
              </a:endParaRPr>
            </a:p>
          </p:txBody>
        </p:sp>
      </p:grpSp>
      <p:grpSp>
        <p:nvGrpSpPr>
          <p:cNvPr id="19" name="Groupe 18"/>
          <p:cNvGrpSpPr/>
          <p:nvPr/>
        </p:nvGrpSpPr>
        <p:grpSpPr>
          <a:xfrm>
            <a:off x="4366166" y="3161341"/>
            <a:ext cx="4580392" cy="371475"/>
            <a:chOff x="4366166" y="3161341"/>
            <a:chExt cx="4580392" cy="371475"/>
          </a:xfrm>
        </p:grpSpPr>
        <p:sp>
          <p:nvSpPr>
            <p:cNvPr id="230" name="Rectangle 254"/>
            <p:cNvSpPr>
              <a:spLocks noChangeArrowheads="1"/>
            </p:cNvSpPr>
            <p:nvPr/>
          </p:nvSpPr>
          <p:spPr bwMode="auto">
            <a:xfrm>
              <a:off x="4366166"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31" name="Rectangle 255"/>
            <p:cNvSpPr>
              <a:spLocks noChangeArrowheads="1"/>
            </p:cNvSpPr>
            <p:nvPr/>
          </p:nvSpPr>
          <p:spPr bwMode="auto">
            <a:xfrm>
              <a:off x="4822838"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32" name="Rectangle 256"/>
            <p:cNvSpPr>
              <a:spLocks noChangeArrowheads="1"/>
            </p:cNvSpPr>
            <p:nvPr/>
          </p:nvSpPr>
          <p:spPr bwMode="auto">
            <a:xfrm>
              <a:off x="5279511"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33" name="Rectangle 257"/>
            <p:cNvSpPr>
              <a:spLocks noChangeArrowheads="1"/>
            </p:cNvSpPr>
            <p:nvPr/>
          </p:nvSpPr>
          <p:spPr bwMode="auto">
            <a:xfrm>
              <a:off x="5736184"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49" name="Rectangle 254"/>
            <p:cNvSpPr>
              <a:spLocks noChangeArrowheads="1"/>
            </p:cNvSpPr>
            <p:nvPr/>
          </p:nvSpPr>
          <p:spPr bwMode="auto">
            <a:xfrm>
              <a:off x="6195995" y="3161341"/>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6</a:t>
              </a:r>
              <a:endParaRPr lang="fr-FR" b="1" dirty="0">
                <a:solidFill>
                  <a:schemeClr val="bg1"/>
                </a:solidFill>
                <a:latin typeface="Arial" pitchFamily="34" charset="0"/>
                <a:cs typeface="Arial" pitchFamily="34" charset="0"/>
              </a:endParaRPr>
            </a:p>
          </p:txBody>
        </p:sp>
        <p:sp>
          <p:nvSpPr>
            <p:cNvPr id="467" name="Rectangle 254"/>
            <p:cNvSpPr>
              <a:spLocks noChangeArrowheads="1"/>
            </p:cNvSpPr>
            <p:nvPr/>
          </p:nvSpPr>
          <p:spPr bwMode="auto">
            <a:xfrm>
              <a:off x="6930334" y="3161341"/>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endParaRPr lang="fr-FR" b="1" dirty="0">
                <a:solidFill>
                  <a:schemeClr val="bg1"/>
                </a:solidFill>
                <a:latin typeface="Arial" pitchFamily="34" charset="0"/>
                <a:cs typeface="Arial" pitchFamily="34" charset="0"/>
              </a:endParaRPr>
            </a:p>
          </p:txBody>
        </p:sp>
      </p:grpSp>
      <p:grpSp>
        <p:nvGrpSpPr>
          <p:cNvPr id="23" name="Groupe 22"/>
          <p:cNvGrpSpPr/>
          <p:nvPr/>
        </p:nvGrpSpPr>
        <p:grpSpPr>
          <a:xfrm>
            <a:off x="4366166" y="4251263"/>
            <a:ext cx="4580392" cy="373063"/>
            <a:chOff x="4366166" y="4251263"/>
            <a:chExt cx="4580392" cy="373063"/>
          </a:xfrm>
        </p:grpSpPr>
        <p:sp>
          <p:nvSpPr>
            <p:cNvPr id="411" name="Rectangle 286"/>
            <p:cNvSpPr>
              <a:spLocks noChangeArrowheads="1"/>
            </p:cNvSpPr>
            <p:nvPr/>
          </p:nvSpPr>
          <p:spPr bwMode="auto">
            <a:xfrm>
              <a:off x="4366166" y="4251263"/>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12" name="Rectangle 289"/>
            <p:cNvSpPr>
              <a:spLocks noChangeArrowheads="1"/>
            </p:cNvSpPr>
            <p:nvPr/>
          </p:nvSpPr>
          <p:spPr bwMode="auto">
            <a:xfrm>
              <a:off x="4822838" y="4251263"/>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413" name="Rectangle 291"/>
            <p:cNvSpPr>
              <a:spLocks noChangeArrowheads="1"/>
            </p:cNvSpPr>
            <p:nvPr/>
          </p:nvSpPr>
          <p:spPr bwMode="auto">
            <a:xfrm>
              <a:off x="4822838" y="4251263"/>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14" name="Rectangle 292"/>
            <p:cNvSpPr>
              <a:spLocks noChangeArrowheads="1"/>
            </p:cNvSpPr>
            <p:nvPr/>
          </p:nvSpPr>
          <p:spPr bwMode="auto">
            <a:xfrm>
              <a:off x="5279511" y="4251263"/>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415" name="Rectangle 294"/>
            <p:cNvSpPr>
              <a:spLocks noChangeArrowheads="1"/>
            </p:cNvSpPr>
            <p:nvPr/>
          </p:nvSpPr>
          <p:spPr bwMode="auto">
            <a:xfrm>
              <a:off x="5279511" y="4251263"/>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16" name="Rectangle 295"/>
            <p:cNvSpPr>
              <a:spLocks noChangeArrowheads="1"/>
            </p:cNvSpPr>
            <p:nvPr/>
          </p:nvSpPr>
          <p:spPr bwMode="auto">
            <a:xfrm>
              <a:off x="5736184" y="4251263"/>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417" name="Rectangle 297"/>
            <p:cNvSpPr>
              <a:spLocks noChangeArrowheads="1"/>
            </p:cNvSpPr>
            <p:nvPr/>
          </p:nvSpPr>
          <p:spPr bwMode="auto">
            <a:xfrm>
              <a:off x="5736184" y="4251263"/>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51" name="Rectangle 286"/>
            <p:cNvSpPr>
              <a:spLocks noChangeArrowheads="1"/>
            </p:cNvSpPr>
            <p:nvPr/>
          </p:nvSpPr>
          <p:spPr bwMode="auto">
            <a:xfrm>
              <a:off x="6195995" y="4251263"/>
              <a:ext cx="730382" cy="373063"/>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9</a:t>
              </a:r>
              <a:endParaRPr lang="fr-FR" b="1" dirty="0">
                <a:solidFill>
                  <a:schemeClr val="bg1"/>
                </a:solidFill>
                <a:latin typeface="Arial" pitchFamily="34" charset="0"/>
                <a:cs typeface="Arial" pitchFamily="34" charset="0"/>
              </a:endParaRPr>
            </a:p>
          </p:txBody>
        </p:sp>
        <p:sp>
          <p:nvSpPr>
            <p:cNvPr id="469" name="Rectangle 286"/>
            <p:cNvSpPr>
              <a:spLocks noChangeArrowheads="1"/>
            </p:cNvSpPr>
            <p:nvPr/>
          </p:nvSpPr>
          <p:spPr bwMode="auto">
            <a:xfrm>
              <a:off x="6930334" y="4251263"/>
              <a:ext cx="2016224" cy="373063"/>
            </a:xfrm>
            <a:prstGeom prst="rect">
              <a:avLst/>
            </a:prstGeom>
            <a:gradFill>
              <a:gsLst>
                <a:gs pos="9000">
                  <a:srgbClr val="FF6E01"/>
                </a:gs>
                <a:gs pos="50000">
                  <a:schemeClr val="accent1">
                    <a:tint val="44500"/>
                    <a:satMod val="160000"/>
                  </a:schemeClr>
                </a:gs>
                <a:gs pos="93000">
                  <a:srgbClr val="E78401"/>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endParaRPr lang="fr-FR" b="1" dirty="0">
                <a:solidFill>
                  <a:schemeClr val="bg1"/>
                </a:solidFill>
                <a:latin typeface="Arial" pitchFamily="34" charset="0"/>
                <a:cs typeface="Arial" pitchFamily="34" charset="0"/>
              </a:endParaRPr>
            </a:p>
          </p:txBody>
        </p:sp>
      </p:grpSp>
      <p:grpSp>
        <p:nvGrpSpPr>
          <p:cNvPr id="25" name="Groupe 24"/>
          <p:cNvGrpSpPr/>
          <p:nvPr/>
        </p:nvGrpSpPr>
        <p:grpSpPr>
          <a:xfrm>
            <a:off x="4366166" y="4958320"/>
            <a:ext cx="4580392" cy="371475"/>
            <a:chOff x="4366166" y="4958320"/>
            <a:chExt cx="4580392" cy="371475"/>
          </a:xfrm>
        </p:grpSpPr>
        <p:sp>
          <p:nvSpPr>
            <p:cNvPr id="401" name="Rectangle 400"/>
            <p:cNvSpPr>
              <a:spLocks noChangeArrowheads="1"/>
            </p:cNvSpPr>
            <p:nvPr/>
          </p:nvSpPr>
          <p:spPr bwMode="auto">
            <a:xfrm>
              <a:off x="4366166" y="495832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p:txBody>
        </p:sp>
        <p:sp>
          <p:nvSpPr>
            <p:cNvPr id="402" name="Rectangle 401"/>
            <p:cNvSpPr>
              <a:spLocks noChangeArrowheads="1"/>
            </p:cNvSpPr>
            <p:nvPr/>
          </p:nvSpPr>
          <p:spPr bwMode="auto">
            <a:xfrm>
              <a:off x="4822838" y="495832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03" name="Rectangle 402"/>
            <p:cNvSpPr>
              <a:spLocks noChangeArrowheads="1"/>
            </p:cNvSpPr>
            <p:nvPr/>
          </p:nvSpPr>
          <p:spPr bwMode="auto">
            <a:xfrm>
              <a:off x="5736184" y="495832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04" name="Rectangle 403"/>
            <p:cNvSpPr>
              <a:spLocks noChangeArrowheads="1"/>
            </p:cNvSpPr>
            <p:nvPr/>
          </p:nvSpPr>
          <p:spPr bwMode="auto">
            <a:xfrm>
              <a:off x="5279511" y="495832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52" name="Rectangle 451"/>
            <p:cNvSpPr>
              <a:spLocks noChangeArrowheads="1"/>
            </p:cNvSpPr>
            <p:nvPr/>
          </p:nvSpPr>
          <p:spPr bwMode="auto">
            <a:xfrm>
              <a:off x="6195995" y="4958320"/>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x </a:t>
              </a:r>
              <a:endParaRPr lang="fr-FR" b="1" dirty="0">
                <a:solidFill>
                  <a:schemeClr val="bg1"/>
                </a:solidFill>
                <a:latin typeface="Arial" pitchFamily="34" charset="0"/>
                <a:cs typeface="Arial" pitchFamily="34" charset="0"/>
              </a:endParaRPr>
            </a:p>
          </p:txBody>
        </p:sp>
        <p:sp>
          <p:nvSpPr>
            <p:cNvPr id="470" name="Rectangle 469"/>
            <p:cNvSpPr>
              <a:spLocks noChangeArrowheads="1"/>
            </p:cNvSpPr>
            <p:nvPr/>
          </p:nvSpPr>
          <p:spPr bwMode="auto">
            <a:xfrm>
              <a:off x="6930334" y="4958320"/>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N’existe </a:t>
              </a:r>
              <a:r>
                <a:rPr lang="fr-FR" b="1" dirty="0">
                  <a:solidFill>
                    <a:schemeClr val="bg1"/>
                  </a:solidFill>
                  <a:latin typeface="Arial" pitchFamily="34" charset="0"/>
                  <a:cs typeface="Arial" pitchFamily="34" charset="0"/>
                </a:rPr>
                <a:t>pas</a:t>
              </a:r>
            </a:p>
            <a:p>
              <a:pPr algn="ctr"/>
              <a:endParaRPr lang="fr-FR" b="1" dirty="0">
                <a:solidFill>
                  <a:schemeClr val="bg1"/>
                </a:solidFill>
                <a:latin typeface="Arial" pitchFamily="34" charset="0"/>
                <a:cs typeface="Arial" pitchFamily="34" charset="0"/>
              </a:endParaRPr>
            </a:p>
          </p:txBody>
        </p:sp>
      </p:grpSp>
      <p:grpSp>
        <p:nvGrpSpPr>
          <p:cNvPr id="24" name="Groupe 23"/>
          <p:cNvGrpSpPr/>
          <p:nvPr/>
        </p:nvGrpSpPr>
        <p:grpSpPr>
          <a:xfrm>
            <a:off x="4366166" y="4614524"/>
            <a:ext cx="4580392" cy="371475"/>
            <a:chOff x="4366166" y="4614524"/>
            <a:chExt cx="4580392" cy="371475"/>
          </a:xfrm>
        </p:grpSpPr>
        <p:sp>
          <p:nvSpPr>
            <p:cNvPr id="406" name="Rectangle 254"/>
            <p:cNvSpPr>
              <a:spLocks noChangeArrowheads="1"/>
            </p:cNvSpPr>
            <p:nvPr/>
          </p:nvSpPr>
          <p:spPr bwMode="auto">
            <a:xfrm>
              <a:off x="4366166" y="4614524"/>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p:txBody>
        </p:sp>
        <p:sp>
          <p:nvSpPr>
            <p:cNvPr id="407" name="Rectangle 255"/>
            <p:cNvSpPr>
              <a:spLocks noChangeArrowheads="1"/>
            </p:cNvSpPr>
            <p:nvPr/>
          </p:nvSpPr>
          <p:spPr bwMode="auto">
            <a:xfrm>
              <a:off x="4822838" y="4614524"/>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08" name="Rectangle 256"/>
            <p:cNvSpPr>
              <a:spLocks noChangeArrowheads="1"/>
            </p:cNvSpPr>
            <p:nvPr/>
          </p:nvSpPr>
          <p:spPr bwMode="auto">
            <a:xfrm>
              <a:off x="5279511" y="4614524"/>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09" name="Rectangle 257"/>
            <p:cNvSpPr>
              <a:spLocks noChangeArrowheads="1"/>
            </p:cNvSpPr>
            <p:nvPr/>
          </p:nvSpPr>
          <p:spPr bwMode="auto">
            <a:xfrm>
              <a:off x="5736184" y="4614524"/>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53" name="Rectangle 254"/>
            <p:cNvSpPr>
              <a:spLocks noChangeArrowheads="1"/>
            </p:cNvSpPr>
            <p:nvPr/>
          </p:nvSpPr>
          <p:spPr bwMode="auto">
            <a:xfrm>
              <a:off x="6195995" y="4614524"/>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x</a:t>
              </a:r>
              <a:endParaRPr lang="fr-FR" b="1" dirty="0">
                <a:solidFill>
                  <a:schemeClr val="bg1"/>
                </a:solidFill>
                <a:latin typeface="Arial" pitchFamily="34" charset="0"/>
                <a:cs typeface="Arial" pitchFamily="34" charset="0"/>
              </a:endParaRPr>
            </a:p>
          </p:txBody>
        </p:sp>
        <p:sp>
          <p:nvSpPr>
            <p:cNvPr id="471" name="Rectangle 254"/>
            <p:cNvSpPr>
              <a:spLocks noChangeArrowheads="1"/>
            </p:cNvSpPr>
            <p:nvPr/>
          </p:nvSpPr>
          <p:spPr bwMode="auto">
            <a:xfrm>
              <a:off x="6930334" y="4614524"/>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N’existe pas</a:t>
              </a:r>
              <a:endParaRPr lang="fr-FR" b="1" dirty="0">
                <a:solidFill>
                  <a:schemeClr val="bg1"/>
                </a:solidFill>
                <a:latin typeface="Arial" pitchFamily="34" charset="0"/>
                <a:cs typeface="Arial" pitchFamily="34" charset="0"/>
              </a:endParaRPr>
            </a:p>
          </p:txBody>
        </p:sp>
      </p:grpSp>
      <p:grpSp>
        <p:nvGrpSpPr>
          <p:cNvPr id="28" name="Groupe 27"/>
          <p:cNvGrpSpPr/>
          <p:nvPr/>
        </p:nvGrpSpPr>
        <p:grpSpPr>
          <a:xfrm>
            <a:off x="4366166" y="5711294"/>
            <a:ext cx="4580392" cy="373063"/>
            <a:chOff x="4366166" y="5711294"/>
            <a:chExt cx="4580392" cy="373063"/>
          </a:xfrm>
        </p:grpSpPr>
        <p:sp>
          <p:nvSpPr>
            <p:cNvPr id="434" name="Rectangle 286"/>
            <p:cNvSpPr>
              <a:spLocks noChangeArrowheads="1"/>
            </p:cNvSpPr>
            <p:nvPr/>
          </p:nvSpPr>
          <p:spPr bwMode="auto">
            <a:xfrm>
              <a:off x="4366166" y="5711294"/>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35" name="Rectangle 289"/>
            <p:cNvSpPr>
              <a:spLocks noChangeArrowheads="1"/>
            </p:cNvSpPr>
            <p:nvPr/>
          </p:nvSpPr>
          <p:spPr bwMode="auto">
            <a:xfrm>
              <a:off x="4822838" y="5711294"/>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436" name="Rectangle 291"/>
            <p:cNvSpPr>
              <a:spLocks noChangeArrowheads="1"/>
            </p:cNvSpPr>
            <p:nvPr/>
          </p:nvSpPr>
          <p:spPr bwMode="auto">
            <a:xfrm>
              <a:off x="4822838" y="5711294"/>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37" name="Rectangle 292"/>
            <p:cNvSpPr>
              <a:spLocks noChangeArrowheads="1"/>
            </p:cNvSpPr>
            <p:nvPr/>
          </p:nvSpPr>
          <p:spPr bwMode="auto">
            <a:xfrm>
              <a:off x="5279511" y="5711294"/>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438" name="Rectangle 294"/>
            <p:cNvSpPr>
              <a:spLocks noChangeArrowheads="1"/>
            </p:cNvSpPr>
            <p:nvPr/>
          </p:nvSpPr>
          <p:spPr bwMode="auto">
            <a:xfrm>
              <a:off x="5279511" y="5711294"/>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39" name="Rectangle 295"/>
            <p:cNvSpPr>
              <a:spLocks noChangeArrowheads="1"/>
            </p:cNvSpPr>
            <p:nvPr/>
          </p:nvSpPr>
          <p:spPr bwMode="auto">
            <a:xfrm>
              <a:off x="5736184" y="5711294"/>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440" name="Rectangle 297"/>
            <p:cNvSpPr>
              <a:spLocks noChangeArrowheads="1"/>
            </p:cNvSpPr>
            <p:nvPr/>
          </p:nvSpPr>
          <p:spPr bwMode="auto">
            <a:xfrm>
              <a:off x="5736184" y="5711294"/>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55" name="Rectangle 286"/>
            <p:cNvSpPr>
              <a:spLocks noChangeArrowheads="1"/>
            </p:cNvSpPr>
            <p:nvPr/>
          </p:nvSpPr>
          <p:spPr bwMode="auto">
            <a:xfrm>
              <a:off x="6195995" y="5711294"/>
              <a:ext cx="730382" cy="373063"/>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x</a:t>
              </a:r>
              <a:endParaRPr lang="fr-FR" b="1" dirty="0">
                <a:solidFill>
                  <a:schemeClr val="bg1"/>
                </a:solidFill>
                <a:latin typeface="Arial" pitchFamily="34" charset="0"/>
                <a:cs typeface="Arial" pitchFamily="34" charset="0"/>
              </a:endParaRPr>
            </a:p>
          </p:txBody>
        </p:sp>
        <p:sp>
          <p:nvSpPr>
            <p:cNvPr id="473" name="Rectangle 286"/>
            <p:cNvSpPr>
              <a:spLocks noChangeArrowheads="1"/>
            </p:cNvSpPr>
            <p:nvPr/>
          </p:nvSpPr>
          <p:spPr bwMode="auto">
            <a:xfrm>
              <a:off x="6930334" y="5711294"/>
              <a:ext cx="2016224" cy="373063"/>
            </a:xfrm>
            <a:prstGeom prst="rect">
              <a:avLst/>
            </a:prstGeom>
            <a:gradFill>
              <a:gsLst>
                <a:gs pos="9000">
                  <a:srgbClr val="FF6E01"/>
                </a:gs>
                <a:gs pos="50000">
                  <a:schemeClr val="accent1">
                    <a:tint val="44500"/>
                    <a:satMod val="160000"/>
                  </a:schemeClr>
                </a:gs>
                <a:gs pos="93000">
                  <a:srgbClr val="E78401"/>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a:solidFill>
                    <a:schemeClr val="bg1"/>
                  </a:solidFill>
                  <a:latin typeface="Arial" pitchFamily="34" charset="0"/>
                  <a:cs typeface="Arial" pitchFamily="34" charset="0"/>
                </a:rPr>
                <a:t>N’existe pas</a:t>
              </a:r>
            </a:p>
          </p:txBody>
        </p:sp>
      </p:grpSp>
      <p:grpSp>
        <p:nvGrpSpPr>
          <p:cNvPr id="34" name="Groupe 33"/>
          <p:cNvGrpSpPr/>
          <p:nvPr/>
        </p:nvGrpSpPr>
        <p:grpSpPr>
          <a:xfrm>
            <a:off x="4366166" y="6418351"/>
            <a:ext cx="4580392" cy="371475"/>
            <a:chOff x="4366166" y="6418351"/>
            <a:chExt cx="4580392" cy="371475"/>
          </a:xfrm>
        </p:grpSpPr>
        <p:sp>
          <p:nvSpPr>
            <p:cNvPr id="424" name="Rectangle 423"/>
            <p:cNvSpPr>
              <a:spLocks noChangeArrowheads="1"/>
            </p:cNvSpPr>
            <p:nvPr/>
          </p:nvSpPr>
          <p:spPr bwMode="auto">
            <a:xfrm>
              <a:off x="4366166" y="641835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p:txBody>
        </p:sp>
        <p:sp>
          <p:nvSpPr>
            <p:cNvPr id="425" name="Rectangle 424"/>
            <p:cNvSpPr>
              <a:spLocks noChangeArrowheads="1"/>
            </p:cNvSpPr>
            <p:nvPr/>
          </p:nvSpPr>
          <p:spPr bwMode="auto">
            <a:xfrm>
              <a:off x="4822838" y="641835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26" name="Rectangle 425"/>
            <p:cNvSpPr>
              <a:spLocks noChangeArrowheads="1"/>
            </p:cNvSpPr>
            <p:nvPr/>
          </p:nvSpPr>
          <p:spPr bwMode="auto">
            <a:xfrm>
              <a:off x="5736184" y="641835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27" name="Rectangle 426"/>
            <p:cNvSpPr>
              <a:spLocks noChangeArrowheads="1"/>
            </p:cNvSpPr>
            <p:nvPr/>
          </p:nvSpPr>
          <p:spPr bwMode="auto">
            <a:xfrm>
              <a:off x="5279511" y="641835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56" name="Rectangle 455"/>
            <p:cNvSpPr>
              <a:spLocks noChangeArrowheads="1"/>
            </p:cNvSpPr>
            <p:nvPr/>
          </p:nvSpPr>
          <p:spPr bwMode="auto">
            <a:xfrm>
              <a:off x="6195995" y="6418351"/>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x</a:t>
              </a:r>
              <a:endParaRPr lang="fr-FR" b="1" dirty="0">
                <a:solidFill>
                  <a:schemeClr val="bg1"/>
                </a:solidFill>
                <a:latin typeface="Arial" pitchFamily="34" charset="0"/>
                <a:cs typeface="Arial" pitchFamily="34" charset="0"/>
              </a:endParaRPr>
            </a:p>
          </p:txBody>
        </p:sp>
        <p:sp>
          <p:nvSpPr>
            <p:cNvPr id="474" name="Rectangle 473"/>
            <p:cNvSpPr>
              <a:spLocks noChangeArrowheads="1"/>
            </p:cNvSpPr>
            <p:nvPr/>
          </p:nvSpPr>
          <p:spPr bwMode="auto">
            <a:xfrm>
              <a:off x="6930334" y="6418351"/>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 N’existe </a:t>
              </a:r>
              <a:r>
                <a:rPr lang="fr-FR" b="1" dirty="0">
                  <a:solidFill>
                    <a:schemeClr val="bg1"/>
                  </a:solidFill>
                  <a:latin typeface="Arial" pitchFamily="34" charset="0"/>
                  <a:cs typeface="Arial" pitchFamily="34" charset="0"/>
                </a:rPr>
                <a:t>pas</a:t>
              </a:r>
            </a:p>
            <a:p>
              <a:pPr algn="ctr"/>
              <a:endParaRPr lang="fr-FR" b="1" dirty="0">
                <a:solidFill>
                  <a:schemeClr val="bg1"/>
                </a:solidFill>
                <a:latin typeface="Arial" pitchFamily="34" charset="0"/>
                <a:cs typeface="Arial" pitchFamily="34" charset="0"/>
              </a:endParaRPr>
            </a:p>
          </p:txBody>
        </p:sp>
      </p:grpSp>
      <p:grpSp>
        <p:nvGrpSpPr>
          <p:cNvPr id="33" name="Groupe 32"/>
          <p:cNvGrpSpPr/>
          <p:nvPr/>
        </p:nvGrpSpPr>
        <p:grpSpPr>
          <a:xfrm>
            <a:off x="4366166" y="6074555"/>
            <a:ext cx="4580392" cy="371475"/>
            <a:chOff x="4366166" y="6074555"/>
            <a:chExt cx="4580392" cy="371475"/>
          </a:xfrm>
        </p:grpSpPr>
        <p:sp>
          <p:nvSpPr>
            <p:cNvPr id="429" name="Rectangle 254"/>
            <p:cNvSpPr>
              <a:spLocks noChangeArrowheads="1"/>
            </p:cNvSpPr>
            <p:nvPr/>
          </p:nvSpPr>
          <p:spPr bwMode="auto">
            <a:xfrm>
              <a:off x="4366166" y="607455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30" name="Rectangle 255"/>
            <p:cNvSpPr>
              <a:spLocks noChangeArrowheads="1"/>
            </p:cNvSpPr>
            <p:nvPr/>
          </p:nvSpPr>
          <p:spPr bwMode="auto">
            <a:xfrm>
              <a:off x="4822838" y="607455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31" name="Rectangle 256"/>
            <p:cNvSpPr>
              <a:spLocks noChangeArrowheads="1"/>
            </p:cNvSpPr>
            <p:nvPr/>
          </p:nvSpPr>
          <p:spPr bwMode="auto">
            <a:xfrm>
              <a:off x="5279511" y="607455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32" name="Rectangle 257"/>
            <p:cNvSpPr>
              <a:spLocks noChangeArrowheads="1"/>
            </p:cNvSpPr>
            <p:nvPr/>
          </p:nvSpPr>
          <p:spPr bwMode="auto">
            <a:xfrm>
              <a:off x="5736184" y="607455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57" name="Rectangle 254"/>
            <p:cNvSpPr>
              <a:spLocks noChangeArrowheads="1"/>
            </p:cNvSpPr>
            <p:nvPr/>
          </p:nvSpPr>
          <p:spPr bwMode="auto">
            <a:xfrm>
              <a:off x="6195995" y="6074555"/>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x</a:t>
              </a:r>
              <a:endParaRPr lang="fr-FR" b="1" dirty="0">
                <a:solidFill>
                  <a:schemeClr val="bg1"/>
                </a:solidFill>
                <a:latin typeface="Arial" pitchFamily="34" charset="0"/>
                <a:cs typeface="Arial" pitchFamily="34" charset="0"/>
              </a:endParaRPr>
            </a:p>
          </p:txBody>
        </p:sp>
        <p:sp>
          <p:nvSpPr>
            <p:cNvPr id="475" name="Rectangle 254"/>
            <p:cNvSpPr>
              <a:spLocks noChangeArrowheads="1"/>
            </p:cNvSpPr>
            <p:nvPr/>
          </p:nvSpPr>
          <p:spPr bwMode="auto">
            <a:xfrm>
              <a:off x="6930334" y="6074555"/>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a:solidFill>
                    <a:schemeClr val="bg1"/>
                  </a:solidFill>
                  <a:latin typeface="Arial" pitchFamily="34" charset="0"/>
                  <a:cs typeface="Arial" pitchFamily="34" charset="0"/>
                </a:rPr>
                <a:t>N’existe pas</a:t>
              </a:r>
            </a:p>
          </p:txBody>
        </p:sp>
      </p:grpSp>
      <p:grpSp>
        <p:nvGrpSpPr>
          <p:cNvPr id="38" name="Groupe 37"/>
          <p:cNvGrpSpPr/>
          <p:nvPr/>
        </p:nvGrpSpPr>
        <p:grpSpPr>
          <a:xfrm>
            <a:off x="4366166" y="2053198"/>
            <a:ext cx="4580392" cy="371475"/>
            <a:chOff x="4366166" y="2053198"/>
            <a:chExt cx="4580392" cy="371475"/>
          </a:xfrm>
        </p:grpSpPr>
        <p:sp>
          <p:nvSpPr>
            <p:cNvPr id="186" name="Rectangle 185"/>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3 </a:t>
              </a:r>
              <a:endParaRPr lang="fr-FR" b="1" dirty="0">
                <a:solidFill>
                  <a:schemeClr val="bg1"/>
                </a:solidFill>
                <a:latin typeface="Arial" pitchFamily="34" charset="0"/>
                <a:cs typeface="Arial" pitchFamily="34" charset="0"/>
              </a:endParaRPr>
            </a:p>
          </p:txBody>
        </p:sp>
        <p:sp>
          <p:nvSpPr>
            <p:cNvPr id="194" name="Rectangle 193"/>
            <p:cNvSpPr>
              <a:spLocks noChangeArrowheads="1"/>
            </p:cNvSpPr>
            <p:nvPr/>
          </p:nvSpPr>
          <p:spPr bwMode="auto">
            <a:xfrm>
              <a:off x="4366166" y="205319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95" name="Rectangle 194"/>
            <p:cNvSpPr>
              <a:spLocks noChangeArrowheads="1"/>
            </p:cNvSpPr>
            <p:nvPr/>
          </p:nvSpPr>
          <p:spPr bwMode="auto">
            <a:xfrm>
              <a:off x="4822838" y="205319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97" name="Rectangle 196"/>
            <p:cNvSpPr>
              <a:spLocks noChangeArrowheads="1"/>
            </p:cNvSpPr>
            <p:nvPr/>
          </p:nvSpPr>
          <p:spPr bwMode="auto">
            <a:xfrm>
              <a:off x="5736184" y="205319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96" name="Rectangle 195"/>
            <p:cNvSpPr>
              <a:spLocks noChangeArrowheads="1"/>
            </p:cNvSpPr>
            <p:nvPr/>
          </p:nvSpPr>
          <p:spPr bwMode="auto">
            <a:xfrm>
              <a:off x="5279511" y="205319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61" name="Rectangle 460"/>
            <p:cNvSpPr>
              <a:spLocks noChangeArrowheads="1"/>
            </p:cNvSpPr>
            <p:nvPr/>
          </p:nvSpPr>
          <p:spPr bwMode="auto">
            <a:xfrm>
              <a:off x="6930334" y="2053198"/>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grpSp>
      <p:grpSp>
        <p:nvGrpSpPr>
          <p:cNvPr id="22" name="Groupe 21"/>
          <p:cNvGrpSpPr/>
          <p:nvPr/>
        </p:nvGrpSpPr>
        <p:grpSpPr>
          <a:xfrm>
            <a:off x="4366166" y="3878200"/>
            <a:ext cx="4580392" cy="371475"/>
            <a:chOff x="4366166" y="3878200"/>
            <a:chExt cx="4580392" cy="371475"/>
          </a:xfrm>
        </p:grpSpPr>
        <p:sp>
          <p:nvSpPr>
            <p:cNvPr id="419" name="Rectangle 257"/>
            <p:cNvSpPr>
              <a:spLocks noChangeArrowheads="1"/>
            </p:cNvSpPr>
            <p:nvPr/>
          </p:nvSpPr>
          <p:spPr bwMode="auto">
            <a:xfrm>
              <a:off x="5736184"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20" name="Rectangle 254"/>
            <p:cNvSpPr>
              <a:spLocks noChangeArrowheads="1"/>
            </p:cNvSpPr>
            <p:nvPr/>
          </p:nvSpPr>
          <p:spPr bwMode="auto">
            <a:xfrm>
              <a:off x="4366166"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21" name="Rectangle 255"/>
            <p:cNvSpPr>
              <a:spLocks noChangeArrowheads="1"/>
            </p:cNvSpPr>
            <p:nvPr/>
          </p:nvSpPr>
          <p:spPr bwMode="auto">
            <a:xfrm>
              <a:off x="4822838"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22" name="Rectangle 256"/>
            <p:cNvSpPr>
              <a:spLocks noChangeArrowheads="1"/>
            </p:cNvSpPr>
            <p:nvPr/>
          </p:nvSpPr>
          <p:spPr bwMode="auto">
            <a:xfrm>
              <a:off x="5279511"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50" name="Rectangle 254"/>
            <p:cNvSpPr>
              <a:spLocks noChangeArrowheads="1"/>
            </p:cNvSpPr>
            <p:nvPr/>
          </p:nvSpPr>
          <p:spPr bwMode="auto">
            <a:xfrm>
              <a:off x="6195995" y="3878200"/>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468" name="Rectangle 254"/>
            <p:cNvSpPr>
              <a:spLocks noChangeArrowheads="1"/>
            </p:cNvSpPr>
            <p:nvPr/>
          </p:nvSpPr>
          <p:spPr bwMode="auto">
            <a:xfrm>
              <a:off x="6930334" y="3878200"/>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sz="1600" b="1" dirty="0">
                <a:solidFill>
                  <a:schemeClr val="bg1"/>
                </a:solidFill>
                <a:latin typeface="Arial" pitchFamily="34" charset="0"/>
                <a:cs typeface="Arial" pitchFamily="34" charset="0"/>
              </a:endParaRPr>
            </a:p>
          </p:txBody>
        </p:sp>
      </p:grpSp>
      <p:grpSp>
        <p:nvGrpSpPr>
          <p:cNvPr id="27" name="Groupe 26"/>
          <p:cNvGrpSpPr/>
          <p:nvPr/>
        </p:nvGrpSpPr>
        <p:grpSpPr>
          <a:xfrm>
            <a:off x="4366166" y="5338231"/>
            <a:ext cx="4580392" cy="371475"/>
            <a:chOff x="4366166" y="5338231"/>
            <a:chExt cx="4580392" cy="371475"/>
          </a:xfrm>
        </p:grpSpPr>
        <p:sp>
          <p:nvSpPr>
            <p:cNvPr id="442" name="Rectangle 257"/>
            <p:cNvSpPr>
              <a:spLocks noChangeArrowheads="1"/>
            </p:cNvSpPr>
            <p:nvPr/>
          </p:nvSpPr>
          <p:spPr bwMode="auto">
            <a:xfrm>
              <a:off x="5736184" y="533823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43" name="Rectangle 254"/>
            <p:cNvSpPr>
              <a:spLocks noChangeArrowheads="1"/>
            </p:cNvSpPr>
            <p:nvPr/>
          </p:nvSpPr>
          <p:spPr bwMode="auto">
            <a:xfrm>
              <a:off x="4366166" y="533823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44" name="Rectangle 255"/>
            <p:cNvSpPr>
              <a:spLocks noChangeArrowheads="1"/>
            </p:cNvSpPr>
            <p:nvPr/>
          </p:nvSpPr>
          <p:spPr bwMode="auto">
            <a:xfrm>
              <a:off x="4822838" y="533823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45" name="Rectangle 256"/>
            <p:cNvSpPr>
              <a:spLocks noChangeArrowheads="1"/>
            </p:cNvSpPr>
            <p:nvPr/>
          </p:nvSpPr>
          <p:spPr bwMode="auto">
            <a:xfrm>
              <a:off x="5279511" y="533823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54" name="Rectangle 254"/>
            <p:cNvSpPr>
              <a:spLocks noChangeArrowheads="1"/>
            </p:cNvSpPr>
            <p:nvPr/>
          </p:nvSpPr>
          <p:spPr bwMode="auto">
            <a:xfrm>
              <a:off x="6195995" y="5338231"/>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x</a:t>
              </a:r>
              <a:endParaRPr lang="fr-FR" b="1" dirty="0">
                <a:solidFill>
                  <a:schemeClr val="bg1"/>
                </a:solidFill>
                <a:latin typeface="Arial" pitchFamily="34" charset="0"/>
                <a:cs typeface="Arial" pitchFamily="34" charset="0"/>
              </a:endParaRPr>
            </a:p>
          </p:txBody>
        </p:sp>
        <p:sp>
          <p:nvSpPr>
            <p:cNvPr id="472" name="Rectangle 254"/>
            <p:cNvSpPr>
              <a:spLocks noChangeArrowheads="1"/>
            </p:cNvSpPr>
            <p:nvPr/>
          </p:nvSpPr>
          <p:spPr bwMode="auto">
            <a:xfrm>
              <a:off x="6930334" y="5338231"/>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N’existe </a:t>
              </a:r>
              <a:r>
                <a:rPr lang="fr-FR" b="1" dirty="0">
                  <a:solidFill>
                    <a:schemeClr val="bg1"/>
                  </a:solidFill>
                  <a:latin typeface="Arial" pitchFamily="34" charset="0"/>
                  <a:cs typeface="Arial" pitchFamily="34" charset="0"/>
                </a:rPr>
                <a:t>pas</a:t>
              </a:r>
            </a:p>
            <a:p>
              <a:pPr algn="ctr"/>
              <a:endParaRPr lang="fr-FR" b="1" dirty="0">
                <a:solidFill>
                  <a:schemeClr val="bg1"/>
                </a:solidFill>
                <a:latin typeface="Arial" pitchFamily="34" charset="0"/>
                <a:cs typeface="Arial" pitchFamily="34" charset="0"/>
              </a:endParaRPr>
            </a:p>
          </p:txBody>
        </p:sp>
      </p:grpSp>
      <p:sp>
        <p:nvSpPr>
          <p:cNvPr id="5" name="Ellipse 4"/>
          <p:cNvSpPr/>
          <p:nvPr/>
        </p:nvSpPr>
        <p:spPr>
          <a:xfrm>
            <a:off x="4117797" y="1344553"/>
            <a:ext cx="3118500" cy="374651"/>
          </a:xfrm>
          <a:prstGeom prst="ellipse">
            <a:avLst/>
          </a:prstGeom>
          <a:noFill/>
          <a:ln w="76200">
            <a:solidFill>
              <a:srgbClr val="05DB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w="57150">
                <a:solidFill>
                  <a:srgbClr val="92D050"/>
                </a:solidFill>
              </a:ln>
            </a:endParaRPr>
          </a:p>
        </p:txBody>
      </p:sp>
      <p:sp>
        <p:nvSpPr>
          <p:cNvPr id="137" name="Ellipse 136"/>
          <p:cNvSpPr/>
          <p:nvPr/>
        </p:nvSpPr>
        <p:spPr>
          <a:xfrm>
            <a:off x="4176934" y="4230012"/>
            <a:ext cx="3118500" cy="374651"/>
          </a:xfrm>
          <a:prstGeom prst="ellipse">
            <a:avLst/>
          </a:prstGeom>
          <a:noFill/>
          <a:ln w="76200">
            <a:solidFill>
              <a:srgbClr val="05DB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w="57150">
                <a:solidFill>
                  <a:srgbClr val="92D050"/>
                </a:solidFill>
              </a:ln>
            </a:endParaRPr>
          </a:p>
        </p:txBody>
      </p:sp>
      <p:sp>
        <p:nvSpPr>
          <p:cNvPr id="139" name="Ellipse 138"/>
          <p:cNvSpPr/>
          <p:nvPr/>
        </p:nvSpPr>
        <p:spPr>
          <a:xfrm>
            <a:off x="4176933" y="2819113"/>
            <a:ext cx="3118500" cy="374651"/>
          </a:xfrm>
          <a:prstGeom prst="ellipse">
            <a:avLst/>
          </a:prstGeom>
          <a:noFill/>
          <a:ln w="76200">
            <a:solidFill>
              <a:srgbClr val="05DB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w="57150">
                <a:solidFill>
                  <a:srgbClr val="92D050"/>
                </a:solidFill>
              </a:ln>
            </a:endParaRPr>
          </a:p>
        </p:txBody>
      </p:sp>
      <p:sp>
        <p:nvSpPr>
          <p:cNvPr id="140" name="Ellipse 139"/>
          <p:cNvSpPr/>
          <p:nvPr/>
        </p:nvSpPr>
        <p:spPr>
          <a:xfrm>
            <a:off x="4201085" y="2053198"/>
            <a:ext cx="3118500" cy="374651"/>
          </a:xfrm>
          <a:prstGeom prst="ellipse">
            <a:avLst/>
          </a:prstGeom>
          <a:noFill/>
          <a:ln w="76200">
            <a:solidFill>
              <a:srgbClr val="05DB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w="57150">
                <a:solidFill>
                  <a:srgbClr val="92D050"/>
                </a:solidFill>
              </a:ln>
            </a:endParaRPr>
          </a:p>
        </p:txBody>
      </p:sp>
      <p:sp>
        <p:nvSpPr>
          <p:cNvPr id="6" name="Rectangle 5"/>
          <p:cNvSpPr/>
          <p:nvPr/>
        </p:nvSpPr>
        <p:spPr>
          <a:xfrm>
            <a:off x="-36512" y="3356992"/>
            <a:ext cx="1098379" cy="400110"/>
          </a:xfrm>
          <a:prstGeom prst="rect">
            <a:avLst/>
          </a:prstGeom>
          <a:ln w="57150">
            <a:solidFill>
              <a:srgbClr val="05DB0A"/>
            </a:solidFill>
          </a:ln>
        </p:spPr>
        <p:txBody>
          <a:bodyPr wrap="none">
            <a:spAutoFit/>
          </a:bodyPr>
          <a:lstStyle/>
          <a:p>
            <a:pPr algn="ctr"/>
            <a:r>
              <a:rPr lang="fr-FR" sz="2000" b="1" dirty="0">
                <a:solidFill>
                  <a:schemeClr val="bg1"/>
                </a:solidFill>
                <a:latin typeface="Arial" pitchFamily="34" charset="0"/>
                <a:cs typeface="Arial" pitchFamily="34" charset="0"/>
                <a:sym typeface="Symbol"/>
              </a:rPr>
              <a:t>1953</a:t>
            </a:r>
            <a:r>
              <a:rPr lang="fr-FR" sz="2000" b="1" baseline="-25000" dirty="0">
                <a:solidFill>
                  <a:schemeClr val="bg1"/>
                </a:solidFill>
                <a:latin typeface="Arial" pitchFamily="34" charset="0"/>
                <a:cs typeface="Arial" pitchFamily="34" charset="0"/>
                <a:sym typeface="Symbol"/>
              </a:rPr>
              <a:t>D</a:t>
            </a:r>
            <a:r>
              <a:rPr lang="fr-FR" sz="2000" b="1" dirty="0">
                <a:solidFill>
                  <a:schemeClr val="bg1"/>
                </a:solidFill>
                <a:latin typeface="Arial" pitchFamily="34" charset="0"/>
                <a:cs typeface="Arial" pitchFamily="34" charset="0"/>
                <a:sym typeface="Symbol"/>
              </a:rPr>
              <a:t> </a:t>
            </a:r>
            <a:r>
              <a:rPr lang="fr-FR" sz="2000" b="1" dirty="0" smtClean="0">
                <a:solidFill>
                  <a:schemeClr val="bg1"/>
                </a:solidFill>
                <a:latin typeface="Arial" pitchFamily="34" charset="0"/>
                <a:cs typeface="Arial" pitchFamily="34" charset="0"/>
                <a:sym typeface="Symbol"/>
              </a:rPr>
              <a:t>=</a:t>
            </a:r>
            <a:endParaRPr lang="fr-FR" sz="2000" b="1" baseline="-25000" dirty="0">
              <a:solidFill>
                <a:schemeClr val="bg1"/>
              </a:solidFill>
              <a:latin typeface="Arial" pitchFamily="34" charset="0"/>
              <a:cs typeface="Arial" pitchFamily="34" charset="0"/>
              <a:sym typeface="Symbol"/>
            </a:endParaRPr>
          </a:p>
        </p:txBody>
      </p:sp>
      <p:sp>
        <p:nvSpPr>
          <p:cNvPr id="8" name="Rectangle 7"/>
          <p:cNvSpPr/>
          <p:nvPr/>
        </p:nvSpPr>
        <p:spPr>
          <a:xfrm>
            <a:off x="1087512" y="3356992"/>
            <a:ext cx="3105594" cy="400110"/>
          </a:xfrm>
          <a:prstGeom prst="rect">
            <a:avLst/>
          </a:prstGeom>
          <a:ln w="57150">
            <a:solidFill>
              <a:srgbClr val="05DB0A"/>
            </a:solidFill>
          </a:ln>
        </p:spPr>
        <p:txBody>
          <a:bodyPr wrap="none">
            <a:spAutoFit/>
          </a:bodyPr>
          <a:lstStyle/>
          <a:p>
            <a:r>
              <a:rPr lang="fr-FR" sz="2000" b="1" dirty="0">
                <a:solidFill>
                  <a:schemeClr val="bg1"/>
                </a:solidFill>
                <a:latin typeface="Arial" pitchFamily="34" charset="0"/>
                <a:cs typeface="Arial" pitchFamily="34" charset="0"/>
                <a:sym typeface="Symbol"/>
              </a:rPr>
              <a:t>0001 1001 0101 0011 </a:t>
            </a:r>
            <a:r>
              <a:rPr lang="fr-FR" sz="2000" b="1" baseline="-25000" dirty="0">
                <a:solidFill>
                  <a:schemeClr val="bg1"/>
                </a:solidFill>
                <a:latin typeface="Arial" pitchFamily="34" charset="0"/>
                <a:cs typeface="Arial" pitchFamily="34" charset="0"/>
                <a:sym typeface="Symbol"/>
              </a:rPr>
              <a:t>BCD</a:t>
            </a:r>
            <a:endParaRPr lang="fr-FR" sz="2000" dirty="0">
              <a:solidFill>
                <a:schemeClr val="bg1"/>
              </a:solidFill>
            </a:endParaRPr>
          </a:p>
        </p:txBody>
      </p:sp>
      <p:sp>
        <p:nvSpPr>
          <p:cNvPr id="142" name="Rectangle 141"/>
          <p:cNvSpPr/>
          <p:nvPr/>
        </p:nvSpPr>
        <p:spPr>
          <a:xfrm>
            <a:off x="125314" y="3861048"/>
            <a:ext cx="4075771" cy="1200329"/>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Conversion BCD </a:t>
            </a:r>
            <a:r>
              <a:rPr lang="fr-FR" b="1" dirty="0">
                <a:effectLst>
                  <a:outerShdw blurRad="38100" dist="38100" dir="2700000" algn="tl">
                    <a:srgbClr val="000000">
                      <a:alpha val="43137"/>
                    </a:srgbClr>
                  </a:outerShdw>
                </a:effectLst>
                <a:latin typeface="Arial" pitchFamily="34" charset="0"/>
                <a:cs typeface="Arial" pitchFamily="34" charset="0"/>
                <a:sym typeface="Symbol"/>
              </a:rPr>
              <a:t>vers Décimal :</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Chaque </a:t>
            </a:r>
            <a:r>
              <a:rPr lang="fr-FR" b="1" dirty="0">
                <a:effectLst>
                  <a:outerShdw blurRad="38100" dist="38100" dir="2700000" algn="tl">
                    <a:srgbClr val="000000">
                      <a:alpha val="43137"/>
                    </a:srgbClr>
                  </a:outerShdw>
                </a:effectLst>
                <a:latin typeface="Arial" pitchFamily="34" charset="0"/>
                <a:cs typeface="Arial" pitchFamily="34" charset="0"/>
                <a:sym typeface="Symbol"/>
              </a:rPr>
              <a:t>paquet de Quatre bit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est convertit en un chiffre par </a:t>
            </a:r>
            <a:r>
              <a:rPr lang="fr-FR" b="1" dirty="0">
                <a:effectLst>
                  <a:outerShdw blurRad="38100" dist="38100" dir="2700000" algn="tl">
                    <a:srgbClr val="000000">
                      <a:alpha val="43137"/>
                    </a:srgbClr>
                  </a:outerShdw>
                </a:effectLst>
                <a:latin typeface="Arial" pitchFamily="34" charset="0"/>
                <a:cs typeface="Arial" pitchFamily="34" charset="0"/>
                <a:sym typeface="Symbol"/>
              </a:rPr>
              <a:t>rang</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Convertir 1000 0111 0100 0010 </a:t>
            </a:r>
            <a:r>
              <a:rPr lang="fr-FR" b="1" baseline="-25000" dirty="0" smtClean="0">
                <a:effectLst>
                  <a:outerShdw blurRad="38100" dist="38100" dir="2700000" algn="tl">
                    <a:srgbClr val="000000">
                      <a:alpha val="43137"/>
                    </a:srgbClr>
                  </a:outerShdw>
                </a:effectLst>
                <a:latin typeface="Arial" pitchFamily="34" charset="0"/>
                <a:cs typeface="Arial" pitchFamily="34" charset="0"/>
                <a:sym typeface="Symbol"/>
              </a:rPr>
              <a:t>BCD</a:t>
            </a:r>
          </a:p>
        </p:txBody>
      </p:sp>
      <p:sp>
        <p:nvSpPr>
          <p:cNvPr id="9" name="Rectangle 8"/>
          <p:cNvSpPr/>
          <p:nvPr/>
        </p:nvSpPr>
        <p:spPr>
          <a:xfrm>
            <a:off x="113810" y="5144057"/>
            <a:ext cx="3091424" cy="400110"/>
          </a:xfrm>
          <a:prstGeom prst="rect">
            <a:avLst/>
          </a:prstGeom>
          <a:ln w="57150">
            <a:solidFill>
              <a:srgbClr val="FFFF00"/>
            </a:solidFill>
          </a:ln>
        </p:spPr>
        <p:txBody>
          <a:bodyPr wrap="none">
            <a:spAutoFit/>
          </a:bodyPr>
          <a:lstStyle/>
          <a:p>
            <a:pPr algn="ctr"/>
            <a:r>
              <a:rPr lang="fr-FR" sz="2000" b="1" dirty="0">
                <a:solidFill>
                  <a:schemeClr val="bg1"/>
                </a:solidFill>
                <a:latin typeface="Arial" pitchFamily="34" charset="0"/>
                <a:cs typeface="Arial" pitchFamily="34" charset="0"/>
                <a:sym typeface="Symbol"/>
              </a:rPr>
              <a:t>1000 0111 0100 0010 </a:t>
            </a:r>
            <a:r>
              <a:rPr lang="fr-FR" sz="2000" b="1" baseline="-25000" dirty="0">
                <a:solidFill>
                  <a:schemeClr val="bg1"/>
                </a:solidFill>
                <a:latin typeface="Arial" pitchFamily="34" charset="0"/>
                <a:cs typeface="Arial" pitchFamily="34" charset="0"/>
                <a:sym typeface="Symbol"/>
              </a:rPr>
              <a:t>BCD</a:t>
            </a:r>
          </a:p>
        </p:txBody>
      </p:sp>
      <p:sp>
        <p:nvSpPr>
          <p:cNvPr id="144" name="Rectangle 143"/>
          <p:cNvSpPr/>
          <p:nvPr/>
        </p:nvSpPr>
        <p:spPr>
          <a:xfrm>
            <a:off x="3185589" y="5144057"/>
            <a:ext cx="1098379" cy="400110"/>
          </a:xfrm>
          <a:prstGeom prst="rect">
            <a:avLst/>
          </a:prstGeom>
          <a:ln w="57150">
            <a:solidFill>
              <a:srgbClr val="FFFF00"/>
            </a:solidFill>
          </a:ln>
        </p:spPr>
        <p:txBody>
          <a:bodyPr wrap="none">
            <a:spAutoFit/>
          </a:bodyPr>
          <a:lstStyle/>
          <a:p>
            <a:pPr algn="ctr"/>
            <a:r>
              <a:rPr lang="fr-FR" sz="2000" b="1" dirty="0" smtClean="0">
                <a:solidFill>
                  <a:schemeClr val="bg1"/>
                </a:solidFill>
                <a:latin typeface="Arial" pitchFamily="34" charset="0"/>
                <a:cs typeface="Arial" pitchFamily="34" charset="0"/>
                <a:sym typeface="Symbol"/>
              </a:rPr>
              <a:t>= 8742</a:t>
            </a:r>
            <a:r>
              <a:rPr lang="fr-FR" sz="2000" b="1" baseline="-25000" dirty="0" smtClean="0">
                <a:solidFill>
                  <a:schemeClr val="bg1"/>
                </a:solidFill>
                <a:latin typeface="Arial" pitchFamily="34" charset="0"/>
                <a:cs typeface="Arial" pitchFamily="34" charset="0"/>
                <a:sym typeface="Symbol"/>
              </a:rPr>
              <a:t>D</a:t>
            </a:r>
            <a:endParaRPr lang="fr-FR" sz="2000" b="1" baseline="-25000" dirty="0">
              <a:solidFill>
                <a:schemeClr val="bg1"/>
              </a:solidFill>
              <a:latin typeface="Arial" pitchFamily="34" charset="0"/>
              <a:cs typeface="Arial" pitchFamily="34" charset="0"/>
              <a:sym typeface="Symbol"/>
            </a:endParaRPr>
          </a:p>
        </p:txBody>
      </p:sp>
      <p:sp>
        <p:nvSpPr>
          <p:cNvPr id="145" name="Ellipse 144"/>
          <p:cNvSpPr/>
          <p:nvPr/>
        </p:nvSpPr>
        <p:spPr>
          <a:xfrm>
            <a:off x="4168665" y="3861347"/>
            <a:ext cx="3118500" cy="374651"/>
          </a:xfrm>
          <a:prstGeom prst="ellipse">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w="57150">
                <a:solidFill>
                  <a:srgbClr val="92D050"/>
                </a:solidFill>
              </a:ln>
            </a:endParaRPr>
          </a:p>
        </p:txBody>
      </p:sp>
      <p:sp>
        <p:nvSpPr>
          <p:cNvPr id="150" name="Ellipse 149"/>
          <p:cNvSpPr/>
          <p:nvPr/>
        </p:nvSpPr>
        <p:spPr>
          <a:xfrm>
            <a:off x="4141910" y="3536744"/>
            <a:ext cx="3118500" cy="374651"/>
          </a:xfrm>
          <a:prstGeom prst="ellipse">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w="57150">
                <a:solidFill>
                  <a:srgbClr val="92D050"/>
                </a:solidFill>
              </a:ln>
            </a:endParaRPr>
          </a:p>
        </p:txBody>
      </p:sp>
      <p:sp>
        <p:nvSpPr>
          <p:cNvPr id="151" name="Ellipse 150"/>
          <p:cNvSpPr/>
          <p:nvPr/>
        </p:nvSpPr>
        <p:spPr>
          <a:xfrm>
            <a:off x="4117797" y="2445009"/>
            <a:ext cx="3118500" cy="374651"/>
          </a:xfrm>
          <a:prstGeom prst="ellipse">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w="57150">
                <a:solidFill>
                  <a:srgbClr val="92D050"/>
                </a:solidFill>
              </a:ln>
            </a:endParaRPr>
          </a:p>
        </p:txBody>
      </p:sp>
      <p:sp>
        <p:nvSpPr>
          <p:cNvPr id="152" name="Ellipse 151"/>
          <p:cNvSpPr/>
          <p:nvPr/>
        </p:nvSpPr>
        <p:spPr>
          <a:xfrm>
            <a:off x="4067944" y="1719204"/>
            <a:ext cx="3118500" cy="374651"/>
          </a:xfrm>
          <a:prstGeom prst="ellipse">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w="57150">
                <a:solidFill>
                  <a:srgbClr val="92D050"/>
                </a:solidFill>
              </a:ln>
            </a:endParaRPr>
          </a:p>
        </p:txBody>
      </p:sp>
      <p:sp>
        <p:nvSpPr>
          <p:cNvPr id="153" name="Rectangle 152"/>
          <p:cNvSpPr/>
          <p:nvPr/>
        </p:nvSpPr>
        <p:spPr>
          <a:xfrm>
            <a:off x="101163" y="5589240"/>
            <a:ext cx="4075771" cy="1200329"/>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Le résultat sera obtenu par application des poids de chaque rang du binaire naturel limité à quatre bits 8;4;2;1.</a:t>
            </a:r>
            <a:endParaRPr lang="fr-FR" b="1" baseline="-25000" dirty="0" smtClean="0">
              <a:effectLst>
                <a:outerShdw blurRad="38100" dist="38100" dir="2700000" algn="tl">
                  <a:srgbClr val="000000">
                    <a:alpha val="43137"/>
                  </a:srgbClr>
                </a:outerShdw>
              </a:effectLst>
              <a:latin typeface="Arial" pitchFamily="34" charset="0"/>
              <a:cs typeface="Arial" pitchFamily="34" charset="0"/>
              <a:sym typeface="Symbol"/>
            </a:endParaRPr>
          </a:p>
        </p:txBody>
      </p:sp>
    </p:spTree>
    <p:extLst>
      <p:ext uri="{BB962C8B-B14F-4D97-AF65-F5344CB8AC3E}">
        <p14:creationId xmlns:p14="http://schemas.microsoft.com/office/powerpoint/2010/main" val="2389781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23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par>
                          <p:cTn id="17" fill="hold">
                            <p:stCondLst>
                              <p:cond delay="500"/>
                            </p:stCondLst>
                            <p:childTnLst>
                              <p:par>
                                <p:cTn id="18" presetID="10" presetClass="entr" presetSubtype="0" fill="hold" grpId="0" nodeType="afterEffect">
                                  <p:stCondLst>
                                    <p:cond delay="750"/>
                                  </p:stCondLst>
                                  <p:iterate type="wd">
                                    <p:tmPct val="10000"/>
                                  </p:iterate>
                                  <p:childTnLst>
                                    <p:set>
                                      <p:cBhvr>
                                        <p:cTn id="19" dur="1" fill="hold">
                                          <p:stCondLst>
                                            <p:cond delay="0"/>
                                          </p:stCondLst>
                                        </p:cTn>
                                        <p:tgtEl>
                                          <p:spTgt spid="137"/>
                                        </p:tgtEl>
                                        <p:attrNameLst>
                                          <p:attrName>style.visibility</p:attrName>
                                        </p:attrNameLst>
                                      </p:cBhvr>
                                      <p:to>
                                        <p:strVal val="visible"/>
                                      </p:to>
                                    </p:set>
                                    <p:animEffect transition="in" filter="fade">
                                      <p:cBhvr>
                                        <p:cTn id="20" dur="500"/>
                                        <p:tgtEl>
                                          <p:spTgt spid="137"/>
                                        </p:tgtEl>
                                      </p:cBhvr>
                                    </p:animEffect>
                                  </p:childTnLst>
                                </p:cTn>
                              </p:par>
                            </p:childTnLst>
                          </p:cTn>
                        </p:par>
                        <p:par>
                          <p:cTn id="21" fill="hold">
                            <p:stCondLst>
                              <p:cond delay="1750"/>
                            </p:stCondLst>
                            <p:childTnLst>
                              <p:par>
                                <p:cTn id="22" presetID="10" presetClass="entr" presetSubtype="0" fill="hold" grpId="0" nodeType="afterEffect">
                                  <p:stCondLst>
                                    <p:cond delay="750"/>
                                  </p:stCondLst>
                                  <p:iterate type="wd">
                                    <p:tmPct val="10000"/>
                                  </p:iterate>
                                  <p:childTnLst>
                                    <p:set>
                                      <p:cBhvr>
                                        <p:cTn id="23" dur="1" fill="hold">
                                          <p:stCondLst>
                                            <p:cond delay="0"/>
                                          </p:stCondLst>
                                        </p:cTn>
                                        <p:tgtEl>
                                          <p:spTgt spid="139"/>
                                        </p:tgtEl>
                                        <p:attrNameLst>
                                          <p:attrName>style.visibility</p:attrName>
                                        </p:attrNameLst>
                                      </p:cBhvr>
                                      <p:to>
                                        <p:strVal val="visible"/>
                                      </p:to>
                                    </p:set>
                                    <p:animEffect transition="in" filter="fade">
                                      <p:cBhvr>
                                        <p:cTn id="24" dur="500"/>
                                        <p:tgtEl>
                                          <p:spTgt spid="139"/>
                                        </p:tgtEl>
                                      </p:cBhvr>
                                    </p:animEffect>
                                  </p:childTnLst>
                                </p:cTn>
                              </p:par>
                            </p:childTnLst>
                          </p:cTn>
                        </p:par>
                        <p:par>
                          <p:cTn id="25" fill="hold">
                            <p:stCondLst>
                              <p:cond delay="3000"/>
                            </p:stCondLst>
                            <p:childTnLst>
                              <p:par>
                                <p:cTn id="26" presetID="10" presetClass="entr" presetSubtype="0" fill="hold" grpId="0" nodeType="afterEffect">
                                  <p:stCondLst>
                                    <p:cond delay="750"/>
                                  </p:stCondLst>
                                  <p:iterate type="wd">
                                    <p:tmPct val="10000"/>
                                  </p:iterate>
                                  <p:childTnLst>
                                    <p:set>
                                      <p:cBhvr>
                                        <p:cTn id="27" dur="1" fill="hold">
                                          <p:stCondLst>
                                            <p:cond delay="0"/>
                                          </p:stCondLst>
                                        </p:cTn>
                                        <p:tgtEl>
                                          <p:spTgt spid="140"/>
                                        </p:tgtEl>
                                        <p:attrNameLst>
                                          <p:attrName>style.visibility</p:attrName>
                                        </p:attrNameLst>
                                      </p:cBhvr>
                                      <p:to>
                                        <p:strVal val="visible"/>
                                      </p:to>
                                    </p:set>
                                    <p:animEffect transition="in" filter="fade">
                                      <p:cBhvr>
                                        <p:cTn id="28" dur="500"/>
                                        <p:tgtEl>
                                          <p:spTgt spid="140"/>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iterate type="wd">
                                    <p:tmPct val="10000"/>
                                  </p:iterate>
                                  <p:childTnLst>
                                    <p:set>
                                      <p:cBhvr>
                                        <p:cTn id="32" dur="1" fill="hold">
                                          <p:stCondLst>
                                            <p:cond delay="0"/>
                                          </p:stCondLst>
                                        </p:cTn>
                                        <p:tgtEl>
                                          <p:spTgt spid="8"/>
                                        </p:tgtEl>
                                        <p:attrNameLst>
                                          <p:attrName>style.visibility</p:attrName>
                                        </p:attrNameLst>
                                      </p:cBhvr>
                                      <p:to>
                                        <p:strVal val="visible"/>
                                      </p:to>
                                    </p:set>
                                    <p:animEffect transition="in" filter="fade">
                                      <p:cBhvr>
                                        <p:cTn id="33" dur="500"/>
                                        <p:tgtEl>
                                          <p:spTgt spid="8"/>
                                        </p:tgtEl>
                                      </p:cBhvr>
                                    </p:animEffect>
                                  </p:childTnLst>
                                </p:cTn>
                              </p:par>
                            </p:childTnLst>
                          </p:cTn>
                        </p:par>
                        <p:par>
                          <p:cTn id="34" fill="hold">
                            <p:stCondLst>
                              <p:cond delay="700"/>
                            </p:stCondLst>
                            <p:childTnLst>
                              <p:par>
                                <p:cTn id="35" presetID="10" presetClass="entr" presetSubtype="0" fill="hold" grpId="0" nodeType="afterEffect">
                                  <p:stCondLst>
                                    <p:cond delay="750"/>
                                  </p:stCondLst>
                                  <p:iterate type="wd">
                                    <p:tmPct val="10000"/>
                                  </p:iterate>
                                  <p:childTnLst>
                                    <p:set>
                                      <p:cBhvr>
                                        <p:cTn id="36" dur="1" fill="hold">
                                          <p:stCondLst>
                                            <p:cond delay="0"/>
                                          </p:stCondLst>
                                        </p:cTn>
                                        <p:tgtEl>
                                          <p:spTgt spid="142"/>
                                        </p:tgtEl>
                                        <p:attrNameLst>
                                          <p:attrName>style.visibility</p:attrName>
                                        </p:attrNameLst>
                                      </p:cBhvr>
                                      <p:to>
                                        <p:strVal val="visible"/>
                                      </p:to>
                                    </p:set>
                                    <p:animEffect transition="in" filter="fade">
                                      <p:cBhvr>
                                        <p:cTn id="37" dur="500"/>
                                        <p:tgtEl>
                                          <p:spTgt spid="142"/>
                                        </p:tgtEl>
                                      </p:cBhvr>
                                    </p:animEffect>
                                  </p:childTnLst>
                                </p:cTn>
                              </p:par>
                            </p:childTnLst>
                          </p:cTn>
                        </p:par>
                        <p:par>
                          <p:cTn id="38" fill="hold">
                            <p:stCondLst>
                              <p:cond delay="3100"/>
                            </p:stCondLst>
                            <p:childTnLst>
                              <p:par>
                                <p:cTn id="39" presetID="10" presetClass="entr" presetSubtype="0" fill="hold" grpId="0" nodeType="afterEffect">
                                  <p:stCondLst>
                                    <p:cond delay="750"/>
                                  </p:stCondLst>
                                  <p:iterate type="wd">
                                    <p:tmPct val="10000"/>
                                  </p:iterate>
                                  <p:childTnLst>
                                    <p:set>
                                      <p:cBhvr>
                                        <p:cTn id="40" dur="1" fill="hold">
                                          <p:stCondLst>
                                            <p:cond delay="0"/>
                                          </p:stCondLst>
                                        </p:cTn>
                                        <p:tgtEl>
                                          <p:spTgt spid="9"/>
                                        </p:tgtEl>
                                        <p:attrNameLst>
                                          <p:attrName>style.visibility</p:attrName>
                                        </p:attrNameLst>
                                      </p:cBhvr>
                                      <p:to>
                                        <p:strVal val="visible"/>
                                      </p:to>
                                    </p:set>
                                    <p:animEffect transition="in" filter="fade">
                                      <p:cBhvr>
                                        <p:cTn id="41" dur="500"/>
                                        <p:tgtEl>
                                          <p:spTgt spid="9"/>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iterate type="wd">
                                    <p:tmPct val="10000"/>
                                  </p:iterate>
                                  <p:childTnLst>
                                    <p:set>
                                      <p:cBhvr>
                                        <p:cTn id="45" dur="1" fill="hold">
                                          <p:stCondLst>
                                            <p:cond delay="0"/>
                                          </p:stCondLst>
                                        </p:cTn>
                                        <p:tgtEl>
                                          <p:spTgt spid="145"/>
                                        </p:tgtEl>
                                        <p:attrNameLst>
                                          <p:attrName>style.visibility</p:attrName>
                                        </p:attrNameLst>
                                      </p:cBhvr>
                                      <p:to>
                                        <p:strVal val="visible"/>
                                      </p:to>
                                    </p:set>
                                    <p:animEffect transition="in" filter="fade">
                                      <p:cBhvr>
                                        <p:cTn id="46" dur="500"/>
                                        <p:tgtEl>
                                          <p:spTgt spid="145"/>
                                        </p:tgtEl>
                                      </p:cBhvr>
                                    </p:animEffect>
                                  </p:childTnLst>
                                </p:cTn>
                              </p:par>
                            </p:childTnLst>
                          </p:cTn>
                        </p:par>
                        <p:par>
                          <p:cTn id="47" fill="hold">
                            <p:stCondLst>
                              <p:cond delay="500"/>
                            </p:stCondLst>
                            <p:childTnLst>
                              <p:par>
                                <p:cTn id="48" presetID="10" presetClass="entr" presetSubtype="0" fill="hold" grpId="0" nodeType="afterEffect">
                                  <p:stCondLst>
                                    <p:cond delay="750"/>
                                  </p:stCondLst>
                                  <p:iterate type="wd">
                                    <p:tmPct val="10000"/>
                                  </p:iterate>
                                  <p:childTnLst>
                                    <p:set>
                                      <p:cBhvr>
                                        <p:cTn id="49" dur="1" fill="hold">
                                          <p:stCondLst>
                                            <p:cond delay="0"/>
                                          </p:stCondLst>
                                        </p:cTn>
                                        <p:tgtEl>
                                          <p:spTgt spid="150"/>
                                        </p:tgtEl>
                                        <p:attrNameLst>
                                          <p:attrName>style.visibility</p:attrName>
                                        </p:attrNameLst>
                                      </p:cBhvr>
                                      <p:to>
                                        <p:strVal val="visible"/>
                                      </p:to>
                                    </p:set>
                                    <p:animEffect transition="in" filter="fade">
                                      <p:cBhvr>
                                        <p:cTn id="50" dur="500"/>
                                        <p:tgtEl>
                                          <p:spTgt spid="150"/>
                                        </p:tgtEl>
                                      </p:cBhvr>
                                    </p:animEffect>
                                  </p:childTnLst>
                                </p:cTn>
                              </p:par>
                            </p:childTnLst>
                          </p:cTn>
                        </p:par>
                        <p:par>
                          <p:cTn id="51" fill="hold">
                            <p:stCondLst>
                              <p:cond delay="1750"/>
                            </p:stCondLst>
                            <p:childTnLst>
                              <p:par>
                                <p:cTn id="52" presetID="10" presetClass="entr" presetSubtype="0" fill="hold" grpId="0" nodeType="afterEffect">
                                  <p:stCondLst>
                                    <p:cond delay="750"/>
                                  </p:stCondLst>
                                  <p:iterate type="wd">
                                    <p:tmPct val="10000"/>
                                  </p:iterate>
                                  <p:childTnLst>
                                    <p:set>
                                      <p:cBhvr>
                                        <p:cTn id="53" dur="1" fill="hold">
                                          <p:stCondLst>
                                            <p:cond delay="0"/>
                                          </p:stCondLst>
                                        </p:cTn>
                                        <p:tgtEl>
                                          <p:spTgt spid="151"/>
                                        </p:tgtEl>
                                        <p:attrNameLst>
                                          <p:attrName>style.visibility</p:attrName>
                                        </p:attrNameLst>
                                      </p:cBhvr>
                                      <p:to>
                                        <p:strVal val="visible"/>
                                      </p:to>
                                    </p:set>
                                    <p:animEffect transition="in" filter="fade">
                                      <p:cBhvr>
                                        <p:cTn id="54" dur="500"/>
                                        <p:tgtEl>
                                          <p:spTgt spid="151"/>
                                        </p:tgtEl>
                                      </p:cBhvr>
                                    </p:animEffect>
                                  </p:childTnLst>
                                </p:cTn>
                              </p:par>
                            </p:childTnLst>
                          </p:cTn>
                        </p:par>
                        <p:par>
                          <p:cTn id="55" fill="hold">
                            <p:stCondLst>
                              <p:cond delay="3000"/>
                            </p:stCondLst>
                            <p:childTnLst>
                              <p:par>
                                <p:cTn id="56" presetID="10" presetClass="entr" presetSubtype="0" fill="hold" grpId="0" nodeType="afterEffect">
                                  <p:stCondLst>
                                    <p:cond delay="750"/>
                                  </p:stCondLst>
                                  <p:iterate type="wd">
                                    <p:tmPct val="10000"/>
                                  </p:iterate>
                                  <p:childTnLst>
                                    <p:set>
                                      <p:cBhvr>
                                        <p:cTn id="57" dur="1" fill="hold">
                                          <p:stCondLst>
                                            <p:cond delay="0"/>
                                          </p:stCondLst>
                                        </p:cTn>
                                        <p:tgtEl>
                                          <p:spTgt spid="152"/>
                                        </p:tgtEl>
                                        <p:attrNameLst>
                                          <p:attrName>style.visibility</p:attrName>
                                        </p:attrNameLst>
                                      </p:cBhvr>
                                      <p:to>
                                        <p:strVal val="visible"/>
                                      </p:to>
                                    </p:set>
                                    <p:animEffect transition="in" filter="fade">
                                      <p:cBhvr>
                                        <p:cTn id="58" dur="500"/>
                                        <p:tgtEl>
                                          <p:spTgt spid="152"/>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iterate type="wd">
                                    <p:tmPct val="10000"/>
                                  </p:iterate>
                                  <p:childTnLst>
                                    <p:set>
                                      <p:cBhvr>
                                        <p:cTn id="62" dur="1" fill="hold">
                                          <p:stCondLst>
                                            <p:cond delay="0"/>
                                          </p:stCondLst>
                                        </p:cTn>
                                        <p:tgtEl>
                                          <p:spTgt spid="144"/>
                                        </p:tgtEl>
                                        <p:attrNameLst>
                                          <p:attrName>style.visibility</p:attrName>
                                        </p:attrNameLst>
                                      </p:cBhvr>
                                      <p:to>
                                        <p:strVal val="visible"/>
                                      </p:to>
                                    </p:set>
                                    <p:animEffect transition="in" filter="fade">
                                      <p:cBhvr>
                                        <p:cTn id="63" dur="500"/>
                                        <p:tgtEl>
                                          <p:spTgt spid="144"/>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iterate type="wd">
                                    <p:tmPct val="10000"/>
                                  </p:iterate>
                                  <p:childTnLst>
                                    <p:set>
                                      <p:cBhvr>
                                        <p:cTn id="67" dur="1" fill="hold">
                                          <p:stCondLst>
                                            <p:cond delay="0"/>
                                          </p:stCondLst>
                                        </p:cTn>
                                        <p:tgtEl>
                                          <p:spTgt spid="153"/>
                                        </p:tgtEl>
                                        <p:attrNameLst>
                                          <p:attrName>style.visibility</p:attrName>
                                        </p:attrNameLst>
                                      </p:cBhvr>
                                      <p:to>
                                        <p:strVal val="visible"/>
                                      </p:to>
                                    </p:set>
                                    <p:animEffect transition="in" filter="fade">
                                      <p:cBhvr>
                                        <p:cTn id="68" dur="500"/>
                                        <p:tgtEl>
                                          <p:spTgt spid="1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animBg="1"/>
      <p:bldP spid="137" grpId="0" animBg="1"/>
      <p:bldP spid="139" grpId="0" animBg="1"/>
      <p:bldP spid="140" grpId="0" animBg="1"/>
      <p:bldP spid="6" grpId="0" animBg="1"/>
      <p:bldP spid="8" grpId="0" animBg="1"/>
      <p:bldP spid="142" grpId="0" animBg="1"/>
      <p:bldP spid="9" grpId="0" animBg="1"/>
      <p:bldP spid="144" grpId="0" animBg="1"/>
      <p:bldP spid="145" grpId="0" animBg="1"/>
      <p:bldP spid="150" grpId="0" animBg="1"/>
      <p:bldP spid="151" grpId="0" animBg="1"/>
      <p:bldP spid="152" grpId="0" animBg="1"/>
      <p:bldP spid="15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9510" y="-25443"/>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35582" y="785544"/>
            <a:ext cx="8756898" cy="830997"/>
          </a:xfrm>
          <a:prstGeom prst="rect">
            <a:avLst/>
          </a:prstGeom>
        </p:spPr>
        <p:txBody>
          <a:bodyPr wrap="squar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non pondérés : </a:t>
            </a:r>
          </a:p>
          <a:p>
            <a:r>
              <a:rPr lang="fr-FR" sz="2400" b="1" u="sng" dirty="0" smtClean="0">
                <a:effectLst>
                  <a:outerShdw blurRad="38100" dist="38100" dir="2700000" algn="tl">
                    <a:srgbClr val="000000">
                      <a:alpha val="43137"/>
                    </a:srgbClr>
                  </a:outerShdw>
                </a:effectLst>
                <a:latin typeface="Arial" pitchFamily="34" charset="0"/>
                <a:cs typeface="Arial" pitchFamily="34" charset="0"/>
              </a:rPr>
              <a:t>Le Binaire Codé Décimal ou BCD…  </a:t>
            </a:r>
            <a:endParaRPr lang="fr-FR" sz="2400" u="sng" dirty="0"/>
          </a:p>
        </p:txBody>
      </p:sp>
      <p:sp>
        <p:nvSpPr>
          <p:cNvPr id="7" name="Rectangle 6"/>
          <p:cNvSpPr/>
          <p:nvPr/>
        </p:nvSpPr>
        <p:spPr>
          <a:xfrm>
            <a:off x="125314" y="1988840"/>
            <a:ext cx="9018686"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 vous de jouer…….. Conversion Décimal vers BCD:</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Chaque décimale de chaque rang est codée sur un paquet de Quatre bit.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Convertir en BCD</a:t>
            </a:r>
            <a:endParaRPr lang="fr-FR" b="1" baseline="-25000" dirty="0" smtClean="0">
              <a:effectLst>
                <a:outerShdw blurRad="38100" dist="38100" dir="2700000" algn="tl">
                  <a:srgbClr val="000000">
                    <a:alpha val="43137"/>
                  </a:srgbClr>
                </a:outerShdw>
              </a:effectLst>
              <a:latin typeface="Arial" pitchFamily="34" charset="0"/>
              <a:cs typeface="Arial" pitchFamily="34" charset="0"/>
              <a:sym typeface="Symbol"/>
            </a:endParaRPr>
          </a:p>
        </p:txBody>
      </p:sp>
      <p:sp>
        <p:nvSpPr>
          <p:cNvPr id="6" name="Rectangle 5"/>
          <p:cNvSpPr/>
          <p:nvPr/>
        </p:nvSpPr>
        <p:spPr>
          <a:xfrm>
            <a:off x="2270804" y="3124125"/>
            <a:ext cx="1282722" cy="461665"/>
          </a:xfrm>
          <a:prstGeom prst="rect">
            <a:avLst/>
          </a:prstGeom>
        </p:spPr>
        <p:txBody>
          <a:bodyPr wrap="none">
            <a:spAutoFit/>
          </a:bodyPr>
          <a:lstStyle/>
          <a:p>
            <a:pPr algn="ctr"/>
            <a:r>
              <a:rPr lang="fr-FR" sz="2400" b="1" dirty="0" smtClean="0">
                <a:solidFill>
                  <a:schemeClr val="bg1"/>
                </a:solidFill>
                <a:latin typeface="Arial" pitchFamily="34" charset="0"/>
                <a:cs typeface="Arial" pitchFamily="34" charset="0"/>
                <a:sym typeface="Symbol"/>
              </a:rPr>
              <a:t>2748</a:t>
            </a:r>
            <a:r>
              <a:rPr lang="fr-FR" sz="2400" b="1" baseline="-25000" dirty="0" smtClean="0">
                <a:solidFill>
                  <a:schemeClr val="bg1"/>
                </a:solidFill>
                <a:latin typeface="Arial" pitchFamily="34" charset="0"/>
                <a:cs typeface="Arial" pitchFamily="34" charset="0"/>
                <a:sym typeface="Symbol"/>
              </a:rPr>
              <a:t>D</a:t>
            </a:r>
            <a:r>
              <a:rPr lang="fr-FR" sz="2400" b="1" dirty="0" smtClean="0">
                <a:solidFill>
                  <a:schemeClr val="bg1"/>
                </a:solidFill>
                <a:latin typeface="Arial" pitchFamily="34" charset="0"/>
                <a:cs typeface="Arial" pitchFamily="34" charset="0"/>
                <a:sym typeface="Symbol"/>
              </a:rPr>
              <a:t> =</a:t>
            </a:r>
            <a:endParaRPr lang="fr-FR" sz="2400" b="1" baseline="-25000" dirty="0">
              <a:solidFill>
                <a:schemeClr val="bg1"/>
              </a:solidFill>
              <a:latin typeface="Arial" pitchFamily="34" charset="0"/>
              <a:cs typeface="Arial" pitchFamily="34" charset="0"/>
              <a:sym typeface="Symbol"/>
            </a:endParaRPr>
          </a:p>
        </p:txBody>
      </p:sp>
      <p:sp>
        <p:nvSpPr>
          <p:cNvPr id="8" name="Rectangle 7"/>
          <p:cNvSpPr/>
          <p:nvPr/>
        </p:nvSpPr>
        <p:spPr>
          <a:xfrm>
            <a:off x="3486999" y="3124125"/>
            <a:ext cx="3677289"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sym typeface="Symbol"/>
              </a:rPr>
              <a:t>0010 0111 0100 1000 </a:t>
            </a:r>
            <a:r>
              <a:rPr lang="fr-FR" sz="2400" b="1" baseline="-25000" dirty="0">
                <a:solidFill>
                  <a:schemeClr val="bg1"/>
                </a:solidFill>
                <a:latin typeface="Arial" pitchFamily="34" charset="0"/>
                <a:cs typeface="Arial" pitchFamily="34" charset="0"/>
                <a:sym typeface="Symbol"/>
              </a:rPr>
              <a:t>BCD</a:t>
            </a:r>
            <a:endParaRPr lang="fr-FR" sz="2400" dirty="0">
              <a:solidFill>
                <a:schemeClr val="bg1"/>
              </a:solidFill>
            </a:endParaRPr>
          </a:p>
        </p:txBody>
      </p:sp>
      <p:sp>
        <p:nvSpPr>
          <p:cNvPr id="142" name="Rectangle 141"/>
          <p:cNvSpPr/>
          <p:nvPr/>
        </p:nvSpPr>
        <p:spPr>
          <a:xfrm>
            <a:off x="125314" y="4726885"/>
            <a:ext cx="9018686" cy="646331"/>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Conversion BCD </a:t>
            </a:r>
            <a:r>
              <a:rPr lang="fr-FR" b="1" dirty="0">
                <a:effectLst>
                  <a:outerShdw blurRad="38100" dist="38100" dir="2700000" algn="tl">
                    <a:srgbClr val="000000">
                      <a:alpha val="43137"/>
                    </a:srgbClr>
                  </a:outerShdw>
                </a:effectLst>
                <a:latin typeface="Arial" pitchFamily="34" charset="0"/>
                <a:cs typeface="Arial" pitchFamily="34" charset="0"/>
                <a:sym typeface="Symbol"/>
              </a:rPr>
              <a:t>vers Décimal :</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Chaque </a:t>
            </a:r>
            <a:r>
              <a:rPr lang="fr-FR" b="1" dirty="0">
                <a:effectLst>
                  <a:outerShdw blurRad="38100" dist="38100" dir="2700000" algn="tl">
                    <a:srgbClr val="000000">
                      <a:alpha val="43137"/>
                    </a:srgbClr>
                  </a:outerShdw>
                </a:effectLst>
                <a:latin typeface="Arial" pitchFamily="34" charset="0"/>
                <a:cs typeface="Arial" pitchFamily="34" charset="0"/>
                <a:sym typeface="Symbol"/>
              </a:rPr>
              <a:t>paquet de Quatre bit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est convertit en un chiffre par </a:t>
            </a:r>
            <a:r>
              <a:rPr lang="fr-FR" b="1" dirty="0">
                <a:effectLst>
                  <a:outerShdw blurRad="38100" dist="38100" dir="2700000" algn="tl">
                    <a:srgbClr val="000000">
                      <a:alpha val="43137"/>
                    </a:srgbClr>
                  </a:outerShdw>
                </a:effectLst>
                <a:latin typeface="Arial" pitchFamily="34" charset="0"/>
                <a:cs typeface="Arial" pitchFamily="34" charset="0"/>
                <a:sym typeface="Symbol"/>
              </a:rPr>
              <a:t>rang</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p:txBody>
      </p:sp>
      <p:sp>
        <p:nvSpPr>
          <p:cNvPr id="9" name="Rectangle 8"/>
          <p:cNvSpPr/>
          <p:nvPr/>
        </p:nvSpPr>
        <p:spPr>
          <a:xfrm>
            <a:off x="2762423" y="5593630"/>
            <a:ext cx="2906244" cy="461665"/>
          </a:xfrm>
          <a:prstGeom prst="rect">
            <a:avLst/>
          </a:prstGeom>
        </p:spPr>
        <p:txBody>
          <a:bodyPr wrap="none">
            <a:spAutoFit/>
          </a:bodyPr>
          <a:lstStyle/>
          <a:p>
            <a:pPr algn="ctr"/>
            <a:r>
              <a:rPr lang="fr-FR" sz="2400" b="1" dirty="0" smtClean="0">
                <a:solidFill>
                  <a:schemeClr val="bg1"/>
                </a:solidFill>
                <a:latin typeface="Arial" pitchFamily="34" charset="0"/>
                <a:cs typeface="Arial" pitchFamily="34" charset="0"/>
                <a:sym typeface="Symbol"/>
              </a:rPr>
              <a:t>0010 0100 0111 </a:t>
            </a:r>
            <a:r>
              <a:rPr lang="fr-FR" sz="2400" b="1" baseline="-25000" dirty="0">
                <a:solidFill>
                  <a:schemeClr val="bg1"/>
                </a:solidFill>
                <a:latin typeface="Arial" pitchFamily="34" charset="0"/>
                <a:cs typeface="Arial" pitchFamily="34" charset="0"/>
                <a:sym typeface="Symbol"/>
              </a:rPr>
              <a:t>BCD</a:t>
            </a:r>
          </a:p>
        </p:txBody>
      </p:sp>
      <p:sp>
        <p:nvSpPr>
          <p:cNvPr id="144" name="Rectangle 143"/>
          <p:cNvSpPr/>
          <p:nvPr/>
        </p:nvSpPr>
        <p:spPr>
          <a:xfrm>
            <a:off x="5868144" y="5593630"/>
            <a:ext cx="1111202" cy="461665"/>
          </a:xfrm>
          <a:prstGeom prst="rect">
            <a:avLst/>
          </a:prstGeom>
        </p:spPr>
        <p:txBody>
          <a:bodyPr wrap="none">
            <a:spAutoFit/>
          </a:bodyPr>
          <a:lstStyle/>
          <a:p>
            <a:pPr algn="ctr"/>
            <a:r>
              <a:rPr lang="fr-FR" sz="2400" b="1" dirty="0" smtClean="0">
                <a:solidFill>
                  <a:schemeClr val="bg1"/>
                </a:solidFill>
                <a:latin typeface="Arial" pitchFamily="34" charset="0"/>
                <a:cs typeface="Arial" pitchFamily="34" charset="0"/>
                <a:sym typeface="Symbol"/>
              </a:rPr>
              <a:t>= 847</a:t>
            </a:r>
            <a:r>
              <a:rPr lang="fr-FR" sz="2400" b="1" baseline="-25000" dirty="0" smtClean="0">
                <a:solidFill>
                  <a:schemeClr val="bg1"/>
                </a:solidFill>
                <a:latin typeface="Arial" pitchFamily="34" charset="0"/>
                <a:cs typeface="Arial" pitchFamily="34" charset="0"/>
                <a:sym typeface="Symbol"/>
              </a:rPr>
              <a:t>D</a:t>
            </a:r>
            <a:endParaRPr lang="fr-FR" sz="2400" b="1" baseline="-25000" dirty="0">
              <a:solidFill>
                <a:schemeClr val="bg1"/>
              </a:solidFill>
              <a:latin typeface="Arial" pitchFamily="34" charset="0"/>
              <a:cs typeface="Arial" pitchFamily="34" charset="0"/>
              <a:sym typeface="Symbol"/>
            </a:endParaRPr>
          </a:p>
        </p:txBody>
      </p:sp>
      <p:sp>
        <p:nvSpPr>
          <p:cNvPr id="154" name="Rectangle 153"/>
          <p:cNvSpPr/>
          <p:nvPr/>
        </p:nvSpPr>
        <p:spPr>
          <a:xfrm>
            <a:off x="2415867" y="3759423"/>
            <a:ext cx="1111203" cy="461665"/>
          </a:xfrm>
          <a:prstGeom prst="rect">
            <a:avLst/>
          </a:prstGeom>
        </p:spPr>
        <p:txBody>
          <a:bodyPr wrap="none">
            <a:spAutoFit/>
          </a:bodyPr>
          <a:lstStyle/>
          <a:p>
            <a:pPr algn="ctr"/>
            <a:r>
              <a:rPr lang="fr-FR" sz="2400" b="1" dirty="0" smtClean="0">
                <a:solidFill>
                  <a:schemeClr val="bg1"/>
                </a:solidFill>
                <a:latin typeface="Arial" pitchFamily="34" charset="0"/>
                <a:cs typeface="Arial" pitchFamily="34" charset="0"/>
                <a:sym typeface="Symbol"/>
              </a:rPr>
              <a:t>930</a:t>
            </a:r>
            <a:r>
              <a:rPr lang="fr-FR" sz="2400" b="1" baseline="-25000" dirty="0" smtClean="0">
                <a:solidFill>
                  <a:schemeClr val="bg1"/>
                </a:solidFill>
                <a:latin typeface="Arial" pitchFamily="34" charset="0"/>
                <a:cs typeface="Arial" pitchFamily="34" charset="0"/>
                <a:sym typeface="Symbol"/>
              </a:rPr>
              <a:t>D</a:t>
            </a:r>
            <a:r>
              <a:rPr lang="fr-FR" sz="2400" b="1" dirty="0" smtClean="0">
                <a:solidFill>
                  <a:schemeClr val="bg1"/>
                </a:solidFill>
                <a:latin typeface="Arial" pitchFamily="34" charset="0"/>
                <a:cs typeface="Arial" pitchFamily="34" charset="0"/>
                <a:sym typeface="Symbol"/>
              </a:rPr>
              <a:t> =</a:t>
            </a:r>
            <a:endParaRPr lang="fr-FR" sz="2400" b="1" baseline="-25000" dirty="0">
              <a:solidFill>
                <a:schemeClr val="bg1"/>
              </a:solidFill>
              <a:latin typeface="Arial" pitchFamily="34" charset="0"/>
              <a:cs typeface="Arial" pitchFamily="34" charset="0"/>
              <a:sym typeface="Symbol"/>
            </a:endParaRPr>
          </a:p>
        </p:txBody>
      </p:sp>
      <p:sp>
        <p:nvSpPr>
          <p:cNvPr id="155" name="Rectangle 154"/>
          <p:cNvSpPr/>
          <p:nvPr/>
        </p:nvSpPr>
        <p:spPr>
          <a:xfrm>
            <a:off x="3546303" y="3759423"/>
            <a:ext cx="2923236"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sym typeface="Symbol"/>
              </a:rPr>
              <a:t>1001 0011 0000 </a:t>
            </a:r>
            <a:r>
              <a:rPr lang="fr-FR" sz="2400" b="1" baseline="-25000" dirty="0" smtClean="0">
                <a:solidFill>
                  <a:schemeClr val="bg1"/>
                </a:solidFill>
                <a:latin typeface="Arial" pitchFamily="34" charset="0"/>
                <a:cs typeface="Arial" pitchFamily="34" charset="0"/>
                <a:sym typeface="Symbol"/>
              </a:rPr>
              <a:t>BCD</a:t>
            </a:r>
            <a:endParaRPr lang="fr-FR" sz="2400" dirty="0">
              <a:solidFill>
                <a:schemeClr val="bg1"/>
              </a:solidFill>
            </a:endParaRPr>
          </a:p>
        </p:txBody>
      </p:sp>
      <p:sp>
        <p:nvSpPr>
          <p:cNvPr id="156" name="Rectangle 155"/>
          <p:cNvSpPr/>
          <p:nvPr/>
        </p:nvSpPr>
        <p:spPr>
          <a:xfrm>
            <a:off x="2469389" y="6207695"/>
            <a:ext cx="3626314" cy="461665"/>
          </a:xfrm>
          <a:prstGeom prst="rect">
            <a:avLst/>
          </a:prstGeom>
        </p:spPr>
        <p:txBody>
          <a:bodyPr wrap="none">
            <a:spAutoFit/>
          </a:bodyPr>
          <a:lstStyle/>
          <a:p>
            <a:pPr algn="ctr"/>
            <a:r>
              <a:rPr lang="fr-FR" sz="2400" b="1" dirty="0" smtClean="0">
                <a:solidFill>
                  <a:schemeClr val="bg1"/>
                </a:solidFill>
                <a:latin typeface="Arial" pitchFamily="34" charset="0"/>
                <a:cs typeface="Arial" pitchFamily="34" charset="0"/>
                <a:sym typeface="Symbol"/>
              </a:rPr>
              <a:t>0110 0100 1001 0111 </a:t>
            </a:r>
            <a:r>
              <a:rPr lang="fr-FR" sz="2400" b="1" baseline="-25000" dirty="0">
                <a:solidFill>
                  <a:schemeClr val="bg1"/>
                </a:solidFill>
                <a:latin typeface="Arial" pitchFamily="34" charset="0"/>
                <a:cs typeface="Arial" pitchFamily="34" charset="0"/>
                <a:sym typeface="Symbol"/>
              </a:rPr>
              <a:t>BCD</a:t>
            </a:r>
          </a:p>
        </p:txBody>
      </p:sp>
      <p:sp>
        <p:nvSpPr>
          <p:cNvPr id="157" name="Rectangle 156"/>
          <p:cNvSpPr/>
          <p:nvPr/>
        </p:nvSpPr>
        <p:spPr>
          <a:xfrm>
            <a:off x="6025581" y="6207695"/>
            <a:ext cx="1282723" cy="461665"/>
          </a:xfrm>
          <a:prstGeom prst="rect">
            <a:avLst/>
          </a:prstGeom>
        </p:spPr>
        <p:txBody>
          <a:bodyPr wrap="none">
            <a:spAutoFit/>
          </a:bodyPr>
          <a:lstStyle/>
          <a:p>
            <a:pPr algn="ctr"/>
            <a:r>
              <a:rPr lang="fr-FR" sz="2400" b="1" dirty="0" smtClean="0">
                <a:solidFill>
                  <a:schemeClr val="bg1"/>
                </a:solidFill>
                <a:latin typeface="Arial" pitchFamily="34" charset="0"/>
                <a:cs typeface="Arial" pitchFamily="34" charset="0"/>
                <a:sym typeface="Symbol"/>
              </a:rPr>
              <a:t>= 6497</a:t>
            </a:r>
            <a:r>
              <a:rPr lang="fr-FR" sz="2400" b="1" baseline="-25000" dirty="0" smtClean="0">
                <a:solidFill>
                  <a:schemeClr val="bg1"/>
                </a:solidFill>
                <a:latin typeface="Arial" pitchFamily="34" charset="0"/>
                <a:cs typeface="Arial" pitchFamily="34" charset="0"/>
                <a:sym typeface="Symbol"/>
              </a:rPr>
              <a:t>D</a:t>
            </a:r>
            <a:endParaRPr lang="fr-FR" sz="2400" b="1" baseline="-25000" dirty="0">
              <a:solidFill>
                <a:schemeClr val="bg1"/>
              </a:solidFill>
              <a:latin typeface="Arial" pitchFamily="34" charset="0"/>
              <a:cs typeface="Arial" pitchFamily="34" charset="0"/>
              <a:sym typeface="Symbol"/>
            </a:endParaRPr>
          </a:p>
        </p:txBody>
      </p:sp>
    </p:spTree>
    <p:extLst>
      <p:ext uri="{BB962C8B-B14F-4D97-AF65-F5344CB8AC3E}">
        <p14:creationId xmlns:p14="http://schemas.microsoft.com/office/powerpoint/2010/main" val="3235106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25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par>
                          <p:cTn id="17" fill="hold">
                            <p:stCondLst>
                              <p:cond delay="700"/>
                            </p:stCondLst>
                            <p:childTnLst>
                              <p:par>
                                <p:cTn id="18" presetID="10" presetClass="entr" presetSubtype="0" fill="hold" grpId="0" nodeType="afterEffect">
                                  <p:stCondLst>
                                    <p:cond delay="1250"/>
                                  </p:stCondLst>
                                  <p:iterate type="wd">
                                    <p:tmPct val="10000"/>
                                  </p:iterate>
                                  <p:childTnLst>
                                    <p:set>
                                      <p:cBhvr>
                                        <p:cTn id="19" dur="1" fill="hold">
                                          <p:stCondLst>
                                            <p:cond delay="0"/>
                                          </p:stCondLst>
                                        </p:cTn>
                                        <p:tgtEl>
                                          <p:spTgt spid="154"/>
                                        </p:tgtEl>
                                        <p:attrNameLst>
                                          <p:attrName>style.visibility</p:attrName>
                                        </p:attrNameLst>
                                      </p:cBhvr>
                                      <p:to>
                                        <p:strVal val="visible"/>
                                      </p:to>
                                    </p:set>
                                    <p:animEffect transition="in" filter="fade">
                                      <p:cBhvr>
                                        <p:cTn id="20" dur="500"/>
                                        <p:tgtEl>
                                          <p:spTgt spid="15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iterate type="wd">
                                    <p:tmPct val="10000"/>
                                  </p:iterate>
                                  <p:childTnLst>
                                    <p:set>
                                      <p:cBhvr>
                                        <p:cTn id="24" dur="1" fill="hold">
                                          <p:stCondLst>
                                            <p:cond delay="0"/>
                                          </p:stCondLst>
                                        </p:cTn>
                                        <p:tgtEl>
                                          <p:spTgt spid="155"/>
                                        </p:tgtEl>
                                        <p:attrNameLst>
                                          <p:attrName>style.visibility</p:attrName>
                                        </p:attrNameLst>
                                      </p:cBhvr>
                                      <p:to>
                                        <p:strVal val="visible"/>
                                      </p:to>
                                    </p:set>
                                    <p:animEffect transition="in" filter="fade">
                                      <p:cBhvr>
                                        <p:cTn id="25" dur="500"/>
                                        <p:tgtEl>
                                          <p:spTgt spid="155"/>
                                        </p:tgtEl>
                                      </p:cBhvr>
                                    </p:animEffect>
                                  </p:childTnLst>
                                </p:cTn>
                              </p:par>
                            </p:childTnLst>
                          </p:cTn>
                        </p:par>
                        <p:par>
                          <p:cTn id="26" fill="hold">
                            <p:stCondLst>
                              <p:cond delay="650"/>
                            </p:stCondLst>
                            <p:childTnLst>
                              <p:par>
                                <p:cTn id="27" presetID="10" presetClass="entr" presetSubtype="0" fill="hold" grpId="0" nodeType="afterEffect">
                                  <p:stCondLst>
                                    <p:cond delay="1250"/>
                                  </p:stCondLst>
                                  <p:iterate type="wd">
                                    <p:tmPct val="10000"/>
                                  </p:iterate>
                                  <p:childTnLst>
                                    <p:set>
                                      <p:cBhvr>
                                        <p:cTn id="28" dur="1" fill="hold">
                                          <p:stCondLst>
                                            <p:cond delay="0"/>
                                          </p:stCondLst>
                                        </p:cTn>
                                        <p:tgtEl>
                                          <p:spTgt spid="142"/>
                                        </p:tgtEl>
                                        <p:attrNameLst>
                                          <p:attrName>style.visibility</p:attrName>
                                        </p:attrNameLst>
                                      </p:cBhvr>
                                      <p:to>
                                        <p:strVal val="visible"/>
                                      </p:to>
                                    </p:set>
                                    <p:animEffect transition="in" filter="fade">
                                      <p:cBhvr>
                                        <p:cTn id="29" dur="500"/>
                                        <p:tgtEl>
                                          <p:spTgt spid="142"/>
                                        </p:tgtEl>
                                      </p:cBhvr>
                                    </p:animEffect>
                                  </p:childTnLst>
                                </p:cTn>
                              </p:par>
                            </p:childTnLst>
                          </p:cTn>
                        </p:par>
                        <p:par>
                          <p:cTn id="30" fill="hold">
                            <p:stCondLst>
                              <p:cond delay="3250"/>
                            </p:stCondLst>
                            <p:childTnLst>
                              <p:par>
                                <p:cTn id="31" presetID="10" presetClass="entr" presetSubtype="0" fill="hold" grpId="0" nodeType="afterEffect">
                                  <p:stCondLst>
                                    <p:cond delay="1750"/>
                                  </p:stCondLst>
                                  <p:iterate type="wd">
                                    <p:tmPct val="10000"/>
                                  </p:iterate>
                                  <p:childTnLst>
                                    <p:set>
                                      <p:cBhvr>
                                        <p:cTn id="32" dur="1" fill="hold">
                                          <p:stCondLst>
                                            <p:cond delay="0"/>
                                          </p:stCondLst>
                                        </p:cTn>
                                        <p:tgtEl>
                                          <p:spTgt spid="9"/>
                                        </p:tgtEl>
                                        <p:attrNameLst>
                                          <p:attrName>style.visibility</p:attrName>
                                        </p:attrNameLst>
                                      </p:cBhvr>
                                      <p:to>
                                        <p:strVal val="visible"/>
                                      </p:to>
                                    </p:set>
                                    <p:animEffect transition="in" filter="fade">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iterate type="wd">
                                    <p:tmPct val="10000"/>
                                  </p:iterate>
                                  <p:childTnLst>
                                    <p:set>
                                      <p:cBhvr>
                                        <p:cTn id="37" dur="1" fill="hold">
                                          <p:stCondLst>
                                            <p:cond delay="0"/>
                                          </p:stCondLst>
                                        </p:cTn>
                                        <p:tgtEl>
                                          <p:spTgt spid="144"/>
                                        </p:tgtEl>
                                        <p:attrNameLst>
                                          <p:attrName>style.visibility</p:attrName>
                                        </p:attrNameLst>
                                      </p:cBhvr>
                                      <p:to>
                                        <p:strVal val="visible"/>
                                      </p:to>
                                    </p:set>
                                    <p:animEffect transition="in" filter="fade">
                                      <p:cBhvr>
                                        <p:cTn id="38" dur="500"/>
                                        <p:tgtEl>
                                          <p:spTgt spid="144"/>
                                        </p:tgtEl>
                                      </p:cBhvr>
                                    </p:animEffect>
                                  </p:childTnLst>
                                </p:cTn>
                              </p:par>
                            </p:childTnLst>
                          </p:cTn>
                        </p:par>
                        <p:par>
                          <p:cTn id="39" fill="hold">
                            <p:stCondLst>
                              <p:cond delay="550"/>
                            </p:stCondLst>
                            <p:childTnLst>
                              <p:par>
                                <p:cTn id="40" presetID="10" presetClass="entr" presetSubtype="0" fill="hold" grpId="0" nodeType="afterEffect">
                                  <p:stCondLst>
                                    <p:cond delay="1250"/>
                                  </p:stCondLst>
                                  <p:iterate type="wd">
                                    <p:tmPct val="10000"/>
                                  </p:iterate>
                                  <p:childTnLst>
                                    <p:set>
                                      <p:cBhvr>
                                        <p:cTn id="41" dur="1" fill="hold">
                                          <p:stCondLst>
                                            <p:cond delay="0"/>
                                          </p:stCondLst>
                                        </p:cTn>
                                        <p:tgtEl>
                                          <p:spTgt spid="156"/>
                                        </p:tgtEl>
                                        <p:attrNameLst>
                                          <p:attrName>style.visibility</p:attrName>
                                        </p:attrNameLst>
                                      </p:cBhvr>
                                      <p:to>
                                        <p:strVal val="visible"/>
                                      </p:to>
                                    </p:set>
                                    <p:animEffect transition="in" filter="fade">
                                      <p:cBhvr>
                                        <p:cTn id="42" dur="500"/>
                                        <p:tgtEl>
                                          <p:spTgt spid="15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iterate type="wd">
                                    <p:tmPct val="10000"/>
                                  </p:iterate>
                                  <p:childTnLst>
                                    <p:set>
                                      <p:cBhvr>
                                        <p:cTn id="46" dur="1" fill="hold">
                                          <p:stCondLst>
                                            <p:cond delay="0"/>
                                          </p:stCondLst>
                                        </p:cTn>
                                        <p:tgtEl>
                                          <p:spTgt spid="157"/>
                                        </p:tgtEl>
                                        <p:attrNameLst>
                                          <p:attrName>style.visibility</p:attrName>
                                        </p:attrNameLst>
                                      </p:cBhvr>
                                      <p:to>
                                        <p:strVal val="visible"/>
                                      </p:to>
                                    </p:set>
                                    <p:animEffect transition="in" filter="fade">
                                      <p:cBhvr>
                                        <p:cTn id="47" dur="500"/>
                                        <p:tgtEl>
                                          <p:spTgt spid="1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p:bldP spid="8" grpId="0"/>
      <p:bldP spid="142" grpId="0" animBg="1"/>
      <p:bldP spid="9" grpId="0"/>
      <p:bldP spid="144" grpId="0"/>
      <p:bldP spid="154" grpId="0"/>
      <p:bldP spid="155" grpId="0"/>
      <p:bldP spid="156" grpId="0"/>
      <p:bldP spid="15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644768"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latin typeface="Arial" pitchFamily="34" charset="0"/>
                <a:cs typeface="Arial" pitchFamily="34" charset="0"/>
              </a:rPr>
              <a:t>C</a:t>
            </a:r>
            <a:r>
              <a:rPr lang="fr-FR" sz="4400" b="1" dirty="0" smtClean="0">
                <a:effectLst>
                  <a:outerShdw blurRad="38100" dist="38100" dir="2700000" algn="tl">
                    <a:srgbClr val="000000">
                      <a:alpha val="43137"/>
                    </a:srgbClr>
                  </a:outerShdw>
                </a:effectLst>
                <a:latin typeface="Arial" pitchFamily="34" charset="0"/>
                <a:cs typeface="Arial" pitchFamily="34" charset="0"/>
              </a:rPr>
              <a:t>odage de l’information</a:t>
            </a:r>
            <a:endParaRPr lang="fr-FR" sz="4400" b="1" dirty="0">
              <a:effectLst>
                <a:outerShdw blurRad="38100" dist="38100" dir="2700000" algn="tl">
                  <a:srgbClr val="000000">
                    <a:alpha val="43137"/>
                  </a:srgbClr>
                </a:outerShdw>
              </a:effectLst>
              <a:latin typeface="Arial" pitchFamily="34" charset="0"/>
              <a:cs typeface="Arial" pitchFamily="34" charset="0"/>
            </a:endParaRPr>
          </a:p>
        </p:txBody>
      </p:sp>
      <p:sp>
        <p:nvSpPr>
          <p:cNvPr id="4" name="Rectangle 3"/>
          <p:cNvSpPr/>
          <p:nvPr/>
        </p:nvSpPr>
        <p:spPr>
          <a:xfrm>
            <a:off x="35024" y="1124743"/>
            <a:ext cx="9217496" cy="1200329"/>
          </a:xfrm>
          <a:prstGeom prst="rect">
            <a:avLst/>
          </a:prstGeom>
        </p:spPr>
        <p:txBody>
          <a:bodyPr wrap="square">
            <a:spAutoFit/>
          </a:bodyPr>
          <a:lstStyle/>
          <a:p>
            <a:r>
              <a:rPr lang="fr-FR" b="1" dirty="0" smtClean="0">
                <a:solidFill>
                  <a:schemeClr val="bg1"/>
                </a:solidFill>
                <a:latin typeface="Arial" pitchFamily="34" charset="0"/>
                <a:cs typeface="Arial" pitchFamily="34" charset="0"/>
              </a:rPr>
              <a:t>Deux types de signaux servent à faire communiquer les machines:</a:t>
            </a:r>
            <a:br>
              <a:rPr lang="fr-FR" b="1" dirty="0" smtClean="0">
                <a:solidFill>
                  <a:schemeClr val="bg1"/>
                </a:solidFill>
                <a:latin typeface="Arial" pitchFamily="34" charset="0"/>
                <a:cs typeface="Arial" pitchFamily="34" charset="0"/>
              </a:rPr>
            </a:br>
            <a:r>
              <a:rPr lang="fr-FR" b="1" dirty="0" smtClean="0">
                <a:solidFill>
                  <a:schemeClr val="bg1"/>
                </a:solidFill>
                <a:latin typeface="Arial" pitchFamily="34" charset="0"/>
                <a:cs typeface="Arial" pitchFamily="34" charset="0"/>
              </a:rPr>
              <a:t>- Le premier assez proche de ce qui existe naturellement: l’analogique;</a:t>
            </a:r>
          </a:p>
          <a:p>
            <a:r>
              <a:rPr lang="fr-FR" b="1" dirty="0" smtClean="0">
                <a:solidFill>
                  <a:schemeClr val="bg1"/>
                </a:solidFill>
                <a:latin typeface="Arial" pitchFamily="34" charset="0"/>
                <a:cs typeface="Arial" pitchFamily="34" charset="0"/>
              </a:rPr>
              <a:t>- Le deuxième très répandu grâce à ses performance et son faible coût, le numérique</a:t>
            </a:r>
          </a:p>
        </p:txBody>
      </p:sp>
      <p:sp>
        <p:nvSpPr>
          <p:cNvPr id="5" name="Rectangle 4"/>
          <p:cNvSpPr/>
          <p:nvPr/>
        </p:nvSpPr>
        <p:spPr>
          <a:xfrm>
            <a:off x="72008" y="2348880"/>
            <a:ext cx="8964488" cy="1754326"/>
          </a:xfrm>
          <a:prstGeom prst="rect">
            <a:avLst/>
          </a:prstGeom>
        </p:spPr>
        <p:txBody>
          <a:bodyPr wrap="square">
            <a:spAutoFit/>
          </a:bodyPr>
          <a:lstStyle/>
          <a:p>
            <a:r>
              <a:rPr lang="fr-FR" b="1" dirty="0" smtClean="0">
                <a:solidFill>
                  <a:schemeClr val="bg1"/>
                </a:solidFill>
                <a:latin typeface="Arial" pitchFamily="34" charset="0"/>
                <a:cs typeface="Arial" pitchFamily="34" charset="0"/>
              </a:rPr>
              <a:t>Naturellement une température, un son, une pression, un débit, une distance …..</a:t>
            </a:r>
          </a:p>
          <a:p>
            <a:r>
              <a:rPr lang="fr-FR" b="1" dirty="0" smtClean="0">
                <a:solidFill>
                  <a:schemeClr val="bg1"/>
                </a:solidFill>
                <a:latin typeface="Arial" pitchFamily="34" charset="0"/>
                <a:cs typeface="Arial" pitchFamily="34" charset="0"/>
              </a:rPr>
              <a:t>Varient de manière linéaire dans le temps…. On n’est pas à 25° et l’instant d’après à 75°  C.</a:t>
            </a:r>
          </a:p>
          <a:p>
            <a:r>
              <a:rPr lang="fr-FR" b="1" dirty="0" smtClean="0">
                <a:solidFill>
                  <a:schemeClr val="bg1"/>
                </a:solidFill>
                <a:latin typeface="Arial" pitchFamily="34" charset="0"/>
                <a:cs typeface="Arial" pitchFamily="34" charset="0"/>
              </a:rPr>
              <a:t>On parle de grandeur analogique, dés lors on pourrait directement affecter une valeur en tension, courant,….. à cette mesure physique ce serait alors un signal analogique.</a:t>
            </a:r>
          </a:p>
        </p:txBody>
      </p:sp>
      <p:cxnSp>
        <p:nvCxnSpPr>
          <p:cNvPr id="7" name="Connecteur droit avec flèche 6"/>
          <p:cNvCxnSpPr/>
          <p:nvPr/>
        </p:nvCxnSpPr>
        <p:spPr>
          <a:xfrm>
            <a:off x="4005610" y="6026456"/>
            <a:ext cx="4896544"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nvCxnSpPr>
        <p:spPr>
          <a:xfrm flipV="1">
            <a:off x="4149626" y="4370272"/>
            <a:ext cx="0" cy="1944216"/>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0" name="Forme libre 9"/>
          <p:cNvSpPr/>
          <p:nvPr/>
        </p:nvSpPr>
        <p:spPr>
          <a:xfrm>
            <a:off x="4179714" y="4464426"/>
            <a:ext cx="4711700" cy="1344890"/>
          </a:xfrm>
          <a:custGeom>
            <a:avLst/>
            <a:gdLst>
              <a:gd name="connsiteX0" fmla="*/ 0 w 4711700"/>
              <a:gd name="connsiteY0" fmla="*/ 1344890 h 1344890"/>
              <a:gd name="connsiteX1" fmla="*/ 647700 w 4711700"/>
              <a:gd name="connsiteY1" fmla="*/ 874990 h 1344890"/>
              <a:gd name="connsiteX2" fmla="*/ 1155700 w 4711700"/>
              <a:gd name="connsiteY2" fmla="*/ 163790 h 1344890"/>
              <a:gd name="connsiteX3" fmla="*/ 2044700 w 4711700"/>
              <a:gd name="connsiteY3" fmla="*/ 24090 h 1344890"/>
              <a:gd name="connsiteX4" fmla="*/ 3098800 w 4711700"/>
              <a:gd name="connsiteY4" fmla="*/ 532090 h 1344890"/>
              <a:gd name="connsiteX5" fmla="*/ 3797300 w 4711700"/>
              <a:gd name="connsiteY5" fmla="*/ 455890 h 1344890"/>
              <a:gd name="connsiteX6" fmla="*/ 4559300 w 4711700"/>
              <a:gd name="connsiteY6" fmla="*/ 887690 h 1344890"/>
              <a:gd name="connsiteX7" fmla="*/ 4711700 w 4711700"/>
              <a:gd name="connsiteY7" fmla="*/ 963890 h 1344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11700" h="1344890">
                <a:moveTo>
                  <a:pt x="0" y="1344890"/>
                </a:moveTo>
                <a:cubicBezTo>
                  <a:pt x="227541" y="1208365"/>
                  <a:pt x="455083" y="1071840"/>
                  <a:pt x="647700" y="874990"/>
                </a:cubicBezTo>
                <a:cubicBezTo>
                  <a:pt x="840317" y="678140"/>
                  <a:pt x="922867" y="305607"/>
                  <a:pt x="1155700" y="163790"/>
                </a:cubicBezTo>
                <a:cubicBezTo>
                  <a:pt x="1388533" y="21973"/>
                  <a:pt x="1720850" y="-37293"/>
                  <a:pt x="2044700" y="24090"/>
                </a:cubicBezTo>
                <a:cubicBezTo>
                  <a:pt x="2368550" y="85473"/>
                  <a:pt x="2806700" y="460123"/>
                  <a:pt x="3098800" y="532090"/>
                </a:cubicBezTo>
                <a:cubicBezTo>
                  <a:pt x="3390900" y="604057"/>
                  <a:pt x="3553883" y="396623"/>
                  <a:pt x="3797300" y="455890"/>
                </a:cubicBezTo>
                <a:cubicBezTo>
                  <a:pt x="4040717" y="515157"/>
                  <a:pt x="4406900" y="803023"/>
                  <a:pt x="4559300" y="887690"/>
                </a:cubicBezTo>
                <a:cubicBezTo>
                  <a:pt x="4711700" y="972357"/>
                  <a:pt x="4711700" y="968123"/>
                  <a:pt x="4711700" y="963890"/>
                </a:cubicBezTo>
              </a:path>
            </a:pathLst>
          </a:cu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193328" y="4217938"/>
            <a:ext cx="3514576" cy="2308324"/>
          </a:xfrm>
          <a:prstGeom prst="rect">
            <a:avLst/>
          </a:prstGeom>
        </p:spPr>
        <p:txBody>
          <a:bodyPr wrap="square">
            <a:spAutoFit/>
          </a:bodyPr>
          <a:lstStyle/>
          <a:p>
            <a:r>
              <a:rPr lang="fr-FR" b="1" dirty="0" smtClean="0">
                <a:solidFill>
                  <a:schemeClr val="bg1"/>
                </a:solidFill>
                <a:latin typeface="Arial" pitchFamily="34" charset="0"/>
                <a:cs typeface="Arial" pitchFamily="34" charset="0"/>
              </a:rPr>
              <a:t>Mais la plupart de nos systèmes ont une partie commande fonctionnant avec des microprocesseurs, et ils ne comprennent que des  0 et des 1. On va donc convertir ce signal analogique  en signal numérique</a:t>
            </a:r>
          </a:p>
        </p:txBody>
      </p:sp>
      <p:sp>
        <p:nvSpPr>
          <p:cNvPr id="2" name="Rectangle 1"/>
          <p:cNvSpPr/>
          <p:nvPr/>
        </p:nvSpPr>
        <p:spPr>
          <a:xfrm>
            <a:off x="4149626" y="3934797"/>
            <a:ext cx="1223412" cy="646331"/>
          </a:xfrm>
          <a:prstGeom prst="rect">
            <a:avLst/>
          </a:prstGeom>
        </p:spPr>
        <p:txBody>
          <a:bodyPr wrap="none">
            <a:spAutoFit/>
          </a:bodyPr>
          <a:lstStyle/>
          <a:p>
            <a:r>
              <a:rPr lang="fr-FR" b="1" dirty="0" smtClean="0">
                <a:latin typeface="Arial" pitchFamily="34" charset="0"/>
                <a:cs typeface="Arial" pitchFamily="34" charset="0"/>
              </a:rPr>
              <a:t>Grandeur</a:t>
            </a:r>
          </a:p>
          <a:p>
            <a:r>
              <a:rPr lang="fr-FR" b="1" dirty="0" smtClean="0">
                <a:latin typeface="Arial" pitchFamily="34" charset="0"/>
                <a:cs typeface="Arial" pitchFamily="34" charset="0"/>
              </a:rPr>
              <a:t>physique</a:t>
            </a:r>
            <a:endParaRPr lang="fr-FR" dirty="0"/>
          </a:p>
        </p:txBody>
      </p:sp>
      <p:sp>
        <p:nvSpPr>
          <p:cNvPr id="12" name="Rectangle 11"/>
          <p:cNvSpPr/>
          <p:nvPr/>
        </p:nvSpPr>
        <p:spPr>
          <a:xfrm>
            <a:off x="7524328" y="5991322"/>
            <a:ext cx="864339" cy="369332"/>
          </a:xfrm>
          <a:prstGeom prst="rect">
            <a:avLst/>
          </a:prstGeom>
        </p:spPr>
        <p:txBody>
          <a:bodyPr wrap="none">
            <a:spAutoFit/>
          </a:bodyPr>
          <a:lstStyle/>
          <a:p>
            <a:r>
              <a:rPr lang="fr-FR" b="1" dirty="0" smtClean="0">
                <a:latin typeface="Arial" pitchFamily="34" charset="0"/>
                <a:cs typeface="Arial" pitchFamily="34" charset="0"/>
              </a:rPr>
              <a:t>temps</a:t>
            </a:r>
            <a:endParaRPr lang="fr-FR" dirty="0"/>
          </a:p>
        </p:txBody>
      </p:sp>
    </p:spTree>
    <p:extLst>
      <p:ext uri="{BB962C8B-B14F-4D97-AF65-F5344CB8AC3E}">
        <p14:creationId xmlns:p14="http://schemas.microsoft.com/office/powerpoint/2010/main" val="2227234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2450"/>
                            </p:stCondLst>
                            <p:childTnLst>
                              <p:par>
                                <p:cTn id="9" presetID="10" presetClass="entr" presetSubtype="0" fill="hold" grpId="0" nodeType="afterEffect">
                                  <p:stCondLst>
                                    <p:cond delay="2000"/>
                                  </p:stCondLst>
                                  <p:iterate type="wd">
                                    <p:tmPct val="10000"/>
                                  </p:iterate>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8300"/>
                            </p:stCondLst>
                            <p:childTnLst>
                              <p:par>
                                <p:cTn id="13" presetID="10" presetClass="entr" presetSubtype="0" fill="hold" grpId="0" nodeType="afterEffect">
                                  <p:stCondLst>
                                    <p:cond delay="2250"/>
                                  </p:stCondLst>
                                  <p:iterate type="wd">
                                    <p:tmPct val="10000"/>
                                  </p:iterate>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par>
                          <p:cTn id="16" fill="hold">
                            <p:stCondLst>
                              <p:cond delay="12800"/>
                            </p:stCondLst>
                            <p:childTnLst>
                              <p:par>
                                <p:cTn id="17" presetID="22" presetClass="entr" presetSubtype="8" fill="hold" nodeType="afterEffect">
                                  <p:stCondLst>
                                    <p:cond delay="125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500"/>
                                        <p:tgtEl>
                                          <p:spTgt spid="7"/>
                                        </p:tgtEl>
                                      </p:cBhvr>
                                    </p:animEffect>
                                  </p:childTnLst>
                                </p:cTn>
                              </p:par>
                            </p:childTnLst>
                          </p:cTn>
                        </p:par>
                        <p:par>
                          <p:cTn id="20" fill="hold">
                            <p:stCondLst>
                              <p:cond delay="14550"/>
                            </p:stCondLst>
                            <p:childTnLst>
                              <p:par>
                                <p:cTn id="21" presetID="10" presetClass="entr" presetSubtype="0" fill="hold" grpId="0" nodeType="afterEffect">
                                  <p:stCondLst>
                                    <p:cond delay="0"/>
                                  </p:stCondLst>
                                  <p:iterate type="wd">
                                    <p:tmPct val="10000"/>
                                  </p:iterate>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par>
                          <p:cTn id="24" fill="hold">
                            <p:stCondLst>
                              <p:cond delay="15050"/>
                            </p:stCondLst>
                            <p:childTnLst>
                              <p:par>
                                <p:cTn id="25" presetID="22" presetClass="entr" presetSubtype="4" fill="hold"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par>
                          <p:cTn id="28" fill="hold">
                            <p:stCondLst>
                              <p:cond delay="15550"/>
                            </p:stCondLst>
                            <p:childTnLst>
                              <p:par>
                                <p:cTn id="29" presetID="10" presetClass="entr" presetSubtype="0" fill="hold" grpId="0" nodeType="afterEffect">
                                  <p:stCondLst>
                                    <p:cond delay="0"/>
                                  </p:stCondLst>
                                  <p:iterate type="wd">
                                    <p:tmPct val="10000"/>
                                  </p:iterate>
                                  <p:childTnLst>
                                    <p:set>
                                      <p:cBhvr>
                                        <p:cTn id="30" dur="1" fill="hold">
                                          <p:stCondLst>
                                            <p:cond delay="0"/>
                                          </p:stCondLst>
                                        </p:cTn>
                                        <p:tgtEl>
                                          <p:spTgt spid="2"/>
                                        </p:tgtEl>
                                        <p:attrNameLst>
                                          <p:attrName>style.visibility</p:attrName>
                                        </p:attrNameLst>
                                      </p:cBhvr>
                                      <p:to>
                                        <p:strVal val="visible"/>
                                      </p:to>
                                    </p:set>
                                    <p:animEffect transition="in" filter="fade">
                                      <p:cBhvr>
                                        <p:cTn id="31" dur="500"/>
                                        <p:tgtEl>
                                          <p:spTgt spid="2"/>
                                        </p:tgtEl>
                                      </p:cBhvr>
                                    </p:animEffect>
                                  </p:childTnLst>
                                </p:cTn>
                              </p:par>
                            </p:childTnLst>
                          </p:cTn>
                        </p:par>
                        <p:par>
                          <p:cTn id="32" fill="hold">
                            <p:stCondLst>
                              <p:cond delay="16100"/>
                            </p:stCondLst>
                            <p:childTnLst>
                              <p:par>
                                <p:cTn id="33" presetID="22" presetClass="entr" presetSubtype="8"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left)">
                                      <p:cBhvr>
                                        <p:cTn id="35" dur="1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0" grpId="0" animBg="1"/>
      <p:bldP spid="11" grpId="0"/>
      <p:bldP spid="2" grpId="0"/>
      <p:bldP spid="1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9510" y="-25443"/>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15122" y="836712"/>
            <a:ext cx="9028878" cy="461665"/>
          </a:xfrm>
          <a:prstGeom prst="rect">
            <a:avLst/>
          </a:prstGeom>
        </p:spPr>
        <p:txBody>
          <a:bodyPr wrap="squar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standardisés: Le code ASCII,….</a:t>
            </a:r>
            <a:endParaRPr lang="fr-FR" sz="2400" u="sng" dirty="0"/>
          </a:p>
        </p:txBody>
      </p:sp>
      <p:sp>
        <p:nvSpPr>
          <p:cNvPr id="7" name="Rectangle 6"/>
          <p:cNvSpPr/>
          <p:nvPr/>
        </p:nvSpPr>
        <p:spPr>
          <a:xfrm>
            <a:off x="0" y="1340768"/>
            <a:ext cx="9074490" cy="646331"/>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La nécessité de faire communiquer des systèmes de plus en plus complexes, et d’origines différentes, à favorisé la standardisation de certains codes.</a:t>
            </a:r>
          </a:p>
        </p:txBody>
      </p:sp>
      <p:graphicFrame>
        <p:nvGraphicFramePr>
          <p:cNvPr id="2" name="Tableau 1"/>
          <p:cNvGraphicFramePr>
            <a:graphicFrameLocks noGrp="1"/>
          </p:cNvGraphicFramePr>
          <p:nvPr>
            <p:extLst>
              <p:ext uri="{D42A27DB-BD31-4B8C-83A1-F6EECF244321}">
                <p14:modId xmlns:p14="http://schemas.microsoft.com/office/powerpoint/2010/main" val="94003239"/>
              </p:ext>
            </p:extLst>
          </p:nvPr>
        </p:nvGraphicFramePr>
        <p:xfrm>
          <a:off x="3275856" y="2420888"/>
          <a:ext cx="5785714" cy="4320480"/>
        </p:xfrm>
        <a:graphic>
          <a:graphicData uri="http://schemas.openxmlformats.org/drawingml/2006/table">
            <a:tbl>
              <a:tblPr>
                <a:tableStyleId>{5C22544A-7EE6-4342-B048-85BDC9FD1C3A}</a:tableStyleId>
              </a:tblPr>
              <a:tblGrid>
                <a:gridCol w="648072"/>
                <a:gridCol w="648072"/>
                <a:gridCol w="720080"/>
                <a:gridCol w="936104"/>
                <a:gridCol w="738717"/>
                <a:gridCol w="738209"/>
                <a:gridCol w="1356460"/>
              </a:tblGrid>
              <a:tr h="353068">
                <a:tc>
                  <a:txBody>
                    <a:bodyPr/>
                    <a:lstStyle/>
                    <a:p>
                      <a:pPr algn="ctr" fontAlgn="ctr"/>
                      <a:r>
                        <a:rPr lang="fr-FR" sz="1600" u="none" strike="noStrike" dirty="0">
                          <a:effectLst/>
                          <a:latin typeface="Arial" pitchFamily="34" charset="0"/>
                          <a:cs typeface="Arial" pitchFamily="34" charset="0"/>
                        </a:rPr>
                        <a:t>DEC</a:t>
                      </a:r>
                      <a:endParaRPr lang="fr-FR" sz="1600" b="1" i="0" u="none" strike="noStrike" dirty="0">
                        <a:solidFill>
                          <a:srgbClr val="000000"/>
                        </a:solidFill>
                        <a:effectLst/>
                        <a:latin typeface="Arial" pitchFamily="34" charset="0"/>
                        <a:cs typeface="Arial" pitchFamily="34" charset="0"/>
                      </a:endParaRPr>
                    </a:p>
                  </a:txBody>
                  <a:tcPr marL="9525" marR="9525" marT="9525" marB="0" anchor="ctr">
                    <a:solidFill>
                      <a:schemeClr val="accent1">
                        <a:lumMod val="75000"/>
                      </a:schemeClr>
                    </a:solidFill>
                  </a:tcPr>
                </a:tc>
                <a:tc>
                  <a:txBody>
                    <a:bodyPr/>
                    <a:lstStyle/>
                    <a:p>
                      <a:pPr algn="ctr" fontAlgn="ctr"/>
                      <a:r>
                        <a:rPr lang="fr-FR" sz="1600" u="none" strike="noStrike" dirty="0">
                          <a:effectLst/>
                          <a:latin typeface="Arial" pitchFamily="34" charset="0"/>
                          <a:cs typeface="Arial" pitchFamily="34" charset="0"/>
                        </a:rPr>
                        <a:t>OCT</a:t>
                      </a:r>
                      <a:endParaRPr lang="fr-FR" sz="1600" b="1" i="0" u="none" strike="noStrike" dirty="0">
                        <a:solidFill>
                          <a:srgbClr val="000000"/>
                        </a:solidFill>
                        <a:effectLst/>
                        <a:latin typeface="Arial" pitchFamily="34" charset="0"/>
                        <a:cs typeface="Arial" pitchFamily="34" charset="0"/>
                      </a:endParaRPr>
                    </a:p>
                  </a:txBody>
                  <a:tcPr marL="9525" marR="9525" marT="9525" marB="0" anchor="ctr">
                    <a:solidFill>
                      <a:schemeClr val="accent1">
                        <a:lumMod val="75000"/>
                      </a:schemeClr>
                    </a:solidFill>
                  </a:tcPr>
                </a:tc>
                <a:tc>
                  <a:txBody>
                    <a:bodyPr/>
                    <a:lstStyle/>
                    <a:p>
                      <a:pPr algn="ctr" fontAlgn="ctr"/>
                      <a:r>
                        <a:rPr lang="fr-FR" sz="1600" u="none" strike="noStrike" dirty="0">
                          <a:effectLst/>
                          <a:latin typeface="Arial" pitchFamily="34" charset="0"/>
                          <a:cs typeface="Arial" pitchFamily="34" charset="0"/>
                        </a:rPr>
                        <a:t>HEX</a:t>
                      </a:r>
                      <a:endParaRPr lang="fr-FR" sz="1600" b="1" i="0" u="none" strike="noStrike" dirty="0">
                        <a:solidFill>
                          <a:srgbClr val="000000"/>
                        </a:solidFill>
                        <a:effectLst/>
                        <a:latin typeface="Arial" pitchFamily="34" charset="0"/>
                        <a:cs typeface="Arial" pitchFamily="34" charset="0"/>
                      </a:endParaRPr>
                    </a:p>
                  </a:txBody>
                  <a:tcPr marL="9525" marR="9525" marT="9525" marB="0" anchor="ctr">
                    <a:solidFill>
                      <a:schemeClr val="accent1">
                        <a:lumMod val="75000"/>
                      </a:schemeClr>
                    </a:solidFill>
                  </a:tcPr>
                </a:tc>
                <a:tc>
                  <a:txBody>
                    <a:bodyPr/>
                    <a:lstStyle/>
                    <a:p>
                      <a:pPr algn="ctr" fontAlgn="ctr"/>
                      <a:r>
                        <a:rPr lang="fr-FR" sz="1600" u="none" strike="noStrike" dirty="0">
                          <a:effectLst/>
                          <a:latin typeface="Arial" pitchFamily="34" charset="0"/>
                          <a:cs typeface="Arial" pitchFamily="34" charset="0"/>
                        </a:rPr>
                        <a:t>BIN</a:t>
                      </a:r>
                      <a:endParaRPr lang="fr-FR" sz="1600" b="1" i="0" u="none" strike="noStrike" dirty="0">
                        <a:solidFill>
                          <a:srgbClr val="000000"/>
                        </a:solidFill>
                        <a:effectLst/>
                        <a:latin typeface="Arial" pitchFamily="34" charset="0"/>
                        <a:cs typeface="Arial" pitchFamily="34" charset="0"/>
                      </a:endParaRPr>
                    </a:p>
                  </a:txBody>
                  <a:tcPr marL="9525" marR="9525" marT="9525" marB="0" anchor="ctr">
                    <a:solidFill>
                      <a:schemeClr val="accent1">
                        <a:lumMod val="75000"/>
                      </a:schemeClr>
                    </a:solidFill>
                  </a:tcPr>
                </a:tc>
                <a:tc>
                  <a:txBody>
                    <a:bodyPr/>
                    <a:lstStyle/>
                    <a:p>
                      <a:pPr algn="ctr" fontAlgn="ctr"/>
                      <a:r>
                        <a:rPr lang="fr-FR" sz="1600" u="none" strike="noStrike" dirty="0">
                          <a:effectLst/>
                          <a:latin typeface="Arial" pitchFamily="34" charset="0"/>
                          <a:cs typeface="Arial" pitchFamily="34" charset="0"/>
                        </a:rPr>
                        <a:t>Symbol</a:t>
                      </a:r>
                      <a:endParaRPr lang="fr-FR" sz="1600" b="1" i="0" u="none" strike="noStrike" dirty="0">
                        <a:solidFill>
                          <a:srgbClr val="000000"/>
                        </a:solidFill>
                        <a:effectLst/>
                        <a:latin typeface="Arial" pitchFamily="34" charset="0"/>
                        <a:cs typeface="Arial" pitchFamily="34" charset="0"/>
                      </a:endParaRPr>
                    </a:p>
                  </a:txBody>
                  <a:tcPr marL="9525" marR="9525" marT="9525" marB="0" anchor="ctr">
                    <a:solidFill>
                      <a:schemeClr val="accent1">
                        <a:lumMod val="75000"/>
                      </a:schemeClr>
                    </a:solidFill>
                  </a:tcPr>
                </a:tc>
                <a:tc>
                  <a:txBody>
                    <a:bodyPr/>
                    <a:lstStyle/>
                    <a:p>
                      <a:pPr algn="ctr" fontAlgn="ctr"/>
                      <a:r>
                        <a:rPr lang="fr-FR" sz="1600" u="none" strike="noStrike" dirty="0" smtClean="0">
                          <a:effectLst/>
                          <a:latin typeface="Arial" pitchFamily="34" charset="0"/>
                          <a:cs typeface="Arial" pitchFamily="34" charset="0"/>
                        </a:rPr>
                        <a:t>HTML</a:t>
                      </a:r>
                      <a:endParaRPr lang="fr-FR" sz="1600" b="1" i="0" u="none" strike="noStrike" dirty="0">
                        <a:solidFill>
                          <a:srgbClr val="000000"/>
                        </a:solidFill>
                        <a:effectLst/>
                        <a:latin typeface="Arial" pitchFamily="34" charset="0"/>
                        <a:cs typeface="Arial" pitchFamily="34" charset="0"/>
                      </a:endParaRPr>
                    </a:p>
                  </a:txBody>
                  <a:tcPr marL="9525" marR="9525" marT="9525" marB="0" anchor="ctr">
                    <a:solidFill>
                      <a:schemeClr val="accent1">
                        <a:lumMod val="75000"/>
                      </a:schemeClr>
                    </a:solidFill>
                  </a:tcPr>
                </a:tc>
                <a:tc>
                  <a:txBody>
                    <a:bodyPr/>
                    <a:lstStyle/>
                    <a:p>
                      <a:pPr algn="ctr" fontAlgn="ctr"/>
                      <a:r>
                        <a:rPr lang="fr-FR" sz="1600" u="none" strike="noStrike" dirty="0">
                          <a:effectLst/>
                          <a:latin typeface="Arial" pitchFamily="34" charset="0"/>
                          <a:cs typeface="Arial" pitchFamily="34" charset="0"/>
                        </a:rPr>
                        <a:t>Description</a:t>
                      </a:r>
                      <a:endParaRPr lang="fr-FR" sz="1600" b="1" i="0" u="none" strike="noStrike" dirty="0">
                        <a:solidFill>
                          <a:srgbClr val="000000"/>
                        </a:solidFill>
                        <a:effectLst/>
                        <a:latin typeface="Arial" pitchFamily="34" charset="0"/>
                        <a:cs typeface="Arial" pitchFamily="34" charset="0"/>
                      </a:endParaRPr>
                    </a:p>
                  </a:txBody>
                  <a:tcPr marL="9525" marR="9525" marT="9525" marB="0" anchor="ctr">
                    <a:solidFill>
                      <a:schemeClr val="accent1">
                        <a:lumMod val="75000"/>
                      </a:schemeClr>
                    </a:solidFill>
                  </a:tcPr>
                </a:tc>
              </a:tr>
              <a:tr h="255900">
                <a:tc>
                  <a:txBody>
                    <a:bodyPr/>
                    <a:lstStyle/>
                    <a:p>
                      <a:pPr algn="ctr" fontAlgn="ctr"/>
                      <a:r>
                        <a:rPr lang="fr-FR" sz="1600" u="none" strike="noStrike">
                          <a:effectLst/>
                          <a:latin typeface="Arial" pitchFamily="34" charset="0"/>
                          <a:cs typeface="Arial" pitchFamily="34" charset="0"/>
                        </a:rPr>
                        <a:t>36</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44</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24</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100100</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&amp;#36;</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Dollar</a:t>
                      </a:r>
                      <a:endParaRPr lang="fr-FR" sz="1600" b="0" i="0" u="none" strike="noStrike">
                        <a:solidFill>
                          <a:srgbClr val="000000"/>
                        </a:solidFill>
                        <a:effectLst/>
                        <a:latin typeface="Arial" pitchFamily="34" charset="0"/>
                        <a:cs typeface="Arial" pitchFamily="34" charset="0"/>
                      </a:endParaRPr>
                    </a:p>
                  </a:txBody>
                  <a:tcPr marL="9525" marR="9525" marT="9525" marB="0" anchor="ctr"/>
                </a:tc>
              </a:tr>
              <a:tr h="384812">
                <a:tc>
                  <a:txBody>
                    <a:bodyPr/>
                    <a:lstStyle/>
                    <a:p>
                      <a:pPr algn="ctr" fontAlgn="ctr"/>
                      <a:r>
                        <a:rPr lang="fr-FR" sz="1600" u="none" strike="noStrike" dirty="0">
                          <a:effectLst/>
                          <a:latin typeface="Arial" pitchFamily="34" charset="0"/>
                          <a:cs typeface="Arial" pitchFamily="34" charset="0"/>
                        </a:rPr>
                        <a:t>37</a:t>
                      </a:r>
                      <a:endParaRPr lang="fr-FR" sz="1600" b="0" i="0" u="none" strike="noStrike" dirty="0">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dirty="0">
                          <a:effectLst/>
                          <a:latin typeface="Arial" pitchFamily="34" charset="0"/>
                          <a:cs typeface="Arial" pitchFamily="34" charset="0"/>
                        </a:rPr>
                        <a:t>45</a:t>
                      </a:r>
                      <a:endParaRPr lang="fr-FR" sz="1600" b="0" i="0" u="none" strike="noStrike" dirty="0">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25</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100101</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&amp;#37;</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Procenttecken</a:t>
                      </a:r>
                      <a:endParaRPr lang="fr-FR" sz="1600" b="0" i="0" u="none" strike="noStrike">
                        <a:solidFill>
                          <a:srgbClr val="000000"/>
                        </a:solidFill>
                        <a:effectLst/>
                        <a:latin typeface="Arial" pitchFamily="34" charset="0"/>
                        <a:cs typeface="Arial" pitchFamily="34" charset="0"/>
                      </a:endParaRPr>
                    </a:p>
                  </a:txBody>
                  <a:tcPr marL="9525" marR="9525" marT="9525" marB="0" anchor="ctr"/>
                </a:tc>
              </a:tr>
              <a:tr h="255900">
                <a:tc>
                  <a:txBody>
                    <a:bodyPr/>
                    <a:lstStyle/>
                    <a:p>
                      <a:pPr algn="ctr" fontAlgn="ctr"/>
                      <a:r>
                        <a:rPr lang="fr-FR" sz="1600" u="none" strike="noStrike">
                          <a:effectLst/>
                          <a:latin typeface="Arial" pitchFamily="34" charset="0"/>
                          <a:cs typeface="Arial" pitchFamily="34" charset="0"/>
                        </a:rPr>
                        <a:t>38</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46</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26</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100110</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&amp;</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&amp;#38;</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Ampersand</a:t>
                      </a:r>
                      <a:endParaRPr lang="fr-FR" sz="1600" b="0" i="0" u="none" strike="noStrike">
                        <a:solidFill>
                          <a:srgbClr val="000000"/>
                        </a:solidFill>
                        <a:effectLst/>
                        <a:latin typeface="Arial" pitchFamily="34" charset="0"/>
                        <a:cs typeface="Arial" pitchFamily="34" charset="0"/>
                      </a:endParaRPr>
                    </a:p>
                  </a:txBody>
                  <a:tcPr marL="9525" marR="9525" marT="9525" marB="0" anchor="ctr"/>
                </a:tc>
              </a:tr>
              <a:tr h="255900">
                <a:tc>
                  <a:txBody>
                    <a:bodyPr/>
                    <a:lstStyle/>
                    <a:p>
                      <a:pPr algn="ctr" fontAlgn="ctr"/>
                      <a:r>
                        <a:rPr lang="fr-FR" sz="1600" u="none" strike="noStrike">
                          <a:effectLst/>
                          <a:latin typeface="Arial" pitchFamily="34" charset="0"/>
                          <a:cs typeface="Arial" pitchFamily="34" charset="0"/>
                        </a:rPr>
                        <a:t>48</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60</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30</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110000</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0</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&amp;#48;</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Zero</a:t>
                      </a:r>
                      <a:endParaRPr lang="fr-FR" sz="1600" b="0" i="0" u="none" strike="noStrike">
                        <a:solidFill>
                          <a:srgbClr val="000000"/>
                        </a:solidFill>
                        <a:effectLst/>
                        <a:latin typeface="Arial" pitchFamily="34" charset="0"/>
                        <a:cs typeface="Arial" pitchFamily="34" charset="0"/>
                      </a:endParaRPr>
                    </a:p>
                  </a:txBody>
                  <a:tcPr marL="9525" marR="9525" marT="9525" marB="0" anchor="ctr"/>
                </a:tc>
              </a:tr>
              <a:tr h="255900">
                <a:tc>
                  <a:txBody>
                    <a:bodyPr/>
                    <a:lstStyle/>
                    <a:p>
                      <a:pPr algn="ctr" fontAlgn="ctr"/>
                      <a:r>
                        <a:rPr lang="fr-FR" sz="1600" u="none" strike="noStrike">
                          <a:effectLst/>
                          <a:latin typeface="Arial" pitchFamily="34" charset="0"/>
                          <a:cs typeface="Arial" pitchFamily="34" charset="0"/>
                        </a:rPr>
                        <a:t>49</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61</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31</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110001</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&amp;#49;</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One</a:t>
                      </a:r>
                      <a:endParaRPr lang="fr-FR" sz="1600" b="0" i="0" u="none" strike="noStrike">
                        <a:solidFill>
                          <a:srgbClr val="000000"/>
                        </a:solidFill>
                        <a:effectLst/>
                        <a:latin typeface="Arial" pitchFamily="34" charset="0"/>
                        <a:cs typeface="Arial" pitchFamily="34" charset="0"/>
                      </a:endParaRPr>
                    </a:p>
                  </a:txBody>
                  <a:tcPr marL="9525" marR="9525" marT="9525" marB="0" anchor="ctr"/>
                </a:tc>
              </a:tr>
              <a:tr h="255900">
                <a:tc>
                  <a:txBody>
                    <a:bodyPr/>
                    <a:lstStyle/>
                    <a:p>
                      <a:pPr algn="ctr" fontAlgn="ctr"/>
                      <a:r>
                        <a:rPr lang="fr-FR" sz="1600" u="none" strike="noStrike">
                          <a:effectLst/>
                          <a:latin typeface="Arial" pitchFamily="34" charset="0"/>
                          <a:cs typeface="Arial" pitchFamily="34" charset="0"/>
                        </a:rPr>
                        <a:t>50</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62</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32</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110010</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2</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&amp;#50;</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Two</a:t>
                      </a:r>
                      <a:endParaRPr lang="fr-FR" sz="1600" b="0" i="0" u="none" strike="noStrike">
                        <a:solidFill>
                          <a:srgbClr val="000000"/>
                        </a:solidFill>
                        <a:effectLst/>
                        <a:latin typeface="Arial" pitchFamily="34" charset="0"/>
                        <a:cs typeface="Arial" pitchFamily="34" charset="0"/>
                      </a:endParaRPr>
                    </a:p>
                  </a:txBody>
                  <a:tcPr marL="9525" marR="9525" marT="9525" marB="0" anchor="ctr"/>
                </a:tc>
              </a:tr>
              <a:tr h="255900">
                <a:tc>
                  <a:txBody>
                    <a:bodyPr/>
                    <a:lstStyle/>
                    <a:p>
                      <a:pPr algn="ctr" fontAlgn="ctr"/>
                      <a:r>
                        <a:rPr lang="fr-FR" sz="1600" u="none" strike="noStrike">
                          <a:effectLst/>
                          <a:latin typeface="Arial" pitchFamily="34" charset="0"/>
                          <a:cs typeface="Arial" pitchFamily="34" charset="0"/>
                        </a:rPr>
                        <a:t>51</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63</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33</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110011</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3</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&amp;#51;</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Three</a:t>
                      </a:r>
                      <a:endParaRPr lang="fr-FR" sz="1600" b="0" i="0" u="none" strike="noStrike">
                        <a:solidFill>
                          <a:srgbClr val="000000"/>
                        </a:solidFill>
                        <a:effectLst/>
                        <a:latin typeface="Arial" pitchFamily="34" charset="0"/>
                        <a:cs typeface="Arial" pitchFamily="34" charset="0"/>
                      </a:endParaRPr>
                    </a:p>
                  </a:txBody>
                  <a:tcPr marL="9525" marR="9525" marT="9525" marB="0" anchor="ctr"/>
                </a:tc>
              </a:tr>
              <a:tr h="255900">
                <a:tc>
                  <a:txBody>
                    <a:bodyPr/>
                    <a:lstStyle/>
                    <a:p>
                      <a:pPr algn="ctr" fontAlgn="ctr"/>
                      <a:r>
                        <a:rPr lang="fr-FR" sz="1600" u="none" strike="noStrike">
                          <a:effectLst/>
                          <a:latin typeface="Arial" pitchFamily="34" charset="0"/>
                          <a:cs typeface="Arial" pitchFamily="34" charset="0"/>
                        </a:rPr>
                        <a:t>52</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64</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34</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110100</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dirty="0">
                          <a:effectLst/>
                          <a:latin typeface="Arial" pitchFamily="34" charset="0"/>
                          <a:cs typeface="Arial" pitchFamily="34" charset="0"/>
                        </a:rPr>
                        <a:t>4</a:t>
                      </a:r>
                      <a:endParaRPr lang="fr-FR" sz="1600" b="0" i="0" u="none" strike="noStrike" dirty="0">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&amp;#52;</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Four</a:t>
                      </a:r>
                      <a:endParaRPr lang="fr-FR" sz="1600" b="0" i="0" u="none" strike="noStrike">
                        <a:solidFill>
                          <a:srgbClr val="000000"/>
                        </a:solidFill>
                        <a:effectLst/>
                        <a:latin typeface="Arial" pitchFamily="34" charset="0"/>
                        <a:cs typeface="Arial" pitchFamily="34" charset="0"/>
                      </a:endParaRPr>
                    </a:p>
                  </a:txBody>
                  <a:tcPr marL="9525" marR="9525" marT="9525" marB="0" anchor="ctr"/>
                </a:tc>
              </a:tr>
              <a:tr h="255900">
                <a:tc>
                  <a:txBody>
                    <a:bodyPr/>
                    <a:lstStyle/>
                    <a:p>
                      <a:pPr algn="ctr" fontAlgn="ctr"/>
                      <a:r>
                        <a:rPr lang="fr-FR" sz="1600" u="none" strike="noStrike" dirty="0">
                          <a:effectLst/>
                          <a:latin typeface="Arial" pitchFamily="34" charset="0"/>
                          <a:cs typeface="Arial" pitchFamily="34" charset="0"/>
                        </a:rPr>
                        <a:t>63</a:t>
                      </a:r>
                      <a:endParaRPr lang="fr-FR" sz="1600" b="0" i="0" u="none" strike="noStrike" dirty="0">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77</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3F</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111111</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&amp;#63;</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dirty="0">
                          <a:effectLst/>
                          <a:latin typeface="Arial" pitchFamily="34" charset="0"/>
                          <a:cs typeface="Arial" pitchFamily="34" charset="0"/>
                        </a:rPr>
                        <a:t>Question mark</a:t>
                      </a:r>
                      <a:endParaRPr lang="fr-FR" sz="1600" b="0" i="0" u="none" strike="noStrike" dirty="0">
                        <a:solidFill>
                          <a:srgbClr val="000000"/>
                        </a:solidFill>
                        <a:effectLst/>
                        <a:latin typeface="Arial" pitchFamily="34" charset="0"/>
                        <a:cs typeface="Arial" pitchFamily="34" charset="0"/>
                      </a:endParaRPr>
                    </a:p>
                  </a:txBody>
                  <a:tcPr marL="9525" marR="9525" marT="9525" marB="0" anchor="ctr"/>
                </a:tc>
              </a:tr>
              <a:tr h="255900">
                <a:tc>
                  <a:txBody>
                    <a:bodyPr/>
                    <a:lstStyle/>
                    <a:p>
                      <a:pPr algn="ctr" fontAlgn="ctr"/>
                      <a:r>
                        <a:rPr lang="fr-FR" sz="1600" u="none" strike="noStrike">
                          <a:effectLst/>
                          <a:latin typeface="Arial" pitchFamily="34" charset="0"/>
                          <a:cs typeface="Arial" pitchFamily="34" charset="0"/>
                        </a:rPr>
                        <a:t>64</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100</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40</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1000000</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&amp;#64;</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At symbol</a:t>
                      </a:r>
                      <a:endParaRPr lang="fr-FR" sz="1600" b="0" i="0" u="none" strike="noStrike">
                        <a:solidFill>
                          <a:srgbClr val="000000"/>
                        </a:solidFill>
                        <a:effectLst/>
                        <a:latin typeface="Arial" pitchFamily="34" charset="0"/>
                        <a:cs typeface="Arial" pitchFamily="34" charset="0"/>
                      </a:endParaRPr>
                    </a:p>
                  </a:txBody>
                  <a:tcPr marL="9525" marR="9525" marT="9525" marB="0" anchor="ctr"/>
                </a:tc>
              </a:tr>
              <a:tr h="255900">
                <a:tc>
                  <a:txBody>
                    <a:bodyPr/>
                    <a:lstStyle/>
                    <a:p>
                      <a:pPr algn="ctr" fontAlgn="ctr"/>
                      <a:r>
                        <a:rPr lang="fr-FR" sz="1600" u="none" strike="noStrike">
                          <a:effectLst/>
                          <a:latin typeface="Arial" pitchFamily="34" charset="0"/>
                          <a:cs typeface="Arial" pitchFamily="34" charset="0"/>
                        </a:rPr>
                        <a:t>65</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101</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41</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1000001</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&amp;#65;</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Uppercase A</a:t>
                      </a:r>
                      <a:endParaRPr lang="fr-FR" sz="1600" b="0" i="0" u="none" strike="noStrike">
                        <a:solidFill>
                          <a:srgbClr val="000000"/>
                        </a:solidFill>
                        <a:effectLst/>
                        <a:latin typeface="Arial" pitchFamily="34" charset="0"/>
                        <a:cs typeface="Arial" pitchFamily="34" charset="0"/>
                      </a:endParaRPr>
                    </a:p>
                  </a:txBody>
                  <a:tcPr marL="9525" marR="9525" marT="9525" marB="0" anchor="ctr"/>
                </a:tc>
              </a:tr>
              <a:tr h="255900">
                <a:tc>
                  <a:txBody>
                    <a:bodyPr/>
                    <a:lstStyle/>
                    <a:p>
                      <a:pPr algn="ctr" fontAlgn="ctr"/>
                      <a:r>
                        <a:rPr lang="fr-FR" sz="1600" u="none" strike="noStrike">
                          <a:effectLst/>
                          <a:latin typeface="Arial" pitchFamily="34" charset="0"/>
                          <a:cs typeface="Arial" pitchFamily="34" charset="0"/>
                        </a:rPr>
                        <a:t>66</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102</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42</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1000010</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B</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&amp;#66;</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Uppercase B</a:t>
                      </a:r>
                      <a:endParaRPr lang="fr-FR" sz="1600" b="0" i="0" u="none" strike="noStrike">
                        <a:solidFill>
                          <a:srgbClr val="000000"/>
                        </a:solidFill>
                        <a:effectLst/>
                        <a:latin typeface="Arial" pitchFamily="34" charset="0"/>
                        <a:cs typeface="Arial" pitchFamily="34" charset="0"/>
                      </a:endParaRPr>
                    </a:p>
                  </a:txBody>
                  <a:tcPr marL="9525" marR="9525" marT="9525" marB="0" anchor="ctr"/>
                </a:tc>
              </a:tr>
              <a:tr h="255900">
                <a:tc>
                  <a:txBody>
                    <a:bodyPr/>
                    <a:lstStyle/>
                    <a:p>
                      <a:pPr algn="ctr" fontAlgn="ctr"/>
                      <a:r>
                        <a:rPr lang="fr-FR" sz="1600" u="none" strike="noStrike">
                          <a:effectLst/>
                          <a:latin typeface="Arial" pitchFamily="34" charset="0"/>
                          <a:cs typeface="Arial" pitchFamily="34" charset="0"/>
                        </a:rPr>
                        <a:t>67</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103</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43</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1000011</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C</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&amp;#67;</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Uppercase C</a:t>
                      </a:r>
                      <a:endParaRPr lang="fr-FR" sz="1600" b="0" i="0" u="none" strike="noStrike">
                        <a:solidFill>
                          <a:srgbClr val="000000"/>
                        </a:solidFill>
                        <a:effectLst/>
                        <a:latin typeface="Arial" pitchFamily="34" charset="0"/>
                        <a:cs typeface="Arial" pitchFamily="34" charset="0"/>
                      </a:endParaRPr>
                    </a:p>
                  </a:txBody>
                  <a:tcPr marL="9525" marR="9525" marT="9525" marB="0" anchor="ctr"/>
                </a:tc>
              </a:tr>
              <a:tr h="255900">
                <a:tc>
                  <a:txBody>
                    <a:bodyPr/>
                    <a:lstStyle/>
                    <a:p>
                      <a:pPr algn="ctr" fontAlgn="ctr"/>
                      <a:r>
                        <a:rPr lang="fr-FR" sz="1600" u="none" strike="noStrike">
                          <a:effectLst/>
                          <a:latin typeface="Arial" pitchFamily="34" charset="0"/>
                          <a:cs typeface="Arial" pitchFamily="34" charset="0"/>
                        </a:rPr>
                        <a:t>68</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104</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44</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1000100</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D</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&amp;#68;</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Uppercase D</a:t>
                      </a:r>
                      <a:endParaRPr lang="fr-FR" sz="1600" b="0" i="0" u="none" strike="noStrike">
                        <a:solidFill>
                          <a:srgbClr val="000000"/>
                        </a:solidFill>
                        <a:effectLst/>
                        <a:latin typeface="Arial" pitchFamily="34" charset="0"/>
                        <a:cs typeface="Arial" pitchFamily="34" charset="0"/>
                      </a:endParaRPr>
                    </a:p>
                  </a:txBody>
                  <a:tcPr marL="9525" marR="9525" marT="9525" marB="0" anchor="ctr"/>
                </a:tc>
              </a:tr>
              <a:tr h="255900">
                <a:tc>
                  <a:txBody>
                    <a:bodyPr/>
                    <a:lstStyle/>
                    <a:p>
                      <a:pPr algn="ctr" fontAlgn="ctr"/>
                      <a:r>
                        <a:rPr lang="fr-FR" sz="1600" u="none" strike="noStrike">
                          <a:effectLst/>
                          <a:latin typeface="Arial" pitchFamily="34" charset="0"/>
                          <a:cs typeface="Arial" pitchFamily="34" charset="0"/>
                        </a:rPr>
                        <a:t>69</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105</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dirty="0">
                          <a:effectLst/>
                          <a:latin typeface="Arial" pitchFamily="34" charset="0"/>
                          <a:cs typeface="Arial" pitchFamily="34" charset="0"/>
                        </a:rPr>
                        <a:t>45</a:t>
                      </a:r>
                      <a:endParaRPr lang="fr-FR" sz="1600" b="0" i="0" u="none" strike="noStrike" dirty="0">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1000101</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E</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&amp;#69;</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dirty="0" err="1">
                          <a:effectLst/>
                          <a:latin typeface="Arial" pitchFamily="34" charset="0"/>
                          <a:cs typeface="Arial" pitchFamily="34" charset="0"/>
                        </a:rPr>
                        <a:t>Uppercase</a:t>
                      </a:r>
                      <a:r>
                        <a:rPr lang="fr-FR" sz="1600" u="none" strike="noStrike" dirty="0">
                          <a:effectLst/>
                          <a:latin typeface="Arial" pitchFamily="34" charset="0"/>
                          <a:cs typeface="Arial" pitchFamily="34" charset="0"/>
                        </a:rPr>
                        <a:t> E</a:t>
                      </a:r>
                      <a:endParaRPr lang="fr-FR" sz="1600" b="0" i="0" u="none" strike="noStrike" dirty="0">
                        <a:solidFill>
                          <a:srgbClr val="000000"/>
                        </a:solidFill>
                        <a:effectLst/>
                        <a:latin typeface="Arial" pitchFamily="34" charset="0"/>
                        <a:cs typeface="Arial" pitchFamily="34" charset="0"/>
                      </a:endParaRPr>
                    </a:p>
                  </a:txBody>
                  <a:tcPr marL="9525" marR="9525" marT="9525" marB="0" anchor="ctr"/>
                </a:tc>
              </a:tr>
            </a:tbl>
          </a:graphicData>
        </a:graphic>
      </p:graphicFrame>
      <p:sp>
        <p:nvSpPr>
          <p:cNvPr id="6" name="Rectangle 5"/>
          <p:cNvSpPr/>
          <p:nvPr/>
        </p:nvSpPr>
        <p:spPr>
          <a:xfrm>
            <a:off x="36488" y="2060848"/>
            <a:ext cx="3095352" cy="2308324"/>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Par exemple la communication de textes, avec tous les caractères possibles et la ponctuation nécessaire à donné lieu à la création du code ASCII</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sur un octet ( 8bits). </a:t>
            </a:r>
          </a:p>
        </p:txBody>
      </p:sp>
      <p:sp>
        <p:nvSpPr>
          <p:cNvPr id="8" name="Rectangle 7"/>
          <p:cNvSpPr/>
          <p:nvPr/>
        </p:nvSpPr>
        <p:spPr>
          <a:xfrm>
            <a:off x="36488" y="4437112"/>
            <a:ext cx="3095352" cy="2308324"/>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Le code : </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01000010   01001101   01001100   01001000   01001101   01010011   01010010 envoyé sur un afficheur ASCII donnerait un résultat affiché « BONJOUR »</a:t>
            </a:r>
          </a:p>
        </p:txBody>
      </p:sp>
      <p:sp>
        <p:nvSpPr>
          <p:cNvPr id="5" name="Rectangle 4"/>
          <p:cNvSpPr/>
          <p:nvPr/>
        </p:nvSpPr>
        <p:spPr>
          <a:xfrm>
            <a:off x="3295405" y="2051556"/>
            <a:ext cx="2351926" cy="369332"/>
          </a:xfrm>
          <a:prstGeom prst="rect">
            <a:avLst/>
          </a:prstGeom>
        </p:spPr>
        <p:txBody>
          <a:bodyPr wrap="none">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sym typeface="Symbol"/>
              </a:rPr>
              <a:t>Quelques exemples</a:t>
            </a:r>
            <a:endParaRPr lang="fr-FR" dirty="0"/>
          </a:p>
        </p:txBody>
      </p:sp>
    </p:spTree>
    <p:extLst>
      <p:ext uri="{BB962C8B-B14F-4D97-AF65-F5344CB8AC3E}">
        <p14:creationId xmlns:p14="http://schemas.microsoft.com/office/powerpoint/2010/main" val="2491850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16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4050"/>
                            </p:stCondLst>
                            <p:childTnLst>
                              <p:par>
                                <p:cTn id="13" presetID="10" presetClass="entr" presetSubtype="0" fill="hold" grpId="0" nodeType="afterEffect">
                                  <p:stCondLst>
                                    <p:cond delay="750"/>
                                  </p:stCondLst>
                                  <p:iterate type="wd">
                                    <p:tmPct val="10000"/>
                                  </p:iterate>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6800"/>
                            </p:stCondLst>
                            <p:childTnLst>
                              <p:par>
                                <p:cTn id="17" presetID="10" presetClass="entr" presetSubtype="0" fill="hold" grpId="0" nodeType="afterEffect">
                                  <p:stCondLst>
                                    <p:cond delay="750"/>
                                  </p:stCondLst>
                                  <p:iterate type="wd">
                                    <p:tmPct val="10000"/>
                                  </p:iterate>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par>
                          <p:cTn id="20" fill="hold">
                            <p:stCondLst>
                              <p:cond delay="8100"/>
                            </p:stCondLst>
                            <p:childTnLst>
                              <p:par>
                                <p:cTn id="21" presetID="10" presetClass="entr" presetSubtype="0" fill="hold" nodeType="afterEffect">
                                  <p:stCondLst>
                                    <p:cond delay="750"/>
                                  </p:stCondLst>
                                  <p:iterate type="wd">
                                    <p:tmPct val="10000"/>
                                  </p:iterate>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iterate type="wd">
                                    <p:tmPct val="10000"/>
                                  </p:iterate>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6" grpId="0" animBg="1"/>
      <p:bldP spid="8" grpId="0" animBg="1"/>
      <p:bldP spid="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9510" y="-25443"/>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0" y="886073"/>
            <a:ext cx="9144000" cy="461665"/>
          </a:xfrm>
          <a:prstGeom prst="rect">
            <a:avLst/>
          </a:prstGeom>
        </p:spPr>
        <p:txBody>
          <a:bodyPr wrap="squar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Codage des valeurs négatives:  Le code Binaire signé </a:t>
            </a:r>
            <a:r>
              <a:rPr lang="fr-FR" sz="2400" b="1" u="sng" dirty="0">
                <a:effectLst>
                  <a:outerShdw blurRad="38100" dist="38100" dir="2700000" algn="tl">
                    <a:srgbClr val="000000">
                      <a:alpha val="43137"/>
                    </a:srgbClr>
                  </a:outerShdw>
                </a:effectLst>
                <a:latin typeface="Arial" pitchFamily="34" charset="0"/>
                <a:cs typeface="Arial" pitchFamily="34" charset="0"/>
              </a:rPr>
              <a:t> </a:t>
            </a:r>
            <a:r>
              <a:rPr lang="fr-FR" sz="2400" b="1" u="sng" dirty="0" smtClean="0">
                <a:effectLst>
                  <a:outerShdw blurRad="38100" dist="38100" dir="2700000" algn="tl">
                    <a:srgbClr val="000000">
                      <a:alpha val="43137"/>
                    </a:srgbClr>
                  </a:outerShdw>
                </a:effectLst>
                <a:latin typeface="Arial" pitchFamily="34" charset="0"/>
                <a:cs typeface="Arial" pitchFamily="34" charset="0"/>
              </a:rPr>
              <a:t>Bs</a:t>
            </a:r>
            <a:endParaRPr lang="fr-FR" sz="2400" u="sng" dirty="0"/>
          </a:p>
        </p:txBody>
      </p:sp>
      <p:sp>
        <p:nvSpPr>
          <p:cNvPr id="7" name="Rectangle 6"/>
          <p:cNvSpPr/>
          <p:nvPr/>
        </p:nvSpPr>
        <p:spPr>
          <a:xfrm>
            <a:off x="15935" y="1340768"/>
            <a:ext cx="9009725" cy="1754326"/>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Dans le cas ou on doit convertir une grandeur qui peut être positive ou négative on utilisera le Binaire signé.</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Un ensemble de n bits donnera  2</a:t>
            </a:r>
            <a:r>
              <a:rPr lang="fr-FR" b="1" baseline="30000" dirty="0" smtClean="0">
                <a:effectLst>
                  <a:outerShdw blurRad="38100" dist="38100" dir="2700000" algn="tl">
                    <a:srgbClr val="000000">
                      <a:alpha val="43137"/>
                    </a:srgbClr>
                  </a:outerShdw>
                </a:effectLst>
                <a:latin typeface="Arial" pitchFamily="34" charset="0"/>
                <a:cs typeface="Arial" pitchFamily="34" charset="0"/>
              </a:rPr>
              <a:t>n</a:t>
            </a:r>
            <a:r>
              <a:rPr lang="fr-FR" b="1" dirty="0" smtClean="0">
                <a:effectLst>
                  <a:outerShdw blurRad="38100" dist="38100" dir="2700000" algn="tl">
                    <a:srgbClr val="000000">
                      <a:alpha val="43137"/>
                    </a:srgbClr>
                  </a:outerShdw>
                </a:effectLst>
                <a:latin typeface="Arial" pitchFamily="34" charset="0"/>
                <a:cs typeface="Arial" pitchFamily="34" charset="0"/>
              </a:rPr>
              <a:t> valeurs possibles, la moitié de ces valeurs seront « positives » l’autre moitié négatives.</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Ce qui sera pris comme indicateur d’un nombre négatif sera le bit de poids fort égal à « 1 ».</a:t>
            </a:r>
          </a:p>
        </p:txBody>
      </p:sp>
      <p:sp>
        <p:nvSpPr>
          <p:cNvPr id="154" name="Rectangle 153"/>
          <p:cNvSpPr/>
          <p:nvPr/>
        </p:nvSpPr>
        <p:spPr>
          <a:xfrm>
            <a:off x="100793" y="3136900"/>
            <a:ext cx="4420867" cy="2308324"/>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Les codes dont le bit de poids fort sera égal à  « 0 » seront convertis en valeur décimale comme des codes binaire naturel.</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Les codes dont le bit de poids fort sera égal à « 1 » seront convertis en décimal après application d’un complément à deux.</a:t>
            </a:r>
          </a:p>
        </p:txBody>
      </p:sp>
      <p:grpSp>
        <p:nvGrpSpPr>
          <p:cNvPr id="155" name="Groupe 154"/>
          <p:cNvGrpSpPr/>
          <p:nvPr/>
        </p:nvGrpSpPr>
        <p:grpSpPr>
          <a:xfrm>
            <a:off x="4520797" y="3739157"/>
            <a:ext cx="4590582" cy="371475"/>
            <a:chOff x="4355976" y="613718"/>
            <a:chExt cx="4590582" cy="371475"/>
          </a:xfrm>
        </p:grpSpPr>
        <p:sp>
          <p:nvSpPr>
            <p:cNvPr id="156" name="Rectangle 254"/>
            <p:cNvSpPr>
              <a:spLocks noChangeArrowheads="1"/>
            </p:cNvSpPr>
            <p:nvPr/>
          </p:nvSpPr>
          <p:spPr bwMode="auto">
            <a:xfrm>
              <a:off x="6195995" y="613718"/>
              <a:ext cx="730382"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déci</a:t>
              </a:r>
              <a:endParaRPr lang="fr-FR" b="1" dirty="0">
                <a:solidFill>
                  <a:schemeClr val="bg1"/>
                </a:solidFill>
                <a:latin typeface="Arial" pitchFamily="34" charset="0"/>
                <a:cs typeface="Arial" pitchFamily="34" charset="0"/>
              </a:endParaRPr>
            </a:p>
          </p:txBody>
        </p:sp>
        <p:sp>
          <p:nvSpPr>
            <p:cNvPr id="157" name="Rectangle 254"/>
            <p:cNvSpPr>
              <a:spLocks noChangeArrowheads="1"/>
            </p:cNvSpPr>
            <p:nvPr/>
          </p:nvSpPr>
          <p:spPr bwMode="auto">
            <a:xfrm>
              <a:off x="4355976" y="613718"/>
              <a:ext cx="1827915"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Binaire signé</a:t>
              </a:r>
              <a:endParaRPr lang="fr-FR" b="1" dirty="0">
                <a:solidFill>
                  <a:schemeClr val="bg1"/>
                </a:solidFill>
                <a:latin typeface="Arial" pitchFamily="34" charset="0"/>
                <a:cs typeface="Arial" pitchFamily="34" charset="0"/>
              </a:endParaRPr>
            </a:p>
          </p:txBody>
        </p:sp>
        <p:sp>
          <p:nvSpPr>
            <p:cNvPr id="158" name="Rectangle 254"/>
            <p:cNvSpPr>
              <a:spLocks noChangeArrowheads="1"/>
            </p:cNvSpPr>
            <p:nvPr/>
          </p:nvSpPr>
          <p:spPr bwMode="auto">
            <a:xfrm>
              <a:off x="6930334" y="613718"/>
              <a:ext cx="2016224" cy="371475"/>
            </a:xfrm>
            <a:prstGeom prst="rect">
              <a:avLst/>
            </a:prstGeom>
            <a:gradFill>
              <a:gsLst>
                <a:gs pos="9000">
                  <a:srgbClr val="FF6E01">
                    <a:lumMod val="64000"/>
                  </a:srgbClr>
                </a:gs>
                <a:gs pos="50000">
                  <a:schemeClr val="accent1">
                    <a:tint val="44500"/>
                    <a:satMod val="160000"/>
                  </a:schemeClr>
                </a:gs>
                <a:gs pos="93000">
                  <a:srgbClr val="E78401">
                    <a:lumMod val="75000"/>
                  </a:srgb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remarques</a:t>
              </a:r>
              <a:endParaRPr lang="fr-FR" b="1" dirty="0">
                <a:solidFill>
                  <a:schemeClr val="bg1"/>
                </a:solidFill>
                <a:latin typeface="Arial" pitchFamily="34" charset="0"/>
                <a:cs typeface="Arial" pitchFamily="34" charset="0"/>
              </a:endParaRPr>
            </a:p>
          </p:txBody>
        </p:sp>
      </p:grpSp>
      <p:grpSp>
        <p:nvGrpSpPr>
          <p:cNvPr id="167" name="Groupe 166"/>
          <p:cNvGrpSpPr/>
          <p:nvPr/>
        </p:nvGrpSpPr>
        <p:grpSpPr>
          <a:xfrm>
            <a:off x="4520797" y="4077834"/>
            <a:ext cx="4580392" cy="371475"/>
            <a:chOff x="4366166" y="3161341"/>
            <a:chExt cx="4580392" cy="371475"/>
          </a:xfrm>
        </p:grpSpPr>
        <p:sp>
          <p:nvSpPr>
            <p:cNvPr id="168" name="Rectangle 254"/>
            <p:cNvSpPr>
              <a:spLocks noChangeArrowheads="1"/>
            </p:cNvSpPr>
            <p:nvPr/>
          </p:nvSpPr>
          <p:spPr bwMode="auto">
            <a:xfrm>
              <a:off x="4366166"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169" name="Rectangle 255"/>
            <p:cNvSpPr>
              <a:spLocks noChangeArrowheads="1"/>
            </p:cNvSpPr>
            <p:nvPr/>
          </p:nvSpPr>
          <p:spPr bwMode="auto">
            <a:xfrm>
              <a:off x="4822838"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0" name="Rectangle 256"/>
            <p:cNvSpPr>
              <a:spLocks noChangeArrowheads="1"/>
            </p:cNvSpPr>
            <p:nvPr/>
          </p:nvSpPr>
          <p:spPr bwMode="auto">
            <a:xfrm>
              <a:off x="5279511"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1" name="Rectangle 257"/>
            <p:cNvSpPr>
              <a:spLocks noChangeArrowheads="1"/>
            </p:cNvSpPr>
            <p:nvPr/>
          </p:nvSpPr>
          <p:spPr bwMode="auto">
            <a:xfrm>
              <a:off x="5736184"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72" name="Rectangle 254"/>
            <p:cNvSpPr>
              <a:spLocks noChangeArrowheads="1"/>
            </p:cNvSpPr>
            <p:nvPr/>
          </p:nvSpPr>
          <p:spPr bwMode="auto">
            <a:xfrm>
              <a:off x="6195995" y="3161341"/>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6</a:t>
              </a:r>
              <a:endParaRPr lang="fr-FR" b="1" dirty="0">
                <a:solidFill>
                  <a:schemeClr val="bg1"/>
                </a:solidFill>
                <a:latin typeface="Arial" pitchFamily="34" charset="0"/>
                <a:cs typeface="Arial" pitchFamily="34" charset="0"/>
              </a:endParaRPr>
            </a:p>
          </p:txBody>
        </p:sp>
        <p:sp>
          <p:nvSpPr>
            <p:cNvPr id="173" name="Rectangle 254"/>
            <p:cNvSpPr>
              <a:spLocks noChangeArrowheads="1"/>
            </p:cNvSpPr>
            <p:nvPr/>
          </p:nvSpPr>
          <p:spPr bwMode="auto">
            <a:xfrm>
              <a:off x="6930334" y="3161341"/>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Valeur positive</a:t>
              </a:r>
              <a:endParaRPr lang="fr-FR" b="1" dirty="0">
                <a:solidFill>
                  <a:schemeClr val="bg1"/>
                </a:solidFill>
                <a:latin typeface="Arial" pitchFamily="34" charset="0"/>
                <a:cs typeface="Arial" pitchFamily="34" charset="0"/>
              </a:endParaRPr>
            </a:p>
          </p:txBody>
        </p:sp>
      </p:grpSp>
      <p:grpSp>
        <p:nvGrpSpPr>
          <p:cNvPr id="174" name="Groupe 173"/>
          <p:cNvGrpSpPr/>
          <p:nvPr/>
        </p:nvGrpSpPr>
        <p:grpSpPr>
          <a:xfrm>
            <a:off x="4520797" y="4421630"/>
            <a:ext cx="4580392" cy="371475"/>
            <a:chOff x="4366166" y="3878200"/>
            <a:chExt cx="4580392" cy="371475"/>
          </a:xfrm>
        </p:grpSpPr>
        <p:sp>
          <p:nvSpPr>
            <p:cNvPr id="175" name="Rectangle 257"/>
            <p:cNvSpPr>
              <a:spLocks noChangeArrowheads="1"/>
            </p:cNvSpPr>
            <p:nvPr/>
          </p:nvSpPr>
          <p:spPr bwMode="auto">
            <a:xfrm>
              <a:off x="5736184"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76" name="Rectangle 254"/>
            <p:cNvSpPr>
              <a:spLocks noChangeArrowheads="1"/>
            </p:cNvSpPr>
            <p:nvPr/>
          </p:nvSpPr>
          <p:spPr bwMode="auto">
            <a:xfrm>
              <a:off x="4366166"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7" name="Rectangle 255"/>
            <p:cNvSpPr>
              <a:spLocks noChangeArrowheads="1"/>
            </p:cNvSpPr>
            <p:nvPr/>
          </p:nvSpPr>
          <p:spPr bwMode="auto">
            <a:xfrm>
              <a:off x="4822838"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85" name="Rectangle 256"/>
            <p:cNvSpPr>
              <a:spLocks noChangeArrowheads="1"/>
            </p:cNvSpPr>
            <p:nvPr/>
          </p:nvSpPr>
          <p:spPr bwMode="auto">
            <a:xfrm>
              <a:off x="5279511"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87" name="Rectangle 254"/>
            <p:cNvSpPr>
              <a:spLocks noChangeArrowheads="1"/>
            </p:cNvSpPr>
            <p:nvPr/>
          </p:nvSpPr>
          <p:spPr bwMode="auto">
            <a:xfrm>
              <a:off x="6195995" y="3878200"/>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188" name="Rectangle 254"/>
            <p:cNvSpPr>
              <a:spLocks noChangeArrowheads="1"/>
            </p:cNvSpPr>
            <p:nvPr/>
          </p:nvSpPr>
          <p:spPr bwMode="auto">
            <a:xfrm>
              <a:off x="6930334" y="3878200"/>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Valeur négative</a:t>
              </a:r>
              <a:endParaRPr lang="fr-FR" sz="1600" b="1" dirty="0">
                <a:solidFill>
                  <a:schemeClr val="bg1"/>
                </a:solidFill>
                <a:latin typeface="Arial" pitchFamily="34" charset="0"/>
                <a:cs typeface="Arial" pitchFamily="34" charset="0"/>
              </a:endParaRPr>
            </a:p>
          </p:txBody>
        </p:sp>
      </p:grpSp>
      <p:sp>
        <p:nvSpPr>
          <p:cNvPr id="189" name="Rectangle 188"/>
          <p:cNvSpPr/>
          <p:nvPr/>
        </p:nvSpPr>
        <p:spPr>
          <a:xfrm>
            <a:off x="6590538" y="5021897"/>
            <a:ext cx="2345182" cy="1754326"/>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Si on doit passer le code sur huit bits il faudra ajouter à gauche autant de fois la valeur du bit de poids fort.</a:t>
            </a:r>
          </a:p>
        </p:txBody>
      </p:sp>
      <p:grpSp>
        <p:nvGrpSpPr>
          <p:cNvPr id="190" name="Groupe 189"/>
          <p:cNvGrpSpPr/>
          <p:nvPr/>
        </p:nvGrpSpPr>
        <p:grpSpPr>
          <a:xfrm>
            <a:off x="96204" y="5733256"/>
            <a:ext cx="6420012" cy="371475"/>
            <a:chOff x="2526546" y="613718"/>
            <a:chExt cx="6420012" cy="371475"/>
          </a:xfrm>
        </p:grpSpPr>
        <p:sp>
          <p:nvSpPr>
            <p:cNvPr id="191" name="Rectangle 254"/>
            <p:cNvSpPr>
              <a:spLocks noChangeArrowheads="1"/>
            </p:cNvSpPr>
            <p:nvPr/>
          </p:nvSpPr>
          <p:spPr bwMode="auto">
            <a:xfrm>
              <a:off x="6195995" y="613718"/>
              <a:ext cx="730382"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déci</a:t>
              </a:r>
              <a:endParaRPr lang="fr-FR" b="1" dirty="0">
                <a:solidFill>
                  <a:schemeClr val="bg1"/>
                </a:solidFill>
                <a:latin typeface="Arial" pitchFamily="34" charset="0"/>
                <a:cs typeface="Arial" pitchFamily="34" charset="0"/>
              </a:endParaRPr>
            </a:p>
          </p:txBody>
        </p:sp>
        <p:sp>
          <p:nvSpPr>
            <p:cNvPr id="192" name="Rectangle 254"/>
            <p:cNvSpPr>
              <a:spLocks noChangeArrowheads="1"/>
            </p:cNvSpPr>
            <p:nvPr/>
          </p:nvSpPr>
          <p:spPr bwMode="auto">
            <a:xfrm>
              <a:off x="2526546" y="613718"/>
              <a:ext cx="3657346"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Binaire signé </a:t>
              </a:r>
              <a:endParaRPr lang="fr-FR" b="1" dirty="0">
                <a:solidFill>
                  <a:schemeClr val="bg1"/>
                </a:solidFill>
                <a:latin typeface="Arial" pitchFamily="34" charset="0"/>
                <a:cs typeface="Arial" pitchFamily="34" charset="0"/>
              </a:endParaRPr>
            </a:p>
          </p:txBody>
        </p:sp>
        <p:sp>
          <p:nvSpPr>
            <p:cNvPr id="193" name="Rectangle 254"/>
            <p:cNvSpPr>
              <a:spLocks noChangeArrowheads="1"/>
            </p:cNvSpPr>
            <p:nvPr/>
          </p:nvSpPr>
          <p:spPr bwMode="auto">
            <a:xfrm>
              <a:off x="6930334" y="613718"/>
              <a:ext cx="2016224" cy="371475"/>
            </a:xfrm>
            <a:prstGeom prst="rect">
              <a:avLst/>
            </a:prstGeom>
            <a:gradFill>
              <a:gsLst>
                <a:gs pos="9000">
                  <a:srgbClr val="FF6E01">
                    <a:lumMod val="64000"/>
                  </a:srgbClr>
                </a:gs>
                <a:gs pos="50000">
                  <a:schemeClr val="accent1">
                    <a:tint val="44500"/>
                    <a:satMod val="160000"/>
                  </a:schemeClr>
                </a:gs>
                <a:gs pos="93000">
                  <a:srgbClr val="E78401">
                    <a:lumMod val="75000"/>
                  </a:srgb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remarques</a:t>
              </a:r>
              <a:endParaRPr lang="fr-FR" b="1" dirty="0">
                <a:solidFill>
                  <a:schemeClr val="bg1"/>
                </a:solidFill>
                <a:latin typeface="Arial" pitchFamily="34" charset="0"/>
                <a:cs typeface="Arial" pitchFamily="34" charset="0"/>
              </a:endParaRPr>
            </a:p>
          </p:txBody>
        </p:sp>
      </p:grpSp>
      <p:grpSp>
        <p:nvGrpSpPr>
          <p:cNvPr id="198" name="Groupe 197"/>
          <p:cNvGrpSpPr/>
          <p:nvPr/>
        </p:nvGrpSpPr>
        <p:grpSpPr>
          <a:xfrm>
            <a:off x="1925634" y="6071930"/>
            <a:ext cx="4580392" cy="371475"/>
            <a:chOff x="4366166" y="3161341"/>
            <a:chExt cx="4580392" cy="371475"/>
          </a:xfrm>
        </p:grpSpPr>
        <p:sp>
          <p:nvSpPr>
            <p:cNvPr id="200" name="Rectangle 254"/>
            <p:cNvSpPr>
              <a:spLocks noChangeArrowheads="1"/>
            </p:cNvSpPr>
            <p:nvPr/>
          </p:nvSpPr>
          <p:spPr bwMode="auto">
            <a:xfrm>
              <a:off x="4366166"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02" name="Rectangle 255"/>
            <p:cNvSpPr>
              <a:spLocks noChangeArrowheads="1"/>
            </p:cNvSpPr>
            <p:nvPr/>
          </p:nvSpPr>
          <p:spPr bwMode="auto">
            <a:xfrm>
              <a:off x="4822838"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04" name="Rectangle 256"/>
            <p:cNvSpPr>
              <a:spLocks noChangeArrowheads="1"/>
            </p:cNvSpPr>
            <p:nvPr/>
          </p:nvSpPr>
          <p:spPr bwMode="auto">
            <a:xfrm>
              <a:off x="5279511"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05" name="Rectangle 257"/>
            <p:cNvSpPr>
              <a:spLocks noChangeArrowheads="1"/>
            </p:cNvSpPr>
            <p:nvPr/>
          </p:nvSpPr>
          <p:spPr bwMode="auto">
            <a:xfrm>
              <a:off x="5736184"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06" name="Rectangle 254"/>
            <p:cNvSpPr>
              <a:spLocks noChangeArrowheads="1"/>
            </p:cNvSpPr>
            <p:nvPr/>
          </p:nvSpPr>
          <p:spPr bwMode="auto">
            <a:xfrm>
              <a:off x="6195995" y="3161341"/>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6</a:t>
              </a:r>
              <a:endParaRPr lang="fr-FR" b="1" dirty="0">
                <a:solidFill>
                  <a:schemeClr val="bg1"/>
                </a:solidFill>
                <a:latin typeface="Arial" pitchFamily="34" charset="0"/>
                <a:cs typeface="Arial" pitchFamily="34" charset="0"/>
              </a:endParaRPr>
            </a:p>
          </p:txBody>
        </p:sp>
        <p:sp>
          <p:nvSpPr>
            <p:cNvPr id="207" name="Rectangle 254"/>
            <p:cNvSpPr>
              <a:spLocks noChangeArrowheads="1"/>
            </p:cNvSpPr>
            <p:nvPr/>
          </p:nvSpPr>
          <p:spPr bwMode="auto">
            <a:xfrm>
              <a:off x="6930334" y="3161341"/>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Valeur positive</a:t>
              </a:r>
              <a:endParaRPr lang="fr-FR" b="1" dirty="0">
                <a:solidFill>
                  <a:schemeClr val="bg1"/>
                </a:solidFill>
                <a:latin typeface="Arial" pitchFamily="34" charset="0"/>
                <a:cs typeface="Arial" pitchFamily="34" charset="0"/>
              </a:endParaRPr>
            </a:p>
          </p:txBody>
        </p:sp>
      </p:grpSp>
      <p:grpSp>
        <p:nvGrpSpPr>
          <p:cNvPr id="208" name="Groupe 207"/>
          <p:cNvGrpSpPr/>
          <p:nvPr/>
        </p:nvGrpSpPr>
        <p:grpSpPr>
          <a:xfrm>
            <a:off x="1925634" y="6415729"/>
            <a:ext cx="4580392" cy="371475"/>
            <a:chOff x="4366166" y="3878200"/>
            <a:chExt cx="4580392" cy="371475"/>
          </a:xfrm>
        </p:grpSpPr>
        <p:sp>
          <p:nvSpPr>
            <p:cNvPr id="209" name="Rectangle 257"/>
            <p:cNvSpPr>
              <a:spLocks noChangeArrowheads="1"/>
            </p:cNvSpPr>
            <p:nvPr/>
          </p:nvSpPr>
          <p:spPr bwMode="auto">
            <a:xfrm>
              <a:off x="5736184"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10" name="Rectangle 254"/>
            <p:cNvSpPr>
              <a:spLocks noChangeArrowheads="1"/>
            </p:cNvSpPr>
            <p:nvPr/>
          </p:nvSpPr>
          <p:spPr bwMode="auto">
            <a:xfrm>
              <a:off x="4366166"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19" name="Rectangle 255"/>
            <p:cNvSpPr>
              <a:spLocks noChangeArrowheads="1"/>
            </p:cNvSpPr>
            <p:nvPr/>
          </p:nvSpPr>
          <p:spPr bwMode="auto">
            <a:xfrm>
              <a:off x="4822838"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20" name="Rectangle 256"/>
            <p:cNvSpPr>
              <a:spLocks noChangeArrowheads="1"/>
            </p:cNvSpPr>
            <p:nvPr/>
          </p:nvSpPr>
          <p:spPr bwMode="auto">
            <a:xfrm>
              <a:off x="5279511"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21" name="Rectangle 254"/>
            <p:cNvSpPr>
              <a:spLocks noChangeArrowheads="1"/>
            </p:cNvSpPr>
            <p:nvPr/>
          </p:nvSpPr>
          <p:spPr bwMode="auto">
            <a:xfrm>
              <a:off x="6195995" y="3878200"/>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222" name="Rectangle 254"/>
            <p:cNvSpPr>
              <a:spLocks noChangeArrowheads="1"/>
            </p:cNvSpPr>
            <p:nvPr/>
          </p:nvSpPr>
          <p:spPr bwMode="auto">
            <a:xfrm>
              <a:off x="6930334" y="3878200"/>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Valeur négative</a:t>
              </a:r>
              <a:endParaRPr lang="fr-FR" sz="1600" b="1" dirty="0">
                <a:solidFill>
                  <a:schemeClr val="bg1"/>
                </a:solidFill>
                <a:latin typeface="Arial" pitchFamily="34" charset="0"/>
                <a:cs typeface="Arial" pitchFamily="34" charset="0"/>
              </a:endParaRPr>
            </a:p>
          </p:txBody>
        </p:sp>
      </p:grpSp>
      <p:grpSp>
        <p:nvGrpSpPr>
          <p:cNvPr id="2" name="Groupe 1"/>
          <p:cNvGrpSpPr/>
          <p:nvPr/>
        </p:nvGrpSpPr>
        <p:grpSpPr>
          <a:xfrm>
            <a:off x="96203" y="6071930"/>
            <a:ext cx="1829431" cy="371475"/>
            <a:chOff x="1083686" y="6153516"/>
            <a:chExt cx="1829431" cy="371475"/>
          </a:xfrm>
        </p:grpSpPr>
        <p:sp>
          <p:nvSpPr>
            <p:cNvPr id="223" name="Rectangle 254"/>
            <p:cNvSpPr>
              <a:spLocks noChangeArrowheads="1"/>
            </p:cNvSpPr>
            <p:nvPr/>
          </p:nvSpPr>
          <p:spPr bwMode="auto">
            <a:xfrm>
              <a:off x="2456445" y="6153516"/>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24" name="Rectangle 254"/>
            <p:cNvSpPr>
              <a:spLocks noChangeArrowheads="1"/>
            </p:cNvSpPr>
            <p:nvPr/>
          </p:nvSpPr>
          <p:spPr bwMode="auto">
            <a:xfrm>
              <a:off x="1997030" y="6153516"/>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29" name="Rectangle 254"/>
            <p:cNvSpPr>
              <a:spLocks noChangeArrowheads="1"/>
            </p:cNvSpPr>
            <p:nvPr/>
          </p:nvSpPr>
          <p:spPr bwMode="auto">
            <a:xfrm>
              <a:off x="1540358" y="6153516"/>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34" name="Rectangle 254"/>
            <p:cNvSpPr>
              <a:spLocks noChangeArrowheads="1"/>
            </p:cNvSpPr>
            <p:nvPr/>
          </p:nvSpPr>
          <p:spPr bwMode="auto">
            <a:xfrm>
              <a:off x="1083686" y="6153516"/>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grpSp>
      <p:grpSp>
        <p:nvGrpSpPr>
          <p:cNvPr id="6" name="Groupe 5"/>
          <p:cNvGrpSpPr/>
          <p:nvPr/>
        </p:nvGrpSpPr>
        <p:grpSpPr>
          <a:xfrm>
            <a:off x="96203" y="6415729"/>
            <a:ext cx="1826688" cy="371475"/>
            <a:chOff x="1083686" y="6497315"/>
            <a:chExt cx="1826688" cy="371475"/>
          </a:xfrm>
        </p:grpSpPr>
        <p:sp>
          <p:nvSpPr>
            <p:cNvPr id="242" name="Rectangle 254"/>
            <p:cNvSpPr>
              <a:spLocks noChangeArrowheads="1"/>
            </p:cNvSpPr>
            <p:nvPr/>
          </p:nvSpPr>
          <p:spPr bwMode="auto">
            <a:xfrm>
              <a:off x="2453702"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62" name="Rectangle 254"/>
            <p:cNvSpPr>
              <a:spLocks noChangeArrowheads="1"/>
            </p:cNvSpPr>
            <p:nvPr/>
          </p:nvSpPr>
          <p:spPr bwMode="auto">
            <a:xfrm>
              <a:off x="1997030"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63" name="Rectangle 254"/>
            <p:cNvSpPr>
              <a:spLocks noChangeArrowheads="1"/>
            </p:cNvSpPr>
            <p:nvPr/>
          </p:nvSpPr>
          <p:spPr bwMode="auto">
            <a:xfrm>
              <a:off x="1540358"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64" name="Rectangle 254"/>
            <p:cNvSpPr>
              <a:spLocks noChangeArrowheads="1"/>
            </p:cNvSpPr>
            <p:nvPr/>
          </p:nvSpPr>
          <p:spPr bwMode="auto">
            <a:xfrm>
              <a:off x="1083686"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spTree>
    <p:extLst>
      <p:ext uri="{BB962C8B-B14F-4D97-AF65-F5344CB8AC3E}">
        <p14:creationId xmlns:p14="http://schemas.microsoft.com/office/powerpoint/2010/main" val="3578244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1950"/>
                            </p:stCondLst>
                            <p:childTnLst>
                              <p:par>
                                <p:cTn id="9" presetID="10" presetClass="entr" presetSubtype="0" fill="hold" grpId="0" nodeType="afterEffect">
                                  <p:stCondLst>
                                    <p:cond delay="1000"/>
                                  </p:stCondLst>
                                  <p:iterate type="wd">
                                    <p:tmPct val="10000"/>
                                  </p:iterate>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154"/>
                                        </p:tgtEl>
                                        <p:attrNameLst>
                                          <p:attrName>style.visibility</p:attrName>
                                        </p:attrNameLst>
                                      </p:cBhvr>
                                      <p:to>
                                        <p:strVal val="visible"/>
                                      </p:to>
                                    </p:set>
                                    <p:animEffect transition="in" filter="fade">
                                      <p:cBhvr>
                                        <p:cTn id="16" dur="500"/>
                                        <p:tgtEl>
                                          <p:spTgt spid="154"/>
                                        </p:tgtEl>
                                      </p:cBhvr>
                                    </p:animEffect>
                                  </p:childTnLst>
                                </p:cTn>
                              </p:par>
                            </p:childTnLst>
                          </p:cTn>
                        </p:par>
                        <p:par>
                          <p:cTn id="17" fill="hold">
                            <p:stCondLst>
                              <p:cond delay="3000"/>
                            </p:stCondLst>
                            <p:childTnLst>
                              <p:par>
                                <p:cTn id="18" presetID="22" presetClass="entr" presetSubtype="8" fill="hold" nodeType="afterEffect">
                                  <p:stCondLst>
                                    <p:cond delay="1500"/>
                                  </p:stCondLst>
                                  <p:childTnLst>
                                    <p:set>
                                      <p:cBhvr>
                                        <p:cTn id="19" dur="1" fill="hold">
                                          <p:stCondLst>
                                            <p:cond delay="0"/>
                                          </p:stCondLst>
                                        </p:cTn>
                                        <p:tgtEl>
                                          <p:spTgt spid="155"/>
                                        </p:tgtEl>
                                        <p:attrNameLst>
                                          <p:attrName>style.visibility</p:attrName>
                                        </p:attrNameLst>
                                      </p:cBhvr>
                                      <p:to>
                                        <p:strVal val="visible"/>
                                      </p:to>
                                    </p:set>
                                    <p:animEffect transition="in" filter="wipe(left)">
                                      <p:cBhvr>
                                        <p:cTn id="20" dur="500"/>
                                        <p:tgtEl>
                                          <p:spTgt spid="155"/>
                                        </p:tgtEl>
                                      </p:cBhvr>
                                    </p:animEffect>
                                  </p:childTnLst>
                                </p:cTn>
                              </p:par>
                            </p:childTnLst>
                          </p:cTn>
                        </p:par>
                        <p:par>
                          <p:cTn id="21" fill="hold">
                            <p:stCondLst>
                              <p:cond delay="5000"/>
                            </p:stCondLst>
                            <p:childTnLst>
                              <p:par>
                                <p:cTn id="22" presetID="22" presetClass="entr" presetSubtype="8" fill="hold" nodeType="afterEffect">
                                  <p:stCondLst>
                                    <p:cond delay="500"/>
                                  </p:stCondLst>
                                  <p:childTnLst>
                                    <p:set>
                                      <p:cBhvr>
                                        <p:cTn id="23" dur="1" fill="hold">
                                          <p:stCondLst>
                                            <p:cond delay="0"/>
                                          </p:stCondLst>
                                        </p:cTn>
                                        <p:tgtEl>
                                          <p:spTgt spid="167"/>
                                        </p:tgtEl>
                                        <p:attrNameLst>
                                          <p:attrName>style.visibility</p:attrName>
                                        </p:attrNameLst>
                                      </p:cBhvr>
                                      <p:to>
                                        <p:strVal val="visible"/>
                                      </p:to>
                                    </p:set>
                                    <p:animEffect transition="in" filter="wipe(left)">
                                      <p:cBhvr>
                                        <p:cTn id="24" dur="500"/>
                                        <p:tgtEl>
                                          <p:spTgt spid="167"/>
                                        </p:tgtEl>
                                      </p:cBhvr>
                                    </p:animEffect>
                                  </p:childTnLst>
                                </p:cTn>
                              </p:par>
                            </p:childTnLst>
                          </p:cTn>
                        </p:par>
                        <p:par>
                          <p:cTn id="25" fill="hold">
                            <p:stCondLst>
                              <p:cond delay="6000"/>
                            </p:stCondLst>
                            <p:childTnLst>
                              <p:par>
                                <p:cTn id="26" presetID="22" presetClass="entr" presetSubtype="8" fill="hold" nodeType="afterEffect">
                                  <p:stCondLst>
                                    <p:cond delay="500"/>
                                  </p:stCondLst>
                                  <p:childTnLst>
                                    <p:set>
                                      <p:cBhvr>
                                        <p:cTn id="27" dur="1" fill="hold">
                                          <p:stCondLst>
                                            <p:cond delay="0"/>
                                          </p:stCondLst>
                                        </p:cTn>
                                        <p:tgtEl>
                                          <p:spTgt spid="174"/>
                                        </p:tgtEl>
                                        <p:attrNameLst>
                                          <p:attrName>style.visibility</p:attrName>
                                        </p:attrNameLst>
                                      </p:cBhvr>
                                      <p:to>
                                        <p:strVal val="visible"/>
                                      </p:to>
                                    </p:set>
                                    <p:animEffect transition="in" filter="wipe(left)">
                                      <p:cBhvr>
                                        <p:cTn id="28" dur="500"/>
                                        <p:tgtEl>
                                          <p:spTgt spid="174"/>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iterate type="wd">
                                    <p:tmPct val="10000"/>
                                  </p:iterate>
                                  <p:childTnLst>
                                    <p:set>
                                      <p:cBhvr>
                                        <p:cTn id="32" dur="1" fill="hold">
                                          <p:stCondLst>
                                            <p:cond delay="0"/>
                                          </p:stCondLst>
                                        </p:cTn>
                                        <p:tgtEl>
                                          <p:spTgt spid="189"/>
                                        </p:tgtEl>
                                        <p:attrNameLst>
                                          <p:attrName>style.visibility</p:attrName>
                                        </p:attrNameLst>
                                      </p:cBhvr>
                                      <p:to>
                                        <p:strVal val="visible"/>
                                      </p:to>
                                    </p:set>
                                    <p:animEffect transition="in" filter="fade">
                                      <p:cBhvr>
                                        <p:cTn id="33" dur="500"/>
                                        <p:tgtEl>
                                          <p:spTgt spid="189"/>
                                        </p:tgtEl>
                                      </p:cBhvr>
                                    </p:animEffect>
                                  </p:childTnLst>
                                </p:cTn>
                              </p:par>
                            </p:childTnLst>
                          </p:cTn>
                        </p:par>
                        <p:par>
                          <p:cTn id="34" fill="hold">
                            <p:stCondLst>
                              <p:cond delay="1700"/>
                            </p:stCondLst>
                            <p:childTnLst>
                              <p:par>
                                <p:cTn id="35" presetID="22" presetClass="entr" presetSubtype="2" fill="hold" nodeType="afterEffect">
                                  <p:stCondLst>
                                    <p:cond delay="750"/>
                                  </p:stCondLst>
                                  <p:childTnLst>
                                    <p:set>
                                      <p:cBhvr>
                                        <p:cTn id="36" dur="1" fill="hold">
                                          <p:stCondLst>
                                            <p:cond delay="0"/>
                                          </p:stCondLst>
                                        </p:cTn>
                                        <p:tgtEl>
                                          <p:spTgt spid="190"/>
                                        </p:tgtEl>
                                        <p:attrNameLst>
                                          <p:attrName>style.visibility</p:attrName>
                                        </p:attrNameLst>
                                      </p:cBhvr>
                                      <p:to>
                                        <p:strVal val="visible"/>
                                      </p:to>
                                    </p:set>
                                    <p:animEffect transition="in" filter="wipe(right)">
                                      <p:cBhvr>
                                        <p:cTn id="37" dur="500"/>
                                        <p:tgtEl>
                                          <p:spTgt spid="190"/>
                                        </p:tgtEl>
                                      </p:cBhvr>
                                    </p:animEffect>
                                  </p:childTnLst>
                                </p:cTn>
                              </p:par>
                            </p:childTnLst>
                          </p:cTn>
                        </p:par>
                        <p:par>
                          <p:cTn id="38" fill="hold">
                            <p:stCondLst>
                              <p:cond delay="2950"/>
                            </p:stCondLst>
                            <p:childTnLst>
                              <p:par>
                                <p:cTn id="39" presetID="22" presetClass="entr" presetSubtype="2" fill="hold" nodeType="afterEffect">
                                  <p:stCondLst>
                                    <p:cond delay="750"/>
                                  </p:stCondLst>
                                  <p:childTnLst>
                                    <p:set>
                                      <p:cBhvr>
                                        <p:cTn id="40" dur="1" fill="hold">
                                          <p:stCondLst>
                                            <p:cond delay="0"/>
                                          </p:stCondLst>
                                        </p:cTn>
                                        <p:tgtEl>
                                          <p:spTgt spid="198"/>
                                        </p:tgtEl>
                                        <p:attrNameLst>
                                          <p:attrName>style.visibility</p:attrName>
                                        </p:attrNameLst>
                                      </p:cBhvr>
                                      <p:to>
                                        <p:strVal val="visible"/>
                                      </p:to>
                                    </p:set>
                                    <p:animEffect transition="in" filter="wipe(right)">
                                      <p:cBhvr>
                                        <p:cTn id="41" dur="500"/>
                                        <p:tgtEl>
                                          <p:spTgt spid="198"/>
                                        </p:tgtEl>
                                      </p:cBhvr>
                                    </p:animEffect>
                                  </p:childTnLst>
                                </p:cTn>
                              </p:par>
                            </p:childTnLst>
                          </p:cTn>
                        </p:par>
                        <p:par>
                          <p:cTn id="42" fill="hold">
                            <p:stCondLst>
                              <p:cond delay="4200"/>
                            </p:stCondLst>
                            <p:childTnLst>
                              <p:par>
                                <p:cTn id="43" presetID="22" presetClass="entr" presetSubtype="2" fill="hold" nodeType="afterEffect">
                                  <p:stCondLst>
                                    <p:cond delay="750"/>
                                  </p:stCondLst>
                                  <p:childTnLst>
                                    <p:set>
                                      <p:cBhvr>
                                        <p:cTn id="44" dur="1" fill="hold">
                                          <p:stCondLst>
                                            <p:cond delay="0"/>
                                          </p:stCondLst>
                                        </p:cTn>
                                        <p:tgtEl>
                                          <p:spTgt spid="2"/>
                                        </p:tgtEl>
                                        <p:attrNameLst>
                                          <p:attrName>style.visibility</p:attrName>
                                        </p:attrNameLst>
                                      </p:cBhvr>
                                      <p:to>
                                        <p:strVal val="visible"/>
                                      </p:to>
                                    </p:set>
                                    <p:animEffect transition="in" filter="wipe(right)">
                                      <p:cBhvr>
                                        <p:cTn id="45" dur="500"/>
                                        <p:tgtEl>
                                          <p:spTgt spid="2"/>
                                        </p:tgtEl>
                                      </p:cBhvr>
                                    </p:animEffect>
                                  </p:childTnLst>
                                </p:cTn>
                              </p:par>
                            </p:childTnLst>
                          </p:cTn>
                        </p:par>
                        <p:par>
                          <p:cTn id="46" fill="hold">
                            <p:stCondLst>
                              <p:cond delay="5450"/>
                            </p:stCondLst>
                            <p:childTnLst>
                              <p:par>
                                <p:cTn id="47" presetID="22" presetClass="entr" presetSubtype="2" fill="hold" nodeType="afterEffect">
                                  <p:stCondLst>
                                    <p:cond delay="750"/>
                                  </p:stCondLst>
                                  <p:childTnLst>
                                    <p:set>
                                      <p:cBhvr>
                                        <p:cTn id="48" dur="1" fill="hold">
                                          <p:stCondLst>
                                            <p:cond delay="0"/>
                                          </p:stCondLst>
                                        </p:cTn>
                                        <p:tgtEl>
                                          <p:spTgt spid="208"/>
                                        </p:tgtEl>
                                        <p:attrNameLst>
                                          <p:attrName>style.visibility</p:attrName>
                                        </p:attrNameLst>
                                      </p:cBhvr>
                                      <p:to>
                                        <p:strVal val="visible"/>
                                      </p:to>
                                    </p:set>
                                    <p:animEffect transition="in" filter="wipe(right)">
                                      <p:cBhvr>
                                        <p:cTn id="49" dur="500"/>
                                        <p:tgtEl>
                                          <p:spTgt spid="208"/>
                                        </p:tgtEl>
                                      </p:cBhvr>
                                    </p:animEffect>
                                  </p:childTnLst>
                                </p:cTn>
                              </p:par>
                            </p:childTnLst>
                          </p:cTn>
                        </p:par>
                        <p:par>
                          <p:cTn id="50" fill="hold">
                            <p:stCondLst>
                              <p:cond delay="6700"/>
                            </p:stCondLst>
                            <p:childTnLst>
                              <p:par>
                                <p:cTn id="51" presetID="22" presetClass="entr" presetSubtype="2" fill="hold" nodeType="afterEffect">
                                  <p:stCondLst>
                                    <p:cond delay="750"/>
                                  </p:stCondLst>
                                  <p:childTnLst>
                                    <p:set>
                                      <p:cBhvr>
                                        <p:cTn id="52" dur="1" fill="hold">
                                          <p:stCondLst>
                                            <p:cond delay="0"/>
                                          </p:stCondLst>
                                        </p:cTn>
                                        <p:tgtEl>
                                          <p:spTgt spid="6"/>
                                        </p:tgtEl>
                                        <p:attrNameLst>
                                          <p:attrName>style.visibility</p:attrName>
                                        </p:attrNameLst>
                                      </p:cBhvr>
                                      <p:to>
                                        <p:strVal val="visible"/>
                                      </p:to>
                                    </p:set>
                                    <p:animEffect transition="in" filter="wipe(right)">
                                      <p:cBhvr>
                                        <p:cTn id="5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154" grpId="0" animBg="1"/>
      <p:bldP spid="189"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t>C</a:t>
            </a:r>
            <a:r>
              <a:rPr lang="fr-FR" sz="4400" b="1" dirty="0" smtClean="0"/>
              <a:t>odage de l’information</a:t>
            </a:r>
            <a:endParaRPr lang="fr-FR" sz="4400" b="1" dirty="0"/>
          </a:p>
        </p:txBody>
      </p:sp>
      <p:grpSp>
        <p:nvGrpSpPr>
          <p:cNvPr id="17" name="Groupe 16"/>
          <p:cNvGrpSpPr/>
          <p:nvPr/>
        </p:nvGrpSpPr>
        <p:grpSpPr>
          <a:xfrm>
            <a:off x="3387686" y="1772392"/>
            <a:ext cx="4713532" cy="4713526"/>
            <a:chOff x="2843378" y="1772392"/>
            <a:chExt cx="4713532" cy="4713526"/>
          </a:xfrm>
        </p:grpSpPr>
        <p:sp>
          <p:nvSpPr>
            <p:cNvPr id="4" name="Ellipse 3"/>
            <p:cNvSpPr/>
            <p:nvPr/>
          </p:nvSpPr>
          <p:spPr>
            <a:xfrm>
              <a:off x="2843806" y="1787226"/>
              <a:ext cx="4680000" cy="4680000"/>
            </a:xfrm>
            <a:prstGeom prst="ellipse">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Secteurs 8"/>
            <p:cNvSpPr/>
            <p:nvPr/>
          </p:nvSpPr>
          <p:spPr>
            <a:xfrm>
              <a:off x="2843808" y="1787226"/>
              <a:ext cx="4680000" cy="4680000"/>
            </a:xfrm>
            <a:prstGeom prst="pie">
              <a:avLst>
                <a:gd name="adj1" fmla="val 14840288"/>
                <a:gd name="adj2" fmla="val 16172306"/>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0" name="Secteurs 9"/>
            <p:cNvSpPr/>
            <p:nvPr/>
          </p:nvSpPr>
          <p:spPr>
            <a:xfrm rot="18919608">
              <a:off x="2876910" y="1805918"/>
              <a:ext cx="4680000" cy="4680000"/>
            </a:xfrm>
            <a:prstGeom prst="pie">
              <a:avLst>
                <a:gd name="adj1" fmla="val 14840288"/>
                <a:gd name="adj2" fmla="val 16172306"/>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1" name="Secteurs 10"/>
            <p:cNvSpPr/>
            <p:nvPr/>
          </p:nvSpPr>
          <p:spPr>
            <a:xfrm rot="16200000">
              <a:off x="2843809" y="1772817"/>
              <a:ext cx="4680000" cy="4680000"/>
            </a:xfrm>
            <a:prstGeom prst="pie">
              <a:avLst>
                <a:gd name="adj1" fmla="val 14840288"/>
                <a:gd name="adj2" fmla="val 16172306"/>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2" name="Secteurs 11"/>
            <p:cNvSpPr/>
            <p:nvPr/>
          </p:nvSpPr>
          <p:spPr>
            <a:xfrm rot="13511851">
              <a:off x="2843808" y="1781099"/>
              <a:ext cx="4680000" cy="4680000"/>
            </a:xfrm>
            <a:prstGeom prst="pie">
              <a:avLst>
                <a:gd name="adj1" fmla="val 14840288"/>
                <a:gd name="adj2" fmla="val 16172306"/>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3" name="Secteurs 12"/>
            <p:cNvSpPr/>
            <p:nvPr/>
          </p:nvSpPr>
          <p:spPr>
            <a:xfrm rot="10800000">
              <a:off x="2843805" y="1772816"/>
              <a:ext cx="4680000" cy="4680000"/>
            </a:xfrm>
            <a:prstGeom prst="pie">
              <a:avLst>
                <a:gd name="adj1" fmla="val 14840288"/>
                <a:gd name="adj2" fmla="val 16172306"/>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4" name="Secteurs 13"/>
            <p:cNvSpPr/>
            <p:nvPr/>
          </p:nvSpPr>
          <p:spPr>
            <a:xfrm rot="8114036">
              <a:off x="2843800" y="1772816"/>
              <a:ext cx="4680000" cy="4680000"/>
            </a:xfrm>
            <a:prstGeom prst="pie">
              <a:avLst>
                <a:gd name="adj1" fmla="val 14840288"/>
                <a:gd name="adj2" fmla="val 16172306"/>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5" name="Secteurs 14"/>
            <p:cNvSpPr/>
            <p:nvPr/>
          </p:nvSpPr>
          <p:spPr>
            <a:xfrm rot="5400000">
              <a:off x="2843808" y="1772816"/>
              <a:ext cx="4680000" cy="4680000"/>
            </a:xfrm>
            <a:prstGeom prst="pie">
              <a:avLst>
                <a:gd name="adj1" fmla="val 14840288"/>
                <a:gd name="adj2" fmla="val 16172306"/>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6" name="Secteurs 15"/>
            <p:cNvSpPr/>
            <p:nvPr/>
          </p:nvSpPr>
          <p:spPr>
            <a:xfrm rot="2756709">
              <a:off x="2843378" y="1772392"/>
              <a:ext cx="4680000" cy="4680000"/>
            </a:xfrm>
            <a:prstGeom prst="pie">
              <a:avLst>
                <a:gd name="adj1" fmla="val 14840288"/>
                <a:gd name="adj2" fmla="val 16172306"/>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 name="Ellipse 7"/>
            <p:cNvSpPr/>
            <p:nvPr/>
          </p:nvSpPr>
          <p:spPr>
            <a:xfrm>
              <a:off x="4283806" y="3227226"/>
              <a:ext cx="1800000" cy="1800000"/>
            </a:xfrm>
            <a:prstGeom prst="ellipse">
              <a:avLst/>
            </a:prstGeom>
            <a:gradFill flip="none" rotWithShape="1">
              <a:gsLst>
                <a:gs pos="98000">
                  <a:schemeClr val="accent6">
                    <a:lumMod val="50000"/>
                  </a:schemeClr>
                </a:gs>
                <a:gs pos="1000">
                  <a:schemeClr val="accent1">
                    <a:tint val="44500"/>
                    <a:satMod val="160000"/>
                  </a:schemeClr>
                </a:gs>
                <a:gs pos="100000">
                  <a:schemeClr val="accent1">
                    <a:tint val="23500"/>
                    <a:satMod val="160000"/>
                  </a:schemeClr>
                </a:gs>
              </a:gsLst>
              <a:path path="shape">
                <a:fillToRect l="50000" t="50000" r="50000" b="50000"/>
              </a:path>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llipse 4"/>
            <p:cNvSpPr/>
            <p:nvPr/>
          </p:nvSpPr>
          <p:spPr>
            <a:xfrm>
              <a:off x="3203806" y="2147226"/>
              <a:ext cx="3960000" cy="3960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llipse 5"/>
            <p:cNvSpPr/>
            <p:nvPr/>
          </p:nvSpPr>
          <p:spPr>
            <a:xfrm>
              <a:off x="3563806" y="2507226"/>
              <a:ext cx="3240000" cy="3240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llipse 6"/>
            <p:cNvSpPr/>
            <p:nvPr/>
          </p:nvSpPr>
          <p:spPr>
            <a:xfrm>
              <a:off x="3923806" y="2867226"/>
              <a:ext cx="2520000" cy="2520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8" name="ZoneTexte 17"/>
          <p:cNvSpPr txBox="1"/>
          <p:nvPr/>
        </p:nvSpPr>
        <p:spPr>
          <a:xfrm rot="8799774">
            <a:off x="3657868" y="4779127"/>
            <a:ext cx="1415772" cy="584775"/>
          </a:xfrm>
          <a:prstGeom prst="rect">
            <a:avLst/>
          </a:prstGeom>
          <a:noFill/>
        </p:spPr>
        <p:txBody>
          <a:bodyPr wrap="none" rtlCol="0">
            <a:spAutoFit/>
          </a:bodyPr>
          <a:lstStyle/>
          <a:p>
            <a:r>
              <a:rPr lang="fr-FR" sz="3200" b="1" dirty="0" smtClean="0">
                <a:solidFill>
                  <a:schemeClr val="bg1"/>
                </a:solidFill>
              </a:rPr>
              <a:t>0 1 1  1</a:t>
            </a:r>
            <a:endParaRPr lang="fr-FR" sz="3200" b="1" dirty="0">
              <a:solidFill>
                <a:schemeClr val="bg1"/>
              </a:solidFill>
            </a:endParaRPr>
          </a:p>
        </p:txBody>
      </p:sp>
      <p:sp>
        <p:nvSpPr>
          <p:cNvPr id="19" name="ZoneTexte 18"/>
          <p:cNvSpPr txBox="1"/>
          <p:nvPr/>
        </p:nvSpPr>
        <p:spPr>
          <a:xfrm rot="799656">
            <a:off x="6642918" y="4129078"/>
            <a:ext cx="1415772" cy="584775"/>
          </a:xfrm>
          <a:prstGeom prst="rect">
            <a:avLst/>
          </a:prstGeom>
          <a:noFill/>
        </p:spPr>
        <p:txBody>
          <a:bodyPr wrap="none" rtlCol="0">
            <a:spAutoFit/>
          </a:bodyPr>
          <a:lstStyle/>
          <a:p>
            <a:r>
              <a:rPr lang="fr-FR" sz="3200" b="1" dirty="0" smtClean="0">
                <a:solidFill>
                  <a:schemeClr val="bg1"/>
                </a:solidFill>
              </a:rPr>
              <a:t>0 0 0  1</a:t>
            </a:r>
            <a:endParaRPr lang="fr-FR" sz="3200" b="1" dirty="0">
              <a:solidFill>
                <a:schemeClr val="bg1"/>
              </a:solidFill>
            </a:endParaRPr>
          </a:p>
        </p:txBody>
      </p:sp>
      <p:sp>
        <p:nvSpPr>
          <p:cNvPr id="20" name="ZoneTexte 19"/>
          <p:cNvSpPr txBox="1"/>
          <p:nvPr/>
        </p:nvSpPr>
        <p:spPr>
          <a:xfrm rot="1951352">
            <a:off x="6407679" y="4734839"/>
            <a:ext cx="1415772" cy="584775"/>
          </a:xfrm>
          <a:prstGeom prst="rect">
            <a:avLst/>
          </a:prstGeom>
          <a:noFill/>
        </p:spPr>
        <p:txBody>
          <a:bodyPr wrap="none" rtlCol="0">
            <a:spAutoFit/>
          </a:bodyPr>
          <a:lstStyle/>
          <a:p>
            <a:r>
              <a:rPr lang="fr-FR" sz="3200" b="1" dirty="0" smtClean="0">
                <a:solidFill>
                  <a:schemeClr val="bg1"/>
                </a:solidFill>
              </a:rPr>
              <a:t>0 0 1  0</a:t>
            </a:r>
            <a:endParaRPr lang="fr-FR" sz="3200" b="1" dirty="0">
              <a:solidFill>
                <a:schemeClr val="bg1"/>
              </a:solidFill>
            </a:endParaRPr>
          </a:p>
        </p:txBody>
      </p:sp>
      <p:sp>
        <p:nvSpPr>
          <p:cNvPr id="21" name="ZoneTexte 20"/>
          <p:cNvSpPr txBox="1"/>
          <p:nvPr/>
        </p:nvSpPr>
        <p:spPr>
          <a:xfrm rot="3308376">
            <a:off x="5975656" y="5196948"/>
            <a:ext cx="1415772" cy="584775"/>
          </a:xfrm>
          <a:prstGeom prst="rect">
            <a:avLst/>
          </a:prstGeom>
          <a:noFill/>
        </p:spPr>
        <p:txBody>
          <a:bodyPr wrap="none" rtlCol="0">
            <a:spAutoFit/>
          </a:bodyPr>
          <a:lstStyle/>
          <a:p>
            <a:r>
              <a:rPr lang="fr-FR" sz="3200" b="1" dirty="0" smtClean="0">
                <a:solidFill>
                  <a:schemeClr val="bg1"/>
                </a:solidFill>
              </a:rPr>
              <a:t>0 0 1  1</a:t>
            </a:r>
            <a:endParaRPr lang="fr-FR" sz="3200" b="1" dirty="0">
              <a:solidFill>
                <a:schemeClr val="bg1"/>
              </a:solidFill>
            </a:endParaRPr>
          </a:p>
        </p:txBody>
      </p:sp>
      <p:sp>
        <p:nvSpPr>
          <p:cNvPr id="22" name="ZoneTexte 21"/>
          <p:cNvSpPr txBox="1"/>
          <p:nvPr/>
        </p:nvSpPr>
        <p:spPr>
          <a:xfrm rot="4875474">
            <a:off x="5331125" y="5462139"/>
            <a:ext cx="1415772" cy="584775"/>
          </a:xfrm>
          <a:prstGeom prst="rect">
            <a:avLst/>
          </a:prstGeom>
          <a:noFill/>
        </p:spPr>
        <p:txBody>
          <a:bodyPr wrap="none" rtlCol="0">
            <a:spAutoFit/>
          </a:bodyPr>
          <a:lstStyle/>
          <a:p>
            <a:r>
              <a:rPr lang="fr-FR" sz="3200" b="1" dirty="0" smtClean="0">
                <a:solidFill>
                  <a:schemeClr val="bg1"/>
                </a:solidFill>
              </a:rPr>
              <a:t>0 1 0  0</a:t>
            </a:r>
            <a:endParaRPr lang="fr-FR" sz="3200" b="1" dirty="0">
              <a:solidFill>
                <a:schemeClr val="bg1"/>
              </a:solidFill>
            </a:endParaRPr>
          </a:p>
        </p:txBody>
      </p:sp>
      <p:sp>
        <p:nvSpPr>
          <p:cNvPr id="23" name="ZoneTexte 22"/>
          <p:cNvSpPr txBox="1"/>
          <p:nvPr/>
        </p:nvSpPr>
        <p:spPr>
          <a:xfrm rot="6119632">
            <a:off x="4697515" y="5453047"/>
            <a:ext cx="1415772" cy="584775"/>
          </a:xfrm>
          <a:prstGeom prst="rect">
            <a:avLst/>
          </a:prstGeom>
          <a:noFill/>
        </p:spPr>
        <p:txBody>
          <a:bodyPr wrap="none" rtlCol="0">
            <a:spAutoFit/>
          </a:bodyPr>
          <a:lstStyle/>
          <a:p>
            <a:r>
              <a:rPr lang="fr-FR" sz="3200" b="1" dirty="0" smtClean="0">
                <a:solidFill>
                  <a:schemeClr val="bg1"/>
                </a:solidFill>
              </a:rPr>
              <a:t>0 1 0  1</a:t>
            </a:r>
            <a:endParaRPr lang="fr-FR" sz="3200" b="1" dirty="0">
              <a:solidFill>
                <a:schemeClr val="bg1"/>
              </a:solidFill>
            </a:endParaRPr>
          </a:p>
        </p:txBody>
      </p:sp>
      <p:sp>
        <p:nvSpPr>
          <p:cNvPr id="24" name="ZoneTexte 23"/>
          <p:cNvSpPr txBox="1"/>
          <p:nvPr/>
        </p:nvSpPr>
        <p:spPr>
          <a:xfrm rot="7346734">
            <a:off x="4072707" y="5197342"/>
            <a:ext cx="1415772" cy="584775"/>
          </a:xfrm>
          <a:prstGeom prst="rect">
            <a:avLst/>
          </a:prstGeom>
          <a:noFill/>
        </p:spPr>
        <p:txBody>
          <a:bodyPr wrap="none" rtlCol="0">
            <a:spAutoFit/>
          </a:bodyPr>
          <a:lstStyle/>
          <a:p>
            <a:r>
              <a:rPr lang="fr-FR" sz="3200" b="1" dirty="0" smtClean="0">
                <a:solidFill>
                  <a:schemeClr val="bg1"/>
                </a:solidFill>
              </a:rPr>
              <a:t>0 1 1  0</a:t>
            </a:r>
            <a:endParaRPr lang="fr-FR" sz="3200" b="1" dirty="0">
              <a:solidFill>
                <a:schemeClr val="bg1"/>
              </a:solidFill>
            </a:endParaRPr>
          </a:p>
        </p:txBody>
      </p:sp>
      <p:sp>
        <p:nvSpPr>
          <p:cNvPr id="25" name="ZoneTexte 24"/>
          <p:cNvSpPr txBox="1"/>
          <p:nvPr/>
        </p:nvSpPr>
        <p:spPr>
          <a:xfrm rot="20898394">
            <a:off x="6654409" y="3494396"/>
            <a:ext cx="1415772" cy="584775"/>
          </a:xfrm>
          <a:prstGeom prst="rect">
            <a:avLst/>
          </a:prstGeom>
          <a:noFill/>
        </p:spPr>
        <p:txBody>
          <a:bodyPr wrap="none" rtlCol="0">
            <a:spAutoFit/>
          </a:bodyPr>
          <a:lstStyle/>
          <a:p>
            <a:r>
              <a:rPr lang="fr-FR" sz="3200" b="1" dirty="0" smtClean="0">
                <a:solidFill>
                  <a:schemeClr val="bg1"/>
                </a:solidFill>
              </a:rPr>
              <a:t>0 0 0  0</a:t>
            </a:r>
            <a:endParaRPr lang="fr-FR" sz="3200" b="1" dirty="0">
              <a:solidFill>
                <a:schemeClr val="bg1"/>
              </a:solidFill>
            </a:endParaRPr>
          </a:p>
        </p:txBody>
      </p:sp>
      <p:sp>
        <p:nvSpPr>
          <p:cNvPr id="26" name="ZoneTexte 25"/>
          <p:cNvSpPr txBox="1"/>
          <p:nvPr/>
        </p:nvSpPr>
        <p:spPr>
          <a:xfrm rot="10128224">
            <a:off x="3400227" y="4145823"/>
            <a:ext cx="1415772" cy="584775"/>
          </a:xfrm>
          <a:prstGeom prst="rect">
            <a:avLst/>
          </a:prstGeom>
          <a:noFill/>
        </p:spPr>
        <p:txBody>
          <a:bodyPr wrap="none" rtlCol="0">
            <a:spAutoFit/>
          </a:bodyPr>
          <a:lstStyle/>
          <a:p>
            <a:r>
              <a:rPr lang="fr-FR" sz="3200" b="1" dirty="0" smtClean="0">
                <a:solidFill>
                  <a:schemeClr val="bg1"/>
                </a:solidFill>
              </a:rPr>
              <a:t>1 0 0  0</a:t>
            </a:r>
            <a:endParaRPr lang="fr-FR" sz="3200" b="1" dirty="0">
              <a:solidFill>
                <a:schemeClr val="bg1"/>
              </a:solidFill>
            </a:endParaRPr>
          </a:p>
        </p:txBody>
      </p:sp>
      <p:sp>
        <p:nvSpPr>
          <p:cNvPr id="27" name="ZoneTexte 26"/>
          <p:cNvSpPr txBox="1"/>
          <p:nvPr/>
        </p:nvSpPr>
        <p:spPr>
          <a:xfrm rot="11406138">
            <a:off x="3383476" y="3514707"/>
            <a:ext cx="1415772" cy="584775"/>
          </a:xfrm>
          <a:prstGeom prst="rect">
            <a:avLst/>
          </a:prstGeom>
          <a:noFill/>
        </p:spPr>
        <p:txBody>
          <a:bodyPr wrap="none" rtlCol="0">
            <a:spAutoFit/>
          </a:bodyPr>
          <a:lstStyle/>
          <a:p>
            <a:r>
              <a:rPr lang="fr-FR" sz="3200" b="1" dirty="0" smtClean="0">
                <a:solidFill>
                  <a:schemeClr val="bg1"/>
                </a:solidFill>
              </a:rPr>
              <a:t>1 0 0  1</a:t>
            </a:r>
            <a:endParaRPr lang="fr-FR" sz="3200" b="1" dirty="0">
              <a:solidFill>
                <a:schemeClr val="bg1"/>
              </a:solidFill>
            </a:endParaRPr>
          </a:p>
        </p:txBody>
      </p:sp>
      <p:sp>
        <p:nvSpPr>
          <p:cNvPr id="28" name="ZoneTexte 27"/>
          <p:cNvSpPr txBox="1"/>
          <p:nvPr/>
        </p:nvSpPr>
        <p:spPr>
          <a:xfrm rot="12956629">
            <a:off x="3657867" y="2877742"/>
            <a:ext cx="1415772" cy="584775"/>
          </a:xfrm>
          <a:prstGeom prst="rect">
            <a:avLst/>
          </a:prstGeom>
          <a:noFill/>
        </p:spPr>
        <p:txBody>
          <a:bodyPr wrap="none" rtlCol="0">
            <a:spAutoFit/>
          </a:bodyPr>
          <a:lstStyle/>
          <a:p>
            <a:r>
              <a:rPr lang="fr-FR" sz="3200" b="1" dirty="0" smtClean="0">
                <a:solidFill>
                  <a:schemeClr val="bg1"/>
                </a:solidFill>
              </a:rPr>
              <a:t>1 0 1  0</a:t>
            </a:r>
            <a:endParaRPr lang="fr-FR" sz="3200" b="1" dirty="0">
              <a:solidFill>
                <a:schemeClr val="bg1"/>
              </a:solidFill>
            </a:endParaRPr>
          </a:p>
        </p:txBody>
      </p:sp>
      <p:sp>
        <p:nvSpPr>
          <p:cNvPr id="29" name="ZoneTexte 28"/>
          <p:cNvSpPr txBox="1"/>
          <p:nvPr/>
        </p:nvSpPr>
        <p:spPr>
          <a:xfrm rot="14161348">
            <a:off x="4108119" y="2436548"/>
            <a:ext cx="1415772" cy="584775"/>
          </a:xfrm>
          <a:prstGeom prst="rect">
            <a:avLst/>
          </a:prstGeom>
          <a:noFill/>
        </p:spPr>
        <p:txBody>
          <a:bodyPr wrap="none" rtlCol="0">
            <a:spAutoFit/>
          </a:bodyPr>
          <a:lstStyle/>
          <a:p>
            <a:r>
              <a:rPr lang="fr-FR" sz="3200" b="1" dirty="0" smtClean="0">
                <a:solidFill>
                  <a:schemeClr val="bg1"/>
                </a:solidFill>
              </a:rPr>
              <a:t>1 0 1  1</a:t>
            </a:r>
            <a:endParaRPr lang="fr-FR" sz="3200" b="1" dirty="0">
              <a:solidFill>
                <a:schemeClr val="bg1"/>
              </a:solidFill>
            </a:endParaRPr>
          </a:p>
        </p:txBody>
      </p:sp>
      <p:sp>
        <p:nvSpPr>
          <p:cNvPr id="30" name="ZoneTexte 29"/>
          <p:cNvSpPr txBox="1"/>
          <p:nvPr/>
        </p:nvSpPr>
        <p:spPr>
          <a:xfrm rot="15479905">
            <a:off x="4693046" y="2234189"/>
            <a:ext cx="1415772" cy="584775"/>
          </a:xfrm>
          <a:prstGeom prst="rect">
            <a:avLst/>
          </a:prstGeom>
          <a:noFill/>
        </p:spPr>
        <p:txBody>
          <a:bodyPr wrap="none" rtlCol="0">
            <a:spAutoFit/>
          </a:bodyPr>
          <a:lstStyle/>
          <a:p>
            <a:r>
              <a:rPr lang="fr-FR" sz="3200" b="1" dirty="0" smtClean="0">
                <a:solidFill>
                  <a:schemeClr val="bg1"/>
                </a:solidFill>
              </a:rPr>
              <a:t>1 1 0  0</a:t>
            </a:r>
            <a:endParaRPr lang="fr-FR" sz="3200" b="1" dirty="0">
              <a:solidFill>
                <a:schemeClr val="bg1"/>
              </a:solidFill>
            </a:endParaRPr>
          </a:p>
        </p:txBody>
      </p:sp>
      <p:sp>
        <p:nvSpPr>
          <p:cNvPr id="31" name="ZoneTexte 30"/>
          <p:cNvSpPr txBox="1"/>
          <p:nvPr/>
        </p:nvSpPr>
        <p:spPr>
          <a:xfrm rot="16788238">
            <a:off x="5331124" y="2225503"/>
            <a:ext cx="1415772" cy="584775"/>
          </a:xfrm>
          <a:prstGeom prst="rect">
            <a:avLst/>
          </a:prstGeom>
          <a:noFill/>
        </p:spPr>
        <p:txBody>
          <a:bodyPr wrap="none" rtlCol="0">
            <a:spAutoFit/>
          </a:bodyPr>
          <a:lstStyle/>
          <a:p>
            <a:r>
              <a:rPr lang="fr-FR" sz="3200" b="1" dirty="0" smtClean="0">
                <a:solidFill>
                  <a:schemeClr val="bg1"/>
                </a:solidFill>
              </a:rPr>
              <a:t>1 1 0  1</a:t>
            </a:r>
            <a:endParaRPr lang="fr-FR" sz="3200" b="1" dirty="0">
              <a:solidFill>
                <a:schemeClr val="bg1"/>
              </a:solidFill>
            </a:endParaRPr>
          </a:p>
        </p:txBody>
      </p:sp>
      <p:sp>
        <p:nvSpPr>
          <p:cNvPr id="32" name="ZoneTexte 31"/>
          <p:cNvSpPr txBox="1"/>
          <p:nvPr/>
        </p:nvSpPr>
        <p:spPr>
          <a:xfrm rot="18048413">
            <a:off x="5924004" y="2443869"/>
            <a:ext cx="1415772" cy="584775"/>
          </a:xfrm>
          <a:prstGeom prst="rect">
            <a:avLst/>
          </a:prstGeom>
          <a:noFill/>
        </p:spPr>
        <p:txBody>
          <a:bodyPr wrap="none" rtlCol="0">
            <a:spAutoFit/>
          </a:bodyPr>
          <a:lstStyle/>
          <a:p>
            <a:r>
              <a:rPr lang="fr-FR" sz="3200" b="1" dirty="0" smtClean="0">
                <a:solidFill>
                  <a:schemeClr val="bg1"/>
                </a:solidFill>
              </a:rPr>
              <a:t>1 1 1  0</a:t>
            </a:r>
            <a:endParaRPr lang="fr-FR" sz="3200" b="1" dirty="0">
              <a:solidFill>
                <a:schemeClr val="bg1"/>
              </a:solidFill>
            </a:endParaRPr>
          </a:p>
        </p:txBody>
      </p:sp>
      <p:sp>
        <p:nvSpPr>
          <p:cNvPr id="33" name="ZoneTexte 32"/>
          <p:cNvSpPr txBox="1"/>
          <p:nvPr/>
        </p:nvSpPr>
        <p:spPr>
          <a:xfrm rot="19402971">
            <a:off x="6396181" y="2882413"/>
            <a:ext cx="1415772" cy="584775"/>
          </a:xfrm>
          <a:prstGeom prst="rect">
            <a:avLst/>
          </a:prstGeom>
          <a:noFill/>
        </p:spPr>
        <p:txBody>
          <a:bodyPr wrap="none" rtlCol="0">
            <a:spAutoFit/>
          </a:bodyPr>
          <a:lstStyle/>
          <a:p>
            <a:r>
              <a:rPr lang="fr-FR" sz="3200" b="1" dirty="0" smtClean="0">
                <a:solidFill>
                  <a:schemeClr val="bg1"/>
                </a:solidFill>
              </a:rPr>
              <a:t>1 1 1  1</a:t>
            </a:r>
            <a:endParaRPr lang="fr-FR" sz="3200" b="1" dirty="0">
              <a:solidFill>
                <a:schemeClr val="bg1"/>
              </a:solidFill>
            </a:endParaRPr>
          </a:p>
        </p:txBody>
      </p:sp>
      <p:sp>
        <p:nvSpPr>
          <p:cNvPr id="35" name="Légende encadrée 2 34"/>
          <p:cNvSpPr/>
          <p:nvPr/>
        </p:nvSpPr>
        <p:spPr>
          <a:xfrm>
            <a:off x="8466756" y="3459413"/>
            <a:ext cx="569740" cy="466782"/>
          </a:xfrm>
          <a:prstGeom prst="borderCallout2">
            <a:avLst>
              <a:gd name="adj1" fmla="val 52954"/>
              <a:gd name="adj2" fmla="val -5785"/>
              <a:gd name="adj3" fmla="val 56063"/>
              <a:gd name="adj4" fmla="val -14120"/>
              <a:gd name="adj5" fmla="val 25144"/>
              <a:gd name="adj6" fmla="val -80240"/>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chemeClr val="bg1"/>
                </a:solidFill>
              </a:rPr>
              <a:t>0</a:t>
            </a:r>
            <a:endParaRPr lang="fr-FR" sz="3200" b="1" dirty="0">
              <a:solidFill>
                <a:schemeClr val="bg1"/>
              </a:solidFill>
            </a:endParaRPr>
          </a:p>
        </p:txBody>
      </p:sp>
      <p:sp>
        <p:nvSpPr>
          <p:cNvPr id="36" name="Légende encadrée 2 35"/>
          <p:cNvSpPr/>
          <p:nvPr/>
        </p:nvSpPr>
        <p:spPr>
          <a:xfrm>
            <a:off x="8466756" y="4155493"/>
            <a:ext cx="569740" cy="466782"/>
          </a:xfrm>
          <a:prstGeom prst="borderCallout2">
            <a:avLst>
              <a:gd name="adj1" fmla="val 46735"/>
              <a:gd name="adj2" fmla="val -3238"/>
              <a:gd name="adj3" fmla="val 112033"/>
              <a:gd name="adj4" fmla="val -34500"/>
              <a:gd name="adj5" fmla="val 130865"/>
              <a:gd name="adj6" fmla="val -77693"/>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chemeClr val="bg1"/>
                </a:solidFill>
              </a:rPr>
              <a:t>1</a:t>
            </a:r>
            <a:endParaRPr lang="fr-FR" sz="3200" b="1" dirty="0">
              <a:solidFill>
                <a:schemeClr val="bg1"/>
              </a:solidFill>
            </a:endParaRPr>
          </a:p>
        </p:txBody>
      </p:sp>
      <p:sp>
        <p:nvSpPr>
          <p:cNvPr id="37" name="Légende encadrée 2 36"/>
          <p:cNvSpPr/>
          <p:nvPr/>
        </p:nvSpPr>
        <p:spPr>
          <a:xfrm>
            <a:off x="8466756" y="4851573"/>
            <a:ext cx="569740" cy="466782"/>
          </a:xfrm>
          <a:prstGeom prst="borderCallout2">
            <a:avLst>
              <a:gd name="adj1" fmla="val 49844"/>
              <a:gd name="adj2" fmla="val -8333"/>
              <a:gd name="adj3" fmla="val 146237"/>
              <a:gd name="adj4" fmla="val -87998"/>
              <a:gd name="adj5" fmla="val 126006"/>
              <a:gd name="adj6" fmla="val -125778"/>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chemeClr val="bg1"/>
                </a:solidFill>
              </a:rPr>
              <a:t>2</a:t>
            </a:r>
            <a:endParaRPr lang="fr-FR" sz="3200" b="1" dirty="0">
              <a:solidFill>
                <a:schemeClr val="bg1"/>
              </a:solidFill>
            </a:endParaRPr>
          </a:p>
        </p:txBody>
      </p:sp>
      <p:sp>
        <p:nvSpPr>
          <p:cNvPr id="38" name="Légende encadrée 2 37"/>
          <p:cNvSpPr/>
          <p:nvPr/>
        </p:nvSpPr>
        <p:spPr>
          <a:xfrm>
            <a:off x="8466756" y="5547653"/>
            <a:ext cx="569740" cy="466782"/>
          </a:xfrm>
          <a:prstGeom prst="borderCallout2">
            <a:avLst>
              <a:gd name="adj1" fmla="val 49844"/>
              <a:gd name="adj2" fmla="val -3238"/>
              <a:gd name="adj3" fmla="val 151387"/>
              <a:gd name="adj4" fmla="val -161239"/>
              <a:gd name="adj5" fmla="val 119982"/>
              <a:gd name="adj6" fmla="val -245512"/>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chemeClr val="bg1"/>
                </a:solidFill>
              </a:rPr>
              <a:t>3</a:t>
            </a:r>
            <a:endParaRPr lang="fr-FR" sz="3200" b="1" dirty="0">
              <a:solidFill>
                <a:schemeClr val="bg1"/>
              </a:solidFill>
            </a:endParaRPr>
          </a:p>
        </p:txBody>
      </p:sp>
      <p:sp>
        <p:nvSpPr>
          <p:cNvPr id="39" name="Légende encadrée 2 38"/>
          <p:cNvSpPr/>
          <p:nvPr/>
        </p:nvSpPr>
        <p:spPr>
          <a:xfrm>
            <a:off x="8466756" y="6243732"/>
            <a:ext cx="569740" cy="466782"/>
          </a:xfrm>
          <a:prstGeom prst="borderCallout2">
            <a:avLst>
              <a:gd name="adj1" fmla="val 49844"/>
              <a:gd name="adj2" fmla="val 1857"/>
              <a:gd name="adj3" fmla="val 89004"/>
              <a:gd name="adj4" fmla="val -239655"/>
              <a:gd name="adj5" fmla="val 32918"/>
              <a:gd name="adj6" fmla="val -406882"/>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chemeClr val="bg1"/>
                </a:solidFill>
              </a:rPr>
              <a:t>4</a:t>
            </a:r>
            <a:endParaRPr lang="fr-FR" sz="3200" b="1" dirty="0">
              <a:solidFill>
                <a:schemeClr val="bg1"/>
              </a:solidFill>
            </a:endParaRPr>
          </a:p>
        </p:txBody>
      </p:sp>
      <p:sp>
        <p:nvSpPr>
          <p:cNvPr id="40" name="Légende encadrée 2 39"/>
          <p:cNvSpPr/>
          <p:nvPr/>
        </p:nvSpPr>
        <p:spPr>
          <a:xfrm>
            <a:off x="2346076" y="6243732"/>
            <a:ext cx="569740" cy="466782"/>
          </a:xfrm>
          <a:prstGeom prst="borderCallout2">
            <a:avLst>
              <a:gd name="adj1" fmla="val 49359"/>
              <a:gd name="adj2" fmla="val 100335"/>
              <a:gd name="adj3" fmla="val 111839"/>
              <a:gd name="adj4" fmla="val 366975"/>
              <a:gd name="adj5" fmla="val 40303"/>
              <a:gd name="adj6" fmla="val 505611"/>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chemeClr val="bg1"/>
                </a:solidFill>
              </a:rPr>
              <a:t>5</a:t>
            </a:r>
            <a:endParaRPr lang="fr-FR" sz="3200" b="1" dirty="0">
              <a:solidFill>
                <a:schemeClr val="bg1"/>
              </a:solidFill>
            </a:endParaRPr>
          </a:p>
        </p:txBody>
      </p:sp>
      <p:sp>
        <p:nvSpPr>
          <p:cNvPr id="41" name="Légende encadrée 2 40"/>
          <p:cNvSpPr/>
          <p:nvPr/>
        </p:nvSpPr>
        <p:spPr>
          <a:xfrm>
            <a:off x="2346076" y="5547653"/>
            <a:ext cx="569740" cy="466782"/>
          </a:xfrm>
          <a:prstGeom prst="borderCallout2">
            <a:avLst>
              <a:gd name="adj1" fmla="val 49359"/>
              <a:gd name="adj2" fmla="val 100335"/>
              <a:gd name="adj3" fmla="val 141379"/>
              <a:gd name="adj4" fmla="val 239280"/>
              <a:gd name="adj5" fmla="val 117650"/>
              <a:gd name="adj6" fmla="val 373458"/>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chemeClr val="bg1"/>
                </a:solidFill>
              </a:rPr>
              <a:t>6</a:t>
            </a:r>
            <a:endParaRPr lang="fr-FR" sz="3200" b="1" dirty="0">
              <a:solidFill>
                <a:schemeClr val="bg1"/>
              </a:solidFill>
            </a:endParaRPr>
          </a:p>
        </p:txBody>
      </p:sp>
      <p:sp>
        <p:nvSpPr>
          <p:cNvPr id="42" name="Légende encadrée 2 41"/>
          <p:cNvSpPr/>
          <p:nvPr/>
        </p:nvSpPr>
        <p:spPr>
          <a:xfrm>
            <a:off x="2346076" y="4851573"/>
            <a:ext cx="569740" cy="466782"/>
          </a:xfrm>
          <a:prstGeom prst="borderCallout2">
            <a:avLst>
              <a:gd name="adj1" fmla="val 49359"/>
              <a:gd name="adj2" fmla="val 100335"/>
              <a:gd name="adj3" fmla="val 142350"/>
              <a:gd name="adj4" fmla="val 177582"/>
              <a:gd name="adj5" fmla="val 128727"/>
              <a:gd name="adj6" fmla="val 244569"/>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chemeClr val="bg1"/>
                </a:solidFill>
              </a:rPr>
              <a:t>7</a:t>
            </a:r>
            <a:endParaRPr lang="fr-FR" sz="3200" b="1" dirty="0">
              <a:solidFill>
                <a:schemeClr val="bg1"/>
              </a:solidFill>
            </a:endParaRPr>
          </a:p>
        </p:txBody>
      </p:sp>
      <p:sp>
        <p:nvSpPr>
          <p:cNvPr id="43" name="Légende encadrée 2 42"/>
          <p:cNvSpPr/>
          <p:nvPr/>
        </p:nvSpPr>
        <p:spPr>
          <a:xfrm>
            <a:off x="2346076" y="4155493"/>
            <a:ext cx="569740" cy="466782"/>
          </a:xfrm>
          <a:prstGeom prst="borderCallout2">
            <a:avLst>
              <a:gd name="adj1" fmla="val 49359"/>
              <a:gd name="adj2" fmla="val 100335"/>
              <a:gd name="adj3" fmla="val 86380"/>
              <a:gd name="adj4" fmla="val 116441"/>
              <a:gd name="adj5" fmla="val 100743"/>
              <a:gd name="adj6" fmla="val 188523"/>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chemeClr val="bg1"/>
                </a:solidFill>
              </a:rPr>
              <a:t>-8</a:t>
            </a:r>
            <a:endParaRPr lang="fr-FR" sz="3200" b="1" dirty="0">
              <a:solidFill>
                <a:schemeClr val="bg1"/>
              </a:solidFill>
            </a:endParaRPr>
          </a:p>
        </p:txBody>
      </p:sp>
      <p:sp>
        <p:nvSpPr>
          <p:cNvPr id="44" name="Légende encadrée 2 43"/>
          <p:cNvSpPr/>
          <p:nvPr/>
        </p:nvSpPr>
        <p:spPr>
          <a:xfrm>
            <a:off x="8466756" y="2763333"/>
            <a:ext cx="569740" cy="466782"/>
          </a:xfrm>
          <a:prstGeom prst="borderCallout2">
            <a:avLst>
              <a:gd name="adj1" fmla="val 49844"/>
              <a:gd name="adj2" fmla="val -690"/>
              <a:gd name="adj3" fmla="val -27891"/>
              <a:gd name="adj4" fmla="val -85451"/>
              <a:gd name="adj5" fmla="val -3036"/>
              <a:gd name="adj6" fmla="val -148148"/>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chemeClr val="bg1"/>
                </a:solidFill>
              </a:rPr>
              <a:t>-1</a:t>
            </a:r>
            <a:endParaRPr lang="fr-FR" sz="3200" b="1" dirty="0">
              <a:solidFill>
                <a:schemeClr val="bg1"/>
              </a:solidFill>
            </a:endParaRPr>
          </a:p>
        </p:txBody>
      </p:sp>
      <p:sp>
        <p:nvSpPr>
          <p:cNvPr id="45" name="Légende encadrée 2 44"/>
          <p:cNvSpPr/>
          <p:nvPr/>
        </p:nvSpPr>
        <p:spPr>
          <a:xfrm>
            <a:off x="8466756" y="2067253"/>
            <a:ext cx="569740" cy="466782"/>
          </a:xfrm>
          <a:prstGeom prst="borderCallout2">
            <a:avLst>
              <a:gd name="adj1" fmla="val 46735"/>
              <a:gd name="adj2" fmla="val -5785"/>
              <a:gd name="adj3" fmla="val -15453"/>
              <a:gd name="adj4" fmla="val -187352"/>
              <a:gd name="adj5" fmla="val 20480"/>
              <a:gd name="adj6" fmla="val -259364"/>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chemeClr val="bg1"/>
                </a:solidFill>
              </a:rPr>
              <a:t>-2</a:t>
            </a:r>
            <a:endParaRPr lang="fr-FR" sz="3200" b="1" dirty="0">
              <a:solidFill>
                <a:schemeClr val="bg1"/>
              </a:solidFill>
            </a:endParaRPr>
          </a:p>
        </p:txBody>
      </p:sp>
      <p:sp>
        <p:nvSpPr>
          <p:cNvPr id="46" name="Légende encadrée 2 45"/>
          <p:cNvSpPr/>
          <p:nvPr/>
        </p:nvSpPr>
        <p:spPr>
          <a:xfrm>
            <a:off x="8466756" y="1371173"/>
            <a:ext cx="569740" cy="466782"/>
          </a:xfrm>
          <a:prstGeom prst="borderCallout2">
            <a:avLst>
              <a:gd name="adj1" fmla="val 49844"/>
              <a:gd name="adj2" fmla="val -5785"/>
              <a:gd name="adj3" fmla="val 56063"/>
              <a:gd name="adj4" fmla="val -330013"/>
              <a:gd name="adj5" fmla="val 92094"/>
              <a:gd name="adj6" fmla="val -400831"/>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chemeClr val="bg1"/>
                </a:solidFill>
              </a:rPr>
              <a:t>-3</a:t>
            </a:r>
            <a:endParaRPr lang="fr-FR" sz="3200" b="1" dirty="0">
              <a:solidFill>
                <a:schemeClr val="bg1"/>
              </a:solidFill>
            </a:endParaRPr>
          </a:p>
        </p:txBody>
      </p:sp>
      <p:sp>
        <p:nvSpPr>
          <p:cNvPr id="47" name="Légende encadrée 2 46"/>
          <p:cNvSpPr/>
          <p:nvPr/>
        </p:nvSpPr>
        <p:spPr>
          <a:xfrm>
            <a:off x="2346076" y="3459413"/>
            <a:ext cx="569740" cy="466782"/>
          </a:xfrm>
          <a:prstGeom prst="borderCallout2">
            <a:avLst>
              <a:gd name="adj1" fmla="val 49359"/>
              <a:gd name="adj2" fmla="val 100335"/>
              <a:gd name="adj3" fmla="val 52177"/>
              <a:gd name="adj4" fmla="val 129179"/>
              <a:gd name="adj5" fmla="val 44772"/>
              <a:gd name="adj6" fmla="val 185975"/>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chemeClr val="bg1"/>
                </a:solidFill>
              </a:rPr>
              <a:t>-7</a:t>
            </a:r>
            <a:endParaRPr lang="fr-FR" sz="3200" b="1" dirty="0">
              <a:solidFill>
                <a:schemeClr val="bg1"/>
              </a:solidFill>
            </a:endParaRPr>
          </a:p>
        </p:txBody>
      </p:sp>
      <p:sp>
        <p:nvSpPr>
          <p:cNvPr id="48" name="Légende encadrée 2 47"/>
          <p:cNvSpPr/>
          <p:nvPr/>
        </p:nvSpPr>
        <p:spPr>
          <a:xfrm>
            <a:off x="2346076" y="2763333"/>
            <a:ext cx="569740" cy="466782"/>
          </a:xfrm>
          <a:prstGeom prst="borderCallout2">
            <a:avLst>
              <a:gd name="adj1" fmla="val 49359"/>
              <a:gd name="adj2" fmla="val 100335"/>
              <a:gd name="adj3" fmla="val -684"/>
              <a:gd name="adj4" fmla="val 169939"/>
              <a:gd name="adj5" fmla="val 9597"/>
              <a:gd name="adj6" fmla="val 247593"/>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chemeClr val="bg1"/>
                </a:solidFill>
              </a:rPr>
              <a:t>-6</a:t>
            </a:r>
            <a:endParaRPr lang="fr-FR" sz="3200" b="1" dirty="0">
              <a:solidFill>
                <a:schemeClr val="bg1"/>
              </a:solidFill>
            </a:endParaRPr>
          </a:p>
        </p:txBody>
      </p:sp>
      <p:sp>
        <p:nvSpPr>
          <p:cNvPr id="49" name="Légende encadrée 2 48"/>
          <p:cNvSpPr/>
          <p:nvPr/>
        </p:nvSpPr>
        <p:spPr>
          <a:xfrm>
            <a:off x="2346076" y="2067253"/>
            <a:ext cx="569740" cy="466782"/>
          </a:xfrm>
          <a:prstGeom prst="borderCallout2">
            <a:avLst>
              <a:gd name="adj1" fmla="val 49359"/>
              <a:gd name="adj2" fmla="val 100335"/>
              <a:gd name="adj3" fmla="val -16230"/>
              <a:gd name="adj4" fmla="val 274387"/>
              <a:gd name="adj5" fmla="val 19994"/>
              <a:gd name="adj6" fmla="val 362710"/>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chemeClr val="bg1"/>
                </a:solidFill>
              </a:rPr>
              <a:t>-5</a:t>
            </a:r>
            <a:endParaRPr lang="fr-FR" sz="3200" b="1" dirty="0">
              <a:solidFill>
                <a:schemeClr val="bg1"/>
              </a:solidFill>
            </a:endParaRPr>
          </a:p>
        </p:txBody>
      </p:sp>
      <p:sp>
        <p:nvSpPr>
          <p:cNvPr id="50" name="Légende encadrée 2 49"/>
          <p:cNvSpPr/>
          <p:nvPr/>
        </p:nvSpPr>
        <p:spPr>
          <a:xfrm>
            <a:off x="2346076" y="1371173"/>
            <a:ext cx="569740" cy="466782"/>
          </a:xfrm>
          <a:prstGeom prst="borderCallout2">
            <a:avLst>
              <a:gd name="adj1" fmla="val 49359"/>
              <a:gd name="adj2" fmla="val 100335"/>
              <a:gd name="adj3" fmla="val 47901"/>
              <a:gd name="adj4" fmla="val 409566"/>
              <a:gd name="adj5" fmla="val 98800"/>
              <a:gd name="adj6" fmla="val 511662"/>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chemeClr val="bg1"/>
                </a:solidFill>
              </a:rPr>
              <a:t>-4</a:t>
            </a:r>
            <a:endParaRPr lang="fr-FR" sz="3200" b="1" dirty="0">
              <a:solidFill>
                <a:schemeClr val="bg1"/>
              </a:solidFill>
            </a:endParaRPr>
          </a:p>
        </p:txBody>
      </p:sp>
      <p:sp>
        <p:nvSpPr>
          <p:cNvPr id="51" name="Rectangle 50"/>
          <p:cNvSpPr/>
          <p:nvPr/>
        </p:nvSpPr>
        <p:spPr>
          <a:xfrm>
            <a:off x="0" y="886073"/>
            <a:ext cx="8528297"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Codage des valeurs négatives: Le code Binaire signé </a:t>
            </a:r>
            <a:r>
              <a:rPr lang="fr-FR" sz="2400" b="1" u="sng" dirty="0">
                <a:effectLst>
                  <a:outerShdw blurRad="38100" dist="38100" dir="2700000" algn="tl">
                    <a:srgbClr val="000000">
                      <a:alpha val="43137"/>
                    </a:srgbClr>
                  </a:outerShdw>
                </a:effectLst>
                <a:latin typeface="Arial" pitchFamily="34" charset="0"/>
                <a:cs typeface="Arial" pitchFamily="34" charset="0"/>
              </a:rPr>
              <a:t> </a:t>
            </a:r>
            <a:r>
              <a:rPr lang="fr-FR" sz="2400" b="1" u="sng" dirty="0" smtClean="0">
                <a:effectLst>
                  <a:outerShdw blurRad="38100" dist="38100" dir="2700000" algn="tl">
                    <a:srgbClr val="000000">
                      <a:alpha val="43137"/>
                    </a:srgbClr>
                  </a:outerShdw>
                </a:effectLst>
                <a:latin typeface="Arial" pitchFamily="34" charset="0"/>
                <a:cs typeface="Arial" pitchFamily="34" charset="0"/>
              </a:rPr>
              <a:t>Bs</a:t>
            </a:r>
            <a:endParaRPr lang="fr-FR" sz="2400" u="sng" dirty="0"/>
          </a:p>
        </p:txBody>
      </p:sp>
      <p:sp>
        <p:nvSpPr>
          <p:cNvPr id="54" name="Rectangle 53"/>
          <p:cNvSpPr/>
          <p:nvPr/>
        </p:nvSpPr>
        <p:spPr>
          <a:xfrm>
            <a:off x="-35196" y="2632621"/>
            <a:ext cx="2345182" cy="2308324"/>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lvl="0"/>
            <a:r>
              <a:rPr lang="fr-FR" b="1" dirty="0">
                <a:solidFill>
                  <a:prstClr val="white"/>
                </a:solidFill>
                <a:effectLst>
                  <a:outerShdw blurRad="38100" dist="38100" dir="2700000" algn="tl">
                    <a:srgbClr val="000000">
                      <a:alpha val="43137"/>
                    </a:srgbClr>
                  </a:outerShdw>
                </a:effectLst>
                <a:latin typeface="Arial" pitchFamily="34" charset="0"/>
                <a:cs typeface="Arial" pitchFamily="34" charset="0"/>
              </a:rPr>
              <a:t>La table des valeurs peut être vue comme enroulée sur elle-même la première valeur «0» étant entre le  « 0001 » et le « 1111 ». </a:t>
            </a:r>
            <a:endParaRPr lang="fr-FR" dirty="0">
              <a:solidFill>
                <a:prstClr val="white"/>
              </a:solidFill>
            </a:endParaRPr>
          </a:p>
        </p:txBody>
      </p:sp>
    </p:spTree>
    <p:extLst>
      <p:ext uri="{BB962C8B-B14F-4D97-AF65-F5344CB8AC3E}">
        <p14:creationId xmlns:p14="http://schemas.microsoft.com/office/powerpoint/2010/main" val="2843291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54"/>
                                        </p:tgtEl>
                                        <p:attrNameLst>
                                          <p:attrName>style.visibility</p:attrName>
                                        </p:attrNameLst>
                                      </p:cBhvr>
                                      <p:to>
                                        <p:strVal val="visible"/>
                                      </p:to>
                                    </p:set>
                                    <p:animEffect transition="in" filter="fade">
                                      <p:cBhvr>
                                        <p:cTn id="7" dur="500"/>
                                        <p:tgtEl>
                                          <p:spTgt spid="54"/>
                                        </p:tgtEl>
                                      </p:cBhvr>
                                    </p:animEffect>
                                  </p:childTnLst>
                                </p:cTn>
                              </p:par>
                            </p:childTnLst>
                          </p:cTn>
                        </p:par>
                        <p:par>
                          <p:cTn id="8" fill="hold">
                            <p:stCondLst>
                              <p:cond delay="1850"/>
                            </p:stCondLst>
                            <p:childTnLst>
                              <p:par>
                                <p:cTn id="9" presetID="21" presetClass="entr" presetSubtype="1" fill="hold" nodeType="afterEffect">
                                  <p:stCondLst>
                                    <p:cond delay="1000"/>
                                  </p:stCondLst>
                                  <p:childTnLst>
                                    <p:set>
                                      <p:cBhvr>
                                        <p:cTn id="10" dur="1" fill="hold">
                                          <p:stCondLst>
                                            <p:cond delay="0"/>
                                          </p:stCondLst>
                                        </p:cTn>
                                        <p:tgtEl>
                                          <p:spTgt spid="17"/>
                                        </p:tgtEl>
                                        <p:attrNameLst>
                                          <p:attrName>style.visibility</p:attrName>
                                        </p:attrNameLst>
                                      </p:cBhvr>
                                      <p:to>
                                        <p:strVal val="visible"/>
                                      </p:to>
                                    </p:set>
                                    <p:animEffect transition="in" filter="wheel(1)">
                                      <p:cBhvr>
                                        <p:cTn id="11" dur="2500"/>
                                        <p:tgtEl>
                                          <p:spTgt spid="17"/>
                                        </p:tgtEl>
                                      </p:cBhvr>
                                    </p:animEffect>
                                  </p:childTnLst>
                                </p:cTn>
                              </p:par>
                            </p:childTnLst>
                          </p:cTn>
                        </p:par>
                        <p:par>
                          <p:cTn id="12" fill="hold">
                            <p:stCondLst>
                              <p:cond delay="5350"/>
                            </p:stCondLst>
                            <p:childTnLst>
                              <p:par>
                                <p:cTn id="13" presetID="6" presetClass="entr" presetSubtype="32" fill="hold" grpId="0" nodeType="afterEffect">
                                  <p:stCondLst>
                                    <p:cond delay="250"/>
                                  </p:stCondLst>
                                  <p:childTnLst>
                                    <p:set>
                                      <p:cBhvr>
                                        <p:cTn id="14" dur="1" fill="hold">
                                          <p:stCondLst>
                                            <p:cond delay="0"/>
                                          </p:stCondLst>
                                        </p:cTn>
                                        <p:tgtEl>
                                          <p:spTgt spid="25"/>
                                        </p:tgtEl>
                                        <p:attrNameLst>
                                          <p:attrName>style.visibility</p:attrName>
                                        </p:attrNameLst>
                                      </p:cBhvr>
                                      <p:to>
                                        <p:strVal val="visible"/>
                                      </p:to>
                                    </p:set>
                                    <p:animEffect transition="in" filter="circle(out)">
                                      <p:cBhvr>
                                        <p:cTn id="15" dur="1500"/>
                                        <p:tgtEl>
                                          <p:spTgt spid="25"/>
                                        </p:tgtEl>
                                      </p:cBhvr>
                                    </p:animEffect>
                                  </p:childTnLst>
                                </p:cTn>
                              </p:par>
                            </p:childTnLst>
                          </p:cTn>
                        </p:par>
                        <p:par>
                          <p:cTn id="16" fill="hold">
                            <p:stCondLst>
                              <p:cond delay="7100"/>
                            </p:stCondLst>
                            <p:childTnLst>
                              <p:par>
                                <p:cTn id="17" presetID="6" presetClass="entr" presetSubtype="32" fill="hold" grpId="0" nodeType="afterEffect">
                                  <p:stCondLst>
                                    <p:cond delay="250"/>
                                  </p:stCondLst>
                                  <p:childTnLst>
                                    <p:set>
                                      <p:cBhvr>
                                        <p:cTn id="18" dur="1" fill="hold">
                                          <p:stCondLst>
                                            <p:cond delay="0"/>
                                          </p:stCondLst>
                                        </p:cTn>
                                        <p:tgtEl>
                                          <p:spTgt spid="19"/>
                                        </p:tgtEl>
                                        <p:attrNameLst>
                                          <p:attrName>style.visibility</p:attrName>
                                        </p:attrNameLst>
                                      </p:cBhvr>
                                      <p:to>
                                        <p:strVal val="visible"/>
                                      </p:to>
                                    </p:set>
                                    <p:animEffect transition="in" filter="circle(out)">
                                      <p:cBhvr>
                                        <p:cTn id="19" dur="1500"/>
                                        <p:tgtEl>
                                          <p:spTgt spid="19"/>
                                        </p:tgtEl>
                                      </p:cBhvr>
                                    </p:animEffect>
                                  </p:childTnLst>
                                </p:cTn>
                              </p:par>
                            </p:childTnLst>
                          </p:cTn>
                        </p:par>
                        <p:par>
                          <p:cTn id="20" fill="hold">
                            <p:stCondLst>
                              <p:cond delay="8850"/>
                            </p:stCondLst>
                            <p:childTnLst>
                              <p:par>
                                <p:cTn id="21" presetID="6" presetClass="entr" presetSubtype="32" fill="hold" grpId="0" nodeType="afterEffect">
                                  <p:stCondLst>
                                    <p:cond delay="250"/>
                                  </p:stCondLst>
                                  <p:childTnLst>
                                    <p:set>
                                      <p:cBhvr>
                                        <p:cTn id="22" dur="1" fill="hold">
                                          <p:stCondLst>
                                            <p:cond delay="0"/>
                                          </p:stCondLst>
                                        </p:cTn>
                                        <p:tgtEl>
                                          <p:spTgt spid="20"/>
                                        </p:tgtEl>
                                        <p:attrNameLst>
                                          <p:attrName>style.visibility</p:attrName>
                                        </p:attrNameLst>
                                      </p:cBhvr>
                                      <p:to>
                                        <p:strVal val="visible"/>
                                      </p:to>
                                    </p:set>
                                    <p:animEffect transition="in" filter="circle(out)">
                                      <p:cBhvr>
                                        <p:cTn id="23" dur="1500"/>
                                        <p:tgtEl>
                                          <p:spTgt spid="20"/>
                                        </p:tgtEl>
                                      </p:cBhvr>
                                    </p:animEffect>
                                  </p:childTnLst>
                                </p:cTn>
                              </p:par>
                            </p:childTnLst>
                          </p:cTn>
                        </p:par>
                        <p:par>
                          <p:cTn id="24" fill="hold">
                            <p:stCondLst>
                              <p:cond delay="10600"/>
                            </p:stCondLst>
                            <p:childTnLst>
                              <p:par>
                                <p:cTn id="25" presetID="6" presetClass="entr" presetSubtype="32" fill="hold" grpId="0" nodeType="afterEffect">
                                  <p:stCondLst>
                                    <p:cond delay="250"/>
                                  </p:stCondLst>
                                  <p:childTnLst>
                                    <p:set>
                                      <p:cBhvr>
                                        <p:cTn id="26" dur="1" fill="hold">
                                          <p:stCondLst>
                                            <p:cond delay="0"/>
                                          </p:stCondLst>
                                        </p:cTn>
                                        <p:tgtEl>
                                          <p:spTgt spid="21"/>
                                        </p:tgtEl>
                                        <p:attrNameLst>
                                          <p:attrName>style.visibility</p:attrName>
                                        </p:attrNameLst>
                                      </p:cBhvr>
                                      <p:to>
                                        <p:strVal val="visible"/>
                                      </p:to>
                                    </p:set>
                                    <p:animEffect transition="in" filter="circle(out)">
                                      <p:cBhvr>
                                        <p:cTn id="27" dur="1500"/>
                                        <p:tgtEl>
                                          <p:spTgt spid="21"/>
                                        </p:tgtEl>
                                      </p:cBhvr>
                                    </p:animEffect>
                                  </p:childTnLst>
                                </p:cTn>
                              </p:par>
                            </p:childTnLst>
                          </p:cTn>
                        </p:par>
                        <p:par>
                          <p:cTn id="28" fill="hold">
                            <p:stCondLst>
                              <p:cond delay="12350"/>
                            </p:stCondLst>
                            <p:childTnLst>
                              <p:par>
                                <p:cTn id="29" presetID="6" presetClass="entr" presetSubtype="32" fill="hold" grpId="0" nodeType="afterEffect">
                                  <p:stCondLst>
                                    <p:cond delay="250"/>
                                  </p:stCondLst>
                                  <p:childTnLst>
                                    <p:set>
                                      <p:cBhvr>
                                        <p:cTn id="30" dur="1" fill="hold">
                                          <p:stCondLst>
                                            <p:cond delay="0"/>
                                          </p:stCondLst>
                                        </p:cTn>
                                        <p:tgtEl>
                                          <p:spTgt spid="22"/>
                                        </p:tgtEl>
                                        <p:attrNameLst>
                                          <p:attrName>style.visibility</p:attrName>
                                        </p:attrNameLst>
                                      </p:cBhvr>
                                      <p:to>
                                        <p:strVal val="visible"/>
                                      </p:to>
                                    </p:set>
                                    <p:animEffect transition="in" filter="circle(out)">
                                      <p:cBhvr>
                                        <p:cTn id="31" dur="1500"/>
                                        <p:tgtEl>
                                          <p:spTgt spid="22"/>
                                        </p:tgtEl>
                                      </p:cBhvr>
                                    </p:animEffect>
                                  </p:childTnLst>
                                </p:cTn>
                              </p:par>
                            </p:childTnLst>
                          </p:cTn>
                        </p:par>
                        <p:par>
                          <p:cTn id="32" fill="hold">
                            <p:stCondLst>
                              <p:cond delay="14100"/>
                            </p:stCondLst>
                            <p:childTnLst>
                              <p:par>
                                <p:cTn id="33" presetID="6" presetClass="entr" presetSubtype="32" fill="hold" grpId="0" nodeType="afterEffect">
                                  <p:stCondLst>
                                    <p:cond delay="250"/>
                                  </p:stCondLst>
                                  <p:childTnLst>
                                    <p:set>
                                      <p:cBhvr>
                                        <p:cTn id="34" dur="1" fill="hold">
                                          <p:stCondLst>
                                            <p:cond delay="0"/>
                                          </p:stCondLst>
                                        </p:cTn>
                                        <p:tgtEl>
                                          <p:spTgt spid="23"/>
                                        </p:tgtEl>
                                        <p:attrNameLst>
                                          <p:attrName>style.visibility</p:attrName>
                                        </p:attrNameLst>
                                      </p:cBhvr>
                                      <p:to>
                                        <p:strVal val="visible"/>
                                      </p:to>
                                    </p:set>
                                    <p:animEffect transition="in" filter="circle(out)">
                                      <p:cBhvr>
                                        <p:cTn id="35" dur="1500"/>
                                        <p:tgtEl>
                                          <p:spTgt spid="23"/>
                                        </p:tgtEl>
                                      </p:cBhvr>
                                    </p:animEffect>
                                  </p:childTnLst>
                                </p:cTn>
                              </p:par>
                            </p:childTnLst>
                          </p:cTn>
                        </p:par>
                        <p:par>
                          <p:cTn id="36" fill="hold">
                            <p:stCondLst>
                              <p:cond delay="15850"/>
                            </p:stCondLst>
                            <p:childTnLst>
                              <p:par>
                                <p:cTn id="37" presetID="6" presetClass="entr" presetSubtype="32" fill="hold" grpId="0" nodeType="afterEffect">
                                  <p:stCondLst>
                                    <p:cond delay="250"/>
                                  </p:stCondLst>
                                  <p:childTnLst>
                                    <p:set>
                                      <p:cBhvr>
                                        <p:cTn id="38" dur="1" fill="hold">
                                          <p:stCondLst>
                                            <p:cond delay="0"/>
                                          </p:stCondLst>
                                        </p:cTn>
                                        <p:tgtEl>
                                          <p:spTgt spid="24"/>
                                        </p:tgtEl>
                                        <p:attrNameLst>
                                          <p:attrName>style.visibility</p:attrName>
                                        </p:attrNameLst>
                                      </p:cBhvr>
                                      <p:to>
                                        <p:strVal val="visible"/>
                                      </p:to>
                                    </p:set>
                                    <p:animEffect transition="in" filter="circle(out)">
                                      <p:cBhvr>
                                        <p:cTn id="39" dur="1500"/>
                                        <p:tgtEl>
                                          <p:spTgt spid="24"/>
                                        </p:tgtEl>
                                      </p:cBhvr>
                                    </p:animEffect>
                                  </p:childTnLst>
                                </p:cTn>
                              </p:par>
                            </p:childTnLst>
                          </p:cTn>
                        </p:par>
                        <p:par>
                          <p:cTn id="40" fill="hold">
                            <p:stCondLst>
                              <p:cond delay="17600"/>
                            </p:stCondLst>
                            <p:childTnLst>
                              <p:par>
                                <p:cTn id="41" presetID="6" presetClass="entr" presetSubtype="32" fill="hold" grpId="0" nodeType="afterEffect">
                                  <p:stCondLst>
                                    <p:cond delay="250"/>
                                  </p:stCondLst>
                                  <p:childTnLst>
                                    <p:set>
                                      <p:cBhvr>
                                        <p:cTn id="42" dur="1" fill="hold">
                                          <p:stCondLst>
                                            <p:cond delay="0"/>
                                          </p:stCondLst>
                                        </p:cTn>
                                        <p:tgtEl>
                                          <p:spTgt spid="18"/>
                                        </p:tgtEl>
                                        <p:attrNameLst>
                                          <p:attrName>style.visibility</p:attrName>
                                        </p:attrNameLst>
                                      </p:cBhvr>
                                      <p:to>
                                        <p:strVal val="visible"/>
                                      </p:to>
                                    </p:set>
                                    <p:animEffect transition="in" filter="circle(out)">
                                      <p:cBhvr>
                                        <p:cTn id="43" dur="1500"/>
                                        <p:tgtEl>
                                          <p:spTgt spid="18"/>
                                        </p:tgtEl>
                                      </p:cBhvr>
                                    </p:animEffect>
                                  </p:childTnLst>
                                </p:cTn>
                              </p:par>
                            </p:childTnLst>
                          </p:cTn>
                        </p:par>
                        <p:par>
                          <p:cTn id="44" fill="hold">
                            <p:stCondLst>
                              <p:cond delay="19350"/>
                            </p:stCondLst>
                            <p:childTnLst>
                              <p:par>
                                <p:cTn id="45" presetID="6" presetClass="entr" presetSubtype="32" fill="hold" grpId="0" nodeType="afterEffect">
                                  <p:stCondLst>
                                    <p:cond delay="250"/>
                                  </p:stCondLst>
                                  <p:childTnLst>
                                    <p:set>
                                      <p:cBhvr>
                                        <p:cTn id="46" dur="1" fill="hold">
                                          <p:stCondLst>
                                            <p:cond delay="0"/>
                                          </p:stCondLst>
                                        </p:cTn>
                                        <p:tgtEl>
                                          <p:spTgt spid="26"/>
                                        </p:tgtEl>
                                        <p:attrNameLst>
                                          <p:attrName>style.visibility</p:attrName>
                                        </p:attrNameLst>
                                      </p:cBhvr>
                                      <p:to>
                                        <p:strVal val="visible"/>
                                      </p:to>
                                    </p:set>
                                    <p:animEffect transition="in" filter="circle(out)">
                                      <p:cBhvr>
                                        <p:cTn id="47" dur="1500"/>
                                        <p:tgtEl>
                                          <p:spTgt spid="26"/>
                                        </p:tgtEl>
                                      </p:cBhvr>
                                    </p:animEffect>
                                  </p:childTnLst>
                                </p:cTn>
                              </p:par>
                            </p:childTnLst>
                          </p:cTn>
                        </p:par>
                        <p:par>
                          <p:cTn id="48" fill="hold">
                            <p:stCondLst>
                              <p:cond delay="21100"/>
                            </p:stCondLst>
                            <p:childTnLst>
                              <p:par>
                                <p:cTn id="49" presetID="6" presetClass="entr" presetSubtype="32" fill="hold" grpId="0" nodeType="afterEffect">
                                  <p:stCondLst>
                                    <p:cond delay="250"/>
                                  </p:stCondLst>
                                  <p:childTnLst>
                                    <p:set>
                                      <p:cBhvr>
                                        <p:cTn id="50" dur="1" fill="hold">
                                          <p:stCondLst>
                                            <p:cond delay="0"/>
                                          </p:stCondLst>
                                        </p:cTn>
                                        <p:tgtEl>
                                          <p:spTgt spid="27"/>
                                        </p:tgtEl>
                                        <p:attrNameLst>
                                          <p:attrName>style.visibility</p:attrName>
                                        </p:attrNameLst>
                                      </p:cBhvr>
                                      <p:to>
                                        <p:strVal val="visible"/>
                                      </p:to>
                                    </p:set>
                                    <p:animEffect transition="in" filter="circle(out)">
                                      <p:cBhvr>
                                        <p:cTn id="51" dur="1500"/>
                                        <p:tgtEl>
                                          <p:spTgt spid="27"/>
                                        </p:tgtEl>
                                      </p:cBhvr>
                                    </p:animEffect>
                                  </p:childTnLst>
                                </p:cTn>
                              </p:par>
                            </p:childTnLst>
                          </p:cTn>
                        </p:par>
                        <p:par>
                          <p:cTn id="52" fill="hold">
                            <p:stCondLst>
                              <p:cond delay="22850"/>
                            </p:stCondLst>
                            <p:childTnLst>
                              <p:par>
                                <p:cTn id="53" presetID="6" presetClass="entr" presetSubtype="32" fill="hold" grpId="0" nodeType="afterEffect">
                                  <p:stCondLst>
                                    <p:cond delay="250"/>
                                  </p:stCondLst>
                                  <p:childTnLst>
                                    <p:set>
                                      <p:cBhvr>
                                        <p:cTn id="54" dur="1" fill="hold">
                                          <p:stCondLst>
                                            <p:cond delay="0"/>
                                          </p:stCondLst>
                                        </p:cTn>
                                        <p:tgtEl>
                                          <p:spTgt spid="28"/>
                                        </p:tgtEl>
                                        <p:attrNameLst>
                                          <p:attrName>style.visibility</p:attrName>
                                        </p:attrNameLst>
                                      </p:cBhvr>
                                      <p:to>
                                        <p:strVal val="visible"/>
                                      </p:to>
                                    </p:set>
                                    <p:animEffect transition="in" filter="circle(out)">
                                      <p:cBhvr>
                                        <p:cTn id="55" dur="1500"/>
                                        <p:tgtEl>
                                          <p:spTgt spid="28"/>
                                        </p:tgtEl>
                                      </p:cBhvr>
                                    </p:animEffect>
                                  </p:childTnLst>
                                </p:cTn>
                              </p:par>
                            </p:childTnLst>
                          </p:cTn>
                        </p:par>
                        <p:par>
                          <p:cTn id="56" fill="hold">
                            <p:stCondLst>
                              <p:cond delay="24600"/>
                            </p:stCondLst>
                            <p:childTnLst>
                              <p:par>
                                <p:cTn id="57" presetID="6" presetClass="entr" presetSubtype="32" fill="hold" grpId="0" nodeType="afterEffect">
                                  <p:stCondLst>
                                    <p:cond delay="250"/>
                                  </p:stCondLst>
                                  <p:childTnLst>
                                    <p:set>
                                      <p:cBhvr>
                                        <p:cTn id="58" dur="1" fill="hold">
                                          <p:stCondLst>
                                            <p:cond delay="0"/>
                                          </p:stCondLst>
                                        </p:cTn>
                                        <p:tgtEl>
                                          <p:spTgt spid="29"/>
                                        </p:tgtEl>
                                        <p:attrNameLst>
                                          <p:attrName>style.visibility</p:attrName>
                                        </p:attrNameLst>
                                      </p:cBhvr>
                                      <p:to>
                                        <p:strVal val="visible"/>
                                      </p:to>
                                    </p:set>
                                    <p:animEffect transition="in" filter="circle(out)">
                                      <p:cBhvr>
                                        <p:cTn id="59" dur="1500"/>
                                        <p:tgtEl>
                                          <p:spTgt spid="29"/>
                                        </p:tgtEl>
                                      </p:cBhvr>
                                    </p:animEffect>
                                  </p:childTnLst>
                                </p:cTn>
                              </p:par>
                            </p:childTnLst>
                          </p:cTn>
                        </p:par>
                        <p:par>
                          <p:cTn id="60" fill="hold">
                            <p:stCondLst>
                              <p:cond delay="26350"/>
                            </p:stCondLst>
                            <p:childTnLst>
                              <p:par>
                                <p:cTn id="61" presetID="6" presetClass="entr" presetSubtype="32" fill="hold" grpId="0" nodeType="afterEffect">
                                  <p:stCondLst>
                                    <p:cond delay="250"/>
                                  </p:stCondLst>
                                  <p:childTnLst>
                                    <p:set>
                                      <p:cBhvr>
                                        <p:cTn id="62" dur="1" fill="hold">
                                          <p:stCondLst>
                                            <p:cond delay="0"/>
                                          </p:stCondLst>
                                        </p:cTn>
                                        <p:tgtEl>
                                          <p:spTgt spid="30"/>
                                        </p:tgtEl>
                                        <p:attrNameLst>
                                          <p:attrName>style.visibility</p:attrName>
                                        </p:attrNameLst>
                                      </p:cBhvr>
                                      <p:to>
                                        <p:strVal val="visible"/>
                                      </p:to>
                                    </p:set>
                                    <p:animEffect transition="in" filter="circle(out)">
                                      <p:cBhvr>
                                        <p:cTn id="63" dur="1500"/>
                                        <p:tgtEl>
                                          <p:spTgt spid="30"/>
                                        </p:tgtEl>
                                      </p:cBhvr>
                                    </p:animEffect>
                                  </p:childTnLst>
                                </p:cTn>
                              </p:par>
                            </p:childTnLst>
                          </p:cTn>
                        </p:par>
                        <p:par>
                          <p:cTn id="64" fill="hold">
                            <p:stCondLst>
                              <p:cond delay="28100"/>
                            </p:stCondLst>
                            <p:childTnLst>
                              <p:par>
                                <p:cTn id="65" presetID="6" presetClass="entr" presetSubtype="32" fill="hold" grpId="0" nodeType="afterEffect">
                                  <p:stCondLst>
                                    <p:cond delay="250"/>
                                  </p:stCondLst>
                                  <p:childTnLst>
                                    <p:set>
                                      <p:cBhvr>
                                        <p:cTn id="66" dur="1" fill="hold">
                                          <p:stCondLst>
                                            <p:cond delay="0"/>
                                          </p:stCondLst>
                                        </p:cTn>
                                        <p:tgtEl>
                                          <p:spTgt spid="31"/>
                                        </p:tgtEl>
                                        <p:attrNameLst>
                                          <p:attrName>style.visibility</p:attrName>
                                        </p:attrNameLst>
                                      </p:cBhvr>
                                      <p:to>
                                        <p:strVal val="visible"/>
                                      </p:to>
                                    </p:set>
                                    <p:animEffect transition="in" filter="circle(out)">
                                      <p:cBhvr>
                                        <p:cTn id="67" dur="1500"/>
                                        <p:tgtEl>
                                          <p:spTgt spid="31"/>
                                        </p:tgtEl>
                                      </p:cBhvr>
                                    </p:animEffect>
                                  </p:childTnLst>
                                </p:cTn>
                              </p:par>
                            </p:childTnLst>
                          </p:cTn>
                        </p:par>
                        <p:par>
                          <p:cTn id="68" fill="hold">
                            <p:stCondLst>
                              <p:cond delay="29850"/>
                            </p:stCondLst>
                            <p:childTnLst>
                              <p:par>
                                <p:cTn id="69" presetID="6" presetClass="entr" presetSubtype="32" fill="hold" grpId="0" nodeType="afterEffect">
                                  <p:stCondLst>
                                    <p:cond delay="250"/>
                                  </p:stCondLst>
                                  <p:childTnLst>
                                    <p:set>
                                      <p:cBhvr>
                                        <p:cTn id="70" dur="1" fill="hold">
                                          <p:stCondLst>
                                            <p:cond delay="0"/>
                                          </p:stCondLst>
                                        </p:cTn>
                                        <p:tgtEl>
                                          <p:spTgt spid="32"/>
                                        </p:tgtEl>
                                        <p:attrNameLst>
                                          <p:attrName>style.visibility</p:attrName>
                                        </p:attrNameLst>
                                      </p:cBhvr>
                                      <p:to>
                                        <p:strVal val="visible"/>
                                      </p:to>
                                    </p:set>
                                    <p:animEffect transition="in" filter="circle(out)">
                                      <p:cBhvr>
                                        <p:cTn id="71" dur="1500"/>
                                        <p:tgtEl>
                                          <p:spTgt spid="32"/>
                                        </p:tgtEl>
                                      </p:cBhvr>
                                    </p:animEffect>
                                  </p:childTnLst>
                                </p:cTn>
                              </p:par>
                            </p:childTnLst>
                          </p:cTn>
                        </p:par>
                        <p:par>
                          <p:cTn id="72" fill="hold">
                            <p:stCondLst>
                              <p:cond delay="31600"/>
                            </p:stCondLst>
                            <p:childTnLst>
                              <p:par>
                                <p:cTn id="73" presetID="6" presetClass="entr" presetSubtype="32" fill="hold" grpId="0" nodeType="afterEffect">
                                  <p:stCondLst>
                                    <p:cond delay="250"/>
                                  </p:stCondLst>
                                  <p:childTnLst>
                                    <p:set>
                                      <p:cBhvr>
                                        <p:cTn id="74" dur="1" fill="hold">
                                          <p:stCondLst>
                                            <p:cond delay="0"/>
                                          </p:stCondLst>
                                        </p:cTn>
                                        <p:tgtEl>
                                          <p:spTgt spid="33"/>
                                        </p:tgtEl>
                                        <p:attrNameLst>
                                          <p:attrName>style.visibility</p:attrName>
                                        </p:attrNameLst>
                                      </p:cBhvr>
                                      <p:to>
                                        <p:strVal val="visible"/>
                                      </p:to>
                                    </p:set>
                                    <p:animEffect transition="in" filter="circle(out)">
                                      <p:cBhvr>
                                        <p:cTn id="75" dur="1500"/>
                                        <p:tgtEl>
                                          <p:spTgt spid="33"/>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8" fill="hold" grpId="0" nodeType="clickEffect">
                                  <p:stCondLst>
                                    <p:cond delay="0"/>
                                  </p:stCondLst>
                                  <p:childTnLst>
                                    <p:set>
                                      <p:cBhvr>
                                        <p:cTn id="79" dur="1" fill="hold">
                                          <p:stCondLst>
                                            <p:cond delay="0"/>
                                          </p:stCondLst>
                                        </p:cTn>
                                        <p:tgtEl>
                                          <p:spTgt spid="35"/>
                                        </p:tgtEl>
                                        <p:attrNameLst>
                                          <p:attrName>style.visibility</p:attrName>
                                        </p:attrNameLst>
                                      </p:cBhvr>
                                      <p:to>
                                        <p:strVal val="visible"/>
                                      </p:to>
                                    </p:set>
                                    <p:animEffect transition="in" filter="wipe(left)">
                                      <p:cBhvr>
                                        <p:cTn id="80" dur="500"/>
                                        <p:tgtEl>
                                          <p:spTgt spid="35"/>
                                        </p:tgtEl>
                                      </p:cBhvr>
                                    </p:animEffect>
                                  </p:childTnLst>
                                </p:cTn>
                              </p:par>
                            </p:childTnLst>
                          </p:cTn>
                        </p:par>
                        <p:par>
                          <p:cTn id="81" fill="hold">
                            <p:stCondLst>
                              <p:cond delay="500"/>
                            </p:stCondLst>
                            <p:childTnLst>
                              <p:par>
                                <p:cTn id="82" presetID="22" presetClass="entr" presetSubtype="8" fill="hold" grpId="0" nodeType="afterEffect">
                                  <p:stCondLst>
                                    <p:cond delay="500"/>
                                  </p:stCondLst>
                                  <p:childTnLst>
                                    <p:set>
                                      <p:cBhvr>
                                        <p:cTn id="83" dur="1" fill="hold">
                                          <p:stCondLst>
                                            <p:cond delay="0"/>
                                          </p:stCondLst>
                                        </p:cTn>
                                        <p:tgtEl>
                                          <p:spTgt spid="36"/>
                                        </p:tgtEl>
                                        <p:attrNameLst>
                                          <p:attrName>style.visibility</p:attrName>
                                        </p:attrNameLst>
                                      </p:cBhvr>
                                      <p:to>
                                        <p:strVal val="visible"/>
                                      </p:to>
                                    </p:set>
                                    <p:animEffect transition="in" filter="wipe(left)">
                                      <p:cBhvr>
                                        <p:cTn id="84" dur="500"/>
                                        <p:tgtEl>
                                          <p:spTgt spid="36"/>
                                        </p:tgtEl>
                                      </p:cBhvr>
                                    </p:animEffect>
                                  </p:childTnLst>
                                </p:cTn>
                              </p:par>
                            </p:childTnLst>
                          </p:cTn>
                        </p:par>
                        <p:par>
                          <p:cTn id="85" fill="hold">
                            <p:stCondLst>
                              <p:cond delay="1500"/>
                            </p:stCondLst>
                            <p:childTnLst>
                              <p:par>
                                <p:cTn id="86" presetID="22" presetClass="entr" presetSubtype="8" fill="hold" grpId="0" nodeType="afterEffect">
                                  <p:stCondLst>
                                    <p:cond delay="500"/>
                                  </p:stCondLst>
                                  <p:childTnLst>
                                    <p:set>
                                      <p:cBhvr>
                                        <p:cTn id="87" dur="1" fill="hold">
                                          <p:stCondLst>
                                            <p:cond delay="0"/>
                                          </p:stCondLst>
                                        </p:cTn>
                                        <p:tgtEl>
                                          <p:spTgt spid="37"/>
                                        </p:tgtEl>
                                        <p:attrNameLst>
                                          <p:attrName>style.visibility</p:attrName>
                                        </p:attrNameLst>
                                      </p:cBhvr>
                                      <p:to>
                                        <p:strVal val="visible"/>
                                      </p:to>
                                    </p:set>
                                    <p:animEffect transition="in" filter="wipe(left)">
                                      <p:cBhvr>
                                        <p:cTn id="88" dur="500"/>
                                        <p:tgtEl>
                                          <p:spTgt spid="37"/>
                                        </p:tgtEl>
                                      </p:cBhvr>
                                    </p:animEffect>
                                  </p:childTnLst>
                                </p:cTn>
                              </p:par>
                            </p:childTnLst>
                          </p:cTn>
                        </p:par>
                        <p:par>
                          <p:cTn id="89" fill="hold">
                            <p:stCondLst>
                              <p:cond delay="2500"/>
                            </p:stCondLst>
                            <p:childTnLst>
                              <p:par>
                                <p:cTn id="90" presetID="22" presetClass="entr" presetSubtype="8" fill="hold" grpId="0" nodeType="afterEffect">
                                  <p:stCondLst>
                                    <p:cond delay="500"/>
                                  </p:stCondLst>
                                  <p:childTnLst>
                                    <p:set>
                                      <p:cBhvr>
                                        <p:cTn id="91" dur="1" fill="hold">
                                          <p:stCondLst>
                                            <p:cond delay="0"/>
                                          </p:stCondLst>
                                        </p:cTn>
                                        <p:tgtEl>
                                          <p:spTgt spid="38"/>
                                        </p:tgtEl>
                                        <p:attrNameLst>
                                          <p:attrName>style.visibility</p:attrName>
                                        </p:attrNameLst>
                                      </p:cBhvr>
                                      <p:to>
                                        <p:strVal val="visible"/>
                                      </p:to>
                                    </p:set>
                                    <p:animEffect transition="in" filter="wipe(left)">
                                      <p:cBhvr>
                                        <p:cTn id="92" dur="500"/>
                                        <p:tgtEl>
                                          <p:spTgt spid="38"/>
                                        </p:tgtEl>
                                      </p:cBhvr>
                                    </p:animEffect>
                                  </p:childTnLst>
                                </p:cTn>
                              </p:par>
                            </p:childTnLst>
                          </p:cTn>
                        </p:par>
                        <p:par>
                          <p:cTn id="93" fill="hold">
                            <p:stCondLst>
                              <p:cond delay="3500"/>
                            </p:stCondLst>
                            <p:childTnLst>
                              <p:par>
                                <p:cTn id="94" presetID="22" presetClass="entr" presetSubtype="8" fill="hold" grpId="0" nodeType="afterEffect">
                                  <p:stCondLst>
                                    <p:cond delay="500"/>
                                  </p:stCondLst>
                                  <p:childTnLst>
                                    <p:set>
                                      <p:cBhvr>
                                        <p:cTn id="95" dur="1" fill="hold">
                                          <p:stCondLst>
                                            <p:cond delay="0"/>
                                          </p:stCondLst>
                                        </p:cTn>
                                        <p:tgtEl>
                                          <p:spTgt spid="39"/>
                                        </p:tgtEl>
                                        <p:attrNameLst>
                                          <p:attrName>style.visibility</p:attrName>
                                        </p:attrNameLst>
                                      </p:cBhvr>
                                      <p:to>
                                        <p:strVal val="visible"/>
                                      </p:to>
                                    </p:set>
                                    <p:animEffect transition="in" filter="wipe(left)">
                                      <p:cBhvr>
                                        <p:cTn id="96" dur="500"/>
                                        <p:tgtEl>
                                          <p:spTgt spid="39"/>
                                        </p:tgtEl>
                                      </p:cBhvr>
                                    </p:animEffect>
                                  </p:childTnLst>
                                </p:cTn>
                              </p:par>
                            </p:childTnLst>
                          </p:cTn>
                        </p:par>
                        <p:par>
                          <p:cTn id="97" fill="hold">
                            <p:stCondLst>
                              <p:cond delay="4500"/>
                            </p:stCondLst>
                            <p:childTnLst>
                              <p:par>
                                <p:cTn id="98" presetID="22" presetClass="entr" presetSubtype="2" fill="hold" grpId="0" nodeType="afterEffect">
                                  <p:stCondLst>
                                    <p:cond delay="500"/>
                                  </p:stCondLst>
                                  <p:childTnLst>
                                    <p:set>
                                      <p:cBhvr>
                                        <p:cTn id="99" dur="1" fill="hold">
                                          <p:stCondLst>
                                            <p:cond delay="0"/>
                                          </p:stCondLst>
                                        </p:cTn>
                                        <p:tgtEl>
                                          <p:spTgt spid="40"/>
                                        </p:tgtEl>
                                        <p:attrNameLst>
                                          <p:attrName>style.visibility</p:attrName>
                                        </p:attrNameLst>
                                      </p:cBhvr>
                                      <p:to>
                                        <p:strVal val="visible"/>
                                      </p:to>
                                    </p:set>
                                    <p:animEffect transition="in" filter="wipe(right)">
                                      <p:cBhvr>
                                        <p:cTn id="100" dur="500"/>
                                        <p:tgtEl>
                                          <p:spTgt spid="40"/>
                                        </p:tgtEl>
                                      </p:cBhvr>
                                    </p:animEffect>
                                  </p:childTnLst>
                                </p:cTn>
                              </p:par>
                            </p:childTnLst>
                          </p:cTn>
                        </p:par>
                        <p:par>
                          <p:cTn id="101" fill="hold">
                            <p:stCondLst>
                              <p:cond delay="5500"/>
                            </p:stCondLst>
                            <p:childTnLst>
                              <p:par>
                                <p:cTn id="102" presetID="22" presetClass="entr" presetSubtype="2" fill="hold" grpId="0" nodeType="afterEffect">
                                  <p:stCondLst>
                                    <p:cond delay="500"/>
                                  </p:stCondLst>
                                  <p:childTnLst>
                                    <p:set>
                                      <p:cBhvr>
                                        <p:cTn id="103" dur="1" fill="hold">
                                          <p:stCondLst>
                                            <p:cond delay="0"/>
                                          </p:stCondLst>
                                        </p:cTn>
                                        <p:tgtEl>
                                          <p:spTgt spid="41"/>
                                        </p:tgtEl>
                                        <p:attrNameLst>
                                          <p:attrName>style.visibility</p:attrName>
                                        </p:attrNameLst>
                                      </p:cBhvr>
                                      <p:to>
                                        <p:strVal val="visible"/>
                                      </p:to>
                                    </p:set>
                                    <p:animEffect transition="in" filter="wipe(right)">
                                      <p:cBhvr>
                                        <p:cTn id="104" dur="500"/>
                                        <p:tgtEl>
                                          <p:spTgt spid="41"/>
                                        </p:tgtEl>
                                      </p:cBhvr>
                                    </p:animEffect>
                                  </p:childTnLst>
                                </p:cTn>
                              </p:par>
                            </p:childTnLst>
                          </p:cTn>
                        </p:par>
                        <p:par>
                          <p:cTn id="105" fill="hold">
                            <p:stCondLst>
                              <p:cond delay="6500"/>
                            </p:stCondLst>
                            <p:childTnLst>
                              <p:par>
                                <p:cTn id="106" presetID="22" presetClass="entr" presetSubtype="2" fill="hold" grpId="0" nodeType="afterEffect">
                                  <p:stCondLst>
                                    <p:cond delay="500"/>
                                  </p:stCondLst>
                                  <p:childTnLst>
                                    <p:set>
                                      <p:cBhvr>
                                        <p:cTn id="107" dur="1" fill="hold">
                                          <p:stCondLst>
                                            <p:cond delay="0"/>
                                          </p:stCondLst>
                                        </p:cTn>
                                        <p:tgtEl>
                                          <p:spTgt spid="42"/>
                                        </p:tgtEl>
                                        <p:attrNameLst>
                                          <p:attrName>style.visibility</p:attrName>
                                        </p:attrNameLst>
                                      </p:cBhvr>
                                      <p:to>
                                        <p:strVal val="visible"/>
                                      </p:to>
                                    </p:set>
                                    <p:animEffect transition="in" filter="wipe(right)">
                                      <p:cBhvr>
                                        <p:cTn id="108" dur="500"/>
                                        <p:tgtEl>
                                          <p:spTgt spid="42"/>
                                        </p:tgtEl>
                                      </p:cBhvr>
                                    </p:animEffect>
                                  </p:childTnLst>
                                </p:cTn>
                              </p:par>
                            </p:childTnLst>
                          </p:cTn>
                        </p:par>
                        <p:par>
                          <p:cTn id="109" fill="hold">
                            <p:stCondLst>
                              <p:cond delay="7500"/>
                            </p:stCondLst>
                            <p:childTnLst>
                              <p:par>
                                <p:cTn id="110" presetID="22" presetClass="entr" presetSubtype="8" fill="hold" grpId="0" nodeType="afterEffect">
                                  <p:stCondLst>
                                    <p:cond delay="500"/>
                                  </p:stCondLst>
                                  <p:childTnLst>
                                    <p:set>
                                      <p:cBhvr>
                                        <p:cTn id="111" dur="1" fill="hold">
                                          <p:stCondLst>
                                            <p:cond delay="0"/>
                                          </p:stCondLst>
                                        </p:cTn>
                                        <p:tgtEl>
                                          <p:spTgt spid="44"/>
                                        </p:tgtEl>
                                        <p:attrNameLst>
                                          <p:attrName>style.visibility</p:attrName>
                                        </p:attrNameLst>
                                      </p:cBhvr>
                                      <p:to>
                                        <p:strVal val="visible"/>
                                      </p:to>
                                    </p:set>
                                    <p:animEffect transition="in" filter="wipe(left)">
                                      <p:cBhvr>
                                        <p:cTn id="112" dur="500"/>
                                        <p:tgtEl>
                                          <p:spTgt spid="44"/>
                                        </p:tgtEl>
                                      </p:cBhvr>
                                    </p:animEffect>
                                  </p:childTnLst>
                                </p:cTn>
                              </p:par>
                            </p:childTnLst>
                          </p:cTn>
                        </p:par>
                        <p:par>
                          <p:cTn id="113" fill="hold">
                            <p:stCondLst>
                              <p:cond delay="8500"/>
                            </p:stCondLst>
                            <p:childTnLst>
                              <p:par>
                                <p:cTn id="114" presetID="22" presetClass="entr" presetSubtype="8" fill="hold" grpId="0" nodeType="afterEffect">
                                  <p:stCondLst>
                                    <p:cond delay="500"/>
                                  </p:stCondLst>
                                  <p:childTnLst>
                                    <p:set>
                                      <p:cBhvr>
                                        <p:cTn id="115" dur="1" fill="hold">
                                          <p:stCondLst>
                                            <p:cond delay="0"/>
                                          </p:stCondLst>
                                        </p:cTn>
                                        <p:tgtEl>
                                          <p:spTgt spid="45"/>
                                        </p:tgtEl>
                                        <p:attrNameLst>
                                          <p:attrName>style.visibility</p:attrName>
                                        </p:attrNameLst>
                                      </p:cBhvr>
                                      <p:to>
                                        <p:strVal val="visible"/>
                                      </p:to>
                                    </p:set>
                                    <p:animEffect transition="in" filter="wipe(left)">
                                      <p:cBhvr>
                                        <p:cTn id="116" dur="500"/>
                                        <p:tgtEl>
                                          <p:spTgt spid="45"/>
                                        </p:tgtEl>
                                      </p:cBhvr>
                                    </p:animEffect>
                                  </p:childTnLst>
                                </p:cTn>
                              </p:par>
                            </p:childTnLst>
                          </p:cTn>
                        </p:par>
                        <p:par>
                          <p:cTn id="117" fill="hold">
                            <p:stCondLst>
                              <p:cond delay="9500"/>
                            </p:stCondLst>
                            <p:childTnLst>
                              <p:par>
                                <p:cTn id="118" presetID="22" presetClass="entr" presetSubtype="8" fill="hold" grpId="0" nodeType="afterEffect">
                                  <p:stCondLst>
                                    <p:cond delay="500"/>
                                  </p:stCondLst>
                                  <p:childTnLst>
                                    <p:set>
                                      <p:cBhvr>
                                        <p:cTn id="119" dur="1" fill="hold">
                                          <p:stCondLst>
                                            <p:cond delay="0"/>
                                          </p:stCondLst>
                                        </p:cTn>
                                        <p:tgtEl>
                                          <p:spTgt spid="46"/>
                                        </p:tgtEl>
                                        <p:attrNameLst>
                                          <p:attrName>style.visibility</p:attrName>
                                        </p:attrNameLst>
                                      </p:cBhvr>
                                      <p:to>
                                        <p:strVal val="visible"/>
                                      </p:to>
                                    </p:set>
                                    <p:animEffect transition="in" filter="wipe(left)">
                                      <p:cBhvr>
                                        <p:cTn id="120" dur="500"/>
                                        <p:tgtEl>
                                          <p:spTgt spid="46"/>
                                        </p:tgtEl>
                                      </p:cBhvr>
                                    </p:animEffect>
                                  </p:childTnLst>
                                </p:cTn>
                              </p:par>
                            </p:childTnLst>
                          </p:cTn>
                        </p:par>
                        <p:par>
                          <p:cTn id="121" fill="hold">
                            <p:stCondLst>
                              <p:cond delay="10500"/>
                            </p:stCondLst>
                            <p:childTnLst>
                              <p:par>
                                <p:cTn id="122" presetID="22" presetClass="entr" presetSubtype="2" fill="hold" grpId="0" nodeType="afterEffect">
                                  <p:stCondLst>
                                    <p:cond delay="500"/>
                                  </p:stCondLst>
                                  <p:childTnLst>
                                    <p:set>
                                      <p:cBhvr>
                                        <p:cTn id="123" dur="1" fill="hold">
                                          <p:stCondLst>
                                            <p:cond delay="0"/>
                                          </p:stCondLst>
                                        </p:cTn>
                                        <p:tgtEl>
                                          <p:spTgt spid="50"/>
                                        </p:tgtEl>
                                        <p:attrNameLst>
                                          <p:attrName>style.visibility</p:attrName>
                                        </p:attrNameLst>
                                      </p:cBhvr>
                                      <p:to>
                                        <p:strVal val="visible"/>
                                      </p:to>
                                    </p:set>
                                    <p:animEffect transition="in" filter="wipe(right)">
                                      <p:cBhvr>
                                        <p:cTn id="124" dur="500"/>
                                        <p:tgtEl>
                                          <p:spTgt spid="50"/>
                                        </p:tgtEl>
                                      </p:cBhvr>
                                    </p:animEffect>
                                  </p:childTnLst>
                                </p:cTn>
                              </p:par>
                            </p:childTnLst>
                          </p:cTn>
                        </p:par>
                        <p:par>
                          <p:cTn id="125" fill="hold">
                            <p:stCondLst>
                              <p:cond delay="11500"/>
                            </p:stCondLst>
                            <p:childTnLst>
                              <p:par>
                                <p:cTn id="126" presetID="22" presetClass="entr" presetSubtype="2" fill="hold" grpId="0" nodeType="afterEffect">
                                  <p:stCondLst>
                                    <p:cond delay="500"/>
                                  </p:stCondLst>
                                  <p:childTnLst>
                                    <p:set>
                                      <p:cBhvr>
                                        <p:cTn id="127" dur="1" fill="hold">
                                          <p:stCondLst>
                                            <p:cond delay="0"/>
                                          </p:stCondLst>
                                        </p:cTn>
                                        <p:tgtEl>
                                          <p:spTgt spid="49"/>
                                        </p:tgtEl>
                                        <p:attrNameLst>
                                          <p:attrName>style.visibility</p:attrName>
                                        </p:attrNameLst>
                                      </p:cBhvr>
                                      <p:to>
                                        <p:strVal val="visible"/>
                                      </p:to>
                                    </p:set>
                                    <p:animEffect transition="in" filter="wipe(right)">
                                      <p:cBhvr>
                                        <p:cTn id="128" dur="500"/>
                                        <p:tgtEl>
                                          <p:spTgt spid="49"/>
                                        </p:tgtEl>
                                      </p:cBhvr>
                                    </p:animEffect>
                                  </p:childTnLst>
                                </p:cTn>
                              </p:par>
                            </p:childTnLst>
                          </p:cTn>
                        </p:par>
                        <p:par>
                          <p:cTn id="129" fill="hold">
                            <p:stCondLst>
                              <p:cond delay="12500"/>
                            </p:stCondLst>
                            <p:childTnLst>
                              <p:par>
                                <p:cTn id="130" presetID="22" presetClass="entr" presetSubtype="2" fill="hold" grpId="0" nodeType="afterEffect">
                                  <p:stCondLst>
                                    <p:cond delay="500"/>
                                  </p:stCondLst>
                                  <p:childTnLst>
                                    <p:set>
                                      <p:cBhvr>
                                        <p:cTn id="131" dur="1" fill="hold">
                                          <p:stCondLst>
                                            <p:cond delay="0"/>
                                          </p:stCondLst>
                                        </p:cTn>
                                        <p:tgtEl>
                                          <p:spTgt spid="48"/>
                                        </p:tgtEl>
                                        <p:attrNameLst>
                                          <p:attrName>style.visibility</p:attrName>
                                        </p:attrNameLst>
                                      </p:cBhvr>
                                      <p:to>
                                        <p:strVal val="visible"/>
                                      </p:to>
                                    </p:set>
                                    <p:animEffect transition="in" filter="wipe(right)">
                                      <p:cBhvr>
                                        <p:cTn id="132" dur="500"/>
                                        <p:tgtEl>
                                          <p:spTgt spid="48"/>
                                        </p:tgtEl>
                                      </p:cBhvr>
                                    </p:animEffect>
                                  </p:childTnLst>
                                </p:cTn>
                              </p:par>
                            </p:childTnLst>
                          </p:cTn>
                        </p:par>
                        <p:par>
                          <p:cTn id="133" fill="hold">
                            <p:stCondLst>
                              <p:cond delay="13500"/>
                            </p:stCondLst>
                            <p:childTnLst>
                              <p:par>
                                <p:cTn id="134" presetID="22" presetClass="entr" presetSubtype="2" fill="hold" grpId="0" nodeType="afterEffect">
                                  <p:stCondLst>
                                    <p:cond delay="500"/>
                                  </p:stCondLst>
                                  <p:childTnLst>
                                    <p:set>
                                      <p:cBhvr>
                                        <p:cTn id="135" dur="1" fill="hold">
                                          <p:stCondLst>
                                            <p:cond delay="0"/>
                                          </p:stCondLst>
                                        </p:cTn>
                                        <p:tgtEl>
                                          <p:spTgt spid="47"/>
                                        </p:tgtEl>
                                        <p:attrNameLst>
                                          <p:attrName>style.visibility</p:attrName>
                                        </p:attrNameLst>
                                      </p:cBhvr>
                                      <p:to>
                                        <p:strVal val="visible"/>
                                      </p:to>
                                    </p:set>
                                    <p:animEffect transition="in" filter="wipe(right)">
                                      <p:cBhvr>
                                        <p:cTn id="136" dur="500"/>
                                        <p:tgtEl>
                                          <p:spTgt spid="47"/>
                                        </p:tgtEl>
                                      </p:cBhvr>
                                    </p:animEffect>
                                  </p:childTnLst>
                                </p:cTn>
                              </p:par>
                            </p:childTnLst>
                          </p:cTn>
                        </p:par>
                        <p:par>
                          <p:cTn id="137" fill="hold">
                            <p:stCondLst>
                              <p:cond delay="14500"/>
                            </p:stCondLst>
                            <p:childTnLst>
                              <p:par>
                                <p:cTn id="138" presetID="22" presetClass="entr" presetSubtype="2" fill="hold" grpId="0" nodeType="afterEffect">
                                  <p:stCondLst>
                                    <p:cond delay="500"/>
                                  </p:stCondLst>
                                  <p:childTnLst>
                                    <p:set>
                                      <p:cBhvr>
                                        <p:cTn id="139" dur="1" fill="hold">
                                          <p:stCondLst>
                                            <p:cond delay="0"/>
                                          </p:stCondLst>
                                        </p:cTn>
                                        <p:tgtEl>
                                          <p:spTgt spid="43"/>
                                        </p:tgtEl>
                                        <p:attrNameLst>
                                          <p:attrName>style.visibility</p:attrName>
                                        </p:attrNameLst>
                                      </p:cBhvr>
                                      <p:to>
                                        <p:strVal val="visible"/>
                                      </p:to>
                                    </p:set>
                                    <p:animEffect transition="in" filter="wipe(right)">
                                      <p:cBhvr>
                                        <p:cTn id="140"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P spid="22" grpId="0"/>
      <p:bldP spid="23" grpId="0"/>
      <p:bldP spid="24" grpId="0"/>
      <p:bldP spid="25" grpId="0"/>
      <p:bldP spid="26" grpId="0"/>
      <p:bldP spid="27" grpId="0"/>
      <p:bldP spid="28" grpId="0"/>
      <p:bldP spid="29" grpId="0"/>
      <p:bldP spid="30" grpId="0"/>
      <p:bldP spid="31" grpId="0"/>
      <p:bldP spid="32" grpId="0"/>
      <p:bldP spid="33" grpId="0"/>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9510" y="-25443"/>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0" y="886073"/>
            <a:ext cx="9144000" cy="461665"/>
          </a:xfrm>
          <a:prstGeom prst="rect">
            <a:avLst/>
          </a:prstGeom>
        </p:spPr>
        <p:txBody>
          <a:bodyPr wrap="squar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Codage des valeurs négatives: Le code Binaire signé </a:t>
            </a:r>
            <a:r>
              <a:rPr lang="fr-FR" sz="2400" b="1" u="sng" dirty="0">
                <a:effectLst>
                  <a:outerShdw blurRad="38100" dist="38100" dir="2700000" algn="tl">
                    <a:srgbClr val="000000">
                      <a:alpha val="43137"/>
                    </a:srgbClr>
                  </a:outerShdw>
                </a:effectLst>
                <a:latin typeface="Arial" pitchFamily="34" charset="0"/>
                <a:cs typeface="Arial" pitchFamily="34" charset="0"/>
              </a:rPr>
              <a:t> </a:t>
            </a:r>
            <a:r>
              <a:rPr lang="fr-FR" sz="2400" b="1" u="sng" dirty="0" smtClean="0">
                <a:effectLst>
                  <a:outerShdw blurRad="38100" dist="38100" dir="2700000" algn="tl">
                    <a:srgbClr val="000000">
                      <a:alpha val="43137"/>
                    </a:srgbClr>
                  </a:outerShdw>
                </a:effectLst>
                <a:latin typeface="Arial" pitchFamily="34" charset="0"/>
                <a:cs typeface="Arial" pitchFamily="34" charset="0"/>
              </a:rPr>
              <a:t>Bs</a:t>
            </a:r>
            <a:endParaRPr lang="fr-FR" sz="2400" u="sng" dirty="0"/>
          </a:p>
        </p:txBody>
      </p:sp>
      <p:sp>
        <p:nvSpPr>
          <p:cNvPr id="7" name="Rectangle 6"/>
          <p:cNvSpPr/>
          <p:nvPr/>
        </p:nvSpPr>
        <p:spPr>
          <a:xfrm>
            <a:off x="15935" y="1484784"/>
            <a:ext cx="9009725" cy="2585323"/>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Pour convertir un nombre codé en Binaire signé vers le Décimal correspondant. On regarde en premier le bit de poids fort:</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Il est égal à « 0 » on applique la conversion  Binaire Décimal que l’on connait.</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Il est égal à « 1 » on effectue un « complément à deux »:</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1°) On inverse chaque valeurs des bits le composant, tous les « 1 » deviennent des « 0 » et tous les « 0 » deviennent des « 1 ».</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2°) On additionne « 1 » au résultat</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3°) on applique la conversion Binaire vers décimal au résultat obtenu et on n’oublie pas de porter le signe moins devant </a:t>
            </a:r>
          </a:p>
        </p:txBody>
      </p:sp>
      <p:grpSp>
        <p:nvGrpSpPr>
          <p:cNvPr id="9" name="Groupe 8"/>
          <p:cNvGrpSpPr/>
          <p:nvPr/>
        </p:nvGrpSpPr>
        <p:grpSpPr>
          <a:xfrm>
            <a:off x="1697298" y="4221088"/>
            <a:ext cx="3844139" cy="371475"/>
            <a:chOff x="1697298" y="4221088"/>
            <a:chExt cx="3844139" cy="371475"/>
          </a:xfrm>
        </p:grpSpPr>
        <p:sp>
          <p:nvSpPr>
            <p:cNvPr id="157" name="Rectangle 254"/>
            <p:cNvSpPr>
              <a:spLocks noChangeArrowheads="1"/>
            </p:cNvSpPr>
            <p:nvPr/>
          </p:nvSpPr>
          <p:spPr bwMode="auto">
            <a:xfrm>
              <a:off x="1697298" y="4221088"/>
              <a:ext cx="1827915"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Binaire signé</a:t>
              </a:r>
              <a:endParaRPr lang="fr-FR" b="1" dirty="0">
                <a:solidFill>
                  <a:schemeClr val="bg1"/>
                </a:solidFill>
                <a:latin typeface="Arial" pitchFamily="34" charset="0"/>
                <a:cs typeface="Arial" pitchFamily="34" charset="0"/>
              </a:endParaRPr>
            </a:p>
          </p:txBody>
        </p:sp>
        <p:sp>
          <p:nvSpPr>
            <p:cNvPr id="158" name="Rectangle 254"/>
            <p:cNvSpPr>
              <a:spLocks noChangeArrowheads="1"/>
            </p:cNvSpPr>
            <p:nvPr/>
          </p:nvSpPr>
          <p:spPr bwMode="auto">
            <a:xfrm>
              <a:off x="3525213" y="4221088"/>
              <a:ext cx="2016224" cy="371475"/>
            </a:xfrm>
            <a:prstGeom prst="rect">
              <a:avLst/>
            </a:prstGeom>
            <a:gradFill>
              <a:gsLst>
                <a:gs pos="9000">
                  <a:srgbClr val="FF6E01">
                    <a:lumMod val="64000"/>
                  </a:srgbClr>
                </a:gs>
                <a:gs pos="50000">
                  <a:schemeClr val="accent1">
                    <a:tint val="44500"/>
                    <a:satMod val="160000"/>
                  </a:schemeClr>
                </a:gs>
                <a:gs pos="93000">
                  <a:srgbClr val="E78401">
                    <a:lumMod val="75000"/>
                  </a:srgb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grpSp>
      <p:grpSp>
        <p:nvGrpSpPr>
          <p:cNvPr id="8" name="Groupe 7"/>
          <p:cNvGrpSpPr/>
          <p:nvPr/>
        </p:nvGrpSpPr>
        <p:grpSpPr>
          <a:xfrm>
            <a:off x="1697298" y="4574568"/>
            <a:ext cx="3844139" cy="371475"/>
            <a:chOff x="1697298" y="4574568"/>
            <a:chExt cx="3844139" cy="371475"/>
          </a:xfrm>
        </p:grpSpPr>
        <p:sp>
          <p:nvSpPr>
            <p:cNvPr id="168" name="Rectangle 254"/>
            <p:cNvSpPr>
              <a:spLocks noChangeArrowheads="1"/>
            </p:cNvSpPr>
            <p:nvPr/>
          </p:nvSpPr>
          <p:spPr bwMode="auto">
            <a:xfrm>
              <a:off x="1697298" y="457456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169" name="Rectangle 255"/>
            <p:cNvSpPr>
              <a:spLocks noChangeArrowheads="1"/>
            </p:cNvSpPr>
            <p:nvPr/>
          </p:nvSpPr>
          <p:spPr bwMode="auto">
            <a:xfrm>
              <a:off x="2153970" y="457456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0" name="Rectangle 256"/>
            <p:cNvSpPr>
              <a:spLocks noChangeArrowheads="1"/>
            </p:cNvSpPr>
            <p:nvPr/>
          </p:nvSpPr>
          <p:spPr bwMode="auto">
            <a:xfrm>
              <a:off x="2610643" y="457456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1" name="Rectangle 257"/>
            <p:cNvSpPr>
              <a:spLocks noChangeArrowheads="1"/>
            </p:cNvSpPr>
            <p:nvPr/>
          </p:nvSpPr>
          <p:spPr bwMode="auto">
            <a:xfrm>
              <a:off x="3067316" y="457456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73" name="Rectangle 254"/>
            <p:cNvSpPr>
              <a:spLocks noChangeArrowheads="1"/>
            </p:cNvSpPr>
            <p:nvPr/>
          </p:nvSpPr>
          <p:spPr bwMode="auto">
            <a:xfrm>
              <a:off x="3525213" y="4574568"/>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Valeur de départ</a:t>
              </a:r>
              <a:endParaRPr lang="fr-FR" b="1" dirty="0">
                <a:solidFill>
                  <a:schemeClr val="bg1"/>
                </a:solidFill>
                <a:latin typeface="Arial" pitchFamily="34" charset="0"/>
                <a:cs typeface="Arial" pitchFamily="34" charset="0"/>
              </a:endParaRPr>
            </a:p>
          </p:txBody>
        </p:sp>
      </p:grpSp>
      <p:grpSp>
        <p:nvGrpSpPr>
          <p:cNvPr id="10" name="Groupe 9"/>
          <p:cNvGrpSpPr/>
          <p:nvPr/>
        </p:nvGrpSpPr>
        <p:grpSpPr>
          <a:xfrm>
            <a:off x="1697298" y="5092150"/>
            <a:ext cx="3844139" cy="371475"/>
            <a:chOff x="1697298" y="4918365"/>
            <a:chExt cx="3844139" cy="371475"/>
          </a:xfrm>
        </p:grpSpPr>
        <p:sp>
          <p:nvSpPr>
            <p:cNvPr id="175" name="Rectangle 257"/>
            <p:cNvSpPr>
              <a:spLocks noChangeArrowheads="1"/>
            </p:cNvSpPr>
            <p:nvPr/>
          </p:nvSpPr>
          <p:spPr bwMode="auto">
            <a:xfrm>
              <a:off x="3067316" y="491836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6" name="Rectangle 254"/>
            <p:cNvSpPr>
              <a:spLocks noChangeArrowheads="1"/>
            </p:cNvSpPr>
            <p:nvPr/>
          </p:nvSpPr>
          <p:spPr bwMode="auto">
            <a:xfrm>
              <a:off x="1697298" y="491836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77" name="Rectangle 255"/>
            <p:cNvSpPr>
              <a:spLocks noChangeArrowheads="1"/>
            </p:cNvSpPr>
            <p:nvPr/>
          </p:nvSpPr>
          <p:spPr bwMode="auto">
            <a:xfrm>
              <a:off x="2153970" y="491836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185" name="Rectangle 256"/>
            <p:cNvSpPr>
              <a:spLocks noChangeArrowheads="1"/>
            </p:cNvSpPr>
            <p:nvPr/>
          </p:nvSpPr>
          <p:spPr bwMode="auto">
            <a:xfrm>
              <a:off x="2610643" y="491836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88" name="Rectangle 254"/>
            <p:cNvSpPr>
              <a:spLocks noChangeArrowheads="1"/>
            </p:cNvSpPr>
            <p:nvPr/>
          </p:nvSpPr>
          <p:spPr bwMode="auto">
            <a:xfrm>
              <a:off x="3525213" y="4918365"/>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Complément</a:t>
              </a:r>
              <a:endParaRPr lang="fr-FR" sz="1600" b="1" dirty="0">
                <a:solidFill>
                  <a:schemeClr val="bg1"/>
                </a:solidFill>
                <a:latin typeface="Arial" pitchFamily="34" charset="0"/>
                <a:cs typeface="Arial" pitchFamily="34" charset="0"/>
              </a:endParaRPr>
            </a:p>
          </p:txBody>
        </p:sp>
      </p:grpSp>
      <p:grpSp>
        <p:nvGrpSpPr>
          <p:cNvPr id="11" name="Groupe 10"/>
          <p:cNvGrpSpPr/>
          <p:nvPr/>
        </p:nvGrpSpPr>
        <p:grpSpPr>
          <a:xfrm>
            <a:off x="1691680" y="5474993"/>
            <a:ext cx="3849757" cy="371475"/>
            <a:chOff x="1691680" y="5301208"/>
            <a:chExt cx="3849757" cy="371475"/>
          </a:xfrm>
        </p:grpSpPr>
        <p:sp>
          <p:nvSpPr>
            <p:cNvPr id="54" name="Rectangle 257"/>
            <p:cNvSpPr>
              <a:spLocks noChangeArrowheads="1"/>
            </p:cNvSpPr>
            <p:nvPr/>
          </p:nvSpPr>
          <p:spPr bwMode="auto">
            <a:xfrm>
              <a:off x="3061698" y="530120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55" name="Rectangle 254"/>
            <p:cNvSpPr>
              <a:spLocks noChangeArrowheads="1"/>
            </p:cNvSpPr>
            <p:nvPr/>
          </p:nvSpPr>
          <p:spPr bwMode="auto">
            <a:xfrm>
              <a:off x="1691680" y="530120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56" name="Rectangle 255"/>
            <p:cNvSpPr>
              <a:spLocks noChangeArrowheads="1"/>
            </p:cNvSpPr>
            <p:nvPr/>
          </p:nvSpPr>
          <p:spPr bwMode="auto">
            <a:xfrm>
              <a:off x="2148352" y="530120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57" name="Rectangle 256"/>
            <p:cNvSpPr>
              <a:spLocks noChangeArrowheads="1"/>
            </p:cNvSpPr>
            <p:nvPr/>
          </p:nvSpPr>
          <p:spPr bwMode="auto">
            <a:xfrm>
              <a:off x="2605025" y="530120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59" name="Rectangle 254"/>
            <p:cNvSpPr>
              <a:spLocks noChangeArrowheads="1"/>
            </p:cNvSpPr>
            <p:nvPr/>
          </p:nvSpPr>
          <p:spPr bwMode="auto">
            <a:xfrm>
              <a:off x="3525213" y="5301208"/>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  1</a:t>
              </a:r>
              <a:endParaRPr lang="fr-FR" sz="1600" b="1" dirty="0">
                <a:solidFill>
                  <a:schemeClr val="bg1"/>
                </a:solidFill>
                <a:latin typeface="Arial" pitchFamily="34" charset="0"/>
                <a:cs typeface="Arial" pitchFamily="34" charset="0"/>
              </a:endParaRPr>
            </a:p>
          </p:txBody>
        </p:sp>
      </p:grpSp>
      <p:grpSp>
        <p:nvGrpSpPr>
          <p:cNvPr id="12" name="Groupe 11"/>
          <p:cNvGrpSpPr/>
          <p:nvPr/>
        </p:nvGrpSpPr>
        <p:grpSpPr>
          <a:xfrm>
            <a:off x="1691680" y="5865837"/>
            <a:ext cx="3849757" cy="371475"/>
            <a:chOff x="1691680" y="5692052"/>
            <a:chExt cx="3849757" cy="371475"/>
          </a:xfrm>
        </p:grpSpPr>
        <p:sp>
          <p:nvSpPr>
            <p:cNvPr id="61" name="Rectangle 257"/>
            <p:cNvSpPr>
              <a:spLocks noChangeArrowheads="1"/>
            </p:cNvSpPr>
            <p:nvPr/>
          </p:nvSpPr>
          <p:spPr bwMode="auto">
            <a:xfrm>
              <a:off x="3061698" y="569205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62" name="Rectangle 254"/>
            <p:cNvSpPr>
              <a:spLocks noChangeArrowheads="1"/>
            </p:cNvSpPr>
            <p:nvPr/>
          </p:nvSpPr>
          <p:spPr bwMode="auto">
            <a:xfrm>
              <a:off x="1691680" y="569205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63" name="Rectangle 255"/>
            <p:cNvSpPr>
              <a:spLocks noChangeArrowheads="1"/>
            </p:cNvSpPr>
            <p:nvPr/>
          </p:nvSpPr>
          <p:spPr bwMode="auto">
            <a:xfrm>
              <a:off x="2148352" y="569205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64" name="Rectangle 256"/>
            <p:cNvSpPr>
              <a:spLocks noChangeArrowheads="1"/>
            </p:cNvSpPr>
            <p:nvPr/>
          </p:nvSpPr>
          <p:spPr bwMode="auto">
            <a:xfrm>
              <a:off x="2605025" y="569205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66" name="Rectangle 254"/>
            <p:cNvSpPr>
              <a:spLocks noChangeArrowheads="1"/>
            </p:cNvSpPr>
            <p:nvPr/>
          </p:nvSpPr>
          <p:spPr bwMode="auto">
            <a:xfrm>
              <a:off x="3525213" y="5692052"/>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addition</a:t>
              </a:r>
              <a:endParaRPr lang="fr-FR" sz="1600" b="1" dirty="0">
                <a:solidFill>
                  <a:schemeClr val="bg1"/>
                </a:solidFill>
                <a:latin typeface="Arial" pitchFamily="34" charset="0"/>
                <a:cs typeface="Arial" pitchFamily="34" charset="0"/>
              </a:endParaRPr>
            </a:p>
          </p:txBody>
        </p:sp>
      </p:grpSp>
      <p:sp>
        <p:nvSpPr>
          <p:cNvPr id="74" name="Rectangle 73"/>
          <p:cNvSpPr/>
          <p:nvPr/>
        </p:nvSpPr>
        <p:spPr>
          <a:xfrm>
            <a:off x="5220072" y="6237311"/>
            <a:ext cx="3643626" cy="461665"/>
          </a:xfrm>
          <a:prstGeom prst="rect">
            <a:avLst/>
          </a:prstGeom>
        </p:spPr>
        <p:txBody>
          <a:bodyPr wrap="none">
            <a:spAutoFit/>
          </a:bodyPr>
          <a:lstStyle/>
          <a:p>
            <a:r>
              <a:rPr lang="fr-FR" sz="2400" b="1" dirty="0">
                <a:solidFill>
                  <a:schemeClr val="bg1"/>
                </a:solidFill>
                <a:latin typeface="Arial" pitchFamily="34" charset="0"/>
                <a:cs typeface="Arial" pitchFamily="34" charset="0"/>
              </a:rPr>
              <a:t>On écrit:  </a:t>
            </a:r>
            <a:r>
              <a:rPr lang="fr-FR" sz="2400" b="1" dirty="0" smtClean="0">
                <a:solidFill>
                  <a:schemeClr val="bg1"/>
                </a:solidFill>
                <a:latin typeface="Arial" pitchFamily="34" charset="0"/>
                <a:cs typeface="Arial" pitchFamily="34" charset="0"/>
              </a:rPr>
              <a:t>1110</a:t>
            </a:r>
            <a:r>
              <a:rPr lang="fr-FR" sz="2400" b="1" baseline="-25000" dirty="0" smtClean="0">
                <a:solidFill>
                  <a:schemeClr val="bg1"/>
                </a:solidFill>
                <a:latin typeface="Arial" pitchFamily="34" charset="0"/>
                <a:cs typeface="Arial" pitchFamily="34" charset="0"/>
              </a:rPr>
              <a:t>Bs</a:t>
            </a:r>
            <a:r>
              <a:rPr lang="fr-FR" sz="2400" b="1" dirty="0" smtClean="0">
                <a:solidFill>
                  <a:schemeClr val="bg1"/>
                </a:solidFill>
                <a:latin typeface="Arial" pitchFamily="34" charset="0"/>
                <a:cs typeface="Arial" pitchFamily="34" charset="0"/>
              </a:rPr>
              <a:t>  </a:t>
            </a:r>
            <a:r>
              <a:rPr lang="fr-FR" sz="2400" b="1" dirty="0">
                <a:solidFill>
                  <a:schemeClr val="bg1"/>
                </a:solidFill>
                <a:latin typeface="Arial" pitchFamily="34" charset="0"/>
                <a:cs typeface="Arial" pitchFamily="34" charset="0"/>
              </a:rPr>
              <a:t>= </a:t>
            </a:r>
            <a:r>
              <a:rPr lang="fr-FR" sz="2400" b="1" dirty="0" smtClean="0">
                <a:solidFill>
                  <a:schemeClr val="bg1"/>
                </a:solidFill>
                <a:latin typeface="Arial" pitchFamily="34" charset="0"/>
                <a:cs typeface="Arial" pitchFamily="34" charset="0"/>
              </a:rPr>
              <a:t>- 2 </a:t>
            </a:r>
            <a:r>
              <a:rPr lang="fr-FR" sz="2400" b="1" baseline="-25000" dirty="0" smtClean="0">
                <a:solidFill>
                  <a:schemeClr val="bg1"/>
                </a:solidFill>
                <a:latin typeface="Arial" pitchFamily="34" charset="0"/>
                <a:cs typeface="Arial" pitchFamily="34" charset="0"/>
              </a:rPr>
              <a:t>D</a:t>
            </a:r>
            <a:r>
              <a:rPr lang="fr-FR" sz="2400" b="1" dirty="0" smtClean="0">
                <a:solidFill>
                  <a:schemeClr val="bg1"/>
                </a:solidFill>
                <a:latin typeface="Arial" pitchFamily="34" charset="0"/>
                <a:cs typeface="Arial" pitchFamily="34" charset="0"/>
              </a:rPr>
              <a:t> </a:t>
            </a:r>
            <a:endParaRPr lang="fr-FR" sz="2400" b="1" baseline="-25000" dirty="0">
              <a:solidFill>
                <a:schemeClr val="bg1"/>
              </a:solidFill>
              <a:latin typeface="Arial" pitchFamily="34" charset="0"/>
              <a:cs typeface="Arial" pitchFamily="34" charset="0"/>
            </a:endParaRPr>
          </a:p>
        </p:txBody>
      </p:sp>
      <p:sp>
        <p:nvSpPr>
          <p:cNvPr id="75" name="Rectangle 74"/>
          <p:cNvSpPr/>
          <p:nvPr/>
        </p:nvSpPr>
        <p:spPr>
          <a:xfrm>
            <a:off x="3644397" y="6256671"/>
            <a:ext cx="51167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2</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76" name="Rectangle 75"/>
          <p:cNvSpPr/>
          <p:nvPr/>
        </p:nvSpPr>
        <p:spPr>
          <a:xfrm>
            <a:off x="1657380" y="6256671"/>
            <a:ext cx="2018501"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 décimal</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2609956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6350"/>
                            </p:stCondLst>
                            <p:childTnLst>
                              <p:par>
                                <p:cTn id="9" presetID="22" presetClass="entr" presetSubtype="8" fill="hold" nodeType="afterEffect">
                                  <p:stCondLst>
                                    <p:cond delay="50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par>
                          <p:cTn id="12" fill="hold">
                            <p:stCondLst>
                              <p:cond delay="7350"/>
                            </p:stCondLst>
                            <p:childTnLst>
                              <p:par>
                                <p:cTn id="13" presetID="22" presetClass="entr" presetSubtype="8" fill="hold" nodeType="after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left)">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left)">
                                      <p:cBhvr>
                                        <p:cTn id="30" dur="500"/>
                                        <p:tgtEl>
                                          <p:spTgt spid="12"/>
                                        </p:tgtEl>
                                      </p:cBhvr>
                                    </p:animEffect>
                                  </p:childTnLst>
                                </p:cTn>
                              </p:par>
                            </p:childTnLst>
                          </p:cTn>
                        </p:par>
                        <p:par>
                          <p:cTn id="31" fill="hold">
                            <p:stCondLst>
                              <p:cond delay="500"/>
                            </p:stCondLst>
                            <p:childTnLst>
                              <p:par>
                                <p:cTn id="32" presetID="22" presetClass="entr" presetSubtype="8" fill="hold" grpId="0" nodeType="afterEffect">
                                  <p:stCondLst>
                                    <p:cond delay="1000"/>
                                  </p:stCondLst>
                                  <p:childTnLst>
                                    <p:set>
                                      <p:cBhvr>
                                        <p:cTn id="33" dur="1" fill="hold">
                                          <p:stCondLst>
                                            <p:cond delay="0"/>
                                          </p:stCondLst>
                                        </p:cTn>
                                        <p:tgtEl>
                                          <p:spTgt spid="76"/>
                                        </p:tgtEl>
                                        <p:attrNameLst>
                                          <p:attrName>style.visibility</p:attrName>
                                        </p:attrNameLst>
                                      </p:cBhvr>
                                      <p:to>
                                        <p:strVal val="visible"/>
                                      </p:to>
                                    </p:set>
                                    <p:animEffect transition="in" filter="wipe(left)">
                                      <p:cBhvr>
                                        <p:cTn id="34" dur="500"/>
                                        <p:tgtEl>
                                          <p:spTgt spid="7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75"/>
                                        </p:tgtEl>
                                        <p:attrNameLst>
                                          <p:attrName>style.visibility</p:attrName>
                                        </p:attrNameLst>
                                      </p:cBhvr>
                                      <p:to>
                                        <p:strVal val="visible"/>
                                      </p:to>
                                    </p:set>
                                    <p:animEffect transition="in" filter="wipe(left)">
                                      <p:cBhvr>
                                        <p:cTn id="39" dur="500"/>
                                        <p:tgtEl>
                                          <p:spTgt spid="75"/>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74"/>
                                        </p:tgtEl>
                                        <p:attrNameLst>
                                          <p:attrName>style.visibility</p:attrName>
                                        </p:attrNameLst>
                                      </p:cBhvr>
                                      <p:to>
                                        <p:strVal val="visible"/>
                                      </p:to>
                                    </p:set>
                                    <p:animEffect transition="in" filter="wipe(left)">
                                      <p:cBhvr>
                                        <p:cTn id="44"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4" grpId="0"/>
      <p:bldP spid="75" grpId="0"/>
      <p:bldP spid="7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9510" y="-25443"/>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0" y="886073"/>
            <a:ext cx="9144000" cy="461665"/>
          </a:xfrm>
          <a:prstGeom prst="rect">
            <a:avLst/>
          </a:prstGeom>
        </p:spPr>
        <p:txBody>
          <a:bodyPr wrap="squar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Codage des valeurs négatives:  Le code Binaire signé </a:t>
            </a:r>
            <a:r>
              <a:rPr lang="fr-FR" sz="2400" b="1" u="sng" dirty="0">
                <a:effectLst>
                  <a:outerShdw blurRad="38100" dist="38100" dir="2700000" algn="tl">
                    <a:srgbClr val="000000">
                      <a:alpha val="43137"/>
                    </a:srgbClr>
                  </a:outerShdw>
                </a:effectLst>
                <a:latin typeface="Arial" pitchFamily="34" charset="0"/>
                <a:cs typeface="Arial" pitchFamily="34" charset="0"/>
              </a:rPr>
              <a:t> </a:t>
            </a:r>
            <a:r>
              <a:rPr lang="fr-FR" sz="2400" b="1" u="sng" dirty="0" smtClean="0">
                <a:effectLst>
                  <a:outerShdw blurRad="38100" dist="38100" dir="2700000" algn="tl">
                    <a:srgbClr val="000000">
                      <a:alpha val="43137"/>
                    </a:srgbClr>
                  </a:outerShdw>
                </a:effectLst>
                <a:latin typeface="Arial" pitchFamily="34" charset="0"/>
                <a:cs typeface="Arial" pitchFamily="34" charset="0"/>
              </a:rPr>
              <a:t>Bs</a:t>
            </a:r>
            <a:endParaRPr lang="fr-FR" sz="2400" u="sng" dirty="0"/>
          </a:p>
        </p:txBody>
      </p:sp>
      <p:sp>
        <p:nvSpPr>
          <p:cNvPr id="7" name="Rectangle 6"/>
          <p:cNvSpPr/>
          <p:nvPr/>
        </p:nvSpPr>
        <p:spPr>
          <a:xfrm>
            <a:off x="15935" y="1558533"/>
            <a:ext cx="9009725" cy="646331"/>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Binaire signé vers le Décimal ….</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A vous de jouer…..</a:t>
            </a:r>
          </a:p>
        </p:txBody>
      </p:sp>
      <p:grpSp>
        <p:nvGrpSpPr>
          <p:cNvPr id="9" name="Groupe 8"/>
          <p:cNvGrpSpPr/>
          <p:nvPr/>
        </p:nvGrpSpPr>
        <p:grpSpPr>
          <a:xfrm>
            <a:off x="51254" y="2564904"/>
            <a:ext cx="3296610" cy="371475"/>
            <a:chOff x="1697298" y="4221088"/>
            <a:chExt cx="3296610" cy="371475"/>
          </a:xfrm>
        </p:grpSpPr>
        <p:sp>
          <p:nvSpPr>
            <p:cNvPr id="157" name="Rectangle 254"/>
            <p:cNvSpPr>
              <a:spLocks noChangeArrowheads="1"/>
            </p:cNvSpPr>
            <p:nvPr/>
          </p:nvSpPr>
          <p:spPr bwMode="auto">
            <a:xfrm>
              <a:off x="1697298" y="4221088"/>
              <a:ext cx="1827915"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Binaire signé</a:t>
              </a:r>
              <a:endParaRPr lang="fr-FR" b="1" dirty="0">
                <a:solidFill>
                  <a:schemeClr val="bg1"/>
                </a:solidFill>
                <a:latin typeface="Arial" pitchFamily="34" charset="0"/>
                <a:cs typeface="Arial" pitchFamily="34" charset="0"/>
              </a:endParaRPr>
            </a:p>
          </p:txBody>
        </p:sp>
        <p:sp>
          <p:nvSpPr>
            <p:cNvPr id="158" name="Rectangle 254"/>
            <p:cNvSpPr>
              <a:spLocks noChangeArrowheads="1"/>
            </p:cNvSpPr>
            <p:nvPr/>
          </p:nvSpPr>
          <p:spPr bwMode="auto">
            <a:xfrm>
              <a:off x="3525213" y="4221088"/>
              <a:ext cx="1468695" cy="371475"/>
            </a:xfrm>
            <a:prstGeom prst="rect">
              <a:avLst/>
            </a:prstGeom>
            <a:gradFill>
              <a:gsLst>
                <a:gs pos="9000">
                  <a:srgbClr val="FF6E01">
                    <a:lumMod val="64000"/>
                  </a:srgbClr>
                </a:gs>
                <a:gs pos="50000">
                  <a:schemeClr val="accent1">
                    <a:tint val="44500"/>
                    <a:satMod val="160000"/>
                  </a:schemeClr>
                </a:gs>
                <a:gs pos="93000">
                  <a:srgbClr val="E78401">
                    <a:lumMod val="75000"/>
                  </a:srgb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grpSp>
      <p:grpSp>
        <p:nvGrpSpPr>
          <p:cNvPr id="8" name="Groupe 7"/>
          <p:cNvGrpSpPr/>
          <p:nvPr/>
        </p:nvGrpSpPr>
        <p:grpSpPr>
          <a:xfrm>
            <a:off x="51254" y="2918384"/>
            <a:ext cx="3296610" cy="371475"/>
            <a:chOff x="1697298" y="4574568"/>
            <a:chExt cx="3296610" cy="371475"/>
          </a:xfrm>
        </p:grpSpPr>
        <p:sp>
          <p:nvSpPr>
            <p:cNvPr id="168" name="Rectangle 254"/>
            <p:cNvSpPr>
              <a:spLocks noChangeArrowheads="1"/>
            </p:cNvSpPr>
            <p:nvPr/>
          </p:nvSpPr>
          <p:spPr bwMode="auto">
            <a:xfrm>
              <a:off x="1697298" y="457456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169" name="Rectangle 255"/>
            <p:cNvSpPr>
              <a:spLocks noChangeArrowheads="1"/>
            </p:cNvSpPr>
            <p:nvPr/>
          </p:nvSpPr>
          <p:spPr bwMode="auto">
            <a:xfrm>
              <a:off x="2153970" y="457456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70" name="Rectangle 256"/>
            <p:cNvSpPr>
              <a:spLocks noChangeArrowheads="1"/>
            </p:cNvSpPr>
            <p:nvPr/>
          </p:nvSpPr>
          <p:spPr bwMode="auto">
            <a:xfrm>
              <a:off x="2610643" y="457456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71" name="Rectangle 257"/>
            <p:cNvSpPr>
              <a:spLocks noChangeArrowheads="1"/>
            </p:cNvSpPr>
            <p:nvPr/>
          </p:nvSpPr>
          <p:spPr bwMode="auto">
            <a:xfrm>
              <a:off x="3067316" y="457456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73" name="Rectangle 254"/>
            <p:cNvSpPr>
              <a:spLocks noChangeArrowheads="1"/>
            </p:cNvSpPr>
            <p:nvPr/>
          </p:nvSpPr>
          <p:spPr bwMode="auto">
            <a:xfrm>
              <a:off x="3525213" y="4574568"/>
              <a:ext cx="1468695"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Val. départ</a:t>
              </a:r>
              <a:endParaRPr lang="fr-FR" b="1" dirty="0">
                <a:solidFill>
                  <a:schemeClr val="bg1"/>
                </a:solidFill>
                <a:latin typeface="Arial" pitchFamily="34" charset="0"/>
                <a:cs typeface="Arial" pitchFamily="34" charset="0"/>
              </a:endParaRPr>
            </a:p>
          </p:txBody>
        </p:sp>
      </p:grpSp>
      <p:grpSp>
        <p:nvGrpSpPr>
          <p:cNvPr id="10" name="Groupe 9"/>
          <p:cNvGrpSpPr/>
          <p:nvPr/>
        </p:nvGrpSpPr>
        <p:grpSpPr>
          <a:xfrm>
            <a:off x="51254" y="3466770"/>
            <a:ext cx="3296610" cy="371475"/>
            <a:chOff x="1697298" y="4918365"/>
            <a:chExt cx="3296610" cy="371475"/>
          </a:xfrm>
        </p:grpSpPr>
        <p:sp>
          <p:nvSpPr>
            <p:cNvPr id="175" name="Rectangle 257"/>
            <p:cNvSpPr>
              <a:spLocks noChangeArrowheads="1"/>
            </p:cNvSpPr>
            <p:nvPr/>
          </p:nvSpPr>
          <p:spPr bwMode="auto">
            <a:xfrm>
              <a:off x="3067316" y="491836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6" name="Rectangle 254"/>
            <p:cNvSpPr>
              <a:spLocks noChangeArrowheads="1"/>
            </p:cNvSpPr>
            <p:nvPr/>
          </p:nvSpPr>
          <p:spPr bwMode="auto">
            <a:xfrm>
              <a:off x="1697298" y="491836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77" name="Rectangle 255"/>
            <p:cNvSpPr>
              <a:spLocks noChangeArrowheads="1"/>
            </p:cNvSpPr>
            <p:nvPr/>
          </p:nvSpPr>
          <p:spPr bwMode="auto">
            <a:xfrm>
              <a:off x="2153970" y="491836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85" name="Rectangle 256"/>
            <p:cNvSpPr>
              <a:spLocks noChangeArrowheads="1"/>
            </p:cNvSpPr>
            <p:nvPr/>
          </p:nvSpPr>
          <p:spPr bwMode="auto">
            <a:xfrm>
              <a:off x="2610643" y="491836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88" name="Rectangle 254"/>
            <p:cNvSpPr>
              <a:spLocks noChangeArrowheads="1"/>
            </p:cNvSpPr>
            <p:nvPr/>
          </p:nvSpPr>
          <p:spPr bwMode="auto">
            <a:xfrm>
              <a:off x="3525213" y="4918365"/>
              <a:ext cx="1468695"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Complément</a:t>
              </a:r>
              <a:endParaRPr lang="fr-FR" sz="1600" b="1" dirty="0">
                <a:solidFill>
                  <a:schemeClr val="bg1"/>
                </a:solidFill>
                <a:latin typeface="Arial" pitchFamily="34" charset="0"/>
                <a:cs typeface="Arial" pitchFamily="34" charset="0"/>
              </a:endParaRPr>
            </a:p>
          </p:txBody>
        </p:sp>
      </p:grpSp>
      <p:grpSp>
        <p:nvGrpSpPr>
          <p:cNvPr id="190" name="Groupe 189"/>
          <p:cNvGrpSpPr/>
          <p:nvPr/>
        </p:nvGrpSpPr>
        <p:grpSpPr>
          <a:xfrm>
            <a:off x="3563889" y="2564904"/>
            <a:ext cx="5400599" cy="371475"/>
            <a:chOff x="2526546" y="613718"/>
            <a:chExt cx="5400599" cy="371475"/>
          </a:xfrm>
        </p:grpSpPr>
        <p:sp>
          <p:nvSpPr>
            <p:cNvPr id="192" name="Rectangle 254"/>
            <p:cNvSpPr>
              <a:spLocks noChangeArrowheads="1"/>
            </p:cNvSpPr>
            <p:nvPr/>
          </p:nvSpPr>
          <p:spPr bwMode="auto">
            <a:xfrm>
              <a:off x="2526546" y="613718"/>
              <a:ext cx="3657346"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Binaire signé </a:t>
              </a:r>
              <a:endParaRPr lang="fr-FR" b="1" dirty="0">
                <a:solidFill>
                  <a:schemeClr val="bg1"/>
                </a:solidFill>
                <a:latin typeface="Arial" pitchFamily="34" charset="0"/>
                <a:cs typeface="Arial" pitchFamily="34" charset="0"/>
              </a:endParaRPr>
            </a:p>
          </p:txBody>
        </p:sp>
        <p:sp>
          <p:nvSpPr>
            <p:cNvPr id="193" name="Rectangle 254"/>
            <p:cNvSpPr>
              <a:spLocks noChangeArrowheads="1"/>
            </p:cNvSpPr>
            <p:nvPr/>
          </p:nvSpPr>
          <p:spPr bwMode="auto">
            <a:xfrm>
              <a:off x="6156176" y="613718"/>
              <a:ext cx="1770969" cy="371475"/>
            </a:xfrm>
            <a:prstGeom prst="rect">
              <a:avLst/>
            </a:prstGeom>
            <a:gradFill>
              <a:gsLst>
                <a:gs pos="9000">
                  <a:srgbClr val="FF6E01">
                    <a:lumMod val="64000"/>
                  </a:srgbClr>
                </a:gs>
                <a:gs pos="50000">
                  <a:schemeClr val="accent1">
                    <a:tint val="44500"/>
                    <a:satMod val="160000"/>
                  </a:schemeClr>
                </a:gs>
                <a:gs pos="93000">
                  <a:srgbClr val="E78401">
                    <a:lumMod val="75000"/>
                  </a:srgb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grpSp>
      <p:grpSp>
        <p:nvGrpSpPr>
          <p:cNvPr id="14" name="Groupe 13"/>
          <p:cNvGrpSpPr/>
          <p:nvPr/>
        </p:nvGrpSpPr>
        <p:grpSpPr>
          <a:xfrm>
            <a:off x="3563888" y="2903578"/>
            <a:ext cx="5400600" cy="371475"/>
            <a:chOff x="4326745" y="2514608"/>
            <a:chExt cx="5400600" cy="371475"/>
          </a:xfrm>
        </p:grpSpPr>
        <p:grpSp>
          <p:nvGrpSpPr>
            <p:cNvPr id="198" name="Groupe 197"/>
            <p:cNvGrpSpPr/>
            <p:nvPr/>
          </p:nvGrpSpPr>
          <p:grpSpPr>
            <a:xfrm>
              <a:off x="6156176" y="2514608"/>
              <a:ext cx="3571169" cy="371475"/>
              <a:chOff x="4366166" y="3161341"/>
              <a:chExt cx="3571169" cy="371475"/>
            </a:xfrm>
          </p:grpSpPr>
          <p:sp>
            <p:nvSpPr>
              <p:cNvPr id="200" name="Rectangle 254"/>
              <p:cNvSpPr>
                <a:spLocks noChangeArrowheads="1"/>
              </p:cNvSpPr>
              <p:nvPr/>
            </p:nvSpPr>
            <p:spPr bwMode="auto">
              <a:xfrm>
                <a:off x="4366166"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02" name="Rectangle 255"/>
              <p:cNvSpPr>
                <a:spLocks noChangeArrowheads="1"/>
              </p:cNvSpPr>
              <p:nvPr/>
            </p:nvSpPr>
            <p:spPr bwMode="auto">
              <a:xfrm>
                <a:off x="4822838"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04" name="Rectangle 256"/>
              <p:cNvSpPr>
                <a:spLocks noChangeArrowheads="1"/>
              </p:cNvSpPr>
              <p:nvPr/>
            </p:nvSpPr>
            <p:spPr bwMode="auto">
              <a:xfrm>
                <a:off x="5279511"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05" name="Rectangle 257"/>
              <p:cNvSpPr>
                <a:spLocks noChangeArrowheads="1"/>
              </p:cNvSpPr>
              <p:nvPr/>
            </p:nvSpPr>
            <p:spPr bwMode="auto">
              <a:xfrm>
                <a:off x="5736184"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07" name="Rectangle 254"/>
              <p:cNvSpPr>
                <a:spLocks noChangeArrowheads="1"/>
              </p:cNvSpPr>
              <p:nvPr/>
            </p:nvSpPr>
            <p:spPr bwMode="auto">
              <a:xfrm>
                <a:off x="6166366" y="3161341"/>
                <a:ext cx="1770969"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Val. départ</a:t>
                </a:r>
                <a:endParaRPr lang="fr-FR" b="1" dirty="0">
                  <a:solidFill>
                    <a:schemeClr val="bg1"/>
                  </a:solidFill>
                  <a:latin typeface="Arial" pitchFamily="34" charset="0"/>
                  <a:cs typeface="Arial" pitchFamily="34" charset="0"/>
                </a:endParaRPr>
              </a:p>
            </p:txBody>
          </p:sp>
        </p:grpSp>
        <p:grpSp>
          <p:nvGrpSpPr>
            <p:cNvPr id="2" name="Groupe 1"/>
            <p:cNvGrpSpPr/>
            <p:nvPr/>
          </p:nvGrpSpPr>
          <p:grpSpPr>
            <a:xfrm>
              <a:off x="4326745" y="2514608"/>
              <a:ext cx="1829431" cy="371475"/>
              <a:chOff x="1083686" y="6153516"/>
              <a:chExt cx="1829431" cy="371475"/>
            </a:xfrm>
          </p:grpSpPr>
          <p:sp>
            <p:nvSpPr>
              <p:cNvPr id="223" name="Rectangle 254"/>
              <p:cNvSpPr>
                <a:spLocks noChangeArrowheads="1"/>
              </p:cNvSpPr>
              <p:nvPr/>
            </p:nvSpPr>
            <p:spPr bwMode="auto">
              <a:xfrm>
                <a:off x="2456445" y="6153516"/>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24" name="Rectangle 254"/>
              <p:cNvSpPr>
                <a:spLocks noChangeArrowheads="1"/>
              </p:cNvSpPr>
              <p:nvPr/>
            </p:nvSpPr>
            <p:spPr bwMode="auto">
              <a:xfrm>
                <a:off x="1997030" y="6153516"/>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29" name="Rectangle 254"/>
              <p:cNvSpPr>
                <a:spLocks noChangeArrowheads="1"/>
              </p:cNvSpPr>
              <p:nvPr/>
            </p:nvSpPr>
            <p:spPr bwMode="auto">
              <a:xfrm>
                <a:off x="1540358" y="6153516"/>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34" name="Rectangle 254"/>
              <p:cNvSpPr>
                <a:spLocks noChangeArrowheads="1"/>
              </p:cNvSpPr>
              <p:nvPr/>
            </p:nvSpPr>
            <p:spPr bwMode="auto">
              <a:xfrm>
                <a:off x="1083686" y="6153516"/>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grpSp>
      </p:grpSp>
      <p:grpSp>
        <p:nvGrpSpPr>
          <p:cNvPr id="5" name="Groupe 4"/>
          <p:cNvGrpSpPr/>
          <p:nvPr/>
        </p:nvGrpSpPr>
        <p:grpSpPr>
          <a:xfrm>
            <a:off x="3563888" y="3463843"/>
            <a:ext cx="5400600" cy="371475"/>
            <a:chOff x="4326745" y="2858407"/>
            <a:chExt cx="5400600" cy="371475"/>
          </a:xfrm>
        </p:grpSpPr>
        <p:grpSp>
          <p:nvGrpSpPr>
            <p:cNvPr id="208" name="Groupe 207"/>
            <p:cNvGrpSpPr/>
            <p:nvPr/>
          </p:nvGrpSpPr>
          <p:grpSpPr>
            <a:xfrm>
              <a:off x="6156176" y="2858407"/>
              <a:ext cx="3571169" cy="371475"/>
              <a:chOff x="4366166" y="3878200"/>
              <a:chExt cx="3571169" cy="371475"/>
            </a:xfrm>
          </p:grpSpPr>
          <p:sp>
            <p:nvSpPr>
              <p:cNvPr id="209" name="Rectangle 257"/>
              <p:cNvSpPr>
                <a:spLocks noChangeArrowheads="1"/>
              </p:cNvSpPr>
              <p:nvPr/>
            </p:nvSpPr>
            <p:spPr bwMode="auto">
              <a:xfrm>
                <a:off x="5736184"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10" name="Rectangle 254"/>
              <p:cNvSpPr>
                <a:spLocks noChangeArrowheads="1"/>
              </p:cNvSpPr>
              <p:nvPr/>
            </p:nvSpPr>
            <p:spPr bwMode="auto">
              <a:xfrm>
                <a:off x="4366166"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19" name="Rectangle 255"/>
              <p:cNvSpPr>
                <a:spLocks noChangeArrowheads="1"/>
              </p:cNvSpPr>
              <p:nvPr/>
            </p:nvSpPr>
            <p:spPr bwMode="auto">
              <a:xfrm>
                <a:off x="4822838"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20" name="Rectangle 256"/>
              <p:cNvSpPr>
                <a:spLocks noChangeArrowheads="1"/>
              </p:cNvSpPr>
              <p:nvPr/>
            </p:nvSpPr>
            <p:spPr bwMode="auto">
              <a:xfrm>
                <a:off x="5279511"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22" name="Rectangle 254"/>
              <p:cNvSpPr>
                <a:spLocks noChangeArrowheads="1"/>
              </p:cNvSpPr>
              <p:nvPr/>
            </p:nvSpPr>
            <p:spPr bwMode="auto">
              <a:xfrm>
                <a:off x="6166366" y="3878200"/>
                <a:ext cx="1770969"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Complément</a:t>
                </a:r>
                <a:endParaRPr lang="fr-FR" sz="1600" b="1" dirty="0">
                  <a:solidFill>
                    <a:schemeClr val="bg1"/>
                  </a:solidFill>
                  <a:latin typeface="Arial" pitchFamily="34" charset="0"/>
                  <a:cs typeface="Arial" pitchFamily="34" charset="0"/>
                </a:endParaRPr>
              </a:p>
            </p:txBody>
          </p:sp>
        </p:grpSp>
        <p:grpSp>
          <p:nvGrpSpPr>
            <p:cNvPr id="6" name="Groupe 5"/>
            <p:cNvGrpSpPr/>
            <p:nvPr/>
          </p:nvGrpSpPr>
          <p:grpSpPr>
            <a:xfrm>
              <a:off x="4326745" y="2858407"/>
              <a:ext cx="1826688" cy="371475"/>
              <a:chOff x="1083686" y="6497315"/>
              <a:chExt cx="1826688" cy="371475"/>
            </a:xfrm>
          </p:grpSpPr>
          <p:sp>
            <p:nvSpPr>
              <p:cNvPr id="242" name="Rectangle 254"/>
              <p:cNvSpPr>
                <a:spLocks noChangeArrowheads="1"/>
              </p:cNvSpPr>
              <p:nvPr/>
            </p:nvSpPr>
            <p:spPr bwMode="auto">
              <a:xfrm>
                <a:off x="2453702"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62" name="Rectangle 254"/>
              <p:cNvSpPr>
                <a:spLocks noChangeArrowheads="1"/>
              </p:cNvSpPr>
              <p:nvPr/>
            </p:nvSpPr>
            <p:spPr bwMode="auto">
              <a:xfrm>
                <a:off x="1997030"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63" name="Rectangle 254"/>
              <p:cNvSpPr>
                <a:spLocks noChangeArrowheads="1"/>
              </p:cNvSpPr>
              <p:nvPr/>
            </p:nvSpPr>
            <p:spPr bwMode="auto">
              <a:xfrm>
                <a:off x="1540358"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64" name="Rectangle 254"/>
              <p:cNvSpPr>
                <a:spLocks noChangeArrowheads="1"/>
              </p:cNvSpPr>
              <p:nvPr/>
            </p:nvSpPr>
            <p:spPr bwMode="auto">
              <a:xfrm>
                <a:off x="1083686"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grpSp>
        <p:nvGrpSpPr>
          <p:cNvPr id="11" name="Groupe 10"/>
          <p:cNvGrpSpPr/>
          <p:nvPr/>
        </p:nvGrpSpPr>
        <p:grpSpPr>
          <a:xfrm>
            <a:off x="45636" y="3849613"/>
            <a:ext cx="3302228" cy="371475"/>
            <a:chOff x="1691680" y="5301208"/>
            <a:chExt cx="3302228" cy="371475"/>
          </a:xfrm>
        </p:grpSpPr>
        <p:sp>
          <p:nvSpPr>
            <p:cNvPr id="54" name="Rectangle 257"/>
            <p:cNvSpPr>
              <a:spLocks noChangeArrowheads="1"/>
            </p:cNvSpPr>
            <p:nvPr/>
          </p:nvSpPr>
          <p:spPr bwMode="auto">
            <a:xfrm>
              <a:off x="3061698" y="530120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55" name="Rectangle 254"/>
            <p:cNvSpPr>
              <a:spLocks noChangeArrowheads="1"/>
            </p:cNvSpPr>
            <p:nvPr/>
          </p:nvSpPr>
          <p:spPr bwMode="auto">
            <a:xfrm>
              <a:off x="1691680" y="530120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56" name="Rectangle 255"/>
            <p:cNvSpPr>
              <a:spLocks noChangeArrowheads="1"/>
            </p:cNvSpPr>
            <p:nvPr/>
          </p:nvSpPr>
          <p:spPr bwMode="auto">
            <a:xfrm>
              <a:off x="2148352" y="530120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57" name="Rectangle 256"/>
            <p:cNvSpPr>
              <a:spLocks noChangeArrowheads="1"/>
            </p:cNvSpPr>
            <p:nvPr/>
          </p:nvSpPr>
          <p:spPr bwMode="auto">
            <a:xfrm>
              <a:off x="2605025" y="530120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59" name="Rectangle 254"/>
            <p:cNvSpPr>
              <a:spLocks noChangeArrowheads="1"/>
            </p:cNvSpPr>
            <p:nvPr/>
          </p:nvSpPr>
          <p:spPr bwMode="auto">
            <a:xfrm>
              <a:off x="3525213" y="5301208"/>
              <a:ext cx="1468695"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  1</a:t>
              </a:r>
              <a:endParaRPr lang="fr-FR" sz="1600" b="1" dirty="0">
                <a:solidFill>
                  <a:schemeClr val="bg1"/>
                </a:solidFill>
                <a:latin typeface="Arial" pitchFamily="34" charset="0"/>
                <a:cs typeface="Arial" pitchFamily="34" charset="0"/>
              </a:endParaRPr>
            </a:p>
          </p:txBody>
        </p:sp>
      </p:grpSp>
      <p:grpSp>
        <p:nvGrpSpPr>
          <p:cNvPr id="12" name="Groupe 11"/>
          <p:cNvGrpSpPr/>
          <p:nvPr/>
        </p:nvGrpSpPr>
        <p:grpSpPr>
          <a:xfrm>
            <a:off x="45636" y="4194577"/>
            <a:ext cx="3302228" cy="371475"/>
            <a:chOff x="1691680" y="5692052"/>
            <a:chExt cx="3302228" cy="371475"/>
          </a:xfrm>
        </p:grpSpPr>
        <p:sp>
          <p:nvSpPr>
            <p:cNvPr id="61" name="Rectangle 257"/>
            <p:cNvSpPr>
              <a:spLocks noChangeArrowheads="1"/>
            </p:cNvSpPr>
            <p:nvPr/>
          </p:nvSpPr>
          <p:spPr bwMode="auto">
            <a:xfrm>
              <a:off x="3061698" y="569205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62" name="Rectangle 254"/>
            <p:cNvSpPr>
              <a:spLocks noChangeArrowheads="1"/>
            </p:cNvSpPr>
            <p:nvPr/>
          </p:nvSpPr>
          <p:spPr bwMode="auto">
            <a:xfrm>
              <a:off x="1691680" y="569205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63" name="Rectangle 255"/>
            <p:cNvSpPr>
              <a:spLocks noChangeArrowheads="1"/>
            </p:cNvSpPr>
            <p:nvPr/>
          </p:nvSpPr>
          <p:spPr bwMode="auto">
            <a:xfrm>
              <a:off x="2148352" y="569205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64" name="Rectangle 256"/>
            <p:cNvSpPr>
              <a:spLocks noChangeArrowheads="1"/>
            </p:cNvSpPr>
            <p:nvPr/>
          </p:nvSpPr>
          <p:spPr bwMode="auto">
            <a:xfrm>
              <a:off x="2605025" y="569205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66" name="Rectangle 254"/>
            <p:cNvSpPr>
              <a:spLocks noChangeArrowheads="1"/>
            </p:cNvSpPr>
            <p:nvPr/>
          </p:nvSpPr>
          <p:spPr bwMode="auto">
            <a:xfrm>
              <a:off x="3525213" y="5692052"/>
              <a:ext cx="1468695"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addition</a:t>
              </a:r>
              <a:endParaRPr lang="fr-FR" sz="1600" b="1" dirty="0">
                <a:solidFill>
                  <a:schemeClr val="bg1"/>
                </a:solidFill>
                <a:latin typeface="Arial" pitchFamily="34" charset="0"/>
                <a:cs typeface="Arial" pitchFamily="34" charset="0"/>
              </a:endParaRPr>
            </a:p>
          </p:txBody>
        </p:sp>
      </p:grpSp>
      <p:sp>
        <p:nvSpPr>
          <p:cNvPr id="68" name="Rectangle 67"/>
          <p:cNvSpPr/>
          <p:nvPr/>
        </p:nvSpPr>
        <p:spPr>
          <a:xfrm>
            <a:off x="492828" y="5565080"/>
            <a:ext cx="2242922" cy="830997"/>
          </a:xfrm>
          <a:prstGeom prst="rect">
            <a:avLst/>
          </a:prstGeom>
        </p:spPr>
        <p:txBody>
          <a:bodyPr wrap="none">
            <a:spAutoFit/>
          </a:bodyPr>
          <a:lstStyle/>
          <a:p>
            <a:pPr algn="ctr"/>
            <a:r>
              <a:rPr lang="fr-FR" sz="2400" b="1" dirty="0">
                <a:solidFill>
                  <a:schemeClr val="bg1"/>
                </a:solidFill>
                <a:latin typeface="Arial" pitchFamily="34" charset="0"/>
                <a:cs typeface="Arial" pitchFamily="34" charset="0"/>
              </a:rPr>
              <a:t>On écrit:  </a:t>
            </a:r>
            <a:endParaRPr lang="fr-FR" sz="2400" b="1" dirty="0" smtClean="0">
              <a:solidFill>
                <a:schemeClr val="bg1"/>
              </a:solidFill>
              <a:latin typeface="Arial" pitchFamily="34" charset="0"/>
              <a:cs typeface="Arial" pitchFamily="34" charset="0"/>
            </a:endParaRPr>
          </a:p>
          <a:p>
            <a:pPr algn="ctr"/>
            <a:r>
              <a:rPr lang="fr-FR" sz="2400" b="1" dirty="0" smtClean="0">
                <a:solidFill>
                  <a:schemeClr val="bg1"/>
                </a:solidFill>
                <a:latin typeface="Arial" pitchFamily="34" charset="0"/>
                <a:cs typeface="Arial" pitchFamily="34" charset="0"/>
              </a:rPr>
              <a:t>1000</a:t>
            </a:r>
            <a:r>
              <a:rPr lang="fr-FR" sz="2400" b="1" baseline="-25000" dirty="0" smtClean="0">
                <a:solidFill>
                  <a:schemeClr val="bg1"/>
                </a:solidFill>
                <a:latin typeface="Arial" pitchFamily="34" charset="0"/>
                <a:cs typeface="Arial" pitchFamily="34" charset="0"/>
              </a:rPr>
              <a:t>Bs</a:t>
            </a:r>
            <a:r>
              <a:rPr lang="fr-FR" sz="2400" b="1" dirty="0" smtClean="0">
                <a:solidFill>
                  <a:schemeClr val="bg1"/>
                </a:solidFill>
                <a:latin typeface="Arial" pitchFamily="34" charset="0"/>
                <a:cs typeface="Arial" pitchFamily="34" charset="0"/>
              </a:rPr>
              <a:t>  </a:t>
            </a:r>
            <a:r>
              <a:rPr lang="fr-FR" sz="2400" b="1" dirty="0">
                <a:solidFill>
                  <a:schemeClr val="bg1"/>
                </a:solidFill>
                <a:latin typeface="Arial" pitchFamily="34" charset="0"/>
                <a:cs typeface="Arial" pitchFamily="34" charset="0"/>
              </a:rPr>
              <a:t>= </a:t>
            </a:r>
            <a:r>
              <a:rPr lang="fr-FR" sz="2400" b="1" dirty="0" smtClean="0">
                <a:solidFill>
                  <a:schemeClr val="bg1"/>
                </a:solidFill>
                <a:latin typeface="Arial" pitchFamily="34" charset="0"/>
                <a:cs typeface="Arial" pitchFamily="34" charset="0"/>
              </a:rPr>
              <a:t>- 8 </a:t>
            </a:r>
            <a:r>
              <a:rPr lang="fr-FR" sz="2400" b="1" baseline="-25000" dirty="0" smtClean="0">
                <a:solidFill>
                  <a:schemeClr val="bg1"/>
                </a:solidFill>
                <a:latin typeface="Arial" pitchFamily="34" charset="0"/>
                <a:cs typeface="Arial" pitchFamily="34" charset="0"/>
              </a:rPr>
              <a:t>D</a:t>
            </a:r>
            <a:r>
              <a:rPr lang="fr-FR" sz="2400" b="1" dirty="0" smtClean="0">
                <a:solidFill>
                  <a:schemeClr val="bg1"/>
                </a:solidFill>
                <a:latin typeface="Arial" pitchFamily="34" charset="0"/>
                <a:cs typeface="Arial" pitchFamily="34" charset="0"/>
              </a:rPr>
              <a:t> </a:t>
            </a:r>
            <a:endParaRPr lang="fr-FR" sz="2400" b="1" baseline="-25000" dirty="0">
              <a:solidFill>
                <a:schemeClr val="bg1"/>
              </a:solidFill>
              <a:latin typeface="Arial" pitchFamily="34" charset="0"/>
              <a:cs typeface="Arial" pitchFamily="34" charset="0"/>
            </a:endParaRPr>
          </a:p>
        </p:txBody>
      </p:sp>
      <p:sp>
        <p:nvSpPr>
          <p:cNvPr id="69" name="Rectangle 68"/>
          <p:cNvSpPr/>
          <p:nvPr/>
        </p:nvSpPr>
        <p:spPr>
          <a:xfrm>
            <a:off x="2310545" y="4941168"/>
            <a:ext cx="51167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8</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70" name="Rectangle 69"/>
          <p:cNvSpPr/>
          <p:nvPr/>
        </p:nvSpPr>
        <p:spPr>
          <a:xfrm>
            <a:off x="323528" y="4941168"/>
            <a:ext cx="2018501"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 décimal</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71" name="Groupe 70"/>
          <p:cNvGrpSpPr/>
          <p:nvPr/>
        </p:nvGrpSpPr>
        <p:grpSpPr>
          <a:xfrm>
            <a:off x="3563888" y="3849612"/>
            <a:ext cx="5400600" cy="371475"/>
            <a:chOff x="4326745" y="2858407"/>
            <a:chExt cx="5400600" cy="371475"/>
          </a:xfrm>
        </p:grpSpPr>
        <p:grpSp>
          <p:nvGrpSpPr>
            <p:cNvPr id="72" name="Groupe 71"/>
            <p:cNvGrpSpPr/>
            <p:nvPr/>
          </p:nvGrpSpPr>
          <p:grpSpPr>
            <a:xfrm>
              <a:off x="6156176" y="2858407"/>
              <a:ext cx="3571169" cy="371475"/>
              <a:chOff x="4366166" y="3878200"/>
              <a:chExt cx="3571169" cy="371475"/>
            </a:xfrm>
          </p:grpSpPr>
          <p:sp>
            <p:nvSpPr>
              <p:cNvPr id="78" name="Rectangle 257"/>
              <p:cNvSpPr>
                <a:spLocks noChangeArrowheads="1"/>
              </p:cNvSpPr>
              <p:nvPr/>
            </p:nvSpPr>
            <p:spPr bwMode="auto">
              <a:xfrm>
                <a:off x="5736184"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79" name="Rectangle 254"/>
              <p:cNvSpPr>
                <a:spLocks noChangeArrowheads="1"/>
              </p:cNvSpPr>
              <p:nvPr/>
            </p:nvSpPr>
            <p:spPr bwMode="auto">
              <a:xfrm>
                <a:off x="4366166"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0" name="Rectangle 255"/>
              <p:cNvSpPr>
                <a:spLocks noChangeArrowheads="1"/>
              </p:cNvSpPr>
              <p:nvPr/>
            </p:nvSpPr>
            <p:spPr bwMode="auto">
              <a:xfrm>
                <a:off x="4822838"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1" name="Rectangle 256"/>
              <p:cNvSpPr>
                <a:spLocks noChangeArrowheads="1"/>
              </p:cNvSpPr>
              <p:nvPr/>
            </p:nvSpPr>
            <p:spPr bwMode="auto">
              <a:xfrm>
                <a:off x="5279511"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2" name="Rectangle 254"/>
              <p:cNvSpPr>
                <a:spLocks noChangeArrowheads="1"/>
              </p:cNvSpPr>
              <p:nvPr/>
            </p:nvSpPr>
            <p:spPr bwMode="auto">
              <a:xfrm>
                <a:off x="6166366" y="3878200"/>
                <a:ext cx="1770969"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  1</a:t>
                </a:r>
                <a:endParaRPr lang="fr-FR" sz="1600" b="1" dirty="0">
                  <a:solidFill>
                    <a:schemeClr val="bg1"/>
                  </a:solidFill>
                  <a:latin typeface="Arial" pitchFamily="34" charset="0"/>
                  <a:cs typeface="Arial" pitchFamily="34" charset="0"/>
                </a:endParaRPr>
              </a:p>
            </p:txBody>
          </p:sp>
        </p:grpSp>
        <p:grpSp>
          <p:nvGrpSpPr>
            <p:cNvPr id="73" name="Groupe 72"/>
            <p:cNvGrpSpPr/>
            <p:nvPr/>
          </p:nvGrpSpPr>
          <p:grpSpPr>
            <a:xfrm>
              <a:off x="4326745" y="2858407"/>
              <a:ext cx="1826688" cy="371475"/>
              <a:chOff x="1083686" y="6497315"/>
              <a:chExt cx="1826688" cy="371475"/>
            </a:xfrm>
          </p:grpSpPr>
          <p:sp>
            <p:nvSpPr>
              <p:cNvPr id="74" name="Rectangle 254"/>
              <p:cNvSpPr>
                <a:spLocks noChangeArrowheads="1"/>
              </p:cNvSpPr>
              <p:nvPr/>
            </p:nvSpPr>
            <p:spPr bwMode="auto">
              <a:xfrm>
                <a:off x="2453702"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75" name="Rectangle 254"/>
              <p:cNvSpPr>
                <a:spLocks noChangeArrowheads="1"/>
              </p:cNvSpPr>
              <p:nvPr/>
            </p:nvSpPr>
            <p:spPr bwMode="auto">
              <a:xfrm>
                <a:off x="1997030"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76" name="Rectangle 254"/>
              <p:cNvSpPr>
                <a:spLocks noChangeArrowheads="1"/>
              </p:cNvSpPr>
              <p:nvPr/>
            </p:nvSpPr>
            <p:spPr bwMode="auto">
              <a:xfrm>
                <a:off x="1540358"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77" name="Rectangle 254"/>
              <p:cNvSpPr>
                <a:spLocks noChangeArrowheads="1"/>
              </p:cNvSpPr>
              <p:nvPr/>
            </p:nvSpPr>
            <p:spPr bwMode="auto">
              <a:xfrm>
                <a:off x="1083686"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grpSp>
        <p:nvGrpSpPr>
          <p:cNvPr id="83" name="Groupe 82"/>
          <p:cNvGrpSpPr/>
          <p:nvPr/>
        </p:nvGrpSpPr>
        <p:grpSpPr>
          <a:xfrm>
            <a:off x="3563889" y="4194577"/>
            <a:ext cx="5400600" cy="371475"/>
            <a:chOff x="4326745" y="2858407"/>
            <a:chExt cx="5400600" cy="371475"/>
          </a:xfrm>
        </p:grpSpPr>
        <p:grpSp>
          <p:nvGrpSpPr>
            <p:cNvPr id="84" name="Groupe 83"/>
            <p:cNvGrpSpPr/>
            <p:nvPr/>
          </p:nvGrpSpPr>
          <p:grpSpPr>
            <a:xfrm>
              <a:off x="6156176" y="2858407"/>
              <a:ext cx="3571169" cy="371475"/>
              <a:chOff x="4366166" y="3878200"/>
              <a:chExt cx="3571169" cy="371475"/>
            </a:xfrm>
          </p:grpSpPr>
          <p:sp>
            <p:nvSpPr>
              <p:cNvPr id="90" name="Rectangle 257"/>
              <p:cNvSpPr>
                <a:spLocks noChangeArrowheads="1"/>
              </p:cNvSpPr>
              <p:nvPr/>
            </p:nvSpPr>
            <p:spPr bwMode="auto">
              <a:xfrm>
                <a:off x="5736184"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1" name="Rectangle 254"/>
              <p:cNvSpPr>
                <a:spLocks noChangeArrowheads="1"/>
              </p:cNvSpPr>
              <p:nvPr/>
            </p:nvSpPr>
            <p:spPr bwMode="auto">
              <a:xfrm>
                <a:off x="4366166"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1</a:t>
                </a:r>
              </a:p>
            </p:txBody>
          </p:sp>
          <p:sp>
            <p:nvSpPr>
              <p:cNvPr id="92" name="Rectangle 255"/>
              <p:cNvSpPr>
                <a:spLocks noChangeArrowheads="1"/>
              </p:cNvSpPr>
              <p:nvPr/>
            </p:nvSpPr>
            <p:spPr bwMode="auto">
              <a:xfrm>
                <a:off x="4822838"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3" name="Rectangle 256"/>
              <p:cNvSpPr>
                <a:spLocks noChangeArrowheads="1"/>
              </p:cNvSpPr>
              <p:nvPr/>
            </p:nvSpPr>
            <p:spPr bwMode="auto">
              <a:xfrm>
                <a:off x="5279511"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4" name="Rectangle 254"/>
              <p:cNvSpPr>
                <a:spLocks noChangeArrowheads="1"/>
              </p:cNvSpPr>
              <p:nvPr/>
            </p:nvSpPr>
            <p:spPr bwMode="auto">
              <a:xfrm>
                <a:off x="6166366" y="3878200"/>
                <a:ext cx="1770969"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addition</a:t>
                </a:r>
                <a:endParaRPr lang="fr-FR" sz="1600" b="1" dirty="0">
                  <a:solidFill>
                    <a:schemeClr val="bg1"/>
                  </a:solidFill>
                  <a:latin typeface="Arial" pitchFamily="34" charset="0"/>
                  <a:cs typeface="Arial" pitchFamily="34" charset="0"/>
                </a:endParaRPr>
              </a:p>
            </p:txBody>
          </p:sp>
        </p:grpSp>
        <p:grpSp>
          <p:nvGrpSpPr>
            <p:cNvPr id="85" name="Groupe 84"/>
            <p:cNvGrpSpPr/>
            <p:nvPr/>
          </p:nvGrpSpPr>
          <p:grpSpPr>
            <a:xfrm>
              <a:off x="4326745" y="2858407"/>
              <a:ext cx="1826688" cy="371475"/>
              <a:chOff x="1083686" y="6497315"/>
              <a:chExt cx="1826688" cy="371475"/>
            </a:xfrm>
          </p:grpSpPr>
          <p:sp>
            <p:nvSpPr>
              <p:cNvPr id="86" name="Rectangle 254"/>
              <p:cNvSpPr>
                <a:spLocks noChangeArrowheads="1"/>
              </p:cNvSpPr>
              <p:nvPr/>
            </p:nvSpPr>
            <p:spPr bwMode="auto">
              <a:xfrm>
                <a:off x="2453702"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7" name="Rectangle 254"/>
              <p:cNvSpPr>
                <a:spLocks noChangeArrowheads="1"/>
              </p:cNvSpPr>
              <p:nvPr/>
            </p:nvSpPr>
            <p:spPr bwMode="auto">
              <a:xfrm>
                <a:off x="1997030"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8" name="Rectangle 254"/>
              <p:cNvSpPr>
                <a:spLocks noChangeArrowheads="1"/>
              </p:cNvSpPr>
              <p:nvPr/>
            </p:nvSpPr>
            <p:spPr bwMode="auto">
              <a:xfrm>
                <a:off x="1540358"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9" name="Rectangle 254"/>
              <p:cNvSpPr>
                <a:spLocks noChangeArrowheads="1"/>
              </p:cNvSpPr>
              <p:nvPr/>
            </p:nvSpPr>
            <p:spPr bwMode="auto">
              <a:xfrm>
                <a:off x="1083686"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sp>
        <p:nvSpPr>
          <p:cNvPr id="95" name="Rectangle 94"/>
          <p:cNvSpPr/>
          <p:nvPr/>
        </p:nvSpPr>
        <p:spPr>
          <a:xfrm>
            <a:off x="4412050" y="5550331"/>
            <a:ext cx="3255058" cy="830997"/>
          </a:xfrm>
          <a:prstGeom prst="rect">
            <a:avLst/>
          </a:prstGeom>
        </p:spPr>
        <p:txBody>
          <a:bodyPr wrap="none">
            <a:spAutoFit/>
          </a:bodyPr>
          <a:lstStyle/>
          <a:p>
            <a:pPr algn="ctr"/>
            <a:r>
              <a:rPr lang="fr-FR" sz="2400" b="1" dirty="0">
                <a:solidFill>
                  <a:schemeClr val="bg1"/>
                </a:solidFill>
                <a:latin typeface="Arial" pitchFamily="34" charset="0"/>
                <a:cs typeface="Arial" pitchFamily="34" charset="0"/>
              </a:rPr>
              <a:t>On écrit:  </a:t>
            </a:r>
            <a:endParaRPr lang="fr-FR" sz="2400" b="1" dirty="0" smtClean="0">
              <a:solidFill>
                <a:schemeClr val="bg1"/>
              </a:solidFill>
              <a:latin typeface="Arial" pitchFamily="34" charset="0"/>
              <a:cs typeface="Arial" pitchFamily="34" charset="0"/>
            </a:endParaRPr>
          </a:p>
          <a:p>
            <a:pPr algn="ctr"/>
            <a:r>
              <a:rPr lang="fr-FR" sz="2400" b="1" dirty="0" smtClean="0">
                <a:solidFill>
                  <a:schemeClr val="bg1"/>
                </a:solidFill>
                <a:latin typeface="Arial" pitchFamily="34" charset="0"/>
                <a:cs typeface="Arial" pitchFamily="34" charset="0"/>
              </a:rPr>
              <a:t>10000110</a:t>
            </a:r>
            <a:r>
              <a:rPr lang="fr-FR" sz="2400" b="1" baseline="-25000" dirty="0" smtClean="0">
                <a:solidFill>
                  <a:schemeClr val="bg1"/>
                </a:solidFill>
                <a:latin typeface="Arial" pitchFamily="34" charset="0"/>
                <a:cs typeface="Arial" pitchFamily="34" charset="0"/>
              </a:rPr>
              <a:t>Bs</a:t>
            </a:r>
            <a:r>
              <a:rPr lang="fr-FR" sz="2400" b="1" dirty="0" smtClean="0">
                <a:solidFill>
                  <a:schemeClr val="bg1"/>
                </a:solidFill>
                <a:latin typeface="Arial" pitchFamily="34" charset="0"/>
                <a:cs typeface="Arial" pitchFamily="34" charset="0"/>
              </a:rPr>
              <a:t>  </a:t>
            </a:r>
            <a:r>
              <a:rPr lang="fr-FR" sz="2400" b="1" dirty="0">
                <a:solidFill>
                  <a:schemeClr val="bg1"/>
                </a:solidFill>
                <a:latin typeface="Arial" pitchFamily="34" charset="0"/>
                <a:cs typeface="Arial" pitchFamily="34" charset="0"/>
              </a:rPr>
              <a:t>= </a:t>
            </a:r>
            <a:r>
              <a:rPr lang="fr-FR" sz="2400" b="1" dirty="0" smtClean="0">
                <a:solidFill>
                  <a:schemeClr val="bg1"/>
                </a:solidFill>
                <a:latin typeface="Arial" pitchFamily="34" charset="0"/>
                <a:cs typeface="Arial" pitchFamily="34" charset="0"/>
              </a:rPr>
              <a:t>- 122 </a:t>
            </a:r>
            <a:r>
              <a:rPr lang="fr-FR" sz="2400" b="1" baseline="-25000" dirty="0" smtClean="0">
                <a:solidFill>
                  <a:schemeClr val="bg1"/>
                </a:solidFill>
                <a:latin typeface="Arial" pitchFamily="34" charset="0"/>
                <a:cs typeface="Arial" pitchFamily="34" charset="0"/>
              </a:rPr>
              <a:t>D</a:t>
            </a:r>
            <a:r>
              <a:rPr lang="fr-FR" sz="2400" b="1" dirty="0" smtClean="0">
                <a:solidFill>
                  <a:schemeClr val="bg1"/>
                </a:solidFill>
                <a:latin typeface="Arial" pitchFamily="34" charset="0"/>
                <a:cs typeface="Arial" pitchFamily="34" charset="0"/>
              </a:rPr>
              <a:t> </a:t>
            </a:r>
            <a:endParaRPr lang="fr-FR" sz="2400" b="1" baseline="-25000" dirty="0">
              <a:solidFill>
                <a:schemeClr val="bg1"/>
              </a:solidFill>
              <a:latin typeface="Arial" pitchFamily="34" charset="0"/>
              <a:cs typeface="Arial" pitchFamily="34" charset="0"/>
            </a:endParaRPr>
          </a:p>
        </p:txBody>
      </p:sp>
      <p:sp>
        <p:nvSpPr>
          <p:cNvPr id="96" name="Rectangle 95"/>
          <p:cNvSpPr/>
          <p:nvPr/>
        </p:nvSpPr>
        <p:spPr>
          <a:xfrm>
            <a:off x="6735833" y="4926419"/>
            <a:ext cx="76815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122</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97" name="Rectangle 96"/>
          <p:cNvSpPr/>
          <p:nvPr/>
        </p:nvSpPr>
        <p:spPr>
          <a:xfrm>
            <a:off x="4748816" y="4926419"/>
            <a:ext cx="2018501"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 décimal</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3692488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par>
                          <p:cTn id="13" fill="hold">
                            <p:stCondLst>
                              <p:cond delay="500"/>
                            </p:stCondLst>
                            <p:childTnLst>
                              <p:par>
                                <p:cTn id="14" presetID="22" presetClass="entr" presetSubtype="8" fill="hold" nodeType="afterEffect">
                                  <p:stCondLst>
                                    <p:cond delay="75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left)">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left)">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left)">
                                      <p:cBhvr>
                                        <p:cTn id="31" dur="500"/>
                                        <p:tgtEl>
                                          <p:spTgt spid="12"/>
                                        </p:tgtEl>
                                      </p:cBhvr>
                                    </p:animEffect>
                                  </p:childTnLst>
                                </p:cTn>
                              </p:par>
                            </p:childTnLst>
                          </p:cTn>
                        </p:par>
                        <p:par>
                          <p:cTn id="32" fill="hold">
                            <p:stCondLst>
                              <p:cond delay="500"/>
                            </p:stCondLst>
                            <p:childTnLst>
                              <p:par>
                                <p:cTn id="33" presetID="22" presetClass="entr" presetSubtype="8" fill="hold" grpId="0" nodeType="afterEffect">
                                  <p:stCondLst>
                                    <p:cond delay="750"/>
                                  </p:stCondLst>
                                  <p:childTnLst>
                                    <p:set>
                                      <p:cBhvr>
                                        <p:cTn id="34" dur="1" fill="hold">
                                          <p:stCondLst>
                                            <p:cond delay="0"/>
                                          </p:stCondLst>
                                        </p:cTn>
                                        <p:tgtEl>
                                          <p:spTgt spid="70"/>
                                        </p:tgtEl>
                                        <p:attrNameLst>
                                          <p:attrName>style.visibility</p:attrName>
                                        </p:attrNameLst>
                                      </p:cBhvr>
                                      <p:to>
                                        <p:strVal val="visible"/>
                                      </p:to>
                                    </p:set>
                                    <p:animEffect transition="in" filter="wipe(left)">
                                      <p:cBhvr>
                                        <p:cTn id="35" dur="500"/>
                                        <p:tgtEl>
                                          <p:spTgt spid="70"/>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69"/>
                                        </p:tgtEl>
                                        <p:attrNameLst>
                                          <p:attrName>style.visibility</p:attrName>
                                        </p:attrNameLst>
                                      </p:cBhvr>
                                      <p:to>
                                        <p:strVal val="visible"/>
                                      </p:to>
                                    </p:set>
                                    <p:animEffect transition="in" filter="wipe(left)">
                                      <p:cBhvr>
                                        <p:cTn id="40" dur="500"/>
                                        <p:tgtEl>
                                          <p:spTgt spid="69"/>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68"/>
                                        </p:tgtEl>
                                        <p:attrNameLst>
                                          <p:attrName>style.visibility</p:attrName>
                                        </p:attrNameLst>
                                      </p:cBhvr>
                                      <p:to>
                                        <p:strVal val="visible"/>
                                      </p:to>
                                    </p:set>
                                    <p:animEffect transition="in" filter="wipe(left)">
                                      <p:cBhvr>
                                        <p:cTn id="45" dur="500"/>
                                        <p:tgtEl>
                                          <p:spTgt spid="68"/>
                                        </p:tgtEl>
                                      </p:cBhvr>
                                    </p:animEffect>
                                  </p:childTnLst>
                                </p:cTn>
                              </p:par>
                            </p:childTnLst>
                          </p:cTn>
                        </p:par>
                        <p:par>
                          <p:cTn id="46" fill="hold">
                            <p:stCondLst>
                              <p:cond delay="500"/>
                            </p:stCondLst>
                            <p:childTnLst>
                              <p:par>
                                <p:cTn id="47" presetID="22" presetClass="entr" presetSubtype="8" fill="hold" nodeType="afterEffect">
                                  <p:stCondLst>
                                    <p:cond delay="1000"/>
                                  </p:stCondLst>
                                  <p:childTnLst>
                                    <p:set>
                                      <p:cBhvr>
                                        <p:cTn id="48" dur="1" fill="hold">
                                          <p:stCondLst>
                                            <p:cond delay="0"/>
                                          </p:stCondLst>
                                        </p:cTn>
                                        <p:tgtEl>
                                          <p:spTgt spid="190"/>
                                        </p:tgtEl>
                                        <p:attrNameLst>
                                          <p:attrName>style.visibility</p:attrName>
                                        </p:attrNameLst>
                                      </p:cBhvr>
                                      <p:to>
                                        <p:strVal val="visible"/>
                                      </p:to>
                                    </p:set>
                                    <p:animEffect transition="in" filter="wipe(left)">
                                      <p:cBhvr>
                                        <p:cTn id="49" dur="500"/>
                                        <p:tgtEl>
                                          <p:spTgt spid="190"/>
                                        </p:tgtEl>
                                      </p:cBhvr>
                                    </p:animEffect>
                                  </p:childTnLst>
                                </p:cTn>
                              </p:par>
                            </p:childTnLst>
                          </p:cTn>
                        </p:par>
                        <p:par>
                          <p:cTn id="50" fill="hold">
                            <p:stCondLst>
                              <p:cond delay="2000"/>
                            </p:stCondLst>
                            <p:childTnLst>
                              <p:par>
                                <p:cTn id="51" presetID="22" presetClass="entr" presetSubtype="8" fill="hold" nodeType="after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wipe(left)">
                                      <p:cBhvr>
                                        <p:cTn id="53" dur="500"/>
                                        <p:tgtEl>
                                          <p:spTgt spid="14"/>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5"/>
                                        </p:tgtEl>
                                        <p:attrNameLst>
                                          <p:attrName>style.visibility</p:attrName>
                                        </p:attrNameLst>
                                      </p:cBhvr>
                                      <p:to>
                                        <p:strVal val="visible"/>
                                      </p:to>
                                    </p:set>
                                    <p:animEffect transition="in" filter="wipe(left)">
                                      <p:cBhvr>
                                        <p:cTn id="58" dur="500"/>
                                        <p:tgtEl>
                                          <p:spTgt spid="5"/>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nodeType="clickEffect">
                                  <p:stCondLst>
                                    <p:cond delay="0"/>
                                  </p:stCondLst>
                                  <p:childTnLst>
                                    <p:set>
                                      <p:cBhvr>
                                        <p:cTn id="62" dur="1" fill="hold">
                                          <p:stCondLst>
                                            <p:cond delay="0"/>
                                          </p:stCondLst>
                                        </p:cTn>
                                        <p:tgtEl>
                                          <p:spTgt spid="71"/>
                                        </p:tgtEl>
                                        <p:attrNameLst>
                                          <p:attrName>style.visibility</p:attrName>
                                        </p:attrNameLst>
                                      </p:cBhvr>
                                      <p:to>
                                        <p:strVal val="visible"/>
                                      </p:to>
                                    </p:set>
                                    <p:animEffect transition="in" filter="wipe(left)">
                                      <p:cBhvr>
                                        <p:cTn id="63" dur="500"/>
                                        <p:tgtEl>
                                          <p:spTgt spid="71"/>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nodeType="clickEffect">
                                  <p:stCondLst>
                                    <p:cond delay="0"/>
                                  </p:stCondLst>
                                  <p:childTnLst>
                                    <p:set>
                                      <p:cBhvr>
                                        <p:cTn id="67" dur="1" fill="hold">
                                          <p:stCondLst>
                                            <p:cond delay="0"/>
                                          </p:stCondLst>
                                        </p:cTn>
                                        <p:tgtEl>
                                          <p:spTgt spid="83"/>
                                        </p:tgtEl>
                                        <p:attrNameLst>
                                          <p:attrName>style.visibility</p:attrName>
                                        </p:attrNameLst>
                                      </p:cBhvr>
                                      <p:to>
                                        <p:strVal val="visible"/>
                                      </p:to>
                                    </p:set>
                                    <p:animEffect transition="in" filter="wipe(left)">
                                      <p:cBhvr>
                                        <p:cTn id="68" dur="500"/>
                                        <p:tgtEl>
                                          <p:spTgt spid="83"/>
                                        </p:tgtEl>
                                      </p:cBhvr>
                                    </p:animEffect>
                                  </p:childTnLst>
                                </p:cTn>
                              </p:par>
                            </p:childTnLst>
                          </p:cTn>
                        </p:par>
                        <p:par>
                          <p:cTn id="69" fill="hold">
                            <p:stCondLst>
                              <p:cond delay="500"/>
                            </p:stCondLst>
                            <p:childTnLst>
                              <p:par>
                                <p:cTn id="70" presetID="22" presetClass="entr" presetSubtype="8" fill="hold" grpId="0" nodeType="afterEffect">
                                  <p:stCondLst>
                                    <p:cond delay="750"/>
                                  </p:stCondLst>
                                  <p:childTnLst>
                                    <p:set>
                                      <p:cBhvr>
                                        <p:cTn id="71" dur="1" fill="hold">
                                          <p:stCondLst>
                                            <p:cond delay="0"/>
                                          </p:stCondLst>
                                        </p:cTn>
                                        <p:tgtEl>
                                          <p:spTgt spid="97"/>
                                        </p:tgtEl>
                                        <p:attrNameLst>
                                          <p:attrName>style.visibility</p:attrName>
                                        </p:attrNameLst>
                                      </p:cBhvr>
                                      <p:to>
                                        <p:strVal val="visible"/>
                                      </p:to>
                                    </p:set>
                                    <p:animEffect transition="in" filter="wipe(left)">
                                      <p:cBhvr>
                                        <p:cTn id="72" dur="500"/>
                                        <p:tgtEl>
                                          <p:spTgt spid="97"/>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96"/>
                                        </p:tgtEl>
                                        <p:attrNameLst>
                                          <p:attrName>style.visibility</p:attrName>
                                        </p:attrNameLst>
                                      </p:cBhvr>
                                      <p:to>
                                        <p:strVal val="visible"/>
                                      </p:to>
                                    </p:set>
                                    <p:animEffect transition="in" filter="wipe(left)">
                                      <p:cBhvr>
                                        <p:cTn id="77" dur="500"/>
                                        <p:tgtEl>
                                          <p:spTgt spid="96"/>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95"/>
                                        </p:tgtEl>
                                        <p:attrNameLst>
                                          <p:attrName>style.visibility</p:attrName>
                                        </p:attrNameLst>
                                      </p:cBhvr>
                                      <p:to>
                                        <p:strVal val="visible"/>
                                      </p:to>
                                    </p:set>
                                    <p:animEffect transition="in" filter="wipe(left)">
                                      <p:cBhvr>
                                        <p:cTn id="82"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8" grpId="0"/>
      <p:bldP spid="69" grpId="0"/>
      <p:bldP spid="70" grpId="0"/>
      <p:bldP spid="95" grpId="0"/>
      <p:bldP spid="96" grpId="0"/>
      <p:bldP spid="97"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9510" y="-25443"/>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0" y="886073"/>
            <a:ext cx="9144000" cy="461665"/>
          </a:xfrm>
          <a:prstGeom prst="rect">
            <a:avLst/>
          </a:prstGeom>
        </p:spPr>
        <p:txBody>
          <a:bodyPr wrap="squar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Codage des valeurs négatives:  Le code Binaire signé </a:t>
            </a:r>
            <a:r>
              <a:rPr lang="fr-FR" sz="2400" b="1" u="sng" dirty="0">
                <a:effectLst>
                  <a:outerShdw blurRad="38100" dist="38100" dir="2700000" algn="tl">
                    <a:srgbClr val="000000">
                      <a:alpha val="43137"/>
                    </a:srgbClr>
                  </a:outerShdw>
                </a:effectLst>
                <a:latin typeface="Arial" pitchFamily="34" charset="0"/>
                <a:cs typeface="Arial" pitchFamily="34" charset="0"/>
              </a:rPr>
              <a:t> </a:t>
            </a:r>
            <a:r>
              <a:rPr lang="fr-FR" sz="2400" b="1" u="sng" dirty="0" smtClean="0">
                <a:effectLst>
                  <a:outerShdw blurRad="38100" dist="38100" dir="2700000" algn="tl">
                    <a:srgbClr val="000000">
                      <a:alpha val="43137"/>
                    </a:srgbClr>
                  </a:outerShdw>
                </a:effectLst>
                <a:latin typeface="Arial" pitchFamily="34" charset="0"/>
                <a:cs typeface="Arial" pitchFamily="34" charset="0"/>
              </a:rPr>
              <a:t>Bs</a:t>
            </a:r>
            <a:endParaRPr lang="fr-FR" sz="2400" u="sng" dirty="0"/>
          </a:p>
        </p:txBody>
      </p:sp>
      <p:sp>
        <p:nvSpPr>
          <p:cNvPr id="7" name="Rectangle 6"/>
          <p:cNvSpPr/>
          <p:nvPr/>
        </p:nvSpPr>
        <p:spPr>
          <a:xfrm>
            <a:off x="15935" y="1484784"/>
            <a:ext cx="9009725" cy="2031325"/>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Pour convertir un nombre négatif codé </a:t>
            </a:r>
            <a:r>
              <a:rPr lang="fr-FR" b="1" dirty="0">
                <a:effectLst>
                  <a:outerShdw blurRad="38100" dist="38100" dir="2700000" algn="tl">
                    <a:srgbClr val="000000">
                      <a:alpha val="43137"/>
                    </a:srgbClr>
                  </a:outerShdw>
                </a:effectLst>
                <a:latin typeface="Arial" pitchFamily="34" charset="0"/>
                <a:cs typeface="Arial" pitchFamily="34" charset="0"/>
              </a:rPr>
              <a:t>en </a:t>
            </a:r>
            <a:r>
              <a:rPr lang="fr-FR" b="1" dirty="0" smtClean="0">
                <a:effectLst>
                  <a:outerShdw blurRad="38100" dist="38100" dir="2700000" algn="tl">
                    <a:srgbClr val="000000">
                      <a:alpha val="43137"/>
                    </a:srgbClr>
                  </a:outerShdw>
                </a:effectLst>
                <a:latin typeface="Arial" pitchFamily="34" charset="0"/>
                <a:cs typeface="Arial" pitchFamily="34" charset="0"/>
              </a:rPr>
              <a:t>Décimal vers </a:t>
            </a:r>
            <a:r>
              <a:rPr lang="fr-FR" b="1" dirty="0">
                <a:effectLst>
                  <a:outerShdw blurRad="38100" dist="38100" dir="2700000" algn="tl">
                    <a:srgbClr val="000000">
                      <a:alpha val="43137"/>
                    </a:srgbClr>
                  </a:outerShdw>
                </a:effectLst>
                <a:latin typeface="Arial" pitchFamily="34" charset="0"/>
                <a:cs typeface="Arial" pitchFamily="34" charset="0"/>
              </a:rPr>
              <a:t>le Binaire signé </a:t>
            </a:r>
            <a:r>
              <a:rPr lang="fr-FR" b="1" dirty="0" smtClean="0">
                <a:effectLst>
                  <a:outerShdw blurRad="38100" dist="38100" dir="2700000" algn="tl">
                    <a:srgbClr val="000000">
                      <a:alpha val="43137"/>
                    </a:srgbClr>
                  </a:outerShdw>
                </a:effectLst>
                <a:latin typeface="Arial" pitchFamily="34" charset="0"/>
                <a:cs typeface="Arial" pitchFamily="34" charset="0"/>
              </a:rPr>
              <a:t>correspondant. On convertit  la valeur absolue  en binaire, et on effectue un « complément à deux »:</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1°) On inverse chaque valeurs des bits le composant, tous les « 1 » deviennent des « 0 » et tous les « 0 » deviennent des « 1 ».</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2°) On additionne « 1 » au résultat</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3°) on obtient directement le résultat.</a:t>
            </a:r>
          </a:p>
        </p:txBody>
      </p:sp>
      <p:grpSp>
        <p:nvGrpSpPr>
          <p:cNvPr id="9" name="Groupe 8"/>
          <p:cNvGrpSpPr/>
          <p:nvPr/>
        </p:nvGrpSpPr>
        <p:grpSpPr>
          <a:xfrm>
            <a:off x="3104125" y="4077072"/>
            <a:ext cx="3844139" cy="371475"/>
            <a:chOff x="1697298" y="4221088"/>
            <a:chExt cx="3844139" cy="371475"/>
          </a:xfrm>
        </p:grpSpPr>
        <p:sp>
          <p:nvSpPr>
            <p:cNvPr id="157" name="Rectangle 254"/>
            <p:cNvSpPr>
              <a:spLocks noChangeArrowheads="1"/>
            </p:cNvSpPr>
            <p:nvPr/>
          </p:nvSpPr>
          <p:spPr bwMode="auto">
            <a:xfrm>
              <a:off x="1697298" y="4221088"/>
              <a:ext cx="1827915"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Binaire signé</a:t>
              </a:r>
              <a:endParaRPr lang="fr-FR" b="1" dirty="0">
                <a:solidFill>
                  <a:schemeClr val="bg1"/>
                </a:solidFill>
                <a:latin typeface="Arial" pitchFamily="34" charset="0"/>
                <a:cs typeface="Arial" pitchFamily="34" charset="0"/>
              </a:endParaRPr>
            </a:p>
          </p:txBody>
        </p:sp>
        <p:sp>
          <p:nvSpPr>
            <p:cNvPr id="158" name="Rectangle 254"/>
            <p:cNvSpPr>
              <a:spLocks noChangeArrowheads="1"/>
            </p:cNvSpPr>
            <p:nvPr/>
          </p:nvSpPr>
          <p:spPr bwMode="auto">
            <a:xfrm>
              <a:off x="3525213" y="4221088"/>
              <a:ext cx="2016224" cy="371475"/>
            </a:xfrm>
            <a:prstGeom prst="rect">
              <a:avLst/>
            </a:prstGeom>
            <a:gradFill>
              <a:gsLst>
                <a:gs pos="9000">
                  <a:srgbClr val="FF6E01">
                    <a:lumMod val="64000"/>
                  </a:srgbClr>
                </a:gs>
                <a:gs pos="50000">
                  <a:schemeClr val="accent1">
                    <a:tint val="44500"/>
                    <a:satMod val="160000"/>
                  </a:schemeClr>
                </a:gs>
                <a:gs pos="93000">
                  <a:srgbClr val="E78401">
                    <a:lumMod val="75000"/>
                  </a:srgb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grpSp>
      <p:grpSp>
        <p:nvGrpSpPr>
          <p:cNvPr id="8" name="Groupe 7"/>
          <p:cNvGrpSpPr/>
          <p:nvPr/>
        </p:nvGrpSpPr>
        <p:grpSpPr>
          <a:xfrm>
            <a:off x="3104125" y="4430552"/>
            <a:ext cx="3844139" cy="371475"/>
            <a:chOff x="1697298" y="4574568"/>
            <a:chExt cx="3844139" cy="371475"/>
          </a:xfrm>
        </p:grpSpPr>
        <p:sp>
          <p:nvSpPr>
            <p:cNvPr id="168" name="Rectangle 254"/>
            <p:cNvSpPr>
              <a:spLocks noChangeArrowheads="1"/>
            </p:cNvSpPr>
            <p:nvPr/>
          </p:nvSpPr>
          <p:spPr bwMode="auto">
            <a:xfrm>
              <a:off x="1697298" y="457456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169" name="Rectangle 255"/>
            <p:cNvSpPr>
              <a:spLocks noChangeArrowheads="1"/>
            </p:cNvSpPr>
            <p:nvPr/>
          </p:nvSpPr>
          <p:spPr bwMode="auto">
            <a:xfrm>
              <a:off x="2153970" y="457456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0" name="Rectangle 256"/>
            <p:cNvSpPr>
              <a:spLocks noChangeArrowheads="1"/>
            </p:cNvSpPr>
            <p:nvPr/>
          </p:nvSpPr>
          <p:spPr bwMode="auto">
            <a:xfrm>
              <a:off x="2610643" y="457456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1" name="Rectangle 257"/>
            <p:cNvSpPr>
              <a:spLocks noChangeArrowheads="1"/>
            </p:cNvSpPr>
            <p:nvPr/>
          </p:nvSpPr>
          <p:spPr bwMode="auto">
            <a:xfrm>
              <a:off x="3067316" y="457456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3" name="Rectangle 254"/>
            <p:cNvSpPr>
              <a:spLocks noChangeArrowheads="1"/>
            </p:cNvSpPr>
            <p:nvPr/>
          </p:nvSpPr>
          <p:spPr bwMode="auto">
            <a:xfrm>
              <a:off x="3525213" y="4574568"/>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7</a:t>
              </a:r>
              <a:endParaRPr lang="fr-FR" b="1" dirty="0">
                <a:solidFill>
                  <a:schemeClr val="bg1"/>
                </a:solidFill>
                <a:latin typeface="Arial" pitchFamily="34" charset="0"/>
                <a:cs typeface="Arial" pitchFamily="34" charset="0"/>
              </a:endParaRPr>
            </a:p>
          </p:txBody>
        </p:sp>
      </p:grpSp>
      <p:grpSp>
        <p:nvGrpSpPr>
          <p:cNvPr id="10" name="Groupe 9"/>
          <p:cNvGrpSpPr/>
          <p:nvPr/>
        </p:nvGrpSpPr>
        <p:grpSpPr>
          <a:xfrm>
            <a:off x="3104125" y="4948134"/>
            <a:ext cx="3844139" cy="371475"/>
            <a:chOff x="1697298" y="4918365"/>
            <a:chExt cx="3844139" cy="371475"/>
          </a:xfrm>
        </p:grpSpPr>
        <p:sp>
          <p:nvSpPr>
            <p:cNvPr id="175" name="Rectangle 257"/>
            <p:cNvSpPr>
              <a:spLocks noChangeArrowheads="1"/>
            </p:cNvSpPr>
            <p:nvPr/>
          </p:nvSpPr>
          <p:spPr bwMode="auto">
            <a:xfrm>
              <a:off x="3067316" y="491836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76" name="Rectangle 254"/>
            <p:cNvSpPr>
              <a:spLocks noChangeArrowheads="1"/>
            </p:cNvSpPr>
            <p:nvPr/>
          </p:nvSpPr>
          <p:spPr bwMode="auto">
            <a:xfrm>
              <a:off x="1697298" y="491836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7" name="Rectangle 255"/>
            <p:cNvSpPr>
              <a:spLocks noChangeArrowheads="1"/>
            </p:cNvSpPr>
            <p:nvPr/>
          </p:nvSpPr>
          <p:spPr bwMode="auto">
            <a:xfrm>
              <a:off x="2153970" y="491836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185" name="Rectangle 256"/>
            <p:cNvSpPr>
              <a:spLocks noChangeArrowheads="1"/>
            </p:cNvSpPr>
            <p:nvPr/>
          </p:nvSpPr>
          <p:spPr bwMode="auto">
            <a:xfrm>
              <a:off x="2610643" y="491836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88" name="Rectangle 254"/>
            <p:cNvSpPr>
              <a:spLocks noChangeArrowheads="1"/>
            </p:cNvSpPr>
            <p:nvPr/>
          </p:nvSpPr>
          <p:spPr bwMode="auto">
            <a:xfrm>
              <a:off x="3525213" y="4918365"/>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Complément</a:t>
              </a:r>
              <a:endParaRPr lang="fr-FR" sz="1600" b="1" dirty="0">
                <a:solidFill>
                  <a:schemeClr val="bg1"/>
                </a:solidFill>
                <a:latin typeface="Arial" pitchFamily="34" charset="0"/>
                <a:cs typeface="Arial" pitchFamily="34" charset="0"/>
              </a:endParaRPr>
            </a:p>
          </p:txBody>
        </p:sp>
      </p:grpSp>
      <p:grpSp>
        <p:nvGrpSpPr>
          <p:cNvPr id="11" name="Groupe 10"/>
          <p:cNvGrpSpPr/>
          <p:nvPr/>
        </p:nvGrpSpPr>
        <p:grpSpPr>
          <a:xfrm>
            <a:off x="3098507" y="5330977"/>
            <a:ext cx="3849757" cy="371475"/>
            <a:chOff x="1691680" y="5301208"/>
            <a:chExt cx="3849757" cy="371475"/>
          </a:xfrm>
        </p:grpSpPr>
        <p:sp>
          <p:nvSpPr>
            <p:cNvPr id="54" name="Rectangle 257"/>
            <p:cNvSpPr>
              <a:spLocks noChangeArrowheads="1"/>
            </p:cNvSpPr>
            <p:nvPr/>
          </p:nvSpPr>
          <p:spPr bwMode="auto">
            <a:xfrm>
              <a:off x="3061698" y="530120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55" name="Rectangle 254"/>
            <p:cNvSpPr>
              <a:spLocks noChangeArrowheads="1"/>
            </p:cNvSpPr>
            <p:nvPr/>
          </p:nvSpPr>
          <p:spPr bwMode="auto">
            <a:xfrm>
              <a:off x="1691680" y="530120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56" name="Rectangle 255"/>
            <p:cNvSpPr>
              <a:spLocks noChangeArrowheads="1"/>
            </p:cNvSpPr>
            <p:nvPr/>
          </p:nvSpPr>
          <p:spPr bwMode="auto">
            <a:xfrm>
              <a:off x="2148352" y="530120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57" name="Rectangle 256"/>
            <p:cNvSpPr>
              <a:spLocks noChangeArrowheads="1"/>
            </p:cNvSpPr>
            <p:nvPr/>
          </p:nvSpPr>
          <p:spPr bwMode="auto">
            <a:xfrm>
              <a:off x="2605025" y="530120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59" name="Rectangle 254"/>
            <p:cNvSpPr>
              <a:spLocks noChangeArrowheads="1"/>
            </p:cNvSpPr>
            <p:nvPr/>
          </p:nvSpPr>
          <p:spPr bwMode="auto">
            <a:xfrm>
              <a:off x="3525213" y="5301208"/>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  1</a:t>
              </a:r>
              <a:endParaRPr lang="fr-FR" sz="1600" b="1" dirty="0">
                <a:solidFill>
                  <a:schemeClr val="bg1"/>
                </a:solidFill>
                <a:latin typeface="Arial" pitchFamily="34" charset="0"/>
                <a:cs typeface="Arial" pitchFamily="34" charset="0"/>
              </a:endParaRPr>
            </a:p>
          </p:txBody>
        </p:sp>
      </p:grpSp>
      <p:grpSp>
        <p:nvGrpSpPr>
          <p:cNvPr id="12" name="Groupe 11"/>
          <p:cNvGrpSpPr/>
          <p:nvPr/>
        </p:nvGrpSpPr>
        <p:grpSpPr>
          <a:xfrm>
            <a:off x="3098507" y="5721821"/>
            <a:ext cx="3849757" cy="371475"/>
            <a:chOff x="1691680" y="5692052"/>
            <a:chExt cx="3849757" cy="371475"/>
          </a:xfrm>
        </p:grpSpPr>
        <p:sp>
          <p:nvSpPr>
            <p:cNvPr id="61" name="Rectangle 257"/>
            <p:cNvSpPr>
              <a:spLocks noChangeArrowheads="1"/>
            </p:cNvSpPr>
            <p:nvPr/>
          </p:nvSpPr>
          <p:spPr bwMode="auto">
            <a:xfrm>
              <a:off x="3061698" y="569205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62" name="Rectangle 254"/>
            <p:cNvSpPr>
              <a:spLocks noChangeArrowheads="1"/>
            </p:cNvSpPr>
            <p:nvPr/>
          </p:nvSpPr>
          <p:spPr bwMode="auto">
            <a:xfrm>
              <a:off x="1691680" y="569205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63" name="Rectangle 255"/>
            <p:cNvSpPr>
              <a:spLocks noChangeArrowheads="1"/>
            </p:cNvSpPr>
            <p:nvPr/>
          </p:nvSpPr>
          <p:spPr bwMode="auto">
            <a:xfrm>
              <a:off x="2148352" y="569205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64" name="Rectangle 256"/>
            <p:cNvSpPr>
              <a:spLocks noChangeArrowheads="1"/>
            </p:cNvSpPr>
            <p:nvPr/>
          </p:nvSpPr>
          <p:spPr bwMode="auto">
            <a:xfrm>
              <a:off x="2605025" y="569205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66" name="Rectangle 254"/>
            <p:cNvSpPr>
              <a:spLocks noChangeArrowheads="1"/>
            </p:cNvSpPr>
            <p:nvPr/>
          </p:nvSpPr>
          <p:spPr bwMode="auto">
            <a:xfrm>
              <a:off x="3525213" y="5692052"/>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addition</a:t>
              </a:r>
              <a:endParaRPr lang="fr-FR" sz="1600" b="1" dirty="0">
                <a:solidFill>
                  <a:schemeClr val="bg1"/>
                </a:solidFill>
                <a:latin typeface="Arial" pitchFamily="34" charset="0"/>
                <a:cs typeface="Arial" pitchFamily="34" charset="0"/>
              </a:endParaRPr>
            </a:p>
          </p:txBody>
        </p:sp>
      </p:grpSp>
      <p:sp>
        <p:nvSpPr>
          <p:cNvPr id="74" name="Rectangle 73"/>
          <p:cNvSpPr/>
          <p:nvPr/>
        </p:nvSpPr>
        <p:spPr>
          <a:xfrm>
            <a:off x="5220072" y="6237311"/>
            <a:ext cx="3422732" cy="461665"/>
          </a:xfrm>
          <a:prstGeom prst="rect">
            <a:avLst/>
          </a:prstGeom>
        </p:spPr>
        <p:txBody>
          <a:bodyPr wrap="none">
            <a:spAutoFit/>
          </a:bodyPr>
          <a:lstStyle/>
          <a:p>
            <a:r>
              <a:rPr lang="fr-FR" sz="2400" b="1" dirty="0">
                <a:solidFill>
                  <a:schemeClr val="bg1"/>
                </a:solidFill>
                <a:latin typeface="Arial" pitchFamily="34" charset="0"/>
                <a:cs typeface="Arial" pitchFamily="34" charset="0"/>
              </a:rPr>
              <a:t>On écrit: - 7 </a:t>
            </a:r>
            <a:r>
              <a:rPr lang="fr-FR" sz="2400" b="1" baseline="-25000" dirty="0">
                <a:solidFill>
                  <a:schemeClr val="bg1"/>
                </a:solidFill>
                <a:latin typeface="Arial" pitchFamily="34" charset="0"/>
                <a:cs typeface="Arial" pitchFamily="34" charset="0"/>
              </a:rPr>
              <a:t>D</a:t>
            </a:r>
            <a:r>
              <a:rPr lang="fr-FR" sz="2400" b="1" dirty="0">
                <a:solidFill>
                  <a:schemeClr val="bg1"/>
                </a:solidFill>
                <a:latin typeface="Arial" pitchFamily="34" charset="0"/>
                <a:cs typeface="Arial" pitchFamily="34" charset="0"/>
              </a:rPr>
              <a:t> </a:t>
            </a:r>
            <a:r>
              <a:rPr lang="fr-FR" sz="2400" b="1" dirty="0" smtClean="0">
                <a:solidFill>
                  <a:schemeClr val="bg1"/>
                </a:solidFill>
                <a:latin typeface="Arial" pitchFamily="34" charset="0"/>
                <a:cs typeface="Arial" pitchFamily="34" charset="0"/>
              </a:rPr>
              <a:t>= 1001</a:t>
            </a:r>
            <a:r>
              <a:rPr lang="fr-FR" sz="2400" b="1" baseline="-25000" dirty="0" smtClean="0">
                <a:solidFill>
                  <a:schemeClr val="bg1"/>
                </a:solidFill>
                <a:latin typeface="Arial" pitchFamily="34" charset="0"/>
                <a:cs typeface="Arial" pitchFamily="34" charset="0"/>
              </a:rPr>
              <a:t>Bs</a:t>
            </a:r>
            <a:endParaRPr lang="fr-FR" sz="2400" b="1" baseline="-25000" dirty="0">
              <a:solidFill>
                <a:schemeClr val="bg1"/>
              </a:solidFill>
              <a:latin typeface="Arial" pitchFamily="34" charset="0"/>
              <a:cs typeface="Arial" pitchFamily="34" charset="0"/>
            </a:endParaRPr>
          </a:p>
        </p:txBody>
      </p:sp>
      <p:sp>
        <p:nvSpPr>
          <p:cNvPr id="76" name="Rectangle 75"/>
          <p:cNvSpPr/>
          <p:nvPr/>
        </p:nvSpPr>
        <p:spPr>
          <a:xfrm>
            <a:off x="150174" y="4059496"/>
            <a:ext cx="1868845" cy="369332"/>
          </a:xfrm>
          <a:prstGeom prst="rect">
            <a:avLst/>
          </a:prstGeom>
        </p:spPr>
        <p:txBody>
          <a:bodyPr wrap="none">
            <a:spAutoFit/>
          </a:bodyPr>
          <a:lstStyle/>
          <a:p>
            <a:r>
              <a:rPr lang="fr-FR" b="1" dirty="0" smtClean="0">
                <a:solidFill>
                  <a:schemeClr val="bg1"/>
                </a:solidFill>
                <a:latin typeface="Arial" pitchFamily="34" charset="0"/>
                <a:cs typeface="Arial" pitchFamily="34" charset="0"/>
              </a:rPr>
              <a:t>A convertir : - 7</a:t>
            </a:r>
            <a:endParaRPr lang="fr-FR" b="1" dirty="0">
              <a:solidFill>
                <a:schemeClr val="bg1"/>
              </a:solidFill>
              <a:latin typeface="Arial" pitchFamily="34" charset="0"/>
              <a:cs typeface="Arial" pitchFamily="34" charset="0"/>
            </a:endParaRPr>
          </a:p>
        </p:txBody>
      </p:sp>
      <p:sp>
        <p:nvSpPr>
          <p:cNvPr id="37" name="Rectangle 36"/>
          <p:cNvSpPr/>
          <p:nvPr/>
        </p:nvSpPr>
        <p:spPr>
          <a:xfrm>
            <a:off x="-33689" y="4571050"/>
            <a:ext cx="2933945" cy="369332"/>
          </a:xfrm>
          <a:prstGeom prst="rect">
            <a:avLst/>
          </a:prstGeom>
        </p:spPr>
        <p:txBody>
          <a:bodyPr wrap="none">
            <a:spAutoFit/>
          </a:bodyPr>
          <a:lstStyle/>
          <a:p>
            <a:r>
              <a:rPr lang="fr-FR" b="1" dirty="0">
                <a:solidFill>
                  <a:schemeClr val="bg1"/>
                </a:solidFill>
                <a:latin typeface="Arial" pitchFamily="34" charset="0"/>
                <a:cs typeface="Arial" pitchFamily="34" charset="0"/>
              </a:rPr>
              <a:t>On </a:t>
            </a:r>
            <a:r>
              <a:rPr lang="fr-FR" b="1" dirty="0" smtClean="0">
                <a:solidFill>
                  <a:schemeClr val="bg1"/>
                </a:solidFill>
                <a:latin typeface="Arial" pitchFamily="34" charset="0"/>
                <a:cs typeface="Arial" pitchFamily="34" charset="0"/>
              </a:rPr>
              <a:t>prends:   7 </a:t>
            </a:r>
            <a:r>
              <a:rPr lang="fr-FR" b="1" baseline="-25000" dirty="0">
                <a:solidFill>
                  <a:schemeClr val="bg1"/>
                </a:solidFill>
                <a:latin typeface="Arial" pitchFamily="34" charset="0"/>
                <a:cs typeface="Arial" pitchFamily="34" charset="0"/>
              </a:rPr>
              <a:t>D</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 0111</a:t>
            </a:r>
            <a:r>
              <a:rPr lang="fr-FR" b="1" baseline="-25000" dirty="0" smtClean="0">
                <a:solidFill>
                  <a:schemeClr val="bg1"/>
                </a:solidFill>
                <a:latin typeface="Arial" pitchFamily="34" charset="0"/>
                <a:cs typeface="Arial" pitchFamily="34" charset="0"/>
              </a:rPr>
              <a:t>Bs</a:t>
            </a:r>
            <a:endParaRPr lang="fr-FR" b="1" baseline="-250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337684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4450"/>
                            </p:stCondLst>
                            <p:childTnLst>
                              <p:par>
                                <p:cTn id="9" presetID="22" presetClass="entr" presetSubtype="8" fill="hold" grpId="0" nodeType="afterEffect">
                                  <p:stCondLst>
                                    <p:cond delay="500"/>
                                  </p:stCondLst>
                                  <p:childTnLst>
                                    <p:set>
                                      <p:cBhvr>
                                        <p:cTn id="10" dur="1" fill="hold">
                                          <p:stCondLst>
                                            <p:cond delay="0"/>
                                          </p:stCondLst>
                                        </p:cTn>
                                        <p:tgtEl>
                                          <p:spTgt spid="76"/>
                                        </p:tgtEl>
                                        <p:attrNameLst>
                                          <p:attrName>style.visibility</p:attrName>
                                        </p:attrNameLst>
                                      </p:cBhvr>
                                      <p:to>
                                        <p:strVal val="visible"/>
                                      </p:to>
                                    </p:set>
                                    <p:animEffect transition="in" filter="wipe(left)">
                                      <p:cBhvr>
                                        <p:cTn id="11" dur="500"/>
                                        <p:tgtEl>
                                          <p:spTgt spid="76"/>
                                        </p:tgtEl>
                                      </p:cBhvr>
                                    </p:animEffect>
                                  </p:childTnLst>
                                </p:cTn>
                              </p:par>
                            </p:childTnLst>
                          </p:cTn>
                        </p:par>
                        <p:par>
                          <p:cTn id="12" fill="hold">
                            <p:stCondLst>
                              <p:cond delay="5450"/>
                            </p:stCondLst>
                            <p:childTnLst>
                              <p:par>
                                <p:cTn id="13" presetID="22" presetClass="entr" presetSubtype="8" fill="hold" grpId="0" nodeType="afterEffect">
                                  <p:stCondLst>
                                    <p:cond delay="500"/>
                                  </p:stCondLst>
                                  <p:childTnLst>
                                    <p:set>
                                      <p:cBhvr>
                                        <p:cTn id="14" dur="1" fill="hold">
                                          <p:stCondLst>
                                            <p:cond delay="0"/>
                                          </p:stCondLst>
                                        </p:cTn>
                                        <p:tgtEl>
                                          <p:spTgt spid="37"/>
                                        </p:tgtEl>
                                        <p:attrNameLst>
                                          <p:attrName>style.visibility</p:attrName>
                                        </p:attrNameLst>
                                      </p:cBhvr>
                                      <p:to>
                                        <p:strVal val="visible"/>
                                      </p:to>
                                    </p:set>
                                    <p:animEffect transition="in" filter="wipe(left)">
                                      <p:cBhvr>
                                        <p:cTn id="15" dur="500"/>
                                        <p:tgtEl>
                                          <p:spTgt spid="37"/>
                                        </p:tgtEl>
                                      </p:cBhvr>
                                    </p:animEffect>
                                  </p:childTnLst>
                                </p:cTn>
                              </p:par>
                            </p:childTnLst>
                          </p:cTn>
                        </p:par>
                        <p:par>
                          <p:cTn id="16" fill="hold">
                            <p:stCondLst>
                              <p:cond delay="6450"/>
                            </p:stCondLst>
                            <p:childTnLst>
                              <p:par>
                                <p:cTn id="17" presetID="22" presetClass="entr" presetSubtype="8" fill="hold" nodeType="afterEffect">
                                  <p:stCondLst>
                                    <p:cond delay="50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par>
                          <p:cTn id="20" fill="hold">
                            <p:stCondLst>
                              <p:cond delay="7450"/>
                            </p:stCondLst>
                            <p:childTnLst>
                              <p:par>
                                <p:cTn id="21" presetID="22" presetClass="entr" presetSubtype="2" fill="hold" nodeType="afterEffect">
                                  <p:stCondLst>
                                    <p:cond delay="500"/>
                                  </p:stCondLst>
                                  <p:childTnLst>
                                    <p:set>
                                      <p:cBhvr>
                                        <p:cTn id="22" dur="1" fill="hold">
                                          <p:stCondLst>
                                            <p:cond delay="0"/>
                                          </p:stCondLst>
                                        </p:cTn>
                                        <p:tgtEl>
                                          <p:spTgt spid="8"/>
                                        </p:tgtEl>
                                        <p:attrNameLst>
                                          <p:attrName>style.visibility</p:attrName>
                                        </p:attrNameLst>
                                      </p:cBhvr>
                                      <p:to>
                                        <p:strVal val="visible"/>
                                      </p:to>
                                    </p:set>
                                    <p:animEffect transition="in" filter="wipe(right)">
                                      <p:cBhvr>
                                        <p:cTn id="23" dur="500"/>
                                        <p:tgtEl>
                                          <p:spTgt spid="8"/>
                                        </p:tgtEl>
                                      </p:cBhvr>
                                    </p:animEffect>
                                  </p:childTnLst>
                                </p:cTn>
                              </p:par>
                            </p:childTnLst>
                          </p:cTn>
                        </p:par>
                        <p:par>
                          <p:cTn id="24" fill="hold">
                            <p:stCondLst>
                              <p:cond delay="8450"/>
                            </p:stCondLst>
                            <p:childTnLst>
                              <p:par>
                                <p:cTn id="25" presetID="22" presetClass="entr" presetSubtype="8" fill="hold" nodeType="afterEffect">
                                  <p:stCondLst>
                                    <p:cond delay="500"/>
                                  </p:stCondLst>
                                  <p:childTnLst>
                                    <p:set>
                                      <p:cBhvr>
                                        <p:cTn id="26" dur="1" fill="hold">
                                          <p:stCondLst>
                                            <p:cond delay="0"/>
                                          </p:stCondLst>
                                        </p:cTn>
                                        <p:tgtEl>
                                          <p:spTgt spid="10"/>
                                        </p:tgtEl>
                                        <p:attrNameLst>
                                          <p:attrName>style.visibility</p:attrName>
                                        </p:attrNameLst>
                                      </p:cBhvr>
                                      <p:to>
                                        <p:strVal val="visible"/>
                                      </p:to>
                                    </p:set>
                                    <p:animEffect transition="in" filter="wipe(left)">
                                      <p:cBhvr>
                                        <p:cTn id="27" dur="500"/>
                                        <p:tgtEl>
                                          <p:spTgt spid="10"/>
                                        </p:tgtEl>
                                      </p:cBhvr>
                                    </p:animEffect>
                                  </p:childTnLst>
                                </p:cTn>
                              </p:par>
                            </p:childTnLst>
                          </p:cTn>
                        </p:par>
                        <p:par>
                          <p:cTn id="28" fill="hold">
                            <p:stCondLst>
                              <p:cond delay="9450"/>
                            </p:stCondLst>
                            <p:childTnLst>
                              <p:par>
                                <p:cTn id="29" presetID="22" presetClass="entr" presetSubtype="8" fill="hold" nodeType="afterEffect">
                                  <p:stCondLst>
                                    <p:cond delay="500"/>
                                  </p:stCondLst>
                                  <p:childTnLst>
                                    <p:set>
                                      <p:cBhvr>
                                        <p:cTn id="30" dur="1" fill="hold">
                                          <p:stCondLst>
                                            <p:cond delay="0"/>
                                          </p:stCondLst>
                                        </p:cTn>
                                        <p:tgtEl>
                                          <p:spTgt spid="11"/>
                                        </p:tgtEl>
                                        <p:attrNameLst>
                                          <p:attrName>style.visibility</p:attrName>
                                        </p:attrNameLst>
                                      </p:cBhvr>
                                      <p:to>
                                        <p:strVal val="visible"/>
                                      </p:to>
                                    </p:set>
                                    <p:animEffect transition="in" filter="wipe(left)">
                                      <p:cBhvr>
                                        <p:cTn id="31" dur="500"/>
                                        <p:tgtEl>
                                          <p:spTgt spid="11"/>
                                        </p:tgtEl>
                                      </p:cBhvr>
                                    </p:animEffect>
                                  </p:childTnLst>
                                </p:cTn>
                              </p:par>
                            </p:childTnLst>
                          </p:cTn>
                        </p:par>
                        <p:par>
                          <p:cTn id="32" fill="hold">
                            <p:stCondLst>
                              <p:cond delay="10450"/>
                            </p:stCondLst>
                            <p:childTnLst>
                              <p:par>
                                <p:cTn id="33" presetID="22" presetClass="entr" presetSubtype="8" fill="hold" nodeType="afterEffect">
                                  <p:stCondLst>
                                    <p:cond delay="500"/>
                                  </p:stCondLst>
                                  <p:childTnLst>
                                    <p:set>
                                      <p:cBhvr>
                                        <p:cTn id="34" dur="1" fill="hold">
                                          <p:stCondLst>
                                            <p:cond delay="0"/>
                                          </p:stCondLst>
                                        </p:cTn>
                                        <p:tgtEl>
                                          <p:spTgt spid="12"/>
                                        </p:tgtEl>
                                        <p:attrNameLst>
                                          <p:attrName>style.visibility</p:attrName>
                                        </p:attrNameLst>
                                      </p:cBhvr>
                                      <p:to>
                                        <p:strVal val="visible"/>
                                      </p:to>
                                    </p:set>
                                    <p:animEffect transition="in" filter="wipe(left)">
                                      <p:cBhvr>
                                        <p:cTn id="35" dur="500"/>
                                        <p:tgtEl>
                                          <p:spTgt spid="12"/>
                                        </p:tgtEl>
                                      </p:cBhvr>
                                    </p:animEffect>
                                  </p:childTnLst>
                                </p:cTn>
                              </p:par>
                            </p:childTnLst>
                          </p:cTn>
                        </p:par>
                        <p:par>
                          <p:cTn id="36" fill="hold">
                            <p:stCondLst>
                              <p:cond delay="11450"/>
                            </p:stCondLst>
                            <p:childTnLst>
                              <p:par>
                                <p:cTn id="37" presetID="22" presetClass="entr" presetSubtype="8" fill="hold" grpId="0" nodeType="afterEffect">
                                  <p:stCondLst>
                                    <p:cond delay="500"/>
                                  </p:stCondLst>
                                  <p:childTnLst>
                                    <p:set>
                                      <p:cBhvr>
                                        <p:cTn id="38" dur="1" fill="hold">
                                          <p:stCondLst>
                                            <p:cond delay="0"/>
                                          </p:stCondLst>
                                        </p:cTn>
                                        <p:tgtEl>
                                          <p:spTgt spid="74"/>
                                        </p:tgtEl>
                                        <p:attrNameLst>
                                          <p:attrName>style.visibility</p:attrName>
                                        </p:attrNameLst>
                                      </p:cBhvr>
                                      <p:to>
                                        <p:strVal val="visible"/>
                                      </p:to>
                                    </p:set>
                                    <p:animEffect transition="in" filter="wipe(left)">
                                      <p:cBhvr>
                                        <p:cTn id="39"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4" grpId="0"/>
      <p:bldP spid="76" grpId="0"/>
      <p:bldP spid="3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9510" y="-25443"/>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0" y="886073"/>
            <a:ext cx="9144000" cy="461665"/>
          </a:xfrm>
          <a:prstGeom prst="rect">
            <a:avLst/>
          </a:prstGeom>
        </p:spPr>
        <p:txBody>
          <a:bodyPr wrap="squar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Codage des valeurs négatives:  Le code Binaire signé </a:t>
            </a:r>
            <a:r>
              <a:rPr lang="fr-FR" sz="2400" b="1" u="sng" dirty="0">
                <a:effectLst>
                  <a:outerShdw blurRad="38100" dist="38100" dir="2700000" algn="tl">
                    <a:srgbClr val="000000">
                      <a:alpha val="43137"/>
                    </a:srgbClr>
                  </a:outerShdw>
                </a:effectLst>
                <a:latin typeface="Arial" pitchFamily="34" charset="0"/>
                <a:cs typeface="Arial" pitchFamily="34" charset="0"/>
              </a:rPr>
              <a:t> </a:t>
            </a:r>
            <a:r>
              <a:rPr lang="fr-FR" sz="2400" b="1" u="sng" dirty="0" smtClean="0">
                <a:effectLst>
                  <a:outerShdw blurRad="38100" dist="38100" dir="2700000" algn="tl">
                    <a:srgbClr val="000000">
                      <a:alpha val="43137"/>
                    </a:srgbClr>
                  </a:outerShdw>
                </a:effectLst>
                <a:latin typeface="Arial" pitchFamily="34" charset="0"/>
                <a:cs typeface="Arial" pitchFamily="34" charset="0"/>
              </a:rPr>
              <a:t>Bs</a:t>
            </a:r>
            <a:endParaRPr lang="fr-FR" sz="2400" u="sng" dirty="0"/>
          </a:p>
        </p:txBody>
      </p:sp>
      <p:sp>
        <p:nvSpPr>
          <p:cNvPr id="7" name="Rectangle 6"/>
          <p:cNvSpPr/>
          <p:nvPr/>
        </p:nvSpPr>
        <p:spPr>
          <a:xfrm>
            <a:off x="15935" y="1484784"/>
            <a:ext cx="9009725" cy="646331"/>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a:effectLst>
                  <a:outerShdw blurRad="38100" dist="38100" dir="2700000" algn="tl">
                    <a:srgbClr val="000000">
                      <a:alpha val="43137"/>
                    </a:srgbClr>
                  </a:outerShdw>
                </a:effectLst>
                <a:latin typeface="Arial" pitchFamily="34" charset="0"/>
                <a:cs typeface="Arial" pitchFamily="34" charset="0"/>
              </a:rPr>
              <a:t>Conversion Décimal vers le Binaire </a:t>
            </a:r>
            <a:r>
              <a:rPr lang="fr-FR" b="1" dirty="0" smtClean="0">
                <a:effectLst>
                  <a:outerShdw blurRad="38100" dist="38100" dir="2700000" algn="tl">
                    <a:srgbClr val="000000">
                      <a:alpha val="43137"/>
                    </a:srgbClr>
                  </a:outerShdw>
                </a:effectLst>
                <a:latin typeface="Arial" pitchFamily="34" charset="0"/>
                <a:cs typeface="Arial" pitchFamily="34" charset="0"/>
              </a:rPr>
              <a:t>signé….</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A vous de jouer…..</a:t>
            </a:r>
          </a:p>
        </p:txBody>
      </p:sp>
      <p:grpSp>
        <p:nvGrpSpPr>
          <p:cNvPr id="9" name="Groupe 8"/>
          <p:cNvGrpSpPr/>
          <p:nvPr/>
        </p:nvGrpSpPr>
        <p:grpSpPr>
          <a:xfrm>
            <a:off x="87942" y="3300060"/>
            <a:ext cx="3296610" cy="371475"/>
            <a:chOff x="1697298" y="4221088"/>
            <a:chExt cx="3296610" cy="371475"/>
          </a:xfrm>
        </p:grpSpPr>
        <p:sp>
          <p:nvSpPr>
            <p:cNvPr id="157" name="Rectangle 254"/>
            <p:cNvSpPr>
              <a:spLocks noChangeArrowheads="1"/>
            </p:cNvSpPr>
            <p:nvPr/>
          </p:nvSpPr>
          <p:spPr bwMode="auto">
            <a:xfrm>
              <a:off x="1697298" y="4221088"/>
              <a:ext cx="1827915"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Binaire signé</a:t>
              </a:r>
              <a:endParaRPr lang="fr-FR" b="1" dirty="0">
                <a:solidFill>
                  <a:schemeClr val="bg1"/>
                </a:solidFill>
                <a:latin typeface="Arial" pitchFamily="34" charset="0"/>
                <a:cs typeface="Arial" pitchFamily="34" charset="0"/>
              </a:endParaRPr>
            </a:p>
          </p:txBody>
        </p:sp>
        <p:sp>
          <p:nvSpPr>
            <p:cNvPr id="158" name="Rectangle 254"/>
            <p:cNvSpPr>
              <a:spLocks noChangeArrowheads="1"/>
            </p:cNvSpPr>
            <p:nvPr/>
          </p:nvSpPr>
          <p:spPr bwMode="auto">
            <a:xfrm>
              <a:off x="3525213" y="4221088"/>
              <a:ext cx="1468695" cy="371475"/>
            </a:xfrm>
            <a:prstGeom prst="rect">
              <a:avLst/>
            </a:prstGeom>
            <a:gradFill>
              <a:gsLst>
                <a:gs pos="9000">
                  <a:srgbClr val="FF6E01">
                    <a:lumMod val="64000"/>
                  </a:srgbClr>
                </a:gs>
                <a:gs pos="50000">
                  <a:schemeClr val="accent1">
                    <a:tint val="44500"/>
                    <a:satMod val="160000"/>
                  </a:schemeClr>
                </a:gs>
                <a:gs pos="93000">
                  <a:srgbClr val="E78401">
                    <a:lumMod val="75000"/>
                  </a:srgb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grpSp>
      <p:grpSp>
        <p:nvGrpSpPr>
          <p:cNvPr id="8" name="Groupe 7"/>
          <p:cNvGrpSpPr/>
          <p:nvPr/>
        </p:nvGrpSpPr>
        <p:grpSpPr>
          <a:xfrm>
            <a:off x="87942" y="3653540"/>
            <a:ext cx="3296610" cy="371475"/>
            <a:chOff x="1697298" y="4574568"/>
            <a:chExt cx="3296610" cy="371475"/>
          </a:xfrm>
        </p:grpSpPr>
        <p:sp>
          <p:nvSpPr>
            <p:cNvPr id="168" name="Rectangle 254"/>
            <p:cNvSpPr>
              <a:spLocks noChangeArrowheads="1"/>
            </p:cNvSpPr>
            <p:nvPr/>
          </p:nvSpPr>
          <p:spPr bwMode="auto">
            <a:xfrm>
              <a:off x="1697298" y="457456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169" name="Rectangle 255"/>
            <p:cNvSpPr>
              <a:spLocks noChangeArrowheads="1"/>
            </p:cNvSpPr>
            <p:nvPr/>
          </p:nvSpPr>
          <p:spPr bwMode="auto">
            <a:xfrm>
              <a:off x="2153970" y="457456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0" name="Rectangle 256"/>
            <p:cNvSpPr>
              <a:spLocks noChangeArrowheads="1"/>
            </p:cNvSpPr>
            <p:nvPr/>
          </p:nvSpPr>
          <p:spPr bwMode="auto">
            <a:xfrm>
              <a:off x="2610643" y="457456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1" name="Rectangle 257"/>
            <p:cNvSpPr>
              <a:spLocks noChangeArrowheads="1"/>
            </p:cNvSpPr>
            <p:nvPr/>
          </p:nvSpPr>
          <p:spPr bwMode="auto">
            <a:xfrm>
              <a:off x="3067316" y="457456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73" name="Rectangle 254"/>
            <p:cNvSpPr>
              <a:spLocks noChangeArrowheads="1"/>
            </p:cNvSpPr>
            <p:nvPr/>
          </p:nvSpPr>
          <p:spPr bwMode="auto">
            <a:xfrm>
              <a:off x="3525213" y="4574568"/>
              <a:ext cx="1468695"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Val. départ</a:t>
              </a:r>
              <a:endParaRPr lang="fr-FR" b="1" dirty="0">
                <a:solidFill>
                  <a:schemeClr val="bg1"/>
                </a:solidFill>
                <a:latin typeface="Arial" pitchFamily="34" charset="0"/>
                <a:cs typeface="Arial" pitchFamily="34" charset="0"/>
              </a:endParaRPr>
            </a:p>
          </p:txBody>
        </p:sp>
      </p:grpSp>
      <p:grpSp>
        <p:nvGrpSpPr>
          <p:cNvPr id="10" name="Groupe 9"/>
          <p:cNvGrpSpPr/>
          <p:nvPr/>
        </p:nvGrpSpPr>
        <p:grpSpPr>
          <a:xfrm>
            <a:off x="87942" y="4201926"/>
            <a:ext cx="3296610" cy="371475"/>
            <a:chOff x="1697298" y="4918365"/>
            <a:chExt cx="3296610" cy="371475"/>
          </a:xfrm>
        </p:grpSpPr>
        <p:sp>
          <p:nvSpPr>
            <p:cNvPr id="175" name="Rectangle 257"/>
            <p:cNvSpPr>
              <a:spLocks noChangeArrowheads="1"/>
            </p:cNvSpPr>
            <p:nvPr/>
          </p:nvSpPr>
          <p:spPr bwMode="auto">
            <a:xfrm>
              <a:off x="3067316" y="491836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6" name="Rectangle 254"/>
            <p:cNvSpPr>
              <a:spLocks noChangeArrowheads="1"/>
            </p:cNvSpPr>
            <p:nvPr/>
          </p:nvSpPr>
          <p:spPr bwMode="auto">
            <a:xfrm>
              <a:off x="1697298" y="491836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7" name="Rectangle 255"/>
            <p:cNvSpPr>
              <a:spLocks noChangeArrowheads="1"/>
            </p:cNvSpPr>
            <p:nvPr/>
          </p:nvSpPr>
          <p:spPr bwMode="auto">
            <a:xfrm>
              <a:off x="2153970" y="491836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85" name="Rectangle 256"/>
            <p:cNvSpPr>
              <a:spLocks noChangeArrowheads="1"/>
            </p:cNvSpPr>
            <p:nvPr/>
          </p:nvSpPr>
          <p:spPr bwMode="auto">
            <a:xfrm>
              <a:off x="2610643" y="491836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88" name="Rectangle 254"/>
            <p:cNvSpPr>
              <a:spLocks noChangeArrowheads="1"/>
            </p:cNvSpPr>
            <p:nvPr/>
          </p:nvSpPr>
          <p:spPr bwMode="auto">
            <a:xfrm>
              <a:off x="3525213" y="4918365"/>
              <a:ext cx="1468695"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Complément</a:t>
              </a:r>
              <a:endParaRPr lang="fr-FR" sz="1600" b="1" dirty="0">
                <a:solidFill>
                  <a:schemeClr val="bg1"/>
                </a:solidFill>
                <a:latin typeface="Arial" pitchFamily="34" charset="0"/>
                <a:cs typeface="Arial" pitchFamily="34" charset="0"/>
              </a:endParaRPr>
            </a:p>
          </p:txBody>
        </p:sp>
      </p:grpSp>
      <p:grpSp>
        <p:nvGrpSpPr>
          <p:cNvPr id="190" name="Groupe 189"/>
          <p:cNvGrpSpPr/>
          <p:nvPr/>
        </p:nvGrpSpPr>
        <p:grpSpPr>
          <a:xfrm>
            <a:off x="3635896" y="3326232"/>
            <a:ext cx="5400599" cy="371475"/>
            <a:chOff x="2526546" y="613718"/>
            <a:chExt cx="5400599" cy="371475"/>
          </a:xfrm>
        </p:grpSpPr>
        <p:sp>
          <p:nvSpPr>
            <p:cNvPr id="192" name="Rectangle 254"/>
            <p:cNvSpPr>
              <a:spLocks noChangeArrowheads="1"/>
            </p:cNvSpPr>
            <p:nvPr/>
          </p:nvSpPr>
          <p:spPr bwMode="auto">
            <a:xfrm>
              <a:off x="2526546" y="613718"/>
              <a:ext cx="3657346"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Binaire signé </a:t>
              </a:r>
              <a:endParaRPr lang="fr-FR" b="1" dirty="0">
                <a:solidFill>
                  <a:schemeClr val="bg1"/>
                </a:solidFill>
                <a:latin typeface="Arial" pitchFamily="34" charset="0"/>
                <a:cs typeface="Arial" pitchFamily="34" charset="0"/>
              </a:endParaRPr>
            </a:p>
          </p:txBody>
        </p:sp>
        <p:sp>
          <p:nvSpPr>
            <p:cNvPr id="193" name="Rectangle 254"/>
            <p:cNvSpPr>
              <a:spLocks noChangeArrowheads="1"/>
            </p:cNvSpPr>
            <p:nvPr/>
          </p:nvSpPr>
          <p:spPr bwMode="auto">
            <a:xfrm>
              <a:off x="6156176" y="613718"/>
              <a:ext cx="1770969" cy="371475"/>
            </a:xfrm>
            <a:prstGeom prst="rect">
              <a:avLst/>
            </a:prstGeom>
            <a:gradFill>
              <a:gsLst>
                <a:gs pos="9000">
                  <a:srgbClr val="FF6E01">
                    <a:lumMod val="64000"/>
                  </a:srgbClr>
                </a:gs>
                <a:gs pos="50000">
                  <a:schemeClr val="accent1">
                    <a:tint val="44500"/>
                    <a:satMod val="160000"/>
                  </a:schemeClr>
                </a:gs>
                <a:gs pos="93000">
                  <a:srgbClr val="E78401">
                    <a:lumMod val="75000"/>
                  </a:srgb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grpSp>
      <p:grpSp>
        <p:nvGrpSpPr>
          <p:cNvPr id="14" name="Groupe 13"/>
          <p:cNvGrpSpPr/>
          <p:nvPr/>
        </p:nvGrpSpPr>
        <p:grpSpPr>
          <a:xfrm>
            <a:off x="3635895" y="3664906"/>
            <a:ext cx="5400600" cy="371475"/>
            <a:chOff x="4326745" y="2514608"/>
            <a:chExt cx="5400600" cy="371475"/>
          </a:xfrm>
        </p:grpSpPr>
        <p:grpSp>
          <p:nvGrpSpPr>
            <p:cNvPr id="198" name="Groupe 197"/>
            <p:cNvGrpSpPr/>
            <p:nvPr/>
          </p:nvGrpSpPr>
          <p:grpSpPr>
            <a:xfrm>
              <a:off x="6156176" y="2514608"/>
              <a:ext cx="3571169" cy="371475"/>
              <a:chOff x="4366166" y="3161341"/>
              <a:chExt cx="3571169" cy="371475"/>
            </a:xfrm>
          </p:grpSpPr>
          <p:sp>
            <p:nvSpPr>
              <p:cNvPr id="200" name="Rectangle 254"/>
              <p:cNvSpPr>
                <a:spLocks noChangeArrowheads="1"/>
              </p:cNvSpPr>
              <p:nvPr/>
            </p:nvSpPr>
            <p:spPr bwMode="auto">
              <a:xfrm>
                <a:off x="4366166"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02" name="Rectangle 255"/>
              <p:cNvSpPr>
                <a:spLocks noChangeArrowheads="1"/>
              </p:cNvSpPr>
              <p:nvPr/>
            </p:nvSpPr>
            <p:spPr bwMode="auto">
              <a:xfrm>
                <a:off x="4822838"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04" name="Rectangle 256"/>
              <p:cNvSpPr>
                <a:spLocks noChangeArrowheads="1"/>
              </p:cNvSpPr>
              <p:nvPr/>
            </p:nvSpPr>
            <p:spPr bwMode="auto">
              <a:xfrm>
                <a:off x="5279511"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05" name="Rectangle 257"/>
              <p:cNvSpPr>
                <a:spLocks noChangeArrowheads="1"/>
              </p:cNvSpPr>
              <p:nvPr/>
            </p:nvSpPr>
            <p:spPr bwMode="auto">
              <a:xfrm>
                <a:off x="5736184"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07" name="Rectangle 254"/>
              <p:cNvSpPr>
                <a:spLocks noChangeArrowheads="1"/>
              </p:cNvSpPr>
              <p:nvPr/>
            </p:nvSpPr>
            <p:spPr bwMode="auto">
              <a:xfrm>
                <a:off x="6166366" y="3161341"/>
                <a:ext cx="1770969"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Val. départ</a:t>
                </a:r>
                <a:endParaRPr lang="fr-FR" b="1" dirty="0">
                  <a:solidFill>
                    <a:schemeClr val="bg1"/>
                  </a:solidFill>
                  <a:latin typeface="Arial" pitchFamily="34" charset="0"/>
                  <a:cs typeface="Arial" pitchFamily="34" charset="0"/>
                </a:endParaRPr>
              </a:p>
            </p:txBody>
          </p:sp>
        </p:grpSp>
        <p:grpSp>
          <p:nvGrpSpPr>
            <p:cNvPr id="2" name="Groupe 1"/>
            <p:cNvGrpSpPr/>
            <p:nvPr/>
          </p:nvGrpSpPr>
          <p:grpSpPr>
            <a:xfrm>
              <a:off x="4326745" y="2514608"/>
              <a:ext cx="1829431" cy="371475"/>
              <a:chOff x="1083686" y="6153516"/>
              <a:chExt cx="1829431" cy="371475"/>
            </a:xfrm>
          </p:grpSpPr>
          <p:sp>
            <p:nvSpPr>
              <p:cNvPr id="223" name="Rectangle 254"/>
              <p:cNvSpPr>
                <a:spLocks noChangeArrowheads="1"/>
              </p:cNvSpPr>
              <p:nvPr/>
            </p:nvSpPr>
            <p:spPr bwMode="auto">
              <a:xfrm>
                <a:off x="2456445" y="6153516"/>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24" name="Rectangle 254"/>
              <p:cNvSpPr>
                <a:spLocks noChangeArrowheads="1"/>
              </p:cNvSpPr>
              <p:nvPr/>
            </p:nvSpPr>
            <p:spPr bwMode="auto">
              <a:xfrm>
                <a:off x="1997030" y="6153516"/>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29" name="Rectangle 254"/>
              <p:cNvSpPr>
                <a:spLocks noChangeArrowheads="1"/>
              </p:cNvSpPr>
              <p:nvPr/>
            </p:nvSpPr>
            <p:spPr bwMode="auto">
              <a:xfrm>
                <a:off x="1540358" y="6153516"/>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34" name="Rectangle 254"/>
              <p:cNvSpPr>
                <a:spLocks noChangeArrowheads="1"/>
              </p:cNvSpPr>
              <p:nvPr/>
            </p:nvSpPr>
            <p:spPr bwMode="auto">
              <a:xfrm>
                <a:off x="1083686" y="6153516"/>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grpSp>
      </p:grpSp>
      <p:grpSp>
        <p:nvGrpSpPr>
          <p:cNvPr id="5" name="Groupe 4"/>
          <p:cNvGrpSpPr/>
          <p:nvPr/>
        </p:nvGrpSpPr>
        <p:grpSpPr>
          <a:xfrm>
            <a:off x="3635895" y="4198999"/>
            <a:ext cx="5400600" cy="371475"/>
            <a:chOff x="4326745" y="2858407"/>
            <a:chExt cx="5400600" cy="371475"/>
          </a:xfrm>
        </p:grpSpPr>
        <p:grpSp>
          <p:nvGrpSpPr>
            <p:cNvPr id="208" name="Groupe 207"/>
            <p:cNvGrpSpPr/>
            <p:nvPr/>
          </p:nvGrpSpPr>
          <p:grpSpPr>
            <a:xfrm>
              <a:off x="6156176" y="2858407"/>
              <a:ext cx="3571169" cy="371475"/>
              <a:chOff x="4366166" y="3878200"/>
              <a:chExt cx="3571169" cy="371475"/>
            </a:xfrm>
          </p:grpSpPr>
          <p:sp>
            <p:nvSpPr>
              <p:cNvPr id="209" name="Rectangle 257"/>
              <p:cNvSpPr>
                <a:spLocks noChangeArrowheads="1"/>
              </p:cNvSpPr>
              <p:nvPr/>
            </p:nvSpPr>
            <p:spPr bwMode="auto">
              <a:xfrm>
                <a:off x="5736184"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10" name="Rectangle 254"/>
              <p:cNvSpPr>
                <a:spLocks noChangeArrowheads="1"/>
              </p:cNvSpPr>
              <p:nvPr/>
            </p:nvSpPr>
            <p:spPr bwMode="auto">
              <a:xfrm>
                <a:off x="4366166"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19" name="Rectangle 255"/>
              <p:cNvSpPr>
                <a:spLocks noChangeArrowheads="1"/>
              </p:cNvSpPr>
              <p:nvPr/>
            </p:nvSpPr>
            <p:spPr bwMode="auto">
              <a:xfrm>
                <a:off x="4822838"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20" name="Rectangle 256"/>
              <p:cNvSpPr>
                <a:spLocks noChangeArrowheads="1"/>
              </p:cNvSpPr>
              <p:nvPr/>
            </p:nvSpPr>
            <p:spPr bwMode="auto">
              <a:xfrm>
                <a:off x="5279511"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22" name="Rectangle 254"/>
              <p:cNvSpPr>
                <a:spLocks noChangeArrowheads="1"/>
              </p:cNvSpPr>
              <p:nvPr/>
            </p:nvSpPr>
            <p:spPr bwMode="auto">
              <a:xfrm>
                <a:off x="6166366" y="3878200"/>
                <a:ext cx="1770969"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Complément</a:t>
                </a:r>
                <a:endParaRPr lang="fr-FR" sz="1600" b="1" dirty="0">
                  <a:solidFill>
                    <a:schemeClr val="bg1"/>
                  </a:solidFill>
                  <a:latin typeface="Arial" pitchFamily="34" charset="0"/>
                  <a:cs typeface="Arial" pitchFamily="34" charset="0"/>
                </a:endParaRPr>
              </a:p>
            </p:txBody>
          </p:sp>
        </p:grpSp>
        <p:grpSp>
          <p:nvGrpSpPr>
            <p:cNvPr id="6" name="Groupe 5"/>
            <p:cNvGrpSpPr/>
            <p:nvPr/>
          </p:nvGrpSpPr>
          <p:grpSpPr>
            <a:xfrm>
              <a:off x="4326745" y="2858407"/>
              <a:ext cx="1826688" cy="371475"/>
              <a:chOff x="1083686" y="6497315"/>
              <a:chExt cx="1826688" cy="371475"/>
            </a:xfrm>
          </p:grpSpPr>
          <p:sp>
            <p:nvSpPr>
              <p:cNvPr id="242" name="Rectangle 254"/>
              <p:cNvSpPr>
                <a:spLocks noChangeArrowheads="1"/>
              </p:cNvSpPr>
              <p:nvPr/>
            </p:nvSpPr>
            <p:spPr bwMode="auto">
              <a:xfrm>
                <a:off x="2453702"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62" name="Rectangle 254"/>
              <p:cNvSpPr>
                <a:spLocks noChangeArrowheads="1"/>
              </p:cNvSpPr>
              <p:nvPr/>
            </p:nvSpPr>
            <p:spPr bwMode="auto">
              <a:xfrm>
                <a:off x="1997030"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63" name="Rectangle 254"/>
              <p:cNvSpPr>
                <a:spLocks noChangeArrowheads="1"/>
              </p:cNvSpPr>
              <p:nvPr/>
            </p:nvSpPr>
            <p:spPr bwMode="auto">
              <a:xfrm>
                <a:off x="1540358"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64" name="Rectangle 254"/>
              <p:cNvSpPr>
                <a:spLocks noChangeArrowheads="1"/>
              </p:cNvSpPr>
              <p:nvPr/>
            </p:nvSpPr>
            <p:spPr bwMode="auto">
              <a:xfrm>
                <a:off x="1083686"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grpSp>
        <p:nvGrpSpPr>
          <p:cNvPr id="11" name="Groupe 10"/>
          <p:cNvGrpSpPr/>
          <p:nvPr/>
        </p:nvGrpSpPr>
        <p:grpSpPr>
          <a:xfrm>
            <a:off x="82324" y="4584769"/>
            <a:ext cx="3302228" cy="371475"/>
            <a:chOff x="1691680" y="5301208"/>
            <a:chExt cx="3302228" cy="371475"/>
          </a:xfrm>
        </p:grpSpPr>
        <p:sp>
          <p:nvSpPr>
            <p:cNvPr id="54" name="Rectangle 257"/>
            <p:cNvSpPr>
              <a:spLocks noChangeArrowheads="1"/>
            </p:cNvSpPr>
            <p:nvPr/>
          </p:nvSpPr>
          <p:spPr bwMode="auto">
            <a:xfrm>
              <a:off x="3061698" y="530120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55" name="Rectangle 254"/>
            <p:cNvSpPr>
              <a:spLocks noChangeArrowheads="1"/>
            </p:cNvSpPr>
            <p:nvPr/>
          </p:nvSpPr>
          <p:spPr bwMode="auto">
            <a:xfrm>
              <a:off x="1691680" y="530120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56" name="Rectangle 255"/>
            <p:cNvSpPr>
              <a:spLocks noChangeArrowheads="1"/>
            </p:cNvSpPr>
            <p:nvPr/>
          </p:nvSpPr>
          <p:spPr bwMode="auto">
            <a:xfrm>
              <a:off x="2148352" y="530120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57" name="Rectangle 256"/>
            <p:cNvSpPr>
              <a:spLocks noChangeArrowheads="1"/>
            </p:cNvSpPr>
            <p:nvPr/>
          </p:nvSpPr>
          <p:spPr bwMode="auto">
            <a:xfrm>
              <a:off x="2605025" y="530120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59" name="Rectangle 254"/>
            <p:cNvSpPr>
              <a:spLocks noChangeArrowheads="1"/>
            </p:cNvSpPr>
            <p:nvPr/>
          </p:nvSpPr>
          <p:spPr bwMode="auto">
            <a:xfrm>
              <a:off x="3525213" y="5301208"/>
              <a:ext cx="1468695"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  1</a:t>
              </a:r>
              <a:endParaRPr lang="fr-FR" sz="1600" b="1" dirty="0">
                <a:solidFill>
                  <a:schemeClr val="bg1"/>
                </a:solidFill>
                <a:latin typeface="Arial" pitchFamily="34" charset="0"/>
                <a:cs typeface="Arial" pitchFamily="34" charset="0"/>
              </a:endParaRPr>
            </a:p>
          </p:txBody>
        </p:sp>
      </p:grpSp>
      <p:grpSp>
        <p:nvGrpSpPr>
          <p:cNvPr id="12" name="Groupe 11"/>
          <p:cNvGrpSpPr/>
          <p:nvPr/>
        </p:nvGrpSpPr>
        <p:grpSpPr>
          <a:xfrm>
            <a:off x="82324" y="4929733"/>
            <a:ext cx="3302228" cy="371475"/>
            <a:chOff x="1691680" y="5692052"/>
            <a:chExt cx="3302228" cy="371475"/>
          </a:xfrm>
        </p:grpSpPr>
        <p:sp>
          <p:nvSpPr>
            <p:cNvPr id="61" name="Rectangle 257"/>
            <p:cNvSpPr>
              <a:spLocks noChangeArrowheads="1"/>
            </p:cNvSpPr>
            <p:nvPr/>
          </p:nvSpPr>
          <p:spPr bwMode="auto">
            <a:xfrm>
              <a:off x="3061698" y="569205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62" name="Rectangle 254"/>
            <p:cNvSpPr>
              <a:spLocks noChangeArrowheads="1"/>
            </p:cNvSpPr>
            <p:nvPr/>
          </p:nvSpPr>
          <p:spPr bwMode="auto">
            <a:xfrm>
              <a:off x="1691680" y="569205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63" name="Rectangle 255"/>
            <p:cNvSpPr>
              <a:spLocks noChangeArrowheads="1"/>
            </p:cNvSpPr>
            <p:nvPr/>
          </p:nvSpPr>
          <p:spPr bwMode="auto">
            <a:xfrm>
              <a:off x="2148352" y="569205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64" name="Rectangle 256"/>
            <p:cNvSpPr>
              <a:spLocks noChangeArrowheads="1"/>
            </p:cNvSpPr>
            <p:nvPr/>
          </p:nvSpPr>
          <p:spPr bwMode="auto">
            <a:xfrm>
              <a:off x="2605025" y="569205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66" name="Rectangle 254"/>
            <p:cNvSpPr>
              <a:spLocks noChangeArrowheads="1"/>
            </p:cNvSpPr>
            <p:nvPr/>
          </p:nvSpPr>
          <p:spPr bwMode="auto">
            <a:xfrm>
              <a:off x="3525213" y="5692052"/>
              <a:ext cx="1468695"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addition</a:t>
              </a:r>
              <a:endParaRPr lang="fr-FR" sz="1600" b="1" dirty="0">
                <a:solidFill>
                  <a:schemeClr val="bg1"/>
                </a:solidFill>
                <a:latin typeface="Arial" pitchFamily="34" charset="0"/>
                <a:cs typeface="Arial" pitchFamily="34" charset="0"/>
              </a:endParaRPr>
            </a:p>
          </p:txBody>
        </p:sp>
      </p:grpSp>
      <p:grpSp>
        <p:nvGrpSpPr>
          <p:cNvPr id="71" name="Groupe 70"/>
          <p:cNvGrpSpPr/>
          <p:nvPr/>
        </p:nvGrpSpPr>
        <p:grpSpPr>
          <a:xfrm>
            <a:off x="3635895" y="4584768"/>
            <a:ext cx="5400600" cy="371475"/>
            <a:chOff x="4326745" y="2858407"/>
            <a:chExt cx="5400600" cy="371475"/>
          </a:xfrm>
        </p:grpSpPr>
        <p:grpSp>
          <p:nvGrpSpPr>
            <p:cNvPr id="72" name="Groupe 71"/>
            <p:cNvGrpSpPr/>
            <p:nvPr/>
          </p:nvGrpSpPr>
          <p:grpSpPr>
            <a:xfrm>
              <a:off x="6156176" y="2858407"/>
              <a:ext cx="3571169" cy="371475"/>
              <a:chOff x="4366166" y="3878200"/>
              <a:chExt cx="3571169" cy="371475"/>
            </a:xfrm>
          </p:grpSpPr>
          <p:sp>
            <p:nvSpPr>
              <p:cNvPr id="78" name="Rectangle 257"/>
              <p:cNvSpPr>
                <a:spLocks noChangeArrowheads="1"/>
              </p:cNvSpPr>
              <p:nvPr/>
            </p:nvSpPr>
            <p:spPr bwMode="auto">
              <a:xfrm>
                <a:off x="5736184"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79" name="Rectangle 254"/>
              <p:cNvSpPr>
                <a:spLocks noChangeArrowheads="1"/>
              </p:cNvSpPr>
              <p:nvPr/>
            </p:nvSpPr>
            <p:spPr bwMode="auto">
              <a:xfrm>
                <a:off x="4366166"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0" name="Rectangle 255"/>
              <p:cNvSpPr>
                <a:spLocks noChangeArrowheads="1"/>
              </p:cNvSpPr>
              <p:nvPr/>
            </p:nvSpPr>
            <p:spPr bwMode="auto">
              <a:xfrm>
                <a:off x="4822838"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1" name="Rectangle 256"/>
              <p:cNvSpPr>
                <a:spLocks noChangeArrowheads="1"/>
              </p:cNvSpPr>
              <p:nvPr/>
            </p:nvSpPr>
            <p:spPr bwMode="auto">
              <a:xfrm>
                <a:off x="5279511"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2" name="Rectangle 254"/>
              <p:cNvSpPr>
                <a:spLocks noChangeArrowheads="1"/>
              </p:cNvSpPr>
              <p:nvPr/>
            </p:nvSpPr>
            <p:spPr bwMode="auto">
              <a:xfrm>
                <a:off x="6166366" y="3878200"/>
                <a:ext cx="1770969"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  1</a:t>
                </a:r>
                <a:endParaRPr lang="fr-FR" sz="1600" b="1" dirty="0">
                  <a:solidFill>
                    <a:schemeClr val="bg1"/>
                  </a:solidFill>
                  <a:latin typeface="Arial" pitchFamily="34" charset="0"/>
                  <a:cs typeface="Arial" pitchFamily="34" charset="0"/>
                </a:endParaRPr>
              </a:p>
            </p:txBody>
          </p:sp>
        </p:grpSp>
        <p:grpSp>
          <p:nvGrpSpPr>
            <p:cNvPr id="73" name="Groupe 72"/>
            <p:cNvGrpSpPr/>
            <p:nvPr/>
          </p:nvGrpSpPr>
          <p:grpSpPr>
            <a:xfrm>
              <a:off x="4326745" y="2858407"/>
              <a:ext cx="1826688" cy="371475"/>
              <a:chOff x="1083686" y="6497315"/>
              <a:chExt cx="1826688" cy="371475"/>
            </a:xfrm>
          </p:grpSpPr>
          <p:sp>
            <p:nvSpPr>
              <p:cNvPr id="74" name="Rectangle 254"/>
              <p:cNvSpPr>
                <a:spLocks noChangeArrowheads="1"/>
              </p:cNvSpPr>
              <p:nvPr/>
            </p:nvSpPr>
            <p:spPr bwMode="auto">
              <a:xfrm>
                <a:off x="2453702"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75" name="Rectangle 254"/>
              <p:cNvSpPr>
                <a:spLocks noChangeArrowheads="1"/>
              </p:cNvSpPr>
              <p:nvPr/>
            </p:nvSpPr>
            <p:spPr bwMode="auto">
              <a:xfrm>
                <a:off x="1997030"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76" name="Rectangle 254"/>
              <p:cNvSpPr>
                <a:spLocks noChangeArrowheads="1"/>
              </p:cNvSpPr>
              <p:nvPr/>
            </p:nvSpPr>
            <p:spPr bwMode="auto">
              <a:xfrm>
                <a:off x="1540358"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77" name="Rectangle 254"/>
              <p:cNvSpPr>
                <a:spLocks noChangeArrowheads="1"/>
              </p:cNvSpPr>
              <p:nvPr/>
            </p:nvSpPr>
            <p:spPr bwMode="auto">
              <a:xfrm>
                <a:off x="1083686"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grpSp>
        <p:nvGrpSpPr>
          <p:cNvPr id="83" name="Groupe 82"/>
          <p:cNvGrpSpPr/>
          <p:nvPr/>
        </p:nvGrpSpPr>
        <p:grpSpPr>
          <a:xfrm>
            <a:off x="3635896" y="4929733"/>
            <a:ext cx="5400600" cy="371475"/>
            <a:chOff x="4326745" y="2858407"/>
            <a:chExt cx="5400600" cy="371475"/>
          </a:xfrm>
        </p:grpSpPr>
        <p:grpSp>
          <p:nvGrpSpPr>
            <p:cNvPr id="84" name="Groupe 83"/>
            <p:cNvGrpSpPr/>
            <p:nvPr/>
          </p:nvGrpSpPr>
          <p:grpSpPr>
            <a:xfrm>
              <a:off x="6156176" y="2858407"/>
              <a:ext cx="3571169" cy="371475"/>
              <a:chOff x="4366166" y="3878200"/>
              <a:chExt cx="3571169" cy="371475"/>
            </a:xfrm>
          </p:grpSpPr>
          <p:sp>
            <p:nvSpPr>
              <p:cNvPr id="90" name="Rectangle 257"/>
              <p:cNvSpPr>
                <a:spLocks noChangeArrowheads="1"/>
              </p:cNvSpPr>
              <p:nvPr/>
            </p:nvSpPr>
            <p:spPr bwMode="auto">
              <a:xfrm>
                <a:off x="5736184"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1" name="Rectangle 254"/>
              <p:cNvSpPr>
                <a:spLocks noChangeArrowheads="1"/>
              </p:cNvSpPr>
              <p:nvPr/>
            </p:nvSpPr>
            <p:spPr bwMode="auto">
              <a:xfrm>
                <a:off x="4366166"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1</a:t>
                </a:r>
              </a:p>
            </p:txBody>
          </p:sp>
          <p:sp>
            <p:nvSpPr>
              <p:cNvPr id="92" name="Rectangle 255"/>
              <p:cNvSpPr>
                <a:spLocks noChangeArrowheads="1"/>
              </p:cNvSpPr>
              <p:nvPr/>
            </p:nvSpPr>
            <p:spPr bwMode="auto">
              <a:xfrm>
                <a:off x="4822838"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3" name="Rectangle 256"/>
              <p:cNvSpPr>
                <a:spLocks noChangeArrowheads="1"/>
              </p:cNvSpPr>
              <p:nvPr/>
            </p:nvSpPr>
            <p:spPr bwMode="auto">
              <a:xfrm>
                <a:off x="5279511"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4" name="Rectangle 254"/>
              <p:cNvSpPr>
                <a:spLocks noChangeArrowheads="1"/>
              </p:cNvSpPr>
              <p:nvPr/>
            </p:nvSpPr>
            <p:spPr bwMode="auto">
              <a:xfrm>
                <a:off x="6166366" y="3878200"/>
                <a:ext cx="1770969"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addition</a:t>
                </a:r>
                <a:endParaRPr lang="fr-FR" sz="1600" b="1" dirty="0">
                  <a:solidFill>
                    <a:schemeClr val="bg1"/>
                  </a:solidFill>
                  <a:latin typeface="Arial" pitchFamily="34" charset="0"/>
                  <a:cs typeface="Arial" pitchFamily="34" charset="0"/>
                </a:endParaRPr>
              </a:p>
            </p:txBody>
          </p:sp>
        </p:grpSp>
        <p:grpSp>
          <p:nvGrpSpPr>
            <p:cNvPr id="85" name="Groupe 84"/>
            <p:cNvGrpSpPr/>
            <p:nvPr/>
          </p:nvGrpSpPr>
          <p:grpSpPr>
            <a:xfrm>
              <a:off x="4326745" y="2858407"/>
              <a:ext cx="1826688" cy="371475"/>
              <a:chOff x="1083686" y="6497315"/>
              <a:chExt cx="1826688" cy="371475"/>
            </a:xfrm>
          </p:grpSpPr>
          <p:sp>
            <p:nvSpPr>
              <p:cNvPr id="86" name="Rectangle 254"/>
              <p:cNvSpPr>
                <a:spLocks noChangeArrowheads="1"/>
              </p:cNvSpPr>
              <p:nvPr/>
            </p:nvSpPr>
            <p:spPr bwMode="auto">
              <a:xfrm>
                <a:off x="2453702"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7" name="Rectangle 254"/>
              <p:cNvSpPr>
                <a:spLocks noChangeArrowheads="1"/>
              </p:cNvSpPr>
              <p:nvPr/>
            </p:nvSpPr>
            <p:spPr bwMode="auto">
              <a:xfrm>
                <a:off x="1997030"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8" name="Rectangle 254"/>
              <p:cNvSpPr>
                <a:spLocks noChangeArrowheads="1"/>
              </p:cNvSpPr>
              <p:nvPr/>
            </p:nvSpPr>
            <p:spPr bwMode="auto">
              <a:xfrm>
                <a:off x="1540358"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9" name="Rectangle 254"/>
              <p:cNvSpPr>
                <a:spLocks noChangeArrowheads="1"/>
              </p:cNvSpPr>
              <p:nvPr/>
            </p:nvSpPr>
            <p:spPr bwMode="auto">
              <a:xfrm>
                <a:off x="1083686"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sp>
        <p:nvSpPr>
          <p:cNvPr id="98" name="Rectangle 97"/>
          <p:cNvSpPr/>
          <p:nvPr/>
        </p:nvSpPr>
        <p:spPr>
          <a:xfrm>
            <a:off x="442501" y="2204864"/>
            <a:ext cx="1868845" cy="369332"/>
          </a:xfrm>
          <a:prstGeom prst="rect">
            <a:avLst/>
          </a:prstGeom>
        </p:spPr>
        <p:txBody>
          <a:bodyPr wrap="none">
            <a:spAutoFit/>
          </a:bodyPr>
          <a:lstStyle/>
          <a:p>
            <a:r>
              <a:rPr lang="fr-FR" b="1" dirty="0" smtClean="0">
                <a:solidFill>
                  <a:schemeClr val="bg1"/>
                </a:solidFill>
                <a:latin typeface="Arial" pitchFamily="34" charset="0"/>
                <a:cs typeface="Arial" pitchFamily="34" charset="0"/>
              </a:rPr>
              <a:t>A convertir : - 6</a:t>
            </a:r>
            <a:endParaRPr lang="fr-FR" b="1" dirty="0">
              <a:solidFill>
                <a:schemeClr val="bg1"/>
              </a:solidFill>
              <a:latin typeface="Arial" pitchFamily="34" charset="0"/>
              <a:cs typeface="Arial" pitchFamily="34" charset="0"/>
            </a:endParaRPr>
          </a:p>
        </p:txBody>
      </p:sp>
      <p:sp>
        <p:nvSpPr>
          <p:cNvPr id="99" name="Rectangle 98"/>
          <p:cNvSpPr/>
          <p:nvPr/>
        </p:nvSpPr>
        <p:spPr>
          <a:xfrm>
            <a:off x="258638" y="2716418"/>
            <a:ext cx="2857001" cy="369332"/>
          </a:xfrm>
          <a:prstGeom prst="rect">
            <a:avLst/>
          </a:prstGeom>
        </p:spPr>
        <p:txBody>
          <a:bodyPr wrap="none">
            <a:spAutoFit/>
          </a:bodyPr>
          <a:lstStyle/>
          <a:p>
            <a:r>
              <a:rPr lang="fr-FR" b="1" dirty="0">
                <a:solidFill>
                  <a:schemeClr val="bg1"/>
                </a:solidFill>
                <a:latin typeface="Arial" pitchFamily="34" charset="0"/>
                <a:cs typeface="Arial" pitchFamily="34" charset="0"/>
              </a:rPr>
              <a:t>On </a:t>
            </a:r>
            <a:r>
              <a:rPr lang="fr-FR" b="1" dirty="0" smtClean="0">
                <a:solidFill>
                  <a:schemeClr val="bg1"/>
                </a:solidFill>
                <a:latin typeface="Arial" pitchFamily="34" charset="0"/>
                <a:cs typeface="Arial" pitchFamily="34" charset="0"/>
              </a:rPr>
              <a:t>prends:   6 </a:t>
            </a:r>
            <a:r>
              <a:rPr lang="fr-FR" b="1" baseline="-25000" dirty="0">
                <a:solidFill>
                  <a:schemeClr val="bg1"/>
                </a:solidFill>
                <a:latin typeface="Arial" pitchFamily="34" charset="0"/>
                <a:cs typeface="Arial" pitchFamily="34" charset="0"/>
              </a:rPr>
              <a:t>D</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 0110</a:t>
            </a:r>
            <a:r>
              <a:rPr lang="fr-FR" b="1" baseline="-25000" dirty="0" smtClean="0">
                <a:solidFill>
                  <a:schemeClr val="bg1"/>
                </a:solidFill>
                <a:latin typeface="Arial" pitchFamily="34" charset="0"/>
                <a:cs typeface="Arial" pitchFamily="34" charset="0"/>
              </a:rPr>
              <a:t>Bs</a:t>
            </a:r>
            <a:endParaRPr lang="fr-FR" b="1" baseline="-25000" dirty="0">
              <a:solidFill>
                <a:schemeClr val="bg1"/>
              </a:solidFill>
              <a:latin typeface="Arial" pitchFamily="34" charset="0"/>
              <a:cs typeface="Arial" pitchFamily="34" charset="0"/>
            </a:endParaRPr>
          </a:p>
        </p:txBody>
      </p:sp>
      <p:sp>
        <p:nvSpPr>
          <p:cNvPr id="100" name="Rectangle 99"/>
          <p:cNvSpPr/>
          <p:nvPr/>
        </p:nvSpPr>
        <p:spPr>
          <a:xfrm>
            <a:off x="577201" y="5742292"/>
            <a:ext cx="2073003" cy="830997"/>
          </a:xfrm>
          <a:prstGeom prst="rect">
            <a:avLst/>
          </a:prstGeom>
        </p:spPr>
        <p:txBody>
          <a:bodyPr wrap="none">
            <a:spAutoFit/>
          </a:bodyPr>
          <a:lstStyle/>
          <a:p>
            <a:pPr algn="ctr"/>
            <a:r>
              <a:rPr lang="fr-FR" sz="2400" b="1" dirty="0">
                <a:solidFill>
                  <a:schemeClr val="bg1"/>
                </a:solidFill>
                <a:latin typeface="Arial" pitchFamily="34" charset="0"/>
                <a:cs typeface="Arial" pitchFamily="34" charset="0"/>
              </a:rPr>
              <a:t>On écrit: </a:t>
            </a:r>
            <a:endParaRPr lang="fr-FR" sz="2400" b="1" dirty="0" smtClean="0">
              <a:solidFill>
                <a:schemeClr val="bg1"/>
              </a:solidFill>
              <a:latin typeface="Arial" pitchFamily="34" charset="0"/>
              <a:cs typeface="Arial" pitchFamily="34" charset="0"/>
            </a:endParaRPr>
          </a:p>
          <a:p>
            <a:pPr algn="ctr"/>
            <a:r>
              <a:rPr lang="fr-FR" sz="2400" b="1" dirty="0" smtClean="0">
                <a:solidFill>
                  <a:schemeClr val="bg1"/>
                </a:solidFill>
                <a:latin typeface="Arial" pitchFamily="34" charset="0"/>
                <a:cs typeface="Arial" pitchFamily="34" charset="0"/>
              </a:rPr>
              <a:t>- 6 </a:t>
            </a:r>
            <a:r>
              <a:rPr lang="fr-FR" sz="2400" b="1" baseline="-25000" dirty="0">
                <a:solidFill>
                  <a:schemeClr val="bg1"/>
                </a:solidFill>
                <a:latin typeface="Arial" pitchFamily="34" charset="0"/>
                <a:cs typeface="Arial" pitchFamily="34" charset="0"/>
              </a:rPr>
              <a:t>D</a:t>
            </a:r>
            <a:r>
              <a:rPr lang="fr-FR" sz="2400" b="1" dirty="0">
                <a:solidFill>
                  <a:schemeClr val="bg1"/>
                </a:solidFill>
                <a:latin typeface="Arial" pitchFamily="34" charset="0"/>
                <a:cs typeface="Arial" pitchFamily="34" charset="0"/>
              </a:rPr>
              <a:t> </a:t>
            </a:r>
            <a:r>
              <a:rPr lang="fr-FR" sz="2400" b="1" dirty="0" smtClean="0">
                <a:solidFill>
                  <a:schemeClr val="bg1"/>
                </a:solidFill>
                <a:latin typeface="Arial" pitchFamily="34" charset="0"/>
                <a:cs typeface="Arial" pitchFamily="34" charset="0"/>
              </a:rPr>
              <a:t>= 1010</a:t>
            </a:r>
            <a:r>
              <a:rPr lang="fr-FR" sz="2400" b="1" baseline="-25000" dirty="0" smtClean="0">
                <a:solidFill>
                  <a:schemeClr val="bg1"/>
                </a:solidFill>
                <a:latin typeface="Arial" pitchFamily="34" charset="0"/>
                <a:cs typeface="Arial" pitchFamily="34" charset="0"/>
              </a:rPr>
              <a:t>Bs</a:t>
            </a:r>
            <a:endParaRPr lang="fr-FR" sz="2400" b="1" baseline="-25000" dirty="0">
              <a:solidFill>
                <a:schemeClr val="bg1"/>
              </a:solidFill>
              <a:latin typeface="Arial" pitchFamily="34" charset="0"/>
              <a:cs typeface="Arial" pitchFamily="34" charset="0"/>
            </a:endParaRPr>
          </a:p>
        </p:txBody>
      </p:sp>
      <p:sp>
        <p:nvSpPr>
          <p:cNvPr id="101" name="Rectangle 100"/>
          <p:cNvSpPr/>
          <p:nvPr/>
        </p:nvSpPr>
        <p:spPr>
          <a:xfrm>
            <a:off x="4747915" y="5742291"/>
            <a:ext cx="3051156" cy="830997"/>
          </a:xfrm>
          <a:prstGeom prst="rect">
            <a:avLst/>
          </a:prstGeom>
        </p:spPr>
        <p:txBody>
          <a:bodyPr wrap="none">
            <a:spAutoFit/>
          </a:bodyPr>
          <a:lstStyle/>
          <a:p>
            <a:pPr algn="ctr"/>
            <a:r>
              <a:rPr lang="fr-FR" sz="2400" b="1" dirty="0">
                <a:solidFill>
                  <a:schemeClr val="bg1"/>
                </a:solidFill>
                <a:latin typeface="Arial" pitchFamily="34" charset="0"/>
                <a:cs typeface="Arial" pitchFamily="34" charset="0"/>
              </a:rPr>
              <a:t>On écrit: </a:t>
            </a:r>
            <a:endParaRPr lang="fr-FR" sz="2400" b="1" dirty="0" smtClean="0">
              <a:solidFill>
                <a:schemeClr val="bg1"/>
              </a:solidFill>
              <a:latin typeface="Arial" pitchFamily="34" charset="0"/>
              <a:cs typeface="Arial" pitchFamily="34" charset="0"/>
            </a:endParaRPr>
          </a:p>
          <a:p>
            <a:pPr algn="ctr"/>
            <a:r>
              <a:rPr lang="fr-FR" sz="2400" b="1" dirty="0" smtClean="0">
                <a:solidFill>
                  <a:schemeClr val="bg1"/>
                </a:solidFill>
                <a:latin typeface="Arial" pitchFamily="34" charset="0"/>
                <a:cs typeface="Arial" pitchFamily="34" charset="0"/>
              </a:rPr>
              <a:t>- 123 </a:t>
            </a:r>
            <a:r>
              <a:rPr lang="fr-FR" sz="2400" b="1" baseline="-25000" dirty="0">
                <a:solidFill>
                  <a:schemeClr val="bg1"/>
                </a:solidFill>
                <a:latin typeface="Arial" pitchFamily="34" charset="0"/>
                <a:cs typeface="Arial" pitchFamily="34" charset="0"/>
              </a:rPr>
              <a:t>D</a:t>
            </a:r>
            <a:r>
              <a:rPr lang="fr-FR" sz="2400" b="1" dirty="0">
                <a:solidFill>
                  <a:schemeClr val="bg1"/>
                </a:solidFill>
                <a:latin typeface="Arial" pitchFamily="34" charset="0"/>
                <a:cs typeface="Arial" pitchFamily="34" charset="0"/>
              </a:rPr>
              <a:t> </a:t>
            </a:r>
            <a:r>
              <a:rPr lang="fr-FR" sz="2400" b="1" dirty="0" smtClean="0">
                <a:solidFill>
                  <a:schemeClr val="bg1"/>
                </a:solidFill>
                <a:latin typeface="Arial" pitchFamily="34" charset="0"/>
                <a:cs typeface="Arial" pitchFamily="34" charset="0"/>
              </a:rPr>
              <a:t>= 01111010</a:t>
            </a:r>
            <a:r>
              <a:rPr lang="fr-FR" sz="2400" b="1" baseline="-25000" dirty="0" smtClean="0">
                <a:solidFill>
                  <a:schemeClr val="bg1"/>
                </a:solidFill>
                <a:latin typeface="Arial" pitchFamily="34" charset="0"/>
                <a:cs typeface="Arial" pitchFamily="34" charset="0"/>
              </a:rPr>
              <a:t>Bs</a:t>
            </a:r>
            <a:endParaRPr lang="fr-FR" sz="2400" b="1" baseline="-25000" dirty="0">
              <a:solidFill>
                <a:schemeClr val="bg1"/>
              </a:solidFill>
              <a:latin typeface="Arial" pitchFamily="34" charset="0"/>
              <a:cs typeface="Arial" pitchFamily="34" charset="0"/>
            </a:endParaRPr>
          </a:p>
        </p:txBody>
      </p:sp>
      <p:sp>
        <p:nvSpPr>
          <p:cNvPr id="102" name="Rectangle 101"/>
          <p:cNvSpPr/>
          <p:nvPr/>
        </p:nvSpPr>
        <p:spPr>
          <a:xfrm>
            <a:off x="4281489" y="2219494"/>
            <a:ext cx="2125325" cy="369332"/>
          </a:xfrm>
          <a:prstGeom prst="rect">
            <a:avLst/>
          </a:prstGeom>
        </p:spPr>
        <p:txBody>
          <a:bodyPr wrap="none">
            <a:spAutoFit/>
          </a:bodyPr>
          <a:lstStyle/>
          <a:p>
            <a:r>
              <a:rPr lang="fr-FR" b="1" dirty="0" smtClean="0">
                <a:solidFill>
                  <a:schemeClr val="bg1"/>
                </a:solidFill>
                <a:latin typeface="Arial" pitchFamily="34" charset="0"/>
                <a:cs typeface="Arial" pitchFamily="34" charset="0"/>
              </a:rPr>
              <a:t>A convertir : - 123</a:t>
            </a:r>
            <a:endParaRPr lang="fr-FR" b="1" dirty="0">
              <a:solidFill>
                <a:schemeClr val="bg1"/>
              </a:solidFill>
              <a:latin typeface="Arial" pitchFamily="34" charset="0"/>
              <a:cs typeface="Arial" pitchFamily="34" charset="0"/>
            </a:endParaRPr>
          </a:p>
        </p:txBody>
      </p:sp>
      <p:sp>
        <p:nvSpPr>
          <p:cNvPr id="103" name="Rectangle 102"/>
          <p:cNvSpPr/>
          <p:nvPr/>
        </p:nvSpPr>
        <p:spPr>
          <a:xfrm>
            <a:off x="4097626" y="2731048"/>
            <a:ext cx="3613682" cy="369332"/>
          </a:xfrm>
          <a:prstGeom prst="rect">
            <a:avLst/>
          </a:prstGeom>
        </p:spPr>
        <p:txBody>
          <a:bodyPr wrap="none">
            <a:spAutoFit/>
          </a:bodyPr>
          <a:lstStyle/>
          <a:p>
            <a:r>
              <a:rPr lang="fr-FR" b="1" dirty="0">
                <a:solidFill>
                  <a:schemeClr val="bg1"/>
                </a:solidFill>
                <a:latin typeface="Arial" pitchFamily="34" charset="0"/>
                <a:cs typeface="Arial" pitchFamily="34" charset="0"/>
              </a:rPr>
              <a:t>On </a:t>
            </a:r>
            <a:r>
              <a:rPr lang="fr-FR" b="1" dirty="0" smtClean="0">
                <a:solidFill>
                  <a:schemeClr val="bg1"/>
                </a:solidFill>
                <a:latin typeface="Arial" pitchFamily="34" charset="0"/>
                <a:cs typeface="Arial" pitchFamily="34" charset="0"/>
              </a:rPr>
              <a:t>prends:   123 </a:t>
            </a:r>
            <a:r>
              <a:rPr lang="fr-FR" b="1" baseline="-25000" dirty="0">
                <a:solidFill>
                  <a:schemeClr val="bg1"/>
                </a:solidFill>
                <a:latin typeface="Arial" pitchFamily="34" charset="0"/>
                <a:cs typeface="Arial" pitchFamily="34" charset="0"/>
              </a:rPr>
              <a:t>D</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 01111010</a:t>
            </a:r>
            <a:r>
              <a:rPr lang="fr-FR" b="1" baseline="-25000" dirty="0" smtClean="0">
                <a:solidFill>
                  <a:schemeClr val="bg1"/>
                </a:solidFill>
                <a:latin typeface="Arial" pitchFamily="34" charset="0"/>
                <a:cs typeface="Arial" pitchFamily="34" charset="0"/>
              </a:rPr>
              <a:t>Bs</a:t>
            </a:r>
            <a:endParaRPr lang="fr-FR" b="1" baseline="-250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375274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050"/>
                            </p:stCondLst>
                            <p:childTnLst>
                              <p:par>
                                <p:cTn id="9" presetID="22" presetClass="entr" presetSubtype="8" fill="hold" grpId="0" nodeType="afterEffect">
                                  <p:stCondLst>
                                    <p:cond delay="750"/>
                                  </p:stCondLst>
                                  <p:childTnLst>
                                    <p:set>
                                      <p:cBhvr>
                                        <p:cTn id="10" dur="1" fill="hold">
                                          <p:stCondLst>
                                            <p:cond delay="0"/>
                                          </p:stCondLst>
                                        </p:cTn>
                                        <p:tgtEl>
                                          <p:spTgt spid="98"/>
                                        </p:tgtEl>
                                        <p:attrNameLst>
                                          <p:attrName>style.visibility</p:attrName>
                                        </p:attrNameLst>
                                      </p:cBhvr>
                                      <p:to>
                                        <p:strVal val="visible"/>
                                      </p:to>
                                    </p:set>
                                    <p:animEffect transition="in" filter="wipe(left)">
                                      <p:cBhvr>
                                        <p:cTn id="11" dur="500"/>
                                        <p:tgtEl>
                                          <p:spTgt spid="9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99"/>
                                        </p:tgtEl>
                                        <p:attrNameLst>
                                          <p:attrName>style.visibility</p:attrName>
                                        </p:attrNameLst>
                                      </p:cBhvr>
                                      <p:to>
                                        <p:strVal val="visible"/>
                                      </p:to>
                                    </p:set>
                                    <p:animEffect transition="in" filter="wipe(left)">
                                      <p:cBhvr>
                                        <p:cTn id="16" dur="500"/>
                                        <p:tgtEl>
                                          <p:spTgt spid="99"/>
                                        </p:tgtEl>
                                      </p:cBhvr>
                                    </p:animEffect>
                                  </p:childTnLst>
                                </p:cTn>
                              </p:par>
                            </p:childTnLst>
                          </p:cTn>
                        </p:par>
                        <p:par>
                          <p:cTn id="17" fill="hold">
                            <p:stCondLst>
                              <p:cond delay="500"/>
                            </p:stCondLst>
                            <p:childTnLst>
                              <p:par>
                                <p:cTn id="18" presetID="22" presetClass="entr" presetSubtype="8" fill="hold" nodeType="afterEffect">
                                  <p:stCondLst>
                                    <p:cond delay="75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childTnLst>
                          </p:cTn>
                        </p:par>
                        <p:par>
                          <p:cTn id="21" fill="hold">
                            <p:stCondLst>
                              <p:cond delay="1750"/>
                            </p:stCondLst>
                            <p:childTnLst>
                              <p:par>
                                <p:cTn id="22" presetID="22" presetClass="entr" presetSubtype="8" fill="hold" nodeType="afterEffect">
                                  <p:stCondLst>
                                    <p:cond delay="75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left)">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left)">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wipe(left)">
                                      <p:cBhvr>
                                        <p:cTn id="39" dur="5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00"/>
                                        </p:tgtEl>
                                        <p:attrNameLst>
                                          <p:attrName>style.visibility</p:attrName>
                                        </p:attrNameLst>
                                      </p:cBhvr>
                                      <p:to>
                                        <p:strVal val="visible"/>
                                      </p:to>
                                    </p:set>
                                    <p:animEffect transition="in" filter="wipe(left)">
                                      <p:cBhvr>
                                        <p:cTn id="44" dur="500"/>
                                        <p:tgtEl>
                                          <p:spTgt spid="100"/>
                                        </p:tgtEl>
                                      </p:cBhvr>
                                    </p:animEffect>
                                  </p:childTnLst>
                                </p:cTn>
                              </p:par>
                            </p:childTnLst>
                          </p:cTn>
                        </p:par>
                        <p:par>
                          <p:cTn id="45" fill="hold">
                            <p:stCondLst>
                              <p:cond delay="500"/>
                            </p:stCondLst>
                            <p:childTnLst>
                              <p:par>
                                <p:cTn id="46" presetID="22" presetClass="entr" presetSubtype="8" fill="hold" grpId="0" nodeType="afterEffect">
                                  <p:stCondLst>
                                    <p:cond delay="750"/>
                                  </p:stCondLst>
                                  <p:childTnLst>
                                    <p:set>
                                      <p:cBhvr>
                                        <p:cTn id="47" dur="1" fill="hold">
                                          <p:stCondLst>
                                            <p:cond delay="0"/>
                                          </p:stCondLst>
                                        </p:cTn>
                                        <p:tgtEl>
                                          <p:spTgt spid="102"/>
                                        </p:tgtEl>
                                        <p:attrNameLst>
                                          <p:attrName>style.visibility</p:attrName>
                                        </p:attrNameLst>
                                      </p:cBhvr>
                                      <p:to>
                                        <p:strVal val="visible"/>
                                      </p:to>
                                    </p:set>
                                    <p:animEffect transition="in" filter="wipe(left)">
                                      <p:cBhvr>
                                        <p:cTn id="48" dur="500"/>
                                        <p:tgtEl>
                                          <p:spTgt spid="102"/>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103"/>
                                        </p:tgtEl>
                                        <p:attrNameLst>
                                          <p:attrName>style.visibility</p:attrName>
                                        </p:attrNameLst>
                                      </p:cBhvr>
                                      <p:to>
                                        <p:strVal val="visible"/>
                                      </p:to>
                                    </p:set>
                                    <p:animEffect transition="in" filter="wipe(left)">
                                      <p:cBhvr>
                                        <p:cTn id="53" dur="500"/>
                                        <p:tgtEl>
                                          <p:spTgt spid="103"/>
                                        </p:tgtEl>
                                      </p:cBhvr>
                                    </p:animEffect>
                                  </p:childTnLst>
                                </p:cTn>
                              </p:par>
                            </p:childTnLst>
                          </p:cTn>
                        </p:par>
                        <p:par>
                          <p:cTn id="54" fill="hold">
                            <p:stCondLst>
                              <p:cond delay="500"/>
                            </p:stCondLst>
                            <p:childTnLst>
                              <p:par>
                                <p:cTn id="55" presetID="22" presetClass="entr" presetSubtype="8" fill="hold" nodeType="afterEffect">
                                  <p:stCondLst>
                                    <p:cond delay="750"/>
                                  </p:stCondLst>
                                  <p:childTnLst>
                                    <p:set>
                                      <p:cBhvr>
                                        <p:cTn id="56" dur="1" fill="hold">
                                          <p:stCondLst>
                                            <p:cond delay="0"/>
                                          </p:stCondLst>
                                        </p:cTn>
                                        <p:tgtEl>
                                          <p:spTgt spid="190"/>
                                        </p:tgtEl>
                                        <p:attrNameLst>
                                          <p:attrName>style.visibility</p:attrName>
                                        </p:attrNameLst>
                                      </p:cBhvr>
                                      <p:to>
                                        <p:strVal val="visible"/>
                                      </p:to>
                                    </p:set>
                                    <p:animEffect transition="in" filter="wipe(left)">
                                      <p:cBhvr>
                                        <p:cTn id="57" dur="500"/>
                                        <p:tgtEl>
                                          <p:spTgt spid="190"/>
                                        </p:tgtEl>
                                      </p:cBhvr>
                                    </p:animEffect>
                                  </p:childTnLst>
                                </p:cTn>
                              </p:par>
                            </p:childTnLst>
                          </p:cTn>
                        </p:par>
                        <p:par>
                          <p:cTn id="58" fill="hold">
                            <p:stCondLst>
                              <p:cond delay="1750"/>
                            </p:stCondLst>
                            <p:childTnLst>
                              <p:par>
                                <p:cTn id="59" presetID="22" presetClass="entr" presetSubtype="8" fill="hold" nodeType="afterEffect">
                                  <p:stCondLst>
                                    <p:cond delay="750"/>
                                  </p:stCondLst>
                                  <p:childTnLst>
                                    <p:set>
                                      <p:cBhvr>
                                        <p:cTn id="60" dur="1" fill="hold">
                                          <p:stCondLst>
                                            <p:cond delay="0"/>
                                          </p:stCondLst>
                                        </p:cTn>
                                        <p:tgtEl>
                                          <p:spTgt spid="14"/>
                                        </p:tgtEl>
                                        <p:attrNameLst>
                                          <p:attrName>style.visibility</p:attrName>
                                        </p:attrNameLst>
                                      </p:cBhvr>
                                      <p:to>
                                        <p:strVal val="visible"/>
                                      </p:to>
                                    </p:set>
                                    <p:animEffect transition="in" filter="wipe(left)">
                                      <p:cBhvr>
                                        <p:cTn id="61" dur="500"/>
                                        <p:tgtEl>
                                          <p:spTgt spid="14"/>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nodeType="clickEffect">
                                  <p:stCondLst>
                                    <p:cond delay="0"/>
                                  </p:stCondLst>
                                  <p:childTnLst>
                                    <p:set>
                                      <p:cBhvr>
                                        <p:cTn id="65" dur="1" fill="hold">
                                          <p:stCondLst>
                                            <p:cond delay="0"/>
                                          </p:stCondLst>
                                        </p:cTn>
                                        <p:tgtEl>
                                          <p:spTgt spid="5"/>
                                        </p:tgtEl>
                                        <p:attrNameLst>
                                          <p:attrName>style.visibility</p:attrName>
                                        </p:attrNameLst>
                                      </p:cBhvr>
                                      <p:to>
                                        <p:strVal val="visible"/>
                                      </p:to>
                                    </p:set>
                                    <p:animEffect transition="in" filter="wipe(left)">
                                      <p:cBhvr>
                                        <p:cTn id="66" dur="500"/>
                                        <p:tgtEl>
                                          <p:spTgt spid="5"/>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nodeType="clickEffect">
                                  <p:stCondLst>
                                    <p:cond delay="0"/>
                                  </p:stCondLst>
                                  <p:childTnLst>
                                    <p:set>
                                      <p:cBhvr>
                                        <p:cTn id="70" dur="1" fill="hold">
                                          <p:stCondLst>
                                            <p:cond delay="0"/>
                                          </p:stCondLst>
                                        </p:cTn>
                                        <p:tgtEl>
                                          <p:spTgt spid="71"/>
                                        </p:tgtEl>
                                        <p:attrNameLst>
                                          <p:attrName>style.visibility</p:attrName>
                                        </p:attrNameLst>
                                      </p:cBhvr>
                                      <p:to>
                                        <p:strVal val="visible"/>
                                      </p:to>
                                    </p:set>
                                    <p:animEffect transition="in" filter="wipe(left)">
                                      <p:cBhvr>
                                        <p:cTn id="71" dur="500"/>
                                        <p:tgtEl>
                                          <p:spTgt spid="71"/>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nodeType="clickEffect">
                                  <p:stCondLst>
                                    <p:cond delay="0"/>
                                  </p:stCondLst>
                                  <p:childTnLst>
                                    <p:set>
                                      <p:cBhvr>
                                        <p:cTn id="75" dur="1" fill="hold">
                                          <p:stCondLst>
                                            <p:cond delay="0"/>
                                          </p:stCondLst>
                                        </p:cTn>
                                        <p:tgtEl>
                                          <p:spTgt spid="83"/>
                                        </p:tgtEl>
                                        <p:attrNameLst>
                                          <p:attrName>style.visibility</p:attrName>
                                        </p:attrNameLst>
                                      </p:cBhvr>
                                      <p:to>
                                        <p:strVal val="visible"/>
                                      </p:to>
                                    </p:set>
                                    <p:animEffect transition="in" filter="wipe(left)">
                                      <p:cBhvr>
                                        <p:cTn id="76" dur="500"/>
                                        <p:tgtEl>
                                          <p:spTgt spid="83"/>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101"/>
                                        </p:tgtEl>
                                        <p:attrNameLst>
                                          <p:attrName>style.visibility</p:attrName>
                                        </p:attrNameLst>
                                      </p:cBhvr>
                                      <p:to>
                                        <p:strVal val="visible"/>
                                      </p:to>
                                    </p:set>
                                    <p:animEffect transition="in" filter="wipe(left)">
                                      <p:cBhvr>
                                        <p:cTn id="81" dur="50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8" grpId="0"/>
      <p:bldP spid="99" grpId="0"/>
      <p:bldP spid="100" grpId="0"/>
      <p:bldP spid="101" grpId="0"/>
      <p:bldP spid="102" grpId="0"/>
      <p:bldP spid="10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9510" y="-25443"/>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61514" y="887611"/>
            <a:ext cx="9144000" cy="461665"/>
          </a:xfrm>
          <a:prstGeom prst="rect">
            <a:avLst/>
          </a:prstGeom>
        </p:spPr>
        <p:txBody>
          <a:bodyPr wrap="squar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Opérations sur les nombres binaires:</a:t>
            </a:r>
            <a:endParaRPr lang="fr-FR" sz="2400" u="sng" dirty="0"/>
          </a:p>
        </p:txBody>
      </p:sp>
      <p:sp>
        <p:nvSpPr>
          <p:cNvPr id="7" name="Rectangle 6"/>
          <p:cNvSpPr/>
          <p:nvPr/>
        </p:nvSpPr>
        <p:spPr>
          <a:xfrm>
            <a:off x="15935" y="1484784"/>
            <a:ext cx="9009725" cy="1200329"/>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Les opérations + ; - ; /; x s’effectuent sur les nombres binaires come sur les décimaux. Et on devra trouver les mêmes résultats….</a:t>
            </a:r>
          </a:p>
          <a:p>
            <a:pPr algn="ctr"/>
            <a:endParaRPr lang="fr-FR" b="1" dirty="0">
              <a:effectLst>
                <a:outerShdw blurRad="38100" dist="38100" dir="2700000" algn="tl">
                  <a:srgbClr val="000000">
                    <a:alpha val="43137"/>
                  </a:srgbClr>
                </a:outerShdw>
              </a:effectLst>
              <a:latin typeface="Arial" pitchFamily="34" charset="0"/>
              <a:cs typeface="Arial" pitchFamily="34" charset="0"/>
            </a:endParaRPr>
          </a:p>
          <a:p>
            <a:pPr algn="ctr"/>
            <a:r>
              <a:rPr lang="fr-FR" b="1" dirty="0" smtClean="0">
                <a:effectLst>
                  <a:outerShdw blurRad="38100" dist="38100" dir="2700000" algn="tl">
                    <a:srgbClr val="000000">
                      <a:alpha val="43137"/>
                    </a:srgbClr>
                  </a:outerShdw>
                </a:effectLst>
                <a:latin typeface="Arial" pitchFamily="34" charset="0"/>
                <a:cs typeface="Arial" pitchFamily="34" charset="0"/>
              </a:rPr>
              <a:t>Exemple l’addition de deux nombres binaires</a:t>
            </a:r>
          </a:p>
        </p:txBody>
      </p:sp>
      <p:sp>
        <p:nvSpPr>
          <p:cNvPr id="100" name="Rectangle 99"/>
          <p:cNvSpPr/>
          <p:nvPr/>
        </p:nvSpPr>
        <p:spPr>
          <a:xfrm>
            <a:off x="777807" y="5445224"/>
            <a:ext cx="7485980" cy="1200329"/>
          </a:xfrm>
          <a:prstGeom prst="rect">
            <a:avLst/>
          </a:prstGeom>
        </p:spPr>
        <p:txBody>
          <a:bodyPr wrap="square">
            <a:spAutoFit/>
          </a:bodyPr>
          <a:lstStyle/>
          <a:p>
            <a:pPr algn="ctr"/>
            <a:r>
              <a:rPr lang="fr-FR" sz="2400" b="1" dirty="0" smtClean="0">
                <a:solidFill>
                  <a:schemeClr val="bg1"/>
                </a:solidFill>
                <a:latin typeface="Arial" pitchFamily="34" charset="0"/>
                <a:cs typeface="Arial" pitchFamily="34" charset="0"/>
              </a:rPr>
              <a:t>On pourra trouver d’autres explications et exercices sur les opérations binaires sur internet….</a:t>
            </a:r>
            <a:endParaRPr lang="fr-FR" sz="2400" b="1" baseline="-25000" dirty="0">
              <a:solidFill>
                <a:schemeClr val="bg1"/>
              </a:solidFill>
              <a:latin typeface="Arial" pitchFamily="34" charset="0"/>
              <a:cs typeface="Arial" pitchFamily="34" charset="0"/>
            </a:endParaRPr>
          </a:p>
        </p:txBody>
      </p:sp>
      <p:grpSp>
        <p:nvGrpSpPr>
          <p:cNvPr id="15" name="Groupe 14"/>
          <p:cNvGrpSpPr/>
          <p:nvPr/>
        </p:nvGrpSpPr>
        <p:grpSpPr>
          <a:xfrm>
            <a:off x="898893" y="3107155"/>
            <a:ext cx="7164288" cy="371475"/>
            <a:chOff x="0" y="3107156"/>
            <a:chExt cx="7164288" cy="371475"/>
          </a:xfrm>
        </p:grpSpPr>
        <p:grpSp>
          <p:nvGrpSpPr>
            <p:cNvPr id="190" name="Groupe 189"/>
            <p:cNvGrpSpPr/>
            <p:nvPr/>
          </p:nvGrpSpPr>
          <p:grpSpPr>
            <a:xfrm>
              <a:off x="1763689" y="3107156"/>
              <a:ext cx="5400599" cy="371475"/>
              <a:chOff x="2526546" y="613718"/>
              <a:chExt cx="5400599" cy="371475"/>
            </a:xfrm>
          </p:grpSpPr>
          <p:sp>
            <p:nvSpPr>
              <p:cNvPr id="192" name="Rectangle 254"/>
              <p:cNvSpPr>
                <a:spLocks noChangeArrowheads="1"/>
              </p:cNvSpPr>
              <p:nvPr/>
            </p:nvSpPr>
            <p:spPr bwMode="auto">
              <a:xfrm>
                <a:off x="2526546" y="613718"/>
                <a:ext cx="3657346"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 Addition  Binaire</a:t>
                </a:r>
                <a:endParaRPr lang="fr-FR" b="1" dirty="0">
                  <a:solidFill>
                    <a:schemeClr val="bg1"/>
                  </a:solidFill>
                  <a:latin typeface="Arial" pitchFamily="34" charset="0"/>
                  <a:cs typeface="Arial" pitchFamily="34" charset="0"/>
                </a:endParaRPr>
              </a:p>
            </p:txBody>
          </p:sp>
          <p:sp>
            <p:nvSpPr>
              <p:cNvPr id="193" name="Rectangle 254"/>
              <p:cNvSpPr>
                <a:spLocks noChangeArrowheads="1"/>
              </p:cNvSpPr>
              <p:nvPr/>
            </p:nvSpPr>
            <p:spPr bwMode="auto">
              <a:xfrm>
                <a:off x="6156176" y="613718"/>
                <a:ext cx="1770969" cy="371475"/>
              </a:xfrm>
              <a:prstGeom prst="rect">
                <a:avLst/>
              </a:prstGeom>
              <a:gradFill>
                <a:gsLst>
                  <a:gs pos="9000">
                    <a:srgbClr val="FF6E01">
                      <a:lumMod val="64000"/>
                    </a:srgbClr>
                  </a:gs>
                  <a:gs pos="50000">
                    <a:schemeClr val="accent1">
                      <a:tint val="44500"/>
                      <a:satMod val="160000"/>
                    </a:schemeClr>
                  </a:gs>
                  <a:gs pos="93000">
                    <a:srgbClr val="E78401">
                      <a:lumMod val="75000"/>
                    </a:srgb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grpSp>
        <p:sp>
          <p:nvSpPr>
            <p:cNvPr id="95" name="Rectangle 254"/>
            <p:cNvSpPr>
              <a:spLocks noChangeArrowheads="1"/>
            </p:cNvSpPr>
            <p:nvPr/>
          </p:nvSpPr>
          <p:spPr bwMode="auto">
            <a:xfrm>
              <a:off x="0" y="3107156"/>
              <a:ext cx="1770969" cy="371475"/>
            </a:xfrm>
            <a:prstGeom prst="rect">
              <a:avLst/>
            </a:prstGeom>
            <a:gradFill>
              <a:gsLst>
                <a:gs pos="9000">
                  <a:srgbClr val="FF6E01">
                    <a:lumMod val="64000"/>
                  </a:srgbClr>
                </a:gs>
                <a:gs pos="50000">
                  <a:schemeClr val="accent1">
                    <a:tint val="44500"/>
                    <a:satMod val="160000"/>
                  </a:schemeClr>
                </a:gs>
                <a:gs pos="93000">
                  <a:srgbClr val="E78401">
                    <a:lumMod val="75000"/>
                  </a:srgb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grpSp>
      <p:sp>
        <p:nvSpPr>
          <p:cNvPr id="200" name="Rectangle 254"/>
          <p:cNvSpPr>
            <a:spLocks noChangeArrowheads="1"/>
          </p:cNvSpPr>
          <p:nvPr/>
        </p:nvSpPr>
        <p:spPr bwMode="auto">
          <a:xfrm>
            <a:off x="4492012" y="347916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02" name="Rectangle 255"/>
          <p:cNvSpPr>
            <a:spLocks noChangeArrowheads="1"/>
          </p:cNvSpPr>
          <p:nvPr/>
        </p:nvSpPr>
        <p:spPr bwMode="auto">
          <a:xfrm>
            <a:off x="4948684" y="347916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04" name="Rectangle 256"/>
          <p:cNvSpPr>
            <a:spLocks noChangeArrowheads="1"/>
          </p:cNvSpPr>
          <p:nvPr/>
        </p:nvSpPr>
        <p:spPr bwMode="auto">
          <a:xfrm>
            <a:off x="5405357" y="347916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05" name="Rectangle 257"/>
          <p:cNvSpPr>
            <a:spLocks noChangeArrowheads="1"/>
          </p:cNvSpPr>
          <p:nvPr/>
        </p:nvSpPr>
        <p:spPr bwMode="auto">
          <a:xfrm>
            <a:off x="5862030" y="347916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endParaRPr lang="fr-FR" b="1" dirty="0">
              <a:solidFill>
                <a:schemeClr val="bg1"/>
              </a:solidFill>
              <a:latin typeface="Arial" pitchFamily="34" charset="0"/>
              <a:cs typeface="Arial" pitchFamily="34" charset="0"/>
            </a:endParaRPr>
          </a:p>
        </p:txBody>
      </p:sp>
      <p:sp>
        <p:nvSpPr>
          <p:cNvPr id="207" name="Rectangle 254"/>
          <p:cNvSpPr>
            <a:spLocks noChangeArrowheads="1"/>
          </p:cNvSpPr>
          <p:nvPr/>
        </p:nvSpPr>
        <p:spPr bwMode="auto">
          <a:xfrm>
            <a:off x="6292212" y="3479167"/>
            <a:ext cx="1770969"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retenues</a:t>
            </a:r>
            <a:endParaRPr lang="fr-FR" b="1" dirty="0">
              <a:solidFill>
                <a:schemeClr val="bg1"/>
              </a:solidFill>
              <a:latin typeface="Arial" pitchFamily="34" charset="0"/>
              <a:cs typeface="Arial" pitchFamily="34" charset="0"/>
            </a:endParaRPr>
          </a:p>
        </p:txBody>
      </p:sp>
      <p:sp>
        <p:nvSpPr>
          <p:cNvPr id="223" name="Rectangle 254"/>
          <p:cNvSpPr>
            <a:spLocks noChangeArrowheads="1"/>
          </p:cNvSpPr>
          <p:nvPr/>
        </p:nvSpPr>
        <p:spPr bwMode="auto">
          <a:xfrm>
            <a:off x="4035340" y="347916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24" name="Rectangle 254"/>
          <p:cNvSpPr>
            <a:spLocks noChangeArrowheads="1"/>
          </p:cNvSpPr>
          <p:nvPr/>
        </p:nvSpPr>
        <p:spPr bwMode="auto">
          <a:xfrm>
            <a:off x="3575925" y="347916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29" name="Rectangle 254"/>
          <p:cNvSpPr>
            <a:spLocks noChangeArrowheads="1"/>
          </p:cNvSpPr>
          <p:nvPr/>
        </p:nvSpPr>
        <p:spPr bwMode="auto">
          <a:xfrm>
            <a:off x="3119253" y="347916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34" name="Rectangle 254"/>
          <p:cNvSpPr>
            <a:spLocks noChangeArrowheads="1"/>
          </p:cNvSpPr>
          <p:nvPr/>
        </p:nvSpPr>
        <p:spPr bwMode="auto">
          <a:xfrm>
            <a:off x="2662581" y="347916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96" name="Rectangle 254"/>
          <p:cNvSpPr>
            <a:spLocks noChangeArrowheads="1"/>
          </p:cNvSpPr>
          <p:nvPr/>
        </p:nvSpPr>
        <p:spPr bwMode="auto">
          <a:xfrm>
            <a:off x="898893" y="3479167"/>
            <a:ext cx="1770969"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retenues</a:t>
            </a:r>
            <a:endParaRPr lang="fr-FR" b="1" dirty="0">
              <a:solidFill>
                <a:schemeClr val="bg1"/>
              </a:solidFill>
              <a:latin typeface="Arial" pitchFamily="34" charset="0"/>
              <a:cs typeface="Arial" pitchFamily="34" charset="0"/>
            </a:endParaRPr>
          </a:p>
        </p:txBody>
      </p:sp>
      <p:grpSp>
        <p:nvGrpSpPr>
          <p:cNvPr id="16" name="Groupe 15"/>
          <p:cNvGrpSpPr/>
          <p:nvPr/>
        </p:nvGrpSpPr>
        <p:grpSpPr>
          <a:xfrm>
            <a:off x="891896" y="3861047"/>
            <a:ext cx="7171285" cy="371475"/>
            <a:chOff x="-6997" y="3861048"/>
            <a:chExt cx="7171285" cy="371475"/>
          </a:xfrm>
        </p:grpSpPr>
        <p:grpSp>
          <p:nvGrpSpPr>
            <p:cNvPr id="5" name="Groupe 4"/>
            <p:cNvGrpSpPr/>
            <p:nvPr/>
          </p:nvGrpSpPr>
          <p:grpSpPr>
            <a:xfrm>
              <a:off x="1763688" y="3861048"/>
              <a:ext cx="5400600" cy="371475"/>
              <a:chOff x="4326745" y="2858407"/>
              <a:chExt cx="5400600" cy="371475"/>
            </a:xfrm>
          </p:grpSpPr>
          <p:grpSp>
            <p:nvGrpSpPr>
              <p:cNvPr id="208" name="Groupe 207"/>
              <p:cNvGrpSpPr/>
              <p:nvPr/>
            </p:nvGrpSpPr>
            <p:grpSpPr>
              <a:xfrm>
                <a:off x="6156176" y="2858407"/>
                <a:ext cx="3571169" cy="371475"/>
                <a:chOff x="4366166" y="3878200"/>
                <a:chExt cx="3571169" cy="371475"/>
              </a:xfrm>
            </p:grpSpPr>
            <p:sp>
              <p:nvSpPr>
                <p:cNvPr id="209" name="Rectangle 257"/>
                <p:cNvSpPr>
                  <a:spLocks noChangeArrowheads="1"/>
                </p:cNvSpPr>
                <p:nvPr/>
              </p:nvSpPr>
              <p:spPr bwMode="auto">
                <a:xfrm>
                  <a:off x="5736184"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10" name="Rectangle 254"/>
                <p:cNvSpPr>
                  <a:spLocks noChangeArrowheads="1"/>
                </p:cNvSpPr>
                <p:nvPr/>
              </p:nvSpPr>
              <p:spPr bwMode="auto">
                <a:xfrm>
                  <a:off x="4366166"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19" name="Rectangle 255"/>
                <p:cNvSpPr>
                  <a:spLocks noChangeArrowheads="1"/>
                </p:cNvSpPr>
                <p:nvPr/>
              </p:nvSpPr>
              <p:spPr bwMode="auto">
                <a:xfrm>
                  <a:off x="4822838"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20" name="Rectangle 256"/>
                <p:cNvSpPr>
                  <a:spLocks noChangeArrowheads="1"/>
                </p:cNvSpPr>
                <p:nvPr/>
              </p:nvSpPr>
              <p:spPr bwMode="auto">
                <a:xfrm>
                  <a:off x="5279511"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22" name="Rectangle 254"/>
                <p:cNvSpPr>
                  <a:spLocks noChangeArrowheads="1"/>
                </p:cNvSpPr>
                <p:nvPr/>
              </p:nvSpPr>
              <p:spPr bwMode="auto">
                <a:xfrm>
                  <a:off x="6166366" y="3878200"/>
                  <a:ext cx="1770969"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1</a:t>
                  </a:r>
                  <a:r>
                    <a:rPr lang="fr-FR" sz="1600" b="1" baseline="30000" dirty="0" smtClean="0">
                      <a:solidFill>
                        <a:schemeClr val="bg1"/>
                      </a:solidFill>
                      <a:latin typeface="Arial" pitchFamily="34" charset="0"/>
                      <a:cs typeface="Arial" pitchFamily="34" charset="0"/>
                    </a:rPr>
                    <a:t>er</a:t>
                  </a:r>
                  <a:r>
                    <a:rPr lang="fr-FR" sz="1600" b="1" dirty="0" smtClean="0">
                      <a:solidFill>
                        <a:schemeClr val="bg1"/>
                      </a:solidFill>
                      <a:latin typeface="Arial" pitchFamily="34" charset="0"/>
                      <a:cs typeface="Arial" pitchFamily="34" charset="0"/>
                    </a:rPr>
                    <a:t> nombre</a:t>
                  </a:r>
                  <a:endParaRPr lang="fr-FR" sz="1600" b="1" dirty="0">
                    <a:solidFill>
                      <a:schemeClr val="bg1"/>
                    </a:solidFill>
                    <a:latin typeface="Arial" pitchFamily="34" charset="0"/>
                    <a:cs typeface="Arial" pitchFamily="34" charset="0"/>
                  </a:endParaRPr>
                </a:p>
              </p:txBody>
            </p:sp>
          </p:grpSp>
          <p:grpSp>
            <p:nvGrpSpPr>
              <p:cNvPr id="6" name="Groupe 5"/>
              <p:cNvGrpSpPr/>
              <p:nvPr/>
            </p:nvGrpSpPr>
            <p:grpSpPr>
              <a:xfrm>
                <a:off x="4326745" y="2858407"/>
                <a:ext cx="1826688" cy="371475"/>
                <a:chOff x="1083686" y="6497315"/>
                <a:chExt cx="1826688" cy="371475"/>
              </a:xfrm>
            </p:grpSpPr>
            <p:sp>
              <p:nvSpPr>
                <p:cNvPr id="242" name="Rectangle 254"/>
                <p:cNvSpPr>
                  <a:spLocks noChangeArrowheads="1"/>
                </p:cNvSpPr>
                <p:nvPr/>
              </p:nvSpPr>
              <p:spPr bwMode="auto">
                <a:xfrm>
                  <a:off x="2453702"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62" name="Rectangle 254"/>
                <p:cNvSpPr>
                  <a:spLocks noChangeArrowheads="1"/>
                </p:cNvSpPr>
                <p:nvPr/>
              </p:nvSpPr>
              <p:spPr bwMode="auto">
                <a:xfrm>
                  <a:off x="1997030"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63" name="Rectangle 254"/>
                <p:cNvSpPr>
                  <a:spLocks noChangeArrowheads="1"/>
                </p:cNvSpPr>
                <p:nvPr/>
              </p:nvSpPr>
              <p:spPr bwMode="auto">
                <a:xfrm>
                  <a:off x="1540358"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64" name="Rectangle 254"/>
                <p:cNvSpPr>
                  <a:spLocks noChangeArrowheads="1"/>
                </p:cNvSpPr>
                <p:nvPr/>
              </p:nvSpPr>
              <p:spPr bwMode="auto">
                <a:xfrm>
                  <a:off x="1083686"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sp>
          <p:nvSpPr>
            <p:cNvPr id="97" name="Rectangle 254"/>
            <p:cNvSpPr>
              <a:spLocks noChangeArrowheads="1"/>
            </p:cNvSpPr>
            <p:nvPr/>
          </p:nvSpPr>
          <p:spPr bwMode="auto">
            <a:xfrm>
              <a:off x="-6997" y="3861048"/>
              <a:ext cx="1770969"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181</a:t>
              </a:r>
              <a:endParaRPr lang="fr-FR" sz="1600" b="1" dirty="0">
                <a:solidFill>
                  <a:schemeClr val="bg1"/>
                </a:solidFill>
                <a:latin typeface="Arial" pitchFamily="34" charset="0"/>
                <a:cs typeface="Arial" pitchFamily="34" charset="0"/>
              </a:endParaRPr>
            </a:p>
          </p:txBody>
        </p:sp>
      </p:grpSp>
      <p:grpSp>
        <p:nvGrpSpPr>
          <p:cNvPr id="17" name="Groupe 16"/>
          <p:cNvGrpSpPr/>
          <p:nvPr/>
        </p:nvGrpSpPr>
        <p:grpSpPr>
          <a:xfrm>
            <a:off x="888076" y="4246816"/>
            <a:ext cx="7175105" cy="371475"/>
            <a:chOff x="-10817" y="4246817"/>
            <a:chExt cx="7175105" cy="371475"/>
          </a:xfrm>
        </p:grpSpPr>
        <p:grpSp>
          <p:nvGrpSpPr>
            <p:cNvPr id="71" name="Groupe 70"/>
            <p:cNvGrpSpPr/>
            <p:nvPr/>
          </p:nvGrpSpPr>
          <p:grpSpPr>
            <a:xfrm>
              <a:off x="1763688" y="4246817"/>
              <a:ext cx="5400600" cy="371475"/>
              <a:chOff x="4326745" y="2858407"/>
              <a:chExt cx="5400600" cy="371475"/>
            </a:xfrm>
          </p:grpSpPr>
          <p:grpSp>
            <p:nvGrpSpPr>
              <p:cNvPr id="72" name="Groupe 71"/>
              <p:cNvGrpSpPr/>
              <p:nvPr/>
            </p:nvGrpSpPr>
            <p:grpSpPr>
              <a:xfrm>
                <a:off x="6156176" y="2858407"/>
                <a:ext cx="3571169" cy="371475"/>
                <a:chOff x="4366166" y="3878200"/>
                <a:chExt cx="3571169" cy="371475"/>
              </a:xfrm>
            </p:grpSpPr>
            <p:sp>
              <p:nvSpPr>
                <p:cNvPr id="78" name="Rectangle 257"/>
                <p:cNvSpPr>
                  <a:spLocks noChangeArrowheads="1"/>
                </p:cNvSpPr>
                <p:nvPr/>
              </p:nvSpPr>
              <p:spPr bwMode="auto">
                <a:xfrm>
                  <a:off x="5736184"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79" name="Rectangle 254"/>
                <p:cNvSpPr>
                  <a:spLocks noChangeArrowheads="1"/>
                </p:cNvSpPr>
                <p:nvPr/>
              </p:nvSpPr>
              <p:spPr bwMode="auto">
                <a:xfrm>
                  <a:off x="4366166"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0" name="Rectangle 255"/>
                <p:cNvSpPr>
                  <a:spLocks noChangeArrowheads="1"/>
                </p:cNvSpPr>
                <p:nvPr/>
              </p:nvSpPr>
              <p:spPr bwMode="auto">
                <a:xfrm>
                  <a:off x="4822838"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1" name="Rectangle 256"/>
                <p:cNvSpPr>
                  <a:spLocks noChangeArrowheads="1"/>
                </p:cNvSpPr>
                <p:nvPr/>
              </p:nvSpPr>
              <p:spPr bwMode="auto">
                <a:xfrm>
                  <a:off x="5279511"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2" name="Rectangle 254"/>
                <p:cNvSpPr>
                  <a:spLocks noChangeArrowheads="1"/>
                </p:cNvSpPr>
                <p:nvPr/>
              </p:nvSpPr>
              <p:spPr bwMode="auto">
                <a:xfrm>
                  <a:off x="6166366" y="3878200"/>
                  <a:ext cx="1770969"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  2</a:t>
                  </a:r>
                  <a:r>
                    <a:rPr lang="fr-FR" sz="1600" b="1" baseline="30000" dirty="0" smtClean="0">
                      <a:solidFill>
                        <a:schemeClr val="bg1"/>
                      </a:solidFill>
                      <a:latin typeface="Arial" pitchFamily="34" charset="0"/>
                      <a:cs typeface="Arial" pitchFamily="34" charset="0"/>
                    </a:rPr>
                    <a:t>éme</a:t>
                  </a:r>
                  <a:r>
                    <a:rPr lang="fr-FR" sz="1600" b="1" dirty="0" smtClean="0">
                      <a:solidFill>
                        <a:schemeClr val="bg1"/>
                      </a:solidFill>
                      <a:latin typeface="Arial" pitchFamily="34" charset="0"/>
                      <a:cs typeface="Arial" pitchFamily="34" charset="0"/>
                    </a:rPr>
                    <a:t> nombre</a:t>
                  </a:r>
                  <a:endParaRPr lang="fr-FR" sz="1600" b="1" dirty="0">
                    <a:solidFill>
                      <a:schemeClr val="bg1"/>
                    </a:solidFill>
                    <a:latin typeface="Arial" pitchFamily="34" charset="0"/>
                    <a:cs typeface="Arial" pitchFamily="34" charset="0"/>
                  </a:endParaRPr>
                </a:p>
              </p:txBody>
            </p:sp>
          </p:grpSp>
          <p:grpSp>
            <p:nvGrpSpPr>
              <p:cNvPr id="73" name="Groupe 72"/>
              <p:cNvGrpSpPr/>
              <p:nvPr/>
            </p:nvGrpSpPr>
            <p:grpSpPr>
              <a:xfrm>
                <a:off x="4326745" y="2858407"/>
                <a:ext cx="1826688" cy="371475"/>
                <a:chOff x="1083686" y="6497315"/>
                <a:chExt cx="1826688" cy="371475"/>
              </a:xfrm>
            </p:grpSpPr>
            <p:sp>
              <p:nvSpPr>
                <p:cNvPr id="74" name="Rectangle 254"/>
                <p:cNvSpPr>
                  <a:spLocks noChangeArrowheads="1"/>
                </p:cNvSpPr>
                <p:nvPr/>
              </p:nvSpPr>
              <p:spPr bwMode="auto">
                <a:xfrm>
                  <a:off x="2453702"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75" name="Rectangle 254"/>
                <p:cNvSpPr>
                  <a:spLocks noChangeArrowheads="1"/>
                </p:cNvSpPr>
                <p:nvPr/>
              </p:nvSpPr>
              <p:spPr bwMode="auto">
                <a:xfrm>
                  <a:off x="1997030"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76" name="Rectangle 254"/>
                <p:cNvSpPr>
                  <a:spLocks noChangeArrowheads="1"/>
                </p:cNvSpPr>
                <p:nvPr/>
              </p:nvSpPr>
              <p:spPr bwMode="auto">
                <a:xfrm>
                  <a:off x="1540358"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77" name="Rectangle 254"/>
                <p:cNvSpPr>
                  <a:spLocks noChangeArrowheads="1"/>
                </p:cNvSpPr>
                <p:nvPr/>
              </p:nvSpPr>
              <p:spPr bwMode="auto">
                <a:xfrm>
                  <a:off x="1083686"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sp>
          <p:nvSpPr>
            <p:cNvPr id="104" name="Rectangle 254"/>
            <p:cNvSpPr>
              <a:spLocks noChangeArrowheads="1"/>
            </p:cNvSpPr>
            <p:nvPr/>
          </p:nvSpPr>
          <p:spPr bwMode="auto">
            <a:xfrm>
              <a:off x="-10817" y="4246817"/>
              <a:ext cx="1770969"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+ 49</a:t>
              </a:r>
              <a:endParaRPr lang="fr-FR" sz="1600" b="1" dirty="0">
                <a:solidFill>
                  <a:schemeClr val="bg1"/>
                </a:solidFill>
                <a:latin typeface="Arial" pitchFamily="34" charset="0"/>
                <a:cs typeface="Arial" pitchFamily="34" charset="0"/>
              </a:endParaRPr>
            </a:p>
          </p:txBody>
        </p:sp>
      </p:grpSp>
      <p:sp>
        <p:nvSpPr>
          <p:cNvPr id="90" name="Rectangle 257"/>
          <p:cNvSpPr>
            <a:spLocks noChangeArrowheads="1"/>
          </p:cNvSpPr>
          <p:nvPr/>
        </p:nvSpPr>
        <p:spPr bwMode="auto">
          <a:xfrm>
            <a:off x="5862031" y="459178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1" name="Rectangle 254"/>
          <p:cNvSpPr>
            <a:spLocks noChangeArrowheads="1"/>
          </p:cNvSpPr>
          <p:nvPr/>
        </p:nvSpPr>
        <p:spPr bwMode="auto">
          <a:xfrm>
            <a:off x="4492013" y="459178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2" name="Rectangle 255"/>
          <p:cNvSpPr>
            <a:spLocks noChangeArrowheads="1"/>
          </p:cNvSpPr>
          <p:nvPr/>
        </p:nvSpPr>
        <p:spPr bwMode="auto">
          <a:xfrm>
            <a:off x="4948685" y="459178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3" name="Rectangle 256"/>
          <p:cNvSpPr>
            <a:spLocks noChangeArrowheads="1"/>
          </p:cNvSpPr>
          <p:nvPr/>
        </p:nvSpPr>
        <p:spPr bwMode="auto">
          <a:xfrm>
            <a:off x="5405358" y="459178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4" name="Rectangle 254"/>
          <p:cNvSpPr>
            <a:spLocks noChangeArrowheads="1"/>
          </p:cNvSpPr>
          <p:nvPr/>
        </p:nvSpPr>
        <p:spPr bwMode="auto">
          <a:xfrm>
            <a:off x="6292213" y="4591781"/>
            <a:ext cx="1770969"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résultat</a:t>
            </a:r>
            <a:endParaRPr lang="fr-FR" sz="1600" b="1" dirty="0">
              <a:solidFill>
                <a:schemeClr val="bg1"/>
              </a:solidFill>
              <a:latin typeface="Arial" pitchFamily="34" charset="0"/>
              <a:cs typeface="Arial" pitchFamily="34" charset="0"/>
            </a:endParaRPr>
          </a:p>
        </p:txBody>
      </p:sp>
      <p:sp>
        <p:nvSpPr>
          <p:cNvPr id="86" name="Rectangle 254"/>
          <p:cNvSpPr>
            <a:spLocks noChangeArrowheads="1"/>
          </p:cNvSpPr>
          <p:nvPr/>
        </p:nvSpPr>
        <p:spPr bwMode="auto">
          <a:xfrm>
            <a:off x="4032598" y="459178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7" name="Rectangle 254"/>
          <p:cNvSpPr>
            <a:spLocks noChangeArrowheads="1"/>
          </p:cNvSpPr>
          <p:nvPr/>
        </p:nvSpPr>
        <p:spPr bwMode="auto">
          <a:xfrm>
            <a:off x="3575926" y="459178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8" name="Rectangle 254"/>
          <p:cNvSpPr>
            <a:spLocks noChangeArrowheads="1"/>
          </p:cNvSpPr>
          <p:nvPr/>
        </p:nvSpPr>
        <p:spPr bwMode="auto">
          <a:xfrm>
            <a:off x="3119254" y="459178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9" name="Rectangle 254"/>
          <p:cNvSpPr>
            <a:spLocks noChangeArrowheads="1"/>
          </p:cNvSpPr>
          <p:nvPr/>
        </p:nvSpPr>
        <p:spPr bwMode="auto">
          <a:xfrm>
            <a:off x="2662582" y="459178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05" name="Rectangle 254"/>
          <p:cNvSpPr>
            <a:spLocks noChangeArrowheads="1"/>
          </p:cNvSpPr>
          <p:nvPr/>
        </p:nvSpPr>
        <p:spPr bwMode="auto">
          <a:xfrm>
            <a:off x="885484" y="4591781"/>
            <a:ext cx="1770969"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230</a:t>
            </a:r>
            <a:endParaRPr lang="fr-FR" sz="1600"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621516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12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4050"/>
                            </p:stCondLst>
                            <p:childTnLst>
                              <p:par>
                                <p:cTn id="13" presetID="22" presetClass="entr" presetSubtype="8"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left)">
                                      <p:cBhvr>
                                        <p:cTn id="15" dur="500"/>
                                        <p:tgtEl>
                                          <p:spTgt spid="15"/>
                                        </p:tgtEl>
                                      </p:cBhvr>
                                    </p:animEffect>
                                  </p:childTnLst>
                                </p:cTn>
                              </p:par>
                            </p:childTnLst>
                          </p:cTn>
                        </p:par>
                        <p:par>
                          <p:cTn id="16" fill="hold">
                            <p:stCondLst>
                              <p:cond delay="4550"/>
                            </p:stCondLst>
                            <p:childTnLst>
                              <p:par>
                                <p:cTn id="17" presetID="22" presetClass="entr" presetSubtype="8" fill="hold"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childTnLst>
                          </p:cTn>
                        </p:par>
                        <p:par>
                          <p:cTn id="20" fill="hold">
                            <p:stCondLst>
                              <p:cond delay="5050"/>
                            </p:stCondLst>
                            <p:childTnLst>
                              <p:par>
                                <p:cTn id="21" presetID="22" presetClass="entr" presetSubtype="8" fill="hold"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left)">
                                      <p:cBhvr>
                                        <p:cTn id="23" dur="500"/>
                                        <p:tgtEl>
                                          <p:spTgt spid="17"/>
                                        </p:tgtEl>
                                      </p:cBhvr>
                                    </p:animEffect>
                                  </p:childTnLst>
                                </p:cTn>
                              </p:par>
                            </p:childTnLst>
                          </p:cTn>
                        </p:par>
                        <p:par>
                          <p:cTn id="24" fill="hold">
                            <p:stCondLst>
                              <p:cond delay="5550"/>
                            </p:stCondLst>
                            <p:childTnLst>
                              <p:par>
                                <p:cTn id="25" presetID="22" presetClass="entr" presetSubtype="8" fill="hold" grpId="0" nodeType="afterEffect">
                                  <p:stCondLst>
                                    <p:cond delay="0"/>
                                  </p:stCondLst>
                                  <p:childTnLst>
                                    <p:set>
                                      <p:cBhvr>
                                        <p:cTn id="26" dur="1" fill="hold">
                                          <p:stCondLst>
                                            <p:cond delay="0"/>
                                          </p:stCondLst>
                                        </p:cTn>
                                        <p:tgtEl>
                                          <p:spTgt spid="96"/>
                                        </p:tgtEl>
                                        <p:attrNameLst>
                                          <p:attrName>style.visibility</p:attrName>
                                        </p:attrNameLst>
                                      </p:cBhvr>
                                      <p:to>
                                        <p:strVal val="visible"/>
                                      </p:to>
                                    </p:set>
                                    <p:animEffect transition="in" filter="wipe(left)">
                                      <p:cBhvr>
                                        <p:cTn id="27" dur="500"/>
                                        <p:tgtEl>
                                          <p:spTgt spid="9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500"/>
                                  </p:stCondLst>
                                  <p:childTnLst>
                                    <p:set>
                                      <p:cBhvr>
                                        <p:cTn id="31" dur="1" fill="hold">
                                          <p:stCondLst>
                                            <p:cond delay="0"/>
                                          </p:stCondLst>
                                        </p:cTn>
                                        <p:tgtEl>
                                          <p:spTgt spid="207"/>
                                        </p:tgtEl>
                                        <p:attrNameLst>
                                          <p:attrName>style.visibility</p:attrName>
                                        </p:attrNameLst>
                                      </p:cBhvr>
                                      <p:to>
                                        <p:strVal val="visible"/>
                                      </p:to>
                                    </p:set>
                                    <p:animEffect transition="in" filter="wipe(left)">
                                      <p:cBhvr>
                                        <p:cTn id="32" dur="500"/>
                                        <p:tgtEl>
                                          <p:spTgt spid="207"/>
                                        </p:tgtEl>
                                      </p:cBhvr>
                                    </p:animEffect>
                                  </p:childTnLst>
                                </p:cTn>
                              </p:par>
                            </p:childTnLst>
                          </p:cTn>
                        </p:par>
                        <p:par>
                          <p:cTn id="33" fill="hold">
                            <p:stCondLst>
                              <p:cond delay="1000"/>
                            </p:stCondLst>
                            <p:childTnLst>
                              <p:par>
                                <p:cTn id="34" presetID="22" presetClass="entr" presetSubtype="8" fill="hold" grpId="0" nodeType="afterEffect">
                                  <p:stCondLst>
                                    <p:cond delay="500"/>
                                  </p:stCondLst>
                                  <p:childTnLst>
                                    <p:set>
                                      <p:cBhvr>
                                        <p:cTn id="35" dur="1" fill="hold">
                                          <p:stCondLst>
                                            <p:cond delay="0"/>
                                          </p:stCondLst>
                                        </p:cTn>
                                        <p:tgtEl>
                                          <p:spTgt spid="94"/>
                                        </p:tgtEl>
                                        <p:attrNameLst>
                                          <p:attrName>style.visibility</p:attrName>
                                        </p:attrNameLst>
                                      </p:cBhvr>
                                      <p:to>
                                        <p:strVal val="visible"/>
                                      </p:to>
                                    </p:set>
                                    <p:animEffect transition="in" filter="wipe(left)">
                                      <p:cBhvr>
                                        <p:cTn id="36" dur="500"/>
                                        <p:tgtEl>
                                          <p:spTgt spid="94"/>
                                        </p:tgtEl>
                                      </p:cBhvr>
                                    </p:animEffect>
                                  </p:childTnLst>
                                </p:cTn>
                              </p:par>
                            </p:childTnLst>
                          </p:cTn>
                        </p:par>
                        <p:par>
                          <p:cTn id="37" fill="hold">
                            <p:stCondLst>
                              <p:cond delay="2000"/>
                            </p:stCondLst>
                            <p:childTnLst>
                              <p:par>
                                <p:cTn id="38" presetID="22" presetClass="entr" presetSubtype="8" fill="hold" grpId="0" nodeType="afterEffect">
                                  <p:stCondLst>
                                    <p:cond delay="500"/>
                                  </p:stCondLst>
                                  <p:childTnLst>
                                    <p:set>
                                      <p:cBhvr>
                                        <p:cTn id="39" dur="1" fill="hold">
                                          <p:stCondLst>
                                            <p:cond delay="0"/>
                                          </p:stCondLst>
                                        </p:cTn>
                                        <p:tgtEl>
                                          <p:spTgt spid="205"/>
                                        </p:tgtEl>
                                        <p:attrNameLst>
                                          <p:attrName>style.visibility</p:attrName>
                                        </p:attrNameLst>
                                      </p:cBhvr>
                                      <p:to>
                                        <p:strVal val="visible"/>
                                      </p:to>
                                    </p:set>
                                    <p:animEffect transition="in" filter="wipe(left)">
                                      <p:cBhvr>
                                        <p:cTn id="40" dur="500"/>
                                        <p:tgtEl>
                                          <p:spTgt spid="205"/>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90"/>
                                        </p:tgtEl>
                                        <p:attrNameLst>
                                          <p:attrName>style.visibility</p:attrName>
                                        </p:attrNameLst>
                                      </p:cBhvr>
                                      <p:to>
                                        <p:strVal val="visible"/>
                                      </p:to>
                                    </p:set>
                                    <p:animEffect transition="in" filter="wipe(left)">
                                      <p:cBhvr>
                                        <p:cTn id="45" dur="500"/>
                                        <p:tgtEl>
                                          <p:spTgt spid="90"/>
                                        </p:tgtEl>
                                      </p:cBhvr>
                                    </p:animEffect>
                                  </p:childTnLst>
                                </p:cTn>
                              </p:par>
                            </p:childTnLst>
                          </p:cTn>
                        </p:par>
                        <p:par>
                          <p:cTn id="46" fill="hold">
                            <p:stCondLst>
                              <p:cond delay="500"/>
                            </p:stCondLst>
                            <p:childTnLst>
                              <p:par>
                                <p:cTn id="47" presetID="22" presetClass="entr" presetSubtype="8" fill="hold" grpId="0" nodeType="afterEffect">
                                  <p:stCondLst>
                                    <p:cond delay="500"/>
                                  </p:stCondLst>
                                  <p:childTnLst>
                                    <p:set>
                                      <p:cBhvr>
                                        <p:cTn id="48" dur="1" fill="hold">
                                          <p:stCondLst>
                                            <p:cond delay="0"/>
                                          </p:stCondLst>
                                        </p:cTn>
                                        <p:tgtEl>
                                          <p:spTgt spid="204"/>
                                        </p:tgtEl>
                                        <p:attrNameLst>
                                          <p:attrName>style.visibility</p:attrName>
                                        </p:attrNameLst>
                                      </p:cBhvr>
                                      <p:to>
                                        <p:strVal val="visible"/>
                                      </p:to>
                                    </p:set>
                                    <p:animEffect transition="in" filter="wipe(left)">
                                      <p:cBhvr>
                                        <p:cTn id="49" dur="500"/>
                                        <p:tgtEl>
                                          <p:spTgt spid="204"/>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93"/>
                                        </p:tgtEl>
                                        <p:attrNameLst>
                                          <p:attrName>style.visibility</p:attrName>
                                        </p:attrNameLst>
                                      </p:cBhvr>
                                      <p:to>
                                        <p:strVal val="visible"/>
                                      </p:to>
                                    </p:set>
                                    <p:animEffect transition="in" filter="wipe(left)">
                                      <p:cBhvr>
                                        <p:cTn id="54" dur="500"/>
                                        <p:tgtEl>
                                          <p:spTgt spid="93"/>
                                        </p:tgtEl>
                                      </p:cBhvr>
                                    </p:animEffect>
                                  </p:childTnLst>
                                </p:cTn>
                              </p:par>
                            </p:childTnLst>
                          </p:cTn>
                        </p:par>
                        <p:par>
                          <p:cTn id="55" fill="hold">
                            <p:stCondLst>
                              <p:cond delay="500"/>
                            </p:stCondLst>
                            <p:childTnLst>
                              <p:par>
                                <p:cTn id="56" presetID="22" presetClass="entr" presetSubtype="8" fill="hold" grpId="0" nodeType="afterEffect">
                                  <p:stCondLst>
                                    <p:cond delay="500"/>
                                  </p:stCondLst>
                                  <p:childTnLst>
                                    <p:set>
                                      <p:cBhvr>
                                        <p:cTn id="57" dur="1" fill="hold">
                                          <p:stCondLst>
                                            <p:cond delay="0"/>
                                          </p:stCondLst>
                                        </p:cTn>
                                        <p:tgtEl>
                                          <p:spTgt spid="202"/>
                                        </p:tgtEl>
                                        <p:attrNameLst>
                                          <p:attrName>style.visibility</p:attrName>
                                        </p:attrNameLst>
                                      </p:cBhvr>
                                      <p:to>
                                        <p:strVal val="visible"/>
                                      </p:to>
                                    </p:set>
                                    <p:animEffect transition="in" filter="wipe(left)">
                                      <p:cBhvr>
                                        <p:cTn id="58" dur="500"/>
                                        <p:tgtEl>
                                          <p:spTgt spid="202"/>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92"/>
                                        </p:tgtEl>
                                        <p:attrNameLst>
                                          <p:attrName>style.visibility</p:attrName>
                                        </p:attrNameLst>
                                      </p:cBhvr>
                                      <p:to>
                                        <p:strVal val="visible"/>
                                      </p:to>
                                    </p:set>
                                    <p:animEffect transition="in" filter="wipe(left)">
                                      <p:cBhvr>
                                        <p:cTn id="63" dur="500"/>
                                        <p:tgtEl>
                                          <p:spTgt spid="92"/>
                                        </p:tgtEl>
                                      </p:cBhvr>
                                    </p:animEffect>
                                  </p:childTnLst>
                                </p:cTn>
                              </p:par>
                            </p:childTnLst>
                          </p:cTn>
                        </p:par>
                        <p:par>
                          <p:cTn id="64" fill="hold">
                            <p:stCondLst>
                              <p:cond delay="500"/>
                            </p:stCondLst>
                            <p:childTnLst>
                              <p:par>
                                <p:cTn id="65" presetID="22" presetClass="entr" presetSubtype="8" fill="hold" grpId="0" nodeType="afterEffect">
                                  <p:stCondLst>
                                    <p:cond delay="500"/>
                                  </p:stCondLst>
                                  <p:childTnLst>
                                    <p:set>
                                      <p:cBhvr>
                                        <p:cTn id="66" dur="1" fill="hold">
                                          <p:stCondLst>
                                            <p:cond delay="0"/>
                                          </p:stCondLst>
                                        </p:cTn>
                                        <p:tgtEl>
                                          <p:spTgt spid="200"/>
                                        </p:tgtEl>
                                        <p:attrNameLst>
                                          <p:attrName>style.visibility</p:attrName>
                                        </p:attrNameLst>
                                      </p:cBhvr>
                                      <p:to>
                                        <p:strVal val="visible"/>
                                      </p:to>
                                    </p:set>
                                    <p:animEffect transition="in" filter="wipe(left)">
                                      <p:cBhvr>
                                        <p:cTn id="67" dur="500"/>
                                        <p:tgtEl>
                                          <p:spTgt spid="200"/>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91"/>
                                        </p:tgtEl>
                                        <p:attrNameLst>
                                          <p:attrName>style.visibility</p:attrName>
                                        </p:attrNameLst>
                                      </p:cBhvr>
                                      <p:to>
                                        <p:strVal val="visible"/>
                                      </p:to>
                                    </p:set>
                                    <p:animEffect transition="in" filter="wipe(left)">
                                      <p:cBhvr>
                                        <p:cTn id="72" dur="500"/>
                                        <p:tgtEl>
                                          <p:spTgt spid="91"/>
                                        </p:tgtEl>
                                      </p:cBhvr>
                                    </p:animEffect>
                                  </p:childTnLst>
                                </p:cTn>
                              </p:par>
                            </p:childTnLst>
                          </p:cTn>
                        </p:par>
                        <p:par>
                          <p:cTn id="73" fill="hold">
                            <p:stCondLst>
                              <p:cond delay="500"/>
                            </p:stCondLst>
                            <p:childTnLst>
                              <p:par>
                                <p:cTn id="74" presetID="22" presetClass="entr" presetSubtype="8" fill="hold" grpId="0" nodeType="afterEffect">
                                  <p:stCondLst>
                                    <p:cond delay="500"/>
                                  </p:stCondLst>
                                  <p:childTnLst>
                                    <p:set>
                                      <p:cBhvr>
                                        <p:cTn id="75" dur="1" fill="hold">
                                          <p:stCondLst>
                                            <p:cond delay="0"/>
                                          </p:stCondLst>
                                        </p:cTn>
                                        <p:tgtEl>
                                          <p:spTgt spid="223"/>
                                        </p:tgtEl>
                                        <p:attrNameLst>
                                          <p:attrName>style.visibility</p:attrName>
                                        </p:attrNameLst>
                                      </p:cBhvr>
                                      <p:to>
                                        <p:strVal val="visible"/>
                                      </p:to>
                                    </p:set>
                                    <p:animEffect transition="in" filter="wipe(left)">
                                      <p:cBhvr>
                                        <p:cTn id="76" dur="500"/>
                                        <p:tgtEl>
                                          <p:spTgt spid="223"/>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86"/>
                                        </p:tgtEl>
                                        <p:attrNameLst>
                                          <p:attrName>style.visibility</p:attrName>
                                        </p:attrNameLst>
                                      </p:cBhvr>
                                      <p:to>
                                        <p:strVal val="visible"/>
                                      </p:to>
                                    </p:set>
                                    <p:animEffect transition="in" filter="wipe(left)">
                                      <p:cBhvr>
                                        <p:cTn id="81" dur="500"/>
                                        <p:tgtEl>
                                          <p:spTgt spid="86"/>
                                        </p:tgtEl>
                                      </p:cBhvr>
                                    </p:animEffect>
                                  </p:childTnLst>
                                </p:cTn>
                              </p:par>
                            </p:childTnLst>
                          </p:cTn>
                        </p:par>
                        <p:par>
                          <p:cTn id="82" fill="hold">
                            <p:stCondLst>
                              <p:cond delay="500"/>
                            </p:stCondLst>
                            <p:childTnLst>
                              <p:par>
                                <p:cTn id="83" presetID="22" presetClass="entr" presetSubtype="8" fill="hold" grpId="0" nodeType="afterEffect">
                                  <p:stCondLst>
                                    <p:cond delay="500"/>
                                  </p:stCondLst>
                                  <p:childTnLst>
                                    <p:set>
                                      <p:cBhvr>
                                        <p:cTn id="84" dur="1" fill="hold">
                                          <p:stCondLst>
                                            <p:cond delay="0"/>
                                          </p:stCondLst>
                                        </p:cTn>
                                        <p:tgtEl>
                                          <p:spTgt spid="224"/>
                                        </p:tgtEl>
                                        <p:attrNameLst>
                                          <p:attrName>style.visibility</p:attrName>
                                        </p:attrNameLst>
                                      </p:cBhvr>
                                      <p:to>
                                        <p:strVal val="visible"/>
                                      </p:to>
                                    </p:set>
                                    <p:animEffect transition="in" filter="wipe(left)">
                                      <p:cBhvr>
                                        <p:cTn id="85" dur="500"/>
                                        <p:tgtEl>
                                          <p:spTgt spid="224"/>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87"/>
                                        </p:tgtEl>
                                        <p:attrNameLst>
                                          <p:attrName>style.visibility</p:attrName>
                                        </p:attrNameLst>
                                      </p:cBhvr>
                                      <p:to>
                                        <p:strVal val="visible"/>
                                      </p:to>
                                    </p:set>
                                    <p:animEffect transition="in" filter="wipe(left)">
                                      <p:cBhvr>
                                        <p:cTn id="90" dur="500"/>
                                        <p:tgtEl>
                                          <p:spTgt spid="87"/>
                                        </p:tgtEl>
                                      </p:cBhvr>
                                    </p:animEffect>
                                  </p:childTnLst>
                                </p:cTn>
                              </p:par>
                            </p:childTnLst>
                          </p:cTn>
                        </p:par>
                        <p:par>
                          <p:cTn id="91" fill="hold">
                            <p:stCondLst>
                              <p:cond delay="500"/>
                            </p:stCondLst>
                            <p:childTnLst>
                              <p:par>
                                <p:cTn id="92" presetID="22" presetClass="entr" presetSubtype="8" fill="hold" grpId="0" nodeType="afterEffect">
                                  <p:stCondLst>
                                    <p:cond delay="500"/>
                                  </p:stCondLst>
                                  <p:childTnLst>
                                    <p:set>
                                      <p:cBhvr>
                                        <p:cTn id="93" dur="1" fill="hold">
                                          <p:stCondLst>
                                            <p:cond delay="0"/>
                                          </p:stCondLst>
                                        </p:cTn>
                                        <p:tgtEl>
                                          <p:spTgt spid="229"/>
                                        </p:tgtEl>
                                        <p:attrNameLst>
                                          <p:attrName>style.visibility</p:attrName>
                                        </p:attrNameLst>
                                      </p:cBhvr>
                                      <p:to>
                                        <p:strVal val="visible"/>
                                      </p:to>
                                    </p:set>
                                    <p:animEffect transition="in" filter="wipe(left)">
                                      <p:cBhvr>
                                        <p:cTn id="94" dur="500"/>
                                        <p:tgtEl>
                                          <p:spTgt spid="229"/>
                                        </p:tgtEl>
                                      </p:cBhvr>
                                    </p:animEffect>
                                  </p:childTnLst>
                                </p:cTn>
                              </p:par>
                            </p:childTnLst>
                          </p:cTn>
                        </p:par>
                        <p:par>
                          <p:cTn id="95" fill="hold">
                            <p:stCondLst>
                              <p:cond delay="1500"/>
                            </p:stCondLst>
                            <p:childTnLst>
                              <p:par>
                                <p:cTn id="96" presetID="22" presetClass="entr" presetSubtype="8" fill="hold" grpId="0" nodeType="afterEffect">
                                  <p:stCondLst>
                                    <p:cond delay="500"/>
                                  </p:stCondLst>
                                  <p:childTnLst>
                                    <p:set>
                                      <p:cBhvr>
                                        <p:cTn id="97" dur="1" fill="hold">
                                          <p:stCondLst>
                                            <p:cond delay="0"/>
                                          </p:stCondLst>
                                        </p:cTn>
                                        <p:tgtEl>
                                          <p:spTgt spid="88"/>
                                        </p:tgtEl>
                                        <p:attrNameLst>
                                          <p:attrName>style.visibility</p:attrName>
                                        </p:attrNameLst>
                                      </p:cBhvr>
                                      <p:to>
                                        <p:strVal val="visible"/>
                                      </p:to>
                                    </p:set>
                                    <p:animEffect transition="in" filter="wipe(left)">
                                      <p:cBhvr>
                                        <p:cTn id="98" dur="500"/>
                                        <p:tgtEl>
                                          <p:spTgt spid="88"/>
                                        </p:tgtEl>
                                      </p:cBhvr>
                                    </p:animEffect>
                                  </p:childTnLst>
                                </p:cTn>
                              </p:par>
                            </p:childTnLst>
                          </p:cTn>
                        </p:par>
                        <p:par>
                          <p:cTn id="99" fill="hold">
                            <p:stCondLst>
                              <p:cond delay="2500"/>
                            </p:stCondLst>
                            <p:childTnLst>
                              <p:par>
                                <p:cTn id="100" presetID="22" presetClass="entr" presetSubtype="8" fill="hold" grpId="0" nodeType="afterEffect">
                                  <p:stCondLst>
                                    <p:cond delay="500"/>
                                  </p:stCondLst>
                                  <p:childTnLst>
                                    <p:set>
                                      <p:cBhvr>
                                        <p:cTn id="101" dur="1" fill="hold">
                                          <p:stCondLst>
                                            <p:cond delay="0"/>
                                          </p:stCondLst>
                                        </p:cTn>
                                        <p:tgtEl>
                                          <p:spTgt spid="234"/>
                                        </p:tgtEl>
                                        <p:attrNameLst>
                                          <p:attrName>style.visibility</p:attrName>
                                        </p:attrNameLst>
                                      </p:cBhvr>
                                      <p:to>
                                        <p:strVal val="visible"/>
                                      </p:to>
                                    </p:set>
                                    <p:animEffect transition="in" filter="wipe(left)">
                                      <p:cBhvr>
                                        <p:cTn id="102" dur="500"/>
                                        <p:tgtEl>
                                          <p:spTgt spid="234"/>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8" fill="hold" grpId="0" nodeType="clickEffect">
                                  <p:stCondLst>
                                    <p:cond delay="0"/>
                                  </p:stCondLst>
                                  <p:childTnLst>
                                    <p:set>
                                      <p:cBhvr>
                                        <p:cTn id="106" dur="1" fill="hold">
                                          <p:stCondLst>
                                            <p:cond delay="0"/>
                                          </p:stCondLst>
                                        </p:cTn>
                                        <p:tgtEl>
                                          <p:spTgt spid="89"/>
                                        </p:tgtEl>
                                        <p:attrNameLst>
                                          <p:attrName>style.visibility</p:attrName>
                                        </p:attrNameLst>
                                      </p:cBhvr>
                                      <p:to>
                                        <p:strVal val="visible"/>
                                      </p:to>
                                    </p:set>
                                    <p:animEffect transition="in" filter="wipe(left)">
                                      <p:cBhvr>
                                        <p:cTn id="107" dur="500"/>
                                        <p:tgtEl>
                                          <p:spTgt spid="89"/>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8" fill="hold" grpId="0" nodeType="clickEffect">
                                  <p:stCondLst>
                                    <p:cond delay="0"/>
                                  </p:stCondLst>
                                  <p:childTnLst>
                                    <p:set>
                                      <p:cBhvr>
                                        <p:cTn id="111" dur="1" fill="hold">
                                          <p:stCondLst>
                                            <p:cond delay="0"/>
                                          </p:stCondLst>
                                        </p:cTn>
                                        <p:tgtEl>
                                          <p:spTgt spid="105"/>
                                        </p:tgtEl>
                                        <p:attrNameLst>
                                          <p:attrName>style.visibility</p:attrName>
                                        </p:attrNameLst>
                                      </p:cBhvr>
                                      <p:to>
                                        <p:strVal val="visible"/>
                                      </p:to>
                                    </p:set>
                                    <p:animEffect transition="in" filter="wipe(left)">
                                      <p:cBhvr>
                                        <p:cTn id="112" dur="500"/>
                                        <p:tgtEl>
                                          <p:spTgt spid="105"/>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grpId="0" nodeType="clickEffect">
                                  <p:stCondLst>
                                    <p:cond delay="0"/>
                                  </p:stCondLst>
                                  <p:iterate type="wd">
                                    <p:tmPct val="10000"/>
                                  </p:iterate>
                                  <p:childTnLst>
                                    <p:set>
                                      <p:cBhvr>
                                        <p:cTn id="116" dur="1" fill="hold">
                                          <p:stCondLst>
                                            <p:cond delay="0"/>
                                          </p:stCondLst>
                                        </p:cTn>
                                        <p:tgtEl>
                                          <p:spTgt spid="100"/>
                                        </p:tgtEl>
                                        <p:attrNameLst>
                                          <p:attrName>style.visibility</p:attrName>
                                        </p:attrNameLst>
                                      </p:cBhvr>
                                      <p:to>
                                        <p:strVal val="visible"/>
                                      </p:to>
                                    </p:set>
                                    <p:animEffect transition="in" filter="fade">
                                      <p:cBhvr>
                                        <p:cTn id="117"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100" grpId="0"/>
      <p:bldP spid="200" grpId="0" animBg="1"/>
      <p:bldP spid="202" grpId="0" animBg="1"/>
      <p:bldP spid="204" grpId="0" animBg="1"/>
      <p:bldP spid="205" grpId="0" animBg="1"/>
      <p:bldP spid="207" grpId="0" animBg="1"/>
      <p:bldP spid="223" grpId="0" animBg="1"/>
      <p:bldP spid="224" grpId="0" animBg="1"/>
      <p:bldP spid="229" grpId="0" animBg="1"/>
      <p:bldP spid="234" grpId="0" animBg="1"/>
      <p:bldP spid="96" grpId="0" animBg="1"/>
      <p:bldP spid="90" grpId="0" animBg="1"/>
      <p:bldP spid="91" grpId="0" animBg="1"/>
      <p:bldP spid="92" grpId="0" animBg="1"/>
      <p:bldP spid="93" grpId="0" animBg="1"/>
      <p:bldP spid="94" grpId="0" animBg="1"/>
      <p:bldP spid="86" grpId="0" animBg="1"/>
      <p:bldP spid="87" grpId="0" animBg="1"/>
      <p:bldP spid="88" grpId="0" animBg="1"/>
      <p:bldP spid="89" grpId="0" animBg="1"/>
      <p:bldP spid="105"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3779912" y="2456111"/>
            <a:ext cx="1188146" cy="769441"/>
          </a:xfrm>
          <a:prstGeom prst="rect">
            <a:avLst/>
          </a:prstGeom>
          <a:noFill/>
        </p:spPr>
        <p:txBody>
          <a:bodyPr wrap="none" rtlCol="0">
            <a:spAutoFit/>
          </a:bodyPr>
          <a:lstStyle/>
          <a:p>
            <a:r>
              <a:rPr lang="fr-FR" sz="4400" b="1" dirty="0" smtClean="0"/>
              <a:t>FIN</a:t>
            </a:r>
            <a:endParaRPr lang="fr-FR" sz="4400" b="1" dirty="0"/>
          </a:p>
        </p:txBody>
      </p:sp>
    </p:spTree>
    <p:extLst>
      <p:ext uri="{BB962C8B-B14F-4D97-AF65-F5344CB8AC3E}">
        <p14:creationId xmlns:p14="http://schemas.microsoft.com/office/powerpoint/2010/main" val="28432912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644768"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latin typeface="Arial" pitchFamily="34" charset="0"/>
                <a:cs typeface="Arial" pitchFamily="34" charset="0"/>
              </a:rPr>
              <a:t>C</a:t>
            </a:r>
            <a:r>
              <a:rPr lang="fr-FR" sz="4400" b="1" dirty="0" smtClean="0">
                <a:effectLst>
                  <a:outerShdw blurRad="38100" dist="38100" dir="2700000" algn="tl">
                    <a:srgbClr val="000000">
                      <a:alpha val="43137"/>
                    </a:srgbClr>
                  </a:outerShdw>
                </a:effectLst>
                <a:latin typeface="Arial" pitchFamily="34" charset="0"/>
                <a:cs typeface="Arial" pitchFamily="34" charset="0"/>
              </a:rPr>
              <a:t>odage de l’information</a:t>
            </a:r>
            <a:endParaRPr lang="fr-FR" sz="44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4" name="Connecteur droit avec flèche 3"/>
          <p:cNvCxnSpPr/>
          <p:nvPr/>
        </p:nvCxnSpPr>
        <p:spPr>
          <a:xfrm>
            <a:off x="1799692" y="5589240"/>
            <a:ext cx="6732748"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 name="Connecteur droit avec flèche 4"/>
          <p:cNvCxnSpPr/>
          <p:nvPr/>
        </p:nvCxnSpPr>
        <p:spPr>
          <a:xfrm flipV="1">
            <a:off x="2058740" y="2901137"/>
            <a:ext cx="0" cy="2733743"/>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6" name="Forme libre 5"/>
          <p:cNvSpPr/>
          <p:nvPr/>
        </p:nvSpPr>
        <p:spPr>
          <a:xfrm>
            <a:off x="2043112" y="3202168"/>
            <a:ext cx="6478588" cy="2169932"/>
          </a:xfrm>
          <a:custGeom>
            <a:avLst/>
            <a:gdLst>
              <a:gd name="connsiteX0" fmla="*/ 0 w 4711700"/>
              <a:gd name="connsiteY0" fmla="*/ 1344890 h 1344890"/>
              <a:gd name="connsiteX1" fmla="*/ 647700 w 4711700"/>
              <a:gd name="connsiteY1" fmla="*/ 874990 h 1344890"/>
              <a:gd name="connsiteX2" fmla="*/ 1155700 w 4711700"/>
              <a:gd name="connsiteY2" fmla="*/ 163790 h 1344890"/>
              <a:gd name="connsiteX3" fmla="*/ 2044700 w 4711700"/>
              <a:gd name="connsiteY3" fmla="*/ 24090 h 1344890"/>
              <a:gd name="connsiteX4" fmla="*/ 3098800 w 4711700"/>
              <a:gd name="connsiteY4" fmla="*/ 532090 h 1344890"/>
              <a:gd name="connsiteX5" fmla="*/ 3797300 w 4711700"/>
              <a:gd name="connsiteY5" fmla="*/ 455890 h 1344890"/>
              <a:gd name="connsiteX6" fmla="*/ 4559300 w 4711700"/>
              <a:gd name="connsiteY6" fmla="*/ 887690 h 1344890"/>
              <a:gd name="connsiteX7" fmla="*/ 4711700 w 4711700"/>
              <a:gd name="connsiteY7" fmla="*/ 963890 h 1344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11700" h="1344890">
                <a:moveTo>
                  <a:pt x="0" y="1344890"/>
                </a:moveTo>
                <a:cubicBezTo>
                  <a:pt x="227541" y="1208365"/>
                  <a:pt x="455083" y="1071840"/>
                  <a:pt x="647700" y="874990"/>
                </a:cubicBezTo>
                <a:cubicBezTo>
                  <a:pt x="840317" y="678140"/>
                  <a:pt x="922867" y="305607"/>
                  <a:pt x="1155700" y="163790"/>
                </a:cubicBezTo>
                <a:cubicBezTo>
                  <a:pt x="1388533" y="21973"/>
                  <a:pt x="1720850" y="-37293"/>
                  <a:pt x="2044700" y="24090"/>
                </a:cubicBezTo>
                <a:cubicBezTo>
                  <a:pt x="2368550" y="85473"/>
                  <a:pt x="2806700" y="460123"/>
                  <a:pt x="3098800" y="532090"/>
                </a:cubicBezTo>
                <a:cubicBezTo>
                  <a:pt x="3390900" y="604057"/>
                  <a:pt x="3553883" y="396623"/>
                  <a:pt x="3797300" y="455890"/>
                </a:cubicBezTo>
                <a:cubicBezTo>
                  <a:pt x="4040717" y="515157"/>
                  <a:pt x="4406900" y="803023"/>
                  <a:pt x="4559300" y="887690"/>
                </a:cubicBezTo>
                <a:cubicBezTo>
                  <a:pt x="4711700" y="972357"/>
                  <a:pt x="4711700" y="968123"/>
                  <a:pt x="4711700" y="963890"/>
                </a:cubicBezTo>
              </a:path>
            </a:pathLst>
          </a:cu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0" y="1196752"/>
            <a:ext cx="9144000" cy="1200329"/>
          </a:xfrm>
          <a:prstGeom prst="rect">
            <a:avLst/>
          </a:prstGeom>
        </p:spPr>
        <p:txBody>
          <a:bodyPr wrap="square">
            <a:spAutoFit/>
          </a:bodyPr>
          <a:lstStyle/>
          <a:p>
            <a:pPr algn="ctr"/>
            <a:r>
              <a:rPr lang="fr-FR" b="1" dirty="0" smtClean="0">
                <a:solidFill>
                  <a:schemeClr val="bg1"/>
                </a:solidFill>
                <a:latin typeface="Arial" pitchFamily="34" charset="0"/>
                <a:cs typeface="Arial" pitchFamily="34" charset="0"/>
              </a:rPr>
              <a:t>Cette conversion analogique Numérique (CAN) se compose d’une phase d’échantillonnage et d’une phase de codage. </a:t>
            </a:r>
          </a:p>
          <a:p>
            <a:pPr algn="ctr"/>
            <a:r>
              <a:rPr lang="fr-FR" b="1" dirty="0" smtClean="0">
                <a:solidFill>
                  <a:schemeClr val="bg1"/>
                </a:solidFill>
                <a:latin typeface="Arial" pitchFamily="34" charset="0"/>
                <a:cs typeface="Arial" pitchFamily="34" charset="0"/>
              </a:rPr>
              <a:t>Pour l’échantillonnage, à fréquence régulière, plus ou moins rapide, suivant les besoins, on va enregistrer des  « images » de ce signal analogique. </a:t>
            </a:r>
          </a:p>
        </p:txBody>
      </p:sp>
      <p:sp>
        <p:nvSpPr>
          <p:cNvPr id="46" name="Rectangle 45"/>
          <p:cNvSpPr/>
          <p:nvPr/>
        </p:nvSpPr>
        <p:spPr>
          <a:xfrm>
            <a:off x="0" y="5950882"/>
            <a:ext cx="9252520" cy="646331"/>
          </a:xfrm>
          <a:prstGeom prst="rect">
            <a:avLst/>
          </a:prstGeom>
        </p:spPr>
        <p:txBody>
          <a:bodyPr wrap="square">
            <a:spAutoFit/>
          </a:bodyPr>
          <a:lstStyle/>
          <a:p>
            <a:pPr algn="ctr"/>
            <a:r>
              <a:rPr lang="fr-FR" b="1" dirty="0" smtClean="0">
                <a:solidFill>
                  <a:schemeClr val="bg1"/>
                </a:solidFill>
                <a:latin typeface="Arial" pitchFamily="34" charset="0"/>
                <a:cs typeface="Arial" pitchFamily="34" charset="0"/>
              </a:rPr>
              <a:t>Il faudra que le système enregistre sous forme numérique,  les échantillons ainsi obtenus dans l’ordre et, bien sur, la fréquence de l’échantillonnage .</a:t>
            </a:r>
          </a:p>
        </p:txBody>
      </p:sp>
      <p:grpSp>
        <p:nvGrpSpPr>
          <p:cNvPr id="76" name="Groupe 75"/>
          <p:cNvGrpSpPr/>
          <p:nvPr/>
        </p:nvGrpSpPr>
        <p:grpSpPr>
          <a:xfrm>
            <a:off x="1850412" y="3065152"/>
            <a:ext cx="6336704" cy="2520280"/>
            <a:chOff x="3779912" y="4027210"/>
            <a:chExt cx="4608512" cy="1562030"/>
          </a:xfrm>
        </p:grpSpPr>
        <p:cxnSp>
          <p:nvCxnSpPr>
            <p:cNvPr id="77" name="Connecteur droit 76"/>
            <p:cNvCxnSpPr/>
            <p:nvPr/>
          </p:nvCxnSpPr>
          <p:spPr>
            <a:xfrm>
              <a:off x="3779912" y="5589240"/>
              <a:ext cx="460851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8" name="Connecteur droit 77"/>
            <p:cNvCxnSpPr/>
            <p:nvPr/>
          </p:nvCxnSpPr>
          <p:spPr>
            <a:xfrm flipV="1">
              <a:off x="39239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0" name="Connecteur droit 79"/>
            <p:cNvCxnSpPr/>
            <p:nvPr/>
          </p:nvCxnSpPr>
          <p:spPr>
            <a:xfrm flipV="1">
              <a:off x="45335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flipV="1">
              <a:off x="51431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4" name="Connecteur droit 83"/>
            <p:cNvCxnSpPr/>
            <p:nvPr/>
          </p:nvCxnSpPr>
          <p:spPr>
            <a:xfrm flipV="1">
              <a:off x="57527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flipV="1">
              <a:off x="63623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8" name="Connecteur droit 87"/>
            <p:cNvCxnSpPr/>
            <p:nvPr/>
          </p:nvCxnSpPr>
          <p:spPr>
            <a:xfrm flipV="1">
              <a:off x="69719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0" name="Connecteur droit 89"/>
            <p:cNvCxnSpPr/>
            <p:nvPr/>
          </p:nvCxnSpPr>
          <p:spPr>
            <a:xfrm flipV="1">
              <a:off x="75815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2" name="Connecteur droit 91"/>
            <p:cNvCxnSpPr/>
            <p:nvPr/>
          </p:nvCxnSpPr>
          <p:spPr>
            <a:xfrm flipV="1">
              <a:off x="81911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9" name="Connecteur droit 8"/>
          <p:cNvCxnSpPr/>
          <p:nvPr/>
        </p:nvCxnSpPr>
        <p:spPr>
          <a:xfrm flipH="1">
            <a:off x="1938866" y="4675112"/>
            <a:ext cx="1189208"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flipH="1">
            <a:off x="1982770" y="3429000"/>
            <a:ext cx="2157184"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flipH="1" flipV="1">
            <a:off x="1883204" y="3161644"/>
            <a:ext cx="3004163" cy="38868"/>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53" name="Connecteur droit 52"/>
          <p:cNvCxnSpPr/>
          <p:nvPr/>
        </p:nvCxnSpPr>
        <p:spPr>
          <a:xfrm flipH="1">
            <a:off x="1938866" y="3522984"/>
            <a:ext cx="3543835" cy="2126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73" name="Connecteur droit 72"/>
          <p:cNvCxnSpPr/>
          <p:nvPr/>
        </p:nvCxnSpPr>
        <p:spPr>
          <a:xfrm flipH="1">
            <a:off x="1938866" y="4077072"/>
            <a:ext cx="4577352"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75" name="Connecteur droit 74"/>
          <p:cNvCxnSpPr/>
          <p:nvPr/>
        </p:nvCxnSpPr>
        <p:spPr>
          <a:xfrm flipH="1">
            <a:off x="1938866" y="3933056"/>
            <a:ext cx="5441446"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79" name="Connecteur droit 78"/>
          <p:cNvCxnSpPr/>
          <p:nvPr/>
        </p:nvCxnSpPr>
        <p:spPr>
          <a:xfrm flipH="1">
            <a:off x="1938866" y="4365104"/>
            <a:ext cx="6248250"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81" name="Connecteur droit 80"/>
          <p:cNvCxnSpPr/>
          <p:nvPr/>
        </p:nvCxnSpPr>
        <p:spPr>
          <a:xfrm flipH="1">
            <a:off x="1982770" y="5348212"/>
            <a:ext cx="428991"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sp>
        <p:nvSpPr>
          <p:cNvPr id="61" name="ZoneTexte 60"/>
          <p:cNvSpPr txBox="1"/>
          <p:nvPr/>
        </p:nvSpPr>
        <p:spPr>
          <a:xfrm>
            <a:off x="1567272" y="5131191"/>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10</a:t>
            </a:r>
            <a:endParaRPr lang="fr-FR" b="1" dirty="0">
              <a:effectLst>
                <a:outerShdw blurRad="38100" dist="38100" dir="2700000" algn="tl">
                  <a:srgbClr val="000000">
                    <a:alpha val="43137"/>
                  </a:srgbClr>
                </a:outerShdw>
              </a:effectLst>
            </a:endParaRPr>
          </a:p>
        </p:txBody>
      </p:sp>
      <p:sp>
        <p:nvSpPr>
          <p:cNvPr id="85" name="ZoneTexte 84"/>
          <p:cNvSpPr txBox="1"/>
          <p:nvPr/>
        </p:nvSpPr>
        <p:spPr>
          <a:xfrm>
            <a:off x="1567272" y="3186956"/>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85</a:t>
            </a:r>
            <a:endParaRPr lang="fr-FR" b="1" dirty="0">
              <a:effectLst>
                <a:outerShdw blurRad="38100" dist="38100" dir="2700000" algn="tl">
                  <a:srgbClr val="000000">
                    <a:alpha val="43137"/>
                  </a:srgbClr>
                </a:outerShdw>
              </a:effectLst>
            </a:endParaRPr>
          </a:p>
        </p:txBody>
      </p:sp>
      <p:sp>
        <p:nvSpPr>
          <p:cNvPr id="87" name="ZoneTexte 86"/>
          <p:cNvSpPr txBox="1"/>
          <p:nvPr/>
        </p:nvSpPr>
        <p:spPr>
          <a:xfrm>
            <a:off x="1567272" y="4115941"/>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50</a:t>
            </a:r>
            <a:endParaRPr lang="fr-FR" b="1" dirty="0">
              <a:effectLst>
                <a:outerShdw blurRad="38100" dist="38100" dir="2700000" algn="tl">
                  <a:srgbClr val="000000">
                    <a:alpha val="43137"/>
                  </a:srgbClr>
                </a:outerShdw>
              </a:effectLst>
            </a:endParaRPr>
          </a:p>
        </p:txBody>
      </p:sp>
      <p:sp>
        <p:nvSpPr>
          <p:cNvPr id="89" name="ZoneTexte 88"/>
          <p:cNvSpPr txBox="1"/>
          <p:nvPr/>
        </p:nvSpPr>
        <p:spPr>
          <a:xfrm>
            <a:off x="1567272" y="3649224"/>
            <a:ext cx="415498" cy="369332"/>
          </a:xfrm>
          <a:prstGeom prst="rect">
            <a:avLst/>
          </a:prstGeom>
          <a:noFill/>
        </p:spPr>
        <p:txBody>
          <a:bodyPr wrap="none" rtlCol="0">
            <a:spAutoFit/>
          </a:bodyPr>
          <a:lstStyle/>
          <a:p>
            <a:r>
              <a:rPr lang="fr-FR" b="1" dirty="0">
                <a:effectLst>
                  <a:outerShdw blurRad="38100" dist="38100" dir="2700000" algn="tl">
                    <a:srgbClr val="000000">
                      <a:alpha val="43137"/>
                    </a:srgbClr>
                  </a:outerShdw>
                </a:effectLst>
              </a:rPr>
              <a:t>6</a:t>
            </a:r>
            <a:r>
              <a:rPr lang="fr-FR" b="1" dirty="0" smtClean="0">
                <a:effectLst>
                  <a:outerShdw blurRad="38100" dist="38100" dir="2700000" algn="tl">
                    <a:srgbClr val="000000">
                      <a:alpha val="43137"/>
                    </a:srgbClr>
                  </a:outerShdw>
                </a:effectLst>
              </a:rPr>
              <a:t>5</a:t>
            </a:r>
            <a:endParaRPr lang="fr-FR" b="1" dirty="0">
              <a:effectLst>
                <a:outerShdw blurRad="38100" dist="38100" dir="2700000" algn="tl">
                  <a:srgbClr val="000000">
                    <a:alpha val="43137"/>
                  </a:srgbClr>
                </a:outerShdw>
              </a:effectLst>
            </a:endParaRPr>
          </a:p>
        </p:txBody>
      </p:sp>
      <p:sp>
        <p:nvSpPr>
          <p:cNvPr id="91" name="ZoneTexte 90"/>
          <p:cNvSpPr txBox="1"/>
          <p:nvPr/>
        </p:nvSpPr>
        <p:spPr>
          <a:xfrm>
            <a:off x="1567272" y="4485238"/>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40</a:t>
            </a:r>
            <a:endParaRPr lang="fr-FR" b="1" dirty="0">
              <a:effectLst>
                <a:outerShdw blurRad="38100" dist="38100" dir="2700000" algn="tl">
                  <a:srgbClr val="000000">
                    <a:alpha val="43137"/>
                  </a:srgbClr>
                </a:outerShdw>
              </a:effectLst>
            </a:endParaRPr>
          </a:p>
        </p:txBody>
      </p:sp>
      <p:sp>
        <p:nvSpPr>
          <p:cNvPr id="93" name="ZoneTexte 92"/>
          <p:cNvSpPr txBox="1"/>
          <p:nvPr/>
        </p:nvSpPr>
        <p:spPr>
          <a:xfrm>
            <a:off x="1567272" y="3429000"/>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80</a:t>
            </a:r>
          </a:p>
        </p:txBody>
      </p:sp>
      <p:sp>
        <p:nvSpPr>
          <p:cNvPr id="94" name="ZoneTexte 93"/>
          <p:cNvSpPr txBox="1"/>
          <p:nvPr/>
        </p:nvSpPr>
        <p:spPr>
          <a:xfrm>
            <a:off x="1451855" y="2901137"/>
            <a:ext cx="530915"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100</a:t>
            </a:r>
          </a:p>
        </p:txBody>
      </p:sp>
      <p:sp>
        <p:nvSpPr>
          <p:cNvPr id="95" name="ZoneTexte 94"/>
          <p:cNvSpPr txBox="1"/>
          <p:nvPr/>
        </p:nvSpPr>
        <p:spPr>
          <a:xfrm>
            <a:off x="1567272" y="3851756"/>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60</a:t>
            </a:r>
          </a:p>
        </p:txBody>
      </p:sp>
      <p:sp>
        <p:nvSpPr>
          <p:cNvPr id="99" name="Rectangle 98"/>
          <p:cNvSpPr/>
          <p:nvPr/>
        </p:nvSpPr>
        <p:spPr>
          <a:xfrm>
            <a:off x="899592" y="2531805"/>
            <a:ext cx="2315931" cy="369332"/>
          </a:xfrm>
          <a:prstGeom prst="rect">
            <a:avLst/>
          </a:prstGeom>
        </p:spPr>
        <p:txBody>
          <a:bodyPr wrap="square">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Grandeur physique</a:t>
            </a:r>
            <a:endParaRPr lang="fr-FR" dirty="0">
              <a:effectLst>
                <a:outerShdw blurRad="38100" dist="38100" dir="2700000" algn="tl">
                  <a:srgbClr val="000000">
                    <a:alpha val="43137"/>
                  </a:srgbClr>
                </a:outerShdw>
              </a:effectLst>
            </a:endParaRPr>
          </a:p>
        </p:txBody>
      </p:sp>
      <p:sp>
        <p:nvSpPr>
          <p:cNvPr id="100" name="Rectangle 99"/>
          <p:cNvSpPr/>
          <p:nvPr/>
        </p:nvSpPr>
        <p:spPr>
          <a:xfrm>
            <a:off x="8161694" y="5131191"/>
            <a:ext cx="864339" cy="369332"/>
          </a:xfrm>
          <a:prstGeom prst="rect">
            <a:avLst/>
          </a:prstGeom>
        </p:spPr>
        <p:txBody>
          <a:bodyPr wrap="none">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temps</a:t>
            </a:r>
            <a:endParaRPr lang="fr-FR"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89548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35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99"/>
                                        </p:tgtEl>
                                        <p:attrNameLst>
                                          <p:attrName>style.visibility</p:attrName>
                                        </p:attrNameLst>
                                      </p:cBhvr>
                                      <p:to>
                                        <p:strVal val="visible"/>
                                      </p:to>
                                    </p:set>
                                    <p:animEffect transition="in" filter="fade">
                                      <p:cBhvr>
                                        <p:cTn id="11" dur="500"/>
                                        <p:tgtEl>
                                          <p:spTgt spid="99"/>
                                        </p:tgtEl>
                                      </p:cBhvr>
                                    </p:animEffect>
                                  </p:childTnLst>
                                </p:cTn>
                              </p:par>
                            </p:childTnLst>
                          </p:cTn>
                        </p:par>
                        <p:par>
                          <p:cTn id="12" fill="hold">
                            <p:stCondLst>
                              <p:cond delay="4800"/>
                            </p:stCondLst>
                            <p:childTnLst>
                              <p:par>
                                <p:cTn id="13" presetID="22" presetClass="entr" presetSubtype="4"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par>
                          <p:cTn id="16" fill="hold">
                            <p:stCondLst>
                              <p:cond delay="5300"/>
                            </p:stCondLst>
                            <p:childTnLst>
                              <p:par>
                                <p:cTn id="17" presetID="22" presetClass="entr" presetSubtype="8"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left)">
                                      <p:cBhvr>
                                        <p:cTn id="19" dur="500"/>
                                        <p:tgtEl>
                                          <p:spTgt spid="4"/>
                                        </p:tgtEl>
                                      </p:cBhvr>
                                    </p:animEffect>
                                  </p:childTnLst>
                                </p:cTn>
                              </p:par>
                            </p:childTnLst>
                          </p:cTn>
                        </p:par>
                        <p:par>
                          <p:cTn id="20" fill="hold">
                            <p:stCondLst>
                              <p:cond delay="5800"/>
                            </p:stCondLst>
                            <p:childTnLst>
                              <p:par>
                                <p:cTn id="21" presetID="10" presetClass="entr" presetSubtype="0" fill="hold" grpId="0" nodeType="afterEffect">
                                  <p:stCondLst>
                                    <p:cond delay="750"/>
                                  </p:stCondLst>
                                  <p:iterate type="wd">
                                    <p:tmPct val="10000"/>
                                  </p:iterate>
                                  <p:childTnLst>
                                    <p:set>
                                      <p:cBhvr>
                                        <p:cTn id="22" dur="1" fill="hold">
                                          <p:stCondLst>
                                            <p:cond delay="0"/>
                                          </p:stCondLst>
                                        </p:cTn>
                                        <p:tgtEl>
                                          <p:spTgt spid="100"/>
                                        </p:tgtEl>
                                        <p:attrNameLst>
                                          <p:attrName>style.visibility</p:attrName>
                                        </p:attrNameLst>
                                      </p:cBhvr>
                                      <p:to>
                                        <p:strVal val="visible"/>
                                      </p:to>
                                    </p:set>
                                    <p:animEffect transition="in" filter="fade">
                                      <p:cBhvr>
                                        <p:cTn id="23" dur="500"/>
                                        <p:tgtEl>
                                          <p:spTgt spid="100"/>
                                        </p:tgtEl>
                                      </p:cBhvr>
                                    </p:animEffect>
                                  </p:childTnLst>
                                </p:cTn>
                              </p:par>
                            </p:childTnLst>
                          </p:cTn>
                        </p:par>
                        <p:par>
                          <p:cTn id="24" fill="hold">
                            <p:stCondLst>
                              <p:cond delay="7050"/>
                            </p:stCondLst>
                            <p:childTnLst>
                              <p:par>
                                <p:cTn id="25" presetID="22" presetClass="entr" presetSubtype="8" fill="hold" grpId="0"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par>
                          <p:cTn id="28" fill="hold">
                            <p:stCondLst>
                              <p:cond delay="7550"/>
                            </p:stCondLst>
                            <p:childTnLst>
                              <p:par>
                                <p:cTn id="29" presetID="22" presetClass="entr" presetSubtype="8" fill="hold" nodeType="afterEffect">
                                  <p:stCondLst>
                                    <p:cond delay="0"/>
                                  </p:stCondLst>
                                  <p:childTnLst>
                                    <p:set>
                                      <p:cBhvr>
                                        <p:cTn id="30" dur="1" fill="hold">
                                          <p:stCondLst>
                                            <p:cond delay="0"/>
                                          </p:stCondLst>
                                        </p:cTn>
                                        <p:tgtEl>
                                          <p:spTgt spid="76"/>
                                        </p:tgtEl>
                                        <p:attrNameLst>
                                          <p:attrName>style.visibility</p:attrName>
                                        </p:attrNameLst>
                                      </p:cBhvr>
                                      <p:to>
                                        <p:strVal val="visible"/>
                                      </p:to>
                                    </p:set>
                                    <p:animEffect transition="in" filter="wipe(left)">
                                      <p:cBhvr>
                                        <p:cTn id="31" dur="2750"/>
                                        <p:tgtEl>
                                          <p:spTgt spid="76"/>
                                        </p:tgtEl>
                                      </p:cBhvr>
                                    </p:animEffect>
                                  </p:childTnLst>
                                </p:cTn>
                              </p:par>
                            </p:childTnLst>
                          </p:cTn>
                        </p:par>
                        <p:par>
                          <p:cTn id="32" fill="hold">
                            <p:stCondLst>
                              <p:cond delay="10300"/>
                            </p:stCondLst>
                            <p:childTnLst>
                              <p:par>
                                <p:cTn id="33" presetID="22" presetClass="entr" presetSubtype="2" fill="hold" nodeType="afterEffect">
                                  <p:stCondLst>
                                    <p:cond delay="0"/>
                                  </p:stCondLst>
                                  <p:childTnLst>
                                    <p:set>
                                      <p:cBhvr>
                                        <p:cTn id="34" dur="1" fill="hold">
                                          <p:stCondLst>
                                            <p:cond delay="0"/>
                                          </p:stCondLst>
                                        </p:cTn>
                                        <p:tgtEl>
                                          <p:spTgt spid="81"/>
                                        </p:tgtEl>
                                        <p:attrNameLst>
                                          <p:attrName>style.visibility</p:attrName>
                                        </p:attrNameLst>
                                      </p:cBhvr>
                                      <p:to>
                                        <p:strVal val="visible"/>
                                      </p:to>
                                    </p:set>
                                    <p:animEffect transition="in" filter="wipe(right)">
                                      <p:cBhvr>
                                        <p:cTn id="35" dur="500"/>
                                        <p:tgtEl>
                                          <p:spTgt spid="81"/>
                                        </p:tgtEl>
                                      </p:cBhvr>
                                    </p:animEffect>
                                  </p:childTnLst>
                                </p:cTn>
                              </p:par>
                            </p:childTnLst>
                          </p:cTn>
                        </p:par>
                        <p:par>
                          <p:cTn id="36" fill="hold">
                            <p:stCondLst>
                              <p:cond delay="10800"/>
                            </p:stCondLst>
                            <p:childTnLst>
                              <p:par>
                                <p:cTn id="37" presetID="10" presetClass="entr" presetSubtype="0" fill="hold" grpId="0" nodeType="afterEffect">
                                  <p:stCondLst>
                                    <p:cond delay="0"/>
                                  </p:stCondLst>
                                  <p:childTnLst>
                                    <p:set>
                                      <p:cBhvr>
                                        <p:cTn id="38" dur="1" fill="hold">
                                          <p:stCondLst>
                                            <p:cond delay="0"/>
                                          </p:stCondLst>
                                        </p:cTn>
                                        <p:tgtEl>
                                          <p:spTgt spid="61"/>
                                        </p:tgtEl>
                                        <p:attrNameLst>
                                          <p:attrName>style.visibility</p:attrName>
                                        </p:attrNameLst>
                                      </p:cBhvr>
                                      <p:to>
                                        <p:strVal val="visible"/>
                                      </p:to>
                                    </p:set>
                                    <p:animEffect transition="in" filter="fade">
                                      <p:cBhvr>
                                        <p:cTn id="39" dur="500"/>
                                        <p:tgtEl>
                                          <p:spTgt spid="61"/>
                                        </p:tgtEl>
                                      </p:cBhvr>
                                    </p:animEffect>
                                  </p:childTnLst>
                                </p:cTn>
                              </p:par>
                            </p:childTnLst>
                          </p:cTn>
                        </p:par>
                        <p:par>
                          <p:cTn id="40" fill="hold">
                            <p:stCondLst>
                              <p:cond delay="11300"/>
                            </p:stCondLst>
                            <p:childTnLst>
                              <p:par>
                                <p:cTn id="41" presetID="22" presetClass="entr" presetSubtype="2" fill="hold" nodeType="after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right)">
                                      <p:cBhvr>
                                        <p:cTn id="43" dur="500"/>
                                        <p:tgtEl>
                                          <p:spTgt spid="9"/>
                                        </p:tgtEl>
                                      </p:cBhvr>
                                    </p:animEffect>
                                  </p:childTnLst>
                                </p:cTn>
                              </p:par>
                            </p:childTnLst>
                          </p:cTn>
                        </p:par>
                        <p:par>
                          <p:cTn id="44" fill="hold">
                            <p:stCondLst>
                              <p:cond delay="11800"/>
                            </p:stCondLst>
                            <p:childTnLst>
                              <p:par>
                                <p:cTn id="45" presetID="10" presetClass="entr" presetSubtype="0" fill="hold" grpId="0" nodeType="afterEffect">
                                  <p:stCondLst>
                                    <p:cond delay="0"/>
                                  </p:stCondLst>
                                  <p:childTnLst>
                                    <p:set>
                                      <p:cBhvr>
                                        <p:cTn id="46" dur="1" fill="hold">
                                          <p:stCondLst>
                                            <p:cond delay="0"/>
                                          </p:stCondLst>
                                        </p:cTn>
                                        <p:tgtEl>
                                          <p:spTgt spid="91"/>
                                        </p:tgtEl>
                                        <p:attrNameLst>
                                          <p:attrName>style.visibility</p:attrName>
                                        </p:attrNameLst>
                                      </p:cBhvr>
                                      <p:to>
                                        <p:strVal val="visible"/>
                                      </p:to>
                                    </p:set>
                                    <p:animEffect transition="in" filter="fade">
                                      <p:cBhvr>
                                        <p:cTn id="47" dur="500"/>
                                        <p:tgtEl>
                                          <p:spTgt spid="91"/>
                                        </p:tgtEl>
                                      </p:cBhvr>
                                    </p:animEffect>
                                  </p:childTnLst>
                                </p:cTn>
                              </p:par>
                            </p:childTnLst>
                          </p:cTn>
                        </p:par>
                        <p:par>
                          <p:cTn id="48" fill="hold">
                            <p:stCondLst>
                              <p:cond delay="12300"/>
                            </p:stCondLst>
                            <p:childTnLst>
                              <p:par>
                                <p:cTn id="49" presetID="22" presetClass="entr" presetSubtype="2" fill="hold" nodeType="after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right)">
                                      <p:cBhvr>
                                        <p:cTn id="51" dur="500"/>
                                        <p:tgtEl>
                                          <p:spTgt spid="12"/>
                                        </p:tgtEl>
                                      </p:cBhvr>
                                    </p:animEffect>
                                  </p:childTnLst>
                                </p:cTn>
                              </p:par>
                            </p:childTnLst>
                          </p:cTn>
                        </p:par>
                        <p:par>
                          <p:cTn id="52" fill="hold">
                            <p:stCondLst>
                              <p:cond delay="12800"/>
                            </p:stCondLst>
                            <p:childTnLst>
                              <p:par>
                                <p:cTn id="53" presetID="10" presetClass="entr" presetSubtype="0" fill="hold" grpId="0" nodeType="afterEffect">
                                  <p:stCondLst>
                                    <p:cond delay="0"/>
                                  </p:stCondLst>
                                  <p:childTnLst>
                                    <p:set>
                                      <p:cBhvr>
                                        <p:cTn id="54" dur="1" fill="hold">
                                          <p:stCondLst>
                                            <p:cond delay="0"/>
                                          </p:stCondLst>
                                        </p:cTn>
                                        <p:tgtEl>
                                          <p:spTgt spid="85"/>
                                        </p:tgtEl>
                                        <p:attrNameLst>
                                          <p:attrName>style.visibility</p:attrName>
                                        </p:attrNameLst>
                                      </p:cBhvr>
                                      <p:to>
                                        <p:strVal val="visible"/>
                                      </p:to>
                                    </p:set>
                                    <p:animEffect transition="in" filter="fade">
                                      <p:cBhvr>
                                        <p:cTn id="55" dur="500"/>
                                        <p:tgtEl>
                                          <p:spTgt spid="85"/>
                                        </p:tgtEl>
                                      </p:cBhvr>
                                    </p:animEffect>
                                  </p:childTnLst>
                                </p:cTn>
                              </p:par>
                            </p:childTnLst>
                          </p:cTn>
                        </p:par>
                        <p:par>
                          <p:cTn id="56" fill="hold">
                            <p:stCondLst>
                              <p:cond delay="13300"/>
                            </p:stCondLst>
                            <p:childTnLst>
                              <p:par>
                                <p:cTn id="57" presetID="22" presetClass="entr" presetSubtype="2" fill="hold" nodeType="afterEffect">
                                  <p:stCondLst>
                                    <p:cond delay="0"/>
                                  </p:stCondLst>
                                  <p:childTnLst>
                                    <p:set>
                                      <p:cBhvr>
                                        <p:cTn id="58" dur="1" fill="hold">
                                          <p:stCondLst>
                                            <p:cond delay="0"/>
                                          </p:stCondLst>
                                        </p:cTn>
                                        <p:tgtEl>
                                          <p:spTgt spid="49"/>
                                        </p:tgtEl>
                                        <p:attrNameLst>
                                          <p:attrName>style.visibility</p:attrName>
                                        </p:attrNameLst>
                                      </p:cBhvr>
                                      <p:to>
                                        <p:strVal val="visible"/>
                                      </p:to>
                                    </p:set>
                                    <p:animEffect transition="in" filter="wipe(right)">
                                      <p:cBhvr>
                                        <p:cTn id="59" dur="500"/>
                                        <p:tgtEl>
                                          <p:spTgt spid="49"/>
                                        </p:tgtEl>
                                      </p:cBhvr>
                                    </p:animEffect>
                                  </p:childTnLst>
                                </p:cTn>
                              </p:par>
                            </p:childTnLst>
                          </p:cTn>
                        </p:par>
                        <p:par>
                          <p:cTn id="60" fill="hold">
                            <p:stCondLst>
                              <p:cond delay="13800"/>
                            </p:stCondLst>
                            <p:childTnLst>
                              <p:par>
                                <p:cTn id="61" presetID="10" presetClass="entr" presetSubtype="0" fill="hold" grpId="0" nodeType="afterEffect">
                                  <p:stCondLst>
                                    <p:cond delay="0"/>
                                  </p:stCondLst>
                                  <p:childTnLst>
                                    <p:set>
                                      <p:cBhvr>
                                        <p:cTn id="62" dur="1" fill="hold">
                                          <p:stCondLst>
                                            <p:cond delay="0"/>
                                          </p:stCondLst>
                                        </p:cTn>
                                        <p:tgtEl>
                                          <p:spTgt spid="94"/>
                                        </p:tgtEl>
                                        <p:attrNameLst>
                                          <p:attrName>style.visibility</p:attrName>
                                        </p:attrNameLst>
                                      </p:cBhvr>
                                      <p:to>
                                        <p:strVal val="visible"/>
                                      </p:to>
                                    </p:set>
                                    <p:animEffect transition="in" filter="fade">
                                      <p:cBhvr>
                                        <p:cTn id="63" dur="500"/>
                                        <p:tgtEl>
                                          <p:spTgt spid="94"/>
                                        </p:tgtEl>
                                      </p:cBhvr>
                                    </p:animEffect>
                                  </p:childTnLst>
                                </p:cTn>
                              </p:par>
                            </p:childTnLst>
                          </p:cTn>
                        </p:par>
                        <p:par>
                          <p:cTn id="64" fill="hold">
                            <p:stCondLst>
                              <p:cond delay="14300"/>
                            </p:stCondLst>
                            <p:childTnLst>
                              <p:par>
                                <p:cTn id="65" presetID="22" presetClass="entr" presetSubtype="2" fill="hold" nodeType="afterEffect">
                                  <p:stCondLst>
                                    <p:cond delay="0"/>
                                  </p:stCondLst>
                                  <p:childTnLst>
                                    <p:set>
                                      <p:cBhvr>
                                        <p:cTn id="66" dur="1" fill="hold">
                                          <p:stCondLst>
                                            <p:cond delay="0"/>
                                          </p:stCondLst>
                                        </p:cTn>
                                        <p:tgtEl>
                                          <p:spTgt spid="53"/>
                                        </p:tgtEl>
                                        <p:attrNameLst>
                                          <p:attrName>style.visibility</p:attrName>
                                        </p:attrNameLst>
                                      </p:cBhvr>
                                      <p:to>
                                        <p:strVal val="visible"/>
                                      </p:to>
                                    </p:set>
                                    <p:animEffect transition="in" filter="wipe(right)">
                                      <p:cBhvr>
                                        <p:cTn id="67" dur="500"/>
                                        <p:tgtEl>
                                          <p:spTgt spid="53"/>
                                        </p:tgtEl>
                                      </p:cBhvr>
                                    </p:animEffect>
                                  </p:childTnLst>
                                </p:cTn>
                              </p:par>
                            </p:childTnLst>
                          </p:cTn>
                        </p:par>
                        <p:par>
                          <p:cTn id="68" fill="hold">
                            <p:stCondLst>
                              <p:cond delay="14800"/>
                            </p:stCondLst>
                            <p:childTnLst>
                              <p:par>
                                <p:cTn id="69" presetID="10" presetClass="entr" presetSubtype="0" fill="hold" grpId="0" nodeType="afterEffect">
                                  <p:stCondLst>
                                    <p:cond delay="0"/>
                                  </p:stCondLst>
                                  <p:childTnLst>
                                    <p:set>
                                      <p:cBhvr>
                                        <p:cTn id="70" dur="1" fill="hold">
                                          <p:stCondLst>
                                            <p:cond delay="0"/>
                                          </p:stCondLst>
                                        </p:cTn>
                                        <p:tgtEl>
                                          <p:spTgt spid="93"/>
                                        </p:tgtEl>
                                        <p:attrNameLst>
                                          <p:attrName>style.visibility</p:attrName>
                                        </p:attrNameLst>
                                      </p:cBhvr>
                                      <p:to>
                                        <p:strVal val="visible"/>
                                      </p:to>
                                    </p:set>
                                    <p:animEffect transition="in" filter="fade">
                                      <p:cBhvr>
                                        <p:cTn id="71" dur="500"/>
                                        <p:tgtEl>
                                          <p:spTgt spid="93"/>
                                        </p:tgtEl>
                                      </p:cBhvr>
                                    </p:animEffect>
                                  </p:childTnLst>
                                </p:cTn>
                              </p:par>
                            </p:childTnLst>
                          </p:cTn>
                        </p:par>
                        <p:par>
                          <p:cTn id="72" fill="hold">
                            <p:stCondLst>
                              <p:cond delay="15300"/>
                            </p:stCondLst>
                            <p:childTnLst>
                              <p:par>
                                <p:cTn id="73" presetID="22" presetClass="entr" presetSubtype="2" fill="hold" nodeType="afterEffect">
                                  <p:stCondLst>
                                    <p:cond delay="0"/>
                                  </p:stCondLst>
                                  <p:childTnLst>
                                    <p:set>
                                      <p:cBhvr>
                                        <p:cTn id="74" dur="1" fill="hold">
                                          <p:stCondLst>
                                            <p:cond delay="0"/>
                                          </p:stCondLst>
                                        </p:cTn>
                                        <p:tgtEl>
                                          <p:spTgt spid="73"/>
                                        </p:tgtEl>
                                        <p:attrNameLst>
                                          <p:attrName>style.visibility</p:attrName>
                                        </p:attrNameLst>
                                      </p:cBhvr>
                                      <p:to>
                                        <p:strVal val="visible"/>
                                      </p:to>
                                    </p:set>
                                    <p:animEffect transition="in" filter="wipe(right)">
                                      <p:cBhvr>
                                        <p:cTn id="75" dur="500"/>
                                        <p:tgtEl>
                                          <p:spTgt spid="73"/>
                                        </p:tgtEl>
                                      </p:cBhvr>
                                    </p:animEffect>
                                  </p:childTnLst>
                                </p:cTn>
                              </p:par>
                            </p:childTnLst>
                          </p:cTn>
                        </p:par>
                        <p:par>
                          <p:cTn id="76" fill="hold">
                            <p:stCondLst>
                              <p:cond delay="15800"/>
                            </p:stCondLst>
                            <p:childTnLst>
                              <p:par>
                                <p:cTn id="77" presetID="10" presetClass="entr" presetSubtype="0" fill="hold" grpId="0" nodeType="afterEffect">
                                  <p:stCondLst>
                                    <p:cond delay="0"/>
                                  </p:stCondLst>
                                  <p:childTnLst>
                                    <p:set>
                                      <p:cBhvr>
                                        <p:cTn id="78" dur="1" fill="hold">
                                          <p:stCondLst>
                                            <p:cond delay="0"/>
                                          </p:stCondLst>
                                        </p:cTn>
                                        <p:tgtEl>
                                          <p:spTgt spid="95"/>
                                        </p:tgtEl>
                                        <p:attrNameLst>
                                          <p:attrName>style.visibility</p:attrName>
                                        </p:attrNameLst>
                                      </p:cBhvr>
                                      <p:to>
                                        <p:strVal val="visible"/>
                                      </p:to>
                                    </p:set>
                                    <p:animEffect transition="in" filter="fade">
                                      <p:cBhvr>
                                        <p:cTn id="79" dur="500"/>
                                        <p:tgtEl>
                                          <p:spTgt spid="95"/>
                                        </p:tgtEl>
                                      </p:cBhvr>
                                    </p:animEffect>
                                  </p:childTnLst>
                                </p:cTn>
                              </p:par>
                            </p:childTnLst>
                          </p:cTn>
                        </p:par>
                        <p:par>
                          <p:cTn id="80" fill="hold">
                            <p:stCondLst>
                              <p:cond delay="16300"/>
                            </p:stCondLst>
                            <p:childTnLst>
                              <p:par>
                                <p:cTn id="81" presetID="22" presetClass="entr" presetSubtype="2" fill="hold" nodeType="afterEffect">
                                  <p:stCondLst>
                                    <p:cond delay="0"/>
                                  </p:stCondLst>
                                  <p:childTnLst>
                                    <p:set>
                                      <p:cBhvr>
                                        <p:cTn id="82" dur="1" fill="hold">
                                          <p:stCondLst>
                                            <p:cond delay="0"/>
                                          </p:stCondLst>
                                        </p:cTn>
                                        <p:tgtEl>
                                          <p:spTgt spid="75"/>
                                        </p:tgtEl>
                                        <p:attrNameLst>
                                          <p:attrName>style.visibility</p:attrName>
                                        </p:attrNameLst>
                                      </p:cBhvr>
                                      <p:to>
                                        <p:strVal val="visible"/>
                                      </p:to>
                                    </p:set>
                                    <p:animEffect transition="in" filter="wipe(right)">
                                      <p:cBhvr>
                                        <p:cTn id="83" dur="500"/>
                                        <p:tgtEl>
                                          <p:spTgt spid="75"/>
                                        </p:tgtEl>
                                      </p:cBhvr>
                                    </p:animEffect>
                                  </p:childTnLst>
                                </p:cTn>
                              </p:par>
                            </p:childTnLst>
                          </p:cTn>
                        </p:par>
                        <p:par>
                          <p:cTn id="84" fill="hold">
                            <p:stCondLst>
                              <p:cond delay="16800"/>
                            </p:stCondLst>
                            <p:childTnLst>
                              <p:par>
                                <p:cTn id="85" presetID="10" presetClass="entr" presetSubtype="0" fill="hold" grpId="0" nodeType="afterEffect">
                                  <p:stCondLst>
                                    <p:cond delay="0"/>
                                  </p:stCondLst>
                                  <p:childTnLst>
                                    <p:set>
                                      <p:cBhvr>
                                        <p:cTn id="86" dur="1" fill="hold">
                                          <p:stCondLst>
                                            <p:cond delay="0"/>
                                          </p:stCondLst>
                                        </p:cTn>
                                        <p:tgtEl>
                                          <p:spTgt spid="89"/>
                                        </p:tgtEl>
                                        <p:attrNameLst>
                                          <p:attrName>style.visibility</p:attrName>
                                        </p:attrNameLst>
                                      </p:cBhvr>
                                      <p:to>
                                        <p:strVal val="visible"/>
                                      </p:to>
                                    </p:set>
                                    <p:animEffect transition="in" filter="fade">
                                      <p:cBhvr>
                                        <p:cTn id="87" dur="500"/>
                                        <p:tgtEl>
                                          <p:spTgt spid="89"/>
                                        </p:tgtEl>
                                      </p:cBhvr>
                                    </p:animEffect>
                                  </p:childTnLst>
                                </p:cTn>
                              </p:par>
                            </p:childTnLst>
                          </p:cTn>
                        </p:par>
                        <p:par>
                          <p:cTn id="88" fill="hold">
                            <p:stCondLst>
                              <p:cond delay="17300"/>
                            </p:stCondLst>
                            <p:childTnLst>
                              <p:par>
                                <p:cTn id="89" presetID="22" presetClass="entr" presetSubtype="2" fill="hold" nodeType="afterEffect">
                                  <p:stCondLst>
                                    <p:cond delay="0"/>
                                  </p:stCondLst>
                                  <p:childTnLst>
                                    <p:set>
                                      <p:cBhvr>
                                        <p:cTn id="90" dur="1" fill="hold">
                                          <p:stCondLst>
                                            <p:cond delay="0"/>
                                          </p:stCondLst>
                                        </p:cTn>
                                        <p:tgtEl>
                                          <p:spTgt spid="79"/>
                                        </p:tgtEl>
                                        <p:attrNameLst>
                                          <p:attrName>style.visibility</p:attrName>
                                        </p:attrNameLst>
                                      </p:cBhvr>
                                      <p:to>
                                        <p:strVal val="visible"/>
                                      </p:to>
                                    </p:set>
                                    <p:animEffect transition="in" filter="wipe(right)">
                                      <p:cBhvr>
                                        <p:cTn id="91" dur="500"/>
                                        <p:tgtEl>
                                          <p:spTgt spid="79"/>
                                        </p:tgtEl>
                                      </p:cBhvr>
                                    </p:animEffect>
                                  </p:childTnLst>
                                </p:cTn>
                              </p:par>
                            </p:childTnLst>
                          </p:cTn>
                        </p:par>
                        <p:par>
                          <p:cTn id="92" fill="hold">
                            <p:stCondLst>
                              <p:cond delay="17800"/>
                            </p:stCondLst>
                            <p:childTnLst>
                              <p:par>
                                <p:cTn id="93" presetID="10" presetClass="entr" presetSubtype="0" fill="hold" grpId="0" nodeType="afterEffect">
                                  <p:stCondLst>
                                    <p:cond delay="250"/>
                                  </p:stCondLst>
                                  <p:childTnLst>
                                    <p:set>
                                      <p:cBhvr>
                                        <p:cTn id="94" dur="1" fill="hold">
                                          <p:stCondLst>
                                            <p:cond delay="0"/>
                                          </p:stCondLst>
                                        </p:cTn>
                                        <p:tgtEl>
                                          <p:spTgt spid="87"/>
                                        </p:tgtEl>
                                        <p:attrNameLst>
                                          <p:attrName>style.visibility</p:attrName>
                                        </p:attrNameLst>
                                      </p:cBhvr>
                                      <p:to>
                                        <p:strVal val="visible"/>
                                      </p:to>
                                    </p:set>
                                    <p:animEffect transition="in" filter="fade">
                                      <p:cBhvr>
                                        <p:cTn id="95" dur="500"/>
                                        <p:tgtEl>
                                          <p:spTgt spid="87"/>
                                        </p:tgtEl>
                                      </p:cBhvr>
                                    </p:animEffect>
                                  </p:childTnLst>
                                </p:cTn>
                              </p:par>
                            </p:childTnLst>
                          </p:cTn>
                        </p:par>
                        <p:par>
                          <p:cTn id="96" fill="hold">
                            <p:stCondLst>
                              <p:cond delay="18550"/>
                            </p:stCondLst>
                            <p:childTnLst>
                              <p:par>
                                <p:cTn id="97" presetID="10" presetClass="entr" presetSubtype="0" fill="hold" grpId="0" nodeType="afterEffect">
                                  <p:stCondLst>
                                    <p:cond delay="0"/>
                                  </p:stCondLst>
                                  <p:iterate type="wd">
                                    <p:tmPct val="10000"/>
                                  </p:iterate>
                                  <p:childTnLst>
                                    <p:set>
                                      <p:cBhvr>
                                        <p:cTn id="98" dur="1" fill="hold">
                                          <p:stCondLst>
                                            <p:cond delay="0"/>
                                          </p:stCondLst>
                                        </p:cTn>
                                        <p:tgtEl>
                                          <p:spTgt spid="46"/>
                                        </p:tgtEl>
                                        <p:attrNameLst>
                                          <p:attrName>style.visibility</p:attrName>
                                        </p:attrNameLst>
                                      </p:cBhvr>
                                      <p:to>
                                        <p:strVal val="visible"/>
                                      </p:to>
                                    </p:set>
                                    <p:animEffect transition="in" filter="fade">
                                      <p:cBhvr>
                                        <p:cTn id="99"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46" grpId="0"/>
      <p:bldP spid="61" grpId="0"/>
      <p:bldP spid="85" grpId="0"/>
      <p:bldP spid="87" grpId="0"/>
      <p:bldP spid="89" grpId="0"/>
      <p:bldP spid="91" grpId="0"/>
      <p:bldP spid="93" grpId="0"/>
      <p:bldP spid="94" grpId="0"/>
      <p:bldP spid="95" grpId="0"/>
      <p:bldP spid="99" grpId="0"/>
      <p:bldP spid="10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644768"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latin typeface="Arial" pitchFamily="34" charset="0"/>
                <a:cs typeface="Arial" pitchFamily="34" charset="0"/>
              </a:rPr>
              <a:t>C</a:t>
            </a:r>
            <a:r>
              <a:rPr lang="fr-FR" sz="4400" b="1" dirty="0" smtClean="0">
                <a:effectLst>
                  <a:outerShdw blurRad="38100" dist="38100" dir="2700000" algn="tl">
                    <a:srgbClr val="000000">
                      <a:alpha val="43137"/>
                    </a:srgbClr>
                  </a:outerShdw>
                </a:effectLst>
                <a:latin typeface="Arial" pitchFamily="34" charset="0"/>
                <a:cs typeface="Arial" pitchFamily="34" charset="0"/>
              </a:rPr>
              <a:t>odage de l’information</a:t>
            </a:r>
            <a:endParaRPr lang="fr-FR" sz="4400" b="1" dirty="0">
              <a:effectLst>
                <a:outerShdw blurRad="38100" dist="38100" dir="2700000" algn="tl">
                  <a:srgbClr val="000000">
                    <a:alpha val="43137"/>
                  </a:srgbClr>
                </a:outerShdw>
              </a:effectLst>
              <a:latin typeface="Arial" pitchFamily="34" charset="0"/>
              <a:cs typeface="Arial" pitchFamily="34" charset="0"/>
            </a:endParaRPr>
          </a:p>
        </p:txBody>
      </p:sp>
      <p:sp>
        <p:nvSpPr>
          <p:cNvPr id="7" name="Rectangle 6"/>
          <p:cNvSpPr/>
          <p:nvPr/>
        </p:nvSpPr>
        <p:spPr>
          <a:xfrm>
            <a:off x="1691680" y="932527"/>
            <a:ext cx="7443957" cy="1200329"/>
          </a:xfrm>
          <a:prstGeom prst="rect">
            <a:avLst/>
          </a:prstGeom>
        </p:spPr>
        <p:txBody>
          <a:bodyPr wrap="square">
            <a:spAutoFit/>
          </a:bodyPr>
          <a:lstStyle/>
          <a:p>
            <a:r>
              <a:rPr lang="fr-FR" b="1" dirty="0" smtClean="0">
                <a:solidFill>
                  <a:schemeClr val="bg1"/>
                </a:solidFill>
                <a:latin typeface="Arial" pitchFamily="34" charset="0"/>
                <a:cs typeface="Arial" pitchFamily="34" charset="0"/>
              </a:rPr>
              <a:t>On </a:t>
            </a:r>
            <a:r>
              <a:rPr lang="fr-FR" b="1" dirty="0">
                <a:solidFill>
                  <a:schemeClr val="bg1"/>
                </a:solidFill>
                <a:latin typeface="Arial" pitchFamily="34" charset="0"/>
                <a:cs typeface="Arial" pitchFamily="34" charset="0"/>
              </a:rPr>
              <a:t>va transformer </a:t>
            </a:r>
            <a:r>
              <a:rPr lang="fr-FR" b="1" dirty="0" smtClean="0">
                <a:solidFill>
                  <a:schemeClr val="bg1"/>
                </a:solidFill>
                <a:latin typeface="Arial" pitchFamily="34" charset="0"/>
                <a:cs typeface="Arial" pitchFamily="34" charset="0"/>
              </a:rPr>
              <a:t>ces </a:t>
            </a:r>
            <a:r>
              <a:rPr lang="fr-FR" b="1" dirty="0">
                <a:solidFill>
                  <a:schemeClr val="bg1"/>
                </a:solidFill>
                <a:latin typeface="Arial" pitchFamily="34" charset="0"/>
                <a:cs typeface="Arial" pitchFamily="34" charset="0"/>
              </a:rPr>
              <a:t>images en un code, un ensemble de «0»  et de </a:t>
            </a: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compréhensible par une machine </a:t>
            </a:r>
            <a:r>
              <a:rPr lang="fr-FR" b="1" dirty="0" smtClean="0">
                <a:solidFill>
                  <a:schemeClr val="bg1"/>
                </a:solidFill>
                <a:latin typeface="Arial" pitchFamily="34" charset="0"/>
                <a:cs typeface="Arial" pitchFamily="34" charset="0"/>
              </a:rPr>
              <a:t>numérique.</a:t>
            </a:r>
          </a:p>
          <a:p>
            <a:r>
              <a:rPr lang="fr-FR" b="1" dirty="0" smtClean="0">
                <a:solidFill>
                  <a:schemeClr val="bg1"/>
                </a:solidFill>
                <a:latin typeface="Arial" pitchFamily="34" charset="0"/>
                <a:cs typeface="Arial" pitchFamily="34" charset="0"/>
              </a:rPr>
              <a:t>Pour garder la précision des images du signal, quel est le nombre d’informations élémentaire nécessaire (nombre de bits)?</a:t>
            </a:r>
          </a:p>
        </p:txBody>
      </p:sp>
      <p:sp>
        <p:nvSpPr>
          <p:cNvPr id="96" name="ZoneTexte 95"/>
          <p:cNvSpPr txBox="1"/>
          <p:nvPr/>
        </p:nvSpPr>
        <p:spPr>
          <a:xfrm>
            <a:off x="0" y="5589607"/>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0001010</a:t>
            </a:r>
            <a:endParaRPr lang="fr-FR" b="1" dirty="0">
              <a:effectLst>
                <a:outerShdw blurRad="38100" dist="38100" dir="2700000" algn="tl">
                  <a:srgbClr val="000000">
                    <a:alpha val="43137"/>
                  </a:srgbClr>
                </a:outerShdw>
              </a:effectLst>
            </a:endParaRPr>
          </a:p>
        </p:txBody>
      </p:sp>
      <p:sp>
        <p:nvSpPr>
          <p:cNvPr id="97" name="ZoneTexte 96"/>
          <p:cNvSpPr txBox="1"/>
          <p:nvPr/>
        </p:nvSpPr>
        <p:spPr>
          <a:xfrm>
            <a:off x="0" y="3645372"/>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1010101</a:t>
            </a:r>
            <a:endParaRPr lang="fr-FR" b="1" dirty="0">
              <a:effectLst>
                <a:outerShdw blurRad="38100" dist="38100" dir="2700000" algn="tl">
                  <a:srgbClr val="000000">
                    <a:alpha val="43137"/>
                  </a:srgbClr>
                </a:outerShdw>
              </a:effectLst>
            </a:endParaRPr>
          </a:p>
        </p:txBody>
      </p:sp>
      <p:sp>
        <p:nvSpPr>
          <p:cNvPr id="98" name="ZoneTexte 97"/>
          <p:cNvSpPr txBox="1"/>
          <p:nvPr/>
        </p:nvSpPr>
        <p:spPr>
          <a:xfrm>
            <a:off x="0" y="4574357"/>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0110010</a:t>
            </a:r>
            <a:endParaRPr lang="fr-FR" b="1" dirty="0">
              <a:effectLst>
                <a:outerShdw blurRad="38100" dist="38100" dir="2700000" algn="tl">
                  <a:srgbClr val="000000">
                    <a:alpha val="43137"/>
                  </a:srgbClr>
                </a:outerShdw>
              </a:effectLst>
            </a:endParaRPr>
          </a:p>
        </p:txBody>
      </p:sp>
      <p:sp>
        <p:nvSpPr>
          <p:cNvPr id="101" name="ZoneTexte 100"/>
          <p:cNvSpPr txBox="1"/>
          <p:nvPr/>
        </p:nvSpPr>
        <p:spPr>
          <a:xfrm>
            <a:off x="0" y="4107640"/>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1000001</a:t>
            </a:r>
            <a:endParaRPr lang="fr-FR" b="1" dirty="0">
              <a:effectLst>
                <a:outerShdw blurRad="38100" dist="38100" dir="2700000" algn="tl">
                  <a:srgbClr val="000000">
                    <a:alpha val="43137"/>
                  </a:srgbClr>
                </a:outerShdw>
              </a:effectLst>
            </a:endParaRPr>
          </a:p>
        </p:txBody>
      </p:sp>
      <p:sp>
        <p:nvSpPr>
          <p:cNvPr id="102" name="ZoneTexte 101"/>
          <p:cNvSpPr txBox="1"/>
          <p:nvPr/>
        </p:nvSpPr>
        <p:spPr>
          <a:xfrm>
            <a:off x="0" y="4943654"/>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0101000</a:t>
            </a:r>
            <a:endParaRPr lang="fr-FR" b="1" dirty="0">
              <a:effectLst>
                <a:outerShdw blurRad="38100" dist="38100" dir="2700000" algn="tl">
                  <a:srgbClr val="000000">
                    <a:alpha val="43137"/>
                  </a:srgbClr>
                </a:outerShdw>
              </a:effectLst>
            </a:endParaRPr>
          </a:p>
        </p:txBody>
      </p:sp>
      <p:sp>
        <p:nvSpPr>
          <p:cNvPr id="103" name="ZoneTexte 102"/>
          <p:cNvSpPr txBox="1"/>
          <p:nvPr/>
        </p:nvSpPr>
        <p:spPr>
          <a:xfrm>
            <a:off x="0" y="3858727"/>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1010000</a:t>
            </a:r>
          </a:p>
        </p:txBody>
      </p:sp>
      <p:sp>
        <p:nvSpPr>
          <p:cNvPr id="104" name="ZoneTexte 103"/>
          <p:cNvSpPr txBox="1"/>
          <p:nvPr/>
        </p:nvSpPr>
        <p:spPr>
          <a:xfrm>
            <a:off x="-17867" y="3359553"/>
            <a:ext cx="1061475"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1100100</a:t>
            </a:r>
          </a:p>
        </p:txBody>
      </p:sp>
      <p:sp>
        <p:nvSpPr>
          <p:cNvPr id="105" name="ZoneTexte 104"/>
          <p:cNvSpPr txBox="1"/>
          <p:nvPr/>
        </p:nvSpPr>
        <p:spPr>
          <a:xfrm>
            <a:off x="0" y="4310172"/>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0111100</a:t>
            </a:r>
          </a:p>
        </p:txBody>
      </p:sp>
      <p:cxnSp>
        <p:nvCxnSpPr>
          <p:cNvPr id="51" name="Connecteur droit avec flèche 50"/>
          <p:cNvCxnSpPr/>
          <p:nvPr/>
        </p:nvCxnSpPr>
        <p:spPr>
          <a:xfrm flipH="1">
            <a:off x="1115616" y="3544219"/>
            <a:ext cx="307367" cy="0"/>
          </a:xfrm>
          <a:prstGeom prst="straightConnector1">
            <a:avLst/>
          </a:prstGeom>
          <a:ln w="57150">
            <a:solidFill>
              <a:srgbClr val="00FF00"/>
            </a:solidFill>
            <a:tailEnd type="stealth"/>
          </a:ln>
        </p:spPr>
        <p:style>
          <a:lnRef idx="1">
            <a:schemeClr val="accent1"/>
          </a:lnRef>
          <a:fillRef idx="0">
            <a:schemeClr val="accent1"/>
          </a:fillRef>
          <a:effectRef idx="0">
            <a:schemeClr val="accent1"/>
          </a:effectRef>
          <a:fontRef idx="minor">
            <a:schemeClr val="tx1"/>
          </a:fontRef>
        </p:style>
      </p:cxnSp>
      <p:cxnSp>
        <p:nvCxnSpPr>
          <p:cNvPr id="106" name="Connecteur droit avec flèche 105"/>
          <p:cNvCxnSpPr/>
          <p:nvPr/>
        </p:nvCxnSpPr>
        <p:spPr>
          <a:xfrm flipH="1">
            <a:off x="1115616" y="4043393"/>
            <a:ext cx="307367" cy="0"/>
          </a:xfrm>
          <a:prstGeom prst="straightConnector1">
            <a:avLst/>
          </a:prstGeom>
          <a:ln w="57150">
            <a:solidFill>
              <a:srgbClr val="00FF00"/>
            </a:solidFill>
            <a:tailEnd type="stealth"/>
          </a:ln>
        </p:spPr>
        <p:style>
          <a:lnRef idx="1">
            <a:schemeClr val="accent1"/>
          </a:lnRef>
          <a:fillRef idx="0">
            <a:schemeClr val="accent1"/>
          </a:fillRef>
          <a:effectRef idx="0">
            <a:schemeClr val="accent1"/>
          </a:effectRef>
          <a:fontRef idx="minor">
            <a:schemeClr val="tx1"/>
          </a:fontRef>
        </p:style>
      </p:cxnSp>
      <p:cxnSp>
        <p:nvCxnSpPr>
          <p:cNvPr id="107" name="Connecteur droit avec flèche 106"/>
          <p:cNvCxnSpPr/>
          <p:nvPr/>
        </p:nvCxnSpPr>
        <p:spPr>
          <a:xfrm flipH="1">
            <a:off x="1132346" y="3830038"/>
            <a:ext cx="307367" cy="0"/>
          </a:xfrm>
          <a:prstGeom prst="straightConnector1">
            <a:avLst/>
          </a:prstGeom>
          <a:ln w="57150">
            <a:solidFill>
              <a:srgbClr val="00FF00"/>
            </a:solidFill>
            <a:tailEnd type="stealth"/>
          </a:ln>
        </p:spPr>
        <p:style>
          <a:lnRef idx="1">
            <a:schemeClr val="accent1"/>
          </a:lnRef>
          <a:fillRef idx="0">
            <a:schemeClr val="accent1"/>
          </a:fillRef>
          <a:effectRef idx="0">
            <a:schemeClr val="accent1"/>
          </a:effectRef>
          <a:fontRef idx="minor">
            <a:schemeClr val="tx1"/>
          </a:fontRef>
        </p:style>
      </p:cxnSp>
      <p:cxnSp>
        <p:nvCxnSpPr>
          <p:cNvPr id="108" name="Connecteur droit avec flèche 107"/>
          <p:cNvCxnSpPr/>
          <p:nvPr/>
        </p:nvCxnSpPr>
        <p:spPr>
          <a:xfrm flipH="1">
            <a:off x="1115616" y="4292306"/>
            <a:ext cx="307367" cy="0"/>
          </a:xfrm>
          <a:prstGeom prst="straightConnector1">
            <a:avLst/>
          </a:prstGeom>
          <a:ln w="57150">
            <a:solidFill>
              <a:srgbClr val="00FF00"/>
            </a:solidFill>
            <a:tailEnd type="stealth"/>
          </a:ln>
        </p:spPr>
        <p:style>
          <a:lnRef idx="1">
            <a:schemeClr val="accent1"/>
          </a:lnRef>
          <a:fillRef idx="0">
            <a:schemeClr val="accent1"/>
          </a:fillRef>
          <a:effectRef idx="0">
            <a:schemeClr val="accent1"/>
          </a:effectRef>
          <a:fontRef idx="minor">
            <a:schemeClr val="tx1"/>
          </a:fontRef>
        </p:style>
      </p:cxnSp>
      <p:cxnSp>
        <p:nvCxnSpPr>
          <p:cNvPr id="109" name="Connecteur droit avec flèche 108"/>
          <p:cNvCxnSpPr/>
          <p:nvPr/>
        </p:nvCxnSpPr>
        <p:spPr>
          <a:xfrm flipH="1">
            <a:off x="1115616" y="4494838"/>
            <a:ext cx="307367" cy="0"/>
          </a:xfrm>
          <a:prstGeom prst="straightConnector1">
            <a:avLst/>
          </a:prstGeom>
          <a:ln w="57150">
            <a:solidFill>
              <a:srgbClr val="00FF00"/>
            </a:solidFill>
            <a:tailEnd type="stealth"/>
          </a:ln>
        </p:spPr>
        <p:style>
          <a:lnRef idx="1">
            <a:schemeClr val="accent1"/>
          </a:lnRef>
          <a:fillRef idx="0">
            <a:schemeClr val="accent1"/>
          </a:fillRef>
          <a:effectRef idx="0">
            <a:schemeClr val="accent1"/>
          </a:effectRef>
          <a:fontRef idx="minor">
            <a:schemeClr val="tx1"/>
          </a:fontRef>
        </p:style>
      </p:cxnSp>
      <p:cxnSp>
        <p:nvCxnSpPr>
          <p:cNvPr id="110" name="Connecteur droit avec flèche 109"/>
          <p:cNvCxnSpPr/>
          <p:nvPr/>
        </p:nvCxnSpPr>
        <p:spPr>
          <a:xfrm flipH="1">
            <a:off x="1115616" y="4759023"/>
            <a:ext cx="307367" cy="0"/>
          </a:xfrm>
          <a:prstGeom prst="straightConnector1">
            <a:avLst/>
          </a:prstGeom>
          <a:ln w="57150">
            <a:solidFill>
              <a:srgbClr val="00FF00"/>
            </a:solidFill>
            <a:tailEnd type="stealth"/>
          </a:ln>
        </p:spPr>
        <p:style>
          <a:lnRef idx="1">
            <a:schemeClr val="accent1"/>
          </a:lnRef>
          <a:fillRef idx="0">
            <a:schemeClr val="accent1"/>
          </a:fillRef>
          <a:effectRef idx="0">
            <a:schemeClr val="accent1"/>
          </a:effectRef>
          <a:fontRef idx="minor">
            <a:schemeClr val="tx1"/>
          </a:fontRef>
        </p:style>
      </p:cxnSp>
      <p:cxnSp>
        <p:nvCxnSpPr>
          <p:cNvPr id="111" name="Connecteur droit avec flèche 110"/>
          <p:cNvCxnSpPr/>
          <p:nvPr/>
        </p:nvCxnSpPr>
        <p:spPr>
          <a:xfrm flipH="1">
            <a:off x="1115616" y="5128320"/>
            <a:ext cx="307367" cy="0"/>
          </a:xfrm>
          <a:prstGeom prst="straightConnector1">
            <a:avLst/>
          </a:prstGeom>
          <a:ln w="57150">
            <a:solidFill>
              <a:srgbClr val="00FF00"/>
            </a:solidFill>
            <a:tailEnd type="stealth"/>
          </a:ln>
        </p:spPr>
        <p:style>
          <a:lnRef idx="1">
            <a:schemeClr val="accent1"/>
          </a:lnRef>
          <a:fillRef idx="0">
            <a:schemeClr val="accent1"/>
          </a:fillRef>
          <a:effectRef idx="0">
            <a:schemeClr val="accent1"/>
          </a:effectRef>
          <a:fontRef idx="minor">
            <a:schemeClr val="tx1"/>
          </a:fontRef>
        </p:style>
      </p:cxnSp>
      <p:cxnSp>
        <p:nvCxnSpPr>
          <p:cNvPr id="112" name="Connecteur droit avec flèche 111"/>
          <p:cNvCxnSpPr/>
          <p:nvPr/>
        </p:nvCxnSpPr>
        <p:spPr>
          <a:xfrm flipH="1">
            <a:off x="1115616" y="5774273"/>
            <a:ext cx="307367" cy="0"/>
          </a:xfrm>
          <a:prstGeom prst="straightConnector1">
            <a:avLst/>
          </a:prstGeom>
          <a:ln w="57150">
            <a:solidFill>
              <a:srgbClr val="00FF00"/>
            </a:solidFill>
            <a:tailEnd type="stealth"/>
          </a:ln>
        </p:spPr>
        <p:style>
          <a:lnRef idx="1">
            <a:schemeClr val="accent1"/>
          </a:lnRef>
          <a:fillRef idx="0">
            <a:schemeClr val="accent1"/>
          </a:fillRef>
          <a:effectRef idx="0">
            <a:schemeClr val="accent1"/>
          </a:effectRef>
          <a:fontRef idx="minor">
            <a:schemeClr val="tx1"/>
          </a:fontRef>
        </p:style>
      </p:cxnSp>
      <p:grpSp>
        <p:nvGrpSpPr>
          <p:cNvPr id="10" name="Groupe 9"/>
          <p:cNvGrpSpPr/>
          <p:nvPr/>
        </p:nvGrpSpPr>
        <p:grpSpPr>
          <a:xfrm>
            <a:off x="430669" y="3007089"/>
            <a:ext cx="8487413" cy="3086207"/>
            <a:chOff x="430669" y="3007089"/>
            <a:chExt cx="8487413" cy="3086207"/>
          </a:xfrm>
        </p:grpSpPr>
        <p:cxnSp>
          <p:nvCxnSpPr>
            <p:cNvPr id="4" name="Connecteur droit avec flèche 3"/>
            <p:cNvCxnSpPr/>
            <p:nvPr/>
          </p:nvCxnSpPr>
          <p:spPr>
            <a:xfrm>
              <a:off x="1691741" y="6047656"/>
              <a:ext cx="6732748"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 name="Connecteur droit avec flèche 4"/>
            <p:cNvCxnSpPr/>
            <p:nvPr/>
          </p:nvCxnSpPr>
          <p:spPr>
            <a:xfrm flipV="1">
              <a:off x="1950789" y="3359553"/>
              <a:ext cx="0" cy="2733743"/>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6" name="Forme libre 5"/>
            <p:cNvSpPr/>
            <p:nvPr/>
          </p:nvSpPr>
          <p:spPr>
            <a:xfrm>
              <a:off x="1935161" y="3660584"/>
              <a:ext cx="6478588" cy="2169932"/>
            </a:xfrm>
            <a:custGeom>
              <a:avLst/>
              <a:gdLst>
                <a:gd name="connsiteX0" fmla="*/ 0 w 4711700"/>
                <a:gd name="connsiteY0" fmla="*/ 1344890 h 1344890"/>
                <a:gd name="connsiteX1" fmla="*/ 647700 w 4711700"/>
                <a:gd name="connsiteY1" fmla="*/ 874990 h 1344890"/>
                <a:gd name="connsiteX2" fmla="*/ 1155700 w 4711700"/>
                <a:gd name="connsiteY2" fmla="*/ 163790 h 1344890"/>
                <a:gd name="connsiteX3" fmla="*/ 2044700 w 4711700"/>
                <a:gd name="connsiteY3" fmla="*/ 24090 h 1344890"/>
                <a:gd name="connsiteX4" fmla="*/ 3098800 w 4711700"/>
                <a:gd name="connsiteY4" fmla="*/ 532090 h 1344890"/>
                <a:gd name="connsiteX5" fmla="*/ 3797300 w 4711700"/>
                <a:gd name="connsiteY5" fmla="*/ 455890 h 1344890"/>
                <a:gd name="connsiteX6" fmla="*/ 4559300 w 4711700"/>
                <a:gd name="connsiteY6" fmla="*/ 887690 h 1344890"/>
                <a:gd name="connsiteX7" fmla="*/ 4711700 w 4711700"/>
                <a:gd name="connsiteY7" fmla="*/ 963890 h 1344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11700" h="1344890">
                  <a:moveTo>
                    <a:pt x="0" y="1344890"/>
                  </a:moveTo>
                  <a:cubicBezTo>
                    <a:pt x="227541" y="1208365"/>
                    <a:pt x="455083" y="1071840"/>
                    <a:pt x="647700" y="874990"/>
                  </a:cubicBezTo>
                  <a:cubicBezTo>
                    <a:pt x="840317" y="678140"/>
                    <a:pt x="922867" y="305607"/>
                    <a:pt x="1155700" y="163790"/>
                  </a:cubicBezTo>
                  <a:cubicBezTo>
                    <a:pt x="1388533" y="21973"/>
                    <a:pt x="1720850" y="-37293"/>
                    <a:pt x="2044700" y="24090"/>
                  </a:cubicBezTo>
                  <a:cubicBezTo>
                    <a:pt x="2368550" y="85473"/>
                    <a:pt x="2806700" y="460123"/>
                    <a:pt x="3098800" y="532090"/>
                  </a:cubicBezTo>
                  <a:cubicBezTo>
                    <a:pt x="3390900" y="604057"/>
                    <a:pt x="3553883" y="396623"/>
                    <a:pt x="3797300" y="455890"/>
                  </a:cubicBezTo>
                  <a:cubicBezTo>
                    <a:pt x="4040717" y="515157"/>
                    <a:pt x="4406900" y="803023"/>
                    <a:pt x="4559300" y="887690"/>
                  </a:cubicBezTo>
                  <a:cubicBezTo>
                    <a:pt x="4711700" y="972357"/>
                    <a:pt x="4711700" y="968123"/>
                    <a:pt x="4711700" y="963890"/>
                  </a:cubicBezTo>
                </a:path>
              </a:pathLst>
            </a:cu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6" name="Groupe 75"/>
            <p:cNvGrpSpPr/>
            <p:nvPr/>
          </p:nvGrpSpPr>
          <p:grpSpPr>
            <a:xfrm>
              <a:off x="1742461" y="3523568"/>
              <a:ext cx="6336704" cy="2520280"/>
              <a:chOff x="3779912" y="4027210"/>
              <a:chExt cx="4608512" cy="1562030"/>
            </a:xfrm>
          </p:grpSpPr>
          <p:cxnSp>
            <p:nvCxnSpPr>
              <p:cNvPr id="77" name="Connecteur droit 76"/>
              <p:cNvCxnSpPr/>
              <p:nvPr/>
            </p:nvCxnSpPr>
            <p:spPr>
              <a:xfrm>
                <a:off x="3779912" y="5589240"/>
                <a:ext cx="460851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8" name="Connecteur droit 77"/>
              <p:cNvCxnSpPr/>
              <p:nvPr/>
            </p:nvCxnSpPr>
            <p:spPr>
              <a:xfrm flipV="1">
                <a:off x="39239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0" name="Connecteur droit 79"/>
              <p:cNvCxnSpPr/>
              <p:nvPr/>
            </p:nvCxnSpPr>
            <p:spPr>
              <a:xfrm flipV="1">
                <a:off x="45335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flipV="1">
                <a:off x="51431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4" name="Connecteur droit 83"/>
              <p:cNvCxnSpPr/>
              <p:nvPr/>
            </p:nvCxnSpPr>
            <p:spPr>
              <a:xfrm flipV="1">
                <a:off x="57527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flipV="1">
                <a:off x="63623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8" name="Connecteur droit 87"/>
              <p:cNvCxnSpPr/>
              <p:nvPr/>
            </p:nvCxnSpPr>
            <p:spPr>
              <a:xfrm flipV="1">
                <a:off x="69719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0" name="Connecteur droit 89"/>
              <p:cNvCxnSpPr/>
              <p:nvPr/>
            </p:nvCxnSpPr>
            <p:spPr>
              <a:xfrm flipV="1">
                <a:off x="75815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2" name="Connecteur droit 91"/>
              <p:cNvCxnSpPr/>
              <p:nvPr/>
            </p:nvCxnSpPr>
            <p:spPr>
              <a:xfrm flipV="1">
                <a:off x="81911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9" name="Connecteur droit 8"/>
            <p:cNvCxnSpPr/>
            <p:nvPr/>
          </p:nvCxnSpPr>
          <p:spPr>
            <a:xfrm flipH="1">
              <a:off x="1830915" y="5133528"/>
              <a:ext cx="1189208"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flipH="1">
              <a:off x="1874819" y="3887416"/>
              <a:ext cx="2157184"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flipH="1" flipV="1">
              <a:off x="1775253" y="3620060"/>
              <a:ext cx="3004163" cy="38868"/>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53" name="Connecteur droit 52"/>
            <p:cNvCxnSpPr/>
            <p:nvPr/>
          </p:nvCxnSpPr>
          <p:spPr>
            <a:xfrm flipH="1">
              <a:off x="1830915" y="3981400"/>
              <a:ext cx="3543835" cy="2126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73" name="Connecteur droit 72"/>
            <p:cNvCxnSpPr/>
            <p:nvPr/>
          </p:nvCxnSpPr>
          <p:spPr>
            <a:xfrm flipH="1">
              <a:off x="1830915" y="4535488"/>
              <a:ext cx="4577352"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75" name="Connecteur droit 74"/>
            <p:cNvCxnSpPr/>
            <p:nvPr/>
          </p:nvCxnSpPr>
          <p:spPr>
            <a:xfrm flipH="1">
              <a:off x="1830915" y="4391472"/>
              <a:ext cx="5441446"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79" name="Connecteur droit 78"/>
            <p:cNvCxnSpPr/>
            <p:nvPr/>
          </p:nvCxnSpPr>
          <p:spPr>
            <a:xfrm flipH="1">
              <a:off x="1830915" y="4823520"/>
              <a:ext cx="6248250"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81" name="Connecteur droit 80"/>
            <p:cNvCxnSpPr/>
            <p:nvPr/>
          </p:nvCxnSpPr>
          <p:spPr>
            <a:xfrm flipH="1">
              <a:off x="1874819" y="5806628"/>
              <a:ext cx="428991"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sp>
          <p:nvSpPr>
            <p:cNvPr id="61" name="ZoneTexte 60"/>
            <p:cNvSpPr txBox="1"/>
            <p:nvPr/>
          </p:nvSpPr>
          <p:spPr>
            <a:xfrm>
              <a:off x="1459321" y="5589607"/>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10</a:t>
              </a:r>
              <a:endParaRPr lang="fr-FR" b="1" dirty="0">
                <a:effectLst>
                  <a:outerShdw blurRad="38100" dist="38100" dir="2700000" algn="tl">
                    <a:srgbClr val="000000">
                      <a:alpha val="43137"/>
                    </a:srgbClr>
                  </a:outerShdw>
                </a:effectLst>
              </a:endParaRPr>
            </a:p>
          </p:txBody>
        </p:sp>
        <p:sp>
          <p:nvSpPr>
            <p:cNvPr id="85" name="ZoneTexte 84"/>
            <p:cNvSpPr txBox="1"/>
            <p:nvPr/>
          </p:nvSpPr>
          <p:spPr>
            <a:xfrm>
              <a:off x="1459321" y="3645372"/>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85</a:t>
              </a:r>
              <a:endParaRPr lang="fr-FR" b="1" dirty="0">
                <a:effectLst>
                  <a:outerShdw blurRad="38100" dist="38100" dir="2700000" algn="tl">
                    <a:srgbClr val="000000">
                      <a:alpha val="43137"/>
                    </a:srgbClr>
                  </a:outerShdw>
                </a:effectLst>
              </a:endParaRPr>
            </a:p>
          </p:txBody>
        </p:sp>
        <p:sp>
          <p:nvSpPr>
            <p:cNvPr id="87" name="ZoneTexte 86"/>
            <p:cNvSpPr txBox="1"/>
            <p:nvPr/>
          </p:nvSpPr>
          <p:spPr>
            <a:xfrm>
              <a:off x="1459321" y="4574357"/>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50</a:t>
              </a:r>
              <a:endParaRPr lang="fr-FR" b="1" dirty="0">
                <a:effectLst>
                  <a:outerShdw blurRad="38100" dist="38100" dir="2700000" algn="tl">
                    <a:srgbClr val="000000">
                      <a:alpha val="43137"/>
                    </a:srgbClr>
                  </a:outerShdw>
                </a:effectLst>
              </a:endParaRPr>
            </a:p>
          </p:txBody>
        </p:sp>
        <p:sp>
          <p:nvSpPr>
            <p:cNvPr id="89" name="ZoneTexte 88"/>
            <p:cNvSpPr txBox="1"/>
            <p:nvPr/>
          </p:nvSpPr>
          <p:spPr>
            <a:xfrm>
              <a:off x="1459321" y="4107640"/>
              <a:ext cx="415498" cy="369332"/>
            </a:xfrm>
            <a:prstGeom prst="rect">
              <a:avLst/>
            </a:prstGeom>
            <a:noFill/>
          </p:spPr>
          <p:txBody>
            <a:bodyPr wrap="none" rtlCol="0">
              <a:spAutoFit/>
            </a:bodyPr>
            <a:lstStyle/>
            <a:p>
              <a:r>
                <a:rPr lang="fr-FR" b="1" dirty="0">
                  <a:effectLst>
                    <a:outerShdw blurRad="38100" dist="38100" dir="2700000" algn="tl">
                      <a:srgbClr val="000000">
                        <a:alpha val="43137"/>
                      </a:srgbClr>
                    </a:outerShdw>
                  </a:effectLst>
                </a:rPr>
                <a:t>6</a:t>
              </a:r>
              <a:r>
                <a:rPr lang="fr-FR" b="1" dirty="0" smtClean="0">
                  <a:effectLst>
                    <a:outerShdw blurRad="38100" dist="38100" dir="2700000" algn="tl">
                      <a:srgbClr val="000000">
                        <a:alpha val="43137"/>
                      </a:srgbClr>
                    </a:outerShdw>
                  </a:effectLst>
                </a:rPr>
                <a:t>5</a:t>
              </a:r>
              <a:endParaRPr lang="fr-FR" b="1" dirty="0">
                <a:effectLst>
                  <a:outerShdw blurRad="38100" dist="38100" dir="2700000" algn="tl">
                    <a:srgbClr val="000000">
                      <a:alpha val="43137"/>
                    </a:srgbClr>
                  </a:outerShdw>
                </a:effectLst>
              </a:endParaRPr>
            </a:p>
          </p:txBody>
        </p:sp>
        <p:sp>
          <p:nvSpPr>
            <p:cNvPr id="91" name="ZoneTexte 90"/>
            <p:cNvSpPr txBox="1"/>
            <p:nvPr/>
          </p:nvSpPr>
          <p:spPr>
            <a:xfrm>
              <a:off x="1459321" y="4943654"/>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40</a:t>
              </a:r>
              <a:endParaRPr lang="fr-FR" b="1" dirty="0">
                <a:effectLst>
                  <a:outerShdw blurRad="38100" dist="38100" dir="2700000" algn="tl">
                    <a:srgbClr val="000000">
                      <a:alpha val="43137"/>
                    </a:srgbClr>
                  </a:outerShdw>
                </a:effectLst>
              </a:endParaRPr>
            </a:p>
          </p:txBody>
        </p:sp>
        <p:sp>
          <p:nvSpPr>
            <p:cNvPr id="93" name="ZoneTexte 92"/>
            <p:cNvSpPr txBox="1"/>
            <p:nvPr/>
          </p:nvSpPr>
          <p:spPr>
            <a:xfrm>
              <a:off x="1459321" y="3858727"/>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80</a:t>
              </a:r>
            </a:p>
          </p:txBody>
        </p:sp>
        <p:sp>
          <p:nvSpPr>
            <p:cNvPr id="94" name="ZoneTexte 93"/>
            <p:cNvSpPr txBox="1"/>
            <p:nvPr/>
          </p:nvSpPr>
          <p:spPr>
            <a:xfrm>
              <a:off x="1343904" y="3359553"/>
              <a:ext cx="530915"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100</a:t>
              </a:r>
            </a:p>
          </p:txBody>
        </p:sp>
        <p:sp>
          <p:nvSpPr>
            <p:cNvPr id="95" name="ZoneTexte 94"/>
            <p:cNvSpPr txBox="1"/>
            <p:nvPr/>
          </p:nvSpPr>
          <p:spPr>
            <a:xfrm>
              <a:off x="1459321" y="4310172"/>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60</a:t>
              </a:r>
            </a:p>
          </p:txBody>
        </p:sp>
        <p:sp>
          <p:nvSpPr>
            <p:cNvPr id="99" name="Rectangle 98"/>
            <p:cNvSpPr/>
            <p:nvPr/>
          </p:nvSpPr>
          <p:spPr>
            <a:xfrm>
              <a:off x="430669" y="3007089"/>
              <a:ext cx="2328565" cy="369332"/>
            </a:xfrm>
            <a:prstGeom prst="rect">
              <a:avLst/>
            </a:prstGeom>
          </p:spPr>
          <p:txBody>
            <a:bodyPr wrap="square">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Grandeur physique</a:t>
              </a:r>
              <a:endParaRPr lang="fr-FR" dirty="0">
                <a:effectLst>
                  <a:outerShdw blurRad="38100" dist="38100" dir="2700000" algn="tl">
                    <a:srgbClr val="000000">
                      <a:alpha val="43137"/>
                    </a:srgbClr>
                  </a:outerShdw>
                </a:effectLst>
              </a:endParaRPr>
            </a:p>
          </p:txBody>
        </p:sp>
        <p:sp>
          <p:nvSpPr>
            <p:cNvPr id="113" name="Rectangle 112"/>
            <p:cNvSpPr/>
            <p:nvPr/>
          </p:nvSpPr>
          <p:spPr>
            <a:xfrm>
              <a:off x="8053743" y="5589607"/>
              <a:ext cx="864339" cy="369332"/>
            </a:xfrm>
            <a:prstGeom prst="rect">
              <a:avLst/>
            </a:prstGeom>
          </p:spPr>
          <p:txBody>
            <a:bodyPr wrap="none">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temps</a:t>
              </a:r>
              <a:endParaRPr lang="fr-FR" dirty="0">
                <a:effectLst>
                  <a:outerShdw blurRad="38100" dist="38100" dir="2700000" algn="tl">
                    <a:srgbClr val="000000">
                      <a:alpha val="43137"/>
                    </a:srgbClr>
                  </a:outerShdw>
                </a:effectLst>
              </a:endParaRPr>
            </a:p>
          </p:txBody>
        </p:sp>
      </p:grpSp>
      <p:sp>
        <p:nvSpPr>
          <p:cNvPr id="55" name="Rectangle 54"/>
          <p:cNvSpPr/>
          <p:nvPr/>
        </p:nvSpPr>
        <p:spPr>
          <a:xfrm>
            <a:off x="123801" y="870247"/>
            <a:ext cx="1398140"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Codage </a:t>
            </a:r>
            <a:endParaRPr lang="fr-FR" sz="2400" u="sng" dirty="0"/>
          </a:p>
        </p:txBody>
      </p:sp>
      <p:sp>
        <p:nvSpPr>
          <p:cNvPr id="2" name="Rectangle 1"/>
          <p:cNvSpPr/>
          <p:nvPr/>
        </p:nvSpPr>
        <p:spPr>
          <a:xfrm>
            <a:off x="0" y="2145630"/>
            <a:ext cx="9144000" cy="923330"/>
          </a:xfrm>
          <a:prstGeom prst="rect">
            <a:avLst/>
          </a:prstGeom>
        </p:spPr>
        <p:txBody>
          <a:bodyPr wrap="square">
            <a:spAutoFit/>
          </a:bodyPr>
          <a:lstStyle/>
          <a:p>
            <a:pPr algn="ctr"/>
            <a:r>
              <a:rPr lang="fr-FR" b="1" dirty="0" smtClean="0">
                <a:solidFill>
                  <a:schemeClr val="bg1"/>
                </a:solidFill>
                <a:latin typeface="Arial" pitchFamily="34" charset="0"/>
                <a:cs typeface="Arial" pitchFamily="34" charset="0"/>
              </a:rPr>
              <a:t>Si </a:t>
            </a:r>
            <a:r>
              <a:rPr lang="fr-FR" b="1" dirty="0">
                <a:solidFill>
                  <a:schemeClr val="bg1"/>
                </a:solidFill>
                <a:latin typeface="Arial" pitchFamily="34" charset="0"/>
                <a:cs typeface="Arial" pitchFamily="34" charset="0"/>
              </a:rPr>
              <a:t>on a des valeurs comprises entre 0 et 100, et que la précision doit  être de + </a:t>
            </a:r>
            <a:r>
              <a:rPr lang="fr-FR" b="1" dirty="0" smtClean="0">
                <a:solidFill>
                  <a:schemeClr val="bg1"/>
                </a:solidFill>
                <a:latin typeface="Arial" pitchFamily="34" charset="0"/>
                <a:cs typeface="Arial" pitchFamily="34" charset="0"/>
              </a:rPr>
              <a:t>ou - </a:t>
            </a:r>
            <a:r>
              <a:rPr lang="fr-FR" b="1" dirty="0">
                <a:solidFill>
                  <a:schemeClr val="bg1"/>
                </a:solidFill>
                <a:latin typeface="Arial" pitchFamily="34" charset="0"/>
                <a:cs typeface="Arial" pitchFamily="34" charset="0"/>
              </a:rPr>
              <a:t>1 au minimum, il suffit de savoir que le nombre de valeurs « V » que peut prendre un ensemble de « n » bits est tout simplement</a:t>
            </a:r>
            <a:r>
              <a:rPr lang="fr-FR" b="1" dirty="0" smtClean="0">
                <a:solidFill>
                  <a:schemeClr val="bg1"/>
                </a:solidFill>
                <a:latin typeface="Arial" pitchFamily="34" charset="0"/>
                <a:cs typeface="Arial" pitchFamily="34" charset="0"/>
              </a:rPr>
              <a:t>:</a:t>
            </a:r>
            <a:endParaRPr lang="fr-FR" b="1" dirty="0">
              <a:solidFill>
                <a:schemeClr val="bg1"/>
              </a:solidFill>
              <a:latin typeface="Arial" pitchFamily="34" charset="0"/>
              <a:cs typeface="Arial" pitchFamily="34" charset="0"/>
            </a:endParaRPr>
          </a:p>
        </p:txBody>
      </p:sp>
      <p:sp>
        <p:nvSpPr>
          <p:cNvPr id="8" name="Rectangle 7"/>
          <p:cNvSpPr/>
          <p:nvPr/>
        </p:nvSpPr>
        <p:spPr>
          <a:xfrm>
            <a:off x="7218619" y="3116274"/>
            <a:ext cx="1178528" cy="523220"/>
          </a:xfrm>
          <a:prstGeom prst="rect">
            <a:avLst/>
          </a:prstGeom>
          <a:solidFill>
            <a:srgbClr val="00FF00"/>
          </a:solidFill>
        </p:spPr>
        <p:txBody>
          <a:bodyPr wrap="none">
            <a:spAutoFit/>
          </a:bodyPr>
          <a:lstStyle/>
          <a:p>
            <a:r>
              <a:rPr lang="fr-FR" sz="2800" b="1" dirty="0">
                <a:effectLst>
                  <a:outerShdw blurRad="38100" dist="38100" dir="2700000" algn="tl">
                    <a:srgbClr val="000000">
                      <a:alpha val="43137"/>
                    </a:srgbClr>
                  </a:outerShdw>
                </a:effectLst>
                <a:latin typeface="Arial" pitchFamily="34" charset="0"/>
                <a:cs typeface="Arial" pitchFamily="34" charset="0"/>
              </a:rPr>
              <a:t>2</a:t>
            </a:r>
            <a:r>
              <a:rPr lang="fr-FR" sz="2800" b="1" baseline="30000" dirty="0">
                <a:effectLst>
                  <a:outerShdw blurRad="38100" dist="38100" dir="2700000" algn="tl">
                    <a:srgbClr val="000000">
                      <a:alpha val="43137"/>
                    </a:srgbClr>
                  </a:outerShdw>
                </a:effectLst>
                <a:latin typeface="Arial" pitchFamily="34" charset="0"/>
                <a:cs typeface="Arial" pitchFamily="34" charset="0"/>
              </a:rPr>
              <a:t>n</a:t>
            </a:r>
            <a:r>
              <a:rPr lang="fr-FR" sz="2800" b="1" dirty="0">
                <a:effectLst>
                  <a:outerShdw blurRad="38100" dist="38100" dir="2700000" algn="tl">
                    <a:srgbClr val="000000">
                      <a:alpha val="43137"/>
                    </a:srgbClr>
                  </a:outerShdw>
                </a:effectLst>
                <a:latin typeface="Arial" pitchFamily="34" charset="0"/>
                <a:cs typeface="Arial" pitchFamily="34" charset="0"/>
              </a:rPr>
              <a:t> = V</a:t>
            </a:r>
          </a:p>
        </p:txBody>
      </p:sp>
      <p:sp>
        <p:nvSpPr>
          <p:cNvPr id="46" name="Rectangle 45"/>
          <p:cNvSpPr/>
          <p:nvPr/>
        </p:nvSpPr>
        <p:spPr>
          <a:xfrm>
            <a:off x="0" y="5949280"/>
            <a:ext cx="9252520" cy="923330"/>
          </a:xfrm>
          <a:prstGeom prst="rect">
            <a:avLst/>
          </a:prstGeom>
        </p:spPr>
        <p:txBody>
          <a:bodyPr wrap="square">
            <a:spAutoFit/>
          </a:bodyPr>
          <a:lstStyle/>
          <a:p>
            <a:pPr algn="ctr"/>
            <a:r>
              <a:rPr lang="fr-FR" b="1" dirty="0" smtClean="0">
                <a:solidFill>
                  <a:schemeClr val="bg1"/>
                </a:solidFill>
                <a:latin typeface="Arial" pitchFamily="34" charset="0"/>
                <a:cs typeface="Arial" pitchFamily="34" charset="0"/>
              </a:rPr>
              <a:t>Il nous faut donc  V &gt; 100   </a:t>
            </a:r>
          </a:p>
          <a:p>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4  ; 2</a:t>
            </a:r>
            <a:r>
              <a:rPr lang="fr-FR" b="1" baseline="30000" dirty="0" smtClean="0">
                <a:solidFill>
                  <a:schemeClr val="bg1"/>
                </a:solidFill>
                <a:latin typeface="Arial" pitchFamily="34" charset="0"/>
                <a:cs typeface="Arial" pitchFamily="34" charset="0"/>
              </a:rPr>
              <a:t>3</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8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4</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16  ; 2</a:t>
            </a:r>
            <a:r>
              <a:rPr lang="fr-FR" b="1" baseline="30000" dirty="0" smtClean="0">
                <a:solidFill>
                  <a:schemeClr val="bg1"/>
                </a:solidFill>
                <a:latin typeface="Arial" pitchFamily="34" charset="0"/>
                <a:cs typeface="Arial" pitchFamily="34" charset="0"/>
              </a:rPr>
              <a:t>5</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32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6</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64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7</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128;   On prendra donc 7 bits pour traduire de 0 à 127  les valeurs de 101 à 127 ne seront pas utilisées pour l’instant .</a:t>
            </a:r>
            <a:endParaRPr lang="fr-FR"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383308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55"/>
                                        </p:tgtEl>
                                        <p:attrNameLst>
                                          <p:attrName>style.visibility</p:attrName>
                                        </p:attrNameLst>
                                      </p:cBhvr>
                                      <p:to>
                                        <p:strVal val="visible"/>
                                      </p:to>
                                    </p:set>
                                    <p:animEffect transition="in" filter="fade">
                                      <p:cBhvr>
                                        <p:cTn id="7" dur="500"/>
                                        <p:tgtEl>
                                          <p:spTgt spid="55"/>
                                        </p:tgtEl>
                                      </p:cBhvr>
                                    </p:animEffect>
                                  </p:childTnLst>
                                </p:cTn>
                              </p:par>
                            </p:childTnLst>
                          </p:cTn>
                        </p:par>
                        <p:par>
                          <p:cTn id="8" fill="hold">
                            <p:stCondLst>
                              <p:cond delay="500"/>
                            </p:stCondLst>
                            <p:childTnLst>
                              <p:par>
                                <p:cTn id="9" presetID="10" presetClass="entr" presetSubtype="0" fill="hold" grpId="0" nodeType="afterEffect">
                                  <p:stCondLst>
                                    <p:cond delay="1750"/>
                                  </p:stCondLst>
                                  <p:iterate type="wd">
                                    <p:tmPct val="10000"/>
                                  </p:iterate>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5100"/>
                            </p:stCondLst>
                            <p:childTnLst>
                              <p:par>
                                <p:cTn id="13" presetID="10" presetClass="entr" presetSubtype="0" fill="hold" grpId="0" nodeType="afterEffect">
                                  <p:stCondLst>
                                    <p:cond delay="1250"/>
                                  </p:stCondLst>
                                  <p:iterate type="wd">
                                    <p:tmPct val="10000"/>
                                  </p:iterate>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par>
                          <p:cTn id="16" fill="hold">
                            <p:stCondLst>
                              <p:cond delay="9350"/>
                            </p:stCondLst>
                            <p:childTnLst>
                              <p:par>
                                <p:cTn id="17" presetID="53" presetClass="entr" presetSubtype="16"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nodeType="clickEffect">
                                  <p:stCondLst>
                                    <p:cond delay="0"/>
                                  </p:stCondLst>
                                  <p:childTnLst>
                                    <p:set>
                                      <p:cBhvr>
                                        <p:cTn id="25" dur="1" fill="hold">
                                          <p:stCondLst>
                                            <p:cond delay="0"/>
                                          </p:stCondLst>
                                        </p:cTn>
                                        <p:tgtEl>
                                          <p:spTgt spid="112"/>
                                        </p:tgtEl>
                                        <p:attrNameLst>
                                          <p:attrName>style.visibility</p:attrName>
                                        </p:attrNameLst>
                                      </p:cBhvr>
                                      <p:to>
                                        <p:strVal val="visible"/>
                                      </p:to>
                                    </p:set>
                                    <p:animEffect transition="in" filter="wipe(right)">
                                      <p:cBhvr>
                                        <p:cTn id="26" dur="500"/>
                                        <p:tgtEl>
                                          <p:spTgt spid="112"/>
                                        </p:tgtEl>
                                      </p:cBhvr>
                                    </p:animEffect>
                                  </p:childTnLst>
                                </p:cTn>
                              </p:par>
                            </p:childTnLst>
                          </p:cTn>
                        </p:par>
                        <p:par>
                          <p:cTn id="27" fill="hold">
                            <p:stCondLst>
                              <p:cond delay="500"/>
                            </p:stCondLst>
                            <p:childTnLst>
                              <p:par>
                                <p:cTn id="28" presetID="22" presetClass="entr" presetSubtype="2" fill="hold" grpId="0" nodeType="afterEffect">
                                  <p:stCondLst>
                                    <p:cond delay="500"/>
                                  </p:stCondLst>
                                  <p:childTnLst>
                                    <p:set>
                                      <p:cBhvr>
                                        <p:cTn id="29" dur="1" fill="hold">
                                          <p:stCondLst>
                                            <p:cond delay="0"/>
                                          </p:stCondLst>
                                        </p:cTn>
                                        <p:tgtEl>
                                          <p:spTgt spid="96"/>
                                        </p:tgtEl>
                                        <p:attrNameLst>
                                          <p:attrName>style.visibility</p:attrName>
                                        </p:attrNameLst>
                                      </p:cBhvr>
                                      <p:to>
                                        <p:strVal val="visible"/>
                                      </p:to>
                                    </p:set>
                                    <p:animEffect transition="in" filter="wipe(right)">
                                      <p:cBhvr>
                                        <p:cTn id="30" dur="500"/>
                                        <p:tgtEl>
                                          <p:spTgt spid="96"/>
                                        </p:tgtEl>
                                      </p:cBhvr>
                                    </p:animEffect>
                                  </p:childTnLst>
                                </p:cTn>
                              </p:par>
                            </p:childTnLst>
                          </p:cTn>
                        </p:par>
                        <p:par>
                          <p:cTn id="31" fill="hold">
                            <p:stCondLst>
                              <p:cond delay="1500"/>
                            </p:stCondLst>
                            <p:childTnLst>
                              <p:par>
                                <p:cTn id="32" presetID="22" presetClass="entr" presetSubtype="2" fill="hold" nodeType="afterEffect">
                                  <p:stCondLst>
                                    <p:cond delay="500"/>
                                  </p:stCondLst>
                                  <p:childTnLst>
                                    <p:set>
                                      <p:cBhvr>
                                        <p:cTn id="33" dur="1" fill="hold">
                                          <p:stCondLst>
                                            <p:cond delay="0"/>
                                          </p:stCondLst>
                                        </p:cTn>
                                        <p:tgtEl>
                                          <p:spTgt spid="111"/>
                                        </p:tgtEl>
                                        <p:attrNameLst>
                                          <p:attrName>style.visibility</p:attrName>
                                        </p:attrNameLst>
                                      </p:cBhvr>
                                      <p:to>
                                        <p:strVal val="visible"/>
                                      </p:to>
                                    </p:set>
                                    <p:animEffect transition="in" filter="wipe(right)">
                                      <p:cBhvr>
                                        <p:cTn id="34" dur="500"/>
                                        <p:tgtEl>
                                          <p:spTgt spid="111"/>
                                        </p:tgtEl>
                                      </p:cBhvr>
                                    </p:animEffect>
                                  </p:childTnLst>
                                </p:cTn>
                              </p:par>
                            </p:childTnLst>
                          </p:cTn>
                        </p:par>
                        <p:par>
                          <p:cTn id="35" fill="hold">
                            <p:stCondLst>
                              <p:cond delay="2500"/>
                            </p:stCondLst>
                            <p:childTnLst>
                              <p:par>
                                <p:cTn id="36" presetID="22" presetClass="entr" presetSubtype="2" fill="hold" grpId="0" nodeType="afterEffect">
                                  <p:stCondLst>
                                    <p:cond delay="500"/>
                                  </p:stCondLst>
                                  <p:childTnLst>
                                    <p:set>
                                      <p:cBhvr>
                                        <p:cTn id="37" dur="1" fill="hold">
                                          <p:stCondLst>
                                            <p:cond delay="0"/>
                                          </p:stCondLst>
                                        </p:cTn>
                                        <p:tgtEl>
                                          <p:spTgt spid="102"/>
                                        </p:tgtEl>
                                        <p:attrNameLst>
                                          <p:attrName>style.visibility</p:attrName>
                                        </p:attrNameLst>
                                      </p:cBhvr>
                                      <p:to>
                                        <p:strVal val="visible"/>
                                      </p:to>
                                    </p:set>
                                    <p:animEffect transition="in" filter="wipe(right)">
                                      <p:cBhvr>
                                        <p:cTn id="38" dur="500"/>
                                        <p:tgtEl>
                                          <p:spTgt spid="102"/>
                                        </p:tgtEl>
                                      </p:cBhvr>
                                    </p:animEffect>
                                  </p:childTnLst>
                                </p:cTn>
                              </p:par>
                            </p:childTnLst>
                          </p:cTn>
                        </p:par>
                        <p:par>
                          <p:cTn id="39" fill="hold">
                            <p:stCondLst>
                              <p:cond delay="3500"/>
                            </p:stCondLst>
                            <p:childTnLst>
                              <p:par>
                                <p:cTn id="40" presetID="22" presetClass="entr" presetSubtype="2" fill="hold" nodeType="afterEffect">
                                  <p:stCondLst>
                                    <p:cond delay="500"/>
                                  </p:stCondLst>
                                  <p:childTnLst>
                                    <p:set>
                                      <p:cBhvr>
                                        <p:cTn id="41" dur="1" fill="hold">
                                          <p:stCondLst>
                                            <p:cond delay="0"/>
                                          </p:stCondLst>
                                        </p:cTn>
                                        <p:tgtEl>
                                          <p:spTgt spid="110"/>
                                        </p:tgtEl>
                                        <p:attrNameLst>
                                          <p:attrName>style.visibility</p:attrName>
                                        </p:attrNameLst>
                                      </p:cBhvr>
                                      <p:to>
                                        <p:strVal val="visible"/>
                                      </p:to>
                                    </p:set>
                                    <p:animEffect transition="in" filter="wipe(right)">
                                      <p:cBhvr>
                                        <p:cTn id="42" dur="500"/>
                                        <p:tgtEl>
                                          <p:spTgt spid="110"/>
                                        </p:tgtEl>
                                      </p:cBhvr>
                                    </p:animEffect>
                                  </p:childTnLst>
                                </p:cTn>
                              </p:par>
                            </p:childTnLst>
                          </p:cTn>
                        </p:par>
                        <p:par>
                          <p:cTn id="43" fill="hold">
                            <p:stCondLst>
                              <p:cond delay="4500"/>
                            </p:stCondLst>
                            <p:childTnLst>
                              <p:par>
                                <p:cTn id="44" presetID="22" presetClass="entr" presetSubtype="2" fill="hold" grpId="0" nodeType="afterEffect">
                                  <p:stCondLst>
                                    <p:cond delay="500"/>
                                  </p:stCondLst>
                                  <p:childTnLst>
                                    <p:set>
                                      <p:cBhvr>
                                        <p:cTn id="45" dur="1" fill="hold">
                                          <p:stCondLst>
                                            <p:cond delay="0"/>
                                          </p:stCondLst>
                                        </p:cTn>
                                        <p:tgtEl>
                                          <p:spTgt spid="98"/>
                                        </p:tgtEl>
                                        <p:attrNameLst>
                                          <p:attrName>style.visibility</p:attrName>
                                        </p:attrNameLst>
                                      </p:cBhvr>
                                      <p:to>
                                        <p:strVal val="visible"/>
                                      </p:to>
                                    </p:set>
                                    <p:animEffect transition="in" filter="wipe(right)">
                                      <p:cBhvr>
                                        <p:cTn id="46" dur="500"/>
                                        <p:tgtEl>
                                          <p:spTgt spid="98"/>
                                        </p:tgtEl>
                                      </p:cBhvr>
                                    </p:animEffect>
                                  </p:childTnLst>
                                </p:cTn>
                              </p:par>
                            </p:childTnLst>
                          </p:cTn>
                        </p:par>
                        <p:par>
                          <p:cTn id="47" fill="hold">
                            <p:stCondLst>
                              <p:cond delay="5500"/>
                            </p:stCondLst>
                            <p:childTnLst>
                              <p:par>
                                <p:cTn id="48" presetID="22" presetClass="entr" presetSubtype="2" fill="hold" nodeType="afterEffect">
                                  <p:stCondLst>
                                    <p:cond delay="500"/>
                                  </p:stCondLst>
                                  <p:childTnLst>
                                    <p:set>
                                      <p:cBhvr>
                                        <p:cTn id="49" dur="1" fill="hold">
                                          <p:stCondLst>
                                            <p:cond delay="0"/>
                                          </p:stCondLst>
                                        </p:cTn>
                                        <p:tgtEl>
                                          <p:spTgt spid="109"/>
                                        </p:tgtEl>
                                        <p:attrNameLst>
                                          <p:attrName>style.visibility</p:attrName>
                                        </p:attrNameLst>
                                      </p:cBhvr>
                                      <p:to>
                                        <p:strVal val="visible"/>
                                      </p:to>
                                    </p:set>
                                    <p:animEffect transition="in" filter="wipe(right)">
                                      <p:cBhvr>
                                        <p:cTn id="50" dur="500"/>
                                        <p:tgtEl>
                                          <p:spTgt spid="109"/>
                                        </p:tgtEl>
                                      </p:cBhvr>
                                    </p:animEffect>
                                  </p:childTnLst>
                                </p:cTn>
                              </p:par>
                            </p:childTnLst>
                          </p:cTn>
                        </p:par>
                        <p:par>
                          <p:cTn id="51" fill="hold">
                            <p:stCondLst>
                              <p:cond delay="6500"/>
                            </p:stCondLst>
                            <p:childTnLst>
                              <p:par>
                                <p:cTn id="52" presetID="22" presetClass="entr" presetSubtype="2" fill="hold" grpId="0" nodeType="afterEffect">
                                  <p:stCondLst>
                                    <p:cond delay="500"/>
                                  </p:stCondLst>
                                  <p:childTnLst>
                                    <p:set>
                                      <p:cBhvr>
                                        <p:cTn id="53" dur="1" fill="hold">
                                          <p:stCondLst>
                                            <p:cond delay="0"/>
                                          </p:stCondLst>
                                        </p:cTn>
                                        <p:tgtEl>
                                          <p:spTgt spid="105"/>
                                        </p:tgtEl>
                                        <p:attrNameLst>
                                          <p:attrName>style.visibility</p:attrName>
                                        </p:attrNameLst>
                                      </p:cBhvr>
                                      <p:to>
                                        <p:strVal val="visible"/>
                                      </p:to>
                                    </p:set>
                                    <p:animEffect transition="in" filter="wipe(right)">
                                      <p:cBhvr>
                                        <p:cTn id="54" dur="500"/>
                                        <p:tgtEl>
                                          <p:spTgt spid="105"/>
                                        </p:tgtEl>
                                      </p:cBhvr>
                                    </p:animEffect>
                                  </p:childTnLst>
                                </p:cTn>
                              </p:par>
                            </p:childTnLst>
                          </p:cTn>
                        </p:par>
                        <p:par>
                          <p:cTn id="55" fill="hold">
                            <p:stCondLst>
                              <p:cond delay="7500"/>
                            </p:stCondLst>
                            <p:childTnLst>
                              <p:par>
                                <p:cTn id="56" presetID="22" presetClass="entr" presetSubtype="2" fill="hold" nodeType="afterEffect">
                                  <p:stCondLst>
                                    <p:cond delay="500"/>
                                  </p:stCondLst>
                                  <p:childTnLst>
                                    <p:set>
                                      <p:cBhvr>
                                        <p:cTn id="57" dur="1" fill="hold">
                                          <p:stCondLst>
                                            <p:cond delay="0"/>
                                          </p:stCondLst>
                                        </p:cTn>
                                        <p:tgtEl>
                                          <p:spTgt spid="108"/>
                                        </p:tgtEl>
                                        <p:attrNameLst>
                                          <p:attrName>style.visibility</p:attrName>
                                        </p:attrNameLst>
                                      </p:cBhvr>
                                      <p:to>
                                        <p:strVal val="visible"/>
                                      </p:to>
                                    </p:set>
                                    <p:animEffect transition="in" filter="wipe(right)">
                                      <p:cBhvr>
                                        <p:cTn id="58" dur="500"/>
                                        <p:tgtEl>
                                          <p:spTgt spid="108"/>
                                        </p:tgtEl>
                                      </p:cBhvr>
                                    </p:animEffect>
                                  </p:childTnLst>
                                </p:cTn>
                              </p:par>
                            </p:childTnLst>
                          </p:cTn>
                        </p:par>
                        <p:par>
                          <p:cTn id="59" fill="hold">
                            <p:stCondLst>
                              <p:cond delay="8500"/>
                            </p:stCondLst>
                            <p:childTnLst>
                              <p:par>
                                <p:cTn id="60" presetID="22" presetClass="entr" presetSubtype="2" fill="hold" grpId="0" nodeType="afterEffect">
                                  <p:stCondLst>
                                    <p:cond delay="500"/>
                                  </p:stCondLst>
                                  <p:childTnLst>
                                    <p:set>
                                      <p:cBhvr>
                                        <p:cTn id="61" dur="1" fill="hold">
                                          <p:stCondLst>
                                            <p:cond delay="0"/>
                                          </p:stCondLst>
                                        </p:cTn>
                                        <p:tgtEl>
                                          <p:spTgt spid="101"/>
                                        </p:tgtEl>
                                        <p:attrNameLst>
                                          <p:attrName>style.visibility</p:attrName>
                                        </p:attrNameLst>
                                      </p:cBhvr>
                                      <p:to>
                                        <p:strVal val="visible"/>
                                      </p:to>
                                    </p:set>
                                    <p:animEffect transition="in" filter="wipe(right)">
                                      <p:cBhvr>
                                        <p:cTn id="62" dur="500"/>
                                        <p:tgtEl>
                                          <p:spTgt spid="101"/>
                                        </p:tgtEl>
                                      </p:cBhvr>
                                    </p:animEffect>
                                  </p:childTnLst>
                                </p:cTn>
                              </p:par>
                            </p:childTnLst>
                          </p:cTn>
                        </p:par>
                        <p:par>
                          <p:cTn id="63" fill="hold">
                            <p:stCondLst>
                              <p:cond delay="9500"/>
                            </p:stCondLst>
                            <p:childTnLst>
                              <p:par>
                                <p:cTn id="64" presetID="22" presetClass="entr" presetSubtype="2" fill="hold" nodeType="afterEffect">
                                  <p:stCondLst>
                                    <p:cond delay="500"/>
                                  </p:stCondLst>
                                  <p:childTnLst>
                                    <p:set>
                                      <p:cBhvr>
                                        <p:cTn id="65" dur="1" fill="hold">
                                          <p:stCondLst>
                                            <p:cond delay="0"/>
                                          </p:stCondLst>
                                        </p:cTn>
                                        <p:tgtEl>
                                          <p:spTgt spid="106"/>
                                        </p:tgtEl>
                                        <p:attrNameLst>
                                          <p:attrName>style.visibility</p:attrName>
                                        </p:attrNameLst>
                                      </p:cBhvr>
                                      <p:to>
                                        <p:strVal val="visible"/>
                                      </p:to>
                                    </p:set>
                                    <p:animEffect transition="in" filter="wipe(right)">
                                      <p:cBhvr>
                                        <p:cTn id="66" dur="500"/>
                                        <p:tgtEl>
                                          <p:spTgt spid="106"/>
                                        </p:tgtEl>
                                      </p:cBhvr>
                                    </p:animEffect>
                                  </p:childTnLst>
                                </p:cTn>
                              </p:par>
                            </p:childTnLst>
                          </p:cTn>
                        </p:par>
                        <p:par>
                          <p:cTn id="67" fill="hold">
                            <p:stCondLst>
                              <p:cond delay="10500"/>
                            </p:stCondLst>
                            <p:childTnLst>
                              <p:par>
                                <p:cTn id="68" presetID="22" presetClass="entr" presetSubtype="2" fill="hold" grpId="0" nodeType="afterEffect">
                                  <p:stCondLst>
                                    <p:cond delay="500"/>
                                  </p:stCondLst>
                                  <p:childTnLst>
                                    <p:set>
                                      <p:cBhvr>
                                        <p:cTn id="69" dur="1" fill="hold">
                                          <p:stCondLst>
                                            <p:cond delay="0"/>
                                          </p:stCondLst>
                                        </p:cTn>
                                        <p:tgtEl>
                                          <p:spTgt spid="103"/>
                                        </p:tgtEl>
                                        <p:attrNameLst>
                                          <p:attrName>style.visibility</p:attrName>
                                        </p:attrNameLst>
                                      </p:cBhvr>
                                      <p:to>
                                        <p:strVal val="visible"/>
                                      </p:to>
                                    </p:set>
                                    <p:animEffect transition="in" filter="wipe(right)">
                                      <p:cBhvr>
                                        <p:cTn id="70" dur="500"/>
                                        <p:tgtEl>
                                          <p:spTgt spid="103"/>
                                        </p:tgtEl>
                                      </p:cBhvr>
                                    </p:animEffect>
                                  </p:childTnLst>
                                </p:cTn>
                              </p:par>
                            </p:childTnLst>
                          </p:cTn>
                        </p:par>
                        <p:par>
                          <p:cTn id="71" fill="hold">
                            <p:stCondLst>
                              <p:cond delay="11500"/>
                            </p:stCondLst>
                            <p:childTnLst>
                              <p:par>
                                <p:cTn id="72" presetID="22" presetClass="entr" presetSubtype="2" fill="hold" nodeType="afterEffect">
                                  <p:stCondLst>
                                    <p:cond delay="500"/>
                                  </p:stCondLst>
                                  <p:childTnLst>
                                    <p:set>
                                      <p:cBhvr>
                                        <p:cTn id="73" dur="1" fill="hold">
                                          <p:stCondLst>
                                            <p:cond delay="0"/>
                                          </p:stCondLst>
                                        </p:cTn>
                                        <p:tgtEl>
                                          <p:spTgt spid="107"/>
                                        </p:tgtEl>
                                        <p:attrNameLst>
                                          <p:attrName>style.visibility</p:attrName>
                                        </p:attrNameLst>
                                      </p:cBhvr>
                                      <p:to>
                                        <p:strVal val="visible"/>
                                      </p:to>
                                    </p:set>
                                    <p:animEffect transition="in" filter="wipe(right)">
                                      <p:cBhvr>
                                        <p:cTn id="74" dur="500"/>
                                        <p:tgtEl>
                                          <p:spTgt spid="107"/>
                                        </p:tgtEl>
                                      </p:cBhvr>
                                    </p:animEffect>
                                  </p:childTnLst>
                                </p:cTn>
                              </p:par>
                            </p:childTnLst>
                          </p:cTn>
                        </p:par>
                        <p:par>
                          <p:cTn id="75" fill="hold">
                            <p:stCondLst>
                              <p:cond delay="12500"/>
                            </p:stCondLst>
                            <p:childTnLst>
                              <p:par>
                                <p:cTn id="76" presetID="22" presetClass="entr" presetSubtype="2" fill="hold" grpId="0" nodeType="afterEffect">
                                  <p:stCondLst>
                                    <p:cond delay="500"/>
                                  </p:stCondLst>
                                  <p:childTnLst>
                                    <p:set>
                                      <p:cBhvr>
                                        <p:cTn id="77" dur="1" fill="hold">
                                          <p:stCondLst>
                                            <p:cond delay="0"/>
                                          </p:stCondLst>
                                        </p:cTn>
                                        <p:tgtEl>
                                          <p:spTgt spid="97"/>
                                        </p:tgtEl>
                                        <p:attrNameLst>
                                          <p:attrName>style.visibility</p:attrName>
                                        </p:attrNameLst>
                                      </p:cBhvr>
                                      <p:to>
                                        <p:strVal val="visible"/>
                                      </p:to>
                                    </p:set>
                                    <p:animEffect transition="in" filter="wipe(right)">
                                      <p:cBhvr>
                                        <p:cTn id="78" dur="500"/>
                                        <p:tgtEl>
                                          <p:spTgt spid="97"/>
                                        </p:tgtEl>
                                      </p:cBhvr>
                                    </p:animEffect>
                                  </p:childTnLst>
                                </p:cTn>
                              </p:par>
                            </p:childTnLst>
                          </p:cTn>
                        </p:par>
                        <p:par>
                          <p:cTn id="79" fill="hold">
                            <p:stCondLst>
                              <p:cond delay="13500"/>
                            </p:stCondLst>
                            <p:childTnLst>
                              <p:par>
                                <p:cTn id="80" presetID="22" presetClass="entr" presetSubtype="2" fill="hold" nodeType="afterEffect">
                                  <p:stCondLst>
                                    <p:cond delay="500"/>
                                  </p:stCondLst>
                                  <p:childTnLst>
                                    <p:set>
                                      <p:cBhvr>
                                        <p:cTn id="81" dur="1" fill="hold">
                                          <p:stCondLst>
                                            <p:cond delay="0"/>
                                          </p:stCondLst>
                                        </p:cTn>
                                        <p:tgtEl>
                                          <p:spTgt spid="51"/>
                                        </p:tgtEl>
                                        <p:attrNameLst>
                                          <p:attrName>style.visibility</p:attrName>
                                        </p:attrNameLst>
                                      </p:cBhvr>
                                      <p:to>
                                        <p:strVal val="visible"/>
                                      </p:to>
                                    </p:set>
                                    <p:animEffect transition="in" filter="wipe(right)">
                                      <p:cBhvr>
                                        <p:cTn id="82" dur="500"/>
                                        <p:tgtEl>
                                          <p:spTgt spid="51"/>
                                        </p:tgtEl>
                                      </p:cBhvr>
                                    </p:animEffect>
                                  </p:childTnLst>
                                </p:cTn>
                              </p:par>
                            </p:childTnLst>
                          </p:cTn>
                        </p:par>
                        <p:par>
                          <p:cTn id="83" fill="hold">
                            <p:stCondLst>
                              <p:cond delay="14500"/>
                            </p:stCondLst>
                            <p:childTnLst>
                              <p:par>
                                <p:cTn id="84" presetID="22" presetClass="entr" presetSubtype="2" fill="hold" grpId="0" nodeType="afterEffect">
                                  <p:stCondLst>
                                    <p:cond delay="500"/>
                                  </p:stCondLst>
                                  <p:childTnLst>
                                    <p:set>
                                      <p:cBhvr>
                                        <p:cTn id="85" dur="1" fill="hold">
                                          <p:stCondLst>
                                            <p:cond delay="0"/>
                                          </p:stCondLst>
                                        </p:cTn>
                                        <p:tgtEl>
                                          <p:spTgt spid="104"/>
                                        </p:tgtEl>
                                        <p:attrNameLst>
                                          <p:attrName>style.visibility</p:attrName>
                                        </p:attrNameLst>
                                      </p:cBhvr>
                                      <p:to>
                                        <p:strVal val="visible"/>
                                      </p:to>
                                    </p:set>
                                    <p:animEffect transition="in" filter="wipe(right)">
                                      <p:cBhvr>
                                        <p:cTn id="86" dur="500"/>
                                        <p:tgtEl>
                                          <p:spTgt spid="104"/>
                                        </p:tgtEl>
                                      </p:cBhvr>
                                    </p:animEffect>
                                  </p:childTnLst>
                                </p:cTn>
                              </p:par>
                            </p:childTnLst>
                          </p:cTn>
                        </p:par>
                        <p:par>
                          <p:cTn id="87" fill="hold">
                            <p:stCondLst>
                              <p:cond delay="15500"/>
                            </p:stCondLst>
                            <p:childTnLst>
                              <p:par>
                                <p:cTn id="88" presetID="10" presetClass="entr" presetSubtype="0" fill="hold" grpId="0" nodeType="afterEffect">
                                  <p:stCondLst>
                                    <p:cond delay="0"/>
                                  </p:stCondLst>
                                  <p:iterate type="wd">
                                    <p:tmPct val="10000"/>
                                  </p:iterate>
                                  <p:childTnLst>
                                    <p:set>
                                      <p:cBhvr>
                                        <p:cTn id="89" dur="1" fill="hold">
                                          <p:stCondLst>
                                            <p:cond delay="0"/>
                                          </p:stCondLst>
                                        </p:cTn>
                                        <p:tgtEl>
                                          <p:spTgt spid="46"/>
                                        </p:tgtEl>
                                        <p:attrNameLst>
                                          <p:attrName>style.visibility</p:attrName>
                                        </p:attrNameLst>
                                      </p:cBhvr>
                                      <p:to>
                                        <p:strVal val="visible"/>
                                      </p:to>
                                    </p:set>
                                    <p:animEffect transition="in" filter="fade">
                                      <p:cBhvr>
                                        <p:cTn id="90"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6" grpId="0"/>
      <p:bldP spid="97" grpId="0"/>
      <p:bldP spid="98" grpId="0"/>
      <p:bldP spid="101" grpId="0"/>
      <p:bldP spid="102" grpId="0"/>
      <p:bldP spid="103" grpId="0"/>
      <p:bldP spid="104" grpId="0"/>
      <p:bldP spid="105" grpId="0"/>
      <p:bldP spid="55" grpId="0"/>
      <p:bldP spid="2" grpId="0"/>
      <p:bldP spid="8" grpId="0" animBg="1"/>
      <p:bldP spid="4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644768"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latin typeface="Arial" pitchFamily="34" charset="0"/>
                <a:cs typeface="Arial" pitchFamily="34" charset="0"/>
              </a:rPr>
              <a:t>C</a:t>
            </a:r>
            <a:r>
              <a:rPr lang="fr-FR" sz="4400" b="1" dirty="0" smtClean="0">
                <a:effectLst>
                  <a:outerShdw blurRad="38100" dist="38100" dir="2700000" algn="tl">
                    <a:srgbClr val="000000">
                      <a:alpha val="43137"/>
                    </a:srgbClr>
                  </a:outerShdw>
                </a:effectLst>
                <a:latin typeface="Arial" pitchFamily="34" charset="0"/>
                <a:cs typeface="Arial" pitchFamily="34" charset="0"/>
              </a:rPr>
              <a:t>odage de l’information</a:t>
            </a:r>
            <a:endParaRPr lang="fr-FR" sz="4400" b="1" dirty="0">
              <a:effectLst>
                <a:outerShdw blurRad="38100" dist="38100" dir="2700000" algn="tl">
                  <a:srgbClr val="000000">
                    <a:alpha val="43137"/>
                  </a:srgbClr>
                </a:outerShdw>
              </a:effectLst>
              <a:latin typeface="Arial" pitchFamily="34" charset="0"/>
              <a:cs typeface="Arial" pitchFamily="34" charset="0"/>
            </a:endParaRPr>
          </a:p>
        </p:txBody>
      </p:sp>
      <p:sp>
        <p:nvSpPr>
          <p:cNvPr id="7" name="Rectangle 6"/>
          <p:cNvSpPr/>
          <p:nvPr/>
        </p:nvSpPr>
        <p:spPr>
          <a:xfrm>
            <a:off x="-8966" y="1375608"/>
            <a:ext cx="9144000" cy="1754326"/>
          </a:xfrm>
          <a:prstGeom prst="rect">
            <a:avLst/>
          </a:prstGeom>
        </p:spPr>
        <p:txBody>
          <a:bodyPr wrap="square">
            <a:spAutoFit/>
          </a:bodyPr>
          <a:lstStyle/>
          <a:p>
            <a:pPr algn="ctr"/>
            <a:r>
              <a:rPr lang="fr-FR" b="1" dirty="0" smtClean="0">
                <a:solidFill>
                  <a:schemeClr val="bg1"/>
                </a:solidFill>
                <a:latin typeface="Arial" pitchFamily="34" charset="0"/>
                <a:cs typeface="Arial" pitchFamily="34" charset="0"/>
              </a:rPr>
              <a:t>La « machine » numérique peut aussi après un traitement sur les données numériques enregistrées, sortir un signal qui doit être convertit en analogique  avant d’être utilisé. Il faudra faire le chemin inverse. Convertir le code précédent en valeurs décimales ,on parle de décodage. Ensuite replacer les images dans le temps ou elles ont étés enregistrées (ordre), on parle alors de conversion Numérique analogique (CNA).</a:t>
            </a:r>
          </a:p>
        </p:txBody>
      </p:sp>
      <p:sp>
        <p:nvSpPr>
          <p:cNvPr id="115" name="Rectangle 114"/>
          <p:cNvSpPr/>
          <p:nvPr/>
        </p:nvSpPr>
        <p:spPr>
          <a:xfrm>
            <a:off x="123801" y="974774"/>
            <a:ext cx="1741182"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Décodage </a:t>
            </a:r>
            <a:endParaRPr lang="fr-FR" sz="2400" u="sng" dirty="0"/>
          </a:p>
        </p:txBody>
      </p:sp>
      <p:cxnSp>
        <p:nvCxnSpPr>
          <p:cNvPr id="63" name="Connecteur droit avec flèche 62"/>
          <p:cNvCxnSpPr/>
          <p:nvPr/>
        </p:nvCxnSpPr>
        <p:spPr>
          <a:xfrm>
            <a:off x="1115616" y="3544219"/>
            <a:ext cx="307367" cy="0"/>
          </a:xfrm>
          <a:prstGeom prst="straightConnector1">
            <a:avLst/>
          </a:prstGeom>
          <a:ln w="57150">
            <a:solidFill>
              <a:srgbClr val="FF00FF"/>
            </a:solidFill>
            <a:tailEnd type="stealth"/>
          </a:ln>
        </p:spPr>
        <p:style>
          <a:lnRef idx="1">
            <a:schemeClr val="accent1"/>
          </a:lnRef>
          <a:fillRef idx="0">
            <a:schemeClr val="accent1"/>
          </a:fillRef>
          <a:effectRef idx="0">
            <a:schemeClr val="accent1"/>
          </a:effectRef>
          <a:fontRef idx="minor">
            <a:schemeClr val="tx1"/>
          </a:fontRef>
        </p:style>
      </p:cxnSp>
      <p:cxnSp>
        <p:nvCxnSpPr>
          <p:cNvPr id="64" name="Connecteur droit avec flèche 63"/>
          <p:cNvCxnSpPr/>
          <p:nvPr/>
        </p:nvCxnSpPr>
        <p:spPr>
          <a:xfrm>
            <a:off x="1115616" y="4043393"/>
            <a:ext cx="307367" cy="0"/>
          </a:xfrm>
          <a:prstGeom prst="straightConnector1">
            <a:avLst/>
          </a:prstGeom>
          <a:ln w="57150">
            <a:solidFill>
              <a:srgbClr val="FF00FF"/>
            </a:solidFill>
            <a:tailEnd type="stealth"/>
          </a:ln>
        </p:spPr>
        <p:style>
          <a:lnRef idx="1">
            <a:schemeClr val="accent1"/>
          </a:lnRef>
          <a:fillRef idx="0">
            <a:schemeClr val="accent1"/>
          </a:fillRef>
          <a:effectRef idx="0">
            <a:schemeClr val="accent1"/>
          </a:effectRef>
          <a:fontRef idx="minor">
            <a:schemeClr val="tx1"/>
          </a:fontRef>
        </p:style>
      </p:cxnSp>
      <p:cxnSp>
        <p:nvCxnSpPr>
          <p:cNvPr id="65" name="Connecteur droit avec flèche 64"/>
          <p:cNvCxnSpPr/>
          <p:nvPr/>
        </p:nvCxnSpPr>
        <p:spPr>
          <a:xfrm>
            <a:off x="1132346" y="3830038"/>
            <a:ext cx="307367" cy="0"/>
          </a:xfrm>
          <a:prstGeom prst="straightConnector1">
            <a:avLst/>
          </a:prstGeom>
          <a:ln w="57150">
            <a:solidFill>
              <a:srgbClr val="FF00FF"/>
            </a:solidFill>
            <a:tailEnd type="stealth"/>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nvCxnSpPr>
        <p:spPr>
          <a:xfrm>
            <a:off x="1115616" y="4292306"/>
            <a:ext cx="307367" cy="0"/>
          </a:xfrm>
          <a:prstGeom prst="straightConnector1">
            <a:avLst/>
          </a:prstGeom>
          <a:ln w="57150">
            <a:solidFill>
              <a:srgbClr val="FF00FF"/>
            </a:solidFill>
            <a:tailEnd type="stealth"/>
          </a:ln>
        </p:spPr>
        <p:style>
          <a:lnRef idx="1">
            <a:schemeClr val="accent1"/>
          </a:lnRef>
          <a:fillRef idx="0">
            <a:schemeClr val="accent1"/>
          </a:fillRef>
          <a:effectRef idx="0">
            <a:schemeClr val="accent1"/>
          </a:effectRef>
          <a:fontRef idx="minor">
            <a:schemeClr val="tx1"/>
          </a:fontRef>
        </p:style>
      </p:cxnSp>
      <p:cxnSp>
        <p:nvCxnSpPr>
          <p:cNvPr id="67" name="Connecteur droit avec flèche 66"/>
          <p:cNvCxnSpPr/>
          <p:nvPr/>
        </p:nvCxnSpPr>
        <p:spPr>
          <a:xfrm>
            <a:off x="1115616" y="4494838"/>
            <a:ext cx="307367" cy="0"/>
          </a:xfrm>
          <a:prstGeom prst="straightConnector1">
            <a:avLst/>
          </a:prstGeom>
          <a:ln w="57150">
            <a:solidFill>
              <a:srgbClr val="FF00FF"/>
            </a:solidFill>
            <a:tailEnd type="stealth"/>
          </a:ln>
        </p:spPr>
        <p:style>
          <a:lnRef idx="1">
            <a:schemeClr val="accent1"/>
          </a:lnRef>
          <a:fillRef idx="0">
            <a:schemeClr val="accent1"/>
          </a:fillRef>
          <a:effectRef idx="0">
            <a:schemeClr val="accent1"/>
          </a:effectRef>
          <a:fontRef idx="minor">
            <a:schemeClr val="tx1"/>
          </a:fontRef>
        </p:style>
      </p:cxnSp>
      <p:cxnSp>
        <p:nvCxnSpPr>
          <p:cNvPr id="68" name="Connecteur droit avec flèche 67"/>
          <p:cNvCxnSpPr/>
          <p:nvPr/>
        </p:nvCxnSpPr>
        <p:spPr>
          <a:xfrm>
            <a:off x="1115616" y="4759023"/>
            <a:ext cx="307367" cy="0"/>
          </a:xfrm>
          <a:prstGeom prst="straightConnector1">
            <a:avLst/>
          </a:prstGeom>
          <a:ln w="57150">
            <a:solidFill>
              <a:srgbClr val="FF00FF"/>
            </a:solidFill>
            <a:tailEnd type="stealth"/>
          </a:ln>
        </p:spPr>
        <p:style>
          <a:lnRef idx="1">
            <a:schemeClr val="accent1"/>
          </a:lnRef>
          <a:fillRef idx="0">
            <a:schemeClr val="accent1"/>
          </a:fillRef>
          <a:effectRef idx="0">
            <a:schemeClr val="accent1"/>
          </a:effectRef>
          <a:fontRef idx="minor">
            <a:schemeClr val="tx1"/>
          </a:fontRef>
        </p:style>
      </p:cxnSp>
      <p:cxnSp>
        <p:nvCxnSpPr>
          <p:cNvPr id="69" name="Connecteur droit avec flèche 68"/>
          <p:cNvCxnSpPr/>
          <p:nvPr/>
        </p:nvCxnSpPr>
        <p:spPr>
          <a:xfrm>
            <a:off x="1115616" y="5128320"/>
            <a:ext cx="307367" cy="0"/>
          </a:xfrm>
          <a:prstGeom prst="straightConnector1">
            <a:avLst/>
          </a:prstGeom>
          <a:ln w="57150">
            <a:solidFill>
              <a:srgbClr val="FF00FF"/>
            </a:solidFill>
            <a:tailEnd type="stealth"/>
          </a:ln>
        </p:spPr>
        <p:style>
          <a:lnRef idx="1">
            <a:schemeClr val="accent1"/>
          </a:lnRef>
          <a:fillRef idx="0">
            <a:schemeClr val="accent1"/>
          </a:fillRef>
          <a:effectRef idx="0">
            <a:schemeClr val="accent1"/>
          </a:effectRef>
          <a:fontRef idx="minor">
            <a:schemeClr val="tx1"/>
          </a:fontRef>
        </p:style>
      </p:cxnSp>
      <p:cxnSp>
        <p:nvCxnSpPr>
          <p:cNvPr id="70" name="Connecteur droit avec flèche 69"/>
          <p:cNvCxnSpPr/>
          <p:nvPr/>
        </p:nvCxnSpPr>
        <p:spPr>
          <a:xfrm>
            <a:off x="1115616" y="5774273"/>
            <a:ext cx="307367" cy="0"/>
          </a:xfrm>
          <a:prstGeom prst="straightConnector1">
            <a:avLst/>
          </a:prstGeom>
          <a:ln w="57150">
            <a:solidFill>
              <a:srgbClr val="FF00FF"/>
            </a:solidFill>
            <a:tailEnd type="stealth"/>
          </a:ln>
        </p:spPr>
        <p:style>
          <a:lnRef idx="1">
            <a:schemeClr val="accent1"/>
          </a:lnRef>
          <a:fillRef idx="0">
            <a:schemeClr val="accent1"/>
          </a:fillRef>
          <a:effectRef idx="0">
            <a:schemeClr val="accent1"/>
          </a:effectRef>
          <a:fontRef idx="minor">
            <a:schemeClr val="tx1"/>
          </a:fontRef>
        </p:style>
      </p:cxnSp>
      <p:sp>
        <p:nvSpPr>
          <p:cNvPr id="46" name="Rectangle 45"/>
          <p:cNvSpPr/>
          <p:nvPr/>
        </p:nvSpPr>
        <p:spPr>
          <a:xfrm>
            <a:off x="0" y="6226125"/>
            <a:ext cx="9144000" cy="646331"/>
          </a:xfrm>
          <a:prstGeom prst="rect">
            <a:avLst/>
          </a:prstGeom>
        </p:spPr>
        <p:txBody>
          <a:bodyPr wrap="square">
            <a:spAutoFit/>
          </a:bodyPr>
          <a:lstStyle/>
          <a:p>
            <a:pPr algn="ctr"/>
            <a:r>
              <a:rPr lang="fr-FR" b="1" dirty="0" smtClean="0">
                <a:solidFill>
                  <a:schemeClr val="bg1"/>
                </a:solidFill>
                <a:latin typeface="Arial" pitchFamily="34" charset="0"/>
                <a:cs typeface="Arial" pitchFamily="34" charset="0"/>
              </a:rPr>
              <a:t>Si on reconstitue la courbe, en se rappelant qu’entre deux échantillons c’est la dernière valeur vue qui est prise en compte…… </a:t>
            </a:r>
          </a:p>
        </p:txBody>
      </p:sp>
      <p:sp>
        <p:nvSpPr>
          <p:cNvPr id="123" name="ZoneTexte 122"/>
          <p:cNvSpPr txBox="1"/>
          <p:nvPr/>
        </p:nvSpPr>
        <p:spPr>
          <a:xfrm>
            <a:off x="1459321" y="5589607"/>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10</a:t>
            </a:r>
            <a:endParaRPr lang="fr-FR" b="1" dirty="0">
              <a:effectLst>
                <a:outerShdw blurRad="38100" dist="38100" dir="2700000" algn="tl">
                  <a:srgbClr val="000000">
                    <a:alpha val="43137"/>
                  </a:srgbClr>
                </a:outerShdw>
              </a:effectLst>
            </a:endParaRPr>
          </a:p>
        </p:txBody>
      </p:sp>
      <p:sp>
        <p:nvSpPr>
          <p:cNvPr id="124" name="ZoneTexte 123"/>
          <p:cNvSpPr txBox="1"/>
          <p:nvPr/>
        </p:nvSpPr>
        <p:spPr>
          <a:xfrm>
            <a:off x="1459321" y="3645372"/>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85</a:t>
            </a:r>
            <a:endParaRPr lang="fr-FR" b="1" dirty="0">
              <a:effectLst>
                <a:outerShdw blurRad="38100" dist="38100" dir="2700000" algn="tl">
                  <a:srgbClr val="000000">
                    <a:alpha val="43137"/>
                  </a:srgbClr>
                </a:outerShdw>
              </a:effectLst>
            </a:endParaRPr>
          </a:p>
        </p:txBody>
      </p:sp>
      <p:sp>
        <p:nvSpPr>
          <p:cNvPr id="125" name="ZoneTexte 124"/>
          <p:cNvSpPr txBox="1"/>
          <p:nvPr/>
        </p:nvSpPr>
        <p:spPr>
          <a:xfrm>
            <a:off x="1459321" y="4574357"/>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50</a:t>
            </a:r>
            <a:endParaRPr lang="fr-FR" b="1" dirty="0">
              <a:effectLst>
                <a:outerShdw blurRad="38100" dist="38100" dir="2700000" algn="tl">
                  <a:srgbClr val="000000">
                    <a:alpha val="43137"/>
                  </a:srgbClr>
                </a:outerShdw>
              </a:effectLst>
            </a:endParaRPr>
          </a:p>
        </p:txBody>
      </p:sp>
      <p:sp>
        <p:nvSpPr>
          <p:cNvPr id="126" name="ZoneTexte 125"/>
          <p:cNvSpPr txBox="1"/>
          <p:nvPr/>
        </p:nvSpPr>
        <p:spPr>
          <a:xfrm>
            <a:off x="1459321" y="4107640"/>
            <a:ext cx="415498" cy="369332"/>
          </a:xfrm>
          <a:prstGeom prst="rect">
            <a:avLst/>
          </a:prstGeom>
          <a:noFill/>
        </p:spPr>
        <p:txBody>
          <a:bodyPr wrap="none" rtlCol="0">
            <a:spAutoFit/>
          </a:bodyPr>
          <a:lstStyle/>
          <a:p>
            <a:r>
              <a:rPr lang="fr-FR" b="1" dirty="0">
                <a:effectLst>
                  <a:outerShdw blurRad="38100" dist="38100" dir="2700000" algn="tl">
                    <a:srgbClr val="000000">
                      <a:alpha val="43137"/>
                    </a:srgbClr>
                  </a:outerShdw>
                </a:effectLst>
              </a:rPr>
              <a:t>6</a:t>
            </a:r>
            <a:r>
              <a:rPr lang="fr-FR" b="1" dirty="0" smtClean="0">
                <a:effectLst>
                  <a:outerShdw blurRad="38100" dist="38100" dir="2700000" algn="tl">
                    <a:srgbClr val="000000">
                      <a:alpha val="43137"/>
                    </a:srgbClr>
                  </a:outerShdw>
                </a:effectLst>
              </a:rPr>
              <a:t>5</a:t>
            </a:r>
            <a:endParaRPr lang="fr-FR" b="1" dirty="0">
              <a:effectLst>
                <a:outerShdw blurRad="38100" dist="38100" dir="2700000" algn="tl">
                  <a:srgbClr val="000000">
                    <a:alpha val="43137"/>
                  </a:srgbClr>
                </a:outerShdw>
              </a:effectLst>
            </a:endParaRPr>
          </a:p>
        </p:txBody>
      </p:sp>
      <p:sp>
        <p:nvSpPr>
          <p:cNvPr id="127" name="ZoneTexte 126"/>
          <p:cNvSpPr txBox="1"/>
          <p:nvPr/>
        </p:nvSpPr>
        <p:spPr>
          <a:xfrm>
            <a:off x="1459321" y="4943654"/>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40</a:t>
            </a:r>
            <a:endParaRPr lang="fr-FR" b="1" dirty="0">
              <a:effectLst>
                <a:outerShdw blurRad="38100" dist="38100" dir="2700000" algn="tl">
                  <a:srgbClr val="000000">
                    <a:alpha val="43137"/>
                  </a:srgbClr>
                </a:outerShdw>
              </a:effectLst>
            </a:endParaRPr>
          </a:p>
        </p:txBody>
      </p:sp>
      <p:sp>
        <p:nvSpPr>
          <p:cNvPr id="128" name="ZoneTexte 127"/>
          <p:cNvSpPr txBox="1"/>
          <p:nvPr/>
        </p:nvSpPr>
        <p:spPr>
          <a:xfrm>
            <a:off x="1459321" y="3858727"/>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80</a:t>
            </a:r>
          </a:p>
        </p:txBody>
      </p:sp>
      <p:sp>
        <p:nvSpPr>
          <p:cNvPr id="129" name="ZoneTexte 128"/>
          <p:cNvSpPr txBox="1"/>
          <p:nvPr/>
        </p:nvSpPr>
        <p:spPr>
          <a:xfrm>
            <a:off x="1343904" y="3359553"/>
            <a:ext cx="530915"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100</a:t>
            </a:r>
          </a:p>
        </p:txBody>
      </p:sp>
      <p:sp>
        <p:nvSpPr>
          <p:cNvPr id="130" name="ZoneTexte 129"/>
          <p:cNvSpPr txBox="1"/>
          <p:nvPr/>
        </p:nvSpPr>
        <p:spPr>
          <a:xfrm>
            <a:off x="1459321" y="4310172"/>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60</a:t>
            </a:r>
          </a:p>
        </p:txBody>
      </p:sp>
      <p:sp>
        <p:nvSpPr>
          <p:cNvPr id="54" name="ZoneTexte 53"/>
          <p:cNvSpPr txBox="1"/>
          <p:nvPr/>
        </p:nvSpPr>
        <p:spPr>
          <a:xfrm>
            <a:off x="0" y="5589607"/>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0001010</a:t>
            </a:r>
            <a:endParaRPr lang="fr-FR" b="1" dirty="0">
              <a:effectLst>
                <a:outerShdw blurRad="38100" dist="38100" dir="2700000" algn="tl">
                  <a:srgbClr val="000000">
                    <a:alpha val="43137"/>
                  </a:srgbClr>
                </a:outerShdw>
              </a:effectLst>
            </a:endParaRPr>
          </a:p>
        </p:txBody>
      </p:sp>
      <p:sp>
        <p:nvSpPr>
          <p:cNvPr id="55" name="ZoneTexte 54"/>
          <p:cNvSpPr txBox="1"/>
          <p:nvPr/>
        </p:nvSpPr>
        <p:spPr>
          <a:xfrm>
            <a:off x="0" y="3645372"/>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1010101</a:t>
            </a:r>
            <a:endParaRPr lang="fr-FR" b="1" dirty="0">
              <a:effectLst>
                <a:outerShdw blurRad="38100" dist="38100" dir="2700000" algn="tl">
                  <a:srgbClr val="000000">
                    <a:alpha val="43137"/>
                  </a:srgbClr>
                </a:outerShdw>
              </a:effectLst>
            </a:endParaRPr>
          </a:p>
        </p:txBody>
      </p:sp>
      <p:sp>
        <p:nvSpPr>
          <p:cNvPr id="56" name="ZoneTexte 55"/>
          <p:cNvSpPr txBox="1"/>
          <p:nvPr/>
        </p:nvSpPr>
        <p:spPr>
          <a:xfrm>
            <a:off x="0" y="4574357"/>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0110010</a:t>
            </a:r>
            <a:endParaRPr lang="fr-FR" b="1" dirty="0">
              <a:effectLst>
                <a:outerShdw blurRad="38100" dist="38100" dir="2700000" algn="tl">
                  <a:srgbClr val="000000">
                    <a:alpha val="43137"/>
                  </a:srgbClr>
                </a:outerShdw>
              </a:effectLst>
            </a:endParaRPr>
          </a:p>
        </p:txBody>
      </p:sp>
      <p:sp>
        <p:nvSpPr>
          <p:cNvPr id="57" name="ZoneTexte 56"/>
          <p:cNvSpPr txBox="1"/>
          <p:nvPr/>
        </p:nvSpPr>
        <p:spPr>
          <a:xfrm>
            <a:off x="0" y="4107640"/>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1000001</a:t>
            </a:r>
            <a:endParaRPr lang="fr-FR" b="1" dirty="0">
              <a:effectLst>
                <a:outerShdw blurRad="38100" dist="38100" dir="2700000" algn="tl">
                  <a:srgbClr val="000000">
                    <a:alpha val="43137"/>
                  </a:srgbClr>
                </a:outerShdw>
              </a:effectLst>
            </a:endParaRPr>
          </a:p>
        </p:txBody>
      </p:sp>
      <p:sp>
        <p:nvSpPr>
          <p:cNvPr id="58" name="ZoneTexte 57"/>
          <p:cNvSpPr txBox="1"/>
          <p:nvPr/>
        </p:nvSpPr>
        <p:spPr>
          <a:xfrm>
            <a:off x="0" y="4943654"/>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0101000</a:t>
            </a:r>
            <a:endParaRPr lang="fr-FR" b="1" dirty="0">
              <a:effectLst>
                <a:outerShdw blurRad="38100" dist="38100" dir="2700000" algn="tl">
                  <a:srgbClr val="000000">
                    <a:alpha val="43137"/>
                  </a:srgbClr>
                </a:outerShdw>
              </a:effectLst>
            </a:endParaRPr>
          </a:p>
        </p:txBody>
      </p:sp>
      <p:sp>
        <p:nvSpPr>
          <p:cNvPr id="59" name="ZoneTexte 58"/>
          <p:cNvSpPr txBox="1"/>
          <p:nvPr/>
        </p:nvSpPr>
        <p:spPr>
          <a:xfrm>
            <a:off x="0" y="3858727"/>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1010000</a:t>
            </a:r>
          </a:p>
        </p:txBody>
      </p:sp>
      <p:sp>
        <p:nvSpPr>
          <p:cNvPr id="60" name="ZoneTexte 59"/>
          <p:cNvSpPr txBox="1"/>
          <p:nvPr/>
        </p:nvSpPr>
        <p:spPr>
          <a:xfrm>
            <a:off x="-17867" y="3359553"/>
            <a:ext cx="1061475"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1100100</a:t>
            </a:r>
          </a:p>
        </p:txBody>
      </p:sp>
      <p:sp>
        <p:nvSpPr>
          <p:cNvPr id="62" name="ZoneTexte 61"/>
          <p:cNvSpPr txBox="1"/>
          <p:nvPr/>
        </p:nvSpPr>
        <p:spPr>
          <a:xfrm>
            <a:off x="0" y="4310172"/>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0111100</a:t>
            </a:r>
          </a:p>
        </p:txBody>
      </p:sp>
      <p:cxnSp>
        <p:nvCxnSpPr>
          <p:cNvPr id="72" name="Connecteur droit avec flèche 71"/>
          <p:cNvCxnSpPr/>
          <p:nvPr/>
        </p:nvCxnSpPr>
        <p:spPr>
          <a:xfrm>
            <a:off x="1691741" y="6047656"/>
            <a:ext cx="6732748"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4" name="Connecteur droit avec flèche 73"/>
          <p:cNvCxnSpPr/>
          <p:nvPr/>
        </p:nvCxnSpPr>
        <p:spPr>
          <a:xfrm flipV="1">
            <a:off x="1950789" y="3359553"/>
            <a:ext cx="0" cy="2733743"/>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75" name="Forme libre 74"/>
          <p:cNvSpPr/>
          <p:nvPr/>
        </p:nvSpPr>
        <p:spPr>
          <a:xfrm>
            <a:off x="1935161" y="3660584"/>
            <a:ext cx="6478588" cy="2169932"/>
          </a:xfrm>
          <a:custGeom>
            <a:avLst/>
            <a:gdLst>
              <a:gd name="connsiteX0" fmla="*/ 0 w 4711700"/>
              <a:gd name="connsiteY0" fmla="*/ 1344890 h 1344890"/>
              <a:gd name="connsiteX1" fmla="*/ 647700 w 4711700"/>
              <a:gd name="connsiteY1" fmla="*/ 874990 h 1344890"/>
              <a:gd name="connsiteX2" fmla="*/ 1155700 w 4711700"/>
              <a:gd name="connsiteY2" fmla="*/ 163790 h 1344890"/>
              <a:gd name="connsiteX3" fmla="*/ 2044700 w 4711700"/>
              <a:gd name="connsiteY3" fmla="*/ 24090 h 1344890"/>
              <a:gd name="connsiteX4" fmla="*/ 3098800 w 4711700"/>
              <a:gd name="connsiteY4" fmla="*/ 532090 h 1344890"/>
              <a:gd name="connsiteX5" fmla="*/ 3797300 w 4711700"/>
              <a:gd name="connsiteY5" fmla="*/ 455890 h 1344890"/>
              <a:gd name="connsiteX6" fmla="*/ 4559300 w 4711700"/>
              <a:gd name="connsiteY6" fmla="*/ 887690 h 1344890"/>
              <a:gd name="connsiteX7" fmla="*/ 4711700 w 4711700"/>
              <a:gd name="connsiteY7" fmla="*/ 963890 h 1344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11700" h="1344890">
                <a:moveTo>
                  <a:pt x="0" y="1344890"/>
                </a:moveTo>
                <a:cubicBezTo>
                  <a:pt x="227541" y="1208365"/>
                  <a:pt x="455083" y="1071840"/>
                  <a:pt x="647700" y="874990"/>
                </a:cubicBezTo>
                <a:cubicBezTo>
                  <a:pt x="840317" y="678140"/>
                  <a:pt x="922867" y="305607"/>
                  <a:pt x="1155700" y="163790"/>
                </a:cubicBezTo>
                <a:cubicBezTo>
                  <a:pt x="1388533" y="21973"/>
                  <a:pt x="1720850" y="-37293"/>
                  <a:pt x="2044700" y="24090"/>
                </a:cubicBezTo>
                <a:cubicBezTo>
                  <a:pt x="2368550" y="85473"/>
                  <a:pt x="2806700" y="460123"/>
                  <a:pt x="3098800" y="532090"/>
                </a:cubicBezTo>
                <a:cubicBezTo>
                  <a:pt x="3390900" y="604057"/>
                  <a:pt x="3553883" y="396623"/>
                  <a:pt x="3797300" y="455890"/>
                </a:cubicBezTo>
                <a:cubicBezTo>
                  <a:pt x="4040717" y="515157"/>
                  <a:pt x="4406900" y="803023"/>
                  <a:pt x="4559300" y="887690"/>
                </a:cubicBezTo>
                <a:cubicBezTo>
                  <a:pt x="4711700" y="972357"/>
                  <a:pt x="4711700" y="968123"/>
                  <a:pt x="4711700" y="963890"/>
                </a:cubicBezTo>
              </a:path>
            </a:pathLst>
          </a:custGeom>
          <a:noFill/>
          <a:ln w="5715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3" name="Groupe 82"/>
          <p:cNvGrpSpPr/>
          <p:nvPr/>
        </p:nvGrpSpPr>
        <p:grpSpPr>
          <a:xfrm>
            <a:off x="1742461" y="3523568"/>
            <a:ext cx="6336704" cy="2520280"/>
            <a:chOff x="3779912" y="4027210"/>
            <a:chExt cx="4608512" cy="1562030"/>
          </a:xfrm>
        </p:grpSpPr>
        <p:cxnSp>
          <p:nvCxnSpPr>
            <p:cNvPr id="133" name="Connecteur droit 132"/>
            <p:cNvCxnSpPr/>
            <p:nvPr/>
          </p:nvCxnSpPr>
          <p:spPr>
            <a:xfrm>
              <a:off x="3779912" y="5589240"/>
              <a:ext cx="460851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4" name="Connecteur droit 133"/>
            <p:cNvCxnSpPr/>
            <p:nvPr/>
          </p:nvCxnSpPr>
          <p:spPr>
            <a:xfrm flipV="1">
              <a:off x="39239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5" name="Connecteur droit 134"/>
            <p:cNvCxnSpPr/>
            <p:nvPr/>
          </p:nvCxnSpPr>
          <p:spPr>
            <a:xfrm flipV="1">
              <a:off x="45335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6" name="Connecteur droit 135"/>
            <p:cNvCxnSpPr/>
            <p:nvPr/>
          </p:nvCxnSpPr>
          <p:spPr>
            <a:xfrm flipV="1">
              <a:off x="51431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7" name="Connecteur droit 136"/>
            <p:cNvCxnSpPr/>
            <p:nvPr/>
          </p:nvCxnSpPr>
          <p:spPr>
            <a:xfrm flipV="1">
              <a:off x="57527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8" name="Connecteur droit 137"/>
            <p:cNvCxnSpPr/>
            <p:nvPr/>
          </p:nvCxnSpPr>
          <p:spPr>
            <a:xfrm flipV="1">
              <a:off x="63623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9" name="Connecteur droit 138"/>
            <p:cNvCxnSpPr/>
            <p:nvPr/>
          </p:nvCxnSpPr>
          <p:spPr>
            <a:xfrm flipV="1">
              <a:off x="69719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0" name="Connecteur droit 139"/>
            <p:cNvCxnSpPr/>
            <p:nvPr/>
          </p:nvCxnSpPr>
          <p:spPr>
            <a:xfrm flipV="1">
              <a:off x="75815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1" name="Connecteur droit 140"/>
            <p:cNvCxnSpPr/>
            <p:nvPr/>
          </p:nvCxnSpPr>
          <p:spPr>
            <a:xfrm flipV="1">
              <a:off x="81911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100" name="Connecteur droit 99"/>
          <p:cNvCxnSpPr/>
          <p:nvPr/>
        </p:nvCxnSpPr>
        <p:spPr>
          <a:xfrm flipH="1">
            <a:off x="1830915" y="5133528"/>
            <a:ext cx="1189208"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16" name="Connecteur droit 115"/>
          <p:cNvCxnSpPr/>
          <p:nvPr/>
        </p:nvCxnSpPr>
        <p:spPr>
          <a:xfrm flipH="1">
            <a:off x="1874819" y="3887416"/>
            <a:ext cx="2157184"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flipH="1">
            <a:off x="1907704" y="3658928"/>
            <a:ext cx="2871713" cy="1656"/>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18" name="Connecteur droit 117"/>
          <p:cNvCxnSpPr/>
          <p:nvPr/>
        </p:nvCxnSpPr>
        <p:spPr>
          <a:xfrm flipH="1">
            <a:off x="1830915" y="3981400"/>
            <a:ext cx="3543835" cy="2126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flipH="1">
            <a:off x="1830915" y="4535488"/>
            <a:ext cx="4577352"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20" name="Connecteur droit 119"/>
          <p:cNvCxnSpPr/>
          <p:nvPr/>
        </p:nvCxnSpPr>
        <p:spPr>
          <a:xfrm flipH="1">
            <a:off x="1830915" y="4391472"/>
            <a:ext cx="5441446"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21" name="Connecteur droit 120"/>
          <p:cNvCxnSpPr/>
          <p:nvPr/>
        </p:nvCxnSpPr>
        <p:spPr>
          <a:xfrm flipH="1">
            <a:off x="1830915" y="4823520"/>
            <a:ext cx="6248250"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22" name="Connecteur droit 121"/>
          <p:cNvCxnSpPr/>
          <p:nvPr/>
        </p:nvCxnSpPr>
        <p:spPr>
          <a:xfrm flipH="1">
            <a:off x="1874819" y="5806628"/>
            <a:ext cx="428991"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sp>
        <p:nvSpPr>
          <p:cNvPr id="131" name="Rectangle 130"/>
          <p:cNvSpPr/>
          <p:nvPr/>
        </p:nvSpPr>
        <p:spPr>
          <a:xfrm>
            <a:off x="430669" y="3007089"/>
            <a:ext cx="2328565" cy="369332"/>
          </a:xfrm>
          <a:prstGeom prst="rect">
            <a:avLst/>
          </a:prstGeom>
        </p:spPr>
        <p:txBody>
          <a:bodyPr wrap="square">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Grandeur physique</a:t>
            </a:r>
            <a:endParaRPr lang="fr-FR" dirty="0">
              <a:effectLst>
                <a:outerShdw blurRad="38100" dist="38100" dir="2700000" algn="tl">
                  <a:srgbClr val="000000">
                    <a:alpha val="43137"/>
                  </a:srgbClr>
                </a:outerShdw>
              </a:effectLst>
            </a:endParaRPr>
          </a:p>
        </p:txBody>
      </p:sp>
      <p:sp>
        <p:nvSpPr>
          <p:cNvPr id="132" name="Rectangle 131"/>
          <p:cNvSpPr/>
          <p:nvPr/>
        </p:nvSpPr>
        <p:spPr>
          <a:xfrm>
            <a:off x="8053743" y="5589607"/>
            <a:ext cx="864339" cy="369332"/>
          </a:xfrm>
          <a:prstGeom prst="rect">
            <a:avLst/>
          </a:prstGeom>
        </p:spPr>
        <p:txBody>
          <a:bodyPr wrap="none">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temps</a:t>
            </a:r>
            <a:endParaRPr lang="fr-FR" dirty="0">
              <a:effectLst>
                <a:outerShdw blurRad="38100" dist="38100" dir="2700000" algn="tl">
                  <a:srgbClr val="000000">
                    <a:alpha val="43137"/>
                  </a:srgbClr>
                </a:outerShdw>
              </a:effectLst>
            </a:endParaRPr>
          </a:p>
        </p:txBody>
      </p:sp>
      <p:sp>
        <p:nvSpPr>
          <p:cNvPr id="2" name="Forme libre 1"/>
          <p:cNvSpPr/>
          <p:nvPr/>
        </p:nvSpPr>
        <p:spPr>
          <a:xfrm>
            <a:off x="1907704" y="3641615"/>
            <a:ext cx="6691086" cy="2172607"/>
          </a:xfrm>
          <a:custGeom>
            <a:avLst/>
            <a:gdLst>
              <a:gd name="connsiteX0" fmla="*/ 0 w 6691086"/>
              <a:gd name="connsiteY0" fmla="*/ 2220686 h 2220686"/>
              <a:gd name="connsiteX1" fmla="*/ 856343 w 6691086"/>
              <a:gd name="connsiteY1" fmla="*/ 2191657 h 2220686"/>
              <a:gd name="connsiteX2" fmla="*/ 856343 w 6691086"/>
              <a:gd name="connsiteY2" fmla="*/ 1494972 h 2220686"/>
              <a:gd name="connsiteX3" fmla="*/ 1712686 w 6691086"/>
              <a:gd name="connsiteY3" fmla="*/ 1524000 h 2220686"/>
              <a:gd name="connsiteX4" fmla="*/ 1683657 w 6691086"/>
              <a:gd name="connsiteY4" fmla="*/ 232229 h 2220686"/>
              <a:gd name="connsiteX5" fmla="*/ 2540000 w 6691086"/>
              <a:gd name="connsiteY5" fmla="*/ 275772 h 2220686"/>
              <a:gd name="connsiteX6" fmla="*/ 2525486 w 6691086"/>
              <a:gd name="connsiteY6" fmla="*/ 29029 h 2220686"/>
              <a:gd name="connsiteX7" fmla="*/ 3367314 w 6691086"/>
              <a:gd name="connsiteY7" fmla="*/ 0 h 2220686"/>
              <a:gd name="connsiteX8" fmla="*/ 3381829 w 6691086"/>
              <a:gd name="connsiteY8" fmla="*/ 333829 h 2220686"/>
              <a:gd name="connsiteX9" fmla="*/ 4209143 w 6691086"/>
              <a:gd name="connsiteY9" fmla="*/ 319315 h 2220686"/>
              <a:gd name="connsiteX10" fmla="*/ 4223657 w 6691086"/>
              <a:gd name="connsiteY10" fmla="*/ 899886 h 2220686"/>
              <a:gd name="connsiteX11" fmla="*/ 5892800 w 6691086"/>
              <a:gd name="connsiteY11" fmla="*/ 841829 h 2220686"/>
              <a:gd name="connsiteX12" fmla="*/ 5863771 w 6691086"/>
              <a:gd name="connsiteY12" fmla="*/ 1219200 h 2220686"/>
              <a:gd name="connsiteX13" fmla="*/ 6691086 w 6691086"/>
              <a:gd name="connsiteY13" fmla="*/ 1175657 h 2220686"/>
              <a:gd name="connsiteX0" fmla="*/ 0 w 6691086"/>
              <a:gd name="connsiteY0" fmla="*/ 2220686 h 2236107"/>
              <a:gd name="connsiteX1" fmla="*/ 862693 w 6691086"/>
              <a:gd name="connsiteY1" fmla="*/ 2236107 h 2236107"/>
              <a:gd name="connsiteX2" fmla="*/ 856343 w 6691086"/>
              <a:gd name="connsiteY2" fmla="*/ 1494972 h 2236107"/>
              <a:gd name="connsiteX3" fmla="*/ 1712686 w 6691086"/>
              <a:gd name="connsiteY3" fmla="*/ 1524000 h 2236107"/>
              <a:gd name="connsiteX4" fmla="*/ 1683657 w 6691086"/>
              <a:gd name="connsiteY4" fmla="*/ 232229 h 2236107"/>
              <a:gd name="connsiteX5" fmla="*/ 2540000 w 6691086"/>
              <a:gd name="connsiteY5" fmla="*/ 275772 h 2236107"/>
              <a:gd name="connsiteX6" fmla="*/ 2525486 w 6691086"/>
              <a:gd name="connsiteY6" fmla="*/ 29029 h 2236107"/>
              <a:gd name="connsiteX7" fmla="*/ 3367314 w 6691086"/>
              <a:gd name="connsiteY7" fmla="*/ 0 h 2236107"/>
              <a:gd name="connsiteX8" fmla="*/ 3381829 w 6691086"/>
              <a:gd name="connsiteY8" fmla="*/ 333829 h 2236107"/>
              <a:gd name="connsiteX9" fmla="*/ 4209143 w 6691086"/>
              <a:gd name="connsiteY9" fmla="*/ 319315 h 2236107"/>
              <a:gd name="connsiteX10" fmla="*/ 4223657 w 6691086"/>
              <a:gd name="connsiteY10" fmla="*/ 899886 h 2236107"/>
              <a:gd name="connsiteX11" fmla="*/ 5892800 w 6691086"/>
              <a:gd name="connsiteY11" fmla="*/ 841829 h 2236107"/>
              <a:gd name="connsiteX12" fmla="*/ 5863771 w 6691086"/>
              <a:gd name="connsiteY12" fmla="*/ 1219200 h 2236107"/>
              <a:gd name="connsiteX13" fmla="*/ 6691086 w 6691086"/>
              <a:gd name="connsiteY13" fmla="*/ 1175657 h 2236107"/>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83657 w 6691086"/>
              <a:gd name="connsiteY4" fmla="*/ 232229 h 2239736"/>
              <a:gd name="connsiteX5" fmla="*/ 2540000 w 6691086"/>
              <a:gd name="connsiteY5" fmla="*/ 275772 h 2239736"/>
              <a:gd name="connsiteX6" fmla="*/ 2525486 w 6691086"/>
              <a:gd name="connsiteY6" fmla="*/ 29029 h 2239736"/>
              <a:gd name="connsiteX7" fmla="*/ 3367314 w 6691086"/>
              <a:gd name="connsiteY7" fmla="*/ 0 h 2239736"/>
              <a:gd name="connsiteX8" fmla="*/ 3381829 w 6691086"/>
              <a:gd name="connsiteY8" fmla="*/ 333829 h 2239736"/>
              <a:gd name="connsiteX9" fmla="*/ 4209143 w 6691086"/>
              <a:gd name="connsiteY9" fmla="*/ 319315 h 2239736"/>
              <a:gd name="connsiteX10" fmla="*/ 4223657 w 6691086"/>
              <a:gd name="connsiteY10" fmla="*/ 899886 h 2239736"/>
              <a:gd name="connsiteX11" fmla="*/ 5892800 w 6691086"/>
              <a:gd name="connsiteY11" fmla="*/ 841829 h 2239736"/>
              <a:gd name="connsiteX12" fmla="*/ 5863771 w 6691086"/>
              <a:gd name="connsiteY12" fmla="*/ 1219200 h 2239736"/>
              <a:gd name="connsiteX13" fmla="*/ 6691086 w 6691086"/>
              <a:gd name="connsiteY13" fmla="*/ 1175657 h 2239736"/>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83657 w 6691086"/>
              <a:gd name="connsiteY4" fmla="*/ 352879 h 2239736"/>
              <a:gd name="connsiteX5" fmla="*/ 2540000 w 6691086"/>
              <a:gd name="connsiteY5" fmla="*/ 275772 h 2239736"/>
              <a:gd name="connsiteX6" fmla="*/ 2525486 w 6691086"/>
              <a:gd name="connsiteY6" fmla="*/ 29029 h 2239736"/>
              <a:gd name="connsiteX7" fmla="*/ 3367314 w 6691086"/>
              <a:gd name="connsiteY7" fmla="*/ 0 h 2239736"/>
              <a:gd name="connsiteX8" fmla="*/ 3381829 w 6691086"/>
              <a:gd name="connsiteY8" fmla="*/ 333829 h 2239736"/>
              <a:gd name="connsiteX9" fmla="*/ 4209143 w 6691086"/>
              <a:gd name="connsiteY9" fmla="*/ 319315 h 2239736"/>
              <a:gd name="connsiteX10" fmla="*/ 4223657 w 6691086"/>
              <a:gd name="connsiteY10" fmla="*/ 899886 h 2239736"/>
              <a:gd name="connsiteX11" fmla="*/ 5892800 w 6691086"/>
              <a:gd name="connsiteY11" fmla="*/ 841829 h 2239736"/>
              <a:gd name="connsiteX12" fmla="*/ 5863771 w 6691086"/>
              <a:gd name="connsiteY12" fmla="*/ 1219200 h 2239736"/>
              <a:gd name="connsiteX13" fmla="*/ 6691086 w 6691086"/>
              <a:gd name="connsiteY13" fmla="*/ 1175657 h 2239736"/>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83657 w 6691086"/>
              <a:gd name="connsiteY4" fmla="*/ 352879 h 2239736"/>
              <a:gd name="connsiteX5" fmla="*/ 2520950 w 6691086"/>
              <a:gd name="connsiteY5" fmla="*/ 360135 h 2239736"/>
              <a:gd name="connsiteX6" fmla="*/ 2540000 w 6691086"/>
              <a:gd name="connsiteY6" fmla="*/ 275772 h 2239736"/>
              <a:gd name="connsiteX7" fmla="*/ 2525486 w 6691086"/>
              <a:gd name="connsiteY7" fmla="*/ 29029 h 2239736"/>
              <a:gd name="connsiteX8" fmla="*/ 3367314 w 6691086"/>
              <a:gd name="connsiteY8" fmla="*/ 0 h 2239736"/>
              <a:gd name="connsiteX9" fmla="*/ 3381829 w 6691086"/>
              <a:gd name="connsiteY9" fmla="*/ 333829 h 2239736"/>
              <a:gd name="connsiteX10" fmla="*/ 4209143 w 6691086"/>
              <a:gd name="connsiteY10" fmla="*/ 319315 h 2239736"/>
              <a:gd name="connsiteX11" fmla="*/ 4223657 w 6691086"/>
              <a:gd name="connsiteY11" fmla="*/ 899886 h 2239736"/>
              <a:gd name="connsiteX12" fmla="*/ 5892800 w 6691086"/>
              <a:gd name="connsiteY12" fmla="*/ 841829 h 2239736"/>
              <a:gd name="connsiteX13" fmla="*/ 5863771 w 6691086"/>
              <a:gd name="connsiteY13" fmla="*/ 1219200 h 2239736"/>
              <a:gd name="connsiteX14" fmla="*/ 6691086 w 6691086"/>
              <a:gd name="connsiteY14" fmla="*/ 1175657 h 2239736"/>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83657 w 6691086"/>
              <a:gd name="connsiteY4" fmla="*/ 352879 h 2239736"/>
              <a:gd name="connsiteX5" fmla="*/ 2520950 w 6691086"/>
              <a:gd name="connsiteY5" fmla="*/ 360135 h 2239736"/>
              <a:gd name="connsiteX6" fmla="*/ 2540000 w 6691086"/>
              <a:gd name="connsiteY6" fmla="*/ 275772 h 2239736"/>
              <a:gd name="connsiteX7" fmla="*/ 2525486 w 6691086"/>
              <a:gd name="connsiteY7" fmla="*/ 29029 h 2239736"/>
              <a:gd name="connsiteX8" fmla="*/ 3367314 w 6691086"/>
              <a:gd name="connsiteY8" fmla="*/ 0 h 2239736"/>
              <a:gd name="connsiteX9" fmla="*/ 3381829 w 6691086"/>
              <a:gd name="connsiteY9" fmla="*/ 333829 h 2239736"/>
              <a:gd name="connsiteX10" fmla="*/ 4209143 w 6691086"/>
              <a:gd name="connsiteY10" fmla="*/ 319315 h 2239736"/>
              <a:gd name="connsiteX11" fmla="*/ 4223657 w 6691086"/>
              <a:gd name="connsiteY11" fmla="*/ 899886 h 2239736"/>
              <a:gd name="connsiteX12" fmla="*/ 5892800 w 6691086"/>
              <a:gd name="connsiteY12" fmla="*/ 841829 h 2239736"/>
              <a:gd name="connsiteX13" fmla="*/ 5863771 w 6691086"/>
              <a:gd name="connsiteY13" fmla="*/ 1219200 h 2239736"/>
              <a:gd name="connsiteX14" fmla="*/ 6691086 w 6691086"/>
              <a:gd name="connsiteY14" fmla="*/ 1175657 h 2239736"/>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83657 w 6691086"/>
              <a:gd name="connsiteY4" fmla="*/ 352879 h 2239736"/>
              <a:gd name="connsiteX5" fmla="*/ 2520950 w 6691086"/>
              <a:gd name="connsiteY5" fmla="*/ 360135 h 2239736"/>
              <a:gd name="connsiteX6" fmla="*/ 2514600 w 6691086"/>
              <a:gd name="connsiteY6" fmla="*/ 263072 h 2239736"/>
              <a:gd name="connsiteX7" fmla="*/ 2525486 w 6691086"/>
              <a:gd name="connsiteY7" fmla="*/ 29029 h 2239736"/>
              <a:gd name="connsiteX8" fmla="*/ 3367314 w 6691086"/>
              <a:gd name="connsiteY8" fmla="*/ 0 h 2239736"/>
              <a:gd name="connsiteX9" fmla="*/ 3381829 w 6691086"/>
              <a:gd name="connsiteY9" fmla="*/ 333829 h 2239736"/>
              <a:gd name="connsiteX10" fmla="*/ 4209143 w 6691086"/>
              <a:gd name="connsiteY10" fmla="*/ 319315 h 2239736"/>
              <a:gd name="connsiteX11" fmla="*/ 4223657 w 6691086"/>
              <a:gd name="connsiteY11" fmla="*/ 899886 h 2239736"/>
              <a:gd name="connsiteX12" fmla="*/ 5892800 w 6691086"/>
              <a:gd name="connsiteY12" fmla="*/ 841829 h 2239736"/>
              <a:gd name="connsiteX13" fmla="*/ 5863771 w 6691086"/>
              <a:gd name="connsiteY13" fmla="*/ 1219200 h 2239736"/>
              <a:gd name="connsiteX14" fmla="*/ 6691086 w 6691086"/>
              <a:gd name="connsiteY14" fmla="*/ 1175657 h 2239736"/>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77307 w 6691086"/>
              <a:gd name="connsiteY4" fmla="*/ 378279 h 2239736"/>
              <a:gd name="connsiteX5" fmla="*/ 2520950 w 6691086"/>
              <a:gd name="connsiteY5" fmla="*/ 360135 h 2239736"/>
              <a:gd name="connsiteX6" fmla="*/ 2514600 w 6691086"/>
              <a:gd name="connsiteY6" fmla="*/ 263072 h 2239736"/>
              <a:gd name="connsiteX7" fmla="*/ 2525486 w 6691086"/>
              <a:gd name="connsiteY7" fmla="*/ 29029 h 2239736"/>
              <a:gd name="connsiteX8" fmla="*/ 3367314 w 6691086"/>
              <a:gd name="connsiteY8" fmla="*/ 0 h 2239736"/>
              <a:gd name="connsiteX9" fmla="*/ 3381829 w 6691086"/>
              <a:gd name="connsiteY9" fmla="*/ 333829 h 2239736"/>
              <a:gd name="connsiteX10" fmla="*/ 4209143 w 6691086"/>
              <a:gd name="connsiteY10" fmla="*/ 319315 h 2239736"/>
              <a:gd name="connsiteX11" fmla="*/ 4223657 w 6691086"/>
              <a:gd name="connsiteY11" fmla="*/ 899886 h 2239736"/>
              <a:gd name="connsiteX12" fmla="*/ 5892800 w 6691086"/>
              <a:gd name="connsiteY12" fmla="*/ 841829 h 2239736"/>
              <a:gd name="connsiteX13" fmla="*/ 5863771 w 6691086"/>
              <a:gd name="connsiteY13" fmla="*/ 1219200 h 2239736"/>
              <a:gd name="connsiteX14" fmla="*/ 6691086 w 6691086"/>
              <a:gd name="connsiteY14" fmla="*/ 1175657 h 2239736"/>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77307 w 6691086"/>
              <a:gd name="connsiteY4" fmla="*/ 378279 h 2239736"/>
              <a:gd name="connsiteX5" fmla="*/ 2520950 w 6691086"/>
              <a:gd name="connsiteY5" fmla="*/ 360135 h 2239736"/>
              <a:gd name="connsiteX6" fmla="*/ 2514600 w 6691086"/>
              <a:gd name="connsiteY6" fmla="*/ 263072 h 2239736"/>
              <a:gd name="connsiteX7" fmla="*/ 2525486 w 6691086"/>
              <a:gd name="connsiteY7" fmla="*/ 29029 h 2239736"/>
              <a:gd name="connsiteX8" fmla="*/ 3367314 w 6691086"/>
              <a:gd name="connsiteY8" fmla="*/ 0 h 2239736"/>
              <a:gd name="connsiteX9" fmla="*/ 3381829 w 6691086"/>
              <a:gd name="connsiteY9" fmla="*/ 333829 h 2239736"/>
              <a:gd name="connsiteX10" fmla="*/ 4209143 w 6691086"/>
              <a:gd name="connsiteY10" fmla="*/ 319315 h 2239736"/>
              <a:gd name="connsiteX11" fmla="*/ 4223657 w 6691086"/>
              <a:gd name="connsiteY11" fmla="*/ 899886 h 2239736"/>
              <a:gd name="connsiteX12" fmla="*/ 5892800 w 6691086"/>
              <a:gd name="connsiteY12" fmla="*/ 841829 h 2239736"/>
              <a:gd name="connsiteX13" fmla="*/ 5863771 w 6691086"/>
              <a:gd name="connsiteY13" fmla="*/ 1219200 h 2239736"/>
              <a:gd name="connsiteX14" fmla="*/ 6691086 w 6691086"/>
              <a:gd name="connsiteY14" fmla="*/ 1175657 h 2239736"/>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77307 w 6691086"/>
              <a:gd name="connsiteY4" fmla="*/ 378279 h 2239736"/>
              <a:gd name="connsiteX5" fmla="*/ 2520950 w 6691086"/>
              <a:gd name="connsiteY5" fmla="*/ 360135 h 2239736"/>
              <a:gd name="connsiteX6" fmla="*/ 2514600 w 6691086"/>
              <a:gd name="connsiteY6" fmla="*/ 263072 h 2239736"/>
              <a:gd name="connsiteX7" fmla="*/ 2525486 w 6691086"/>
              <a:gd name="connsiteY7" fmla="*/ 29029 h 2239736"/>
              <a:gd name="connsiteX8" fmla="*/ 3367314 w 6691086"/>
              <a:gd name="connsiteY8" fmla="*/ 0 h 2239736"/>
              <a:gd name="connsiteX9" fmla="*/ 3381829 w 6691086"/>
              <a:gd name="connsiteY9" fmla="*/ 333829 h 2239736"/>
              <a:gd name="connsiteX10" fmla="*/ 4209143 w 6691086"/>
              <a:gd name="connsiteY10" fmla="*/ 319315 h 2239736"/>
              <a:gd name="connsiteX11" fmla="*/ 4223657 w 6691086"/>
              <a:gd name="connsiteY11" fmla="*/ 899886 h 2239736"/>
              <a:gd name="connsiteX12" fmla="*/ 5892800 w 6691086"/>
              <a:gd name="connsiteY12" fmla="*/ 841829 h 2239736"/>
              <a:gd name="connsiteX13" fmla="*/ 5863771 w 6691086"/>
              <a:gd name="connsiteY13" fmla="*/ 1219200 h 2239736"/>
              <a:gd name="connsiteX14" fmla="*/ 6691086 w 6691086"/>
              <a:gd name="connsiteY14" fmla="*/ 1175657 h 2239736"/>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77307 w 6691086"/>
              <a:gd name="connsiteY4" fmla="*/ 378279 h 2239736"/>
              <a:gd name="connsiteX5" fmla="*/ 2520950 w 6691086"/>
              <a:gd name="connsiteY5" fmla="*/ 360135 h 2239736"/>
              <a:gd name="connsiteX6" fmla="*/ 2525486 w 6691086"/>
              <a:gd name="connsiteY6" fmla="*/ 29029 h 2239736"/>
              <a:gd name="connsiteX7" fmla="*/ 3367314 w 6691086"/>
              <a:gd name="connsiteY7" fmla="*/ 0 h 2239736"/>
              <a:gd name="connsiteX8" fmla="*/ 3381829 w 6691086"/>
              <a:gd name="connsiteY8" fmla="*/ 333829 h 2239736"/>
              <a:gd name="connsiteX9" fmla="*/ 4209143 w 6691086"/>
              <a:gd name="connsiteY9" fmla="*/ 319315 h 2239736"/>
              <a:gd name="connsiteX10" fmla="*/ 4223657 w 6691086"/>
              <a:gd name="connsiteY10" fmla="*/ 899886 h 2239736"/>
              <a:gd name="connsiteX11" fmla="*/ 5892800 w 6691086"/>
              <a:gd name="connsiteY11" fmla="*/ 841829 h 2239736"/>
              <a:gd name="connsiteX12" fmla="*/ 5863771 w 6691086"/>
              <a:gd name="connsiteY12" fmla="*/ 1219200 h 2239736"/>
              <a:gd name="connsiteX13" fmla="*/ 6691086 w 6691086"/>
              <a:gd name="connsiteY13" fmla="*/ 1175657 h 2239736"/>
              <a:gd name="connsiteX0" fmla="*/ 0 w 6691086"/>
              <a:gd name="connsiteY0" fmla="*/ 2210707 h 2210707"/>
              <a:gd name="connsiteX1" fmla="*/ 862693 w 6691086"/>
              <a:gd name="connsiteY1" fmla="*/ 2207078 h 2210707"/>
              <a:gd name="connsiteX2" fmla="*/ 856343 w 6691086"/>
              <a:gd name="connsiteY2" fmla="*/ 1465943 h 2210707"/>
              <a:gd name="connsiteX3" fmla="*/ 1712686 w 6691086"/>
              <a:gd name="connsiteY3" fmla="*/ 1494971 h 2210707"/>
              <a:gd name="connsiteX4" fmla="*/ 1677307 w 6691086"/>
              <a:gd name="connsiteY4" fmla="*/ 349250 h 2210707"/>
              <a:gd name="connsiteX5" fmla="*/ 2520950 w 6691086"/>
              <a:gd name="connsiteY5" fmla="*/ 3311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9143 w 6691086"/>
              <a:gd name="connsiteY9" fmla="*/ 290286 h 2210707"/>
              <a:gd name="connsiteX10" fmla="*/ 4223657 w 6691086"/>
              <a:gd name="connsiteY10" fmla="*/ 870857 h 2210707"/>
              <a:gd name="connsiteX11" fmla="*/ 589280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56343 w 6691086"/>
              <a:gd name="connsiteY2" fmla="*/ 1465943 h 2210707"/>
              <a:gd name="connsiteX3" fmla="*/ 1712686 w 6691086"/>
              <a:gd name="connsiteY3" fmla="*/ 1494971 h 2210707"/>
              <a:gd name="connsiteX4" fmla="*/ 1677307 w 6691086"/>
              <a:gd name="connsiteY4" fmla="*/ 349250 h 2210707"/>
              <a:gd name="connsiteX5" fmla="*/ 2520950 w 6691086"/>
              <a:gd name="connsiteY5" fmla="*/ 3311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9280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56343 w 6691086"/>
              <a:gd name="connsiteY2" fmla="*/ 1465943 h 2210707"/>
              <a:gd name="connsiteX3" fmla="*/ 1712686 w 6691086"/>
              <a:gd name="connsiteY3" fmla="*/ 1494971 h 2210707"/>
              <a:gd name="connsiteX4" fmla="*/ 1677307 w 6691086"/>
              <a:gd name="connsiteY4" fmla="*/ 349250 h 2210707"/>
              <a:gd name="connsiteX5" fmla="*/ 2520950 w 6691086"/>
              <a:gd name="connsiteY5" fmla="*/ 3311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7375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62693 w 6691086"/>
              <a:gd name="connsiteY2" fmla="*/ 1510393 h 2210707"/>
              <a:gd name="connsiteX3" fmla="*/ 1712686 w 6691086"/>
              <a:gd name="connsiteY3" fmla="*/ 1494971 h 2210707"/>
              <a:gd name="connsiteX4" fmla="*/ 1677307 w 6691086"/>
              <a:gd name="connsiteY4" fmla="*/ 349250 h 2210707"/>
              <a:gd name="connsiteX5" fmla="*/ 2520950 w 6691086"/>
              <a:gd name="connsiteY5" fmla="*/ 3311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7375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62693 w 6691086"/>
              <a:gd name="connsiteY2" fmla="*/ 1510393 h 2210707"/>
              <a:gd name="connsiteX3" fmla="*/ 1712686 w 6691086"/>
              <a:gd name="connsiteY3" fmla="*/ 1514021 h 2210707"/>
              <a:gd name="connsiteX4" fmla="*/ 1677307 w 6691086"/>
              <a:gd name="connsiteY4" fmla="*/ 349250 h 2210707"/>
              <a:gd name="connsiteX5" fmla="*/ 2520950 w 6691086"/>
              <a:gd name="connsiteY5" fmla="*/ 3311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7375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62693 w 6691086"/>
              <a:gd name="connsiteY2" fmla="*/ 1510393 h 2210707"/>
              <a:gd name="connsiteX3" fmla="*/ 1712686 w 6691086"/>
              <a:gd name="connsiteY3" fmla="*/ 1514021 h 2210707"/>
              <a:gd name="connsiteX4" fmla="*/ 1690007 w 6691086"/>
              <a:gd name="connsiteY4" fmla="*/ 266700 h 2210707"/>
              <a:gd name="connsiteX5" fmla="*/ 2520950 w 6691086"/>
              <a:gd name="connsiteY5" fmla="*/ 3311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7375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62693 w 6691086"/>
              <a:gd name="connsiteY2" fmla="*/ 1510393 h 2210707"/>
              <a:gd name="connsiteX3" fmla="*/ 1712686 w 6691086"/>
              <a:gd name="connsiteY3" fmla="*/ 1514021 h 2210707"/>
              <a:gd name="connsiteX4" fmla="*/ 1690007 w 6691086"/>
              <a:gd name="connsiteY4" fmla="*/ 266700 h 2210707"/>
              <a:gd name="connsiteX5" fmla="*/ 2540000 w 6691086"/>
              <a:gd name="connsiteY5" fmla="*/ 24855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7375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62693 w 6691086"/>
              <a:gd name="connsiteY2" fmla="*/ 1510393 h 2210707"/>
              <a:gd name="connsiteX3" fmla="*/ 1712686 w 6691086"/>
              <a:gd name="connsiteY3" fmla="*/ 1514021 h 2210707"/>
              <a:gd name="connsiteX4" fmla="*/ 1690007 w 6691086"/>
              <a:gd name="connsiteY4" fmla="*/ 266700 h 2210707"/>
              <a:gd name="connsiteX5" fmla="*/ 2540000 w 6691086"/>
              <a:gd name="connsiteY5" fmla="*/ 2676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7375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62693 w 6691086"/>
              <a:gd name="connsiteY2" fmla="*/ 1510393 h 2210707"/>
              <a:gd name="connsiteX3" fmla="*/ 1712686 w 6691086"/>
              <a:gd name="connsiteY3" fmla="*/ 1514021 h 2210707"/>
              <a:gd name="connsiteX4" fmla="*/ 1690007 w 6691086"/>
              <a:gd name="connsiteY4" fmla="*/ 266700 h 2210707"/>
              <a:gd name="connsiteX5" fmla="*/ 2540000 w 6691086"/>
              <a:gd name="connsiteY5" fmla="*/ 2676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7375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62693 w 6691086"/>
              <a:gd name="connsiteY2" fmla="*/ 1510393 h 2210707"/>
              <a:gd name="connsiteX3" fmla="*/ 1712686 w 6691086"/>
              <a:gd name="connsiteY3" fmla="*/ 1514021 h 2210707"/>
              <a:gd name="connsiteX4" fmla="*/ 1690007 w 6691086"/>
              <a:gd name="connsiteY4" fmla="*/ 266700 h 2210707"/>
              <a:gd name="connsiteX5" fmla="*/ 2540000 w 6691086"/>
              <a:gd name="connsiteY5" fmla="*/ 2676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7375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195286 h 2195286"/>
              <a:gd name="connsiteX1" fmla="*/ 862693 w 6691086"/>
              <a:gd name="connsiteY1" fmla="*/ 2191657 h 2195286"/>
              <a:gd name="connsiteX2" fmla="*/ 862693 w 6691086"/>
              <a:gd name="connsiteY2" fmla="*/ 1494972 h 2195286"/>
              <a:gd name="connsiteX3" fmla="*/ 1712686 w 6691086"/>
              <a:gd name="connsiteY3" fmla="*/ 1498600 h 2195286"/>
              <a:gd name="connsiteX4" fmla="*/ 1690007 w 6691086"/>
              <a:gd name="connsiteY4" fmla="*/ 251279 h 2195286"/>
              <a:gd name="connsiteX5" fmla="*/ 2540000 w 6691086"/>
              <a:gd name="connsiteY5" fmla="*/ 252185 h 2195286"/>
              <a:gd name="connsiteX6" fmla="*/ 2531836 w 6691086"/>
              <a:gd name="connsiteY6" fmla="*/ 22679 h 2195286"/>
              <a:gd name="connsiteX7" fmla="*/ 3367314 w 6691086"/>
              <a:gd name="connsiteY7" fmla="*/ 0 h 2195286"/>
              <a:gd name="connsiteX8" fmla="*/ 3381829 w 6691086"/>
              <a:gd name="connsiteY8" fmla="*/ 289379 h 2195286"/>
              <a:gd name="connsiteX9" fmla="*/ 4202793 w 6691086"/>
              <a:gd name="connsiteY9" fmla="*/ 287565 h 2195286"/>
              <a:gd name="connsiteX10" fmla="*/ 4223657 w 6691086"/>
              <a:gd name="connsiteY10" fmla="*/ 855436 h 2195286"/>
              <a:gd name="connsiteX11" fmla="*/ 5873750 w 6691086"/>
              <a:gd name="connsiteY11" fmla="*/ 797379 h 2195286"/>
              <a:gd name="connsiteX12" fmla="*/ 5863771 w 6691086"/>
              <a:gd name="connsiteY12" fmla="*/ 1174750 h 2195286"/>
              <a:gd name="connsiteX13" fmla="*/ 6691086 w 6691086"/>
              <a:gd name="connsiteY13" fmla="*/ 1131207 h 2195286"/>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28121 h 2172607"/>
              <a:gd name="connsiteX8" fmla="*/ 3381829 w 6691086"/>
              <a:gd name="connsiteY8" fmla="*/ 266700 h 2172607"/>
              <a:gd name="connsiteX9" fmla="*/ 4202793 w 6691086"/>
              <a:gd name="connsiteY9" fmla="*/ 264886 h 2172607"/>
              <a:gd name="connsiteX10" fmla="*/ 4223657 w 6691086"/>
              <a:gd name="connsiteY10" fmla="*/ 832757 h 2172607"/>
              <a:gd name="connsiteX11" fmla="*/ 5873750 w 6691086"/>
              <a:gd name="connsiteY11" fmla="*/ 774700 h 2172607"/>
              <a:gd name="connsiteX12" fmla="*/ 5863771 w 6691086"/>
              <a:gd name="connsiteY12" fmla="*/ 1152071 h 2172607"/>
              <a:gd name="connsiteX13" fmla="*/ 6691086 w 6691086"/>
              <a:gd name="connsiteY13"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1829 w 6691086"/>
              <a:gd name="connsiteY8" fmla="*/ 266700 h 2172607"/>
              <a:gd name="connsiteX9" fmla="*/ 4202793 w 6691086"/>
              <a:gd name="connsiteY9" fmla="*/ 264886 h 2172607"/>
              <a:gd name="connsiteX10" fmla="*/ 4223657 w 6691086"/>
              <a:gd name="connsiteY10" fmla="*/ 832757 h 2172607"/>
              <a:gd name="connsiteX11" fmla="*/ 5873750 w 6691086"/>
              <a:gd name="connsiteY11" fmla="*/ 774700 h 2172607"/>
              <a:gd name="connsiteX12" fmla="*/ 5863771 w 6691086"/>
              <a:gd name="connsiteY12" fmla="*/ 1152071 h 2172607"/>
              <a:gd name="connsiteX13" fmla="*/ 6691086 w 6691086"/>
              <a:gd name="connsiteY13"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02793 w 6691086"/>
              <a:gd name="connsiteY9" fmla="*/ 264886 h 2172607"/>
              <a:gd name="connsiteX10" fmla="*/ 4223657 w 6691086"/>
              <a:gd name="connsiteY10" fmla="*/ 832757 h 2172607"/>
              <a:gd name="connsiteX11" fmla="*/ 5873750 w 6691086"/>
              <a:gd name="connsiteY11" fmla="*/ 774700 h 2172607"/>
              <a:gd name="connsiteX12" fmla="*/ 5863771 w 6691086"/>
              <a:gd name="connsiteY12" fmla="*/ 1152071 h 2172607"/>
              <a:gd name="connsiteX13" fmla="*/ 6691086 w 6691086"/>
              <a:gd name="connsiteY13"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23657 w 6691086"/>
              <a:gd name="connsiteY10" fmla="*/ 832757 h 2172607"/>
              <a:gd name="connsiteX11" fmla="*/ 5873750 w 6691086"/>
              <a:gd name="connsiteY11" fmla="*/ 774700 h 2172607"/>
              <a:gd name="connsiteX12" fmla="*/ 5863771 w 6691086"/>
              <a:gd name="connsiteY12" fmla="*/ 1152071 h 2172607"/>
              <a:gd name="connsiteX13" fmla="*/ 6691086 w 6691086"/>
              <a:gd name="connsiteY13"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873750 w 6691086"/>
              <a:gd name="connsiteY11" fmla="*/ 774700 h 2172607"/>
              <a:gd name="connsiteX12" fmla="*/ 5863771 w 6691086"/>
              <a:gd name="connsiteY12" fmla="*/ 1152071 h 2172607"/>
              <a:gd name="connsiteX13" fmla="*/ 6691086 w 6691086"/>
              <a:gd name="connsiteY13"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873750 w 6691086"/>
              <a:gd name="connsiteY12" fmla="*/ 774700 h 2172607"/>
              <a:gd name="connsiteX13" fmla="*/ 5863771 w 6691086"/>
              <a:gd name="connsiteY13" fmla="*/ 1152071 h 2172607"/>
              <a:gd name="connsiteX14" fmla="*/ 6691086 w 6691086"/>
              <a:gd name="connsiteY14"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873750 w 6691086"/>
              <a:gd name="connsiteY12" fmla="*/ 774700 h 2172607"/>
              <a:gd name="connsiteX13" fmla="*/ 5863771 w 6691086"/>
              <a:gd name="connsiteY13" fmla="*/ 1152071 h 2172607"/>
              <a:gd name="connsiteX14" fmla="*/ 6691086 w 6691086"/>
              <a:gd name="connsiteY14"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70946 w 6691086"/>
              <a:gd name="connsiteY12" fmla="*/ 7335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70946 w 6691086"/>
              <a:gd name="connsiteY12" fmla="*/ 7335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70946 w 6691086"/>
              <a:gd name="connsiteY12" fmla="*/ 7335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70946 w 6691086"/>
              <a:gd name="connsiteY12" fmla="*/ 7335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70946 w 6691086"/>
              <a:gd name="connsiteY12" fmla="*/ 7335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64596 w 6691086"/>
              <a:gd name="connsiteY12" fmla="*/ 7081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64596 w 6691086"/>
              <a:gd name="connsiteY12" fmla="*/ 7081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70946 w 6691086"/>
              <a:gd name="connsiteY12" fmla="*/ 7462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58246 w 6691086"/>
              <a:gd name="connsiteY12" fmla="*/ 7335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58246 w 6691086"/>
              <a:gd name="connsiteY12" fmla="*/ 7335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58246 w 6691086"/>
              <a:gd name="connsiteY12" fmla="*/ 733535 h 2172607"/>
              <a:gd name="connsiteX13" fmla="*/ 5892800 w 6691086"/>
              <a:gd name="connsiteY13" fmla="*/ 75565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58246 w 6691086"/>
              <a:gd name="connsiteY12" fmla="*/ 733535 h 2172607"/>
              <a:gd name="connsiteX13" fmla="*/ 5892800 w 6691086"/>
              <a:gd name="connsiteY13" fmla="*/ 755650 h 2172607"/>
              <a:gd name="connsiteX14" fmla="*/ 5901871 w 6691086"/>
              <a:gd name="connsiteY14" fmla="*/ 11647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58246 w 6691086"/>
              <a:gd name="connsiteY12" fmla="*/ 733535 h 2172607"/>
              <a:gd name="connsiteX13" fmla="*/ 5892800 w 6691086"/>
              <a:gd name="connsiteY13" fmla="*/ 755650 h 2172607"/>
              <a:gd name="connsiteX14" fmla="*/ 5889171 w 6691086"/>
              <a:gd name="connsiteY14" fmla="*/ 117112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58246 w 6691086"/>
              <a:gd name="connsiteY12" fmla="*/ 733535 h 2172607"/>
              <a:gd name="connsiteX13" fmla="*/ 5892800 w 6691086"/>
              <a:gd name="connsiteY13" fmla="*/ 755650 h 2172607"/>
              <a:gd name="connsiteX14" fmla="*/ 5889171 w 6691086"/>
              <a:gd name="connsiteY14" fmla="*/ 1171121 h 2172607"/>
              <a:gd name="connsiteX15" fmla="*/ 6691086 w 6691086"/>
              <a:gd name="connsiteY15" fmla="*/ 1159328 h 2172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91086" h="2172607">
                <a:moveTo>
                  <a:pt x="0" y="2172607"/>
                </a:moveTo>
                <a:lnTo>
                  <a:pt x="862693" y="2168978"/>
                </a:lnTo>
                <a:cubicBezTo>
                  <a:pt x="860576" y="1921933"/>
                  <a:pt x="864810" y="1719338"/>
                  <a:pt x="862693" y="1472293"/>
                </a:cubicBezTo>
                <a:lnTo>
                  <a:pt x="1712686" y="1475921"/>
                </a:lnTo>
                <a:lnTo>
                  <a:pt x="1690007" y="228600"/>
                </a:lnTo>
                <a:cubicBezTo>
                  <a:pt x="1971221" y="226785"/>
                  <a:pt x="2265136" y="218621"/>
                  <a:pt x="2540000" y="229506"/>
                </a:cubicBezTo>
                <a:lnTo>
                  <a:pt x="2531836" y="0"/>
                </a:lnTo>
                <a:lnTo>
                  <a:pt x="3380014" y="9071"/>
                </a:lnTo>
                <a:lnTo>
                  <a:pt x="3388179" y="330200"/>
                </a:lnTo>
                <a:lnTo>
                  <a:pt x="4221843" y="341086"/>
                </a:lnTo>
                <a:cubicBezTo>
                  <a:pt x="4222448" y="504976"/>
                  <a:pt x="4216702" y="719667"/>
                  <a:pt x="4217307" y="883557"/>
                </a:cubicBezTo>
                <a:cubicBezTo>
                  <a:pt x="4495503" y="869533"/>
                  <a:pt x="4773700" y="906309"/>
                  <a:pt x="5051896" y="892285"/>
                </a:cubicBezTo>
                <a:cubicBezTo>
                  <a:pt x="5050236" y="830240"/>
                  <a:pt x="5060970" y="822982"/>
                  <a:pt x="5058246" y="733535"/>
                </a:cubicBezTo>
                <a:cubicBezTo>
                  <a:pt x="5201572" y="732988"/>
                  <a:pt x="5775479" y="750452"/>
                  <a:pt x="5892800" y="755650"/>
                </a:cubicBezTo>
                <a:cubicBezTo>
                  <a:pt x="5891590" y="894140"/>
                  <a:pt x="5890381" y="1032631"/>
                  <a:pt x="5889171" y="1171121"/>
                </a:cubicBezTo>
                <a:lnTo>
                  <a:pt x="6691086" y="1159328"/>
                </a:lnTo>
              </a:path>
            </a:pathLst>
          </a:custGeom>
          <a:noFill/>
          <a:ln w="5715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w="38100">
                <a:solidFill>
                  <a:schemeClr val="tx1"/>
                </a:solidFill>
              </a:ln>
            </a:endParaRPr>
          </a:p>
        </p:txBody>
      </p:sp>
    </p:spTree>
    <p:extLst>
      <p:ext uri="{BB962C8B-B14F-4D97-AF65-F5344CB8AC3E}">
        <p14:creationId xmlns:p14="http://schemas.microsoft.com/office/powerpoint/2010/main" val="4116147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15"/>
                                        </p:tgtEl>
                                        <p:attrNameLst>
                                          <p:attrName>style.visibility</p:attrName>
                                        </p:attrNameLst>
                                      </p:cBhvr>
                                      <p:to>
                                        <p:strVal val="visible"/>
                                      </p:to>
                                    </p:set>
                                    <p:animEffect transition="in" filter="fade">
                                      <p:cBhvr>
                                        <p:cTn id="7" dur="500"/>
                                        <p:tgtEl>
                                          <p:spTgt spid="115"/>
                                        </p:tgtEl>
                                      </p:cBhvr>
                                    </p:animEffect>
                                  </p:childTnLst>
                                </p:cTn>
                              </p:par>
                            </p:childTnLst>
                          </p:cTn>
                        </p:par>
                        <p:par>
                          <p:cTn id="8" fill="hold">
                            <p:stCondLst>
                              <p:cond delay="5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6250"/>
                            </p:stCondLst>
                            <p:childTnLst>
                              <p:par>
                                <p:cTn id="13" presetID="22" presetClass="entr" presetSubtype="8" fill="hold" nodeType="afterEffect">
                                  <p:stCondLst>
                                    <p:cond delay="0"/>
                                  </p:stCondLst>
                                  <p:childTnLst>
                                    <p:set>
                                      <p:cBhvr>
                                        <p:cTn id="14" dur="1" fill="hold">
                                          <p:stCondLst>
                                            <p:cond delay="0"/>
                                          </p:stCondLst>
                                        </p:cTn>
                                        <p:tgtEl>
                                          <p:spTgt spid="70"/>
                                        </p:tgtEl>
                                        <p:attrNameLst>
                                          <p:attrName>style.visibility</p:attrName>
                                        </p:attrNameLst>
                                      </p:cBhvr>
                                      <p:to>
                                        <p:strVal val="visible"/>
                                      </p:to>
                                    </p:set>
                                    <p:animEffect transition="in" filter="wipe(left)">
                                      <p:cBhvr>
                                        <p:cTn id="15" dur="500"/>
                                        <p:tgtEl>
                                          <p:spTgt spid="70"/>
                                        </p:tgtEl>
                                      </p:cBhvr>
                                    </p:animEffect>
                                  </p:childTnLst>
                                </p:cTn>
                              </p:par>
                            </p:childTnLst>
                          </p:cTn>
                        </p:par>
                        <p:par>
                          <p:cTn id="16" fill="hold">
                            <p:stCondLst>
                              <p:cond delay="6750"/>
                            </p:stCondLst>
                            <p:childTnLst>
                              <p:par>
                                <p:cTn id="17" presetID="22" presetClass="entr" presetSubtype="8" fill="hold" grpId="0" nodeType="afterEffect">
                                  <p:stCondLst>
                                    <p:cond delay="0"/>
                                  </p:stCondLst>
                                  <p:childTnLst>
                                    <p:set>
                                      <p:cBhvr>
                                        <p:cTn id="18" dur="1" fill="hold">
                                          <p:stCondLst>
                                            <p:cond delay="0"/>
                                          </p:stCondLst>
                                        </p:cTn>
                                        <p:tgtEl>
                                          <p:spTgt spid="123"/>
                                        </p:tgtEl>
                                        <p:attrNameLst>
                                          <p:attrName>style.visibility</p:attrName>
                                        </p:attrNameLst>
                                      </p:cBhvr>
                                      <p:to>
                                        <p:strVal val="visible"/>
                                      </p:to>
                                    </p:set>
                                    <p:animEffect transition="in" filter="wipe(left)">
                                      <p:cBhvr>
                                        <p:cTn id="19" dur="500"/>
                                        <p:tgtEl>
                                          <p:spTgt spid="123"/>
                                        </p:tgtEl>
                                      </p:cBhvr>
                                    </p:animEffect>
                                  </p:childTnLst>
                                </p:cTn>
                              </p:par>
                            </p:childTnLst>
                          </p:cTn>
                        </p:par>
                        <p:par>
                          <p:cTn id="20" fill="hold">
                            <p:stCondLst>
                              <p:cond delay="7250"/>
                            </p:stCondLst>
                            <p:childTnLst>
                              <p:par>
                                <p:cTn id="21" presetID="22" presetClass="entr" presetSubtype="8" fill="hold" nodeType="afterEffect">
                                  <p:stCondLst>
                                    <p:cond delay="0"/>
                                  </p:stCondLst>
                                  <p:childTnLst>
                                    <p:set>
                                      <p:cBhvr>
                                        <p:cTn id="22" dur="1" fill="hold">
                                          <p:stCondLst>
                                            <p:cond delay="0"/>
                                          </p:stCondLst>
                                        </p:cTn>
                                        <p:tgtEl>
                                          <p:spTgt spid="122"/>
                                        </p:tgtEl>
                                        <p:attrNameLst>
                                          <p:attrName>style.visibility</p:attrName>
                                        </p:attrNameLst>
                                      </p:cBhvr>
                                      <p:to>
                                        <p:strVal val="visible"/>
                                      </p:to>
                                    </p:set>
                                    <p:animEffect transition="in" filter="wipe(left)">
                                      <p:cBhvr>
                                        <p:cTn id="23" dur="500"/>
                                        <p:tgtEl>
                                          <p:spTgt spid="122"/>
                                        </p:tgtEl>
                                      </p:cBhvr>
                                    </p:animEffect>
                                  </p:childTnLst>
                                </p:cTn>
                              </p:par>
                            </p:childTnLst>
                          </p:cTn>
                        </p:par>
                        <p:par>
                          <p:cTn id="24" fill="hold">
                            <p:stCondLst>
                              <p:cond delay="7750"/>
                            </p:stCondLst>
                            <p:childTnLst>
                              <p:par>
                                <p:cTn id="25" presetID="22" presetClass="entr" presetSubtype="8" fill="hold" nodeType="afterEffect">
                                  <p:stCondLst>
                                    <p:cond delay="0"/>
                                  </p:stCondLst>
                                  <p:childTnLst>
                                    <p:set>
                                      <p:cBhvr>
                                        <p:cTn id="26" dur="1" fill="hold">
                                          <p:stCondLst>
                                            <p:cond delay="0"/>
                                          </p:stCondLst>
                                        </p:cTn>
                                        <p:tgtEl>
                                          <p:spTgt spid="69"/>
                                        </p:tgtEl>
                                        <p:attrNameLst>
                                          <p:attrName>style.visibility</p:attrName>
                                        </p:attrNameLst>
                                      </p:cBhvr>
                                      <p:to>
                                        <p:strVal val="visible"/>
                                      </p:to>
                                    </p:set>
                                    <p:animEffect transition="in" filter="wipe(left)">
                                      <p:cBhvr>
                                        <p:cTn id="27" dur="500"/>
                                        <p:tgtEl>
                                          <p:spTgt spid="69"/>
                                        </p:tgtEl>
                                      </p:cBhvr>
                                    </p:animEffect>
                                  </p:childTnLst>
                                </p:cTn>
                              </p:par>
                            </p:childTnLst>
                          </p:cTn>
                        </p:par>
                        <p:par>
                          <p:cTn id="28" fill="hold">
                            <p:stCondLst>
                              <p:cond delay="8250"/>
                            </p:stCondLst>
                            <p:childTnLst>
                              <p:par>
                                <p:cTn id="29" presetID="22" presetClass="entr" presetSubtype="8" fill="hold" grpId="0" nodeType="afterEffect">
                                  <p:stCondLst>
                                    <p:cond delay="0"/>
                                  </p:stCondLst>
                                  <p:childTnLst>
                                    <p:set>
                                      <p:cBhvr>
                                        <p:cTn id="30" dur="1" fill="hold">
                                          <p:stCondLst>
                                            <p:cond delay="0"/>
                                          </p:stCondLst>
                                        </p:cTn>
                                        <p:tgtEl>
                                          <p:spTgt spid="127"/>
                                        </p:tgtEl>
                                        <p:attrNameLst>
                                          <p:attrName>style.visibility</p:attrName>
                                        </p:attrNameLst>
                                      </p:cBhvr>
                                      <p:to>
                                        <p:strVal val="visible"/>
                                      </p:to>
                                    </p:set>
                                    <p:animEffect transition="in" filter="wipe(left)">
                                      <p:cBhvr>
                                        <p:cTn id="31" dur="500"/>
                                        <p:tgtEl>
                                          <p:spTgt spid="127"/>
                                        </p:tgtEl>
                                      </p:cBhvr>
                                    </p:animEffect>
                                  </p:childTnLst>
                                </p:cTn>
                              </p:par>
                            </p:childTnLst>
                          </p:cTn>
                        </p:par>
                        <p:par>
                          <p:cTn id="32" fill="hold">
                            <p:stCondLst>
                              <p:cond delay="8750"/>
                            </p:stCondLst>
                            <p:childTnLst>
                              <p:par>
                                <p:cTn id="33" presetID="22" presetClass="entr" presetSubtype="8" fill="hold" nodeType="afterEffect">
                                  <p:stCondLst>
                                    <p:cond delay="0"/>
                                  </p:stCondLst>
                                  <p:childTnLst>
                                    <p:set>
                                      <p:cBhvr>
                                        <p:cTn id="34" dur="1" fill="hold">
                                          <p:stCondLst>
                                            <p:cond delay="0"/>
                                          </p:stCondLst>
                                        </p:cTn>
                                        <p:tgtEl>
                                          <p:spTgt spid="100"/>
                                        </p:tgtEl>
                                        <p:attrNameLst>
                                          <p:attrName>style.visibility</p:attrName>
                                        </p:attrNameLst>
                                      </p:cBhvr>
                                      <p:to>
                                        <p:strVal val="visible"/>
                                      </p:to>
                                    </p:set>
                                    <p:animEffect transition="in" filter="wipe(left)">
                                      <p:cBhvr>
                                        <p:cTn id="35" dur="500"/>
                                        <p:tgtEl>
                                          <p:spTgt spid="100"/>
                                        </p:tgtEl>
                                      </p:cBhvr>
                                    </p:animEffect>
                                  </p:childTnLst>
                                </p:cTn>
                              </p:par>
                            </p:childTnLst>
                          </p:cTn>
                        </p:par>
                        <p:par>
                          <p:cTn id="36" fill="hold">
                            <p:stCondLst>
                              <p:cond delay="9250"/>
                            </p:stCondLst>
                            <p:childTnLst>
                              <p:par>
                                <p:cTn id="37" presetID="22" presetClass="entr" presetSubtype="8" fill="hold" nodeType="afterEffect">
                                  <p:stCondLst>
                                    <p:cond delay="0"/>
                                  </p:stCondLst>
                                  <p:childTnLst>
                                    <p:set>
                                      <p:cBhvr>
                                        <p:cTn id="38" dur="1" fill="hold">
                                          <p:stCondLst>
                                            <p:cond delay="0"/>
                                          </p:stCondLst>
                                        </p:cTn>
                                        <p:tgtEl>
                                          <p:spTgt spid="65"/>
                                        </p:tgtEl>
                                        <p:attrNameLst>
                                          <p:attrName>style.visibility</p:attrName>
                                        </p:attrNameLst>
                                      </p:cBhvr>
                                      <p:to>
                                        <p:strVal val="visible"/>
                                      </p:to>
                                    </p:set>
                                    <p:animEffect transition="in" filter="wipe(left)">
                                      <p:cBhvr>
                                        <p:cTn id="39" dur="500"/>
                                        <p:tgtEl>
                                          <p:spTgt spid="65"/>
                                        </p:tgtEl>
                                      </p:cBhvr>
                                    </p:animEffect>
                                  </p:childTnLst>
                                </p:cTn>
                              </p:par>
                            </p:childTnLst>
                          </p:cTn>
                        </p:par>
                        <p:par>
                          <p:cTn id="40" fill="hold">
                            <p:stCondLst>
                              <p:cond delay="9750"/>
                            </p:stCondLst>
                            <p:childTnLst>
                              <p:par>
                                <p:cTn id="41" presetID="22" presetClass="entr" presetSubtype="8" fill="hold" grpId="0" nodeType="afterEffect">
                                  <p:stCondLst>
                                    <p:cond delay="0"/>
                                  </p:stCondLst>
                                  <p:childTnLst>
                                    <p:set>
                                      <p:cBhvr>
                                        <p:cTn id="42" dur="1" fill="hold">
                                          <p:stCondLst>
                                            <p:cond delay="0"/>
                                          </p:stCondLst>
                                        </p:cTn>
                                        <p:tgtEl>
                                          <p:spTgt spid="124"/>
                                        </p:tgtEl>
                                        <p:attrNameLst>
                                          <p:attrName>style.visibility</p:attrName>
                                        </p:attrNameLst>
                                      </p:cBhvr>
                                      <p:to>
                                        <p:strVal val="visible"/>
                                      </p:to>
                                    </p:set>
                                    <p:animEffect transition="in" filter="wipe(left)">
                                      <p:cBhvr>
                                        <p:cTn id="43" dur="500"/>
                                        <p:tgtEl>
                                          <p:spTgt spid="124"/>
                                        </p:tgtEl>
                                      </p:cBhvr>
                                    </p:animEffect>
                                  </p:childTnLst>
                                </p:cTn>
                              </p:par>
                            </p:childTnLst>
                          </p:cTn>
                        </p:par>
                        <p:par>
                          <p:cTn id="44" fill="hold">
                            <p:stCondLst>
                              <p:cond delay="10250"/>
                            </p:stCondLst>
                            <p:childTnLst>
                              <p:par>
                                <p:cTn id="45" presetID="22" presetClass="entr" presetSubtype="8" fill="hold" nodeType="afterEffect">
                                  <p:stCondLst>
                                    <p:cond delay="0"/>
                                  </p:stCondLst>
                                  <p:childTnLst>
                                    <p:set>
                                      <p:cBhvr>
                                        <p:cTn id="46" dur="1" fill="hold">
                                          <p:stCondLst>
                                            <p:cond delay="0"/>
                                          </p:stCondLst>
                                        </p:cTn>
                                        <p:tgtEl>
                                          <p:spTgt spid="116"/>
                                        </p:tgtEl>
                                        <p:attrNameLst>
                                          <p:attrName>style.visibility</p:attrName>
                                        </p:attrNameLst>
                                      </p:cBhvr>
                                      <p:to>
                                        <p:strVal val="visible"/>
                                      </p:to>
                                    </p:set>
                                    <p:animEffect transition="in" filter="wipe(left)">
                                      <p:cBhvr>
                                        <p:cTn id="47" dur="500"/>
                                        <p:tgtEl>
                                          <p:spTgt spid="116"/>
                                        </p:tgtEl>
                                      </p:cBhvr>
                                    </p:animEffect>
                                  </p:childTnLst>
                                </p:cTn>
                              </p:par>
                            </p:childTnLst>
                          </p:cTn>
                        </p:par>
                        <p:par>
                          <p:cTn id="48" fill="hold">
                            <p:stCondLst>
                              <p:cond delay="10750"/>
                            </p:stCondLst>
                            <p:childTnLst>
                              <p:par>
                                <p:cTn id="49" presetID="22" presetClass="entr" presetSubtype="8" fill="hold" nodeType="afterEffect">
                                  <p:stCondLst>
                                    <p:cond delay="0"/>
                                  </p:stCondLst>
                                  <p:childTnLst>
                                    <p:set>
                                      <p:cBhvr>
                                        <p:cTn id="50" dur="1" fill="hold">
                                          <p:stCondLst>
                                            <p:cond delay="0"/>
                                          </p:stCondLst>
                                        </p:cTn>
                                        <p:tgtEl>
                                          <p:spTgt spid="63"/>
                                        </p:tgtEl>
                                        <p:attrNameLst>
                                          <p:attrName>style.visibility</p:attrName>
                                        </p:attrNameLst>
                                      </p:cBhvr>
                                      <p:to>
                                        <p:strVal val="visible"/>
                                      </p:to>
                                    </p:set>
                                    <p:animEffect transition="in" filter="wipe(left)">
                                      <p:cBhvr>
                                        <p:cTn id="51" dur="500"/>
                                        <p:tgtEl>
                                          <p:spTgt spid="63"/>
                                        </p:tgtEl>
                                      </p:cBhvr>
                                    </p:animEffect>
                                  </p:childTnLst>
                                </p:cTn>
                              </p:par>
                            </p:childTnLst>
                          </p:cTn>
                        </p:par>
                        <p:par>
                          <p:cTn id="52" fill="hold">
                            <p:stCondLst>
                              <p:cond delay="11250"/>
                            </p:stCondLst>
                            <p:childTnLst>
                              <p:par>
                                <p:cTn id="53" presetID="22" presetClass="entr" presetSubtype="8" fill="hold" grpId="0" nodeType="afterEffect">
                                  <p:stCondLst>
                                    <p:cond delay="0"/>
                                  </p:stCondLst>
                                  <p:childTnLst>
                                    <p:set>
                                      <p:cBhvr>
                                        <p:cTn id="54" dur="1" fill="hold">
                                          <p:stCondLst>
                                            <p:cond delay="0"/>
                                          </p:stCondLst>
                                        </p:cTn>
                                        <p:tgtEl>
                                          <p:spTgt spid="129"/>
                                        </p:tgtEl>
                                        <p:attrNameLst>
                                          <p:attrName>style.visibility</p:attrName>
                                        </p:attrNameLst>
                                      </p:cBhvr>
                                      <p:to>
                                        <p:strVal val="visible"/>
                                      </p:to>
                                    </p:set>
                                    <p:animEffect transition="in" filter="wipe(left)">
                                      <p:cBhvr>
                                        <p:cTn id="55" dur="500"/>
                                        <p:tgtEl>
                                          <p:spTgt spid="129"/>
                                        </p:tgtEl>
                                      </p:cBhvr>
                                    </p:animEffect>
                                  </p:childTnLst>
                                </p:cTn>
                              </p:par>
                            </p:childTnLst>
                          </p:cTn>
                        </p:par>
                        <p:par>
                          <p:cTn id="56" fill="hold">
                            <p:stCondLst>
                              <p:cond delay="11750"/>
                            </p:stCondLst>
                            <p:childTnLst>
                              <p:par>
                                <p:cTn id="57" presetID="22" presetClass="entr" presetSubtype="8" fill="hold" nodeType="afterEffect">
                                  <p:stCondLst>
                                    <p:cond delay="0"/>
                                  </p:stCondLst>
                                  <p:childTnLst>
                                    <p:set>
                                      <p:cBhvr>
                                        <p:cTn id="58" dur="1" fill="hold">
                                          <p:stCondLst>
                                            <p:cond delay="0"/>
                                          </p:stCondLst>
                                        </p:cTn>
                                        <p:tgtEl>
                                          <p:spTgt spid="117"/>
                                        </p:tgtEl>
                                        <p:attrNameLst>
                                          <p:attrName>style.visibility</p:attrName>
                                        </p:attrNameLst>
                                      </p:cBhvr>
                                      <p:to>
                                        <p:strVal val="visible"/>
                                      </p:to>
                                    </p:set>
                                    <p:animEffect transition="in" filter="wipe(left)">
                                      <p:cBhvr>
                                        <p:cTn id="59" dur="500"/>
                                        <p:tgtEl>
                                          <p:spTgt spid="117"/>
                                        </p:tgtEl>
                                      </p:cBhvr>
                                    </p:animEffect>
                                  </p:childTnLst>
                                </p:cTn>
                              </p:par>
                            </p:childTnLst>
                          </p:cTn>
                        </p:par>
                        <p:par>
                          <p:cTn id="60" fill="hold">
                            <p:stCondLst>
                              <p:cond delay="12250"/>
                            </p:stCondLst>
                            <p:childTnLst>
                              <p:par>
                                <p:cTn id="61" presetID="22" presetClass="entr" presetSubtype="8" fill="hold" nodeType="afterEffect">
                                  <p:stCondLst>
                                    <p:cond delay="0"/>
                                  </p:stCondLst>
                                  <p:childTnLst>
                                    <p:set>
                                      <p:cBhvr>
                                        <p:cTn id="62" dur="1" fill="hold">
                                          <p:stCondLst>
                                            <p:cond delay="0"/>
                                          </p:stCondLst>
                                        </p:cTn>
                                        <p:tgtEl>
                                          <p:spTgt spid="64"/>
                                        </p:tgtEl>
                                        <p:attrNameLst>
                                          <p:attrName>style.visibility</p:attrName>
                                        </p:attrNameLst>
                                      </p:cBhvr>
                                      <p:to>
                                        <p:strVal val="visible"/>
                                      </p:to>
                                    </p:set>
                                    <p:animEffect transition="in" filter="wipe(left)">
                                      <p:cBhvr>
                                        <p:cTn id="63" dur="500"/>
                                        <p:tgtEl>
                                          <p:spTgt spid="64"/>
                                        </p:tgtEl>
                                      </p:cBhvr>
                                    </p:animEffect>
                                  </p:childTnLst>
                                </p:cTn>
                              </p:par>
                            </p:childTnLst>
                          </p:cTn>
                        </p:par>
                        <p:par>
                          <p:cTn id="64" fill="hold">
                            <p:stCondLst>
                              <p:cond delay="12750"/>
                            </p:stCondLst>
                            <p:childTnLst>
                              <p:par>
                                <p:cTn id="65" presetID="22" presetClass="entr" presetSubtype="8" fill="hold" grpId="0" nodeType="afterEffect">
                                  <p:stCondLst>
                                    <p:cond delay="0"/>
                                  </p:stCondLst>
                                  <p:childTnLst>
                                    <p:set>
                                      <p:cBhvr>
                                        <p:cTn id="66" dur="1" fill="hold">
                                          <p:stCondLst>
                                            <p:cond delay="0"/>
                                          </p:stCondLst>
                                        </p:cTn>
                                        <p:tgtEl>
                                          <p:spTgt spid="128"/>
                                        </p:tgtEl>
                                        <p:attrNameLst>
                                          <p:attrName>style.visibility</p:attrName>
                                        </p:attrNameLst>
                                      </p:cBhvr>
                                      <p:to>
                                        <p:strVal val="visible"/>
                                      </p:to>
                                    </p:set>
                                    <p:animEffect transition="in" filter="wipe(left)">
                                      <p:cBhvr>
                                        <p:cTn id="67" dur="500"/>
                                        <p:tgtEl>
                                          <p:spTgt spid="128"/>
                                        </p:tgtEl>
                                      </p:cBhvr>
                                    </p:animEffect>
                                  </p:childTnLst>
                                </p:cTn>
                              </p:par>
                            </p:childTnLst>
                          </p:cTn>
                        </p:par>
                        <p:par>
                          <p:cTn id="68" fill="hold">
                            <p:stCondLst>
                              <p:cond delay="13250"/>
                            </p:stCondLst>
                            <p:childTnLst>
                              <p:par>
                                <p:cTn id="69" presetID="22" presetClass="entr" presetSubtype="8" fill="hold" nodeType="afterEffect">
                                  <p:stCondLst>
                                    <p:cond delay="0"/>
                                  </p:stCondLst>
                                  <p:childTnLst>
                                    <p:set>
                                      <p:cBhvr>
                                        <p:cTn id="70" dur="1" fill="hold">
                                          <p:stCondLst>
                                            <p:cond delay="0"/>
                                          </p:stCondLst>
                                        </p:cTn>
                                        <p:tgtEl>
                                          <p:spTgt spid="118"/>
                                        </p:tgtEl>
                                        <p:attrNameLst>
                                          <p:attrName>style.visibility</p:attrName>
                                        </p:attrNameLst>
                                      </p:cBhvr>
                                      <p:to>
                                        <p:strVal val="visible"/>
                                      </p:to>
                                    </p:set>
                                    <p:animEffect transition="in" filter="wipe(left)">
                                      <p:cBhvr>
                                        <p:cTn id="71" dur="500"/>
                                        <p:tgtEl>
                                          <p:spTgt spid="118"/>
                                        </p:tgtEl>
                                      </p:cBhvr>
                                    </p:animEffect>
                                  </p:childTnLst>
                                </p:cTn>
                              </p:par>
                            </p:childTnLst>
                          </p:cTn>
                        </p:par>
                        <p:par>
                          <p:cTn id="72" fill="hold">
                            <p:stCondLst>
                              <p:cond delay="13750"/>
                            </p:stCondLst>
                            <p:childTnLst>
                              <p:par>
                                <p:cTn id="73" presetID="22" presetClass="entr" presetSubtype="8" fill="hold" nodeType="afterEffect">
                                  <p:stCondLst>
                                    <p:cond delay="0"/>
                                  </p:stCondLst>
                                  <p:childTnLst>
                                    <p:set>
                                      <p:cBhvr>
                                        <p:cTn id="74" dur="1" fill="hold">
                                          <p:stCondLst>
                                            <p:cond delay="0"/>
                                          </p:stCondLst>
                                        </p:cTn>
                                        <p:tgtEl>
                                          <p:spTgt spid="67"/>
                                        </p:tgtEl>
                                        <p:attrNameLst>
                                          <p:attrName>style.visibility</p:attrName>
                                        </p:attrNameLst>
                                      </p:cBhvr>
                                      <p:to>
                                        <p:strVal val="visible"/>
                                      </p:to>
                                    </p:set>
                                    <p:animEffect transition="in" filter="wipe(left)">
                                      <p:cBhvr>
                                        <p:cTn id="75" dur="500"/>
                                        <p:tgtEl>
                                          <p:spTgt spid="67"/>
                                        </p:tgtEl>
                                      </p:cBhvr>
                                    </p:animEffect>
                                  </p:childTnLst>
                                </p:cTn>
                              </p:par>
                            </p:childTnLst>
                          </p:cTn>
                        </p:par>
                        <p:par>
                          <p:cTn id="76" fill="hold">
                            <p:stCondLst>
                              <p:cond delay="14250"/>
                            </p:stCondLst>
                            <p:childTnLst>
                              <p:par>
                                <p:cTn id="77" presetID="22" presetClass="entr" presetSubtype="8" fill="hold" grpId="0" nodeType="afterEffect">
                                  <p:stCondLst>
                                    <p:cond delay="0"/>
                                  </p:stCondLst>
                                  <p:childTnLst>
                                    <p:set>
                                      <p:cBhvr>
                                        <p:cTn id="78" dur="1" fill="hold">
                                          <p:stCondLst>
                                            <p:cond delay="0"/>
                                          </p:stCondLst>
                                        </p:cTn>
                                        <p:tgtEl>
                                          <p:spTgt spid="130"/>
                                        </p:tgtEl>
                                        <p:attrNameLst>
                                          <p:attrName>style.visibility</p:attrName>
                                        </p:attrNameLst>
                                      </p:cBhvr>
                                      <p:to>
                                        <p:strVal val="visible"/>
                                      </p:to>
                                    </p:set>
                                    <p:animEffect transition="in" filter="wipe(left)">
                                      <p:cBhvr>
                                        <p:cTn id="79" dur="500"/>
                                        <p:tgtEl>
                                          <p:spTgt spid="130"/>
                                        </p:tgtEl>
                                      </p:cBhvr>
                                    </p:animEffect>
                                  </p:childTnLst>
                                </p:cTn>
                              </p:par>
                            </p:childTnLst>
                          </p:cTn>
                        </p:par>
                        <p:par>
                          <p:cTn id="80" fill="hold">
                            <p:stCondLst>
                              <p:cond delay="14750"/>
                            </p:stCondLst>
                            <p:childTnLst>
                              <p:par>
                                <p:cTn id="81" presetID="22" presetClass="entr" presetSubtype="8" fill="hold" nodeType="afterEffect">
                                  <p:stCondLst>
                                    <p:cond delay="0"/>
                                  </p:stCondLst>
                                  <p:childTnLst>
                                    <p:set>
                                      <p:cBhvr>
                                        <p:cTn id="82" dur="1" fill="hold">
                                          <p:stCondLst>
                                            <p:cond delay="0"/>
                                          </p:stCondLst>
                                        </p:cTn>
                                        <p:tgtEl>
                                          <p:spTgt spid="119"/>
                                        </p:tgtEl>
                                        <p:attrNameLst>
                                          <p:attrName>style.visibility</p:attrName>
                                        </p:attrNameLst>
                                      </p:cBhvr>
                                      <p:to>
                                        <p:strVal val="visible"/>
                                      </p:to>
                                    </p:set>
                                    <p:animEffect transition="in" filter="wipe(left)">
                                      <p:cBhvr>
                                        <p:cTn id="83" dur="500"/>
                                        <p:tgtEl>
                                          <p:spTgt spid="119"/>
                                        </p:tgtEl>
                                      </p:cBhvr>
                                    </p:animEffect>
                                  </p:childTnLst>
                                </p:cTn>
                              </p:par>
                            </p:childTnLst>
                          </p:cTn>
                        </p:par>
                        <p:par>
                          <p:cTn id="84" fill="hold">
                            <p:stCondLst>
                              <p:cond delay="15250"/>
                            </p:stCondLst>
                            <p:childTnLst>
                              <p:par>
                                <p:cTn id="85" presetID="22" presetClass="entr" presetSubtype="8" fill="hold" nodeType="afterEffect">
                                  <p:stCondLst>
                                    <p:cond delay="0"/>
                                  </p:stCondLst>
                                  <p:childTnLst>
                                    <p:set>
                                      <p:cBhvr>
                                        <p:cTn id="86" dur="1" fill="hold">
                                          <p:stCondLst>
                                            <p:cond delay="0"/>
                                          </p:stCondLst>
                                        </p:cTn>
                                        <p:tgtEl>
                                          <p:spTgt spid="66"/>
                                        </p:tgtEl>
                                        <p:attrNameLst>
                                          <p:attrName>style.visibility</p:attrName>
                                        </p:attrNameLst>
                                      </p:cBhvr>
                                      <p:to>
                                        <p:strVal val="visible"/>
                                      </p:to>
                                    </p:set>
                                    <p:animEffect transition="in" filter="wipe(left)">
                                      <p:cBhvr>
                                        <p:cTn id="87" dur="500"/>
                                        <p:tgtEl>
                                          <p:spTgt spid="66"/>
                                        </p:tgtEl>
                                      </p:cBhvr>
                                    </p:animEffect>
                                  </p:childTnLst>
                                </p:cTn>
                              </p:par>
                            </p:childTnLst>
                          </p:cTn>
                        </p:par>
                        <p:par>
                          <p:cTn id="88" fill="hold">
                            <p:stCondLst>
                              <p:cond delay="15750"/>
                            </p:stCondLst>
                            <p:childTnLst>
                              <p:par>
                                <p:cTn id="89" presetID="22" presetClass="entr" presetSubtype="8" fill="hold" grpId="0" nodeType="afterEffect">
                                  <p:stCondLst>
                                    <p:cond delay="0"/>
                                  </p:stCondLst>
                                  <p:childTnLst>
                                    <p:set>
                                      <p:cBhvr>
                                        <p:cTn id="90" dur="1" fill="hold">
                                          <p:stCondLst>
                                            <p:cond delay="0"/>
                                          </p:stCondLst>
                                        </p:cTn>
                                        <p:tgtEl>
                                          <p:spTgt spid="126"/>
                                        </p:tgtEl>
                                        <p:attrNameLst>
                                          <p:attrName>style.visibility</p:attrName>
                                        </p:attrNameLst>
                                      </p:cBhvr>
                                      <p:to>
                                        <p:strVal val="visible"/>
                                      </p:to>
                                    </p:set>
                                    <p:animEffect transition="in" filter="wipe(left)">
                                      <p:cBhvr>
                                        <p:cTn id="91" dur="500"/>
                                        <p:tgtEl>
                                          <p:spTgt spid="126"/>
                                        </p:tgtEl>
                                      </p:cBhvr>
                                    </p:animEffect>
                                  </p:childTnLst>
                                </p:cTn>
                              </p:par>
                            </p:childTnLst>
                          </p:cTn>
                        </p:par>
                        <p:par>
                          <p:cTn id="92" fill="hold">
                            <p:stCondLst>
                              <p:cond delay="16250"/>
                            </p:stCondLst>
                            <p:childTnLst>
                              <p:par>
                                <p:cTn id="93" presetID="22" presetClass="entr" presetSubtype="8" fill="hold" nodeType="afterEffect">
                                  <p:stCondLst>
                                    <p:cond delay="0"/>
                                  </p:stCondLst>
                                  <p:childTnLst>
                                    <p:set>
                                      <p:cBhvr>
                                        <p:cTn id="94" dur="1" fill="hold">
                                          <p:stCondLst>
                                            <p:cond delay="0"/>
                                          </p:stCondLst>
                                        </p:cTn>
                                        <p:tgtEl>
                                          <p:spTgt spid="120"/>
                                        </p:tgtEl>
                                        <p:attrNameLst>
                                          <p:attrName>style.visibility</p:attrName>
                                        </p:attrNameLst>
                                      </p:cBhvr>
                                      <p:to>
                                        <p:strVal val="visible"/>
                                      </p:to>
                                    </p:set>
                                    <p:animEffect transition="in" filter="wipe(left)">
                                      <p:cBhvr>
                                        <p:cTn id="95" dur="500"/>
                                        <p:tgtEl>
                                          <p:spTgt spid="120"/>
                                        </p:tgtEl>
                                      </p:cBhvr>
                                    </p:animEffect>
                                  </p:childTnLst>
                                </p:cTn>
                              </p:par>
                            </p:childTnLst>
                          </p:cTn>
                        </p:par>
                        <p:par>
                          <p:cTn id="96" fill="hold">
                            <p:stCondLst>
                              <p:cond delay="16750"/>
                            </p:stCondLst>
                            <p:childTnLst>
                              <p:par>
                                <p:cTn id="97" presetID="22" presetClass="entr" presetSubtype="8" fill="hold" nodeType="afterEffect">
                                  <p:stCondLst>
                                    <p:cond delay="0"/>
                                  </p:stCondLst>
                                  <p:childTnLst>
                                    <p:set>
                                      <p:cBhvr>
                                        <p:cTn id="98" dur="1" fill="hold">
                                          <p:stCondLst>
                                            <p:cond delay="0"/>
                                          </p:stCondLst>
                                        </p:cTn>
                                        <p:tgtEl>
                                          <p:spTgt spid="68"/>
                                        </p:tgtEl>
                                        <p:attrNameLst>
                                          <p:attrName>style.visibility</p:attrName>
                                        </p:attrNameLst>
                                      </p:cBhvr>
                                      <p:to>
                                        <p:strVal val="visible"/>
                                      </p:to>
                                    </p:set>
                                    <p:animEffect transition="in" filter="wipe(left)">
                                      <p:cBhvr>
                                        <p:cTn id="99" dur="500"/>
                                        <p:tgtEl>
                                          <p:spTgt spid="68"/>
                                        </p:tgtEl>
                                      </p:cBhvr>
                                    </p:animEffect>
                                  </p:childTnLst>
                                </p:cTn>
                              </p:par>
                            </p:childTnLst>
                          </p:cTn>
                        </p:par>
                        <p:par>
                          <p:cTn id="100" fill="hold">
                            <p:stCondLst>
                              <p:cond delay="17250"/>
                            </p:stCondLst>
                            <p:childTnLst>
                              <p:par>
                                <p:cTn id="101" presetID="22" presetClass="entr" presetSubtype="8" fill="hold" grpId="0" nodeType="afterEffect">
                                  <p:stCondLst>
                                    <p:cond delay="0"/>
                                  </p:stCondLst>
                                  <p:childTnLst>
                                    <p:set>
                                      <p:cBhvr>
                                        <p:cTn id="102" dur="1" fill="hold">
                                          <p:stCondLst>
                                            <p:cond delay="0"/>
                                          </p:stCondLst>
                                        </p:cTn>
                                        <p:tgtEl>
                                          <p:spTgt spid="125"/>
                                        </p:tgtEl>
                                        <p:attrNameLst>
                                          <p:attrName>style.visibility</p:attrName>
                                        </p:attrNameLst>
                                      </p:cBhvr>
                                      <p:to>
                                        <p:strVal val="visible"/>
                                      </p:to>
                                    </p:set>
                                    <p:animEffect transition="in" filter="wipe(left)">
                                      <p:cBhvr>
                                        <p:cTn id="103" dur="500"/>
                                        <p:tgtEl>
                                          <p:spTgt spid="125"/>
                                        </p:tgtEl>
                                      </p:cBhvr>
                                    </p:animEffect>
                                  </p:childTnLst>
                                </p:cTn>
                              </p:par>
                            </p:childTnLst>
                          </p:cTn>
                        </p:par>
                        <p:par>
                          <p:cTn id="104" fill="hold">
                            <p:stCondLst>
                              <p:cond delay="17750"/>
                            </p:stCondLst>
                            <p:childTnLst>
                              <p:par>
                                <p:cTn id="105" presetID="22" presetClass="entr" presetSubtype="8" fill="hold" nodeType="afterEffect">
                                  <p:stCondLst>
                                    <p:cond delay="0"/>
                                  </p:stCondLst>
                                  <p:childTnLst>
                                    <p:set>
                                      <p:cBhvr>
                                        <p:cTn id="106" dur="1" fill="hold">
                                          <p:stCondLst>
                                            <p:cond delay="0"/>
                                          </p:stCondLst>
                                        </p:cTn>
                                        <p:tgtEl>
                                          <p:spTgt spid="121"/>
                                        </p:tgtEl>
                                        <p:attrNameLst>
                                          <p:attrName>style.visibility</p:attrName>
                                        </p:attrNameLst>
                                      </p:cBhvr>
                                      <p:to>
                                        <p:strVal val="visible"/>
                                      </p:to>
                                    </p:set>
                                    <p:animEffect transition="in" filter="wipe(left)">
                                      <p:cBhvr>
                                        <p:cTn id="107" dur="500"/>
                                        <p:tgtEl>
                                          <p:spTgt spid="121"/>
                                        </p:tgtEl>
                                      </p:cBhvr>
                                    </p:animEffect>
                                  </p:childTnLst>
                                </p:cTn>
                              </p:par>
                            </p:childTnLst>
                          </p:cTn>
                        </p:par>
                        <p:par>
                          <p:cTn id="108" fill="hold">
                            <p:stCondLst>
                              <p:cond delay="18250"/>
                            </p:stCondLst>
                            <p:childTnLst>
                              <p:par>
                                <p:cTn id="109" presetID="22" presetClass="entr" presetSubtype="8" fill="hold" grpId="0" nodeType="afterEffect">
                                  <p:stCondLst>
                                    <p:cond delay="0"/>
                                  </p:stCondLst>
                                  <p:childTnLst>
                                    <p:set>
                                      <p:cBhvr>
                                        <p:cTn id="110" dur="1" fill="hold">
                                          <p:stCondLst>
                                            <p:cond delay="0"/>
                                          </p:stCondLst>
                                        </p:cTn>
                                        <p:tgtEl>
                                          <p:spTgt spid="2"/>
                                        </p:tgtEl>
                                        <p:attrNameLst>
                                          <p:attrName>style.visibility</p:attrName>
                                        </p:attrNameLst>
                                      </p:cBhvr>
                                      <p:to>
                                        <p:strVal val="visible"/>
                                      </p:to>
                                    </p:set>
                                    <p:animEffect transition="in" filter="wipe(left)">
                                      <p:cBhvr>
                                        <p:cTn id="111" dur="2250"/>
                                        <p:tgtEl>
                                          <p:spTgt spid="2"/>
                                        </p:tgtEl>
                                      </p:cBhvr>
                                    </p:animEffect>
                                  </p:childTnLst>
                                </p:cTn>
                              </p:par>
                            </p:childTnLst>
                          </p:cTn>
                        </p:par>
                        <p:par>
                          <p:cTn id="112" fill="hold">
                            <p:stCondLst>
                              <p:cond delay="20500"/>
                            </p:stCondLst>
                            <p:childTnLst>
                              <p:par>
                                <p:cTn id="113" presetID="10" presetClass="entr" presetSubtype="0" fill="hold" grpId="0" nodeType="afterEffect">
                                  <p:stCondLst>
                                    <p:cond delay="0"/>
                                  </p:stCondLst>
                                  <p:iterate type="wd">
                                    <p:tmPct val="10000"/>
                                  </p:iterate>
                                  <p:childTnLst>
                                    <p:set>
                                      <p:cBhvr>
                                        <p:cTn id="114" dur="1" fill="hold">
                                          <p:stCondLst>
                                            <p:cond delay="0"/>
                                          </p:stCondLst>
                                        </p:cTn>
                                        <p:tgtEl>
                                          <p:spTgt spid="46"/>
                                        </p:tgtEl>
                                        <p:attrNameLst>
                                          <p:attrName>style.visibility</p:attrName>
                                        </p:attrNameLst>
                                      </p:cBhvr>
                                      <p:to>
                                        <p:strVal val="visible"/>
                                      </p:to>
                                    </p:set>
                                    <p:animEffect transition="in" filter="fade">
                                      <p:cBhvr>
                                        <p:cTn id="115"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5" grpId="0"/>
      <p:bldP spid="46" grpId="0"/>
      <p:bldP spid="123" grpId="0"/>
      <p:bldP spid="124" grpId="0"/>
      <p:bldP spid="125" grpId="0"/>
      <p:bldP spid="126" grpId="0"/>
      <p:bldP spid="127" grpId="0"/>
      <p:bldP spid="128" grpId="0"/>
      <p:bldP spid="129" grpId="0"/>
      <p:bldP spid="130" grpId="0"/>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28351" y="4941168"/>
            <a:ext cx="9172351" cy="1754326"/>
          </a:xfrm>
          <a:prstGeom prst="rect">
            <a:avLst/>
          </a:prstGeom>
          <a:gradFill>
            <a:gsLst>
              <a:gs pos="0">
                <a:schemeClr val="accent1">
                  <a:lumMod val="50000"/>
                </a:schemeClr>
              </a:gs>
              <a:gs pos="50000">
                <a:srgbClr val="29240D"/>
              </a:gs>
              <a:gs pos="100000">
                <a:schemeClr val="accent1">
                  <a:lumMod val="50000"/>
                </a:schemeClr>
              </a:gs>
            </a:gsLst>
            <a:lin ang="5400000" scaled="0"/>
          </a:gradFill>
          <a:scene3d>
            <a:camera prst="orthographicFront"/>
            <a:lightRig rig="threePt" dir="t"/>
          </a:scene3d>
          <a:sp3d prstMaterial="dkEdge">
            <a:bevelT w="133350" h="14605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Si on considère maintenant les exposants des puissances de dix on se rend compte qu’il s’agit en fait du rang occupé par le symbole auquel on retranche 1:</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Unité  = rang 1 – 1 = 0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10</a:t>
            </a:r>
            <a:r>
              <a:rPr lang="fr-FR" b="1" baseline="30000" dirty="0" smtClean="0">
                <a:effectLst>
                  <a:outerShdw blurRad="38100" dist="38100" dir="2700000" algn="tl">
                    <a:srgbClr val="000000">
                      <a:alpha val="43137"/>
                    </a:srgbClr>
                  </a:outerShdw>
                </a:effectLst>
                <a:latin typeface="Arial" pitchFamily="34" charset="0"/>
                <a:cs typeface="Arial" pitchFamily="34" charset="0"/>
                <a:sym typeface="Symbol"/>
              </a:rPr>
              <a:t>(1-1)  </a:t>
            </a:r>
            <a:r>
              <a:rPr lang="fr-FR" b="1" dirty="0">
                <a:effectLst>
                  <a:outerShdw blurRad="38100" dist="38100" dir="2700000" algn="tl">
                    <a:srgbClr val="000000">
                      <a:alpha val="43137"/>
                    </a:srgbClr>
                  </a:outerShdw>
                </a:effectLst>
                <a:latin typeface="Arial" pitchFamily="34" charset="0"/>
                <a:cs typeface="Arial" pitchFamily="34" charset="0"/>
                <a:sym typeface="Symbol"/>
              </a:rPr>
              <a:t>=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10</a:t>
            </a:r>
            <a:r>
              <a:rPr lang="fr-FR" b="1" baseline="30000" dirty="0" smtClean="0">
                <a:effectLst>
                  <a:outerShdw blurRad="38100" dist="38100" dir="2700000" algn="tl">
                    <a:srgbClr val="000000">
                      <a:alpha val="43137"/>
                    </a:srgbClr>
                  </a:outerShdw>
                </a:effectLst>
                <a:latin typeface="Arial" pitchFamily="34" charset="0"/>
                <a:cs typeface="Arial" pitchFamily="34" charset="0"/>
                <a:sym typeface="Symbol"/>
              </a:rPr>
              <a:t>0</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pour le « poids » du rang 1 (unité)…..</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On appelle ce type de code pondéré parce que chaque rang affecte un poids de la puissance de la base (ici puissance de dix) .</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Ainsi quand un chiffre occupe le rang des milliers, il sera multiplié par </a:t>
            </a:r>
            <a:r>
              <a:rPr lang="fr-FR" b="1" dirty="0" smtClean="0">
                <a:effectLst>
                  <a:outerShdw blurRad="38100" dist="38100" dir="2700000" algn="tl">
                    <a:srgbClr val="000000">
                      <a:alpha val="43137"/>
                    </a:srgbClr>
                  </a:outerShdw>
                </a:effectLst>
                <a:latin typeface="Arial" pitchFamily="34" charset="0"/>
                <a:cs typeface="Arial" pitchFamily="34" charset="0"/>
              </a:rPr>
              <a:t>10</a:t>
            </a:r>
            <a:r>
              <a:rPr lang="fr-FR" b="1" baseline="30000" dirty="0" smtClean="0">
                <a:effectLst>
                  <a:outerShdw blurRad="38100" dist="38100" dir="2700000" algn="tl">
                    <a:srgbClr val="000000">
                      <a:alpha val="43137"/>
                    </a:srgbClr>
                  </a:outerShdw>
                </a:effectLst>
                <a:latin typeface="Arial" pitchFamily="34" charset="0"/>
                <a:cs typeface="Arial" pitchFamily="34" charset="0"/>
              </a:rPr>
              <a:t>3</a:t>
            </a:r>
            <a:r>
              <a:rPr lang="fr-FR" b="1" dirty="0" smtClean="0">
                <a:effectLst>
                  <a:outerShdw blurRad="38100" dist="38100" dir="2700000" algn="tl">
                    <a:srgbClr val="000000">
                      <a:alpha val="43137"/>
                    </a:srgbClr>
                  </a:outerShdw>
                </a:effectLst>
                <a:latin typeface="Arial" pitchFamily="34" charset="0"/>
                <a:cs typeface="Arial" pitchFamily="34" charset="0"/>
              </a:rPr>
              <a:t>.</a:t>
            </a:r>
            <a:r>
              <a:rPr lang="fr-FR" b="1" baseline="30000" dirty="0" smtClean="0">
                <a:effectLst>
                  <a:outerShdw blurRad="38100" dist="38100" dir="2700000" algn="tl">
                    <a:srgbClr val="000000">
                      <a:alpha val="43137"/>
                    </a:srgbClr>
                  </a:outerShdw>
                </a:effectLst>
                <a:latin typeface="Arial" pitchFamily="34" charset="0"/>
                <a:cs typeface="Arial" pitchFamily="34" charset="0"/>
              </a:rPr>
              <a:t>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a:t>
            </a:r>
          </a:p>
        </p:txBody>
      </p:sp>
      <p:sp>
        <p:nvSpPr>
          <p:cNvPr id="5" name="Rectangle 4"/>
          <p:cNvSpPr/>
          <p:nvPr/>
        </p:nvSpPr>
        <p:spPr>
          <a:xfrm>
            <a:off x="123801" y="974774"/>
            <a:ext cx="324479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a:t>
            </a:r>
            <a:endParaRPr lang="fr-FR" sz="2400" u="sng" dirty="0"/>
          </a:p>
        </p:txBody>
      </p:sp>
      <p:sp>
        <p:nvSpPr>
          <p:cNvPr id="2" name="Rectangle 1"/>
          <p:cNvSpPr/>
          <p:nvPr/>
        </p:nvSpPr>
        <p:spPr>
          <a:xfrm>
            <a:off x="-28284" y="1458610"/>
            <a:ext cx="9172284" cy="1477328"/>
          </a:xfrm>
          <a:prstGeom prst="rect">
            <a:avLst/>
          </a:prstGeom>
          <a:gradFill>
            <a:gsLst>
              <a:gs pos="0">
                <a:schemeClr val="bg1"/>
              </a:gs>
              <a:gs pos="50000">
                <a:schemeClr val="bg1">
                  <a:lumMod val="50000"/>
                  <a:lumOff val="50000"/>
                </a:schemeClr>
              </a:gs>
              <a:gs pos="100000">
                <a:schemeClr val="bg1"/>
              </a:gs>
            </a:gsLst>
            <a:lin ang="5400000" scaled="0"/>
          </a:gradFill>
          <a:scene3d>
            <a:camera prst="orthographicFront"/>
            <a:lightRig rig="threePt" dir="t"/>
          </a:scene3d>
          <a:sp3d>
            <a:bevelT/>
          </a:sp3d>
        </p:spPr>
        <p:txBody>
          <a:bodyPr wrap="square">
            <a:spAutoFit/>
          </a:bodyPr>
          <a:lstStyle/>
          <a:p>
            <a:pPr algn="ctr"/>
            <a:r>
              <a:rPr lang="fr-FR" b="1" dirty="0">
                <a:effectLst>
                  <a:outerShdw blurRad="38100" dist="38100" dir="2700000" algn="tl">
                    <a:srgbClr val="000000">
                      <a:alpha val="43137"/>
                    </a:srgbClr>
                  </a:outerShdw>
                </a:effectLst>
                <a:latin typeface="Arial" pitchFamily="34" charset="0"/>
                <a:cs typeface="Arial" pitchFamily="34" charset="0"/>
              </a:rPr>
              <a:t>La base du codage repose sur ce que l’on connait bien et que l’on manipule tous les jours, la base de dix ou le code décimal.</a:t>
            </a:r>
          </a:p>
          <a:p>
            <a:pPr algn="ctr"/>
            <a:r>
              <a:rPr lang="fr-FR" b="1" dirty="0">
                <a:effectLst>
                  <a:outerShdw blurRad="38100" dist="38100" dir="2700000" algn="tl">
                    <a:srgbClr val="000000">
                      <a:alpha val="43137"/>
                    </a:srgbClr>
                  </a:outerShdw>
                </a:effectLst>
                <a:latin typeface="Arial" pitchFamily="34" charset="0"/>
                <a:cs typeface="Arial" pitchFamily="34" charset="0"/>
              </a:rPr>
              <a:t>Si on observe bien comment il est construit, il y a les unités, les dizaines, les centaines, les milliers,……… Et dans chaque rang, il y a dix symboles différents, 0;1;2;3;4;5;6;7;8;9. </a:t>
            </a:r>
          </a:p>
        </p:txBody>
      </p:sp>
      <p:sp>
        <p:nvSpPr>
          <p:cNvPr id="6" name="Rectangle 5"/>
          <p:cNvSpPr/>
          <p:nvPr/>
        </p:nvSpPr>
        <p:spPr>
          <a:xfrm>
            <a:off x="-22516" y="3068960"/>
            <a:ext cx="9166516" cy="1754326"/>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a:effectLst>
                  <a:outerShdw blurRad="38100" dist="38100" dir="2700000" algn="tl">
                    <a:srgbClr val="000000">
                      <a:alpha val="43137"/>
                    </a:srgbClr>
                  </a:outerShdw>
                </a:effectLst>
                <a:latin typeface="Arial" pitchFamily="34" charset="0"/>
                <a:cs typeface="Arial" pitchFamily="34" charset="0"/>
              </a:rPr>
              <a:t>Dans la construction d’un nombre, on s’aperçoit en détaillant un peu le mécanisme, que tout se passe comme si  on réalisait une somme de chaque symbole multiplié par son rang:</a:t>
            </a:r>
          </a:p>
          <a:p>
            <a:pPr algn="ctr"/>
            <a:r>
              <a:rPr lang="fr-FR" b="1" dirty="0">
                <a:effectLst>
                  <a:outerShdw blurRad="38100" dist="38100" dir="2700000" algn="tl">
                    <a:srgbClr val="000000">
                      <a:alpha val="43137"/>
                    </a:srgbClr>
                  </a:outerShdw>
                </a:effectLst>
                <a:latin typeface="Arial" pitchFamily="34" charset="0"/>
                <a:cs typeface="Arial" pitchFamily="34" charset="0"/>
              </a:rPr>
              <a:t>2013 = 2 x 1000 + 0 x 100 + 1 x 10 + 3 x 1</a:t>
            </a:r>
          </a:p>
          <a:p>
            <a:pPr algn="ctr"/>
            <a:r>
              <a:rPr lang="fr-FR" b="1" dirty="0">
                <a:effectLst>
                  <a:outerShdw blurRad="38100" dist="38100" dir="2700000" algn="tl">
                    <a:srgbClr val="000000">
                      <a:alpha val="43137"/>
                    </a:srgbClr>
                  </a:outerShdw>
                </a:effectLst>
                <a:latin typeface="Arial" pitchFamily="34" charset="0"/>
                <a:cs typeface="Arial" pitchFamily="34" charset="0"/>
              </a:rPr>
              <a:t>Ou en écrivant les rangs avec des puissance de dix:</a:t>
            </a:r>
          </a:p>
          <a:p>
            <a:pPr algn="ctr"/>
            <a:r>
              <a:rPr lang="fr-FR" b="1" dirty="0">
                <a:effectLst>
                  <a:outerShdw blurRad="38100" dist="38100" dir="2700000" algn="tl">
                    <a:srgbClr val="000000">
                      <a:alpha val="43137"/>
                    </a:srgbClr>
                  </a:outerShdw>
                </a:effectLst>
                <a:latin typeface="Arial" pitchFamily="34" charset="0"/>
                <a:cs typeface="Arial" pitchFamily="34" charset="0"/>
              </a:rPr>
              <a:t>2013 = 2 x 10</a:t>
            </a:r>
            <a:r>
              <a:rPr lang="fr-FR" b="1" baseline="30000" dirty="0">
                <a:effectLst>
                  <a:outerShdw blurRad="38100" dist="38100" dir="2700000" algn="tl">
                    <a:srgbClr val="000000">
                      <a:alpha val="43137"/>
                    </a:srgbClr>
                  </a:outerShdw>
                </a:effectLst>
                <a:latin typeface="Arial" pitchFamily="34" charset="0"/>
                <a:cs typeface="Arial" pitchFamily="34" charset="0"/>
              </a:rPr>
              <a:t>3</a:t>
            </a:r>
            <a:r>
              <a:rPr lang="fr-FR" b="1" dirty="0">
                <a:effectLst>
                  <a:outerShdw blurRad="38100" dist="38100" dir="2700000" algn="tl">
                    <a:srgbClr val="000000">
                      <a:alpha val="43137"/>
                    </a:srgbClr>
                  </a:outerShdw>
                </a:effectLst>
                <a:latin typeface="Arial" pitchFamily="34" charset="0"/>
                <a:cs typeface="Arial" pitchFamily="34" charset="0"/>
              </a:rPr>
              <a:t> + 0 x 10</a:t>
            </a:r>
            <a:r>
              <a:rPr lang="fr-FR" b="1" baseline="30000" dirty="0">
                <a:effectLst>
                  <a:outerShdw blurRad="38100" dist="38100" dir="2700000" algn="tl">
                    <a:srgbClr val="000000">
                      <a:alpha val="43137"/>
                    </a:srgbClr>
                  </a:outerShdw>
                </a:effectLst>
                <a:latin typeface="Arial" pitchFamily="34" charset="0"/>
                <a:cs typeface="Arial" pitchFamily="34" charset="0"/>
              </a:rPr>
              <a:t>2</a:t>
            </a:r>
            <a:r>
              <a:rPr lang="fr-FR" b="1" dirty="0">
                <a:effectLst>
                  <a:outerShdw blurRad="38100" dist="38100" dir="2700000" algn="tl">
                    <a:srgbClr val="000000">
                      <a:alpha val="43137"/>
                    </a:srgbClr>
                  </a:outerShdw>
                </a:effectLst>
                <a:latin typeface="Arial" pitchFamily="34" charset="0"/>
                <a:cs typeface="Arial" pitchFamily="34" charset="0"/>
              </a:rPr>
              <a:t> + 1 x 10</a:t>
            </a:r>
            <a:r>
              <a:rPr lang="fr-FR" b="1" baseline="30000" dirty="0">
                <a:effectLst>
                  <a:outerShdw blurRad="38100" dist="38100" dir="2700000" algn="tl">
                    <a:srgbClr val="000000">
                      <a:alpha val="43137"/>
                    </a:srgbClr>
                  </a:outerShdw>
                </a:effectLst>
                <a:latin typeface="Arial" pitchFamily="34" charset="0"/>
                <a:cs typeface="Arial" pitchFamily="34" charset="0"/>
              </a:rPr>
              <a:t>1</a:t>
            </a:r>
            <a:r>
              <a:rPr lang="fr-FR" b="1" dirty="0">
                <a:effectLst>
                  <a:outerShdw blurRad="38100" dist="38100" dir="2700000" algn="tl">
                    <a:srgbClr val="000000">
                      <a:alpha val="43137"/>
                    </a:srgbClr>
                  </a:outerShdw>
                </a:effectLst>
                <a:latin typeface="Arial" pitchFamily="34" charset="0"/>
                <a:cs typeface="Arial" pitchFamily="34" charset="0"/>
              </a:rPr>
              <a:t> + 3 x 10</a:t>
            </a:r>
            <a:r>
              <a:rPr lang="fr-FR" b="1" baseline="30000" dirty="0">
                <a:effectLst>
                  <a:outerShdw blurRad="38100" dist="38100" dir="2700000" algn="tl">
                    <a:srgbClr val="000000">
                      <a:alpha val="43137"/>
                    </a:srgbClr>
                  </a:outerShdw>
                </a:effectLst>
                <a:latin typeface="Arial" pitchFamily="34" charset="0"/>
                <a:cs typeface="Arial" pitchFamily="34" charset="0"/>
              </a:rPr>
              <a:t>0</a:t>
            </a:r>
          </a:p>
        </p:txBody>
      </p:sp>
    </p:spTree>
    <p:extLst>
      <p:ext uri="{BB962C8B-B14F-4D97-AF65-F5344CB8AC3E}">
        <p14:creationId xmlns:p14="http://schemas.microsoft.com/office/powerpoint/2010/main" val="3489548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iterate type="wd">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2600"/>
                            </p:stCondLst>
                            <p:childTnLst>
                              <p:par>
                                <p:cTn id="9" presetID="10" presetClass="entr" presetSubtype="0" fill="hold" grpId="0" nodeType="afterEffect">
                                  <p:stCondLst>
                                    <p:cond delay="2000"/>
                                  </p:stCondLst>
                                  <p:iterate type="wd">
                                    <p:tmPct val="10000"/>
                                  </p:iterate>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8350"/>
                            </p:stCondLst>
                            <p:childTnLst>
                              <p:par>
                                <p:cTn id="13" presetID="10" presetClass="entr" presetSubtype="0" fill="hold" grpId="0" nodeType="afterEffect">
                                  <p:stCondLst>
                                    <p:cond delay="2000"/>
                                  </p:stCondLst>
                                  <p:iterate type="wd">
                                    <p:tmPct val="10000"/>
                                  </p:iterate>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14700"/>
                            </p:stCondLst>
                            <p:childTnLst>
                              <p:par>
                                <p:cTn id="17" presetID="10" presetClass="entr" presetSubtype="0" fill="hold" grpId="0" nodeType="afterEffect">
                                  <p:stCondLst>
                                    <p:cond delay="2000"/>
                                  </p:stCondLst>
                                  <p:iterate type="wd">
                                    <p:tmPct val="10000"/>
                                  </p:iterate>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2"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1693" y="1124744"/>
            <a:ext cx="6232796"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Binaire …  </a:t>
            </a:r>
            <a:endParaRPr lang="fr-FR" sz="2400" u="sng" dirty="0"/>
          </a:p>
        </p:txBody>
      </p:sp>
      <p:sp>
        <p:nvSpPr>
          <p:cNvPr id="5" name="Rectangle 4"/>
          <p:cNvSpPr/>
          <p:nvPr/>
        </p:nvSpPr>
        <p:spPr>
          <a:xfrm>
            <a:off x="-28284" y="1962706"/>
            <a:ext cx="9172284" cy="1754326"/>
          </a:xfrm>
          <a:prstGeom prst="rect">
            <a:avLst/>
          </a:prstGeom>
          <a:gradFill>
            <a:gsLst>
              <a:gs pos="0">
                <a:schemeClr val="bg1"/>
              </a:gs>
              <a:gs pos="50000">
                <a:schemeClr val="bg1">
                  <a:lumMod val="50000"/>
                  <a:lumOff val="50000"/>
                </a:schemeClr>
              </a:gs>
              <a:gs pos="100000">
                <a:schemeClr val="bg1"/>
              </a:gs>
            </a:gsLst>
            <a:lin ang="5400000" scaled="0"/>
          </a:gradFill>
          <a:scene3d>
            <a:camera prst="orthographicFront"/>
            <a:lightRig rig="threePt" dir="t"/>
          </a:scene3d>
          <a:sp3d>
            <a:bevelT/>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ou binaire naturel est construit sur le même modèle que le code décimal.</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Il aura deux symboles (chiffres) le 0 et le 1 et autant de rang que nécessaire pour exprimer une grandeur.</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Son principal intérêt est de pouvoir directement s’adresser aux systèmes numériques du fait de ses deux valeurs pour chaque rang qui seront matérialisés par des niveaux électriques  (par exemple 5 V = 1 logique et 0V = 0 logique). </a:t>
            </a:r>
            <a:endParaRPr lang="fr-FR" b="1" dirty="0">
              <a:effectLst>
                <a:outerShdw blurRad="38100" dist="38100" dir="2700000" algn="tl">
                  <a:srgbClr val="000000">
                    <a:alpha val="43137"/>
                  </a:srgbClr>
                </a:outerShdw>
              </a:effectLst>
              <a:latin typeface="Arial" pitchFamily="34" charset="0"/>
              <a:cs typeface="Arial" pitchFamily="34" charset="0"/>
            </a:endParaRPr>
          </a:p>
        </p:txBody>
      </p:sp>
      <p:sp>
        <p:nvSpPr>
          <p:cNvPr id="7" name="Rectangle 6"/>
          <p:cNvSpPr/>
          <p:nvPr/>
        </p:nvSpPr>
        <p:spPr>
          <a:xfrm>
            <a:off x="-28284" y="4277995"/>
            <a:ext cx="9166516" cy="2031325"/>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Quand on considère un ensemble d’information binaires qui traduit une grandeur, on parle: </a:t>
            </a:r>
          </a:p>
          <a:p>
            <a:pPr marL="285750" indent="-285750" algn="ctr">
              <a:buFontTx/>
              <a:buChar char="-"/>
            </a:pP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D’un Octet (byte) s’il est composé de huit bits donc 2</a:t>
            </a:r>
            <a:r>
              <a:rPr lang="fr-FR" b="1" baseline="30000" dirty="0" smtClean="0">
                <a:effectLst>
                  <a:outerShdw blurRad="38100" dist="38100" dir="2700000" algn="tl">
                    <a:srgbClr val="000000">
                      <a:alpha val="43137"/>
                    </a:srgbClr>
                  </a:outerShdw>
                </a:effectLst>
                <a:latin typeface="Arial" pitchFamily="34" charset="0"/>
                <a:cs typeface="Arial" pitchFamily="34" charset="0"/>
                <a:sym typeface="Symbol"/>
              </a:rPr>
              <a:t>8</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 256 valeurs ; de 0 à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255</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a:p>
            <a:pPr marL="285750" indent="-285750">
              <a:buFontTx/>
              <a:buChar char="-"/>
            </a:pP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D’un Mot (</a:t>
            </a:r>
            <a:r>
              <a:rPr lang="fr-FR" b="1" dirty="0" err="1" smtClean="0">
                <a:effectLst>
                  <a:outerShdw blurRad="38100" dist="38100" dir="2700000" algn="tl">
                    <a:srgbClr val="000000">
                      <a:alpha val="43137"/>
                    </a:srgbClr>
                  </a:outerShdw>
                </a:effectLst>
                <a:latin typeface="Arial" pitchFamily="34" charset="0"/>
                <a:cs typeface="Arial" pitchFamily="34" charset="0"/>
                <a:sym typeface="Symbol"/>
              </a:rPr>
              <a:t>word</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s’il est composé de 16 bits donc 2</a:t>
            </a:r>
            <a:r>
              <a:rPr lang="fr-FR" b="1" baseline="30000" dirty="0" smtClean="0">
                <a:effectLst>
                  <a:outerShdw blurRad="38100" dist="38100" dir="2700000" algn="tl">
                    <a:srgbClr val="000000">
                      <a:alpha val="43137"/>
                    </a:srgbClr>
                  </a:outerShdw>
                </a:effectLst>
                <a:latin typeface="Arial" pitchFamily="34" charset="0"/>
                <a:cs typeface="Arial" pitchFamily="34" charset="0"/>
                <a:sym typeface="Symbol"/>
              </a:rPr>
              <a:t>16</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 65 536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a:r>
            <a:br>
              <a:rPr lang="fr-FR" b="1" dirty="0" smtClean="0">
                <a:effectLst>
                  <a:outerShdw blurRad="38100" dist="38100" dir="2700000" algn="tl">
                    <a:srgbClr val="000000">
                      <a:alpha val="43137"/>
                    </a:srgbClr>
                  </a:outerShdw>
                </a:effectLst>
                <a:latin typeface="Arial" pitchFamily="34" charset="0"/>
                <a:cs typeface="Arial" pitchFamily="34" charset="0"/>
                <a:sym typeface="Symbol"/>
              </a:rPr>
            </a:b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valeurs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de 0 à 65 535</a:t>
            </a:r>
          </a:p>
          <a:p>
            <a:pPr marL="285750" indent="-285750">
              <a:buFontTx/>
              <a:buChar char="-"/>
            </a:pP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D’un double mot pour 32 bits ……</a:t>
            </a:r>
            <a:r>
              <a:rPr lang="fr-FR" b="1" dirty="0">
                <a:effectLst>
                  <a:outerShdw blurRad="38100" dist="38100" dir="2700000" algn="tl">
                    <a:srgbClr val="000000">
                      <a:alpha val="43137"/>
                    </a:srgbClr>
                  </a:outerShdw>
                </a:effectLst>
                <a:latin typeface="Arial" pitchFamily="34" charset="0"/>
                <a:cs typeface="Arial" pitchFamily="34" charset="0"/>
                <a:sym typeface="Symbol"/>
              </a:rPr>
              <a:t> soit 4 294 967 296 valeurs </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a:p>
            <a:pPr marL="285750" indent="-285750" algn="ctr">
              <a:buFontTx/>
              <a:buChar char="-"/>
            </a:pP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Ex:  1000 1111 0000 1010 1110 0100 1111 0101</a:t>
            </a:r>
          </a:p>
        </p:txBody>
      </p:sp>
    </p:spTree>
    <p:extLst>
      <p:ext uri="{BB962C8B-B14F-4D97-AF65-F5344CB8AC3E}">
        <p14:creationId xmlns:p14="http://schemas.microsoft.com/office/powerpoint/2010/main" val="3489548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16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6700"/>
                            </p:stCondLst>
                            <p:childTnLst>
                              <p:par>
                                <p:cTn id="13" presetID="10" presetClass="entr" presetSubtype="0" fill="hold" grpId="0" nodeType="afterEffect">
                                  <p:stCondLst>
                                    <p:cond delay="2000"/>
                                  </p:stCondLst>
                                  <p:iterate type="wd">
                                    <p:tmPct val="10000"/>
                                  </p:iterate>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852dd45917bda070f3a9aa2063abdd6c4355c3f0"/>
  <p:tag name="ISPRING_ULTRA_SCORM_COURCE_TITLE" val="codage5"/>
  <p:tag name="ISPRING_ULTRA_SCORM_LESSON_TITLE" val="codage5"/>
  <p:tag name="ISPRING_RESOURCE_PATHS_HASH_PRESENTER" val="277d18b09e352ca074e037de19e8a3da93b3d68"/>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4145</TotalTime>
  <Words>5559</Words>
  <Application>Microsoft Office PowerPoint</Application>
  <PresentationFormat>Affichage à l'écran (4:3)</PresentationFormat>
  <Paragraphs>2296</Paragraphs>
  <Slides>48</Slides>
  <Notes>48</Notes>
  <HiddenSlides>0</HiddenSlides>
  <MMClips>0</MMClips>
  <ScaleCrop>false</ScaleCrop>
  <HeadingPairs>
    <vt:vector size="4" baseType="variant">
      <vt:variant>
        <vt:lpstr>Thème</vt:lpstr>
      </vt:variant>
      <vt:variant>
        <vt:i4>1</vt:i4>
      </vt:variant>
      <vt:variant>
        <vt:lpstr>Titres des diapositives</vt:lpstr>
      </vt:variant>
      <vt:variant>
        <vt:i4>48</vt:i4>
      </vt:variant>
    </vt:vector>
  </HeadingPairs>
  <TitlesOfParts>
    <vt:vector size="49" baseType="lpstr">
      <vt:lpstr>Apex</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codageF</dc:title>
  <dc:creator>Philippe</dc:creator>
  <cp:lastModifiedBy>Phil</cp:lastModifiedBy>
  <cp:revision>55</cp:revision>
  <dcterms:created xsi:type="dcterms:W3CDTF">2013-01-02T19:44:05Z</dcterms:created>
  <dcterms:modified xsi:type="dcterms:W3CDTF">2013-10-01T19:36:30Z</dcterms:modified>
</cp:coreProperties>
</file>