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57" r:id="rId3"/>
    <p:sldId id="258" r:id="rId4"/>
    <p:sldId id="259" r:id="rId5"/>
    <p:sldId id="263" r:id="rId6"/>
    <p:sldId id="265" r:id="rId7"/>
    <p:sldId id="266" r:id="rId8"/>
    <p:sldId id="260" r:id="rId9"/>
    <p:sldId id="261" r:id="rId10"/>
    <p:sldId id="278" r:id="rId11"/>
    <p:sldId id="274" r:id="rId12"/>
    <p:sldId id="275" r:id="rId13"/>
    <p:sldId id="276" r:id="rId14"/>
    <p:sldId id="277" r:id="rId15"/>
    <p:sldId id="280" r:id="rId16"/>
    <p:sldId id="279" r:id="rId17"/>
    <p:sldId id="281" r:id="rId18"/>
    <p:sldId id="282" r:id="rId19"/>
    <p:sldId id="284" r:id="rId20"/>
    <p:sldId id="283" r:id="rId21"/>
    <p:sldId id="285" r:id="rId22"/>
    <p:sldId id="286" r:id="rId23"/>
    <p:sldId id="287" r:id="rId24"/>
    <p:sldId id="288" r:id="rId25"/>
    <p:sldId id="289" r:id="rId26"/>
    <p:sldId id="290" r:id="rId27"/>
    <p:sldId id="291" r:id="rId28"/>
    <p:sldId id="292" r:id="rId29"/>
    <p:sldId id="293" r:id="rId30"/>
    <p:sldId id="271" r:id="rId31"/>
  </p:sldIdLst>
  <p:sldSz cx="9144000" cy="6858000" type="screen4x3"/>
  <p:notesSz cx="6858000" cy="9144000"/>
  <p:custDataLst>
    <p:tags r:id="rId33"/>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1E183D25-A564-421D-A44C-465BD976C976}">
          <p14:sldIdLst>
            <p14:sldId id="256"/>
            <p14:sldId id="257"/>
            <p14:sldId id="258"/>
            <p14:sldId id="259"/>
            <p14:sldId id="263"/>
            <p14:sldId id="265"/>
            <p14:sldId id="266"/>
            <p14:sldId id="260"/>
            <p14:sldId id="261"/>
            <p14:sldId id="278"/>
            <p14:sldId id="274"/>
            <p14:sldId id="275"/>
            <p14:sldId id="276"/>
            <p14:sldId id="277"/>
            <p14:sldId id="280"/>
            <p14:sldId id="279"/>
            <p14:sldId id="281"/>
            <p14:sldId id="282"/>
            <p14:sldId id="284"/>
            <p14:sldId id="283"/>
            <p14:sldId id="285"/>
            <p14:sldId id="286"/>
            <p14:sldId id="287"/>
            <p14:sldId id="288"/>
            <p14:sldId id="289"/>
            <p14:sldId id="290"/>
            <p14:sldId id="291"/>
            <p14:sldId id="292"/>
            <p14:sldId id="293"/>
            <p14:sldId id="27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5DB0A"/>
    <a:srgbClr val="E78401"/>
    <a:srgbClr val="FF6E01"/>
    <a:srgbClr val="FF66FF"/>
    <a:srgbClr val="649E16"/>
    <a:srgbClr val="8BDB8D"/>
    <a:srgbClr val="7BC31B"/>
    <a:srgbClr val="74BC14"/>
    <a:srgbClr val="DCE3D3"/>
    <a:srgbClr val="9BAF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62" autoAdjust="0"/>
    <p:restoredTop sz="94660"/>
  </p:normalViewPr>
  <p:slideViewPr>
    <p:cSldViewPr>
      <p:cViewPr>
        <p:scale>
          <a:sx n="75" d="100"/>
          <a:sy n="75" d="100"/>
        </p:scale>
        <p:origin x="-354" y="-72"/>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BDE16A-9F48-4426-9F1C-1562204A3BD1}" type="datetimeFigureOut">
              <a:rPr lang="fr-FR" smtClean="0"/>
              <a:t>16/10/2012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EF1BDF-9C6B-47FF-B778-3EE83385E04A}" type="slidenum">
              <a:rPr lang="fr-FR" smtClean="0"/>
              <a:t>‹N°›</a:t>
            </a:fld>
            <a:endParaRPr lang="fr-FR"/>
          </a:p>
        </p:txBody>
      </p:sp>
    </p:spTree>
    <p:extLst>
      <p:ext uri="{BB962C8B-B14F-4D97-AF65-F5344CB8AC3E}">
        <p14:creationId xmlns:p14="http://schemas.microsoft.com/office/powerpoint/2010/main" val="313775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a:t>
            </a:fld>
            <a:endParaRPr lang="fr-FR"/>
          </a:p>
        </p:txBody>
      </p:sp>
    </p:spTree>
    <p:extLst>
      <p:ext uri="{BB962C8B-B14F-4D97-AF65-F5344CB8AC3E}">
        <p14:creationId xmlns:p14="http://schemas.microsoft.com/office/powerpoint/2010/main" val="3278532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10</a:t>
            </a:fld>
            <a:endParaRPr lang="fr-FR"/>
          </a:p>
        </p:txBody>
      </p:sp>
    </p:spTree>
    <p:extLst>
      <p:ext uri="{BB962C8B-B14F-4D97-AF65-F5344CB8AC3E}">
        <p14:creationId xmlns:p14="http://schemas.microsoft.com/office/powerpoint/2010/main" val="2126581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11</a:t>
            </a:fld>
            <a:endParaRPr lang="fr-FR"/>
          </a:p>
        </p:txBody>
      </p:sp>
    </p:spTree>
    <p:extLst>
      <p:ext uri="{BB962C8B-B14F-4D97-AF65-F5344CB8AC3E}">
        <p14:creationId xmlns:p14="http://schemas.microsoft.com/office/powerpoint/2010/main" val="3074673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12</a:t>
            </a:fld>
            <a:endParaRPr lang="fr-FR"/>
          </a:p>
        </p:txBody>
      </p:sp>
    </p:spTree>
    <p:extLst>
      <p:ext uri="{BB962C8B-B14F-4D97-AF65-F5344CB8AC3E}">
        <p14:creationId xmlns:p14="http://schemas.microsoft.com/office/powerpoint/2010/main" val="600234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13</a:t>
            </a:fld>
            <a:endParaRPr lang="fr-FR"/>
          </a:p>
        </p:txBody>
      </p:sp>
    </p:spTree>
    <p:extLst>
      <p:ext uri="{BB962C8B-B14F-4D97-AF65-F5344CB8AC3E}">
        <p14:creationId xmlns:p14="http://schemas.microsoft.com/office/powerpoint/2010/main" val="29390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14</a:t>
            </a:fld>
            <a:endParaRPr lang="fr-FR"/>
          </a:p>
        </p:txBody>
      </p:sp>
    </p:spTree>
    <p:extLst>
      <p:ext uri="{BB962C8B-B14F-4D97-AF65-F5344CB8AC3E}">
        <p14:creationId xmlns:p14="http://schemas.microsoft.com/office/powerpoint/2010/main" val="3515684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15</a:t>
            </a:fld>
            <a:endParaRPr lang="fr-FR"/>
          </a:p>
        </p:txBody>
      </p:sp>
    </p:spTree>
    <p:extLst>
      <p:ext uri="{BB962C8B-B14F-4D97-AF65-F5344CB8AC3E}">
        <p14:creationId xmlns:p14="http://schemas.microsoft.com/office/powerpoint/2010/main" val="10671661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16</a:t>
            </a:fld>
            <a:endParaRPr lang="fr-FR"/>
          </a:p>
        </p:txBody>
      </p:sp>
    </p:spTree>
    <p:extLst>
      <p:ext uri="{BB962C8B-B14F-4D97-AF65-F5344CB8AC3E}">
        <p14:creationId xmlns:p14="http://schemas.microsoft.com/office/powerpoint/2010/main" val="3104502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17</a:t>
            </a:fld>
            <a:endParaRPr lang="fr-FR"/>
          </a:p>
        </p:txBody>
      </p:sp>
    </p:spTree>
    <p:extLst>
      <p:ext uri="{BB962C8B-B14F-4D97-AF65-F5344CB8AC3E}">
        <p14:creationId xmlns:p14="http://schemas.microsoft.com/office/powerpoint/2010/main" val="16185867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18</a:t>
            </a:fld>
            <a:endParaRPr lang="fr-FR"/>
          </a:p>
        </p:txBody>
      </p:sp>
    </p:spTree>
    <p:extLst>
      <p:ext uri="{BB962C8B-B14F-4D97-AF65-F5344CB8AC3E}">
        <p14:creationId xmlns:p14="http://schemas.microsoft.com/office/powerpoint/2010/main" val="16946775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19</a:t>
            </a:fld>
            <a:endParaRPr lang="fr-FR"/>
          </a:p>
        </p:txBody>
      </p:sp>
    </p:spTree>
    <p:extLst>
      <p:ext uri="{BB962C8B-B14F-4D97-AF65-F5344CB8AC3E}">
        <p14:creationId xmlns:p14="http://schemas.microsoft.com/office/powerpoint/2010/main" val="1422044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a:t>
            </a:fld>
            <a:endParaRPr lang="fr-FR"/>
          </a:p>
        </p:txBody>
      </p:sp>
    </p:spTree>
    <p:extLst>
      <p:ext uri="{BB962C8B-B14F-4D97-AF65-F5344CB8AC3E}">
        <p14:creationId xmlns:p14="http://schemas.microsoft.com/office/powerpoint/2010/main" val="7634815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20</a:t>
            </a:fld>
            <a:endParaRPr lang="fr-FR"/>
          </a:p>
        </p:txBody>
      </p:sp>
    </p:spTree>
    <p:extLst>
      <p:ext uri="{BB962C8B-B14F-4D97-AF65-F5344CB8AC3E}">
        <p14:creationId xmlns:p14="http://schemas.microsoft.com/office/powerpoint/2010/main" val="37122243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21</a:t>
            </a:fld>
            <a:endParaRPr lang="fr-FR"/>
          </a:p>
        </p:txBody>
      </p:sp>
    </p:spTree>
    <p:extLst>
      <p:ext uri="{BB962C8B-B14F-4D97-AF65-F5344CB8AC3E}">
        <p14:creationId xmlns:p14="http://schemas.microsoft.com/office/powerpoint/2010/main" val="24818644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22</a:t>
            </a:fld>
            <a:endParaRPr lang="fr-FR"/>
          </a:p>
        </p:txBody>
      </p:sp>
    </p:spTree>
    <p:extLst>
      <p:ext uri="{BB962C8B-B14F-4D97-AF65-F5344CB8AC3E}">
        <p14:creationId xmlns:p14="http://schemas.microsoft.com/office/powerpoint/2010/main" val="6379763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23</a:t>
            </a:fld>
            <a:endParaRPr lang="fr-FR"/>
          </a:p>
        </p:txBody>
      </p:sp>
    </p:spTree>
    <p:extLst>
      <p:ext uri="{BB962C8B-B14F-4D97-AF65-F5344CB8AC3E}">
        <p14:creationId xmlns:p14="http://schemas.microsoft.com/office/powerpoint/2010/main" val="19303286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24</a:t>
            </a:fld>
            <a:endParaRPr lang="fr-FR"/>
          </a:p>
        </p:txBody>
      </p:sp>
    </p:spTree>
    <p:extLst>
      <p:ext uri="{BB962C8B-B14F-4D97-AF65-F5344CB8AC3E}">
        <p14:creationId xmlns:p14="http://schemas.microsoft.com/office/powerpoint/2010/main" val="19641982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25</a:t>
            </a:fld>
            <a:endParaRPr lang="fr-FR"/>
          </a:p>
        </p:txBody>
      </p:sp>
    </p:spTree>
    <p:extLst>
      <p:ext uri="{BB962C8B-B14F-4D97-AF65-F5344CB8AC3E}">
        <p14:creationId xmlns:p14="http://schemas.microsoft.com/office/powerpoint/2010/main" val="27782675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26</a:t>
            </a:fld>
            <a:endParaRPr lang="fr-FR"/>
          </a:p>
        </p:txBody>
      </p:sp>
    </p:spTree>
    <p:extLst>
      <p:ext uri="{BB962C8B-B14F-4D97-AF65-F5344CB8AC3E}">
        <p14:creationId xmlns:p14="http://schemas.microsoft.com/office/powerpoint/2010/main" val="35737037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27</a:t>
            </a:fld>
            <a:endParaRPr lang="fr-FR"/>
          </a:p>
        </p:txBody>
      </p:sp>
    </p:spTree>
    <p:extLst>
      <p:ext uri="{BB962C8B-B14F-4D97-AF65-F5344CB8AC3E}">
        <p14:creationId xmlns:p14="http://schemas.microsoft.com/office/powerpoint/2010/main" val="21463533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28</a:t>
            </a:fld>
            <a:endParaRPr lang="fr-FR"/>
          </a:p>
        </p:txBody>
      </p:sp>
    </p:spTree>
    <p:extLst>
      <p:ext uri="{BB962C8B-B14F-4D97-AF65-F5344CB8AC3E}">
        <p14:creationId xmlns:p14="http://schemas.microsoft.com/office/powerpoint/2010/main" val="27422530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29</a:t>
            </a:fld>
            <a:endParaRPr lang="fr-FR"/>
          </a:p>
        </p:txBody>
      </p:sp>
    </p:spTree>
    <p:extLst>
      <p:ext uri="{BB962C8B-B14F-4D97-AF65-F5344CB8AC3E}">
        <p14:creationId xmlns:p14="http://schemas.microsoft.com/office/powerpoint/2010/main" val="3705309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a:t>
            </a:fld>
            <a:endParaRPr lang="fr-FR"/>
          </a:p>
        </p:txBody>
      </p:sp>
    </p:spTree>
    <p:extLst>
      <p:ext uri="{BB962C8B-B14F-4D97-AF65-F5344CB8AC3E}">
        <p14:creationId xmlns:p14="http://schemas.microsoft.com/office/powerpoint/2010/main" val="15292025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30</a:t>
            </a:fld>
            <a:endParaRPr lang="fr-FR"/>
          </a:p>
        </p:txBody>
      </p:sp>
    </p:spTree>
    <p:extLst>
      <p:ext uri="{BB962C8B-B14F-4D97-AF65-F5344CB8AC3E}">
        <p14:creationId xmlns:p14="http://schemas.microsoft.com/office/powerpoint/2010/main" val="910725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a:t>
            </a:fld>
            <a:endParaRPr lang="fr-FR"/>
          </a:p>
        </p:txBody>
      </p:sp>
    </p:spTree>
    <p:extLst>
      <p:ext uri="{BB962C8B-B14F-4D97-AF65-F5344CB8AC3E}">
        <p14:creationId xmlns:p14="http://schemas.microsoft.com/office/powerpoint/2010/main" val="3702810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5</a:t>
            </a:fld>
            <a:endParaRPr lang="fr-FR"/>
          </a:p>
        </p:txBody>
      </p:sp>
    </p:spTree>
    <p:extLst>
      <p:ext uri="{BB962C8B-B14F-4D97-AF65-F5344CB8AC3E}">
        <p14:creationId xmlns:p14="http://schemas.microsoft.com/office/powerpoint/2010/main" val="2025080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6</a:t>
            </a:fld>
            <a:endParaRPr lang="fr-FR"/>
          </a:p>
        </p:txBody>
      </p:sp>
    </p:spTree>
    <p:extLst>
      <p:ext uri="{BB962C8B-B14F-4D97-AF65-F5344CB8AC3E}">
        <p14:creationId xmlns:p14="http://schemas.microsoft.com/office/powerpoint/2010/main" val="3554852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7</a:t>
            </a:fld>
            <a:endParaRPr lang="fr-FR"/>
          </a:p>
        </p:txBody>
      </p:sp>
    </p:spTree>
    <p:extLst>
      <p:ext uri="{BB962C8B-B14F-4D97-AF65-F5344CB8AC3E}">
        <p14:creationId xmlns:p14="http://schemas.microsoft.com/office/powerpoint/2010/main" val="1197616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8</a:t>
            </a:fld>
            <a:endParaRPr lang="fr-FR"/>
          </a:p>
        </p:txBody>
      </p:sp>
    </p:spTree>
    <p:extLst>
      <p:ext uri="{BB962C8B-B14F-4D97-AF65-F5344CB8AC3E}">
        <p14:creationId xmlns:p14="http://schemas.microsoft.com/office/powerpoint/2010/main" val="31537739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9</a:t>
            </a:fld>
            <a:endParaRPr lang="fr-FR"/>
          </a:p>
        </p:txBody>
      </p:sp>
    </p:spTree>
    <p:extLst>
      <p:ext uri="{BB962C8B-B14F-4D97-AF65-F5344CB8AC3E}">
        <p14:creationId xmlns:p14="http://schemas.microsoft.com/office/powerpoint/2010/main" val="3613968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Modifiez le style du titre</a:t>
            </a:r>
            <a:endParaRPr kumimoji="0" lang="en-US"/>
          </a:p>
        </p:txBody>
      </p:sp>
      <p:sp>
        <p:nvSpPr>
          <p:cNvPr id="28" name="Espace réservé de la date 27"/>
          <p:cNvSpPr>
            <a:spLocks noGrp="1"/>
          </p:cNvSpPr>
          <p:nvPr>
            <p:ph type="dt" sz="half" idx="10"/>
          </p:nvPr>
        </p:nvSpPr>
        <p:spPr>
          <a:xfrm>
            <a:off x="323528" y="6432699"/>
            <a:ext cx="2133600" cy="365125"/>
          </a:xfrm>
        </p:spPr>
        <p:txBody>
          <a:bodyPr/>
          <a:lstStyle/>
          <a:p>
            <a:fld id="{2F862A35-77CA-40CE-9854-BAC5AF4058C0}" type="datetimeFigureOut">
              <a:rPr lang="fr-FR" smtClean="0"/>
              <a:t>16/10/2012</a:t>
            </a:fld>
            <a:endParaRPr lang="fr-FR" dirty="0"/>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E8DC04DD-18BA-45AA-B989-0A880571A30E}" type="slidenum">
              <a:rPr lang="fr-FR" smtClean="0"/>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F862A35-77CA-40CE-9854-BAC5AF4058C0}" type="datetimeFigureOut">
              <a:rPr lang="fr-FR" smtClean="0"/>
              <a:t>16/10/2012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F862A35-77CA-40CE-9854-BAC5AF4058C0}" type="datetimeFigureOut">
              <a:rPr lang="fr-FR" smtClean="0"/>
              <a:t>16/10/2012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F862A35-77CA-40CE-9854-BAC5AF4058C0}" type="datetimeFigureOut">
              <a:rPr lang="fr-FR" smtClean="0"/>
              <a:t>16/10/2012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2F862A35-77CA-40CE-9854-BAC5AF4058C0}" type="datetimeFigureOut">
              <a:rPr lang="fr-FR" smtClean="0"/>
              <a:t>16/10/2012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E8DC04DD-18BA-45AA-B989-0A880571A30E}"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F862A35-77CA-40CE-9854-BAC5AF4058C0}" type="datetimeFigureOut">
              <a:rPr lang="fr-FR" smtClean="0"/>
              <a:t>16/10/2012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2F862A35-77CA-40CE-9854-BAC5AF4058C0}" type="datetimeFigureOut">
              <a:rPr lang="fr-FR" smtClean="0"/>
              <a:t>16/10/2012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2F862A35-77CA-40CE-9854-BAC5AF4058C0}" type="datetimeFigureOut">
              <a:rPr lang="fr-FR" smtClean="0"/>
              <a:t>16/10/2012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F862A35-77CA-40CE-9854-BAC5AF4058C0}" type="datetimeFigureOut">
              <a:rPr lang="fr-FR" smtClean="0"/>
              <a:t>16/10/2012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F862A35-77CA-40CE-9854-BAC5AF4058C0}" type="datetimeFigureOut">
              <a:rPr lang="fr-FR" smtClean="0"/>
              <a:t>16/10/2012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2F862A35-77CA-40CE-9854-BAC5AF4058C0}" type="datetimeFigureOut">
              <a:rPr lang="fr-FR" smtClean="0"/>
              <a:t>16/10/2012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3000"/>
            <a:duotone>
              <a:schemeClr val="bg2">
                <a:shade val="3000"/>
                <a:satMod val="110000"/>
              </a:schemeClr>
              <a:schemeClr val="bg2">
                <a:tint val="60000"/>
                <a:satMod val="425000"/>
              </a:schemeClr>
            </a:duotone>
            <a:lum/>
          </a:blip>
          <a:srcRect/>
          <a:stretch>
            <a:fillRect/>
          </a:stretch>
        </a:blipFill>
        <a:effectLst/>
      </p:bgPr>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dirty="0" smtClean="0"/>
              <a:t>Modifiez les styles du texte du masque</a:t>
            </a:r>
          </a:p>
          <a:p>
            <a:pPr lvl="1" eaLnBrk="1" latinLnBrk="0" hangingPunct="1"/>
            <a:r>
              <a:rPr kumimoji="0" lang="fr-FR" dirty="0" smtClean="0"/>
              <a:t>Deuxième niveau</a:t>
            </a:r>
          </a:p>
          <a:p>
            <a:pPr lvl="2" eaLnBrk="1" latinLnBrk="0" hangingPunct="1"/>
            <a:r>
              <a:rPr kumimoji="0" lang="fr-FR" dirty="0" smtClean="0"/>
              <a:t>Troisième niveau</a:t>
            </a:r>
          </a:p>
          <a:p>
            <a:pPr lvl="3" eaLnBrk="1" latinLnBrk="0" hangingPunct="1"/>
            <a:r>
              <a:rPr kumimoji="0" lang="fr-FR" dirty="0" smtClean="0"/>
              <a:t>Quatrième niveau</a:t>
            </a:r>
          </a:p>
          <a:p>
            <a:pPr lvl="4" eaLnBrk="1" latinLnBrk="0" hangingPunct="1"/>
            <a:r>
              <a:rPr kumimoji="0" lang="fr-FR" dirty="0" smtClean="0"/>
              <a:t>Cinquième niveau</a:t>
            </a:r>
            <a:endParaRPr kumimoji="0" lang="en-US" dirty="0"/>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2F862A35-77CA-40CE-9854-BAC5AF4058C0}" type="datetimeFigureOut">
              <a:rPr lang="fr-FR" smtClean="0"/>
              <a:t>16/10/2012</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E8DC04DD-18BA-45AA-B989-0A880571A30E}" type="slidenum">
              <a:rPr lang="fr-FR" smtClean="0"/>
              <a:t>‹N°›</a:t>
            </a:fld>
            <a:endParaRPr lang="fr-FR"/>
          </a:p>
        </p:txBody>
      </p:sp>
      <p:sp>
        <p:nvSpPr>
          <p:cNvPr id="8" name="ZoneTexte 7"/>
          <p:cNvSpPr txBox="1"/>
          <p:nvPr/>
        </p:nvSpPr>
        <p:spPr>
          <a:xfrm>
            <a:off x="-24727" y="6488668"/>
            <a:ext cx="1351652" cy="369332"/>
          </a:xfrm>
          <a:prstGeom prst="rect">
            <a:avLst/>
          </a:prstGeom>
          <a:noFill/>
        </p:spPr>
        <p:txBody>
          <a:bodyPr wrap="none" rtlCol="0">
            <a:spAutoFit/>
          </a:bodyPr>
          <a:lstStyle/>
          <a:p>
            <a:r>
              <a:rPr lang="fr-FR" b="1" dirty="0" smtClean="0">
                <a:solidFill>
                  <a:schemeClr val="tx1">
                    <a:lumMod val="50000"/>
                  </a:schemeClr>
                </a:solidFill>
                <a:effectLst/>
              </a:rPr>
              <a:t>Ph.</a:t>
            </a:r>
            <a:r>
              <a:rPr lang="fr-FR" b="1" baseline="0" dirty="0" smtClean="0">
                <a:solidFill>
                  <a:schemeClr val="tx1">
                    <a:lumMod val="50000"/>
                  </a:schemeClr>
                </a:solidFill>
                <a:effectLst/>
              </a:rPr>
              <a:t> Dutour</a:t>
            </a:r>
            <a:endParaRPr lang="fr-FR" b="1" dirty="0">
              <a:solidFill>
                <a:schemeClr val="tx1">
                  <a:lumMod val="50000"/>
                </a:schemeClr>
              </a:solidFill>
              <a:effectLst/>
            </a:endParaRP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177670" y="232725"/>
            <a:ext cx="6694408" cy="769441"/>
          </a:xfrm>
          <a:prstGeom prst="rect">
            <a:avLst/>
          </a:prstGeom>
          <a:noFill/>
        </p:spPr>
        <p:txBody>
          <a:bodyPr wrap="squar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6" name="ZoneTexte 5"/>
          <p:cNvSpPr txBox="1"/>
          <p:nvPr/>
        </p:nvSpPr>
        <p:spPr>
          <a:xfrm>
            <a:off x="195814" y="1628800"/>
            <a:ext cx="6104378" cy="2031325"/>
          </a:xfrm>
          <a:prstGeom prst="rect">
            <a:avLst/>
          </a:prstGeom>
          <a:noFill/>
        </p:spPr>
        <p:txBody>
          <a:bodyPr wrap="square" rtlCol="0">
            <a:spAutoFit/>
          </a:bodyPr>
          <a:lstStyle/>
          <a:p>
            <a:r>
              <a:rPr lang="fr-FR" b="1" dirty="0" smtClean="0">
                <a:solidFill>
                  <a:schemeClr val="bg1"/>
                </a:solidFill>
                <a:latin typeface="Arial" pitchFamily="34" charset="0"/>
                <a:cs typeface="Arial" pitchFamily="34" charset="0"/>
              </a:rPr>
              <a:t>Nous somme au siècle de la communication… Tout devient « communiquant ».</a:t>
            </a:r>
          </a:p>
          <a:p>
            <a:r>
              <a:rPr lang="fr-FR" b="1" dirty="0" smtClean="0">
                <a:solidFill>
                  <a:schemeClr val="bg1"/>
                </a:solidFill>
                <a:latin typeface="Arial" pitchFamily="34" charset="0"/>
                <a:cs typeface="Arial" pitchFamily="34" charset="0"/>
              </a:rPr>
              <a:t>Pourtant l’homme depuis longtemps « communique » de manière précise en plus.</a:t>
            </a:r>
          </a:p>
          <a:p>
            <a:r>
              <a:rPr lang="fr-FR" b="1" dirty="0" smtClean="0">
                <a:solidFill>
                  <a:schemeClr val="bg1"/>
                </a:solidFill>
                <a:latin typeface="Arial" pitchFamily="34" charset="0"/>
                <a:cs typeface="Arial" pitchFamily="34" charset="0"/>
              </a:rPr>
              <a:t>Oui mais il veut communiquer plus vite avec tout le monde et…tout le temps.</a:t>
            </a:r>
          </a:p>
          <a:p>
            <a:r>
              <a:rPr lang="fr-FR" b="1" dirty="0" smtClean="0">
                <a:solidFill>
                  <a:schemeClr val="bg1"/>
                </a:solidFill>
                <a:latin typeface="Arial" pitchFamily="34" charset="0"/>
                <a:cs typeface="Arial" pitchFamily="34" charset="0"/>
              </a:rPr>
              <a:t>En regardant de plus prêt comment communique-t-il?</a:t>
            </a:r>
          </a:p>
        </p:txBody>
      </p:sp>
      <p:sp>
        <p:nvSpPr>
          <p:cNvPr id="7" name="ZoneTexte 6"/>
          <p:cNvSpPr txBox="1"/>
          <p:nvPr/>
        </p:nvSpPr>
        <p:spPr>
          <a:xfrm>
            <a:off x="4355976" y="4505052"/>
            <a:ext cx="4903822" cy="2308324"/>
          </a:xfrm>
          <a:prstGeom prst="rect">
            <a:avLst/>
          </a:prstGeom>
          <a:noFill/>
        </p:spPr>
        <p:txBody>
          <a:bodyPr wrap="square" rtlCol="0">
            <a:spAutoFit/>
          </a:bodyPr>
          <a:lstStyle/>
          <a:p>
            <a:r>
              <a:rPr lang="fr-FR" b="1" dirty="0" smtClean="0">
                <a:solidFill>
                  <a:schemeClr val="bg1"/>
                </a:solidFill>
                <a:latin typeface="Arial" pitchFamily="34" charset="0"/>
                <a:cs typeface="Arial" pitchFamily="34" charset="0"/>
              </a:rPr>
              <a:t>Il utilise naturellement des sons qui se propagent dans l’air jusqu’à ceux qui les entendent.</a:t>
            </a:r>
          </a:p>
          <a:p>
            <a:r>
              <a:rPr lang="fr-FR" b="1" dirty="0" smtClean="0">
                <a:solidFill>
                  <a:schemeClr val="bg1"/>
                </a:solidFill>
                <a:latin typeface="Arial" pitchFamily="34" charset="0"/>
                <a:cs typeface="Arial" pitchFamily="34" charset="0"/>
              </a:rPr>
              <a:t>Il utilise des gestes qui se voient, grâce à la lumière.</a:t>
            </a:r>
          </a:p>
          <a:p>
            <a:pPr fontAlgn="ctr"/>
            <a:r>
              <a:rPr lang="fr-FR" b="1" dirty="0" smtClean="0">
                <a:solidFill>
                  <a:schemeClr val="bg1"/>
                </a:solidFill>
                <a:latin typeface="Arial" pitchFamily="34" charset="0"/>
                <a:cs typeface="Arial" pitchFamily="34" charset="0"/>
              </a:rPr>
              <a:t>En fait il utilise ses cinq sens pour communiquer avec le monde qui l’entoure: </a:t>
            </a:r>
          </a:p>
          <a:p>
            <a:pPr fontAlgn="ctr"/>
            <a:r>
              <a:rPr lang="fr-FR" b="1" dirty="0">
                <a:solidFill>
                  <a:schemeClr val="bg1"/>
                </a:solidFill>
                <a:latin typeface="Arial" pitchFamily="34" charset="0"/>
                <a:cs typeface="Arial" pitchFamily="34" charset="0"/>
              </a:rPr>
              <a:t>la </a:t>
            </a:r>
            <a:r>
              <a:rPr lang="fr-FR" b="1" dirty="0" smtClean="0">
                <a:solidFill>
                  <a:schemeClr val="bg1"/>
                </a:solidFill>
                <a:latin typeface="Arial" pitchFamily="34" charset="0"/>
                <a:cs typeface="Arial" pitchFamily="34" charset="0"/>
              </a:rPr>
              <a:t>vue; l’ouïe; l’odorat; le goût; le toucher.</a:t>
            </a:r>
          </a:p>
        </p:txBody>
      </p:sp>
      <p:pic>
        <p:nvPicPr>
          <p:cNvPr id="2052" name="Picture 4" descr="Fichier:Semaphore Alpha.sv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71397" y="2583808"/>
            <a:ext cx="216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ichier:Semaphore Bravo.sv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08900" y="2583808"/>
            <a:ext cx="216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roc.asso.fr/image/jeune/signe.jpg"/>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07504" y="4149080"/>
            <a:ext cx="4265132" cy="2524958"/>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p:cNvSpPr txBox="1"/>
          <p:nvPr/>
        </p:nvSpPr>
        <p:spPr>
          <a:xfrm>
            <a:off x="6670724" y="2995457"/>
            <a:ext cx="2140299"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Les sémaphores</a:t>
            </a:r>
          </a:p>
        </p:txBody>
      </p:sp>
      <p:sp>
        <p:nvSpPr>
          <p:cNvPr id="10" name="ZoneTexte 9"/>
          <p:cNvSpPr txBox="1"/>
          <p:nvPr/>
        </p:nvSpPr>
        <p:spPr>
          <a:xfrm>
            <a:off x="395536" y="3779748"/>
            <a:ext cx="2852467"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Le langage des signes.</a:t>
            </a:r>
          </a:p>
        </p:txBody>
      </p:sp>
      <p:pic>
        <p:nvPicPr>
          <p:cNvPr id="11" name="Imag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35960" y="1313223"/>
            <a:ext cx="2409825" cy="1866900"/>
          </a:xfrm>
          <a:prstGeom prst="rect">
            <a:avLst/>
          </a:prstGeom>
        </p:spPr>
      </p:pic>
      <p:sp>
        <p:nvSpPr>
          <p:cNvPr id="12" name="ZoneTexte 11"/>
          <p:cNvSpPr txBox="1"/>
          <p:nvPr/>
        </p:nvSpPr>
        <p:spPr>
          <a:xfrm>
            <a:off x="7003701" y="1313223"/>
            <a:ext cx="1312715"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Attention</a:t>
            </a:r>
          </a:p>
        </p:txBody>
      </p:sp>
      <p:sp>
        <p:nvSpPr>
          <p:cNvPr id="13" name="ZoneTexte 12"/>
          <p:cNvSpPr txBox="1"/>
          <p:nvPr/>
        </p:nvSpPr>
        <p:spPr>
          <a:xfrm>
            <a:off x="6151529" y="4149080"/>
            <a:ext cx="384431"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A</a:t>
            </a:r>
          </a:p>
        </p:txBody>
      </p:sp>
      <p:sp>
        <p:nvSpPr>
          <p:cNvPr id="14" name="ZoneTexte 13"/>
          <p:cNvSpPr txBox="1"/>
          <p:nvPr/>
        </p:nvSpPr>
        <p:spPr>
          <a:xfrm>
            <a:off x="8028384" y="4069432"/>
            <a:ext cx="384431"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B</a:t>
            </a:r>
          </a:p>
        </p:txBody>
      </p:sp>
      <p:sp>
        <p:nvSpPr>
          <p:cNvPr id="15" name="ZoneTexte 14"/>
          <p:cNvSpPr txBox="1"/>
          <p:nvPr/>
        </p:nvSpPr>
        <p:spPr>
          <a:xfrm>
            <a:off x="813836" y="1085926"/>
            <a:ext cx="2852467" cy="400110"/>
          </a:xfrm>
          <a:prstGeom prst="rect">
            <a:avLst/>
          </a:prstGeom>
          <a:noFill/>
        </p:spPr>
        <p:txBody>
          <a:bodyPr wrap="square" rtlCol="0">
            <a:spAutoFit/>
          </a:bodyPr>
          <a:lstStyle/>
          <a:p>
            <a:r>
              <a:rPr lang="fr-FR" sz="2000" b="1" dirty="0" smtClean="0">
                <a:effectLst>
                  <a:outerShdw blurRad="38100" dist="38100" dir="2700000" algn="tl">
                    <a:srgbClr val="000000">
                      <a:alpha val="43137"/>
                    </a:srgbClr>
                  </a:outerShdw>
                </a:effectLst>
                <a:latin typeface="Arial" pitchFamily="34" charset="0"/>
                <a:cs typeface="Arial" pitchFamily="34" charset="0"/>
              </a:rPr>
              <a:t>Histoire de code. </a:t>
            </a:r>
          </a:p>
        </p:txBody>
      </p:sp>
    </p:spTree>
    <p:extLst>
      <p:ext uri="{BB962C8B-B14F-4D97-AF65-F5344CB8AC3E}">
        <p14:creationId xmlns:p14="http://schemas.microsoft.com/office/powerpoint/2010/main" val="4080959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6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250"/>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5150"/>
                            </p:stCondLst>
                            <p:childTnLst>
                              <p:par>
                                <p:cTn id="17" presetID="10" presetClass="entr" presetSubtype="0" fill="hold" grpId="0" nodeType="afterEffect">
                                  <p:stCondLst>
                                    <p:cond delay="1750"/>
                                  </p:stCondLst>
                                  <p:iterate type="wd">
                                    <p:tmPct val="10000"/>
                                  </p:iterate>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10200"/>
                            </p:stCondLst>
                            <p:childTnLst>
                              <p:par>
                                <p:cTn id="21" presetID="10" presetClass="entr" presetSubtype="0" fill="hold" grpId="0" nodeType="afterEffect">
                                  <p:stCondLst>
                                    <p:cond delay="1000"/>
                                  </p:stCondLst>
                                  <p:iterate type="wd">
                                    <p:tmPct val="10000"/>
                                  </p:iterate>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par>
                          <p:cTn id="24" fill="hold">
                            <p:stCondLst>
                              <p:cond delay="11900"/>
                            </p:stCondLst>
                            <p:childTnLst>
                              <p:par>
                                <p:cTn id="25" presetID="53" presetClass="entr" presetSubtype="16" fill="hold" nodeType="afterEffect">
                                  <p:stCondLst>
                                    <p:cond delay="0"/>
                                  </p:stCondLst>
                                  <p:childTnLst>
                                    <p:set>
                                      <p:cBhvr>
                                        <p:cTn id="26" dur="1" fill="hold">
                                          <p:stCondLst>
                                            <p:cond delay="0"/>
                                          </p:stCondLst>
                                        </p:cTn>
                                        <p:tgtEl>
                                          <p:spTgt spid="1032"/>
                                        </p:tgtEl>
                                        <p:attrNameLst>
                                          <p:attrName>style.visibility</p:attrName>
                                        </p:attrNameLst>
                                      </p:cBhvr>
                                      <p:to>
                                        <p:strVal val="visible"/>
                                      </p:to>
                                    </p:set>
                                    <p:anim calcmode="lin" valueType="num">
                                      <p:cBhvr>
                                        <p:cTn id="27" dur="500" fill="hold"/>
                                        <p:tgtEl>
                                          <p:spTgt spid="1032"/>
                                        </p:tgtEl>
                                        <p:attrNameLst>
                                          <p:attrName>ppt_w</p:attrName>
                                        </p:attrNameLst>
                                      </p:cBhvr>
                                      <p:tavLst>
                                        <p:tav tm="0">
                                          <p:val>
                                            <p:fltVal val="0"/>
                                          </p:val>
                                        </p:tav>
                                        <p:tav tm="100000">
                                          <p:val>
                                            <p:strVal val="#ppt_w"/>
                                          </p:val>
                                        </p:tav>
                                      </p:tavLst>
                                    </p:anim>
                                    <p:anim calcmode="lin" valueType="num">
                                      <p:cBhvr>
                                        <p:cTn id="28" dur="500" fill="hold"/>
                                        <p:tgtEl>
                                          <p:spTgt spid="1032"/>
                                        </p:tgtEl>
                                        <p:attrNameLst>
                                          <p:attrName>ppt_h</p:attrName>
                                        </p:attrNameLst>
                                      </p:cBhvr>
                                      <p:tavLst>
                                        <p:tav tm="0">
                                          <p:val>
                                            <p:fltVal val="0"/>
                                          </p:val>
                                        </p:tav>
                                        <p:tav tm="100000">
                                          <p:val>
                                            <p:strVal val="#ppt_h"/>
                                          </p:val>
                                        </p:tav>
                                      </p:tavLst>
                                    </p:anim>
                                    <p:animEffect transition="in" filter="fade">
                                      <p:cBhvr>
                                        <p:cTn id="29" dur="500"/>
                                        <p:tgtEl>
                                          <p:spTgt spid="1032"/>
                                        </p:tgtEl>
                                      </p:cBhvr>
                                    </p:animEffect>
                                  </p:childTnLst>
                                </p:cTn>
                              </p:par>
                            </p:childTnLst>
                          </p:cTn>
                        </p:par>
                        <p:par>
                          <p:cTn id="30" fill="hold">
                            <p:stCondLst>
                              <p:cond delay="12400"/>
                            </p:stCondLst>
                            <p:childTnLst>
                              <p:par>
                                <p:cTn id="31" presetID="10" presetClass="entr" presetSubtype="0" fill="hold" grpId="0" nodeType="afterEffect">
                                  <p:stCondLst>
                                    <p:cond delay="1000"/>
                                  </p:stCondLst>
                                  <p:iterate type="wd">
                                    <p:tmPct val="10000"/>
                                  </p:iterate>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par>
                          <p:cTn id="34" fill="hold">
                            <p:stCondLst>
                              <p:cond delay="13950"/>
                            </p:stCondLst>
                            <p:childTnLst>
                              <p:par>
                                <p:cTn id="35" presetID="53" presetClass="entr" presetSubtype="16" fill="hold" nodeType="after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childTnLst>
                          </p:cTn>
                        </p:par>
                        <p:par>
                          <p:cTn id="40" fill="hold">
                            <p:stCondLst>
                              <p:cond delay="14450"/>
                            </p:stCondLst>
                            <p:childTnLst>
                              <p:par>
                                <p:cTn id="41" presetID="10" presetClass="entr" presetSubtype="0" fill="hold" grpId="0" nodeType="afterEffect">
                                  <p:stCondLst>
                                    <p:cond delay="1000"/>
                                  </p:stCondLst>
                                  <p:iterate type="wd">
                                    <p:tmPct val="10000"/>
                                  </p:iterate>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par>
                          <p:cTn id="44" fill="hold">
                            <p:stCondLst>
                              <p:cond delay="15950"/>
                            </p:stCondLst>
                            <p:childTnLst>
                              <p:par>
                                <p:cTn id="45" presetID="53" presetClass="entr" presetSubtype="16" fill="hold" nodeType="afterEffect">
                                  <p:stCondLst>
                                    <p:cond delay="0"/>
                                  </p:stCondLst>
                                  <p:childTnLst>
                                    <p:set>
                                      <p:cBhvr>
                                        <p:cTn id="46" dur="1" fill="hold">
                                          <p:stCondLst>
                                            <p:cond delay="0"/>
                                          </p:stCondLst>
                                        </p:cTn>
                                        <p:tgtEl>
                                          <p:spTgt spid="2052"/>
                                        </p:tgtEl>
                                        <p:attrNameLst>
                                          <p:attrName>style.visibility</p:attrName>
                                        </p:attrNameLst>
                                      </p:cBhvr>
                                      <p:to>
                                        <p:strVal val="visible"/>
                                      </p:to>
                                    </p:set>
                                    <p:anim calcmode="lin" valueType="num">
                                      <p:cBhvr>
                                        <p:cTn id="47" dur="500" fill="hold"/>
                                        <p:tgtEl>
                                          <p:spTgt spid="2052"/>
                                        </p:tgtEl>
                                        <p:attrNameLst>
                                          <p:attrName>ppt_w</p:attrName>
                                        </p:attrNameLst>
                                      </p:cBhvr>
                                      <p:tavLst>
                                        <p:tav tm="0">
                                          <p:val>
                                            <p:fltVal val="0"/>
                                          </p:val>
                                        </p:tav>
                                        <p:tav tm="100000">
                                          <p:val>
                                            <p:strVal val="#ppt_w"/>
                                          </p:val>
                                        </p:tav>
                                      </p:tavLst>
                                    </p:anim>
                                    <p:anim calcmode="lin" valueType="num">
                                      <p:cBhvr>
                                        <p:cTn id="48" dur="500" fill="hold"/>
                                        <p:tgtEl>
                                          <p:spTgt spid="2052"/>
                                        </p:tgtEl>
                                        <p:attrNameLst>
                                          <p:attrName>ppt_h</p:attrName>
                                        </p:attrNameLst>
                                      </p:cBhvr>
                                      <p:tavLst>
                                        <p:tav tm="0">
                                          <p:val>
                                            <p:fltVal val="0"/>
                                          </p:val>
                                        </p:tav>
                                        <p:tav tm="100000">
                                          <p:val>
                                            <p:strVal val="#ppt_h"/>
                                          </p:val>
                                        </p:tav>
                                      </p:tavLst>
                                    </p:anim>
                                    <p:animEffect transition="in" filter="fade">
                                      <p:cBhvr>
                                        <p:cTn id="49" dur="500"/>
                                        <p:tgtEl>
                                          <p:spTgt spid="2052"/>
                                        </p:tgtEl>
                                      </p:cBhvr>
                                    </p:animEffect>
                                  </p:childTnLst>
                                </p:cTn>
                              </p:par>
                            </p:childTnLst>
                          </p:cTn>
                        </p:par>
                        <p:par>
                          <p:cTn id="50" fill="hold">
                            <p:stCondLst>
                              <p:cond delay="16450"/>
                            </p:stCondLst>
                            <p:childTnLst>
                              <p:par>
                                <p:cTn id="51" presetID="10" presetClass="entr" presetSubtype="0" fill="hold" grpId="0" nodeType="afterEffect">
                                  <p:stCondLst>
                                    <p:cond delay="1000"/>
                                  </p:stCondLst>
                                  <p:iterate type="wd">
                                    <p:tmPct val="10000"/>
                                  </p:iterate>
                                  <p:childTnLst>
                                    <p:set>
                                      <p:cBhvr>
                                        <p:cTn id="52" dur="1" fill="hold">
                                          <p:stCondLst>
                                            <p:cond delay="0"/>
                                          </p:stCondLst>
                                        </p:cTn>
                                        <p:tgtEl>
                                          <p:spTgt spid="13"/>
                                        </p:tgtEl>
                                        <p:attrNameLst>
                                          <p:attrName>style.visibility</p:attrName>
                                        </p:attrNameLst>
                                      </p:cBhvr>
                                      <p:to>
                                        <p:strVal val="visible"/>
                                      </p:to>
                                    </p:set>
                                    <p:animEffect transition="in" filter="fade">
                                      <p:cBhvr>
                                        <p:cTn id="53" dur="500"/>
                                        <p:tgtEl>
                                          <p:spTgt spid="13"/>
                                        </p:tgtEl>
                                      </p:cBhvr>
                                    </p:animEffect>
                                  </p:childTnLst>
                                </p:cTn>
                              </p:par>
                            </p:childTnLst>
                          </p:cTn>
                        </p:par>
                        <p:par>
                          <p:cTn id="54" fill="hold">
                            <p:stCondLst>
                              <p:cond delay="17950"/>
                            </p:stCondLst>
                            <p:childTnLst>
                              <p:par>
                                <p:cTn id="55" presetID="53" presetClass="entr" presetSubtype="16" fill="hold" nodeType="afterEffect">
                                  <p:stCondLst>
                                    <p:cond delay="0"/>
                                  </p:stCondLst>
                                  <p:childTnLst>
                                    <p:set>
                                      <p:cBhvr>
                                        <p:cTn id="56" dur="1" fill="hold">
                                          <p:stCondLst>
                                            <p:cond delay="0"/>
                                          </p:stCondLst>
                                        </p:cTn>
                                        <p:tgtEl>
                                          <p:spTgt spid="1030"/>
                                        </p:tgtEl>
                                        <p:attrNameLst>
                                          <p:attrName>style.visibility</p:attrName>
                                        </p:attrNameLst>
                                      </p:cBhvr>
                                      <p:to>
                                        <p:strVal val="visible"/>
                                      </p:to>
                                    </p:set>
                                    <p:anim calcmode="lin" valueType="num">
                                      <p:cBhvr>
                                        <p:cTn id="57" dur="500" fill="hold"/>
                                        <p:tgtEl>
                                          <p:spTgt spid="1030"/>
                                        </p:tgtEl>
                                        <p:attrNameLst>
                                          <p:attrName>ppt_w</p:attrName>
                                        </p:attrNameLst>
                                      </p:cBhvr>
                                      <p:tavLst>
                                        <p:tav tm="0">
                                          <p:val>
                                            <p:fltVal val="0"/>
                                          </p:val>
                                        </p:tav>
                                        <p:tav tm="100000">
                                          <p:val>
                                            <p:strVal val="#ppt_w"/>
                                          </p:val>
                                        </p:tav>
                                      </p:tavLst>
                                    </p:anim>
                                    <p:anim calcmode="lin" valueType="num">
                                      <p:cBhvr>
                                        <p:cTn id="58" dur="500" fill="hold"/>
                                        <p:tgtEl>
                                          <p:spTgt spid="1030"/>
                                        </p:tgtEl>
                                        <p:attrNameLst>
                                          <p:attrName>ppt_h</p:attrName>
                                        </p:attrNameLst>
                                      </p:cBhvr>
                                      <p:tavLst>
                                        <p:tav tm="0">
                                          <p:val>
                                            <p:fltVal val="0"/>
                                          </p:val>
                                        </p:tav>
                                        <p:tav tm="100000">
                                          <p:val>
                                            <p:strVal val="#ppt_h"/>
                                          </p:val>
                                        </p:tav>
                                      </p:tavLst>
                                    </p:anim>
                                    <p:animEffect transition="in" filter="fade">
                                      <p:cBhvr>
                                        <p:cTn id="59" dur="500"/>
                                        <p:tgtEl>
                                          <p:spTgt spid="1030"/>
                                        </p:tgtEl>
                                      </p:cBhvr>
                                    </p:animEffect>
                                  </p:childTnLst>
                                </p:cTn>
                              </p:par>
                            </p:childTnLst>
                          </p:cTn>
                        </p:par>
                        <p:par>
                          <p:cTn id="60" fill="hold">
                            <p:stCondLst>
                              <p:cond delay="18450"/>
                            </p:stCondLst>
                            <p:childTnLst>
                              <p:par>
                                <p:cTn id="61" presetID="10" presetClass="entr" presetSubtype="0" fill="hold" grpId="0" nodeType="afterEffect">
                                  <p:stCondLst>
                                    <p:cond delay="1000"/>
                                  </p:stCondLst>
                                  <p:iterate type="wd">
                                    <p:tmPct val="10000"/>
                                  </p:iterate>
                                  <p:childTnLst>
                                    <p:set>
                                      <p:cBhvr>
                                        <p:cTn id="62" dur="1" fill="hold">
                                          <p:stCondLst>
                                            <p:cond delay="0"/>
                                          </p:stCondLst>
                                        </p:cTn>
                                        <p:tgtEl>
                                          <p:spTgt spid="14"/>
                                        </p:tgtEl>
                                        <p:attrNameLst>
                                          <p:attrName>style.visibility</p:attrName>
                                        </p:attrNameLst>
                                      </p:cBhvr>
                                      <p:to>
                                        <p:strVal val="visible"/>
                                      </p:to>
                                    </p:set>
                                    <p:animEffect transition="in" filter="fade">
                                      <p:cBhvr>
                                        <p:cTn id="6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9" grpId="0"/>
      <p:bldP spid="10" grpId="0"/>
      <p:bldP spid="12" grpId="0"/>
      <p:bldP spid="13" grpId="0"/>
      <p:bldP spid="14" grpId="0"/>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p:cNvGrpSpPr/>
          <p:nvPr/>
        </p:nvGrpSpPr>
        <p:grpSpPr>
          <a:xfrm>
            <a:off x="1331640" y="3896170"/>
            <a:ext cx="6729412" cy="399062"/>
            <a:chOff x="1331640" y="3896170"/>
            <a:chExt cx="6729412" cy="399062"/>
          </a:xfrm>
        </p:grpSpPr>
        <p:grpSp>
          <p:nvGrpSpPr>
            <p:cNvPr id="252" name="Groupe 251"/>
            <p:cNvGrpSpPr/>
            <p:nvPr/>
          </p:nvGrpSpPr>
          <p:grpSpPr>
            <a:xfrm>
              <a:off x="1331640" y="3923757"/>
              <a:ext cx="6729412" cy="371475"/>
              <a:chOff x="1482006" y="3826788"/>
              <a:chExt cx="6729412" cy="371475"/>
            </a:xfrm>
          </p:grpSpPr>
          <p:sp>
            <p:nvSpPr>
              <p:cNvPr id="277" name="Rectangle 264"/>
              <p:cNvSpPr>
                <a:spLocks noChangeArrowheads="1"/>
              </p:cNvSpPr>
              <p:nvPr/>
            </p:nvSpPr>
            <p:spPr bwMode="auto">
              <a:xfrm>
                <a:off x="1482006"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8" name="Rectangle 267"/>
              <p:cNvSpPr>
                <a:spLocks noChangeArrowheads="1"/>
              </p:cNvSpPr>
              <p:nvPr/>
            </p:nvSpPr>
            <p:spPr bwMode="auto">
              <a:xfrm>
                <a:off x="2323381"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9" name="Rectangle 270"/>
              <p:cNvSpPr>
                <a:spLocks noChangeArrowheads="1"/>
              </p:cNvSpPr>
              <p:nvPr/>
            </p:nvSpPr>
            <p:spPr bwMode="auto">
              <a:xfrm>
                <a:off x="3164756"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0" name="Rectangle 273"/>
              <p:cNvSpPr>
                <a:spLocks noChangeArrowheads="1"/>
              </p:cNvSpPr>
              <p:nvPr/>
            </p:nvSpPr>
            <p:spPr bwMode="auto">
              <a:xfrm>
                <a:off x="4006131"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1" name="Rectangle 276"/>
              <p:cNvSpPr>
                <a:spLocks noChangeArrowheads="1"/>
              </p:cNvSpPr>
              <p:nvPr/>
            </p:nvSpPr>
            <p:spPr bwMode="auto">
              <a:xfrm>
                <a:off x="4847506" y="3826788"/>
                <a:ext cx="839787"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2" name="Rectangle 279"/>
              <p:cNvSpPr>
                <a:spLocks noChangeArrowheads="1"/>
              </p:cNvSpPr>
              <p:nvPr/>
            </p:nvSpPr>
            <p:spPr bwMode="auto">
              <a:xfrm>
                <a:off x="5687293"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3" name="Rectangle 282"/>
              <p:cNvSpPr>
                <a:spLocks noChangeArrowheads="1"/>
              </p:cNvSpPr>
              <p:nvPr/>
            </p:nvSpPr>
            <p:spPr bwMode="auto">
              <a:xfrm>
                <a:off x="6528668"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4" name="Rectangle 285"/>
              <p:cNvSpPr>
                <a:spLocks noChangeArrowheads="1"/>
              </p:cNvSpPr>
              <p:nvPr/>
            </p:nvSpPr>
            <p:spPr bwMode="auto">
              <a:xfrm>
                <a:off x="7370043"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grpSp>
          <p:nvGrpSpPr>
            <p:cNvPr id="301" name="Groupe 300"/>
            <p:cNvGrpSpPr/>
            <p:nvPr/>
          </p:nvGrpSpPr>
          <p:grpSpPr>
            <a:xfrm>
              <a:off x="1671384" y="3942207"/>
              <a:ext cx="190500" cy="276225"/>
              <a:chOff x="1807443" y="3868063"/>
              <a:chExt cx="190500" cy="276225"/>
            </a:xfrm>
          </p:grpSpPr>
          <p:sp>
            <p:nvSpPr>
              <p:cNvPr id="302" name="Rectangle 353"/>
              <p:cNvSpPr>
                <a:spLocks noChangeArrowheads="1"/>
              </p:cNvSpPr>
              <p:nvPr/>
            </p:nvSpPr>
            <p:spPr bwMode="auto">
              <a:xfrm>
                <a:off x="180744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03" name="Rectangle 354"/>
              <p:cNvSpPr>
                <a:spLocks noChangeArrowheads="1"/>
              </p:cNvSpPr>
              <p:nvPr/>
            </p:nvSpPr>
            <p:spPr bwMode="auto">
              <a:xfrm>
                <a:off x="192174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bg1"/>
                    </a:solidFill>
                    <a:effectLst/>
                    <a:latin typeface="Book Antiqua" pitchFamily="18" charset="0"/>
                    <a:cs typeface="Arial" pitchFamily="34" charset="0"/>
                  </a:rPr>
                  <a:t>7</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304" name="Groupe 303"/>
            <p:cNvGrpSpPr/>
            <p:nvPr/>
          </p:nvGrpSpPr>
          <p:grpSpPr>
            <a:xfrm>
              <a:off x="2512759" y="3942207"/>
              <a:ext cx="190500" cy="276225"/>
              <a:chOff x="2648818" y="3868063"/>
              <a:chExt cx="190500" cy="276225"/>
            </a:xfrm>
          </p:grpSpPr>
          <p:sp>
            <p:nvSpPr>
              <p:cNvPr id="305" name="Rectangle 359"/>
              <p:cNvSpPr>
                <a:spLocks noChangeArrowheads="1"/>
              </p:cNvSpPr>
              <p:nvPr/>
            </p:nvSpPr>
            <p:spPr bwMode="auto">
              <a:xfrm>
                <a:off x="264881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06" name="Rectangle 360"/>
              <p:cNvSpPr>
                <a:spLocks noChangeArrowheads="1"/>
              </p:cNvSpPr>
              <p:nvPr/>
            </p:nvSpPr>
            <p:spPr bwMode="auto">
              <a:xfrm>
                <a:off x="276311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6</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307" name="Groupe 306"/>
            <p:cNvGrpSpPr/>
            <p:nvPr/>
          </p:nvGrpSpPr>
          <p:grpSpPr>
            <a:xfrm>
              <a:off x="3354134" y="3942207"/>
              <a:ext cx="190500" cy="276225"/>
              <a:chOff x="3490193" y="3868063"/>
              <a:chExt cx="190500" cy="276225"/>
            </a:xfrm>
          </p:grpSpPr>
          <p:sp>
            <p:nvSpPr>
              <p:cNvPr id="308" name="Rectangle 365"/>
              <p:cNvSpPr>
                <a:spLocks noChangeArrowheads="1"/>
              </p:cNvSpPr>
              <p:nvPr/>
            </p:nvSpPr>
            <p:spPr bwMode="auto">
              <a:xfrm>
                <a:off x="349019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09" name="Rectangle 366"/>
              <p:cNvSpPr>
                <a:spLocks noChangeArrowheads="1"/>
              </p:cNvSpPr>
              <p:nvPr/>
            </p:nvSpPr>
            <p:spPr bwMode="auto">
              <a:xfrm>
                <a:off x="360449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5</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pic>
          <p:nvPicPr>
            <p:cNvPr id="310" name="Picture 36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2972" y="3896170"/>
              <a:ext cx="292100" cy="354013"/>
            </a:xfrm>
            <a:prstGeom prst="rect">
              <a:avLst/>
            </a:prstGeom>
            <a:noFill/>
            <a:ln w="9525">
              <a:noFill/>
              <a:miter lim="800000"/>
              <a:headEnd/>
              <a:tailEnd/>
            </a:ln>
          </p:spPr>
        </p:pic>
        <p:grpSp>
          <p:nvGrpSpPr>
            <p:cNvPr id="311" name="Groupe 310"/>
            <p:cNvGrpSpPr/>
            <p:nvPr/>
          </p:nvGrpSpPr>
          <p:grpSpPr>
            <a:xfrm>
              <a:off x="4195509" y="3942207"/>
              <a:ext cx="190500" cy="276225"/>
              <a:chOff x="4331568" y="3868063"/>
              <a:chExt cx="190500" cy="276225"/>
            </a:xfrm>
          </p:grpSpPr>
          <p:sp>
            <p:nvSpPr>
              <p:cNvPr id="312" name="Rectangle 371"/>
              <p:cNvSpPr>
                <a:spLocks noChangeArrowheads="1"/>
              </p:cNvSpPr>
              <p:nvPr/>
            </p:nvSpPr>
            <p:spPr bwMode="auto">
              <a:xfrm>
                <a:off x="433156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13" name="Rectangle 372"/>
              <p:cNvSpPr>
                <a:spLocks noChangeArrowheads="1"/>
              </p:cNvSpPr>
              <p:nvPr/>
            </p:nvSpPr>
            <p:spPr bwMode="auto">
              <a:xfrm>
                <a:off x="444586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pic>
          <p:nvPicPr>
            <p:cNvPr id="314" name="Picture 37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52759" y="3896170"/>
              <a:ext cx="293687" cy="354013"/>
            </a:xfrm>
            <a:prstGeom prst="rect">
              <a:avLst/>
            </a:prstGeom>
            <a:noFill/>
            <a:ln w="9525">
              <a:noFill/>
              <a:miter lim="800000"/>
              <a:headEnd/>
              <a:tailEnd/>
            </a:ln>
          </p:spPr>
        </p:pic>
        <p:grpSp>
          <p:nvGrpSpPr>
            <p:cNvPr id="315" name="Groupe 314"/>
            <p:cNvGrpSpPr/>
            <p:nvPr/>
          </p:nvGrpSpPr>
          <p:grpSpPr>
            <a:xfrm>
              <a:off x="5036884" y="3942207"/>
              <a:ext cx="190500" cy="276225"/>
              <a:chOff x="5172943" y="3868063"/>
              <a:chExt cx="190500" cy="276225"/>
            </a:xfrm>
          </p:grpSpPr>
          <p:sp>
            <p:nvSpPr>
              <p:cNvPr id="316" name="Rectangle 377"/>
              <p:cNvSpPr>
                <a:spLocks noChangeArrowheads="1"/>
              </p:cNvSpPr>
              <p:nvPr/>
            </p:nvSpPr>
            <p:spPr bwMode="auto">
              <a:xfrm>
                <a:off x="517294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17" name="Rectangle 378"/>
              <p:cNvSpPr>
                <a:spLocks noChangeArrowheads="1"/>
              </p:cNvSpPr>
              <p:nvPr/>
            </p:nvSpPr>
            <p:spPr bwMode="auto">
              <a:xfrm>
                <a:off x="528724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3</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318" name="Rectangle 383"/>
            <p:cNvSpPr>
              <a:spLocks noChangeArrowheads="1"/>
            </p:cNvSpPr>
            <p:nvPr/>
          </p:nvSpPr>
          <p:spPr bwMode="auto">
            <a:xfrm>
              <a:off x="5878259" y="3942207"/>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319" name="Groupe 318"/>
            <p:cNvGrpSpPr/>
            <p:nvPr/>
          </p:nvGrpSpPr>
          <p:grpSpPr>
            <a:xfrm>
              <a:off x="5894134" y="3896170"/>
              <a:ext cx="293687" cy="354013"/>
              <a:chOff x="6030193" y="3822026"/>
              <a:chExt cx="293687" cy="354013"/>
            </a:xfrm>
          </p:grpSpPr>
          <p:pic>
            <p:nvPicPr>
              <p:cNvPr id="320" name="Picture 38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30193" y="3822026"/>
                <a:ext cx="293687" cy="354013"/>
              </a:xfrm>
              <a:prstGeom prst="rect">
                <a:avLst/>
              </a:prstGeom>
              <a:noFill/>
              <a:ln w="9525">
                <a:noFill/>
                <a:miter lim="800000"/>
                <a:headEnd/>
                <a:tailEnd/>
              </a:ln>
            </p:spPr>
          </p:pic>
          <p:sp>
            <p:nvSpPr>
              <p:cNvPr id="321" name="Rectangle 384"/>
              <p:cNvSpPr>
                <a:spLocks noChangeArrowheads="1"/>
              </p:cNvSpPr>
              <p:nvPr/>
            </p:nvSpPr>
            <p:spPr bwMode="auto">
              <a:xfrm>
                <a:off x="612861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322" name="Rectangle 389"/>
            <p:cNvSpPr>
              <a:spLocks noChangeArrowheads="1"/>
            </p:cNvSpPr>
            <p:nvPr/>
          </p:nvSpPr>
          <p:spPr bwMode="auto">
            <a:xfrm>
              <a:off x="6719634" y="3942207"/>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323" name="Groupe 322"/>
            <p:cNvGrpSpPr/>
            <p:nvPr/>
          </p:nvGrpSpPr>
          <p:grpSpPr>
            <a:xfrm>
              <a:off x="6735509" y="3896170"/>
              <a:ext cx="293687" cy="354013"/>
              <a:chOff x="6871568" y="3822026"/>
              <a:chExt cx="293687" cy="354013"/>
            </a:xfrm>
          </p:grpSpPr>
          <p:pic>
            <p:nvPicPr>
              <p:cNvPr id="324" name="Picture 38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71568" y="3822026"/>
                <a:ext cx="293687" cy="354013"/>
              </a:xfrm>
              <a:prstGeom prst="rect">
                <a:avLst/>
              </a:prstGeom>
              <a:noFill/>
              <a:ln w="9525">
                <a:noFill/>
                <a:miter lim="800000"/>
                <a:headEnd/>
                <a:tailEnd/>
              </a:ln>
            </p:spPr>
          </p:pic>
          <p:sp>
            <p:nvSpPr>
              <p:cNvPr id="325" name="Rectangle 390"/>
              <p:cNvSpPr>
                <a:spLocks noChangeArrowheads="1"/>
              </p:cNvSpPr>
              <p:nvPr/>
            </p:nvSpPr>
            <p:spPr bwMode="auto">
              <a:xfrm>
                <a:off x="696999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326" name="Groupe 325"/>
            <p:cNvGrpSpPr/>
            <p:nvPr/>
          </p:nvGrpSpPr>
          <p:grpSpPr>
            <a:xfrm>
              <a:off x="7561009" y="3896170"/>
              <a:ext cx="307975" cy="354013"/>
              <a:chOff x="7697068" y="3822026"/>
              <a:chExt cx="307975" cy="354013"/>
            </a:xfrm>
          </p:grpSpPr>
          <p:pic>
            <p:nvPicPr>
              <p:cNvPr id="327" name="Picture 39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12943" y="3822026"/>
                <a:ext cx="292100" cy="354013"/>
              </a:xfrm>
              <a:prstGeom prst="rect">
                <a:avLst/>
              </a:prstGeom>
              <a:noFill/>
              <a:ln w="9525">
                <a:noFill/>
                <a:miter lim="800000"/>
                <a:headEnd/>
                <a:tailEnd/>
              </a:ln>
            </p:spPr>
          </p:pic>
          <p:sp>
            <p:nvSpPr>
              <p:cNvPr id="328" name="Rectangle 395"/>
              <p:cNvSpPr>
                <a:spLocks noChangeArrowheads="1"/>
              </p:cNvSpPr>
              <p:nvPr/>
            </p:nvSpPr>
            <p:spPr bwMode="auto">
              <a:xfrm>
                <a:off x="769706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329" name="Rectangle 396"/>
            <p:cNvSpPr>
              <a:spLocks noChangeArrowheads="1"/>
            </p:cNvSpPr>
            <p:nvPr/>
          </p:nvSpPr>
          <p:spPr bwMode="auto">
            <a:xfrm>
              <a:off x="7675309" y="3946970"/>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22" name="Groupe 21"/>
          <p:cNvGrpSpPr/>
          <p:nvPr/>
        </p:nvGrpSpPr>
        <p:grpSpPr>
          <a:xfrm>
            <a:off x="1331640" y="4282209"/>
            <a:ext cx="6729412" cy="373063"/>
            <a:chOff x="1331640" y="4282209"/>
            <a:chExt cx="6729412" cy="373063"/>
          </a:xfrm>
        </p:grpSpPr>
        <p:grpSp>
          <p:nvGrpSpPr>
            <p:cNvPr id="251" name="Groupe 250"/>
            <p:cNvGrpSpPr/>
            <p:nvPr/>
          </p:nvGrpSpPr>
          <p:grpSpPr>
            <a:xfrm>
              <a:off x="1331640" y="4282209"/>
              <a:ext cx="6729412" cy="373063"/>
              <a:chOff x="1482005" y="4180014"/>
              <a:chExt cx="6729412" cy="373063"/>
            </a:xfrm>
          </p:grpSpPr>
          <p:sp>
            <p:nvSpPr>
              <p:cNvPr id="285" name="Rectangle 254"/>
              <p:cNvSpPr>
                <a:spLocks noChangeArrowheads="1"/>
              </p:cNvSpPr>
              <p:nvPr/>
            </p:nvSpPr>
            <p:spPr bwMode="auto">
              <a:xfrm>
                <a:off x="1482005"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6" name="Rectangle 255"/>
              <p:cNvSpPr>
                <a:spLocks noChangeArrowheads="1"/>
              </p:cNvSpPr>
              <p:nvPr/>
            </p:nvSpPr>
            <p:spPr bwMode="auto">
              <a:xfrm>
                <a:off x="2323380"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7" name="Rectangle 256"/>
              <p:cNvSpPr>
                <a:spLocks noChangeArrowheads="1"/>
              </p:cNvSpPr>
              <p:nvPr/>
            </p:nvSpPr>
            <p:spPr bwMode="auto">
              <a:xfrm>
                <a:off x="3164755"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8" name="Rectangle 257"/>
              <p:cNvSpPr>
                <a:spLocks noChangeArrowheads="1"/>
              </p:cNvSpPr>
              <p:nvPr/>
            </p:nvSpPr>
            <p:spPr bwMode="auto">
              <a:xfrm>
                <a:off x="4006130"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9" name="Rectangle 258"/>
              <p:cNvSpPr>
                <a:spLocks noChangeArrowheads="1"/>
              </p:cNvSpPr>
              <p:nvPr/>
            </p:nvSpPr>
            <p:spPr bwMode="auto">
              <a:xfrm>
                <a:off x="4847505" y="4180014"/>
                <a:ext cx="839787"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0" name="Rectangle 259"/>
              <p:cNvSpPr>
                <a:spLocks noChangeArrowheads="1"/>
              </p:cNvSpPr>
              <p:nvPr/>
            </p:nvSpPr>
            <p:spPr bwMode="auto">
              <a:xfrm>
                <a:off x="5687292"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1" name="Rectangle 260"/>
              <p:cNvSpPr>
                <a:spLocks noChangeArrowheads="1"/>
              </p:cNvSpPr>
              <p:nvPr/>
            </p:nvSpPr>
            <p:spPr bwMode="auto">
              <a:xfrm>
                <a:off x="6528667"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2" name="Rectangle 261"/>
              <p:cNvSpPr>
                <a:spLocks noChangeArrowheads="1"/>
              </p:cNvSpPr>
              <p:nvPr/>
            </p:nvSpPr>
            <p:spPr bwMode="auto">
              <a:xfrm>
                <a:off x="7370042" y="4180014"/>
                <a:ext cx="841375" cy="373063"/>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330" name="Rectangle 399"/>
            <p:cNvSpPr>
              <a:spLocks noChangeArrowheads="1"/>
            </p:cNvSpPr>
            <p:nvPr/>
          </p:nvSpPr>
          <p:spPr bwMode="auto">
            <a:xfrm>
              <a:off x="1595184" y="4315270"/>
              <a:ext cx="3460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128</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31" name="Rectangle 402"/>
            <p:cNvSpPr>
              <a:spLocks noChangeArrowheads="1"/>
            </p:cNvSpPr>
            <p:nvPr/>
          </p:nvSpPr>
          <p:spPr bwMode="auto">
            <a:xfrm>
              <a:off x="2493709" y="4315270"/>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64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2" name="Rectangle 405"/>
            <p:cNvSpPr>
              <a:spLocks noChangeArrowheads="1"/>
            </p:cNvSpPr>
            <p:nvPr/>
          </p:nvSpPr>
          <p:spPr bwMode="auto">
            <a:xfrm>
              <a:off x="3335084" y="4315270"/>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32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3" name="Rectangle 408"/>
            <p:cNvSpPr>
              <a:spLocks noChangeArrowheads="1"/>
            </p:cNvSpPr>
            <p:nvPr/>
          </p:nvSpPr>
          <p:spPr bwMode="auto">
            <a:xfrm>
              <a:off x="4176459" y="4315270"/>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16</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4" name="Rectangle 411"/>
            <p:cNvSpPr>
              <a:spLocks noChangeArrowheads="1"/>
            </p:cNvSpPr>
            <p:nvPr/>
          </p:nvSpPr>
          <p:spPr bwMode="auto">
            <a:xfrm>
              <a:off x="5074984" y="431527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8</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5" name="Rectangle 414"/>
            <p:cNvSpPr>
              <a:spLocks noChangeArrowheads="1"/>
            </p:cNvSpPr>
            <p:nvPr/>
          </p:nvSpPr>
          <p:spPr bwMode="auto">
            <a:xfrm>
              <a:off x="5916359" y="431527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6" name="Rectangle 417"/>
            <p:cNvSpPr>
              <a:spLocks noChangeArrowheads="1"/>
            </p:cNvSpPr>
            <p:nvPr/>
          </p:nvSpPr>
          <p:spPr bwMode="auto">
            <a:xfrm>
              <a:off x="6757734" y="431527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7" name="Rectangle 420"/>
            <p:cNvSpPr>
              <a:spLocks noChangeArrowheads="1"/>
            </p:cNvSpPr>
            <p:nvPr/>
          </p:nvSpPr>
          <p:spPr bwMode="auto">
            <a:xfrm>
              <a:off x="7599109" y="431527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23" name="Groupe 22"/>
          <p:cNvGrpSpPr/>
          <p:nvPr/>
        </p:nvGrpSpPr>
        <p:grpSpPr>
          <a:xfrm>
            <a:off x="1331640" y="4655272"/>
            <a:ext cx="6729412" cy="373063"/>
            <a:chOff x="1331640" y="4655272"/>
            <a:chExt cx="6729412" cy="373063"/>
          </a:xfrm>
        </p:grpSpPr>
        <p:grpSp>
          <p:nvGrpSpPr>
            <p:cNvPr id="253" name="Groupe 252"/>
            <p:cNvGrpSpPr/>
            <p:nvPr/>
          </p:nvGrpSpPr>
          <p:grpSpPr>
            <a:xfrm>
              <a:off x="1331640" y="4655272"/>
              <a:ext cx="6729412" cy="373063"/>
              <a:chOff x="1482006" y="4568151"/>
              <a:chExt cx="6729412" cy="373063"/>
            </a:xfrm>
          </p:grpSpPr>
          <p:sp>
            <p:nvSpPr>
              <p:cNvPr id="263" name="Rectangle 286"/>
              <p:cNvSpPr>
                <a:spLocks noChangeArrowheads="1"/>
              </p:cNvSpPr>
              <p:nvPr/>
            </p:nvSpPr>
            <p:spPr bwMode="auto">
              <a:xfrm>
                <a:off x="1482006"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4"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5" name="Rectangle 291"/>
              <p:cNvSpPr>
                <a:spLocks noChangeArrowheads="1"/>
              </p:cNvSpPr>
              <p:nvPr/>
            </p:nvSpPr>
            <p:spPr bwMode="auto">
              <a:xfrm>
                <a:off x="2323381"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6"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7" name="Rectangle 294"/>
              <p:cNvSpPr>
                <a:spLocks noChangeArrowheads="1"/>
              </p:cNvSpPr>
              <p:nvPr/>
            </p:nvSpPr>
            <p:spPr bwMode="auto">
              <a:xfrm>
                <a:off x="3164756"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8"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9" name="Rectangle 297"/>
              <p:cNvSpPr>
                <a:spLocks noChangeArrowheads="1"/>
              </p:cNvSpPr>
              <p:nvPr/>
            </p:nvSpPr>
            <p:spPr bwMode="auto">
              <a:xfrm>
                <a:off x="4006131"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0"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1" name="Rectangle 300"/>
              <p:cNvSpPr>
                <a:spLocks noChangeArrowheads="1"/>
              </p:cNvSpPr>
              <p:nvPr/>
            </p:nvSpPr>
            <p:spPr bwMode="auto">
              <a:xfrm>
                <a:off x="4847506" y="4568151"/>
                <a:ext cx="839787"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2" name="Rectangle 301"/>
              <p:cNvSpPr>
                <a:spLocks noChangeArrowheads="1"/>
              </p:cNvSpPr>
              <p:nvPr/>
            </p:nvSpPr>
            <p:spPr bwMode="auto">
              <a:xfrm>
                <a:off x="5687293"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3"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4" name="Rectangle 306"/>
              <p:cNvSpPr>
                <a:spLocks noChangeArrowheads="1"/>
              </p:cNvSpPr>
              <p:nvPr/>
            </p:nvSpPr>
            <p:spPr bwMode="auto">
              <a:xfrm>
                <a:off x="6528668"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5"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6" name="Rectangle 309"/>
              <p:cNvSpPr>
                <a:spLocks noChangeArrowheads="1"/>
              </p:cNvSpPr>
              <p:nvPr/>
            </p:nvSpPr>
            <p:spPr bwMode="auto">
              <a:xfrm>
                <a:off x="7370043"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338" name="Rectangle 423"/>
            <p:cNvSpPr>
              <a:spLocks noChangeArrowheads="1"/>
            </p:cNvSpPr>
            <p:nvPr/>
          </p:nvSpPr>
          <p:spPr bwMode="auto">
            <a:xfrm>
              <a:off x="1479297" y="4686745"/>
              <a:ext cx="5810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1x128</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39" name="Rectangle 426"/>
            <p:cNvSpPr>
              <a:spLocks noChangeArrowheads="1"/>
            </p:cNvSpPr>
            <p:nvPr/>
          </p:nvSpPr>
          <p:spPr bwMode="auto">
            <a:xfrm>
              <a:off x="2377822" y="4686745"/>
              <a:ext cx="4651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1x64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0" name="Rectangle 429"/>
            <p:cNvSpPr>
              <a:spLocks noChangeArrowheads="1"/>
            </p:cNvSpPr>
            <p:nvPr/>
          </p:nvSpPr>
          <p:spPr bwMode="auto">
            <a:xfrm>
              <a:off x="3219197" y="4686745"/>
              <a:ext cx="4651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1x32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1" name="Rectangle 432"/>
            <p:cNvSpPr>
              <a:spLocks noChangeArrowheads="1"/>
            </p:cNvSpPr>
            <p:nvPr/>
          </p:nvSpPr>
          <p:spPr bwMode="auto">
            <a:xfrm>
              <a:off x="4060572" y="4686745"/>
              <a:ext cx="4651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0x16</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42" name="Rectangle 435"/>
            <p:cNvSpPr>
              <a:spLocks noChangeArrowheads="1"/>
            </p:cNvSpPr>
            <p:nvPr/>
          </p:nvSpPr>
          <p:spPr bwMode="auto">
            <a:xfrm>
              <a:off x="4959096" y="4686745"/>
              <a:ext cx="349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0x8</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43" name="Rectangle 438"/>
            <p:cNvSpPr>
              <a:spLocks noChangeArrowheads="1"/>
            </p:cNvSpPr>
            <p:nvPr/>
          </p:nvSpPr>
          <p:spPr bwMode="auto">
            <a:xfrm>
              <a:off x="5800471" y="4686745"/>
              <a:ext cx="349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1x4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4" name="Rectangle 441"/>
            <p:cNvSpPr>
              <a:spLocks noChangeArrowheads="1"/>
            </p:cNvSpPr>
            <p:nvPr/>
          </p:nvSpPr>
          <p:spPr bwMode="auto">
            <a:xfrm>
              <a:off x="6641846" y="4686745"/>
              <a:ext cx="349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1x2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5" name="Rectangle 444"/>
            <p:cNvSpPr>
              <a:spLocks noChangeArrowheads="1"/>
            </p:cNvSpPr>
            <p:nvPr/>
          </p:nvSpPr>
          <p:spPr bwMode="auto">
            <a:xfrm>
              <a:off x="7483221" y="4686745"/>
              <a:ext cx="349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0x1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24" name="Groupe 23"/>
          <p:cNvGrpSpPr/>
          <p:nvPr/>
        </p:nvGrpSpPr>
        <p:grpSpPr>
          <a:xfrm>
            <a:off x="1331640" y="5018533"/>
            <a:ext cx="6729412" cy="373063"/>
            <a:chOff x="1331640" y="5018533"/>
            <a:chExt cx="6729412" cy="373063"/>
          </a:xfrm>
        </p:grpSpPr>
        <p:grpSp>
          <p:nvGrpSpPr>
            <p:cNvPr id="250" name="Groupe 249"/>
            <p:cNvGrpSpPr/>
            <p:nvPr/>
          </p:nvGrpSpPr>
          <p:grpSpPr>
            <a:xfrm>
              <a:off x="1331640" y="5018533"/>
              <a:ext cx="6729412" cy="373063"/>
              <a:chOff x="1386755" y="6381328"/>
              <a:chExt cx="6729412" cy="373063"/>
            </a:xfrm>
          </p:grpSpPr>
          <p:sp>
            <p:nvSpPr>
              <p:cNvPr id="293" name="Rectangle 254"/>
              <p:cNvSpPr>
                <a:spLocks noChangeArrowheads="1"/>
              </p:cNvSpPr>
              <p:nvPr/>
            </p:nvSpPr>
            <p:spPr bwMode="auto">
              <a:xfrm>
                <a:off x="1386755"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4" name="Rectangle 255"/>
              <p:cNvSpPr>
                <a:spLocks noChangeArrowheads="1"/>
              </p:cNvSpPr>
              <p:nvPr/>
            </p:nvSpPr>
            <p:spPr bwMode="auto">
              <a:xfrm>
                <a:off x="2228130"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5" name="Rectangle 256"/>
              <p:cNvSpPr>
                <a:spLocks noChangeArrowheads="1"/>
              </p:cNvSpPr>
              <p:nvPr/>
            </p:nvSpPr>
            <p:spPr bwMode="auto">
              <a:xfrm>
                <a:off x="3069505"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6" name="Rectangle 257"/>
              <p:cNvSpPr>
                <a:spLocks noChangeArrowheads="1"/>
              </p:cNvSpPr>
              <p:nvPr/>
            </p:nvSpPr>
            <p:spPr bwMode="auto">
              <a:xfrm>
                <a:off x="3910880"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7" name="Rectangle 258"/>
              <p:cNvSpPr>
                <a:spLocks noChangeArrowheads="1"/>
              </p:cNvSpPr>
              <p:nvPr/>
            </p:nvSpPr>
            <p:spPr bwMode="auto">
              <a:xfrm>
                <a:off x="4752255" y="6381328"/>
                <a:ext cx="839787"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8" name="Rectangle 259"/>
              <p:cNvSpPr>
                <a:spLocks noChangeArrowheads="1"/>
              </p:cNvSpPr>
              <p:nvPr/>
            </p:nvSpPr>
            <p:spPr bwMode="auto">
              <a:xfrm>
                <a:off x="5592042"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9" name="Rectangle 260"/>
              <p:cNvSpPr>
                <a:spLocks noChangeArrowheads="1"/>
              </p:cNvSpPr>
              <p:nvPr/>
            </p:nvSpPr>
            <p:spPr bwMode="auto">
              <a:xfrm>
                <a:off x="6433417"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00" name="Rectangle 261"/>
              <p:cNvSpPr>
                <a:spLocks noChangeArrowheads="1"/>
              </p:cNvSpPr>
              <p:nvPr/>
            </p:nvSpPr>
            <p:spPr bwMode="auto">
              <a:xfrm>
                <a:off x="7274792" y="6381328"/>
                <a:ext cx="841375" cy="373063"/>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346" name="Rectangle 447"/>
            <p:cNvSpPr>
              <a:spLocks noChangeArrowheads="1"/>
            </p:cNvSpPr>
            <p:nvPr/>
          </p:nvSpPr>
          <p:spPr bwMode="auto">
            <a:xfrm>
              <a:off x="1498347"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128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7" name="Rectangle 450"/>
            <p:cNvSpPr>
              <a:spLocks noChangeArrowheads="1"/>
            </p:cNvSpPr>
            <p:nvPr/>
          </p:nvSpPr>
          <p:spPr bwMode="auto">
            <a:xfrm>
              <a:off x="2366709" y="5058220"/>
              <a:ext cx="485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64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8" name="Rectangle 454"/>
            <p:cNvSpPr>
              <a:spLocks noChangeArrowheads="1"/>
            </p:cNvSpPr>
            <p:nvPr/>
          </p:nvSpPr>
          <p:spPr bwMode="auto">
            <a:xfrm>
              <a:off x="3181097"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32   +</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49" name="Rectangle 457"/>
            <p:cNvSpPr>
              <a:spLocks noChangeArrowheads="1"/>
            </p:cNvSpPr>
            <p:nvPr/>
          </p:nvSpPr>
          <p:spPr bwMode="auto">
            <a:xfrm>
              <a:off x="4078034" y="5058220"/>
              <a:ext cx="428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0" name="Rectangle 460"/>
            <p:cNvSpPr>
              <a:spLocks noChangeArrowheads="1"/>
            </p:cNvSpPr>
            <p:nvPr/>
          </p:nvSpPr>
          <p:spPr bwMode="auto">
            <a:xfrm>
              <a:off x="4862259"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1" name="Rectangle 463"/>
            <p:cNvSpPr>
              <a:spLocks noChangeArrowheads="1"/>
            </p:cNvSpPr>
            <p:nvPr/>
          </p:nvSpPr>
          <p:spPr bwMode="auto">
            <a:xfrm>
              <a:off x="5703634"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4     +</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2" name="Rectangle 466"/>
            <p:cNvSpPr>
              <a:spLocks noChangeArrowheads="1"/>
            </p:cNvSpPr>
            <p:nvPr/>
          </p:nvSpPr>
          <p:spPr bwMode="auto">
            <a:xfrm>
              <a:off x="6545009"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2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3" name="Rectangle 469"/>
            <p:cNvSpPr>
              <a:spLocks noChangeArrowheads="1"/>
            </p:cNvSpPr>
            <p:nvPr/>
          </p:nvSpPr>
          <p:spPr bwMode="auto">
            <a:xfrm>
              <a:off x="7599109" y="505822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2" name="Groupe 1"/>
          <p:cNvGrpSpPr/>
          <p:nvPr/>
        </p:nvGrpSpPr>
        <p:grpSpPr>
          <a:xfrm>
            <a:off x="1331640" y="3562129"/>
            <a:ext cx="6729412" cy="373063"/>
            <a:chOff x="1331640" y="3562129"/>
            <a:chExt cx="6729412" cy="373063"/>
          </a:xfrm>
        </p:grpSpPr>
        <p:grpSp>
          <p:nvGrpSpPr>
            <p:cNvPr id="254" name="Groupe 253"/>
            <p:cNvGrpSpPr/>
            <p:nvPr/>
          </p:nvGrpSpPr>
          <p:grpSpPr>
            <a:xfrm>
              <a:off x="1331640" y="3562129"/>
              <a:ext cx="6729412" cy="373063"/>
              <a:chOff x="1482006" y="3455313"/>
              <a:chExt cx="6729412" cy="373063"/>
            </a:xfrm>
          </p:grpSpPr>
          <p:sp>
            <p:nvSpPr>
              <p:cNvPr id="255" name="Rectangle 254"/>
              <p:cNvSpPr>
                <a:spLocks noChangeArrowheads="1"/>
              </p:cNvSpPr>
              <p:nvPr/>
            </p:nvSpPr>
            <p:spPr bwMode="auto">
              <a:xfrm>
                <a:off x="148200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56" name="Rectangle 255"/>
              <p:cNvSpPr>
                <a:spLocks noChangeArrowheads="1"/>
              </p:cNvSpPr>
              <p:nvPr/>
            </p:nvSpPr>
            <p:spPr bwMode="auto">
              <a:xfrm>
                <a:off x="232338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57" name="Rectangle 256"/>
              <p:cNvSpPr>
                <a:spLocks noChangeArrowheads="1"/>
              </p:cNvSpPr>
              <p:nvPr/>
            </p:nvSpPr>
            <p:spPr bwMode="auto">
              <a:xfrm>
                <a:off x="316475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58" name="Rectangle 257"/>
              <p:cNvSpPr>
                <a:spLocks noChangeArrowheads="1"/>
              </p:cNvSpPr>
              <p:nvPr/>
            </p:nvSpPr>
            <p:spPr bwMode="auto">
              <a:xfrm>
                <a:off x="400613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59" name="Rectangle 258"/>
              <p:cNvSpPr>
                <a:spLocks noChangeArrowheads="1"/>
              </p:cNvSpPr>
              <p:nvPr/>
            </p:nvSpPr>
            <p:spPr bwMode="auto">
              <a:xfrm>
                <a:off x="4847506" y="3455313"/>
                <a:ext cx="839787"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0" name="Rectangle 259"/>
              <p:cNvSpPr>
                <a:spLocks noChangeArrowheads="1"/>
              </p:cNvSpPr>
              <p:nvPr/>
            </p:nvSpPr>
            <p:spPr bwMode="auto">
              <a:xfrm>
                <a:off x="5687293"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1" name="Rectangle 260"/>
              <p:cNvSpPr>
                <a:spLocks noChangeArrowheads="1"/>
              </p:cNvSpPr>
              <p:nvPr/>
            </p:nvSpPr>
            <p:spPr bwMode="auto">
              <a:xfrm>
                <a:off x="6528668"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2" name="Rectangle 261"/>
              <p:cNvSpPr>
                <a:spLocks noChangeArrowheads="1"/>
              </p:cNvSpPr>
              <p:nvPr/>
            </p:nvSpPr>
            <p:spPr bwMode="auto">
              <a:xfrm>
                <a:off x="7370043" y="3455313"/>
                <a:ext cx="841375" cy="373063"/>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354" name="Rectangle 327"/>
            <p:cNvSpPr>
              <a:spLocks noChangeArrowheads="1"/>
            </p:cNvSpPr>
            <p:nvPr/>
          </p:nvSpPr>
          <p:spPr bwMode="auto">
            <a:xfrm>
              <a:off x="1709484"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5" name="Rectangle 330"/>
            <p:cNvSpPr>
              <a:spLocks noChangeArrowheads="1"/>
            </p:cNvSpPr>
            <p:nvPr/>
          </p:nvSpPr>
          <p:spPr bwMode="auto">
            <a:xfrm>
              <a:off x="2550859"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6" name="Rectangle 333"/>
            <p:cNvSpPr>
              <a:spLocks noChangeArrowheads="1"/>
            </p:cNvSpPr>
            <p:nvPr/>
          </p:nvSpPr>
          <p:spPr bwMode="auto">
            <a:xfrm>
              <a:off x="3392234"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7" name="Rectangle 336"/>
            <p:cNvSpPr>
              <a:spLocks noChangeArrowheads="1"/>
            </p:cNvSpPr>
            <p:nvPr/>
          </p:nvSpPr>
          <p:spPr bwMode="auto">
            <a:xfrm>
              <a:off x="4233609"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8" name="Rectangle 339"/>
            <p:cNvSpPr>
              <a:spLocks noChangeArrowheads="1"/>
            </p:cNvSpPr>
            <p:nvPr/>
          </p:nvSpPr>
          <p:spPr bwMode="auto">
            <a:xfrm>
              <a:off x="5074984"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9" name="Rectangle 342"/>
            <p:cNvSpPr>
              <a:spLocks noChangeArrowheads="1"/>
            </p:cNvSpPr>
            <p:nvPr/>
          </p:nvSpPr>
          <p:spPr bwMode="auto">
            <a:xfrm>
              <a:off x="5916359"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60" name="Rectangle 345"/>
            <p:cNvSpPr>
              <a:spLocks noChangeArrowheads="1"/>
            </p:cNvSpPr>
            <p:nvPr/>
          </p:nvSpPr>
          <p:spPr bwMode="auto">
            <a:xfrm>
              <a:off x="6757734"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61" name="Rectangle 348"/>
            <p:cNvSpPr>
              <a:spLocks noChangeArrowheads="1"/>
            </p:cNvSpPr>
            <p:nvPr/>
          </p:nvSpPr>
          <p:spPr bwMode="auto">
            <a:xfrm>
              <a:off x="7599109"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232796"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  </a:t>
            </a:r>
            <a:endParaRPr lang="fr-FR" sz="2400" u="sng" dirty="0"/>
          </a:p>
        </p:txBody>
      </p:sp>
      <p:sp>
        <p:nvSpPr>
          <p:cNvPr id="7" name="Rectangle 6"/>
          <p:cNvSpPr/>
          <p:nvPr/>
        </p:nvSpPr>
        <p:spPr>
          <a:xfrm>
            <a:off x="-28284" y="1774557"/>
            <a:ext cx="9166516"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binaire sur 8 bits appelé aussi un octet ou  « byte »: 11100110 </a:t>
            </a:r>
          </a:p>
        </p:txBody>
      </p:sp>
      <p:sp>
        <p:nvSpPr>
          <p:cNvPr id="11" name="Rectangle 10"/>
          <p:cNvSpPr/>
          <p:nvPr/>
        </p:nvSpPr>
        <p:spPr>
          <a:xfrm>
            <a:off x="229089" y="4159679"/>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2" name="Rectangle 11"/>
          <p:cNvSpPr/>
          <p:nvPr/>
        </p:nvSpPr>
        <p:spPr>
          <a:xfrm>
            <a:off x="-37264" y="4561530"/>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3" name="Rectangle 12"/>
          <p:cNvSpPr/>
          <p:nvPr/>
        </p:nvSpPr>
        <p:spPr>
          <a:xfrm>
            <a:off x="26983" y="5095783"/>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8" name="Rectangle 7"/>
          <p:cNvSpPr/>
          <p:nvPr/>
        </p:nvSpPr>
        <p:spPr>
          <a:xfrm>
            <a:off x="8100392" y="4981169"/>
            <a:ext cx="76815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230</a:t>
            </a:r>
          </a:p>
        </p:txBody>
      </p:sp>
      <p:sp>
        <p:nvSpPr>
          <p:cNvPr id="14" name="Rectangle 13"/>
          <p:cNvSpPr/>
          <p:nvPr/>
        </p:nvSpPr>
        <p:spPr>
          <a:xfrm>
            <a:off x="8013332" y="4649871"/>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21" name="Groupe 20"/>
          <p:cNvGrpSpPr/>
          <p:nvPr/>
        </p:nvGrpSpPr>
        <p:grpSpPr>
          <a:xfrm>
            <a:off x="6590353" y="2925281"/>
            <a:ext cx="2447453" cy="1003660"/>
            <a:chOff x="6590353" y="3944280"/>
            <a:chExt cx="2447453" cy="1003660"/>
          </a:xfrm>
        </p:grpSpPr>
        <p:sp>
          <p:nvSpPr>
            <p:cNvPr id="16" name="Forme libre 15"/>
            <p:cNvSpPr/>
            <p:nvPr/>
          </p:nvSpPr>
          <p:spPr>
            <a:xfrm>
              <a:off x="6590353" y="3944331"/>
              <a:ext cx="2408681" cy="1003609"/>
            </a:xfrm>
            <a:custGeom>
              <a:avLst/>
              <a:gdLst>
                <a:gd name="connsiteX0" fmla="*/ 22320 w 2408681"/>
                <a:gd name="connsiteY0" fmla="*/ 33453 h 1003609"/>
                <a:gd name="connsiteX1" fmla="*/ 22320 w 2408681"/>
                <a:gd name="connsiteY1" fmla="*/ 33453 h 1003609"/>
                <a:gd name="connsiteX2" fmla="*/ 11169 w 2408681"/>
                <a:gd name="connsiteY2" fmla="*/ 133814 h 1003609"/>
                <a:gd name="connsiteX3" fmla="*/ 18 w 2408681"/>
                <a:gd name="connsiteY3" fmla="*/ 178419 h 1003609"/>
                <a:gd name="connsiteX4" fmla="*/ 22320 w 2408681"/>
                <a:gd name="connsiteY4" fmla="*/ 479502 h 1003609"/>
                <a:gd name="connsiteX5" fmla="*/ 66925 w 2408681"/>
                <a:gd name="connsiteY5" fmla="*/ 490653 h 1003609"/>
                <a:gd name="connsiteX6" fmla="*/ 111530 w 2408681"/>
                <a:gd name="connsiteY6" fmla="*/ 535258 h 1003609"/>
                <a:gd name="connsiteX7" fmla="*/ 345706 w 2408681"/>
                <a:gd name="connsiteY7" fmla="*/ 557561 h 1003609"/>
                <a:gd name="connsiteX8" fmla="*/ 379159 w 2408681"/>
                <a:gd name="connsiteY8" fmla="*/ 568712 h 1003609"/>
                <a:gd name="connsiteX9" fmla="*/ 557579 w 2408681"/>
                <a:gd name="connsiteY9" fmla="*/ 591014 h 1003609"/>
                <a:gd name="connsiteX10" fmla="*/ 579881 w 2408681"/>
                <a:gd name="connsiteY10" fmla="*/ 613317 h 1003609"/>
                <a:gd name="connsiteX11" fmla="*/ 602184 w 2408681"/>
                <a:gd name="connsiteY11" fmla="*/ 646770 h 1003609"/>
                <a:gd name="connsiteX12" fmla="*/ 635637 w 2408681"/>
                <a:gd name="connsiteY12" fmla="*/ 669073 h 1003609"/>
                <a:gd name="connsiteX13" fmla="*/ 657940 w 2408681"/>
                <a:gd name="connsiteY13" fmla="*/ 735980 h 1003609"/>
                <a:gd name="connsiteX14" fmla="*/ 669091 w 2408681"/>
                <a:gd name="connsiteY14" fmla="*/ 769434 h 1003609"/>
                <a:gd name="connsiteX15" fmla="*/ 680242 w 2408681"/>
                <a:gd name="connsiteY15" fmla="*/ 814039 h 1003609"/>
                <a:gd name="connsiteX16" fmla="*/ 702545 w 2408681"/>
                <a:gd name="connsiteY16" fmla="*/ 880946 h 1003609"/>
                <a:gd name="connsiteX17" fmla="*/ 802906 w 2408681"/>
                <a:gd name="connsiteY17" fmla="*/ 914400 h 1003609"/>
                <a:gd name="connsiteX18" fmla="*/ 836359 w 2408681"/>
                <a:gd name="connsiteY18" fmla="*/ 936702 h 1003609"/>
                <a:gd name="connsiteX19" fmla="*/ 869813 w 2408681"/>
                <a:gd name="connsiteY19" fmla="*/ 947853 h 1003609"/>
                <a:gd name="connsiteX20" fmla="*/ 892115 w 2408681"/>
                <a:gd name="connsiteY20" fmla="*/ 981307 h 1003609"/>
                <a:gd name="connsiteX21" fmla="*/ 970174 w 2408681"/>
                <a:gd name="connsiteY21" fmla="*/ 1003609 h 1003609"/>
                <a:gd name="connsiteX22" fmla="*/ 1226652 w 2408681"/>
                <a:gd name="connsiteY22" fmla="*/ 992458 h 1003609"/>
                <a:gd name="connsiteX23" fmla="*/ 1260106 w 2408681"/>
                <a:gd name="connsiteY23" fmla="*/ 981307 h 1003609"/>
                <a:gd name="connsiteX24" fmla="*/ 1304710 w 2408681"/>
                <a:gd name="connsiteY24" fmla="*/ 970156 h 1003609"/>
                <a:gd name="connsiteX25" fmla="*/ 1338164 w 2408681"/>
                <a:gd name="connsiteY25" fmla="*/ 947853 h 1003609"/>
                <a:gd name="connsiteX26" fmla="*/ 1371618 w 2408681"/>
                <a:gd name="connsiteY26" fmla="*/ 914400 h 1003609"/>
                <a:gd name="connsiteX27" fmla="*/ 1438525 w 2408681"/>
                <a:gd name="connsiteY27" fmla="*/ 892097 h 1003609"/>
                <a:gd name="connsiteX28" fmla="*/ 1594642 w 2408681"/>
                <a:gd name="connsiteY28" fmla="*/ 925551 h 1003609"/>
                <a:gd name="connsiteX29" fmla="*/ 1616945 w 2408681"/>
                <a:gd name="connsiteY29" fmla="*/ 947853 h 1003609"/>
                <a:gd name="connsiteX30" fmla="*/ 1761910 w 2408681"/>
                <a:gd name="connsiteY30" fmla="*/ 936702 h 1003609"/>
                <a:gd name="connsiteX31" fmla="*/ 1795364 w 2408681"/>
                <a:gd name="connsiteY31" fmla="*/ 925551 h 1003609"/>
                <a:gd name="connsiteX32" fmla="*/ 1839969 w 2408681"/>
                <a:gd name="connsiteY32" fmla="*/ 903249 h 1003609"/>
                <a:gd name="connsiteX33" fmla="*/ 2040691 w 2408681"/>
                <a:gd name="connsiteY33" fmla="*/ 892097 h 1003609"/>
                <a:gd name="connsiteX34" fmla="*/ 2096447 w 2408681"/>
                <a:gd name="connsiteY34" fmla="*/ 880946 h 1003609"/>
                <a:gd name="connsiteX35" fmla="*/ 2185657 w 2408681"/>
                <a:gd name="connsiteY35" fmla="*/ 869795 h 1003609"/>
                <a:gd name="connsiteX36" fmla="*/ 2252564 w 2408681"/>
                <a:gd name="connsiteY36" fmla="*/ 825190 h 1003609"/>
                <a:gd name="connsiteX37" fmla="*/ 2330623 w 2408681"/>
                <a:gd name="connsiteY37" fmla="*/ 802888 h 1003609"/>
                <a:gd name="connsiteX38" fmla="*/ 2352925 w 2408681"/>
                <a:gd name="connsiteY38" fmla="*/ 713678 h 1003609"/>
                <a:gd name="connsiteX39" fmla="*/ 2364076 w 2408681"/>
                <a:gd name="connsiteY39" fmla="*/ 680224 h 1003609"/>
                <a:gd name="connsiteX40" fmla="*/ 2386379 w 2408681"/>
                <a:gd name="connsiteY40" fmla="*/ 579863 h 1003609"/>
                <a:gd name="connsiteX41" fmla="*/ 2408681 w 2408681"/>
                <a:gd name="connsiteY41" fmla="*/ 546409 h 1003609"/>
                <a:gd name="connsiteX42" fmla="*/ 2397530 w 2408681"/>
                <a:gd name="connsiteY42" fmla="*/ 178419 h 1003609"/>
                <a:gd name="connsiteX43" fmla="*/ 2364076 w 2408681"/>
                <a:gd name="connsiteY43" fmla="*/ 167268 h 1003609"/>
                <a:gd name="connsiteX44" fmla="*/ 2352925 w 2408681"/>
                <a:gd name="connsiteY44" fmla="*/ 133814 h 1003609"/>
                <a:gd name="connsiteX45" fmla="*/ 2308320 w 2408681"/>
                <a:gd name="connsiteY45" fmla="*/ 66907 h 1003609"/>
                <a:gd name="connsiteX46" fmla="*/ 2286018 w 2408681"/>
                <a:gd name="connsiteY46" fmla="*/ 33453 h 1003609"/>
                <a:gd name="connsiteX47" fmla="*/ 2051842 w 2408681"/>
                <a:gd name="connsiteY47" fmla="*/ 22302 h 1003609"/>
                <a:gd name="connsiteX48" fmla="*/ 1672701 w 2408681"/>
                <a:gd name="connsiteY48" fmla="*/ 11151 h 1003609"/>
                <a:gd name="connsiteX49" fmla="*/ 1438525 w 2408681"/>
                <a:gd name="connsiteY49" fmla="*/ 0 h 1003609"/>
                <a:gd name="connsiteX50" fmla="*/ 836359 w 2408681"/>
                <a:gd name="connsiteY50" fmla="*/ 22302 h 1003609"/>
                <a:gd name="connsiteX51" fmla="*/ 769452 w 2408681"/>
                <a:gd name="connsiteY51" fmla="*/ 33453 h 1003609"/>
                <a:gd name="connsiteX52" fmla="*/ 680242 w 2408681"/>
                <a:gd name="connsiteY52" fmla="*/ 44605 h 1003609"/>
                <a:gd name="connsiteX53" fmla="*/ 245345 w 2408681"/>
                <a:gd name="connsiteY53" fmla="*/ 22302 h 1003609"/>
                <a:gd name="connsiteX54" fmla="*/ 89227 w 2408681"/>
                <a:gd name="connsiteY54" fmla="*/ 22302 h 1003609"/>
                <a:gd name="connsiteX55" fmla="*/ 78076 w 2408681"/>
                <a:gd name="connsiteY55" fmla="*/ 22302 h 1003609"/>
                <a:gd name="connsiteX56" fmla="*/ 78076 w 2408681"/>
                <a:gd name="connsiteY56" fmla="*/ 22302 h 100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408681" h="1003609">
                  <a:moveTo>
                    <a:pt x="22320" y="33453"/>
                  </a:moveTo>
                  <a:lnTo>
                    <a:pt x="22320" y="33453"/>
                  </a:lnTo>
                  <a:cubicBezTo>
                    <a:pt x="18603" y="66907"/>
                    <a:pt x="16287" y="100546"/>
                    <a:pt x="11169" y="133814"/>
                  </a:cubicBezTo>
                  <a:cubicBezTo>
                    <a:pt x="8839" y="148962"/>
                    <a:pt x="-476" y="163101"/>
                    <a:pt x="18" y="178419"/>
                  </a:cubicBezTo>
                  <a:cubicBezTo>
                    <a:pt x="3263" y="279003"/>
                    <a:pt x="1234" y="381100"/>
                    <a:pt x="22320" y="479502"/>
                  </a:cubicBezTo>
                  <a:cubicBezTo>
                    <a:pt x="25531" y="494488"/>
                    <a:pt x="52057" y="486936"/>
                    <a:pt x="66925" y="490653"/>
                  </a:cubicBezTo>
                  <a:cubicBezTo>
                    <a:pt x="81793" y="505521"/>
                    <a:pt x="91582" y="528609"/>
                    <a:pt x="111530" y="535258"/>
                  </a:cubicBezTo>
                  <a:cubicBezTo>
                    <a:pt x="208556" y="567599"/>
                    <a:pt x="133248" y="545757"/>
                    <a:pt x="345706" y="557561"/>
                  </a:cubicBezTo>
                  <a:cubicBezTo>
                    <a:pt x="356857" y="561278"/>
                    <a:pt x="367633" y="566407"/>
                    <a:pt x="379159" y="568712"/>
                  </a:cubicBezTo>
                  <a:cubicBezTo>
                    <a:pt x="418936" y="576667"/>
                    <a:pt x="522791" y="587149"/>
                    <a:pt x="557579" y="591014"/>
                  </a:cubicBezTo>
                  <a:cubicBezTo>
                    <a:pt x="565013" y="598448"/>
                    <a:pt x="573313" y="605107"/>
                    <a:pt x="579881" y="613317"/>
                  </a:cubicBezTo>
                  <a:cubicBezTo>
                    <a:pt x="588253" y="623782"/>
                    <a:pt x="592707" y="637293"/>
                    <a:pt x="602184" y="646770"/>
                  </a:cubicBezTo>
                  <a:cubicBezTo>
                    <a:pt x="611661" y="656247"/>
                    <a:pt x="624486" y="661639"/>
                    <a:pt x="635637" y="669073"/>
                  </a:cubicBezTo>
                  <a:lnTo>
                    <a:pt x="657940" y="735980"/>
                  </a:lnTo>
                  <a:cubicBezTo>
                    <a:pt x="661657" y="747131"/>
                    <a:pt x="666240" y="758030"/>
                    <a:pt x="669091" y="769434"/>
                  </a:cubicBezTo>
                  <a:cubicBezTo>
                    <a:pt x="672808" y="784302"/>
                    <a:pt x="675838" y="799359"/>
                    <a:pt x="680242" y="814039"/>
                  </a:cubicBezTo>
                  <a:cubicBezTo>
                    <a:pt x="686997" y="836556"/>
                    <a:pt x="681518" y="870432"/>
                    <a:pt x="702545" y="880946"/>
                  </a:cubicBezTo>
                  <a:cubicBezTo>
                    <a:pt x="764102" y="911726"/>
                    <a:pt x="730849" y="899989"/>
                    <a:pt x="802906" y="914400"/>
                  </a:cubicBezTo>
                  <a:cubicBezTo>
                    <a:pt x="814057" y="921834"/>
                    <a:pt x="824372" y="930709"/>
                    <a:pt x="836359" y="936702"/>
                  </a:cubicBezTo>
                  <a:cubicBezTo>
                    <a:pt x="846873" y="941959"/>
                    <a:pt x="860634" y="940510"/>
                    <a:pt x="869813" y="947853"/>
                  </a:cubicBezTo>
                  <a:cubicBezTo>
                    <a:pt x="880278" y="956225"/>
                    <a:pt x="881650" y="972935"/>
                    <a:pt x="892115" y="981307"/>
                  </a:cubicBezTo>
                  <a:cubicBezTo>
                    <a:pt x="899386" y="987124"/>
                    <a:pt x="967260" y="1002881"/>
                    <a:pt x="970174" y="1003609"/>
                  </a:cubicBezTo>
                  <a:cubicBezTo>
                    <a:pt x="1055667" y="999892"/>
                    <a:pt x="1141331" y="999021"/>
                    <a:pt x="1226652" y="992458"/>
                  </a:cubicBezTo>
                  <a:cubicBezTo>
                    <a:pt x="1238372" y="991556"/>
                    <a:pt x="1248804" y="984536"/>
                    <a:pt x="1260106" y="981307"/>
                  </a:cubicBezTo>
                  <a:cubicBezTo>
                    <a:pt x="1274842" y="977097"/>
                    <a:pt x="1289842" y="973873"/>
                    <a:pt x="1304710" y="970156"/>
                  </a:cubicBezTo>
                  <a:cubicBezTo>
                    <a:pt x="1315861" y="962722"/>
                    <a:pt x="1327868" y="956433"/>
                    <a:pt x="1338164" y="947853"/>
                  </a:cubicBezTo>
                  <a:cubicBezTo>
                    <a:pt x="1350279" y="937757"/>
                    <a:pt x="1357832" y="922059"/>
                    <a:pt x="1371618" y="914400"/>
                  </a:cubicBezTo>
                  <a:cubicBezTo>
                    <a:pt x="1392168" y="902983"/>
                    <a:pt x="1438525" y="892097"/>
                    <a:pt x="1438525" y="892097"/>
                  </a:cubicBezTo>
                  <a:cubicBezTo>
                    <a:pt x="1515012" y="899746"/>
                    <a:pt x="1539571" y="888838"/>
                    <a:pt x="1594642" y="925551"/>
                  </a:cubicBezTo>
                  <a:cubicBezTo>
                    <a:pt x="1603390" y="931383"/>
                    <a:pt x="1609511" y="940419"/>
                    <a:pt x="1616945" y="947853"/>
                  </a:cubicBezTo>
                  <a:cubicBezTo>
                    <a:pt x="1665267" y="944136"/>
                    <a:pt x="1713820" y="942713"/>
                    <a:pt x="1761910" y="936702"/>
                  </a:cubicBezTo>
                  <a:cubicBezTo>
                    <a:pt x="1773574" y="935244"/>
                    <a:pt x="1784560" y="930181"/>
                    <a:pt x="1795364" y="925551"/>
                  </a:cubicBezTo>
                  <a:cubicBezTo>
                    <a:pt x="1810643" y="919003"/>
                    <a:pt x="1823498" y="905495"/>
                    <a:pt x="1839969" y="903249"/>
                  </a:cubicBezTo>
                  <a:cubicBezTo>
                    <a:pt x="1906365" y="894195"/>
                    <a:pt x="1973784" y="895814"/>
                    <a:pt x="2040691" y="892097"/>
                  </a:cubicBezTo>
                  <a:cubicBezTo>
                    <a:pt x="2059276" y="888380"/>
                    <a:pt x="2077714" y="883828"/>
                    <a:pt x="2096447" y="880946"/>
                  </a:cubicBezTo>
                  <a:cubicBezTo>
                    <a:pt x="2126067" y="876389"/>
                    <a:pt x="2157435" y="879874"/>
                    <a:pt x="2185657" y="869795"/>
                  </a:cubicBezTo>
                  <a:cubicBezTo>
                    <a:pt x="2210900" y="860780"/>
                    <a:pt x="2227135" y="833666"/>
                    <a:pt x="2252564" y="825190"/>
                  </a:cubicBezTo>
                  <a:cubicBezTo>
                    <a:pt x="2300557" y="809193"/>
                    <a:pt x="2274614" y="816890"/>
                    <a:pt x="2330623" y="802888"/>
                  </a:cubicBezTo>
                  <a:cubicBezTo>
                    <a:pt x="2338057" y="773151"/>
                    <a:pt x="2343232" y="742757"/>
                    <a:pt x="2352925" y="713678"/>
                  </a:cubicBezTo>
                  <a:cubicBezTo>
                    <a:pt x="2356642" y="702527"/>
                    <a:pt x="2361526" y="691699"/>
                    <a:pt x="2364076" y="680224"/>
                  </a:cubicBezTo>
                  <a:cubicBezTo>
                    <a:pt x="2370930" y="649378"/>
                    <a:pt x="2371315" y="609991"/>
                    <a:pt x="2386379" y="579863"/>
                  </a:cubicBezTo>
                  <a:cubicBezTo>
                    <a:pt x="2392373" y="567876"/>
                    <a:pt x="2401247" y="557560"/>
                    <a:pt x="2408681" y="546409"/>
                  </a:cubicBezTo>
                  <a:cubicBezTo>
                    <a:pt x="2404964" y="423746"/>
                    <a:pt x="2411869" y="300298"/>
                    <a:pt x="2397530" y="178419"/>
                  </a:cubicBezTo>
                  <a:cubicBezTo>
                    <a:pt x="2396157" y="166745"/>
                    <a:pt x="2372388" y="175580"/>
                    <a:pt x="2364076" y="167268"/>
                  </a:cubicBezTo>
                  <a:cubicBezTo>
                    <a:pt x="2355764" y="158956"/>
                    <a:pt x="2358633" y="144089"/>
                    <a:pt x="2352925" y="133814"/>
                  </a:cubicBezTo>
                  <a:cubicBezTo>
                    <a:pt x="2339908" y="110383"/>
                    <a:pt x="2323188" y="89209"/>
                    <a:pt x="2308320" y="66907"/>
                  </a:cubicBezTo>
                  <a:cubicBezTo>
                    <a:pt x="2300886" y="55756"/>
                    <a:pt x="2299405" y="34090"/>
                    <a:pt x="2286018" y="33453"/>
                  </a:cubicBezTo>
                  <a:lnTo>
                    <a:pt x="2051842" y="22302"/>
                  </a:lnTo>
                  <a:lnTo>
                    <a:pt x="1672701" y="11151"/>
                  </a:lnTo>
                  <a:cubicBezTo>
                    <a:pt x="1594605" y="8311"/>
                    <a:pt x="1516584" y="3717"/>
                    <a:pt x="1438525" y="0"/>
                  </a:cubicBezTo>
                  <a:lnTo>
                    <a:pt x="836359" y="22302"/>
                  </a:lnTo>
                  <a:cubicBezTo>
                    <a:pt x="813799" y="23806"/>
                    <a:pt x="791835" y="30255"/>
                    <a:pt x="769452" y="33453"/>
                  </a:cubicBezTo>
                  <a:cubicBezTo>
                    <a:pt x="739785" y="37691"/>
                    <a:pt x="709979" y="40888"/>
                    <a:pt x="680242" y="44605"/>
                  </a:cubicBezTo>
                  <a:cubicBezTo>
                    <a:pt x="500887" y="32647"/>
                    <a:pt x="445768" y="27576"/>
                    <a:pt x="245345" y="22302"/>
                  </a:cubicBezTo>
                  <a:cubicBezTo>
                    <a:pt x="193324" y="20933"/>
                    <a:pt x="141266" y="22302"/>
                    <a:pt x="89227" y="22302"/>
                  </a:cubicBezTo>
                  <a:lnTo>
                    <a:pt x="78076" y="22302"/>
                  </a:lnTo>
                  <a:lnTo>
                    <a:pt x="78076" y="22302"/>
                  </a:lnTo>
                </a:path>
              </a:pathLst>
            </a:custGeom>
            <a:gradFill>
              <a:gsLst>
                <a:gs pos="0">
                  <a:schemeClr val="accent1">
                    <a:lumMod val="50000"/>
                    <a:alpha val="72000"/>
                  </a:schemeClr>
                </a:gs>
                <a:gs pos="50000">
                  <a:srgbClr val="29240D">
                    <a:alpha val="7000"/>
                  </a:srgbClr>
                </a:gs>
                <a:gs pos="100000">
                  <a:schemeClr val="accent1">
                    <a:alpha val="42000"/>
                    <a:lumMod val="44000"/>
                  </a:schemeClr>
                </a:gs>
              </a:gsLst>
              <a:lin ang="5400000" scaled="0"/>
            </a:gradFill>
            <a:ln>
              <a:noFill/>
            </a:ln>
            <a:scene3d>
              <a:camera prst="orthographicFront"/>
              <a:lightRig rig="sunset" dir="t"/>
            </a:scene3d>
            <a:sp3d prstMaterial="dkEdge">
              <a:bevelT w="57150" h="107950"/>
              <a:bevelB w="279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p:cNvSpPr/>
            <p:nvPr/>
          </p:nvSpPr>
          <p:spPr>
            <a:xfrm>
              <a:off x="6660232" y="3944280"/>
              <a:ext cx="2377574" cy="830997"/>
            </a:xfrm>
            <a:prstGeom prst="rect">
              <a:avLst/>
            </a:prstGeom>
          </p:spPr>
          <p:txBody>
            <a:bodyPr wrap="none">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 de poids faible, ou </a:t>
              </a:r>
            </a:p>
            <a:p>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Low</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Significant</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Bit: </a:t>
              </a:r>
            </a:p>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LSB</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6" name="Groupe 5"/>
          <p:cNvGrpSpPr/>
          <p:nvPr/>
        </p:nvGrpSpPr>
        <p:grpSpPr>
          <a:xfrm>
            <a:off x="-23906" y="2924944"/>
            <a:ext cx="2287806" cy="1048602"/>
            <a:chOff x="-23906" y="3943943"/>
            <a:chExt cx="2287806" cy="1048602"/>
          </a:xfrm>
        </p:grpSpPr>
        <p:sp>
          <p:nvSpPr>
            <p:cNvPr id="15" name="Forme libre 14"/>
            <p:cNvSpPr/>
            <p:nvPr/>
          </p:nvSpPr>
          <p:spPr>
            <a:xfrm>
              <a:off x="33454" y="3943943"/>
              <a:ext cx="2209176" cy="1048602"/>
            </a:xfrm>
            <a:custGeom>
              <a:avLst/>
              <a:gdLst>
                <a:gd name="connsiteX0" fmla="*/ 0 w 2209176"/>
                <a:gd name="connsiteY0" fmla="*/ 67295 h 1048602"/>
                <a:gd name="connsiteX1" fmla="*/ 0 w 2209176"/>
                <a:gd name="connsiteY1" fmla="*/ 67295 h 1048602"/>
                <a:gd name="connsiteX2" fmla="*/ 11151 w 2209176"/>
                <a:gd name="connsiteY2" fmla="*/ 557949 h 1048602"/>
                <a:gd name="connsiteX3" fmla="*/ 33453 w 2209176"/>
                <a:gd name="connsiteY3" fmla="*/ 658310 h 1048602"/>
                <a:gd name="connsiteX4" fmla="*/ 55756 w 2209176"/>
                <a:gd name="connsiteY4" fmla="*/ 680612 h 1048602"/>
                <a:gd name="connsiteX5" fmla="*/ 89209 w 2209176"/>
                <a:gd name="connsiteY5" fmla="*/ 792124 h 1048602"/>
                <a:gd name="connsiteX6" fmla="*/ 100361 w 2209176"/>
                <a:gd name="connsiteY6" fmla="*/ 825578 h 1048602"/>
                <a:gd name="connsiteX7" fmla="*/ 267629 w 2209176"/>
                <a:gd name="connsiteY7" fmla="*/ 847880 h 1048602"/>
                <a:gd name="connsiteX8" fmla="*/ 323385 w 2209176"/>
                <a:gd name="connsiteY8" fmla="*/ 859032 h 1048602"/>
                <a:gd name="connsiteX9" fmla="*/ 669073 w 2209176"/>
                <a:gd name="connsiteY9" fmla="*/ 870183 h 1048602"/>
                <a:gd name="connsiteX10" fmla="*/ 914400 w 2209176"/>
                <a:gd name="connsiteY10" fmla="*/ 881334 h 1048602"/>
                <a:gd name="connsiteX11" fmla="*/ 947853 w 2209176"/>
                <a:gd name="connsiteY11" fmla="*/ 903637 h 1048602"/>
                <a:gd name="connsiteX12" fmla="*/ 1170878 w 2209176"/>
                <a:gd name="connsiteY12" fmla="*/ 925939 h 1048602"/>
                <a:gd name="connsiteX13" fmla="*/ 1237785 w 2209176"/>
                <a:gd name="connsiteY13" fmla="*/ 948241 h 1048602"/>
                <a:gd name="connsiteX14" fmla="*/ 1304692 w 2209176"/>
                <a:gd name="connsiteY14" fmla="*/ 981695 h 1048602"/>
                <a:gd name="connsiteX15" fmla="*/ 1460809 w 2209176"/>
                <a:gd name="connsiteY15" fmla="*/ 992846 h 1048602"/>
                <a:gd name="connsiteX16" fmla="*/ 1505414 w 2209176"/>
                <a:gd name="connsiteY16" fmla="*/ 1015149 h 1048602"/>
                <a:gd name="connsiteX17" fmla="*/ 1750741 w 2209176"/>
                <a:gd name="connsiteY17" fmla="*/ 1037451 h 1048602"/>
                <a:gd name="connsiteX18" fmla="*/ 1795346 w 2209176"/>
                <a:gd name="connsiteY18" fmla="*/ 1048602 h 1048602"/>
                <a:gd name="connsiteX19" fmla="*/ 1940312 w 2209176"/>
                <a:gd name="connsiteY19" fmla="*/ 1026300 h 1048602"/>
                <a:gd name="connsiteX20" fmla="*/ 1973766 w 2209176"/>
                <a:gd name="connsiteY20" fmla="*/ 1015149 h 1048602"/>
                <a:gd name="connsiteX21" fmla="*/ 1996068 w 2209176"/>
                <a:gd name="connsiteY21" fmla="*/ 981695 h 1048602"/>
                <a:gd name="connsiteX22" fmla="*/ 2018370 w 2209176"/>
                <a:gd name="connsiteY22" fmla="*/ 881334 h 1048602"/>
                <a:gd name="connsiteX23" fmla="*/ 2040673 w 2209176"/>
                <a:gd name="connsiteY23" fmla="*/ 814427 h 1048602"/>
                <a:gd name="connsiteX24" fmla="*/ 2051824 w 2209176"/>
                <a:gd name="connsiteY24" fmla="*/ 780973 h 1048602"/>
                <a:gd name="connsiteX25" fmla="*/ 2074126 w 2209176"/>
                <a:gd name="connsiteY25" fmla="*/ 736368 h 1048602"/>
                <a:gd name="connsiteX26" fmla="*/ 2085278 w 2209176"/>
                <a:gd name="connsiteY26" fmla="*/ 702915 h 1048602"/>
                <a:gd name="connsiteX27" fmla="*/ 2129883 w 2209176"/>
                <a:gd name="connsiteY27" fmla="*/ 658310 h 1048602"/>
                <a:gd name="connsiteX28" fmla="*/ 2152185 w 2209176"/>
                <a:gd name="connsiteY28" fmla="*/ 636007 h 1048602"/>
                <a:gd name="connsiteX29" fmla="*/ 2185639 w 2209176"/>
                <a:gd name="connsiteY29" fmla="*/ 580251 h 1048602"/>
                <a:gd name="connsiteX30" fmla="*/ 2196790 w 2209176"/>
                <a:gd name="connsiteY30" fmla="*/ 546797 h 1048602"/>
                <a:gd name="connsiteX31" fmla="*/ 2196790 w 2209176"/>
                <a:gd name="connsiteY31" fmla="*/ 234563 h 1048602"/>
                <a:gd name="connsiteX32" fmla="*/ 2141034 w 2209176"/>
                <a:gd name="connsiteY32" fmla="*/ 123051 h 1048602"/>
                <a:gd name="connsiteX33" fmla="*/ 2074126 w 2209176"/>
                <a:gd name="connsiteY33" fmla="*/ 111900 h 1048602"/>
                <a:gd name="connsiteX34" fmla="*/ 2051824 w 2209176"/>
                <a:gd name="connsiteY34" fmla="*/ 89597 h 1048602"/>
                <a:gd name="connsiteX35" fmla="*/ 1951463 w 2209176"/>
                <a:gd name="connsiteY35" fmla="*/ 67295 h 1048602"/>
                <a:gd name="connsiteX36" fmla="*/ 1839951 w 2209176"/>
                <a:gd name="connsiteY36" fmla="*/ 33841 h 1048602"/>
                <a:gd name="connsiteX37" fmla="*/ 1795346 w 2209176"/>
                <a:gd name="connsiteY37" fmla="*/ 11539 h 1048602"/>
                <a:gd name="connsiteX38" fmla="*/ 1683834 w 2209176"/>
                <a:gd name="connsiteY38" fmla="*/ 22690 h 1048602"/>
                <a:gd name="connsiteX39" fmla="*/ 1650380 w 2209176"/>
                <a:gd name="connsiteY39" fmla="*/ 33841 h 1048602"/>
                <a:gd name="connsiteX40" fmla="*/ 1605775 w 2209176"/>
                <a:gd name="connsiteY40" fmla="*/ 44993 h 1048602"/>
                <a:gd name="connsiteX41" fmla="*/ 1393902 w 2209176"/>
                <a:gd name="connsiteY41" fmla="*/ 33841 h 1048602"/>
                <a:gd name="connsiteX42" fmla="*/ 1360448 w 2209176"/>
                <a:gd name="connsiteY42" fmla="*/ 22690 h 1048602"/>
                <a:gd name="connsiteX43" fmla="*/ 1260087 w 2209176"/>
                <a:gd name="connsiteY43" fmla="*/ 11539 h 1048602"/>
                <a:gd name="connsiteX44" fmla="*/ 1182029 w 2209176"/>
                <a:gd name="connsiteY44" fmla="*/ 22690 h 1048602"/>
                <a:gd name="connsiteX45" fmla="*/ 1126273 w 2209176"/>
                <a:gd name="connsiteY45" fmla="*/ 33841 h 1048602"/>
                <a:gd name="connsiteX46" fmla="*/ 869795 w 2209176"/>
                <a:gd name="connsiteY46" fmla="*/ 22690 h 1048602"/>
                <a:gd name="connsiteX47" fmla="*/ 825190 w 2209176"/>
                <a:gd name="connsiteY47" fmla="*/ 388 h 1048602"/>
                <a:gd name="connsiteX48" fmla="*/ 735980 w 2209176"/>
                <a:gd name="connsiteY48" fmla="*/ 11539 h 1048602"/>
                <a:gd name="connsiteX49" fmla="*/ 635619 w 2209176"/>
                <a:gd name="connsiteY49" fmla="*/ 22690 h 1048602"/>
                <a:gd name="connsiteX50" fmla="*/ 44605 w 2209176"/>
                <a:gd name="connsiteY50" fmla="*/ 56144 h 1048602"/>
                <a:gd name="connsiteX51" fmla="*/ 0 w 2209176"/>
                <a:gd name="connsiteY51" fmla="*/ 67295 h 104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209176" h="1048602">
                  <a:moveTo>
                    <a:pt x="0" y="67295"/>
                  </a:moveTo>
                  <a:lnTo>
                    <a:pt x="0" y="67295"/>
                  </a:lnTo>
                  <a:cubicBezTo>
                    <a:pt x="3717" y="230846"/>
                    <a:pt x="4613" y="394486"/>
                    <a:pt x="11151" y="557949"/>
                  </a:cubicBezTo>
                  <a:cubicBezTo>
                    <a:pt x="11569" y="568403"/>
                    <a:pt x="21737" y="638783"/>
                    <a:pt x="33453" y="658310"/>
                  </a:cubicBezTo>
                  <a:cubicBezTo>
                    <a:pt x="38862" y="667325"/>
                    <a:pt x="48322" y="673178"/>
                    <a:pt x="55756" y="680612"/>
                  </a:cubicBezTo>
                  <a:cubicBezTo>
                    <a:pt x="72607" y="748019"/>
                    <a:pt x="62063" y="710686"/>
                    <a:pt x="89209" y="792124"/>
                  </a:cubicBezTo>
                  <a:cubicBezTo>
                    <a:pt x="92926" y="803275"/>
                    <a:pt x="88678" y="824280"/>
                    <a:pt x="100361" y="825578"/>
                  </a:cubicBezTo>
                  <a:cubicBezTo>
                    <a:pt x="191245" y="835676"/>
                    <a:pt x="188981" y="833580"/>
                    <a:pt x="267629" y="847880"/>
                  </a:cubicBezTo>
                  <a:cubicBezTo>
                    <a:pt x="286277" y="851271"/>
                    <a:pt x="304461" y="857981"/>
                    <a:pt x="323385" y="859032"/>
                  </a:cubicBezTo>
                  <a:cubicBezTo>
                    <a:pt x="438497" y="865427"/>
                    <a:pt x="553866" y="865836"/>
                    <a:pt x="669073" y="870183"/>
                  </a:cubicBezTo>
                  <a:lnTo>
                    <a:pt x="914400" y="881334"/>
                  </a:lnTo>
                  <a:cubicBezTo>
                    <a:pt x="925551" y="888768"/>
                    <a:pt x="935866" y="897643"/>
                    <a:pt x="947853" y="903637"/>
                  </a:cubicBezTo>
                  <a:cubicBezTo>
                    <a:pt x="1006031" y="932727"/>
                    <a:pt x="1159815" y="925288"/>
                    <a:pt x="1170878" y="925939"/>
                  </a:cubicBezTo>
                  <a:cubicBezTo>
                    <a:pt x="1193180" y="933373"/>
                    <a:pt x="1218225" y="935201"/>
                    <a:pt x="1237785" y="948241"/>
                  </a:cubicBezTo>
                  <a:cubicBezTo>
                    <a:pt x="1260339" y="963277"/>
                    <a:pt x="1276661" y="978397"/>
                    <a:pt x="1304692" y="981695"/>
                  </a:cubicBezTo>
                  <a:cubicBezTo>
                    <a:pt x="1356506" y="987791"/>
                    <a:pt x="1408770" y="989129"/>
                    <a:pt x="1460809" y="992846"/>
                  </a:cubicBezTo>
                  <a:cubicBezTo>
                    <a:pt x="1475677" y="1000280"/>
                    <a:pt x="1490135" y="1008601"/>
                    <a:pt x="1505414" y="1015149"/>
                  </a:cubicBezTo>
                  <a:cubicBezTo>
                    <a:pt x="1580486" y="1047323"/>
                    <a:pt x="1680402" y="1033749"/>
                    <a:pt x="1750741" y="1037451"/>
                  </a:cubicBezTo>
                  <a:cubicBezTo>
                    <a:pt x="1765609" y="1041168"/>
                    <a:pt x="1780020" y="1048602"/>
                    <a:pt x="1795346" y="1048602"/>
                  </a:cubicBezTo>
                  <a:cubicBezTo>
                    <a:pt x="1844776" y="1048602"/>
                    <a:pt x="1893178" y="1039767"/>
                    <a:pt x="1940312" y="1026300"/>
                  </a:cubicBezTo>
                  <a:cubicBezTo>
                    <a:pt x="1951614" y="1023071"/>
                    <a:pt x="1962615" y="1018866"/>
                    <a:pt x="1973766" y="1015149"/>
                  </a:cubicBezTo>
                  <a:cubicBezTo>
                    <a:pt x="1981200" y="1003998"/>
                    <a:pt x="1990789" y="994014"/>
                    <a:pt x="1996068" y="981695"/>
                  </a:cubicBezTo>
                  <a:cubicBezTo>
                    <a:pt x="2003578" y="964170"/>
                    <a:pt x="2014400" y="895889"/>
                    <a:pt x="2018370" y="881334"/>
                  </a:cubicBezTo>
                  <a:cubicBezTo>
                    <a:pt x="2024556" y="858654"/>
                    <a:pt x="2033239" y="836729"/>
                    <a:pt x="2040673" y="814427"/>
                  </a:cubicBezTo>
                  <a:cubicBezTo>
                    <a:pt x="2044390" y="803276"/>
                    <a:pt x="2046567" y="791487"/>
                    <a:pt x="2051824" y="780973"/>
                  </a:cubicBezTo>
                  <a:cubicBezTo>
                    <a:pt x="2059258" y="766105"/>
                    <a:pt x="2067578" y="751647"/>
                    <a:pt x="2074126" y="736368"/>
                  </a:cubicBezTo>
                  <a:cubicBezTo>
                    <a:pt x="2078756" y="725564"/>
                    <a:pt x="2078446" y="712480"/>
                    <a:pt x="2085278" y="702915"/>
                  </a:cubicBezTo>
                  <a:cubicBezTo>
                    <a:pt x="2097500" y="685805"/>
                    <a:pt x="2115015" y="673178"/>
                    <a:pt x="2129883" y="658310"/>
                  </a:cubicBezTo>
                  <a:lnTo>
                    <a:pt x="2152185" y="636007"/>
                  </a:lnTo>
                  <a:cubicBezTo>
                    <a:pt x="2183774" y="541239"/>
                    <a:pt x="2139717" y="656788"/>
                    <a:pt x="2185639" y="580251"/>
                  </a:cubicBezTo>
                  <a:cubicBezTo>
                    <a:pt x="2191687" y="570172"/>
                    <a:pt x="2193073" y="557948"/>
                    <a:pt x="2196790" y="546797"/>
                  </a:cubicBezTo>
                  <a:cubicBezTo>
                    <a:pt x="2212152" y="393179"/>
                    <a:pt x="2214421" y="428506"/>
                    <a:pt x="2196790" y="234563"/>
                  </a:cubicBezTo>
                  <a:cubicBezTo>
                    <a:pt x="2194281" y="206964"/>
                    <a:pt x="2167656" y="127488"/>
                    <a:pt x="2141034" y="123051"/>
                  </a:cubicBezTo>
                  <a:lnTo>
                    <a:pt x="2074126" y="111900"/>
                  </a:lnTo>
                  <a:cubicBezTo>
                    <a:pt x="2066692" y="104466"/>
                    <a:pt x="2060839" y="95006"/>
                    <a:pt x="2051824" y="89597"/>
                  </a:cubicBezTo>
                  <a:cubicBezTo>
                    <a:pt x="2030123" y="76576"/>
                    <a:pt x="1966098" y="70222"/>
                    <a:pt x="1951463" y="67295"/>
                  </a:cubicBezTo>
                  <a:cubicBezTo>
                    <a:pt x="1924781" y="61959"/>
                    <a:pt x="1858920" y="43325"/>
                    <a:pt x="1839951" y="33841"/>
                  </a:cubicBezTo>
                  <a:lnTo>
                    <a:pt x="1795346" y="11539"/>
                  </a:lnTo>
                  <a:cubicBezTo>
                    <a:pt x="1758175" y="15256"/>
                    <a:pt x="1720756" y="17010"/>
                    <a:pt x="1683834" y="22690"/>
                  </a:cubicBezTo>
                  <a:cubicBezTo>
                    <a:pt x="1672216" y="24477"/>
                    <a:pt x="1661682" y="30612"/>
                    <a:pt x="1650380" y="33841"/>
                  </a:cubicBezTo>
                  <a:cubicBezTo>
                    <a:pt x="1635644" y="38051"/>
                    <a:pt x="1620643" y="41276"/>
                    <a:pt x="1605775" y="44993"/>
                  </a:cubicBezTo>
                  <a:cubicBezTo>
                    <a:pt x="1535151" y="41276"/>
                    <a:pt x="1464334" y="40244"/>
                    <a:pt x="1393902" y="33841"/>
                  </a:cubicBezTo>
                  <a:cubicBezTo>
                    <a:pt x="1382196" y="32777"/>
                    <a:pt x="1372043" y="24622"/>
                    <a:pt x="1360448" y="22690"/>
                  </a:cubicBezTo>
                  <a:cubicBezTo>
                    <a:pt x="1327246" y="17157"/>
                    <a:pt x="1293541" y="15256"/>
                    <a:pt x="1260087" y="11539"/>
                  </a:cubicBezTo>
                  <a:cubicBezTo>
                    <a:pt x="1234068" y="15256"/>
                    <a:pt x="1207955" y="18369"/>
                    <a:pt x="1182029" y="22690"/>
                  </a:cubicBezTo>
                  <a:cubicBezTo>
                    <a:pt x="1163333" y="25806"/>
                    <a:pt x="1145226" y="33841"/>
                    <a:pt x="1126273" y="33841"/>
                  </a:cubicBezTo>
                  <a:cubicBezTo>
                    <a:pt x="1040700" y="33841"/>
                    <a:pt x="955288" y="26407"/>
                    <a:pt x="869795" y="22690"/>
                  </a:cubicBezTo>
                  <a:cubicBezTo>
                    <a:pt x="854927" y="15256"/>
                    <a:pt x="841756" y="1768"/>
                    <a:pt x="825190" y="388"/>
                  </a:cubicBezTo>
                  <a:cubicBezTo>
                    <a:pt x="795325" y="-2101"/>
                    <a:pt x="765743" y="8038"/>
                    <a:pt x="735980" y="11539"/>
                  </a:cubicBezTo>
                  <a:lnTo>
                    <a:pt x="635619" y="22690"/>
                  </a:lnTo>
                  <a:cubicBezTo>
                    <a:pt x="402938" y="100253"/>
                    <a:pt x="592215" y="44493"/>
                    <a:pt x="44605" y="56144"/>
                  </a:cubicBezTo>
                  <a:cubicBezTo>
                    <a:pt x="32277" y="93124"/>
                    <a:pt x="7434" y="65436"/>
                    <a:pt x="0" y="67295"/>
                  </a:cubicBezTo>
                  <a:close/>
                </a:path>
              </a:pathLst>
            </a:custGeom>
            <a:gradFill>
              <a:gsLst>
                <a:gs pos="0">
                  <a:schemeClr val="accent1">
                    <a:lumMod val="50000"/>
                    <a:alpha val="50000"/>
                  </a:schemeClr>
                </a:gs>
                <a:gs pos="50000">
                  <a:srgbClr val="29240D">
                    <a:alpha val="30000"/>
                  </a:srgbClr>
                </a:gs>
                <a:gs pos="100000">
                  <a:schemeClr val="accent1">
                    <a:lumMod val="50000"/>
                    <a:alpha val="66000"/>
                  </a:schemeClr>
                </a:gs>
              </a:gsLst>
              <a:lin ang="5400000" scaled="0"/>
            </a:gradFill>
            <a:scene3d>
              <a:camera prst="orthographicFront"/>
              <a:lightRig rig="threePt" dir="t"/>
            </a:scene3d>
            <a:sp3d>
              <a:bevelT w="114300"/>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23906" y="3944280"/>
              <a:ext cx="2287806" cy="830997"/>
            </a:xfrm>
            <a:prstGeom prst="rect">
              <a:avLst/>
            </a:prstGeom>
          </p:spPr>
          <p:txBody>
            <a:bodyPr wrap="none">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 de poids Fort, ou </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Most  </a:t>
              </a:r>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Significant</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Bit:</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MSB</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
        <p:nvSpPr>
          <p:cNvPr id="17" name="Rectangle 16"/>
          <p:cNvSpPr/>
          <p:nvPr/>
        </p:nvSpPr>
        <p:spPr>
          <a:xfrm>
            <a:off x="2548056" y="5824131"/>
            <a:ext cx="4184479"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11100110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230</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8" name="Connecteur droit avec flèche 17"/>
          <p:cNvCxnSpPr/>
          <p:nvPr/>
        </p:nvCxnSpPr>
        <p:spPr>
          <a:xfrm>
            <a:off x="1050079" y="4324313"/>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a:off x="1050079" y="4834537"/>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a:off x="1050079" y="524038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8054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550"/>
                            </p:stCondLst>
                            <p:childTnLst>
                              <p:par>
                                <p:cTn id="9" presetID="22" presetClass="entr" presetSubtype="8" fill="hold" nodeType="afterEffect">
                                  <p:stCondLst>
                                    <p:cond delay="5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p:stCondLst>
                              <p:cond delay="21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2600"/>
                            </p:stCondLst>
                            <p:childTnLst>
                              <p:par>
                                <p:cTn id="17" presetID="10" presetClass="entr" presetSubtype="0"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500"/>
                                        <p:tgtEl>
                                          <p:spTgt spid="11"/>
                                        </p:tgtEl>
                                      </p:cBhvr>
                                    </p:animEffect>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left)">
                                      <p:cBhvr>
                                        <p:cTn id="28" dur="500"/>
                                        <p:tgtEl>
                                          <p:spTgt spid="18"/>
                                        </p:tgtEl>
                                      </p:cBhvr>
                                    </p:animEffect>
                                  </p:childTnLst>
                                </p:cTn>
                              </p:par>
                            </p:childTnLst>
                          </p:cTn>
                        </p:par>
                        <p:par>
                          <p:cTn id="29" fill="hold">
                            <p:stCondLst>
                              <p:cond delay="1000"/>
                            </p:stCondLst>
                            <p:childTnLst>
                              <p:par>
                                <p:cTn id="30" presetID="22" presetClass="entr" presetSubtype="8"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par>
                          <p:cTn id="33" fill="hold">
                            <p:stCondLst>
                              <p:cond delay="1500"/>
                            </p:stCondLst>
                            <p:childTnLst>
                              <p:par>
                                <p:cTn id="34" presetID="22" presetClass="entr" presetSubtype="8" fill="hold" nodeType="after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wipe(left)">
                                      <p:cBhvr>
                                        <p:cTn id="36" dur="500"/>
                                        <p:tgtEl>
                                          <p:spTgt spid="22"/>
                                        </p:tgtEl>
                                      </p:cBhvr>
                                    </p:animEffect>
                                  </p:childTnLst>
                                </p:cTn>
                              </p:par>
                            </p:childTnLst>
                          </p:cTn>
                        </p:par>
                        <p:par>
                          <p:cTn id="37" fill="hold">
                            <p:stCondLst>
                              <p:cond delay="2000"/>
                            </p:stCondLst>
                            <p:childTnLst>
                              <p:par>
                                <p:cTn id="38" presetID="22" presetClass="entr" presetSubtype="8"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left)">
                                      <p:cBhvr>
                                        <p:cTn id="40" dur="500"/>
                                        <p:tgtEl>
                                          <p:spTgt spid="12"/>
                                        </p:tgtEl>
                                      </p:cBhvr>
                                    </p:animEffect>
                                  </p:childTnLst>
                                </p:cTn>
                              </p:par>
                            </p:childTnLst>
                          </p:cTn>
                        </p:par>
                        <p:par>
                          <p:cTn id="41" fill="hold">
                            <p:stCondLst>
                              <p:cond delay="2500"/>
                            </p:stCondLst>
                            <p:childTnLst>
                              <p:par>
                                <p:cTn id="42" presetID="22" presetClass="entr" presetSubtype="8" fill="hold"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left)">
                                      <p:cBhvr>
                                        <p:cTn id="44" dur="500"/>
                                        <p:tgtEl>
                                          <p:spTgt spid="19"/>
                                        </p:tgtEl>
                                      </p:cBhvr>
                                    </p:animEffect>
                                  </p:childTnLst>
                                </p:cTn>
                              </p:par>
                            </p:childTnLst>
                          </p:cTn>
                        </p:par>
                        <p:par>
                          <p:cTn id="45" fill="hold">
                            <p:stCondLst>
                              <p:cond delay="3000"/>
                            </p:stCondLst>
                            <p:childTnLst>
                              <p:par>
                                <p:cTn id="46" presetID="22" presetClass="entr" presetSubtype="8" fill="hold" nodeType="after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wipe(left)">
                                      <p:cBhvr>
                                        <p:cTn id="48" dur="500"/>
                                        <p:tgtEl>
                                          <p:spTgt spid="23"/>
                                        </p:tgtEl>
                                      </p:cBhvr>
                                    </p:animEffect>
                                  </p:childTnLst>
                                </p:cTn>
                              </p:par>
                            </p:childTnLst>
                          </p:cTn>
                        </p:par>
                        <p:par>
                          <p:cTn id="49" fill="hold">
                            <p:stCondLst>
                              <p:cond delay="3500"/>
                            </p:stCondLst>
                            <p:childTnLst>
                              <p:par>
                                <p:cTn id="50" presetID="22" presetClass="entr" presetSubtype="8"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left)">
                                      <p:cBhvr>
                                        <p:cTn id="52" dur="500"/>
                                        <p:tgtEl>
                                          <p:spTgt spid="13"/>
                                        </p:tgtEl>
                                      </p:cBhvr>
                                    </p:animEffect>
                                  </p:childTnLst>
                                </p:cTn>
                              </p:par>
                            </p:childTnLst>
                          </p:cTn>
                        </p:par>
                        <p:par>
                          <p:cTn id="53" fill="hold">
                            <p:stCondLst>
                              <p:cond delay="4000"/>
                            </p:stCondLst>
                            <p:childTnLst>
                              <p:par>
                                <p:cTn id="54" presetID="22" presetClass="entr" presetSubtype="8" fill="hold" nodeType="after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wipe(left)">
                                      <p:cBhvr>
                                        <p:cTn id="56" dur="500"/>
                                        <p:tgtEl>
                                          <p:spTgt spid="20"/>
                                        </p:tgtEl>
                                      </p:cBhvr>
                                    </p:animEffect>
                                  </p:childTnLst>
                                </p:cTn>
                              </p:par>
                            </p:childTnLst>
                          </p:cTn>
                        </p:par>
                        <p:par>
                          <p:cTn id="57" fill="hold">
                            <p:stCondLst>
                              <p:cond delay="4500"/>
                            </p:stCondLst>
                            <p:childTnLst>
                              <p:par>
                                <p:cTn id="58" presetID="22" presetClass="entr" presetSubtype="8" fill="hold" nodeType="after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wipe(left)">
                                      <p:cBhvr>
                                        <p:cTn id="60" dur="500"/>
                                        <p:tgtEl>
                                          <p:spTgt spid="24"/>
                                        </p:tgtEl>
                                      </p:cBhvr>
                                    </p:animEffect>
                                  </p:childTnLst>
                                </p:cTn>
                              </p:par>
                            </p:childTnLst>
                          </p:cTn>
                        </p:par>
                        <p:par>
                          <p:cTn id="61" fill="hold">
                            <p:stCondLst>
                              <p:cond delay="5000"/>
                            </p:stCondLst>
                            <p:childTnLst>
                              <p:par>
                                <p:cTn id="62" presetID="10" presetClass="entr" presetSubtype="0"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fade">
                                      <p:cBhvr>
                                        <p:cTn id="69" dur="500"/>
                                        <p:tgtEl>
                                          <p:spTgt spid="8"/>
                                        </p:tgtEl>
                                      </p:cBhvr>
                                    </p:animEffect>
                                  </p:childTnLst>
                                </p:cTn>
                              </p:par>
                            </p:childTnLst>
                          </p:cTn>
                        </p:par>
                        <p:par>
                          <p:cTn id="70" fill="hold">
                            <p:stCondLst>
                              <p:cond delay="500"/>
                            </p:stCondLst>
                            <p:childTnLst>
                              <p:par>
                                <p:cTn id="71" presetID="10" presetClass="entr" presetSubtype="0" fill="hold" grpId="0" nodeType="afterEffect">
                                  <p:stCondLst>
                                    <p:cond delay="0"/>
                                  </p:stCondLst>
                                  <p:iterate type="wd">
                                    <p:tmPct val="10000"/>
                                  </p:iterate>
                                  <p:childTnLst>
                                    <p:set>
                                      <p:cBhvr>
                                        <p:cTn id="72" dur="1" fill="hold">
                                          <p:stCondLst>
                                            <p:cond delay="0"/>
                                          </p:stCondLst>
                                        </p:cTn>
                                        <p:tgtEl>
                                          <p:spTgt spid="17"/>
                                        </p:tgtEl>
                                        <p:attrNameLst>
                                          <p:attrName>style.visibility</p:attrName>
                                        </p:attrNameLst>
                                      </p:cBhvr>
                                      <p:to>
                                        <p:strVal val="visible"/>
                                      </p:to>
                                    </p:set>
                                    <p:animEffect transition="in" filter="fade">
                                      <p:cBhvr>
                                        <p:cTn id="7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12" grpId="0"/>
      <p:bldP spid="13" grpId="0"/>
      <p:bldP spid="8" grpId="0"/>
      <p:bldP spid="14"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2411760" y="3617345"/>
            <a:ext cx="5046662" cy="371475"/>
            <a:chOff x="2411760" y="3617345"/>
            <a:chExt cx="5046662" cy="371475"/>
          </a:xfrm>
        </p:grpSpPr>
        <p:grpSp>
          <p:nvGrpSpPr>
            <p:cNvPr id="30" name="Groupe 29"/>
            <p:cNvGrpSpPr/>
            <p:nvPr/>
          </p:nvGrpSpPr>
          <p:grpSpPr>
            <a:xfrm>
              <a:off x="2411760" y="3617345"/>
              <a:ext cx="5046662" cy="371475"/>
              <a:chOff x="1482006" y="3455313"/>
              <a:chExt cx="5046662" cy="371475"/>
            </a:xfrm>
          </p:grpSpPr>
          <p:sp>
            <p:nvSpPr>
              <p:cNvPr id="31" name="Rectangle 254"/>
              <p:cNvSpPr>
                <a:spLocks noChangeArrowheads="1"/>
              </p:cNvSpPr>
              <p:nvPr/>
            </p:nvSpPr>
            <p:spPr bwMode="auto">
              <a:xfrm>
                <a:off x="148200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2" name="Rectangle 255"/>
              <p:cNvSpPr>
                <a:spLocks noChangeArrowheads="1"/>
              </p:cNvSpPr>
              <p:nvPr/>
            </p:nvSpPr>
            <p:spPr bwMode="auto">
              <a:xfrm>
                <a:off x="232338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3" name="Rectangle 256"/>
              <p:cNvSpPr>
                <a:spLocks noChangeArrowheads="1"/>
              </p:cNvSpPr>
              <p:nvPr/>
            </p:nvSpPr>
            <p:spPr bwMode="auto">
              <a:xfrm>
                <a:off x="316475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4" name="Rectangle 257"/>
              <p:cNvSpPr>
                <a:spLocks noChangeArrowheads="1"/>
              </p:cNvSpPr>
              <p:nvPr/>
            </p:nvSpPr>
            <p:spPr bwMode="auto">
              <a:xfrm>
                <a:off x="400613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5" name="Rectangle 258"/>
              <p:cNvSpPr>
                <a:spLocks noChangeArrowheads="1"/>
              </p:cNvSpPr>
              <p:nvPr/>
            </p:nvSpPr>
            <p:spPr bwMode="auto">
              <a:xfrm>
                <a:off x="4847506" y="3455313"/>
                <a:ext cx="839787"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6" name="Rectangle 259"/>
              <p:cNvSpPr>
                <a:spLocks noChangeArrowheads="1"/>
              </p:cNvSpPr>
              <p:nvPr/>
            </p:nvSpPr>
            <p:spPr bwMode="auto">
              <a:xfrm>
                <a:off x="5687293"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116" name="Rectangle 327"/>
            <p:cNvSpPr>
              <a:spLocks noChangeArrowheads="1"/>
            </p:cNvSpPr>
            <p:nvPr/>
          </p:nvSpPr>
          <p:spPr bwMode="auto">
            <a:xfrm>
              <a:off x="2789604"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17" name="Rectangle 330"/>
            <p:cNvSpPr>
              <a:spLocks noChangeArrowheads="1"/>
            </p:cNvSpPr>
            <p:nvPr/>
          </p:nvSpPr>
          <p:spPr bwMode="auto">
            <a:xfrm>
              <a:off x="3630979"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18" name="Rectangle 333"/>
            <p:cNvSpPr>
              <a:spLocks noChangeArrowheads="1"/>
            </p:cNvSpPr>
            <p:nvPr/>
          </p:nvSpPr>
          <p:spPr bwMode="auto">
            <a:xfrm>
              <a:off x="4472354"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19" name="Rectangle 336"/>
            <p:cNvSpPr>
              <a:spLocks noChangeArrowheads="1"/>
            </p:cNvSpPr>
            <p:nvPr/>
          </p:nvSpPr>
          <p:spPr bwMode="auto">
            <a:xfrm>
              <a:off x="5313729"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20" name="Rectangle 339"/>
            <p:cNvSpPr>
              <a:spLocks noChangeArrowheads="1"/>
            </p:cNvSpPr>
            <p:nvPr/>
          </p:nvSpPr>
          <p:spPr bwMode="auto">
            <a:xfrm>
              <a:off x="6155104"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21" name="Rectangle 342"/>
            <p:cNvSpPr>
              <a:spLocks noChangeArrowheads="1"/>
            </p:cNvSpPr>
            <p:nvPr/>
          </p:nvSpPr>
          <p:spPr bwMode="auto">
            <a:xfrm>
              <a:off x="6996479"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597791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a:t>
            </a:r>
            <a:endParaRPr lang="fr-FR" sz="2400" u="sng" dirty="0"/>
          </a:p>
        </p:txBody>
      </p:sp>
      <p:sp>
        <p:nvSpPr>
          <p:cNvPr id="7" name="Rectangle 6"/>
          <p:cNvSpPr/>
          <p:nvPr/>
        </p:nvSpPr>
        <p:spPr>
          <a:xfrm>
            <a:off x="-28284" y="1772816"/>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Exercice 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binaire sur 6 bits : 101111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 jouer…….</a:t>
            </a:r>
          </a:p>
        </p:txBody>
      </p:sp>
      <p:sp>
        <p:nvSpPr>
          <p:cNvPr id="8" name="Rectangle 7"/>
          <p:cNvSpPr/>
          <p:nvPr/>
        </p:nvSpPr>
        <p:spPr>
          <a:xfrm>
            <a:off x="7623196" y="5032884"/>
            <a:ext cx="63991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47</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7459689" y="4685650"/>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18" name="Groupe 17"/>
          <p:cNvGrpSpPr/>
          <p:nvPr/>
        </p:nvGrpSpPr>
        <p:grpSpPr>
          <a:xfrm>
            <a:off x="6012160" y="2967496"/>
            <a:ext cx="2447453" cy="1003660"/>
            <a:chOff x="6590353" y="2504120"/>
            <a:chExt cx="2447453" cy="1003660"/>
          </a:xfrm>
        </p:grpSpPr>
        <p:sp>
          <p:nvSpPr>
            <p:cNvPr id="16" name="Forme libre 15"/>
            <p:cNvSpPr/>
            <p:nvPr/>
          </p:nvSpPr>
          <p:spPr>
            <a:xfrm>
              <a:off x="6590353" y="2504171"/>
              <a:ext cx="2408681" cy="1003609"/>
            </a:xfrm>
            <a:custGeom>
              <a:avLst/>
              <a:gdLst>
                <a:gd name="connsiteX0" fmla="*/ 22320 w 2408681"/>
                <a:gd name="connsiteY0" fmla="*/ 33453 h 1003609"/>
                <a:gd name="connsiteX1" fmla="*/ 22320 w 2408681"/>
                <a:gd name="connsiteY1" fmla="*/ 33453 h 1003609"/>
                <a:gd name="connsiteX2" fmla="*/ 11169 w 2408681"/>
                <a:gd name="connsiteY2" fmla="*/ 133814 h 1003609"/>
                <a:gd name="connsiteX3" fmla="*/ 18 w 2408681"/>
                <a:gd name="connsiteY3" fmla="*/ 178419 h 1003609"/>
                <a:gd name="connsiteX4" fmla="*/ 22320 w 2408681"/>
                <a:gd name="connsiteY4" fmla="*/ 479502 h 1003609"/>
                <a:gd name="connsiteX5" fmla="*/ 66925 w 2408681"/>
                <a:gd name="connsiteY5" fmla="*/ 490653 h 1003609"/>
                <a:gd name="connsiteX6" fmla="*/ 111530 w 2408681"/>
                <a:gd name="connsiteY6" fmla="*/ 535258 h 1003609"/>
                <a:gd name="connsiteX7" fmla="*/ 345706 w 2408681"/>
                <a:gd name="connsiteY7" fmla="*/ 557561 h 1003609"/>
                <a:gd name="connsiteX8" fmla="*/ 379159 w 2408681"/>
                <a:gd name="connsiteY8" fmla="*/ 568712 h 1003609"/>
                <a:gd name="connsiteX9" fmla="*/ 557579 w 2408681"/>
                <a:gd name="connsiteY9" fmla="*/ 591014 h 1003609"/>
                <a:gd name="connsiteX10" fmla="*/ 579881 w 2408681"/>
                <a:gd name="connsiteY10" fmla="*/ 613317 h 1003609"/>
                <a:gd name="connsiteX11" fmla="*/ 602184 w 2408681"/>
                <a:gd name="connsiteY11" fmla="*/ 646770 h 1003609"/>
                <a:gd name="connsiteX12" fmla="*/ 635637 w 2408681"/>
                <a:gd name="connsiteY12" fmla="*/ 669073 h 1003609"/>
                <a:gd name="connsiteX13" fmla="*/ 657940 w 2408681"/>
                <a:gd name="connsiteY13" fmla="*/ 735980 h 1003609"/>
                <a:gd name="connsiteX14" fmla="*/ 669091 w 2408681"/>
                <a:gd name="connsiteY14" fmla="*/ 769434 h 1003609"/>
                <a:gd name="connsiteX15" fmla="*/ 680242 w 2408681"/>
                <a:gd name="connsiteY15" fmla="*/ 814039 h 1003609"/>
                <a:gd name="connsiteX16" fmla="*/ 702545 w 2408681"/>
                <a:gd name="connsiteY16" fmla="*/ 880946 h 1003609"/>
                <a:gd name="connsiteX17" fmla="*/ 802906 w 2408681"/>
                <a:gd name="connsiteY17" fmla="*/ 914400 h 1003609"/>
                <a:gd name="connsiteX18" fmla="*/ 836359 w 2408681"/>
                <a:gd name="connsiteY18" fmla="*/ 936702 h 1003609"/>
                <a:gd name="connsiteX19" fmla="*/ 869813 w 2408681"/>
                <a:gd name="connsiteY19" fmla="*/ 947853 h 1003609"/>
                <a:gd name="connsiteX20" fmla="*/ 892115 w 2408681"/>
                <a:gd name="connsiteY20" fmla="*/ 981307 h 1003609"/>
                <a:gd name="connsiteX21" fmla="*/ 970174 w 2408681"/>
                <a:gd name="connsiteY21" fmla="*/ 1003609 h 1003609"/>
                <a:gd name="connsiteX22" fmla="*/ 1226652 w 2408681"/>
                <a:gd name="connsiteY22" fmla="*/ 992458 h 1003609"/>
                <a:gd name="connsiteX23" fmla="*/ 1260106 w 2408681"/>
                <a:gd name="connsiteY23" fmla="*/ 981307 h 1003609"/>
                <a:gd name="connsiteX24" fmla="*/ 1304710 w 2408681"/>
                <a:gd name="connsiteY24" fmla="*/ 970156 h 1003609"/>
                <a:gd name="connsiteX25" fmla="*/ 1338164 w 2408681"/>
                <a:gd name="connsiteY25" fmla="*/ 947853 h 1003609"/>
                <a:gd name="connsiteX26" fmla="*/ 1371618 w 2408681"/>
                <a:gd name="connsiteY26" fmla="*/ 914400 h 1003609"/>
                <a:gd name="connsiteX27" fmla="*/ 1438525 w 2408681"/>
                <a:gd name="connsiteY27" fmla="*/ 892097 h 1003609"/>
                <a:gd name="connsiteX28" fmla="*/ 1594642 w 2408681"/>
                <a:gd name="connsiteY28" fmla="*/ 925551 h 1003609"/>
                <a:gd name="connsiteX29" fmla="*/ 1616945 w 2408681"/>
                <a:gd name="connsiteY29" fmla="*/ 947853 h 1003609"/>
                <a:gd name="connsiteX30" fmla="*/ 1761910 w 2408681"/>
                <a:gd name="connsiteY30" fmla="*/ 936702 h 1003609"/>
                <a:gd name="connsiteX31" fmla="*/ 1795364 w 2408681"/>
                <a:gd name="connsiteY31" fmla="*/ 925551 h 1003609"/>
                <a:gd name="connsiteX32" fmla="*/ 1839969 w 2408681"/>
                <a:gd name="connsiteY32" fmla="*/ 903249 h 1003609"/>
                <a:gd name="connsiteX33" fmla="*/ 2040691 w 2408681"/>
                <a:gd name="connsiteY33" fmla="*/ 892097 h 1003609"/>
                <a:gd name="connsiteX34" fmla="*/ 2096447 w 2408681"/>
                <a:gd name="connsiteY34" fmla="*/ 880946 h 1003609"/>
                <a:gd name="connsiteX35" fmla="*/ 2185657 w 2408681"/>
                <a:gd name="connsiteY35" fmla="*/ 869795 h 1003609"/>
                <a:gd name="connsiteX36" fmla="*/ 2252564 w 2408681"/>
                <a:gd name="connsiteY36" fmla="*/ 825190 h 1003609"/>
                <a:gd name="connsiteX37" fmla="*/ 2330623 w 2408681"/>
                <a:gd name="connsiteY37" fmla="*/ 802888 h 1003609"/>
                <a:gd name="connsiteX38" fmla="*/ 2352925 w 2408681"/>
                <a:gd name="connsiteY38" fmla="*/ 713678 h 1003609"/>
                <a:gd name="connsiteX39" fmla="*/ 2364076 w 2408681"/>
                <a:gd name="connsiteY39" fmla="*/ 680224 h 1003609"/>
                <a:gd name="connsiteX40" fmla="*/ 2386379 w 2408681"/>
                <a:gd name="connsiteY40" fmla="*/ 579863 h 1003609"/>
                <a:gd name="connsiteX41" fmla="*/ 2408681 w 2408681"/>
                <a:gd name="connsiteY41" fmla="*/ 546409 h 1003609"/>
                <a:gd name="connsiteX42" fmla="*/ 2397530 w 2408681"/>
                <a:gd name="connsiteY42" fmla="*/ 178419 h 1003609"/>
                <a:gd name="connsiteX43" fmla="*/ 2364076 w 2408681"/>
                <a:gd name="connsiteY43" fmla="*/ 167268 h 1003609"/>
                <a:gd name="connsiteX44" fmla="*/ 2352925 w 2408681"/>
                <a:gd name="connsiteY44" fmla="*/ 133814 h 1003609"/>
                <a:gd name="connsiteX45" fmla="*/ 2308320 w 2408681"/>
                <a:gd name="connsiteY45" fmla="*/ 66907 h 1003609"/>
                <a:gd name="connsiteX46" fmla="*/ 2286018 w 2408681"/>
                <a:gd name="connsiteY46" fmla="*/ 33453 h 1003609"/>
                <a:gd name="connsiteX47" fmla="*/ 2051842 w 2408681"/>
                <a:gd name="connsiteY47" fmla="*/ 22302 h 1003609"/>
                <a:gd name="connsiteX48" fmla="*/ 1672701 w 2408681"/>
                <a:gd name="connsiteY48" fmla="*/ 11151 h 1003609"/>
                <a:gd name="connsiteX49" fmla="*/ 1438525 w 2408681"/>
                <a:gd name="connsiteY49" fmla="*/ 0 h 1003609"/>
                <a:gd name="connsiteX50" fmla="*/ 836359 w 2408681"/>
                <a:gd name="connsiteY50" fmla="*/ 22302 h 1003609"/>
                <a:gd name="connsiteX51" fmla="*/ 769452 w 2408681"/>
                <a:gd name="connsiteY51" fmla="*/ 33453 h 1003609"/>
                <a:gd name="connsiteX52" fmla="*/ 680242 w 2408681"/>
                <a:gd name="connsiteY52" fmla="*/ 44605 h 1003609"/>
                <a:gd name="connsiteX53" fmla="*/ 245345 w 2408681"/>
                <a:gd name="connsiteY53" fmla="*/ 22302 h 1003609"/>
                <a:gd name="connsiteX54" fmla="*/ 89227 w 2408681"/>
                <a:gd name="connsiteY54" fmla="*/ 22302 h 1003609"/>
                <a:gd name="connsiteX55" fmla="*/ 78076 w 2408681"/>
                <a:gd name="connsiteY55" fmla="*/ 22302 h 1003609"/>
                <a:gd name="connsiteX56" fmla="*/ 78076 w 2408681"/>
                <a:gd name="connsiteY56" fmla="*/ 22302 h 100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408681" h="1003609">
                  <a:moveTo>
                    <a:pt x="22320" y="33453"/>
                  </a:moveTo>
                  <a:lnTo>
                    <a:pt x="22320" y="33453"/>
                  </a:lnTo>
                  <a:cubicBezTo>
                    <a:pt x="18603" y="66907"/>
                    <a:pt x="16287" y="100546"/>
                    <a:pt x="11169" y="133814"/>
                  </a:cubicBezTo>
                  <a:cubicBezTo>
                    <a:pt x="8839" y="148962"/>
                    <a:pt x="-476" y="163101"/>
                    <a:pt x="18" y="178419"/>
                  </a:cubicBezTo>
                  <a:cubicBezTo>
                    <a:pt x="3263" y="279003"/>
                    <a:pt x="1234" y="381100"/>
                    <a:pt x="22320" y="479502"/>
                  </a:cubicBezTo>
                  <a:cubicBezTo>
                    <a:pt x="25531" y="494488"/>
                    <a:pt x="52057" y="486936"/>
                    <a:pt x="66925" y="490653"/>
                  </a:cubicBezTo>
                  <a:cubicBezTo>
                    <a:pt x="81793" y="505521"/>
                    <a:pt x="91582" y="528609"/>
                    <a:pt x="111530" y="535258"/>
                  </a:cubicBezTo>
                  <a:cubicBezTo>
                    <a:pt x="208556" y="567599"/>
                    <a:pt x="133248" y="545757"/>
                    <a:pt x="345706" y="557561"/>
                  </a:cubicBezTo>
                  <a:cubicBezTo>
                    <a:pt x="356857" y="561278"/>
                    <a:pt x="367633" y="566407"/>
                    <a:pt x="379159" y="568712"/>
                  </a:cubicBezTo>
                  <a:cubicBezTo>
                    <a:pt x="418936" y="576667"/>
                    <a:pt x="522791" y="587149"/>
                    <a:pt x="557579" y="591014"/>
                  </a:cubicBezTo>
                  <a:cubicBezTo>
                    <a:pt x="565013" y="598448"/>
                    <a:pt x="573313" y="605107"/>
                    <a:pt x="579881" y="613317"/>
                  </a:cubicBezTo>
                  <a:cubicBezTo>
                    <a:pt x="588253" y="623782"/>
                    <a:pt x="592707" y="637293"/>
                    <a:pt x="602184" y="646770"/>
                  </a:cubicBezTo>
                  <a:cubicBezTo>
                    <a:pt x="611661" y="656247"/>
                    <a:pt x="624486" y="661639"/>
                    <a:pt x="635637" y="669073"/>
                  </a:cubicBezTo>
                  <a:lnTo>
                    <a:pt x="657940" y="735980"/>
                  </a:lnTo>
                  <a:cubicBezTo>
                    <a:pt x="661657" y="747131"/>
                    <a:pt x="666240" y="758030"/>
                    <a:pt x="669091" y="769434"/>
                  </a:cubicBezTo>
                  <a:cubicBezTo>
                    <a:pt x="672808" y="784302"/>
                    <a:pt x="675838" y="799359"/>
                    <a:pt x="680242" y="814039"/>
                  </a:cubicBezTo>
                  <a:cubicBezTo>
                    <a:pt x="686997" y="836556"/>
                    <a:pt x="681518" y="870432"/>
                    <a:pt x="702545" y="880946"/>
                  </a:cubicBezTo>
                  <a:cubicBezTo>
                    <a:pt x="764102" y="911726"/>
                    <a:pt x="730849" y="899989"/>
                    <a:pt x="802906" y="914400"/>
                  </a:cubicBezTo>
                  <a:cubicBezTo>
                    <a:pt x="814057" y="921834"/>
                    <a:pt x="824372" y="930709"/>
                    <a:pt x="836359" y="936702"/>
                  </a:cubicBezTo>
                  <a:cubicBezTo>
                    <a:pt x="846873" y="941959"/>
                    <a:pt x="860634" y="940510"/>
                    <a:pt x="869813" y="947853"/>
                  </a:cubicBezTo>
                  <a:cubicBezTo>
                    <a:pt x="880278" y="956225"/>
                    <a:pt x="881650" y="972935"/>
                    <a:pt x="892115" y="981307"/>
                  </a:cubicBezTo>
                  <a:cubicBezTo>
                    <a:pt x="899386" y="987124"/>
                    <a:pt x="967260" y="1002881"/>
                    <a:pt x="970174" y="1003609"/>
                  </a:cubicBezTo>
                  <a:cubicBezTo>
                    <a:pt x="1055667" y="999892"/>
                    <a:pt x="1141331" y="999021"/>
                    <a:pt x="1226652" y="992458"/>
                  </a:cubicBezTo>
                  <a:cubicBezTo>
                    <a:pt x="1238372" y="991556"/>
                    <a:pt x="1248804" y="984536"/>
                    <a:pt x="1260106" y="981307"/>
                  </a:cubicBezTo>
                  <a:cubicBezTo>
                    <a:pt x="1274842" y="977097"/>
                    <a:pt x="1289842" y="973873"/>
                    <a:pt x="1304710" y="970156"/>
                  </a:cubicBezTo>
                  <a:cubicBezTo>
                    <a:pt x="1315861" y="962722"/>
                    <a:pt x="1327868" y="956433"/>
                    <a:pt x="1338164" y="947853"/>
                  </a:cubicBezTo>
                  <a:cubicBezTo>
                    <a:pt x="1350279" y="937757"/>
                    <a:pt x="1357832" y="922059"/>
                    <a:pt x="1371618" y="914400"/>
                  </a:cubicBezTo>
                  <a:cubicBezTo>
                    <a:pt x="1392168" y="902983"/>
                    <a:pt x="1438525" y="892097"/>
                    <a:pt x="1438525" y="892097"/>
                  </a:cubicBezTo>
                  <a:cubicBezTo>
                    <a:pt x="1515012" y="899746"/>
                    <a:pt x="1539571" y="888838"/>
                    <a:pt x="1594642" y="925551"/>
                  </a:cubicBezTo>
                  <a:cubicBezTo>
                    <a:pt x="1603390" y="931383"/>
                    <a:pt x="1609511" y="940419"/>
                    <a:pt x="1616945" y="947853"/>
                  </a:cubicBezTo>
                  <a:cubicBezTo>
                    <a:pt x="1665267" y="944136"/>
                    <a:pt x="1713820" y="942713"/>
                    <a:pt x="1761910" y="936702"/>
                  </a:cubicBezTo>
                  <a:cubicBezTo>
                    <a:pt x="1773574" y="935244"/>
                    <a:pt x="1784560" y="930181"/>
                    <a:pt x="1795364" y="925551"/>
                  </a:cubicBezTo>
                  <a:cubicBezTo>
                    <a:pt x="1810643" y="919003"/>
                    <a:pt x="1823498" y="905495"/>
                    <a:pt x="1839969" y="903249"/>
                  </a:cubicBezTo>
                  <a:cubicBezTo>
                    <a:pt x="1906365" y="894195"/>
                    <a:pt x="1973784" y="895814"/>
                    <a:pt x="2040691" y="892097"/>
                  </a:cubicBezTo>
                  <a:cubicBezTo>
                    <a:pt x="2059276" y="888380"/>
                    <a:pt x="2077714" y="883828"/>
                    <a:pt x="2096447" y="880946"/>
                  </a:cubicBezTo>
                  <a:cubicBezTo>
                    <a:pt x="2126067" y="876389"/>
                    <a:pt x="2157435" y="879874"/>
                    <a:pt x="2185657" y="869795"/>
                  </a:cubicBezTo>
                  <a:cubicBezTo>
                    <a:pt x="2210900" y="860780"/>
                    <a:pt x="2227135" y="833666"/>
                    <a:pt x="2252564" y="825190"/>
                  </a:cubicBezTo>
                  <a:cubicBezTo>
                    <a:pt x="2300557" y="809193"/>
                    <a:pt x="2274614" y="816890"/>
                    <a:pt x="2330623" y="802888"/>
                  </a:cubicBezTo>
                  <a:cubicBezTo>
                    <a:pt x="2338057" y="773151"/>
                    <a:pt x="2343232" y="742757"/>
                    <a:pt x="2352925" y="713678"/>
                  </a:cubicBezTo>
                  <a:cubicBezTo>
                    <a:pt x="2356642" y="702527"/>
                    <a:pt x="2361526" y="691699"/>
                    <a:pt x="2364076" y="680224"/>
                  </a:cubicBezTo>
                  <a:cubicBezTo>
                    <a:pt x="2370930" y="649378"/>
                    <a:pt x="2371315" y="609991"/>
                    <a:pt x="2386379" y="579863"/>
                  </a:cubicBezTo>
                  <a:cubicBezTo>
                    <a:pt x="2392373" y="567876"/>
                    <a:pt x="2401247" y="557560"/>
                    <a:pt x="2408681" y="546409"/>
                  </a:cubicBezTo>
                  <a:cubicBezTo>
                    <a:pt x="2404964" y="423746"/>
                    <a:pt x="2411869" y="300298"/>
                    <a:pt x="2397530" y="178419"/>
                  </a:cubicBezTo>
                  <a:cubicBezTo>
                    <a:pt x="2396157" y="166745"/>
                    <a:pt x="2372388" y="175580"/>
                    <a:pt x="2364076" y="167268"/>
                  </a:cubicBezTo>
                  <a:cubicBezTo>
                    <a:pt x="2355764" y="158956"/>
                    <a:pt x="2358633" y="144089"/>
                    <a:pt x="2352925" y="133814"/>
                  </a:cubicBezTo>
                  <a:cubicBezTo>
                    <a:pt x="2339908" y="110383"/>
                    <a:pt x="2323188" y="89209"/>
                    <a:pt x="2308320" y="66907"/>
                  </a:cubicBezTo>
                  <a:cubicBezTo>
                    <a:pt x="2300886" y="55756"/>
                    <a:pt x="2299405" y="34090"/>
                    <a:pt x="2286018" y="33453"/>
                  </a:cubicBezTo>
                  <a:lnTo>
                    <a:pt x="2051842" y="22302"/>
                  </a:lnTo>
                  <a:lnTo>
                    <a:pt x="1672701" y="11151"/>
                  </a:lnTo>
                  <a:cubicBezTo>
                    <a:pt x="1594605" y="8311"/>
                    <a:pt x="1516584" y="3717"/>
                    <a:pt x="1438525" y="0"/>
                  </a:cubicBezTo>
                  <a:lnTo>
                    <a:pt x="836359" y="22302"/>
                  </a:lnTo>
                  <a:cubicBezTo>
                    <a:pt x="813799" y="23806"/>
                    <a:pt x="791835" y="30255"/>
                    <a:pt x="769452" y="33453"/>
                  </a:cubicBezTo>
                  <a:cubicBezTo>
                    <a:pt x="739785" y="37691"/>
                    <a:pt x="709979" y="40888"/>
                    <a:pt x="680242" y="44605"/>
                  </a:cubicBezTo>
                  <a:cubicBezTo>
                    <a:pt x="500887" y="32647"/>
                    <a:pt x="445768" y="27576"/>
                    <a:pt x="245345" y="22302"/>
                  </a:cubicBezTo>
                  <a:cubicBezTo>
                    <a:pt x="193324" y="20933"/>
                    <a:pt x="141266" y="22302"/>
                    <a:pt x="89227" y="22302"/>
                  </a:cubicBezTo>
                  <a:lnTo>
                    <a:pt x="78076" y="22302"/>
                  </a:lnTo>
                  <a:lnTo>
                    <a:pt x="78076" y="22302"/>
                  </a:lnTo>
                </a:path>
              </a:pathLst>
            </a:custGeom>
            <a:gradFill>
              <a:gsLst>
                <a:gs pos="0">
                  <a:schemeClr val="accent1">
                    <a:lumMod val="50000"/>
                    <a:alpha val="72000"/>
                  </a:schemeClr>
                </a:gs>
                <a:gs pos="50000">
                  <a:srgbClr val="29240D">
                    <a:alpha val="7000"/>
                  </a:srgbClr>
                </a:gs>
                <a:gs pos="100000">
                  <a:schemeClr val="accent1">
                    <a:alpha val="42000"/>
                    <a:lumMod val="44000"/>
                  </a:schemeClr>
                </a:gs>
              </a:gsLst>
              <a:lin ang="5400000" scaled="0"/>
            </a:gradFill>
            <a:ln>
              <a:noFill/>
            </a:ln>
            <a:scene3d>
              <a:camera prst="orthographicFront"/>
              <a:lightRig rig="sunset" dir="t"/>
            </a:scene3d>
            <a:sp3d prstMaterial="dkEdge">
              <a:bevelT w="57150" h="107950"/>
              <a:bevelB w="279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p:cNvSpPr/>
            <p:nvPr/>
          </p:nvSpPr>
          <p:spPr>
            <a:xfrm>
              <a:off x="6660232" y="2504120"/>
              <a:ext cx="2377574" cy="830997"/>
            </a:xfrm>
            <a:prstGeom prst="rect">
              <a:avLst/>
            </a:prstGeom>
          </p:spPr>
          <p:txBody>
            <a:bodyPr wrap="none">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 de poids faible, ou </a:t>
              </a:r>
            </a:p>
            <a:p>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Low</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Significant</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Bit: </a:t>
              </a:r>
            </a:p>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LSB</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6" name="Groupe 5"/>
          <p:cNvGrpSpPr/>
          <p:nvPr/>
        </p:nvGrpSpPr>
        <p:grpSpPr>
          <a:xfrm>
            <a:off x="1060058" y="2922554"/>
            <a:ext cx="2287806" cy="1048602"/>
            <a:chOff x="-23906" y="2503783"/>
            <a:chExt cx="2287806" cy="1048602"/>
          </a:xfrm>
        </p:grpSpPr>
        <p:sp>
          <p:nvSpPr>
            <p:cNvPr id="15" name="Forme libre 14"/>
            <p:cNvSpPr/>
            <p:nvPr/>
          </p:nvSpPr>
          <p:spPr>
            <a:xfrm>
              <a:off x="33454" y="2503783"/>
              <a:ext cx="2209176" cy="1048602"/>
            </a:xfrm>
            <a:custGeom>
              <a:avLst/>
              <a:gdLst>
                <a:gd name="connsiteX0" fmla="*/ 0 w 2209176"/>
                <a:gd name="connsiteY0" fmla="*/ 67295 h 1048602"/>
                <a:gd name="connsiteX1" fmla="*/ 0 w 2209176"/>
                <a:gd name="connsiteY1" fmla="*/ 67295 h 1048602"/>
                <a:gd name="connsiteX2" fmla="*/ 11151 w 2209176"/>
                <a:gd name="connsiteY2" fmla="*/ 557949 h 1048602"/>
                <a:gd name="connsiteX3" fmla="*/ 33453 w 2209176"/>
                <a:gd name="connsiteY3" fmla="*/ 658310 h 1048602"/>
                <a:gd name="connsiteX4" fmla="*/ 55756 w 2209176"/>
                <a:gd name="connsiteY4" fmla="*/ 680612 h 1048602"/>
                <a:gd name="connsiteX5" fmla="*/ 89209 w 2209176"/>
                <a:gd name="connsiteY5" fmla="*/ 792124 h 1048602"/>
                <a:gd name="connsiteX6" fmla="*/ 100361 w 2209176"/>
                <a:gd name="connsiteY6" fmla="*/ 825578 h 1048602"/>
                <a:gd name="connsiteX7" fmla="*/ 267629 w 2209176"/>
                <a:gd name="connsiteY7" fmla="*/ 847880 h 1048602"/>
                <a:gd name="connsiteX8" fmla="*/ 323385 w 2209176"/>
                <a:gd name="connsiteY8" fmla="*/ 859032 h 1048602"/>
                <a:gd name="connsiteX9" fmla="*/ 669073 w 2209176"/>
                <a:gd name="connsiteY9" fmla="*/ 870183 h 1048602"/>
                <a:gd name="connsiteX10" fmla="*/ 914400 w 2209176"/>
                <a:gd name="connsiteY10" fmla="*/ 881334 h 1048602"/>
                <a:gd name="connsiteX11" fmla="*/ 947853 w 2209176"/>
                <a:gd name="connsiteY11" fmla="*/ 903637 h 1048602"/>
                <a:gd name="connsiteX12" fmla="*/ 1170878 w 2209176"/>
                <a:gd name="connsiteY12" fmla="*/ 925939 h 1048602"/>
                <a:gd name="connsiteX13" fmla="*/ 1237785 w 2209176"/>
                <a:gd name="connsiteY13" fmla="*/ 948241 h 1048602"/>
                <a:gd name="connsiteX14" fmla="*/ 1304692 w 2209176"/>
                <a:gd name="connsiteY14" fmla="*/ 981695 h 1048602"/>
                <a:gd name="connsiteX15" fmla="*/ 1460809 w 2209176"/>
                <a:gd name="connsiteY15" fmla="*/ 992846 h 1048602"/>
                <a:gd name="connsiteX16" fmla="*/ 1505414 w 2209176"/>
                <a:gd name="connsiteY16" fmla="*/ 1015149 h 1048602"/>
                <a:gd name="connsiteX17" fmla="*/ 1750741 w 2209176"/>
                <a:gd name="connsiteY17" fmla="*/ 1037451 h 1048602"/>
                <a:gd name="connsiteX18" fmla="*/ 1795346 w 2209176"/>
                <a:gd name="connsiteY18" fmla="*/ 1048602 h 1048602"/>
                <a:gd name="connsiteX19" fmla="*/ 1940312 w 2209176"/>
                <a:gd name="connsiteY19" fmla="*/ 1026300 h 1048602"/>
                <a:gd name="connsiteX20" fmla="*/ 1973766 w 2209176"/>
                <a:gd name="connsiteY20" fmla="*/ 1015149 h 1048602"/>
                <a:gd name="connsiteX21" fmla="*/ 1996068 w 2209176"/>
                <a:gd name="connsiteY21" fmla="*/ 981695 h 1048602"/>
                <a:gd name="connsiteX22" fmla="*/ 2018370 w 2209176"/>
                <a:gd name="connsiteY22" fmla="*/ 881334 h 1048602"/>
                <a:gd name="connsiteX23" fmla="*/ 2040673 w 2209176"/>
                <a:gd name="connsiteY23" fmla="*/ 814427 h 1048602"/>
                <a:gd name="connsiteX24" fmla="*/ 2051824 w 2209176"/>
                <a:gd name="connsiteY24" fmla="*/ 780973 h 1048602"/>
                <a:gd name="connsiteX25" fmla="*/ 2074126 w 2209176"/>
                <a:gd name="connsiteY25" fmla="*/ 736368 h 1048602"/>
                <a:gd name="connsiteX26" fmla="*/ 2085278 w 2209176"/>
                <a:gd name="connsiteY26" fmla="*/ 702915 h 1048602"/>
                <a:gd name="connsiteX27" fmla="*/ 2129883 w 2209176"/>
                <a:gd name="connsiteY27" fmla="*/ 658310 h 1048602"/>
                <a:gd name="connsiteX28" fmla="*/ 2152185 w 2209176"/>
                <a:gd name="connsiteY28" fmla="*/ 636007 h 1048602"/>
                <a:gd name="connsiteX29" fmla="*/ 2185639 w 2209176"/>
                <a:gd name="connsiteY29" fmla="*/ 580251 h 1048602"/>
                <a:gd name="connsiteX30" fmla="*/ 2196790 w 2209176"/>
                <a:gd name="connsiteY30" fmla="*/ 546797 h 1048602"/>
                <a:gd name="connsiteX31" fmla="*/ 2196790 w 2209176"/>
                <a:gd name="connsiteY31" fmla="*/ 234563 h 1048602"/>
                <a:gd name="connsiteX32" fmla="*/ 2141034 w 2209176"/>
                <a:gd name="connsiteY32" fmla="*/ 123051 h 1048602"/>
                <a:gd name="connsiteX33" fmla="*/ 2074126 w 2209176"/>
                <a:gd name="connsiteY33" fmla="*/ 111900 h 1048602"/>
                <a:gd name="connsiteX34" fmla="*/ 2051824 w 2209176"/>
                <a:gd name="connsiteY34" fmla="*/ 89597 h 1048602"/>
                <a:gd name="connsiteX35" fmla="*/ 1951463 w 2209176"/>
                <a:gd name="connsiteY35" fmla="*/ 67295 h 1048602"/>
                <a:gd name="connsiteX36" fmla="*/ 1839951 w 2209176"/>
                <a:gd name="connsiteY36" fmla="*/ 33841 h 1048602"/>
                <a:gd name="connsiteX37" fmla="*/ 1795346 w 2209176"/>
                <a:gd name="connsiteY37" fmla="*/ 11539 h 1048602"/>
                <a:gd name="connsiteX38" fmla="*/ 1683834 w 2209176"/>
                <a:gd name="connsiteY38" fmla="*/ 22690 h 1048602"/>
                <a:gd name="connsiteX39" fmla="*/ 1650380 w 2209176"/>
                <a:gd name="connsiteY39" fmla="*/ 33841 h 1048602"/>
                <a:gd name="connsiteX40" fmla="*/ 1605775 w 2209176"/>
                <a:gd name="connsiteY40" fmla="*/ 44993 h 1048602"/>
                <a:gd name="connsiteX41" fmla="*/ 1393902 w 2209176"/>
                <a:gd name="connsiteY41" fmla="*/ 33841 h 1048602"/>
                <a:gd name="connsiteX42" fmla="*/ 1360448 w 2209176"/>
                <a:gd name="connsiteY42" fmla="*/ 22690 h 1048602"/>
                <a:gd name="connsiteX43" fmla="*/ 1260087 w 2209176"/>
                <a:gd name="connsiteY43" fmla="*/ 11539 h 1048602"/>
                <a:gd name="connsiteX44" fmla="*/ 1182029 w 2209176"/>
                <a:gd name="connsiteY44" fmla="*/ 22690 h 1048602"/>
                <a:gd name="connsiteX45" fmla="*/ 1126273 w 2209176"/>
                <a:gd name="connsiteY45" fmla="*/ 33841 h 1048602"/>
                <a:gd name="connsiteX46" fmla="*/ 869795 w 2209176"/>
                <a:gd name="connsiteY46" fmla="*/ 22690 h 1048602"/>
                <a:gd name="connsiteX47" fmla="*/ 825190 w 2209176"/>
                <a:gd name="connsiteY47" fmla="*/ 388 h 1048602"/>
                <a:gd name="connsiteX48" fmla="*/ 735980 w 2209176"/>
                <a:gd name="connsiteY48" fmla="*/ 11539 h 1048602"/>
                <a:gd name="connsiteX49" fmla="*/ 635619 w 2209176"/>
                <a:gd name="connsiteY49" fmla="*/ 22690 h 1048602"/>
                <a:gd name="connsiteX50" fmla="*/ 44605 w 2209176"/>
                <a:gd name="connsiteY50" fmla="*/ 56144 h 1048602"/>
                <a:gd name="connsiteX51" fmla="*/ 0 w 2209176"/>
                <a:gd name="connsiteY51" fmla="*/ 67295 h 104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209176" h="1048602">
                  <a:moveTo>
                    <a:pt x="0" y="67295"/>
                  </a:moveTo>
                  <a:lnTo>
                    <a:pt x="0" y="67295"/>
                  </a:lnTo>
                  <a:cubicBezTo>
                    <a:pt x="3717" y="230846"/>
                    <a:pt x="4613" y="394486"/>
                    <a:pt x="11151" y="557949"/>
                  </a:cubicBezTo>
                  <a:cubicBezTo>
                    <a:pt x="11569" y="568403"/>
                    <a:pt x="21737" y="638783"/>
                    <a:pt x="33453" y="658310"/>
                  </a:cubicBezTo>
                  <a:cubicBezTo>
                    <a:pt x="38862" y="667325"/>
                    <a:pt x="48322" y="673178"/>
                    <a:pt x="55756" y="680612"/>
                  </a:cubicBezTo>
                  <a:cubicBezTo>
                    <a:pt x="72607" y="748019"/>
                    <a:pt x="62063" y="710686"/>
                    <a:pt x="89209" y="792124"/>
                  </a:cubicBezTo>
                  <a:cubicBezTo>
                    <a:pt x="92926" y="803275"/>
                    <a:pt x="88678" y="824280"/>
                    <a:pt x="100361" y="825578"/>
                  </a:cubicBezTo>
                  <a:cubicBezTo>
                    <a:pt x="191245" y="835676"/>
                    <a:pt x="188981" y="833580"/>
                    <a:pt x="267629" y="847880"/>
                  </a:cubicBezTo>
                  <a:cubicBezTo>
                    <a:pt x="286277" y="851271"/>
                    <a:pt x="304461" y="857981"/>
                    <a:pt x="323385" y="859032"/>
                  </a:cubicBezTo>
                  <a:cubicBezTo>
                    <a:pt x="438497" y="865427"/>
                    <a:pt x="553866" y="865836"/>
                    <a:pt x="669073" y="870183"/>
                  </a:cubicBezTo>
                  <a:lnTo>
                    <a:pt x="914400" y="881334"/>
                  </a:lnTo>
                  <a:cubicBezTo>
                    <a:pt x="925551" y="888768"/>
                    <a:pt x="935866" y="897643"/>
                    <a:pt x="947853" y="903637"/>
                  </a:cubicBezTo>
                  <a:cubicBezTo>
                    <a:pt x="1006031" y="932727"/>
                    <a:pt x="1159815" y="925288"/>
                    <a:pt x="1170878" y="925939"/>
                  </a:cubicBezTo>
                  <a:cubicBezTo>
                    <a:pt x="1193180" y="933373"/>
                    <a:pt x="1218225" y="935201"/>
                    <a:pt x="1237785" y="948241"/>
                  </a:cubicBezTo>
                  <a:cubicBezTo>
                    <a:pt x="1260339" y="963277"/>
                    <a:pt x="1276661" y="978397"/>
                    <a:pt x="1304692" y="981695"/>
                  </a:cubicBezTo>
                  <a:cubicBezTo>
                    <a:pt x="1356506" y="987791"/>
                    <a:pt x="1408770" y="989129"/>
                    <a:pt x="1460809" y="992846"/>
                  </a:cubicBezTo>
                  <a:cubicBezTo>
                    <a:pt x="1475677" y="1000280"/>
                    <a:pt x="1490135" y="1008601"/>
                    <a:pt x="1505414" y="1015149"/>
                  </a:cubicBezTo>
                  <a:cubicBezTo>
                    <a:pt x="1580486" y="1047323"/>
                    <a:pt x="1680402" y="1033749"/>
                    <a:pt x="1750741" y="1037451"/>
                  </a:cubicBezTo>
                  <a:cubicBezTo>
                    <a:pt x="1765609" y="1041168"/>
                    <a:pt x="1780020" y="1048602"/>
                    <a:pt x="1795346" y="1048602"/>
                  </a:cubicBezTo>
                  <a:cubicBezTo>
                    <a:pt x="1844776" y="1048602"/>
                    <a:pt x="1893178" y="1039767"/>
                    <a:pt x="1940312" y="1026300"/>
                  </a:cubicBezTo>
                  <a:cubicBezTo>
                    <a:pt x="1951614" y="1023071"/>
                    <a:pt x="1962615" y="1018866"/>
                    <a:pt x="1973766" y="1015149"/>
                  </a:cubicBezTo>
                  <a:cubicBezTo>
                    <a:pt x="1981200" y="1003998"/>
                    <a:pt x="1990789" y="994014"/>
                    <a:pt x="1996068" y="981695"/>
                  </a:cubicBezTo>
                  <a:cubicBezTo>
                    <a:pt x="2003578" y="964170"/>
                    <a:pt x="2014400" y="895889"/>
                    <a:pt x="2018370" y="881334"/>
                  </a:cubicBezTo>
                  <a:cubicBezTo>
                    <a:pt x="2024556" y="858654"/>
                    <a:pt x="2033239" y="836729"/>
                    <a:pt x="2040673" y="814427"/>
                  </a:cubicBezTo>
                  <a:cubicBezTo>
                    <a:pt x="2044390" y="803276"/>
                    <a:pt x="2046567" y="791487"/>
                    <a:pt x="2051824" y="780973"/>
                  </a:cubicBezTo>
                  <a:cubicBezTo>
                    <a:pt x="2059258" y="766105"/>
                    <a:pt x="2067578" y="751647"/>
                    <a:pt x="2074126" y="736368"/>
                  </a:cubicBezTo>
                  <a:cubicBezTo>
                    <a:pt x="2078756" y="725564"/>
                    <a:pt x="2078446" y="712480"/>
                    <a:pt x="2085278" y="702915"/>
                  </a:cubicBezTo>
                  <a:cubicBezTo>
                    <a:pt x="2097500" y="685805"/>
                    <a:pt x="2115015" y="673178"/>
                    <a:pt x="2129883" y="658310"/>
                  </a:cubicBezTo>
                  <a:lnTo>
                    <a:pt x="2152185" y="636007"/>
                  </a:lnTo>
                  <a:cubicBezTo>
                    <a:pt x="2183774" y="541239"/>
                    <a:pt x="2139717" y="656788"/>
                    <a:pt x="2185639" y="580251"/>
                  </a:cubicBezTo>
                  <a:cubicBezTo>
                    <a:pt x="2191687" y="570172"/>
                    <a:pt x="2193073" y="557948"/>
                    <a:pt x="2196790" y="546797"/>
                  </a:cubicBezTo>
                  <a:cubicBezTo>
                    <a:pt x="2212152" y="393179"/>
                    <a:pt x="2214421" y="428506"/>
                    <a:pt x="2196790" y="234563"/>
                  </a:cubicBezTo>
                  <a:cubicBezTo>
                    <a:pt x="2194281" y="206964"/>
                    <a:pt x="2167656" y="127488"/>
                    <a:pt x="2141034" y="123051"/>
                  </a:cubicBezTo>
                  <a:lnTo>
                    <a:pt x="2074126" y="111900"/>
                  </a:lnTo>
                  <a:cubicBezTo>
                    <a:pt x="2066692" y="104466"/>
                    <a:pt x="2060839" y="95006"/>
                    <a:pt x="2051824" y="89597"/>
                  </a:cubicBezTo>
                  <a:cubicBezTo>
                    <a:pt x="2030123" y="76576"/>
                    <a:pt x="1966098" y="70222"/>
                    <a:pt x="1951463" y="67295"/>
                  </a:cubicBezTo>
                  <a:cubicBezTo>
                    <a:pt x="1924781" y="61959"/>
                    <a:pt x="1858920" y="43325"/>
                    <a:pt x="1839951" y="33841"/>
                  </a:cubicBezTo>
                  <a:lnTo>
                    <a:pt x="1795346" y="11539"/>
                  </a:lnTo>
                  <a:cubicBezTo>
                    <a:pt x="1758175" y="15256"/>
                    <a:pt x="1720756" y="17010"/>
                    <a:pt x="1683834" y="22690"/>
                  </a:cubicBezTo>
                  <a:cubicBezTo>
                    <a:pt x="1672216" y="24477"/>
                    <a:pt x="1661682" y="30612"/>
                    <a:pt x="1650380" y="33841"/>
                  </a:cubicBezTo>
                  <a:cubicBezTo>
                    <a:pt x="1635644" y="38051"/>
                    <a:pt x="1620643" y="41276"/>
                    <a:pt x="1605775" y="44993"/>
                  </a:cubicBezTo>
                  <a:cubicBezTo>
                    <a:pt x="1535151" y="41276"/>
                    <a:pt x="1464334" y="40244"/>
                    <a:pt x="1393902" y="33841"/>
                  </a:cubicBezTo>
                  <a:cubicBezTo>
                    <a:pt x="1382196" y="32777"/>
                    <a:pt x="1372043" y="24622"/>
                    <a:pt x="1360448" y="22690"/>
                  </a:cubicBezTo>
                  <a:cubicBezTo>
                    <a:pt x="1327246" y="17157"/>
                    <a:pt x="1293541" y="15256"/>
                    <a:pt x="1260087" y="11539"/>
                  </a:cubicBezTo>
                  <a:cubicBezTo>
                    <a:pt x="1234068" y="15256"/>
                    <a:pt x="1207955" y="18369"/>
                    <a:pt x="1182029" y="22690"/>
                  </a:cubicBezTo>
                  <a:cubicBezTo>
                    <a:pt x="1163333" y="25806"/>
                    <a:pt x="1145226" y="33841"/>
                    <a:pt x="1126273" y="33841"/>
                  </a:cubicBezTo>
                  <a:cubicBezTo>
                    <a:pt x="1040700" y="33841"/>
                    <a:pt x="955288" y="26407"/>
                    <a:pt x="869795" y="22690"/>
                  </a:cubicBezTo>
                  <a:cubicBezTo>
                    <a:pt x="854927" y="15256"/>
                    <a:pt x="841756" y="1768"/>
                    <a:pt x="825190" y="388"/>
                  </a:cubicBezTo>
                  <a:cubicBezTo>
                    <a:pt x="795325" y="-2101"/>
                    <a:pt x="765743" y="8038"/>
                    <a:pt x="735980" y="11539"/>
                  </a:cubicBezTo>
                  <a:lnTo>
                    <a:pt x="635619" y="22690"/>
                  </a:lnTo>
                  <a:cubicBezTo>
                    <a:pt x="402938" y="100253"/>
                    <a:pt x="592215" y="44493"/>
                    <a:pt x="44605" y="56144"/>
                  </a:cubicBezTo>
                  <a:cubicBezTo>
                    <a:pt x="32277" y="93124"/>
                    <a:pt x="7434" y="65436"/>
                    <a:pt x="0" y="67295"/>
                  </a:cubicBezTo>
                  <a:close/>
                </a:path>
              </a:pathLst>
            </a:custGeom>
            <a:gradFill>
              <a:gsLst>
                <a:gs pos="0">
                  <a:schemeClr val="accent1">
                    <a:lumMod val="50000"/>
                    <a:alpha val="50000"/>
                  </a:schemeClr>
                </a:gs>
                <a:gs pos="50000">
                  <a:srgbClr val="29240D">
                    <a:alpha val="30000"/>
                  </a:srgbClr>
                </a:gs>
                <a:gs pos="100000">
                  <a:schemeClr val="accent1">
                    <a:lumMod val="50000"/>
                    <a:alpha val="66000"/>
                  </a:schemeClr>
                </a:gs>
              </a:gsLst>
              <a:lin ang="5400000" scaled="0"/>
            </a:gradFill>
            <a:scene3d>
              <a:camera prst="orthographicFront"/>
              <a:lightRig rig="threePt" dir="t"/>
            </a:scene3d>
            <a:sp3d>
              <a:bevelT w="114300"/>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23906" y="2504120"/>
              <a:ext cx="2287806" cy="830997"/>
            </a:xfrm>
            <a:prstGeom prst="rect">
              <a:avLst/>
            </a:prstGeom>
          </p:spPr>
          <p:txBody>
            <a:bodyPr wrap="none">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 de poids Fort, ou </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Most  </a:t>
              </a:r>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Significant</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Bit:</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MSB</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
        <p:nvSpPr>
          <p:cNvPr id="17" name="Rectangle 16"/>
          <p:cNvSpPr/>
          <p:nvPr/>
        </p:nvSpPr>
        <p:spPr>
          <a:xfrm>
            <a:off x="2738338" y="5646439"/>
            <a:ext cx="3669915"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101111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47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9" name="Rectangle 18"/>
          <p:cNvSpPr/>
          <p:nvPr/>
        </p:nvSpPr>
        <p:spPr>
          <a:xfrm>
            <a:off x="1203762" y="4146407"/>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0" name="Rectangle 19"/>
          <p:cNvSpPr/>
          <p:nvPr/>
        </p:nvSpPr>
        <p:spPr>
          <a:xfrm>
            <a:off x="937409" y="4548258"/>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1" name="Rectangle 20"/>
          <p:cNvSpPr/>
          <p:nvPr/>
        </p:nvSpPr>
        <p:spPr>
          <a:xfrm>
            <a:off x="1001656" y="5082511"/>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5" name="Groupe 4"/>
          <p:cNvGrpSpPr/>
          <p:nvPr/>
        </p:nvGrpSpPr>
        <p:grpSpPr>
          <a:xfrm>
            <a:off x="2411760" y="3971156"/>
            <a:ext cx="5046662" cy="379292"/>
            <a:chOff x="2411760" y="3971156"/>
            <a:chExt cx="5046662" cy="379292"/>
          </a:xfrm>
        </p:grpSpPr>
        <p:grpSp>
          <p:nvGrpSpPr>
            <p:cNvPr id="28" name="Groupe 27"/>
            <p:cNvGrpSpPr/>
            <p:nvPr/>
          </p:nvGrpSpPr>
          <p:grpSpPr>
            <a:xfrm>
              <a:off x="2411760" y="3978973"/>
              <a:ext cx="5046662" cy="371475"/>
              <a:chOff x="1482006" y="3826788"/>
              <a:chExt cx="5046662" cy="371475"/>
            </a:xfrm>
          </p:grpSpPr>
          <p:sp>
            <p:nvSpPr>
              <p:cNvPr id="53" name="Rectangle 264"/>
              <p:cNvSpPr>
                <a:spLocks noChangeArrowheads="1"/>
              </p:cNvSpPr>
              <p:nvPr/>
            </p:nvSpPr>
            <p:spPr bwMode="auto">
              <a:xfrm>
                <a:off x="1482006"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4" name="Rectangle 267"/>
              <p:cNvSpPr>
                <a:spLocks noChangeArrowheads="1"/>
              </p:cNvSpPr>
              <p:nvPr/>
            </p:nvSpPr>
            <p:spPr bwMode="auto">
              <a:xfrm>
                <a:off x="2323381"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5" name="Rectangle 270"/>
              <p:cNvSpPr>
                <a:spLocks noChangeArrowheads="1"/>
              </p:cNvSpPr>
              <p:nvPr/>
            </p:nvSpPr>
            <p:spPr bwMode="auto">
              <a:xfrm>
                <a:off x="3164756"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6" name="Rectangle 273"/>
              <p:cNvSpPr>
                <a:spLocks noChangeArrowheads="1"/>
              </p:cNvSpPr>
              <p:nvPr/>
            </p:nvSpPr>
            <p:spPr bwMode="auto">
              <a:xfrm>
                <a:off x="4006131"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7" name="Rectangle 276"/>
              <p:cNvSpPr>
                <a:spLocks noChangeArrowheads="1"/>
              </p:cNvSpPr>
              <p:nvPr/>
            </p:nvSpPr>
            <p:spPr bwMode="auto">
              <a:xfrm>
                <a:off x="4847506" y="3826788"/>
                <a:ext cx="839787"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8" name="Rectangle 279"/>
              <p:cNvSpPr>
                <a:spLocks noChangeArrowheads="1"/>
              </p:cNvSpPr>
              <p:nvPr/>
            </p:nvSpPr>
            <p:spPr bwMode="auto">
              <a:xfrm>
                <a:off x="5687293"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grpSp>
          <p:nvGrpSpPr>
            <p:cNvPr id="219" name="Groupe 218"/>
            <p:cNvGrpSpPr/>
            <p:nvPr/>
          </p:nvGrpSpPr>
          <p:grpSpPr>
            <a:xfrm>
              <a:off x="2738338" y="4017193"/>
              <a:ext cx="190500" cy="276225"/>
              <a:chOff x="3490193" y="3868063"/>
              <a:chExt cx="190500" cy="276225"/>
            </a:xfrm>
          </p:grpSpPr>
          <p:sp>
            <p:nvSpPr>
              <p:cNvPr id="220" name="Rectangle 365"/>
              <p:cNvSpPr>
                <a:spLocks noChangeArrowheads="1"/>
              </p:cNvSpPr>
              <p:nvPr/>
            </p:nvSpPr>
            <p:spPr bwMode="auto">
              <a:xfrm>
                <a:off x="349019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21" name="Rectangle 366"/>
              <p:cNvSpPr>
                <a:spLocks noChangeArrowheads="1"/>
              </p:cNvSpPr>
              <p:nvPr/>
            </p:nvSpPr>
            <p:spPr bwMode="auto">
              <a:xfrm>
                <a:off x="360449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5</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pic>
          <p:nvPicPr>
            <p:cNvPr id="222" name="Picture 36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97176" y="3971156"/>
              <a:ext cx="292100" cy="354013"/>
            </a:xfrm>
            <a:prstGeom prst="rect">
              <a:avLst/>
            </a:prstGeom>
            <a:noFill/>
            <a:ln w="9525">
              <a:noFill/>
              <a:miter lim="800000"/>
              <a:headEnd/>
              <a:tailEnd/>
            </a:ln>
          </p:spPr>
        </p:pic>
        <p:grpSp>
          <p:nvGrpSpPr>
            <p:cNvPr id="223" name="Groupe 222"/>
            <p:cNvGrpSpPr/>
            <p:nvPr/>
          </p:nvGrpSpPr>
          <p:grpSpPr>
            <a:xfrm>
              <a:off x="3579713" y="4017193"/>
              <a:ext cx="190500" cy="276225"/>
              <a:chOff x="4331568" y="3868063"/>
              <a:chExt cx="190500" cy="276225"/>
            </a:xfrm>
          </p:grpSpPr>
          <p:sp>
            <p:nvSpPr>
              <p:cNvPr id="224" name="Rectangle 371"/>
              <p:cNvSpPr>
                <a:spLocks noChangeArrowheads="1"/>
              </p:cNvSpPr>
              <p:nvPr/>
            </p:nvSpPr>
            <p:spPr bwMode="auto">
              <a:xfrm>
                <a:off x="433156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25" name="Rectangle 372"/>
              <p:cNvSpPr>
                <a:spLocks noChangeArrowheads="1"/>
              </p:cNvSpPr>
              <p:nvPr/>
            </p:nvSpPr>
            <p:spPr bwMode="auto">
              <a:xfrm>
                <a:off x="444586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pic>
          <p:nvPicPr>
            <p:cNvPr id="226" name="Picture 37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36963" y="3971156"/>
              <a:ext cx="293687" cy="354013"/>
            </a:xfrm>
            <a:prstGeom prst="rect">
              <a:avLst/>
            </a:prstGeom>
            <a:noFill/>
            <a:ln w="9525">
              <a:noFill/>
              <a:miter lim="800000"/>
              <a:headEnd/>
              <a:tailEnd/>
            </a:ln>
          </p:spPr>
        </p:pic>
        <p:grpSp>
          <p:nvGrpSpPr>
            <p:cNvPr id="227" name="Groupe 226"/>
            <p:cNvGrpSpPr/>
            <p:nvPr/>
          </p:nvGrpSpPr>
          <p:grpSpPr>
            <a:xfrm>
              <a:off x="4421088" y="4017193"/>
              <a:ext cx="190500" cy="276225"/>
              <a:chOff x="5172943" y="3868063"/>
              <a:chExt cx="190500" cy="276225"/>
            </a:xfrm>
          </p:grpSpPr>
          <p:sp>
            <p:nvSpPr>
              <p:cNvPr id="228" name="Rectangle 377"/>
              <p:cNvSpPr>
                <a:spLocks noChangeArrowheads="1"/>
              </p:cNvSpPr>
              <p:nvPr/>
            </p:nvSpPr>
            <p:spPr bwMode="auto">
              <a:xfrm>
                <a:off x="517294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29" name="Rectangle 378"/>
              <p:cNvSpPr>
                <a:spLocks noChangeArrowheads="1"/>
              </p:cNvSpPr>
              <p:nvPr/>
            </p:nvSpPr>
            <p:spPr bwMode="auto">
              <a:xfrm>
                <a:off x="528724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3</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230" name="Rectangle 383"/>
            <p:cNvSpPr>
              <a:spLocks noChangeArrowheads="1"/>
            </p:cNvSpPr>
            <p:nvPr/>
          </p:nvSpPr>
          <p:spPr bwMode="auto">
            <a:xfrm>
              <a:off x="5262463" y="401719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231" name="Groupe 230"/>
            <p:cNvGrpSpPr/>
            <p:nvPr/>
          </p:nvGrpSpPr>
          <p:grpSpPr>
            <a:xfrm>
              <a:off x="5278338" y="3971156"/>
              <a:ext cx="293687" cy="354013"/>
              <a:chOff x="6030193" y="3822026"/>
              <a:chExt cx="293687" cy="354013"/>
            </a:xfrm>
          </p:grpSpPr>
          <p:pic>
            <p:nvPicPr>
              <p:cNvPr id="232" name="Picture 38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30193" y="3822026"/>
                <a:ext cx="293687" cy="354013"/>
              </a:xfrm>
              <a:prstGeom prst="rect">
                <a:avLst/>
              </a:prstGeom>
              <a:noFill/>
              <a:ln w="9525">
                <a:noFill/>
                <a:miter lim="800000"/>
                <a:headEnd/>
                <a:tailEnd/>
              </a:ln>
            </p:spPr>
          </p:pic>
          <p:sp>
            <p:nvSpPr>
              <p:cNvPr id="233" name="Rectangle 384"/>
              <p:cNvSpPr>
                <a:spLocks noChangeArrowheads="1"/>
              </p:cNvSpPr>
              <p:nvPr/>
            </p:nvSpPr>
            <p:spPr bwMode="auto">
              <a:xfrm>
                <a:off x="612861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234" name="Rectangle 389"/>
            <p:cNvSpPr>
              <a:spLocks noChangeArrowheads="1"/>
            </p:cNvSpPr>
            <p:nvPr/>
          </p:nvSpPr>
          <p:spPr bwMode="auto">
            <a:xfrm>
              <a:off x="6103838" y="401719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235" name="Groupe 234"/>
            <p:cNvGrpSpPr/>
            <p:nvPr/>
          </p:nvGrpSpPr>
          <p:grpSpPr>
            <a:xfrm>
              <a:off x="6119713" y="3971156"/>
              <a:ext cx="293687" cy="354013"/>
              <a:chOff x="6871568" y="3822026"/>
              <a:chExt cx="293687" cy="354013"/>
            </a:xfrm>
          </p:grpSpPr>
          <p:pic>
            <p:nvPicPr>
              <p:cNvPr id="236" name="Picture 38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71568" y="3822026"/>
                <a:ext cx="293687" cy="354013"/>
              </a:xfrm>
              <a:prstGeom prst="rect">
                <a:avLst/>
              </a:prstGeom>
              <a:noFill/>
              <a:ln w="9525">
                <a:noFill/>
                <a:miter lim="800000"/>
                <a:headEnd/>
                <a:tailEnd/>
              </a:ln>
            </p:spPr>
          </p:pic>
          <p:sp>
            <p:nvSpPr>
              <p:cNvPr id="237" name="Rectangle 390"/>
              <p:cNvSpPr>
                <a:spLocks noChangeArrowheads="1"/>
              </p:cNvSpPr>
              <p:nvPr/>
            </p:nvSpPr>
            <p:spPr bwMode="auto">
              <a:xfrm>
                <a:off x="696999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238" name="Groupe 237"/>
            <p:cNvGrpSpPr/>
            <p:nvPr/>
          </p:nvGrpSpPr>
          <p:grpSpPr>
            <a:xfrm>
              <a:off x="6945213" y="3971156"/>
              <a:ext cx="307975" cy="354013"/>
              <a:chOff x="7697068" y="3822026"/>
              <a:chExt cx="307975" cy="354013"/>
            </a:xfrm>
          </p:grpSpPr>
          <p:pic>
            <p:nvPicPr>
              <p:cNvPr id="239" name="Picture 39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12943" y="3822026"/>
                <a:ext cx="292100" cy="354013"/>
              </a:xfrm>
              <a:prstGeom prst="rect">
                <a:avLst/>
              </a:prstGeom>
              <a:noFill/>
              <a:ln w="9525">
                <a:noFill/>
                <a:miter lim="800000"/>
                <a:headEnd/>
                <a:tailEnd/>
              </a:ln>
            </p:spPr>
          </p:pic>
          <p:sp>
            <p:nvSpPr>
              <p:cNvPr id="240" name="Rectangle 395"/>
              <p:cNvSpPr>
                <a:spLocks noChangeArrowheads="1"/>
              </p:cNvSpPr>
              <p:nvPr/>
            </p:nvSpPr>
            <p:spPr bwMode="auto">
              <a:xfrm>
                <a:off x="769706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241" name="Rectangle 396"/>
            <p:cNvSpPr>
              <a:spLocks noChangeArrowheads="1"/>
            </p:cNvSpPr>
            <p:nvPr/>
          </p:nvSpPr>
          <p:spPr bwMode="auto">
            <a:xfrm>
              <a:off x="7059513" y="402195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11" name="Groupe 10"/>
          <p:cNvGrpSpPr/>
          <p:nvPr/>
        </p:nvGrpSpPr>
        <p:grpSpPr>
          <a:xfrm>
            <a:off x="2411760" y="4337425"/>
            <a:ext cx="5046662" cy="371475"/>
            <a:chOff x="2411760" y="4337425"/>
            <a:chExt cx="5046662" cy="371475"/>
          </a:xfrm>
        </p:grpSpPr>
        <p:grpSp>
          <p:nvGrpSpPr>
            <p:cNvPr id="27" name="Groupe 26"/>
            <p:cNvGrpSpPr/>
            <p:nvPr/>
          </p:nvGrpSpPr>
          <p:grpSpPr>
            <a:xfrm>
              <a:off x="2411760" y="4337425"/>
              <a:ext cx="5046662" cy="371475"/>
              <a:chOff x="1482005" y="4180014"/>
              <a:chExt cx="5046662" cy="371475"/>
            </a:xfrm>
          </p:grpSpPr>
          <p:sp>
            <p:nvSpPr>
              <p:cNvPr id="61" name="Rectangle 254"/>
              <p:cNvSpPr>
                <a:spLocks noChangeArrowheads="1"/>
              </p:cNvSpPr>
              <p:nvPr/>
            </p:nvSpPr>
            <p:spPr bwMode="auto">
              <a:xfrm>
                <a:off x="1482005"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2" name="Rectangle 255"/>
              <p:cNvSpPr>
                <a:spLocks noChangeArrowheads="1"/>
              </p:cNvSpPr>
              <p:nvPr/>
            </p:nvSpPr>
            <p:spPr bwMode="auto">
              <a:xfrm>
                <a:off x="2323380"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3" name="Rectangle 256"/>
              <p:cNvSpPr>
                <a:spLocks noChangeArrowheads="1"/>
              </p:cNvSpPr>
              <p:nvPr/>
            </p:nvSpPr>
            <p:spPr bwMode="auto">
              <a:xfrm>
                <a:off x="3164755"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4" name="Rectangle 257"/>
              <p:cNvSpPr>
                <a:spLocks noChangeArrowheads="1"/>
              </p:cNvSpPr>
              <p:nvPr/>
            </p:nvSpPr>
            <p:spPr bwMode="auto">
              <a:xfrm>
                <a:off x="4006130"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5" name="Rectangle 258"/>
              <p:cNvSpPr>
                <a:spLocks noChangeArrowheads="1"/>
              </p:cNvSpPr>
              <p:nvPr/>
            </p:nvSpPr>
            <p:spPr bwMode="auto">
              <a:xfrm>
                <a:off x="4847505" y="4180014"/>
                <a:ext cx="839787"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6" name="Rectangle 259"/>
              <p:cNvSpPr>
                <a:spLocks noChangeArrowheads="1"/>
              </p:cNvSpPr>
              <p:nvPr/>
            </p:nvSpPr>
            <p:spPr bwMode="auto">
              <a:xfrm>
                <a:off x="5687292"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242" name="Rectangle 405"/>
            <p:cNvSpPr>
              <a:spLocks noChangeArrowheads="1"/>
            </p:cNvSpPr>
            <p:nvPr/>
          </p:nvSpPr>
          <p:spPr bwMode="auto">
            <a:xfrm>
              <a:off x="2719288" y="4390256"/>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32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3" name="Rectangle 408"/>
            <p:cNvSpPr>
              <a:spLocks noChangeArrowheads="1"/>
            </p:cNvSpPr>
            <p:nvPr/>
          </p:nvSpPr>
          <p:spPr bwMode="auto">
            <a:xfrm>
              <a:off x="3560663" y="4390256"/>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16</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4" name="Rectangle 411"/>
            <p:cNvSpPr>
              <a:spLocks noChangeArrowheads="1"/>
            </p:cNvSpPr>
            <p:nvPr/>
          </p:nvSpPr>
          <p:spPr bwMode="auto">
            <a:xfrm>
              <a:off x="4459188" y="439025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8</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5" name="Rectangle 414"/>
            <p:cNvSpPr>
              <a:spLocks noChangeArrowheads="1"/>
            </p:cNvSpPr>
            <p:nvPr/>
          </p:nvSpPr>
          <p:spPr bwMode="auto">
            <a:xfrm>
              <a:off x="5300563" y="439025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6" name="Rectangle 417"/>
            <p:cNvSpPr>
              <a:spLocks noChangeArrowheads="1"/>
            </p:cNvSpPr>
            <p:nvPr/>
          </p:nvSpPr>
          <p:spPr bwMode="auto">
            <a:xfrm>
              <a:off x="6141938" y="439025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7" name="Rectangle 420"/>
            <p:cNvSpPr>
              <a:spLocks noChangeArrowheads="1"/>
            </p:cNvSpPr>
            <p:nvPr/>
          </p:nvSpPr>
          <p:spPr bwMode="auto">
            <a:xfrm>
              <a:off x="6983313" y="439025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12" name="Groupe 11"/>
          <p:cNvGrpSpPr/>
          <p:nvPr/>
        </p:nvGrpSpPr>
        <p:grpSpPr>
          <a:xfrm>
            <a:off x="2411760" y="4710488"/>
            <a:ext cx="5046662" cy="373063"/>
            <a:chOff x="2411760" y="4710488"/>
            <a:chExt cx="5046662" cy="373063"/>
          </a:xfrm>
        </p:grpSpPr>
        <p:grpSp>
          <p:nvGrpSpPr>
            <p:cNvPr id="29" name="Groupe 28"/>
            <p:cNvGrpSpPr/>
            <p:nvPr/>
          </p:nvGrpSpPr>
          <p:grpSpPr>
            <a:xfrm>
              <a:off x="2411760" y="4710488"/>
              <a:ext cx="5046662" cy="373063"/>
              <a:chOff x="1482006" y="4568151"/>
              <a:chExt cx="5046662" cy="373063"/>
            </a:xfrm>
          </p:grpSpPr>
          <p:sp>
            <p:nvSpPr>
              <p:cNvPr id="39" name="Rectangle 286"/>
              <p:cNvSpPr>
                <a:spLocks noChangeArrowheads="1"/>
              </p:cNvSpPr>
              <p:nvPr/>
            </p:nvSpPr>
            <p:spPr bwMode="auto">
              <a:xfrm>
                <a:off x="1482006"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0"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1" name="Rectangle 291"/>
              <p:cNvSpPr>
                <a:spLocks noChangeArrowheads="1"/>
              </p:cNvSpPr>
              <p:nvPr/>
            </p:nvSpPr>
            <p:spPr bwMode="auto">
              <a:xfrm>
                <a:off x="2323381"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2"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3" name="Rectangle 294"/>
              <p:cNvSpPr>
                <a:spLocks noChangeArrowheads="1"/>
              </p:cNvSpPr>
              <p:nvPr/>
            </p:nvSpPr>
            <p:spPr bwMode="auto">
              <a:xfrm>
                <a:off x="3164756"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4"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5" name="Rectangle 297"/>
              <p:cNvSpPr>
                <a:spLocks noChangeArrowheads="1"/>
              </p:cNvSpPr>
              <p:nvPr/>
            </p:nvSpPr>
            <p:spPr bwMode="auto">
              <a:xfrm>
                <a:off x="4006131"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6"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7" name="Rectangle 300"/>
              <p:cNvSpPr>
                <a:spLocks noChangeArrowheads="1"/>
              </p:cNvSpPr>
              <p:nvPr/>
            </p:nvSpPr>
            <p:spPr bwMode="auto">
              <a:xfrm>
                <a:off x="4847506" y="4568151"/>
                <a:ext cx="839787"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8" name="Rectangle 301"/>
              <p:cNvSpPr>
                <a:spLocks noChangeArrowheads="1"/>
              </p:cNvSpPr>
              <p:nvPr/>
            </p:nvSpPr>
            <p:spPr bwMode="auto">
              <a:xfrm>
                <a:off x="5687293"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248" name="Rectangle 429"/>
            <p:cNvSpPr>
              <a:spLocks noChangeArrowheads="1"/>
            </p:cNvSpPr>
            <p:nvPr/>
          </p:nvSpPr>
          <p:spPr bwMode="auto">
            <a:xfrm>
              <a:off x="2603401" y="4761731"/>
              <a:ext cx="5770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32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49" name="Rectangle 432"/>
            <p:cNvSpPr>
              <a:spLocks noChangeArrowheads="1"/>
            </p:cNvSpPr>
            <p:nvPr/>
          </p:nvSpPr>
          <p:spPr bwMode="auto">
            <a:xfrm>
              <a:off x="3444776" y="4761731"/>
              <a:ext cx="5770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 x 16</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0" name="Rectangle 435"/>
            <p:cNvSpPr>
              <a:spLocks noChangeArrowheads="1"/>
            </p:cNvSpPr>
            <p:nvPr/>
          </p:nvSpPr>
          <p:spPr bwMode="auto">
            <a:xfrm>
              <a:off x="4343300" y="4761731"/>
              <a:ext cx="4616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8</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1" name="Rectangle 438"/>
            <p:cNvSpPr>
              <a:spLocks noChangeArrowheads="1"/>
            </p:cNvSpPr>
            <p:nvPr/>
          </p:nvSpPr>
          <p:spPr bwMode="auto">
            <a:xfrm>
              <a:off x="5184675" y="4761731"/>
              <a:ext cx="4616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4</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2" name="Rectangle 441"/>
            <p:cNvSpPr>
              <a:spLocks noChangeArrowheads="1"/>
            </p:cNvSpPr>
            <p:nvPr/>
          </p:nvSpPr>
          <p:spPr bwMode="auto">
            <a:xfrm>
              <a:off x="6026050" y="4761731"/>
              <a:ext cx="4616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3" name="Rectangle 444"/>
            <p:cNvSpPr>
              <a:spLocks noChangeArrowheads="1"/>
            </p:cNvSpPr>
            <p:nvPr/>
          </p:nvSpPr>
          <p:spPr bwMode="auto">
            <a:xfrm>
              <a:off x="6867425" y="4761731"/>
              <a:ext cx="4616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13" name="Groupe 12"/>
          <p:cNvGrpSpPr/>
          <p:nvPr/>
        </p:nvGrpSpPr>
        <p:grpSpPr>
          <a:xfrm>
            <a:off x="2411760" y="5073749"/>
            <a:ext cx="5046662" cy="371475"/>
            <a:chOff x="2411760" y="5073749"/>
            <a:chExt cx="5046662" cy="371475"/>
          </a:xfrm>
        </p:grpSpPr>
        <p:grpSp>
          <p:nvGrpSpPr>
            <p:cNvPr id="26" name="Groupe 25"/>
            <p:cNvGrpSpPr/>
            <p:nvPr/>
          </p:nvGrpSpPr>
          <p:grpSpPr>
            <a:xfrm>
              <a:off x="2411760" y="5073749"/>
              <a:ext cx="5046662" cy="371475"/>
              <a:chOff x="1386755" y="6381328"/>
              <a:chExt cx="5046662" cy="371475"/>
            </a:xfrm>
          </p:grpSpPr>
          <p:sp>
            <p:nvSpPr>
              <p:cNvPr id="69" name="Rectangle 254"/>
              <p:cNvSpPr>
                <a:spLocks noChangeArrowheads="1"/>
              </p:cNvSpPr>
              <p:nvPr/>
            </p:nvSpPr>
            <p:spPr bwMode="auto">
              <a:xfrm>
                <a:off x="1386755"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0" name="Rectangle 255"/>
              <p:cNvSpPr>
                <a:spLocks noChangeArrowheads="1"/>
              </p:cNvSpPr>
              <p:nvPr/>
            </p:nvSpPr>
            <p:spPr bwMode="auto">
              <a:xfrm>
                <a:off x="2228130"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1" name="Rectangle 256"/>
              <p:cNvSpPr>
                <a:spLocks noChangeArrowheads="1"/>
              </p:cNvSpPr>
              <p:nvPr/>
            </p:nvSpPr>
            <p:spPr bwMode="auto">
              <a:xfrm>
                <a:off x="3069505"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2" name="Rectangle 257"/>
              <p:cNvSpPr>
                <a:spLocks noChangeArrowheads="1"/>
              </p:cNvSpPr>
              <p:nvPr/>
            </p:nvSpPr>
            <p:spPr bwMode="auto">
              <a:xfrm>
                <a:off x="3910880"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3" name="Rectangle 258"/>
              <p:cNvSpPr>
                <a:spLocks noChangeArrowheads="1"/>
              </p:cNvSpPr>
              <p:nvPr/>
            </p:nvSpPr>
            <p:spPr bwMode="auto">
              <a:xfrm>
                <a:off x="4752255" y="6381328"/>
                <a:ext cx="839787"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4" name="Rectangle 259"/>
              <p:cNvSpPr>
                <a:spLocks noChangeArrowheads="1"/>
              </p:cNvSpPr>
              <p:nvPr/>
            </p:nvSpPr>
            <p:spPr bwMode="auto">
              <a:xfrm>
                <a:off x="5592042"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254" name="Rectangle 454"/>
            <p:cNvSpPr>
              <a:spLocks noChangeArrowheads="1"/>
            </p:cNvSpPr>
            <p:nvPr/>
          </p:nvSpPr>
          <p:spPr bwMode="auto">
            <a:xfrm>
              <a:off x="2565301" y="5133206"/>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32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55" name="Rectangle 457"/>
            <p:cNvSpPr>
              <a:spLocks noChangeArrowheads="1"/>
            </p:cNvSpPr>
            <p:nvPr/>
          </p:nvSpPr>
          <p:spPr bwMode="auto">
            <a:xfrm>
              <a:off x="3462238" y="5133206"/>
              <a:ext cx="428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56" name="Rectangle 460"/>
            <p:cNvSpPr>
              <a:spLocks noChangeArrowheads="1"/>
            </p:cNvSpPr>
            <p:nvPr/>
          </p:nvSpPr>
          <p:spPr bwMode="auto">
            <a:xfrm>
              <a:off x="4246463" y="5133206"/>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8     +</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7" name="Rectangle 463"/>
            <p:cNvSpPr>
              <a:spLocks noChangeArrowheads="1"/>
            </p:cNvSpPr>
            <p:nvPr/>
          </p:nvSpPr>
          <p:spPr bwMode="auto">
            <a:xfrm>
              <a:off x="5087838" y="5133206"/>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4     +</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8" name="Rectangle 466"/>
            <p:cNvSpPr>
              <a:spLocks noChangeArrowheads="1"/>
            </p:cNvSpPr>
            <p:nvPr/>
          </p:nvSpPr>
          <p:spPr bwMode="auto">
            <a:xfrm>
              <a:off x="5929213" y="5133206"/>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2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59" name="Rectangle 469"/>
            <p:cNvSpPr>
              <a:spLocks noChangeArrowheads="1"/>
            </p:cNvSpPr>
            <p:nvPr/>
          </p:nvSpPr>
          <p:spPr bwMode="auto">
            <a:xfrm>
              <a:off x="6983313" y="513320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260" name="Rectangle 259"/>
          <p:cNvSpPr/>
          <p:nvPr/>
        </p:nvSpPr>
        <p:spPr>
          <a:xfrm>
            <a:off x="4983" y="6211669"/>
            <a:ext cx="9166516"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Pour effectuer cette conversion on peut aussi se rappeler des poids  affectés aux rangs et, additionner les poids quand la valeur binaire correspondante vaux « 1 »</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cxnSp>
        <p:nvCxnSpPr>
          <p:cNvPr id="261" name="Connecteur droit avec flèche 260"/>
          <p:cNvCxnSpPr/>
          <p:nvPr/>
        </p:nvCxnSpPr>
        <p:spPr>
          <a:xfrm>
            <a:off x="2032385" y="4324313"/>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262" name="Connecteur droit avec flèche 261"/>
          <p:cNvCxnSpPr/>
          <p:nvPr/>
        </p:nvCxnSpPr>
        <p:spPr>
          <a:xfrm>
            <a:off x="2032385" y="4834537"/>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263" name="Connecteur droit avec flèche 262"/>
          <p:cNvCxnSpPr/>
          <p:nvPr/>
        </p:nvCxnSpPr>
        <p:spPr>
          <a:xfrm>
            <a:off x="2032385" y="524038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3371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45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p:stCondLst>
                              <p:cond delay="1950"/>
                            </p:stCondLst>
                            <p:childTnLst>
                              <p:par>
                                <p:cTn id="13" presetID="53" presetClass="entr" presetSubtype="16"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par>
                          <p:cTn id="18" fill="hold">
                            <p:stCondLst>
                              <p:cond delay="2450"/>
                            </p:stCondLst>
                            <p:childTnLst>
                              <p:par>
                                <p:cTn id="19" presetID="53" presetClass="entr" presetSubtype="16"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500" fill="hold"/>
                                        <p:tgtEl>
                                          <p:spTgt spid="18"/>
                                        </p:tgtEl>
                                        <p:attrNameLst>
                                          <p:attrName>ppt_w</p:attrName>
                                        </p:attrNameLst>
                                      </p:cBhvr>
                                      <p:tavLst>
                                        <p:tav tm="0">
                                          <p:val>
                                            <p:fltVal val="0"/>
                                          </p:val>
                                        </p:tav>
                                        <p:tav tm="100000">
                                          <p:val>
                                            <p:strVal val="#ppt_w"/>
                                          </p:val>
                                        </p:tav>
                                      </p:tavLst>
                                    </p:anim>
                                    <p:anim calcmode="lin" valueType="num">
                                      <p:cBhvr>
                                        <p:cTn id="22" dur="500" fill="hold"/>
                                        <p:tgtEl>
                                          <p:spTgt spid="18"/>
                                        </p:tgtEl>
                                        <p:attrNameLst>
                                          <p:attrName>ppt_h</p:attrName>
                                        </p:attrNameLst>
                                      </p:cBhvr>
                                      <p:tavLst>
                                        <p:tav tm="0">
                                          <p:val>
                                            <p:fltVal val="0"/>
                                          </p:val>
                                        </p:tav>
                                        <p:tav tm="100000">
                                          <p:val>
                                            <p:strVal val="#ppt_h"/>
                                          </p:val>
                                        </p:tav>
                                      </p:tavLst>
                                    </p:anim>
                                    <p:animEffect transition="in" filter="fade">
                                      <p:cBhvr>
                                        <p:cTn id="23" dur="500"/>
                                        <p:tgtEl>
                                          <p:spTgt spid="18"/>
                                        </p:tgtEl>
                                      </p:cBhvr>
                                    </p:animEffect>
                                  </p:childTnLst>
                                </p:cTn>
                              </p:par>
                            </p:childTnLst>
                          </p:cTn>
                        </p:par>
                        <p:par>
                          <p:cTn id="24" fill="hold">
                            <p:stCondLst>
                              <p:cond delay="2950"/>
                            </p:stCondLst>
                            <p:childTnLst>
                              <p:par>
                                <p:cTn id="25" presetID="22" presetClass="entr" presetSubtype="8"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par>
                          <p:cTn id="28" fill="hold">
                            <p:stCondLst>
                              <p:cond delay="3450"/>
                            </p:stCondLst>
                            <p:childTnLst>
                              <p:par>
                                <p:cTn id="29" presetID="22" presetClass="entr" presetSubtype="8" fill="hold" nodeType="afterEffect">
                                  <p:stCondLst>
                                    <p:cond delay="0"/>
                                  </p:stCondLst>
                                  <p:childTnLst>
                                    <p:set>
                                      <p:cBhvr>
                                        <p:cTn id="30" dur="1" fill="hold">
                                          <p:stCondLst>
                                            <p:cond delay="0"/>
                                          </p:stCondLst>
                                        </p:cTn>
                                        <p:tgtEl>
                                          <p:spTgt spid="261"/>
                                        </p:tgtEl>
                                        <p:attrNameLst>
                                          <p:attrName>style.visibility</p:attrName>
                                        </p:attrNameLst>
                                      </p:cBhvr>
                                      <p:to>
                                        <p:strVal val="visible"/>
                                      </p:to>
                                    </p:set>
                                    <p:animEffect transition="in" filter="wipe(left)">
                                      <p:cBhvr>
                                        <p:cTn id="31" dur="500"/>
                                        <p:tgtEl>
                                          <p:spTgt spid="26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left)">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left)">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par>
                          <p:cTn id="46" fill="hold">
                            <p:stCondLst>
                              <p:cond delay="1000"/>
                            </p:stCondLst>
                            <p:childTnLst>
                              <p:par>
                                <p:cTn id="47" presetID="22" presetClass="entr" presetSubtype="8" fill="hold" nodeType="afterEffect">
                                  <p:stCondLst>
                                    <p:cond delay="0"/>
                                  </p:stCondLst>
                                  <p:childTnLst>
                                    <p:set>
                                      <p:cBhvr>
                                        <p:cTn id="48" dur="1" fill="hold">
                                          <p:stCondLst>
                                            <p:cond delay="0"/>
                                          </p:stCondLst>
                                        </p:cTn>
                                        <p:tgtEl>
                                          <p:spTgt spid="262"/>
                                        </p:tgtEl>
                                        <p:attrNameLst>
                                          <p:attrName>style.visibility</p:attrName>
                                        </p:attrNameLst>
                                      </p:cBhvr>
                                      <p:to>
                                        <p:strVal val="visible"/>
                                      </p:to>
                                    </p:set>
                                    <p:animEffect transition="in" filter="wipe(left)">
                                      <p:cBhvr>
                                        <p:cTn id="49" dur="500"/>
                                        <p:tgtEl>
                                          <p:spTgt spid="26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wipe(left)">
                                      <p:cBhvr>
                                        <p:cTn id="54" dur="500"/>
                                        <p:tgtEl>
                                          <p:spTgt spid="12"/>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wipe(left)">
                                      <p:cBhvr>
                                        <p:cTn id="58" dur="500"/>
                                        <p:tgtEl>
                                          <p:spTgt spid="21"/>
                                        </p:tgtEl>
                                      </p:cBhvr>
                                    </p:animEffect>
                                  </p:childTnLst>
                                </p:cTn>
                              </p:par>
                            </p:childTnLst>
                          </p:cTn>
                        </p:par>
                        <p:par>
                          <p:cTn id="59" fill="hold">
                            <p:stCondLst>
                              <p:cond delay="1000"/>
                            </p:stCondLst>
                            <p:childTnLst>
                              <p:par>
                                <p:cTn id="60" presetID="22" presetClass="entr" presetSubtype="8" fill="hold" nodeType="afterEffect">
                                  <p:stCondLst>
                                    <p:cond delay="0"/>
                                  </p:stCondLst>
                                  <p:childTnLst>
                                    <p:set>
                                      <p:cBhvr>
                                        <p:cTn id="61" dur="1" fill="hold">
                                          <p:stCondLst>
                                            <p:cond delay="0"/>
                                          </p:stCondLst>
                                        </p:cTn>
                                        <p:tgtEl>
                                          <p:spTgt spid="263"/>
                                        </p:tgtEl>
                                        <p:attrNameLst>
                                          <p:attrName>style.visibility</p:attrName>
                                        </p:attrNameLst>
                                      </p:cBhvr>
                                      <p:to>
                                        <p:strVal val="visible"/>
                                      </p:to>
                                    </p:set>
                                    <p:animEffect transition="in" filter="wipe(left)">
                                      <p:cBhvr>
                                        <p:cTn id="62" dur="500"/>
                                        <p:tgtEl>
                                          <p:spTgt spid="26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par>
                          <p:cTn id="68" fill="hold">
                            <p:stCondLst>
                              <p:cond delay="500"/>
                            </p:stCondLst>
                            <p:childTnLst>
                              <p:par>
                                <p:cTn id="69" presetID="22" presetClass="entr" presetSubtype="4" fill="hold" grpId="0" nodeType="after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wipe(down)">
                                      <p:cBhvr>
                                        <p:cTn id="71" dur="500"/>
                                        <p:tgtEl>
                                          <p:spTgt spid="14"/>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8"/>
                                        </p:tgtEl>
                                        <p:attrNameLst>
                                          <p:attrName>style.visibility</p:attrName>
                                        </p:attrNameLst>
                                      </p:cBhvr>
                                      <p:to>
                                        <p:strVal val="visible"/>
                                      </p:to>
                                    </p:set>
                                    <p:animEffect transition="in" filter="wipe(left)">
                                      <p:cBhvr>
                                        <p:cTn id="76" dur="500"/>
                                        <p:tgtEl>
                                          <p:spTgt spid="8"/>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iterate type="wd">
                                    <p:tmPct val="10000"/>
                                  </p:iterate>
                                  <p:childTnLst>
                                    <p:set>
                                      <p:cBhvr>
                                        <p:cTn id="80" dur="1" fill="hold">
                                          <p:stCondLst>
                                            <p:cond delay="0"/>
                                          </p:stCondLst>
                                        </p:cTn>
                                        <p:tgtEl>
                                          <p:spTgt spid="17"/>
                                        </p:tgtEl>
                                        <p:attrNameLst>
                                          <p:attrName>style.visibility</p:attrName>
                                        </p:attrNameLst>
                                      </p:cBhvr>
                                      <p:to>
                                        <p:strVal val="visible"/>
                                      </p:to>
                                    </p:set>
                                    <p:animEffect transition="in" filter="fade">
                                      <p:cBhvr>
                                        <p:cTn id="81" dur="500"/>
                                        <p:tgtEl>
                                          <p:spTgt spid="17"/>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iterate type="wd">
                                    <p:tmPct val="10000"/>
                                  </p:iterate>
                                  <p:childTnLst>
                                    <p:set>
                                      <p:cBhvr>
                                        <p:cTn id="85" dur="1" fill="hold">
                                          <p:stCondLst>
                                            <p:cond delay="0"/>
                                          </p:stCondLst>
                                        </p:cTn>
                                        <p:tgtEl>
                                          <p:spTgt spid="260"/>
                                        </p:tgtEl>
                                        <p:attrNameLst>
                                          <p:attrName>style.visibility</p:attrName>
                                        </p:attrNameLst>
                                      </p:cBhvr>
                                      <p:to>
                                        <p:strVal val="visible"/>
                                      </p:to>
                                    </p:set>
                                    <p:animEffect transition="in" filter="fade">
                                      <p:cBhvr>
                                        <p:cTn id="86" dur="500"/>
                                        <p:tgtEl>
                                          <p:spTgt spid="2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19" grpId="0"/>
      <p:bldP spid="20" grpId="0"/>
      <p:bldP spid="21" grpId="0"/>
      <p:bldP spid="26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597791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a:t>
            </a:r>
            <a:endParaRPr lang="fr-FR" sz="2400" u="sng" dirty="0"/>
          </a:p>
        </p:txBody>
      </p:sp>
      <p:sp>
        <p:nvSpPr>
          <p:cNvPr id="7" name="Rectangle 6"/>
          <p:cNvSpPr/>
          <p:nvPr/>
        </p:nvSpPr>
        <p:spPr>
          <a:xfrm>
            <a:off x="-28284" y="1436439"/>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178.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effectue des divisions par  2 successives en restant sur des valeurs entières. On conserve chaque reste inférieur ou égal à 1  ainsi que le dernier diviseur. Le résultat est reconstitué en partant du dernier diviseur jusqu’au premier reste……</a:t>
            </a:r>
          </a:p>
        </p:txBody>
      </p:sp>
      <p:sp>
        <p:nvSpPr>
          <p:cNvPr id="8" name="Rectangle 7"/>
          <p:cNvSpPr/>
          <p:nvPr/>
        </p:nvSpPr>
        <p:spPr>
          <a:xfrm>
            <a:off x="6925165" y="5797720"/>
            <a:ext cx="1396601"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10110010</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838105" y="5466422"/>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83768" y="6381328"/>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178</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a:t>
            </a:r>
            <a:r>
              <a:rPr lang="fr-FR" sz="2400" b="1" dirty="0">
                <a:solidFill>
                  <a:schemeClr val="bg1"/>
                </a:solidFill>
                <a:latin typeface="Arial" pitchFamily="34" charset="0"/>
                <a:cs typeface="Arial" pitchFamily="34" charset="0"/>
              </a:rPr>
              <a:t>10110010 </a:t>
            </a:r>
            <a:r>
              <a:rPr lang="fr-FR" sz="2400" b="1" baseline="-25000" dirty="0">
                <a:solidFill>
                  <a:schemeClr val="bg1"/>
                </a:solidFill>
                <a:latin typeface="Arial" pitchFamily="34" charset="0"/>
                <a:cs typeface="Arial" pitchFamily="34" charset="0"/>
              </a:rPr>
              <a:t>B</a:t>
            </a:r>
            <a:r>
              <a:rPr lang="fr-FR" sz="2400" b="1" dirty="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45" name="Ellipse 44"/>
          <p:cNvSpPr/>
          <p:nvPr/>
        </p:nvSpPr>
        <p:spPr>
          <a:xfrm>
            <a:off x="1763688" y="3549357"/>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Forme libre 52"/>
          <p:cNvSpPr/>
          <p:nvPr/>
        </p:nvSpPr>
        <p:spPr>
          <a:xfrm>
            <a:off x="1304508" y="4009438"/>
            <a:ext cx="4810387" cy="2139051"/>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p:cNvGrpSpPr/>
          <p:nvPr/>
        </p:nvGrpSpPr>
        <p:grpSpPr>
          <a:xfrm>
            <a:off x="1547664" y="2971072"/>
            <a:ext cx="1296144" cy="1177587"/>
            <a:chOff x="1547664" y="2971072"/>
            <a:chExt cx="1296144" cy="1177587"/>
          </a:xfrm>
        </p:grpSpPr>
        <p:grpSp>
          <p:nvGrpSpPr>
            <p:cNvPr id="18" name="Groupe 17"/>
            <p:cNvGrpSpPr/>
            <p:nvPr/>
          </p:nvGrpSpPr>
          <p:grpSpPr>
            <a:xfrm>
              <a:off x="1547664" y="2971072"/>
              <a:ext cx="1296144" cy="1177587"/>
              <a:chOff x="1547664" y="2971072"/>
              <a:chExt cx="1296144" cy="1177587"/>
            </a:xfrm>
          </p:grpSpPr>
          <p:grpSp>
            <p:nvGrpSpPr>
              <p:cNvPr id="22" name="Groupe 21"/>
              <p:cNvGrpSpPr/>
              <p:nvPr/>
            </p:nvGrpSpPr>
            <p:grpSpPr>
              <a:xfrm>
                <a:off x="2195736" y="2971072"/>
                <a:ext cx="648072" cy="1177587"/>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47664" y="3059668"/>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178</a:t>
                </a:r>
                <a:endParaRPr lang="fr-FR" b="1" dirty="0">
                  <a:solidFill>
                    <a:schemeClr val="bg1"/>
                  </a:solidFill>
                  <a:latin typeface="Arial" pitchFamily="34" charset="0"/>
                  <a:cs typeface="Arial" pitchFamily="34" charset="0"/>
                </a:endParaRPr>
              </a:p>
            </p:txBody>
          </p:sp>
          <p:sp>
            <p:nvSpPr>
              <p:cNvPr id="54" name="ZoneTexte 53"/>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55" name="ZoneTexte 54"/>
            <p:cNvSpPr txBox="1"/>
            <p:nvPr/>
          </p:nvSpPr>
          <p:spPr>
            <a:xfrm>
              <a:off x="2225937" y="338657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89</a:t>
              </a:r>
              <a:endParaRPr lang="fr-FR" b="1" dirty="0">
                <a:solidFill>
                  <a:schemeClr val="bg1"/>
                </a:solidFill>
                <a:latin typeface="Arial" pitchFamily="34" charset="0"/>
                <a:cs typeface="Arial" pitchFamily="34" charset="0"/>
              </a:endParaRPr>
            </a:p>
          </p:txBody>
        </p:sp>
        <p:sp>
          <p:nvSpPr>
            <p:cNvPr id="56" name="ZoneTexte 55"/>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18</a:t>
              </a:r>
              <a:endParaRPr lang="fr-FR" b="1" dirty="0">
                <a:solidFill>
                  <a:schemeClr val="bg1"/>
                </a:solidFill>
                <a:latin typeface="Arial" pitchFamily="34" charset="0"/>
                <a:cs typeface="Arial" pitchFamily="34" charset="0"/>
              </a:endParaRPr>
            </a:p>
          </p:txBody>
        </p:sp>
        <p:sp>
          <p:nvSpPr>
            <p:cNvPr id="57" name="ZoneTexte 56"/>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58" name="Groupe 57"/>
          <p:cNvGrpSpPr/>
          <p:nvPr/>
        </p:nvGrpSpPr>
        <p:grpSpPr>
          <a:xfrm>
            <a:off x="2225937" y="3326194"/>
            <a:ext cx="1177002" cy="1177587"/>
            <a:chOff x="1666806" y="2971072"/>
            <a:chExt cx="1177002" cy="1177587"/>
          </a:xfrm>
        </p:grpSpPr>
        <p:grpSp>
          <p:nvGrpSpPr>
            <p:cNvPr id="59" name="Groupe 58"/>
            <p:cNvGrpSpPr/>
            <p:nvPr/>
          </p:nvGrpSpPr>
          <p:grpSpPr>
            <a:xfrm>
              <a:off x="2195736" y="2971072"/>
              <a:ext cx="648072" cy="1177587"/>
              <a:chOff x="2195736" y="2971072"/>
              <a:chExt cx="648072" cy="1177587"/>
            </a:xfrm>
          </p:grpSpPr>
          <p:grpSp>
            <p:nvGrpSpPr>
              <p:cNvPr id="63" name="Groupe 62"/>
              <p:cNvGrpSpPr/>
              <p:nvPr/>
            </p:nvGrpSpPr>
            <p:grpSpPr>
              <a:xfrm>
                <a:off x="2195736" y="2971072"/>
                <a:ext cx="648072" cy="1177587"/>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60" name="ZoneTexte 59"/>
            <p:cNvSpPr txBox="1"/>
            <p:nvPr/>
          </p:nvSpPr>
          <p:spPr>
            <a:xfrm>
              <a:off x="2223123" y="338657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44</a:t>
              </a:r>
              <a:endParaRPr lang="fr-FR" b="1" dirty="0">
                <a:solidFill>
                  <a:schemeClr val="bg1"/>
                </a:solidFill>
                <a:latin typeface="Arial" pitchFamily="34" charset="0"/>
                <a:cs typeface="Arial" pitchFamily="34" charset="0"/>
              </a:endParaRPr>
            </a:p>
          </p:txBody>
        </p:sp>
        <p:sp>
          <p:nvSpPr>
            <p:cNvPr id="61" name="ZoneTexte 60"/>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09</a:t>
              </a:r>
              <a:endParaRPr lang="fr-FR" b="1" dirty="0">
                <a:solidFill>
                  <a:schemeClr val="bg1"/>
                </a:solidFill>
                <a:latin typeface="Arial" pitchFamily="34" charset="0"/>
                <a:cs typeface="Arial" pitchFamily="34" charset="0"/>
              </a:endParaRPr>
            </a:p>
          </p:txBody>
        </p:sp>
        <p:sp>
          <p:nvSpPr>
            <p:cNvPr id="62" name="ZoneTexte 61"/>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69" name="Groupe 68"/>
          <p:cNvGrpSpPr/>
          <p:nvPr/>
        </p:nvGrpSpPr>
        <p:grpSpPr>
          <a:xfrm>
            <a:off x="2782254" y="3691573"/>
            <a:ext cx="1177002" cy="1177587"/>
            <a:chOff x="1666806" y="2971072"/>
            <a:chExt cx="1177002" cy="1177587"/>
          </a:xfrm>
        </p:grpSpPr>
        <p:grpSp>
          <p:nvGrpSpPr>
            <p:cNvPr id="70" name="Groupe 69"/>
            <p:cNvGrpSpPr/>
            <p:nvPr/>
          </p:nvGrpSpPr>
          <p:grpSpPr>
            <a:xfrm>
              <a:off x="2195736" y="2971072"/>
              <a:ext cx="648072" cy="1177587"/>
              <a:chOff x="2195736" y="2971072"/>
              <a:chExt cx="648072" cy="1177587"/>
            </a:xfrm>
          </p:grpSpPr>
          <p:grpSp>
            <p:nvGrpSpPr>
              <p:cNvPr id="74" name="Groupe 73"/>
              <p:cNvGrpSpPr/>
              <p:nvPr/>
            </p:nvGrpSpPr>
            <p:grpSpPr>
              <a:xfrm>
                <a:off x="2195736" y="2971072"/>
                <a:ext cx="648072" cy="1177587"/>
                <a:chOff x="2195736" y="2996952"/>
                <a:chExt cx="648072" cy="1177587"/>
              </a:xfrm>
            </p:grpSpPr>
            <p:cxnSp>
              <p:nvCxnSpPr>
                <p:cNvPr id="76" name="Connecteur droit 7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71" name="ZoneTexte 70"/>
            <p:cNvSpPr txBox="1"/>
            <p:nvPr/>
          </p:nvSpPr>
          <p:spPr>
            <a:xfrm>
              <a:off x="2233108" y="3369588"/>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22</a:t>
              </a:r>
              <a:endParaRPr lang="fr-FR" b="1" dirty="0">
                <a:solidFill>
                  <a:schemeClr val="bg1"/>
                </a:solidFill>
                <a:latin typeface="Arial" pitchFamily="34" charset="0"/>
                <a:cs typeface="Arial" pitchFamily="34" charset="0"/>
              </a:endParaRPr>
            </a:p>
          </p:txBody>
        </p:sp>
        <p:sp>
          <p:nvSpPr>
            <p:cNvPr id="72" name="ZoneTexte 71"/>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04</a:t>
              </a:r>
              <a:endParaRPr lang="fr-FR" b="1" dirty="0">
                <a:solidFill>
                  <a:schemeClr val="bg1"/>
                </a:solidFill>
                <a:latin typeface="Arial" pitchFamily="34" charset="0"/>
                <a:cs typeface="Arial" pitchFamily="34" charset="0"/>
              </a:endParaRPr>
            </a:p>
          </p:txBody>
        </p:sp>
        <p:sp>
          <p:nvSpPr>
            <p:cNvPr id="73" name="ZoneTexte 72"/>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78" name="Ellipse 77"/>
          <p:cNvSpPr/>
          <p:nvPr/>
        </p:nvSpPr>
        <p:spPr>
          <a:xfrm>
            <a:off x="2327315" y="3913368"/>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Ellipse 78"/>
          <p:cNvSpPr/>
          <p:nvPr/>
        </p:nvSpPr>
        <p:spPr>
          <a:xfrm>
            <a:off x="2858403" y="4278395"/>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0" name="Groupe 79"/>
          <p:cNvGrpSpPr/>
          <p:nvPr/>
        </p:nvGrpSpPr>
        <p:grpSpPr>
          <a:xfrm>
            <a:off x="3359692" y="4039413"/>
            <a:ext cx="1177002" cy="1177587"/>
            <a:chOff x="1666806" y="2971072"/>
            <a:chExt cx="1177002" cy="1177587"/>
          </a:xfrm>
        </p:grpSpPr>
        <p:grpSp>
          <p:nvGrpSpPr>
            <p:cNvPr id="81" name="Groupe 80"/>
            <p:cNvGrpSpPr/>
            <p:nvPr/>
          </p:nvGrpSpPr>
          <p:grpSpPr>
            <a:xfrm>
              <a:off x="2195736" y="2971072"/>
              <a:ext cx="648072" cy="1177587"/>
              <a:chOff x="2195736" y="2971072"/>
              <a:chExt cx="648072" cy="1177587"/>
            </a:xfrm>
          </p:grpSpPr>
          <p:grpSp>
            <p:nvGrpSpPr>
              <p:cNvPr id="85" name="Groupe 84"/>
              <p:cNvGrpSpPr/>
              <p:nvPr/>
            </p:nvGrpSpPr>
            <p:grpSpPr>
              <a:xfrm>
                <a:off x="2195736" y="2971072"/>
                <a:ext cx="648072" cy="1177587"/>
                <a:chOff x="2195736" y="2996952"/>
                <a:chExt cx="648072" cy="1177587"/>
              </a:xfrm>
            </p:grpSpPr>
            <p:cxnSp>
              <p:nvCxnSpPr>
                <p:cNvPr id="87" name="Connecteur droit 8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86" name="ZoneTexte 85"/>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82" name="ZoneTexte 81"/>
            <p:cNvSpPr txBox="1"/>
            <p:nvPr/>
          </p:nvSpPr>
          <p:spPr>
            <a:xfrm>
              <a:off x="2234877" y="3403048"/>
              <a:ext cx="428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11</a:t>
              </a:r>
              <a:endParaRPr lang="fr-FR" b="1" dirty="0">
                <a:solidFill>
                  <a:schemeClr val="bg1"/>
                </a:solidFill>
                <a:latin typeface="Arial" pitchFamily="34" charset="0"/>
                <a:cs typeface="Arial" pitchFamily="34" charset="0"/>
              </a:endParaRPr>
            </a:p>
          </p:txBody>
        </p:sp>
        <p:sp>
          <p:nvSpPr>
            <p:cNvPr id="83" name="ZoneTexte 82"/>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02</a:t>
              </a:r>
              <a:endParaRPr lang="fr-FR" b="1" dirty="0">
                <a:solidFill>
                  <a:schemeClr val="bg1"/>
                </a:solidFill>
                <a:latin typeface="Arial" pitchFamily="34" charset="0"/>
                <a:cs typeface="Arial" pitchFamily="34" charset="0"/>
              </a:endParaRPr>
            </a:p>
          </p:txBody>
        </p:sp>
        <p:sp>
          <p:nvSpPr>
            <p:cNvPr id="84" name="ZoneTexte 83"/>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89" name="Ellipse 88"/>
          <p:cNvSpPr/>
          <p:nvPr/>
        </p:nvSpPr>
        <p:spPr>
          <a:xfrm>
            <a:off x="3467006" y="4660619"/>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Ellipse 89"/>
          <p:cNvSpPr/>
          <p:nvPr/>
        </p:nvSpPr>
        <p:spPr>
          <a:xfrm>
            <a:off x="4014914" y="4953868"/>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1" name="Groupe 90"/>
          <p:cNvGrpSpPr/>
          <p:nvPr/>
        </p:nvGrpSpPr>
        <p:grpSpPr>
          <a:xfrm>
            <a:off x="4014914" y="4359777"/>
            <a:ext cx="1080120" cy="1177587"/>
            <a:chOff x="1763688" y="2971072"/>
            <a:chExt cx="1080120" cy="1177587"/>
          </a:xfrm>
        </p:grpSpPr>
        <p:grpSp>
          <p:nvGrpSpPr>
            <p:cNvPr id="92" name="Groupe 91"/>
            <p:cNvGrpSpPr/>
            <p:nvPr/>
          </p:nvGrpSpPr>
          <p:grpSpPr>
            <a:xfrm>
              <a:off x="2195736" y="2971072"/>
              <a:ext cx="648072" cy="1177587"/>
              <a:chOff x="2195736" y="2971072"/>
              <a:chExt cx="648072" cy="1177587"/>
            </a:xfrm>
          </p:grpSpPr>
          <p:grpSp>
            <p:nvGrpSpPr>
              <p:cNvPr id="96" name="Groupe 95"/>
              <p:cNvGrpSpPr/>
              <p:nvPr/>
            </p:nvGrpSpPr>
            <p:grpSpPr>
              <a:xfrm>
                <a:off x="2195736" y="2971072"/>
                <a:ext cx="648072" cy="1177587"/>
                <a:chOff x="2195736" y="2996952"/>
                <a:chExt cx="648072" cy="1177587"/>
              </a:xfrm>
            </p:grpSpPr>
            <p:cxnSp>
              <p:nvCxnSpPr>
                <p:cNvPr id="98" name="Connecteur droit 97"/>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97" name="ZoneTexte 96"/>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93" name="ZoneTexte 92"/>
            <p:cNvSpPr txBox="1"/>
            <p:nvPr/>
          </p:nvSpPr>
          <p:spPr>
            <a:xfrm>
              <a:off x="2293207" y="3458963"/>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5</a:t>
              </a:r>
              <a:endParaRPr lang="fr-FR" b="1" dirty="0">
                <a:solidFill>
                  <a:schemeClr val="bg1"/>
                </a:solidFill>
                <a:latin typeface="Arial" pitchFamily="34" charset="0"/>
                <a:cs typeface="Arial" pitchFamily="34" charset="0"/>
              </a:endParaRPr>
            </a:p>
          </p:txBody>
        </p:sp>
        <p:sp>
          <p:nvSpPr>
            <p:cNvPr id="95" name="ZoneTexte 94"/>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00" name="Groupe 99"/>
          <p:cNvGrpSpPr/>
          <p:nvPr/>
        </p:nvGrpSpPr>
        <p:grpSpPr>
          <a:xfrm>
            <a:off x="4499992" y="4725144"/>
            <a:ext cx="1177002" cy="1177587"/>
            <a:chOff x="1666806" y="2971072"/>
            <a:chExt cx="1177002" cy="1177587"/>
          </a:xfrm>
        </p:grpSpPr>
        <p:grpSp>
          <p:nvGrpSpPr>
            <p:cNvPr id="101" name="Groupe 100"/>
            <p:cNvGrpSpPr/>
            <p:nvPr/>
          </p:nvGrpSpPr>
          <p:grpSpPr>
            <a:xfrm>
              <a:off x="2195736" y="2971072"/>
              <a:ext cx="648072" cy="1177587"/>
              <a:chOff x="2195736" y="2971072"/>
              <a:chExt cx="648072" cy="1177587"/>
            </a:xfrm>
          </p:grpSpPr>
          <p:grpSp>
            <p:nvGrpSpPr>
              <p:cNvPr id="105" name="Groupe 104"/>
              <p:cNvGrpSpPr/>
              <p:nvPr/>
            </p:nvGrpSpPr>
            <p:grpSpPr>
              <a:xfrm>
                <a:off x="2195736" y="2971072"/>
                <a:ext cx="648072" cy="1177587"/>
                <a:chOff x="2195736" y="2996952"/>
                <a:chExt cx="648072" cy="1177587"/>
              </a:xfrm>
            </p:grpSpPr>
            <p:cxnSp>
              <p:nvCxnSpPr>
                <p:cNvPr id="107" name="Connecteur droit 10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06" name="ZoneTexte 105"/>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102" name="ZoneTexte 101"/>
            <p:cNvSpPr txBox="1"/>
            <p:nvPr/>
          </p:nvSpPr>
          <p:spPr>
            <a:xfrm>
              <a:off x="2308989" y="345692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03" name="ZoneTexte 102"/>
            <p:cNvSpPr txBox="1"/>
            <p:nvPr/>
          </p:nvSpPr>
          <p:spPr>
            <a:xfrm>
              <a:off x="1666806" y="3284984"/>
              <a:ext cx="184731" cy="369332"/>
            </a:xfrm>
            <a:prstGeom prst="rect">
              <a:avLst/>
            </a:prstGeom>
            <a:noFill/>
          </p:spPr>
          <p:txBody>
            <a:bodyPr wrap="none" rtlCol="0">
              <a:spAutoFit/>
            </a:bodyPr>
            <a:lstStyle/>
            <a:p>
              <a:endParaRPr lang="fr-FR" b="1" dirty="0">
                <a:solidFill>
                  <a:schemeClr val="bg1"/>
                </a:solidFill>
                <a:latin typeface="Arial" pitchFamily="34" charset="0"/>
                <a:cs typeface="Arial" pitchFamily="34" charset="0"/>
              </a:endParaRPr>
            </a:p>
          </p:txBody>
        </p:sp>
        <p:sp>
          <p:nvSpPr>
            <p:cNvPr id="104" name="ZoneTexte 103"/>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09" name="Groupe 108"/>
          <p:cNvGrpSpPr/>
          <p:nvPr/>
        </p:nvGrpSpPr>
        <p:grpSpPr>
          <a:xfrm>
            <a:off x="5202966" y="5081798"/>
            <a:ext cx="1080120" cy="1177587"/>
            <a:chOff x="1763688" y="2971072"/>
            <a:chExt cx="1080120" cy="1177587"/>
          </a:xfrm>
        </p:grpSpPr>
        <p:grpSp>
          <p:nvGrpSpPr>
            <p:cNvPr id="110" name="Groupe 109"/>
            <p:cNvGrpSpPr/>
            <p:nvPr/>
          </p:nvGrpSpPr>
          <p:grpSpPr>
            <a:xfrm>
              <a:off x="2195736" y="2971072"/>
              <a:ext cx="648072" cy="1177587"/>
              <a:chOff x="2195736" y="2971072"/>
              <a:chExt cx="648072" cy="1177587"/>
            </a:xfrm>
          </p:grpSpPr>
          <p:grpSp>
            <p:nvGrpSpPr>
              <p:cNvPr id="114" name="Groupe 113"/>
              <p:cNvGrpSpPr/>
              <p:nvPr/>
            </p:nvGrpSpPr>
            <p:grpSpPr>
              <a:xfrm>
                <a:off x="2195736" y="2971072"/>
                <a:ext cx="648072" cy="1177587"/>
                <a:chOff x="2195736" y="2996952"/>
                <a:chExt cx="648072" cy="1177587"/>
              </a:xfrm>
            </p:grpSpPr>
            <p:cxnSp>
              <p:nvCxnSpPr>
                <p:cNvPr id="116" name="Connecteur droit 11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15" name="ZoneTexte 11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111" name="ZoneTexte 110"/>
            <p:cNvSpPr txBox="1"/>
            <p:nvPr/>
          </p:nvSpPr>
          <p:spPr>
            <a:xfrm>
              <a:off x="2324066" y="347132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3" name="ZoneTexte 112"/>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118" name="Ellipse 117"/>
          <p:cNvSpPr/>
          <p:nvPr/>
        </p:nvSpPr>
        <p:spPr>
          <a:xfrm>
            <a:off x="4576007" y="5296411"/>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Ellipse 118"/>
          <p:cNvSpPr/>
          <p:nvPr/>
        </p:nvSpPr>
        <p:spPr>
          <a:xfrm>
            <a:off x="5196505" y="5681466"/>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Ellipse 119"/>
          <p:cNvSpPr/>
          <p:nvPr/>
        </p:nvSpPr>
        <p:spPr>
          <a:xfrm>
            <a:off x="5763344" y="5594650"/>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70101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up)">
                                      <p:cBhvr>
                                        <p:cTn id="12" dur="1000"/>
                                        <p:tgtEl>
                                          <p:spTgt spid="20"/>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5"/>
                                        </p:tgtEl>
                                        <p:attrNameLst>
                                          <p:attrName>style.visibility</p:attrName>
                                        </p:attrNameLst>
                                      </p:cBhvr>
                                      <p:to>
                                        <p:strVal val="visible"/>
                                      </p:to>
                                    </p:set>
                                    <p:anim calcmode="lin" valueType="num">
                                      <p:cBhvr>
                                        <p:cTn id="16" dur="500" fill="hold"/>
                                        <p:tgtEl>
                                          <p:spTgt spid="45"/>
                                        </p:tgtEl>
                                        <p:attrNameLst>
                                          <p:attrName>ppt_w</p:attrName>
                                        </p:attrNameLst>
                                      </p:cBhvr>
                                      <p:tavLst>
                                        <p:tav tm="0">
                                          <p:val>
                                            <p:fltVal val="0"/>
                                          </p:val>
                                        </p:tav>
                                        <p:tav tm="100000">
                                          <p:val>
                                            <p:strVal val="#ppt_w"/>
                                          </p:val>
                                        </p:tav>
                                      </p:tavLst>
                                    </p:anim>
                                    <p:anim calcmode="lin" valueType="num">
                                      <p:cBhvr>
                                        <p:cTn id="17" dur="500" fill="hold"/>
                                        <p:tgtEl>
                                          <p:spTgt spid="45"/>
                                        </p:tgtEl>
                                        <p:attrNameLst>
                                          <p:attrName>ppt_h</p:attrName>
                                        </p:attrNameLst>
                                      </p:cBhvr>
                                      <p:tavLst>
                                        <p:tav tm="0">
                                          <p:val>
                                            <p:fltVal val="0"/>
                                          </p:val>
                                        </p:tav>
                                        <p:tav tm="100000">
                                          <p:val>
                                            <p:strVal val="#ppt_h"/>
                                          </p:val>
                                        </p:tav>
                                      </p:tavLst>
                                    </p:anim>
                                    <p:animEffect transition="in" filter="fade">
                                      <p:cBhvr>
                                        <p:cTn id="18" dur="500"/>
                                        <p:tgtEl>
                                          <p:spTgt spid="4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58"/>
                                        </p:tgtEl>
                                        <p:attrNameLst>
                                          <p:attrName>style.visibility</p:attrName>
                                        </p:attrNameLst>
                                      </p:cBhvr>
                                      <p:to>
                                        <p:strVal val="visible"/>
                                      </p:to>
                                    </p:set>
                                    <p:animEffect transition="in" filter="wipe(up)">
                                      <p:cBhvr>
                                        <p:cTn id="23" dur="1000"/>
                                        <p:tgtEl>
                                          <p:spTgt spid="58"/>
                                        </p:tgtEl>
                                      </p:cBhvr>
                                    </p:animEffect>
                                  </p:childTnLst>
                                </p:cTn>
                              </p:par>
                            </p:childTnLst>
                          </p:cTn>
                        </p:par>
                        <p:par>
                          <p:cTn id="24" fill="hold">
                            <p:stCondLst>
                              <p:cond delay="1000"/>
                            </p:stCondLst>
                            <p:childTnLst>
                              <p:par>
                                <p:cTn id="25" presetID="53" presetClass="entr" presetSubtype="16" fill="hold" grpId="0" nodeType="afterEffect">
                                  <p:stCondLst>
                                    <p:cond delay="0"/>
                                  </p:stCondLst>
                                  <p:childTnLst>
                                    <p:set>
                                      <p:cBhvr>
                                        <p:cTn id="26" dur="1" fill="hold">
                                          <p:stCondLst>
                                            <p:cond delay="0"/>
                                          </p:stCondLst>
                                        </p:cTn>
                                        <p:tgtEl>
                                          <p:spTgt spid="78"/>
                                        </p:tgtEl>
                                        <p:attrNameLst>
                                          <p:attrName>style.visibility</p:attrName>
                                        </p:attrNameLst>
                                      </p:cBhvr>
                                      <p:to>
                                        <p:strVal val="visible"/>
                                      </p:to>
                                    </p:set>
                                    <p:anim calcmode="lin" valueType="num">
                                      <p:cBhvr>
                                        <p:cTn id="27" dur="500" fill="hold"/>
                                        <p:tgtEl>
                                          <p:spTgt spid="78"/>
                                        </p:tgtEl>
                                        <p:attrNameLst>
                                          <p:attrName>ppt_w</p:attrName>
                                        </p:attrNameLst>
                                      </p:cBhvr>
                                      <p:tavLst>
                                        <p:tav tm="0">
                                          <p:val>
                                            <p:fltVal val="0"/>
                                          </p:val>
                                        </p:tav>
                                        <p:tav tm="100000">
                                          <p:val>
                                            <p:strVal val="#ppt_w"/>
                                          </p:val>
                                        </p:tav>
                                      </p:tavLst>
                                    </p:anim>
                                    <p:anim calcmode="lin" valueType="num">
                                      <p:cBhvr>
                                        <p:cTn id="28" dur="500" fill="hold"/>
                                        <p:tgtEl>
                                          <p:spTgt spid="78"/>
                                        </p:tgtEl>
                                        <p:attrNameLst>
                                          <p:attrName>ppt_h</p:attrName>
                                        </p:attrNameLst>
                                      </p:cBhvr>
                                      <p:tavLst>
                                        <p:tav tm="0">
                                          <p:val>
                                            <p:fltVal val="0"/>
                                          </p:val>
                                        </p:tav>
                                        <p:tav tm="100000">
                                          <p:val>
                                            <p:strVal val="#ppt_h"/>
                                          </p:val>
                                        </p:tav>
                                      </p:tavLst>
                                    </p:anim>
                                    <p:animEffect transition="in" filter="fade">
                                      <p:cBhvr>
                                        <p:cTn id="29" dur="500"/>
                                        <p:tgtEl>
                                          <p:spTgt spid="7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wipe(up)">
                                      <p:cBhvr>
                                        <p:cTn id="34" dur="1000"/>
                                        <p:tgtEl>
                                          <p:spTgt spid="69"/>
                                        </p:tgtEl>
                                      </p:cBhvr>
                                    </p:animEffect>
                                  </p:childTnLst>
                                </p:cTn>
                              </p:par>
                            </p:childTnLst>
                          </p:cTn>
                        </p:par>
                        <p:par>
                          <p:cTn id="35" fill="hold">
                            <p:stCondLst>
                              <p:cond delay="1000"/>
                            </p:stCondLst>
                            <p:childTnLst>
                              <p:par>
                                <p:cTn id="36" presetID="53" presetClass="entr" presetSubtype="16" fill="hold" grpId="0" nodeType="afterEffect">
                                  <p:stCondLst>
                                    <p:cond delay="0"/>
                                  </p:stCondLst>
                                  <p:childTnLst>
                                    <p:set>
                                      <p:cBhvr>
                                        <p:cTn id="37" dur="1" fill="hold">
                                          <p:stCondLst>
                                            <p:cond delay="0"/>
                                          </p:stCondLst>
                                        </p:cTn>
                                        <p:tgtEl>
                                          <p:spTgt spid="79"/>
                                        </p:tgtEl>
                                        <p:attrNameLst>
                                          <p:attrName>style.visibility</p:attrName>
                                        </p:attrNameLst>
                                      </p:cBhvr>
                                      <p:to>
                                        <p:strVal val="visible"/>
                                      </p:to>
                                    </p:set>
                                    <p:anim calcmode="lin" valueType="num">
                                      <p:cBhvr>
                                        <p:cTn id="38" dur="500" fill="hold"/>
                                        <p:tgtEl>
                                          <p:spTgt spid="79"/>
                                        </p:tgtEl>
                                        <p:attrNameLst>
                                          <p:attrName>ppt_w</p:attrName>
                                        </p:attrNameLst>
                                      </p:cBhvr>
                                      <p:tavLst>
                                        <p:tav tm="0">
                                          <p:val>
                                            <p:fltVal val="0"/>
                                          </p:val>
                                        </p:tav>
                                        <p:tav tm="100000">
                                          <p:val>
                                            <p:strVal val="#ppt_w"/>
                                          </p:val>
                                        </p:tav>
                                      </p:tavLst>
                                    </p:anim>
                                    <p:anim calcmode="lin" valueType="num">
                                      <p:cBhvr>
                                        <p:cTn id="39" dur="500" fill="hold"/>
                                        <p:tgtEl>
                                          <p:spTgt spid="79"/>
                                        </p:tgtEl>
                                        <p:attrNameLst>
                                          <p:attrName>ppt_h</p:attrName>
                                        </p:attrNameLst>
                                      </p:cBhvr>
                                      <p:tavLst>
                                        <p:tav tm="0">
                                          <p:val>
                                            <p:fltVal val="0"/>
                                          </p:val>
                                        </p:tav>
                                        <p:tav tm="100000">
                                          <p:val>
                                            <p:strVal val="#ppt_h"/>
                                          </p:val>
                                        </p:tav>
                                      </p:tavLst>
                                    </p:anim>
                                    <p:animEffect transition="in" filter="fade">
                                      <p:cBhvr>
                                        <p:cTn id="40" dur="500"/>
                                        <p:tgtEl>
                                          <p:spTgt spid="7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80"/>
                                        </p:tgtEl>
                                        <p:attrNameLst>
                                          <p:attrName>style.visibility</p:attrName>
                                        </p:attrNameLst>
                                      </p:cBhvr>
                                      <p:to>
                                        <p:strVal val="visible"/>
                                      </p:to>
                                    </p:set>
                                    <p:animEffect transition="in" filter="wipe(up)">
                                      <p:cBhvr>
                                        <p:cTn id="45" dur="1000"/>
                                        <p:tgtEl>
                                          <p:spTgt spid="80"/>
                                        </p:tgtEl>
                                      </p:cBhvr>
                                    </p:animEffect>
                                  </p:childTnLst>
                                </p:cTn>
                              </p:par>
                            </p:childTnLst>
                          </p:cTn>
                        </p:par>
                        <p:par>
                          <p:cTn id="46" fill="hold">
                            <p:stCondLst>
                              <p:cond delay="1000"/>
                            </p:stCondLst>
                            <p:childTnLst>
                              <p:par>
                                <p:cTn id="47" presetID="53" presetClass="entr" presetSubtype="16" fill="hold" grpId="0" nodeType="afterEffect">
                                  <p:stCondLst>
                                    <p:cond delay="0"/>
                                  </p:stCondLst>
                                  <p:childTnLst>
                                    <p:set>
                                      <p:cBhvr>
                                        <p:cTn id="48" dur="1" fill="hold">
                                          <p:stCondLst>
                                            <p:cond delay="0"/>
                                          </p:stCondLst>
                                        </p:cTn>
                                        <p:tgtEl>
                                          <p:spTgt spid="89"/>
                                        </p:tgtEl>
                                        <p:attrNameLst>
                                          <p:attrName>style.visibility</p:attrName>
                                        </p:attrNameLst>
                                      </p:cBhvr>
                                      <p:to>
                                        <p:strVal val="visible"/>
                                      </p:to>
                                    </p:set>
                                    <p:anim calcmode="lin" valueType="num">
                                      <p:cBhvr>
                                        <p:cTn id="49" dur="500" fill="hold"/>
                                        <p:tgtEl>
                                          <p:spTgt spid="89"/>
                                        </p:tgtEl>
                                        <p:attrNameLst>
                                          <p:attrName>ppt_w</p:attrName>
                                        </p:attrNameLst>
                                      </p:cBhvr>
                                      <p:tavLst>
                                        <p:tav tm="0">
                                          <p:val>
                                            <p:fltVal val="0"/>
                                          </p:val>
                                        </p:tav>
                                        <p:tav tm="100000">
                                          <p:val>
                                            <p:strVal val="#ppt_w"/>
                                          </p:val>
                                        </p:tav>
                                      </p:tavLst>
                                    </p:anim>
                                    <p:anim calcmode="lin" valueType="num">
                                      <p:cBhvr>
                                        <p:cTn id="50" dur="500" fill="hold"/>
                                        <p:tgtEl>
                                          <p:spTgt spid="89"/>
                                        </p:tgtEl>
                                        <p:attrNameLst>
                                          <p:attrName>ppt_h</p:attrName>
                                        </p:attrNameLst>
                                      </p:cBhvr>
                                      <p:tavLst>
                                        <p:tav tm="0">
                                          <p:val>
                                            <p:fltVal val="0"/>
                                          </p:val>
                                        </p:tav>
                                        <p:tav tm="100000">
                                          <p:val>
                                            <p:strVal val="#ppt_h"/>
                                          </p:val>
                                        </p:tav>
                                      </p:tavLst>
                                    </p:anim>
                                    <p:animEffect transition="in" filter="fade">
                                      <p:cBhvr>
                                        <p:cTn id="51" dur="500"/>
                                        <p:tgtEl>
                                          <p:spTgt spid="89"/>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nodeType="clickEffect">
                                  <p:stCondLst>
                                    <p:cond delay="0"/>
                                  </p:stCondLst>
                                  <p:childTnLst>
                                    <p:set>
                                      <p:cBhvr>
                                        <p:cTn id="55" dur="1" fill="hold">
                                          <p:stCondLst>
                                            <p:cond delay="0"/>
                                          </p:stCondLst>
                                        </p:cTn>
                                        <p:tgtEl>
                                          <p:spTgt spid="91"/>
                                        </p:tgtEl>
                                        <p:attrNameLst>
                                          <p:attrName>style.visibility</p:attrName>
                                        </p:attrNameLst>
                                      </p:cBhvr>
                                      <p:to>
                                        <p:strVal val="visible"/>
                                      </p:to>
                                    </p:set>
                                    <p:animEffect transition="in" filter="wipe(up)">
                                      <p:cBhvr>
                                        <p:cTn id="56" dur="1000"/>
                                        <p:tgtEl>
                                          <p:spTgt spid="91"/>
                                        </p:tgtEl>
                                      </p:cBhvr>
                                    </p:animEffect>
                                  </p:childTnLst>
                                </p:cTn>
                              </p:par>
                            </p:childTnLst>
                          </p:cTn>
                        </p:par>
                        <p:par>
                          <p:cTn id="57" fill="hold">
                            <p:stCondLst>
                              <p:cond delay="1000"/>
                            </p:stCondLst>
                            <p:childTnLst>
                              <p:par>
                                <p:cTn id="58" presetID="53" presetClass="entr" presetSubtype="16" fill="hold" grpId="0" nodeType="afterEffect">
                                  <p:stCondLst>
                                    <p:cond delay="0"/>
                                  </p:stCondLst>
                                  <p:childTnLst>
                                    <p:set>
                                      <p:cBhvr>
                                        <p:cTn id="59" dur="1" fill="hold">
                                          <p:stCondLst>
                                            <p:cond delay="0"/>
                                          </p:stCondLst>
                                        </p:cTn>
                                        <p:tgtEl>
                                          <p:spTgt spid="90"/>
                                        </p:tgtEl>
                                        <p:attrNameLst>
                                          <p:attrName>style.visibility</p:attrName>
                                        </p:attrNameLst>
                                      </p:cBhvr>
                                      <p:to>
                                        <p:strVal val="visible"/>
                                      </p:to>
                                    </p:set>
                                    <p:anim calcmode="lin" valueType="num">
                                      <p:cBhvr>
                                        <p:cTn id="60" dur="500" fill="hold"/>
                                        <p:tgtEl>
                                          <p:spTgt spid="90"/>
                                        </p:tgtEl>
                                        <p:attrNameLst>
                                          <p:attrName>ppt_w</p:attrName>
                                        </p:attrNameLst>
                                      </p:cBhvr>
                                      <p:tavLst>
                                        <p:tav tm="0">
                                          <p:val>
                                            <p:fltVal val="0"/>
                                          </p:val>
                                        </p:tav>
                                        <p:tav tm="100000">
                                          <p:val>
                                            <p:strVal val="#ppt_w"/>
                                          </p:val>
                                        </p:tav>
                                      </p:tavLst>
                                    </p:anim>
                                    <p:anim calcmode="lin" valueType="num">
                                      <p:cBhvr>
                                        <p:cTn id="61" dur="500" fill="hold"/>
                                        <p:tgtEl>
                                          <p:spTgt spid="90"/>
                                        </p:tgtEl>
                                        <p:attrNameLst>
                                          <p:attrName>ppt_h</p:attrName>
                                        </p:attrNameLst>
                                      </p:cBhvr>
                                      <p:tavLst>
                                        <p:tav tm="0">
                                          <p:val>
                                            <p:fltVal val="0"/>
                                          </p:val>
                                        </p:tav>
                                        <p:tav tm="100000">
                                          <p:val>
                                            <p:strVal val="#ppt_h"/>
                                          </p:val>
                                        </p:tav>
                                      </p:tavLst>
                                    </p:anim>
                                    <p:animEffect transition="in" filter="fade">
                                      <p:cBhvr>
                                        <p:cTn id="62" dur="500"/>
                                        <p:tgtEl>
                                          <p:spTgt spid="9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100"/>
                                        </p:tgtEl>
                                        <p:attrNameLst>
                                          <p:attrName>style.visibility</p:attrName>
                                        </p:attrNameLst>
                                      </p:cBhvr>
                                      <p:to>
                                        <p:strVal val="visible"/>
                                      </p:to>
                                    </p:set>
                                    <p:animEffect transition="in" filter="wipe(up)">
                                      <p:cBhvr>
                                        <p:cTn id="67" dur="1000"/>
                                        <p:tgtEl>
                                          <p:spTgt spid="100"/>
                                        </p:tgtEl>
                                      </p:cBhvr>
                                    </p:animEffect>
                                  </p:childTnLst>
                                </p:cTn>
                              </p:par>
                            </p:childTnLst>
                          </p:cTn>
                        </p:par>
                        <p:par>
                          <p:cTn id="68" fill="hold">
                            <p:stCondLst>
                              <p:cond delay="1000"/>
                            </p:stCondLst>
                            <p:childTnLst>
                              <p:par>
                                <p:cTn id="69" presetID="53" presetClass="entr" presetSubtype="16" fill="hold" grpId="0" nodeType="afterEffect">
                                  <p:stCondLst>
                                    <p:cond delay="0"/>
                                  </p:stCondLst>
                                  <p:childTnLst>
                                    <p:set>
                                      <p:cBhvr>
                                        <p:cTn id="70" dur="1" fill="hold">
                                          <p:stCondLst>
                                            <p:cond delay="0"/>
                                          </p:stCondLst>
                                        </p:cTn>
                                        <p:tgtEl>
                                          <p:spTgt spid="118"/>
                                        </p:tgtEl>
                                        <p:attrNameLst>
                                          <p:attrName>style.visibility</p:attrName>
                                        </p:attrNameLst>
                                      </p:cBhvr>
                                      <p:to>
                                        <p:strVal val="visible"/>
                                      </p:to>
                                    </p:set>
                                    <p:anim calcmode="lin" valueType="num">
                                      <p:cBhvr>
                                        <p:cTn id="71" dur="500" fill="hold"/>
                                        <p:tgtEl>
                                          <p:spTgt spid="118"/>
                                        </p:tgtEl>
                                        <p:attrNameLst>
                                          <p:attrName>ppt_w</p:attrName>
                                        </p:attrNameLst>
                                      </p:cBhvr>
                                      <p:tavLst>
                                        <p:tav tm="0">
                                          <p:val>
                                            <p:fltVal val="0"/>
                                          </p:val>
                                        </p:tav>
                                        <p:tav tm="100000">
                                          <p:val>
                                            <p:strVal val="#ppt_w"/>
                                          </p:val>
                                        </p:tav>
                                      </p:tavLst>
                                    </p:anim>
                                    <p:anim calcmode="lin" valueType="num">
                                      <p:cBhvr>
                                        <p:cTn id="72" dur="500" fill="hold"/>
                                        <p:tgtEl>
                                          <p:spTgt spid="118"/>
                                        </p:tgtEl>
                                        <p:attrNameLst>
                                          <p:attrName>ppt_h</p:attrName>
                                        </p:attrNameLst>
                                      </p:cBhvr>
                                      <p:tavLst>
                                        <p:tav tm="0">
                                          <p:val>
                                            <p:fltVal val="0"/>
                                          </p:val>
                                        </p:tav>
                                        <p:tav tm="100000">
                                          <p:val>
                                            <p:strVal val="#ppt_h"/>
                                          </p:val>
                                        </p:tav>
                                      </p:tavLst>
                                    </p:anim>
                                    <p:animEffect transition="in" filter="fade">
                                      <p:cBhvr>
                                        <p:cTn id="73" dur="500"/>
                                        <p:tgtEl>
                                          <p:spTgt spid="11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1" fill="hold" nodeType="clickEffect">
                                  <p:stCondLst>
                                    <p:cond delay="0"/>
                                  </p:stCondLst>
                                  <p:childTnLst>
                                    <p:set>
                                      <p:cBhvr>
                                        <p:cTn id="77" dur="1" fill="hold">
                                          <p:stCondLst>
                                            <p:cond delay="0"/>
                                          </p:stCondLst>
                                        </p:cTn>
                                        <p:tgtEl>
                                          <p:spTgt spid="109"/>
                                        </p:tgtEl>
                                        <p:attrNameLst>
                                          <p:attrName>style.visibility</p:attrName>
                                        </p:attrNameLst>
                                      </p:cBhvr>
                                      <p:to>
                                        <p:strVal val="visible"/>
                                      </p:to>
                                    </p:set>
                                    <p:animEffect transition="in" filter="wipe(up)">
                                      <p:cBhvr>
                                        <p:cTn id="78" dur="1000"/>
                                        <p:tgtEl>
                                          <p:spTgt spid="109"/>
                                        </p:tgtEl>
                                      </p:cBhvr>
                                    </p:animEffect>
                                  </p:childTnLst>
                                </p:cTn>
                              </p:par>
                            </p:childTnLst>
                          </p:cTn>
                        </p:par>
                        <p:par>
                          <p:cTn id="79" fill="hold">
                            <p:stCondLst>
                              <p:cond delay="1000"/>
                            </p:stCondLst>
                            <p:childTnLst>
                              <p:par>
                                <p:cTn id="80" presetID="53" presetClass="entr" presetSubtype="16" fill="hold" grpId="0" nodeType="afterEffect">
                                  <p:stCondLst>
                                    <p:cond delay="0"/>
                                  </p:stCondLst>
                                  <p:childTnLst>
                                    <p:set>
                                      <p:cBhvr>
                                        <p:cTn id="81" dur="1" fill="hold">
                                          <p:stCondLst>
                                            <p:cond delay="0"/>
                                          </p:stCondLst>
                                        </p:cTn>
                                        <p:tgtEl>
                                          <p:spTgt spid="119"/>
                                        </p:tgtEl>
                                        <p:attrNameLst>
                                          <p:attrName>style.visibility</p:attrName>
                                        </p:attrNameLst>
                                      </p:cBhvr>
                                      <p:to>
                                        <p:strVal val="visible"/>
                                      </p:to>
                                    </p:set>
                                    <p:anim calcmode="lin" valueType="num">
                                      <p:cBhvr>
                                        <p:cTn id="82" dur="500" fill="hold"/>
                                        <p:tgtEl>
                                          <p:spTgt spid="119"/>
                                        </p:tgtEl>
                                        <p:attrNameLst>
                                          <p:attrName>ppt_w</p:attrName>
                                        </p:attrNameLst>
                                      </p:cBhvr>
                                      <p:tavLst>
                                        <p:tav tm="0">
                                          <p:val>
                                            <p:fltVal val="0"/>
                                          </p:val>
                                        </p:tav>
                                        <p:tav tm="100000">
                                          <p:val>
                                            <p:strVal val="#ppt_w"/>
                                          </p:val>
                                        </p:tav>
                                      </p:tavLst>
                                    </p:anim>
                                    <p:anim calcmode="lin" valueType="num">
                                      <p:cBhvr>
                                        <p:cTn id="83" dur="500" fill="hold"/>
                                        <p:tgtEl>
                                          <p:spTgt spid="119"/>
                                        </p:tgtEl>
                                        <p:attrNameLst>
                                          <p:attrName>ppt_h</p:attrName>
                                        </p:attrNameLst>
                                      </p:cBhvr>
                                      <p:tavLst>
                                        <p:tav tm="0">
                                          <p:val>
                                            <p:fltVal val="0"/>
                                          </p:val>
                                        </p:tav>
                                        <p:tav tm="100000">
                                          <p:val>
                                            <p:strVal val="#ppt_h"/>
                                          </p:val>
                                        </p:tav>
                                      </p:tavLst>
                                    </p:anim>
                                    <p:animEffect transition="in" filter="fade">
                                      <p:cBhvr>
                                        <p:cTn id="84" dur="500"/>
                                        <p:tgtEl>
                                          <p:spTgt spid="119"/>
                                        </p:tgtEl>
                                      </p:cBhvr>
                                    </p:animEffect>
                                  </p:childTnLst>
                                </p:cTn>
                              </p:par>
                            </p:childTnLst>
                          </p:cTn>
                        </p:par>
                        <p:par>
                          <p:cTn id="85" fill="hold">
                            <p:stCondLst>
                              <p:cond delay="1500"/>
                            </p:stCondLst>
                            <p:childTnLst>
                              <p:par>
                                <p:cTn id="86" presetID="53" presetClass="entr" presetSubtype="16" fill="hold" grpId="0" nodeType="afterEffect">
                                  <p:stCondLst>
                                    <p:cond delay="0"/>
                                  </p:stCondLst>
                                  <p:childTnLst>
                                    <p:set>
                                      <p:cBhvr>
                                        <p:cTn id="87" dur="1" fill="hold">
                                          <p:stCondLst>
                                            <p:cond delay="0"/>
                                          </p:stCondLst>
                                        </p:cTn>
                                        <p:tgtEl>
                                          <p:spTgt spid="120"/>
                                        </p:tgtEl>
                                        <p:attrNameLst>
                                          <p:attrName>style.visibility</p:attrName>
                                        </p:attrNameLst>
                                      </p:cBhvr>
                                      <p:to>
                                        <p:strVal val="visible"/>
                                      </p:to>
                                    </p:set>
                                    <p:anim calcmode="lin" valueType="num">
                                      <p:cBhvr>
                                        <p:cTn id="88" dur="500" fill="hold"/>
                                        <p:tgtEl>
                                          <p:spTgt spid="120"/>
                                        </p:tgtEl>
                                        <p:attrNameLst>
                                          <p:attrName>ppt_w</p:attrName>
                                        </p:attrNameLst>
                                      </p:cBhvr>
                                      <p:tavLst>
                                        <p:tav tm="0">
                                          <p:val>
                                            <p:fltVal val="0"/>
                                          </p:val>
                                        </p:tav>
                                        <p:tav tm="100000">
                                          <p:val>
                                            <p:strVal val="#ppt_w"/>
                                          </p:val>
                                        </p:tav>
                                      </p:tavLst>
                                    </p:anim>
                                    <p:anim calcmode="lin" valueType="num">
                                      <p:cBhvr>
                                        <p:cTn id="89" dur="500" fill="hold"/>
                                        <p:tgtEl>
                                          <p:spTgt spid="120"/>
                                        </p:tgtEl>
                                        <p:attrNameLst>
                                          <p:attrName>ppt_h</p:attrName>
                                        </p:attrNameLst>
                                      </p:cBhvr>
                                      <p:tavLst>
                                        <p:tav tm="0">
                                          <p:val>
                                            <p:fltVal val="0"/>
                                          </p:val>
                                        </p:tav>
                                        <p:tav tm="100000">
                                          <p:val>
                                            <p:strVal val="#ppt_h"/>
                                          </p:val>
                                        </p:tav>
                                      </p:tavLst>
                                    </p:anim>
                                    <p:animEffect transition="in" filter="fade">
                                      <p:cBhvr>
                                        <p:cTn id="90" dur="500"/>
                                        <p:tgtEl>
                                          <p:spTgt spid="120"/>
                                        </p:tgtEl>
                                      </p:cBhvr>
                                    </p:animEffect>
                                  </p:childTnLst>
                                </p:cTn>
                              </p:par>
                            </p:childTnLst>
                          </p:cTn>
                        </p:par>
                        <p:par>
                          <p:cTn id="91" fill="hold">
                            <p:stCondLst>
                              <p:cond delay="2000"/>
                            </p:stCondLst>
                            <p:childTnLst>
                              <p:par>
                                <p:cTn id="92" presetID="22" presetClass="entr" presetSubtype="2" fill="hold" grpId="0" nodeType="afterEffect">
                                  <p:stCondLst>
                                    <p:cond delay="0"/>
                                  </p:stCondLst>
                                  <p:childTnLst>
                                    <p:set>
                                      <p:cBhvr>
                                        <p:cTn id="93" dur="1" fill="hold">
                                          <p:stCondLst>
                                            <p:cond delay="0"/>
                                          </p:stCondLst>
                                        </p:cTn>
                                        <p:tgtEl>
                                          <p:spTgt spid="53"/>
                                        </p:tgtEl>
                                        <p:attrNameLst>
                                          <p:attrName>style.visibility</p:attrName>
                                        </p:attrNameLst>
                                      </p:cBhvr>
                                      <p:to>
                                        <p:strVal val="visible"/>
                                      </p:to>
                                    </p:set>
                                    <p:animEffect transition="in" filter="wipe(right)">
                                      <p:cBhvr>
                                        <p:cTn id="94" dur="1000"/>
                                        <p:tgtEl>
                                          <p:spTgt spid="53"/>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iterate type="wd">
                                    <p:tmPct val="10000"/>
                                  </p:iterate>
                                  <p:childTnLst>
                                    <p:set>
                                      <p:cBhvr>
                                        <p:cTn id="98" dur="1" fill="hold">
                                          <p:stCondLst>
                                            <p:cond delay="0"/>
                                          </p:stCondLst>
                                        </p:cTn>
                                        <p:tgtEl>
                                          <p:spTgt spid="14"/>
                                        </p:tgtEl>
                                        <p:attrNameLst>
                                          <p:attrName>style.visibility</p:attrName>
                                        </p:attrNameLst>
                                      </p:cBhvr>
                                      <p:to>
                                        <p:strVal val="visible"/>
                                      </p:to>
                                    </p:set>
                                    <p:animEffect transition="in" filter="fade">
                                      <p:cBhvr>
                                        <p:cTn id="99" dur="500"/>
                                        <p:tgtEl>
                                          <p:spTgt spid="14"/>
                                        </p:tgtEl>
                                      </p:cBhvr>
                                    </p:animEffect>
                                  </p:childTnLst>
                                </p:cTn>
                              </p:par>
                            </p:childTnLst>
                          </p:cTn>
                        </p:par>
                        <p:par>
                          <p:cTn id="100" fill="hold">
                            <p:stCondLst>
                              <p:cond delay="500"/>
                            </p:stCondLst>
                            <p:childTnLst>
                              <p:par>
                                <p:cTn id="101" presetID="10" presetClass="entr" presetSubtype="0" fill="hold" grpId="0" nodeType="afterEffect">
                                  <p:stCondLst>
                                    <p:cond delay="0"/>
                                  </p:stCondLst>
                                  <p:iterate type="wd">
                                    <p:tmPct val="10000"/>
                                  </p:iterate>
                                  <p:childTnLst>
                                    <p:set>
                                      <p:cBhvr>
                                        <p:cTn id="102" dur="1" fill="hold">
                                          <p:stCondLst>
                                            <p:cond delay="0"/>
                                          </p:stCondLst>
                                        </p:cTn>
                                        <p:tgtEl>
                                          <p:spTgt spid="8"/>
                                        </p:tgtEl>
                                        <p:attrNameLst>
                                          <p:attrName>style.visibility</p:attrName>
                                        </p:attrNameLst>
                                      </p:cBhvr>
                                      <p:to>
                                        <p:strVal val="visible"/>
                                      </p:to>
                                    </p:set>
                                    <p:animEffect transition="in" filter="fade">
                                      <p:cBhvr>
                                        <p:cTn id="103" dur="500"/>
                                        <p:tgtEl>
                                          <p:spTgt spid="8"/>
                                        </p:tgtEl>
                                      </p:cBhvr>
                                    </p:animEffect>
                                  </p:childTnLst>
                                </p:cTn>
                              </p:par>
                            </p:childTnLst>
                          </p:cTn>
                        </p:par>
                        <p:par>
                          <p:cTn id="104" fill="hold">
                            <p:stCondLst>
                              <p:cond delay="1050"/>
                            </p:stCondLst>
                            <p:childTnLst>
                              <p:par>
                                <p:cTn id="105" presetID="10" presetClass="entr" presetSubtype="0" fill="hold" grpId="0" nodeType="afterEffect">
                                  <p:stCondLst>
                                    <p:cond delay="0"/>
                                  </p:stCondLst>
                                  <p:iterate type="wd">
                                    <p:tmPct val="10000"/>
                                  </p:iterate>
                                  <p:childTnLst>
                                    <p:set>
                                      <p:cBhvr>
                                        <p:cTn id="106" dur="1" fill="hold">
                                          <p:stCondLst>
                                            <p:cond delay="0"/>
                                          </p:stCondLst>
                                        </p:cTn>
                                        <p:tgtEl>
                                          <p:spTgt spid="17"/>
                                        </p:tgtEl>
                                        <p:attrNameLst>
                                          <p:attrName>style.visibility</p:attrName>
                                        </p:attrNameLst>
                                      </p:cBhvr>
                                      <p:to>
                                        <p:strVal val="visible"/>
                                      </p:to>
                                    </p:set>
                                    <p:animEffect transition="in" filter="fade">
                                      <p:cBhvr>
                                        <p:cTn id="10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45" grpId="0" animBg="1"/>
      <p:bldP spid="53" grpId="0" animBg="1"/>
      <p:bldP spid="78" grpId="0" animBg="1"/>
      <p:bldP spid="79" grpId="0" animBg="1"/>
      <p:bldP spid="89" grpId="0" animBg="1"/>
      <p:bldP spid="90" grpId="0" animBg="1"/>
      <p:bldP spid="118" grpId="0" animBg="1"/>
      <p:bldP spid="119" grpId="0" animBg="1"/>
      <p:bldP spid="1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t>C</a:t>
            </a:r>
            <a:r>
              <a:rPr lang="fr-FR" sz="4400" b="1" dirty="0" smtClean="0"/>
              <a:t>odage de l’information</a:t>
            </a:r>
            <a:endParaRPr lang="fr-FR" sz="4400" b="1" dirty="0"/>
          </a:p>
        </p:txBody>
      </p:sp>
      <p:sp>
        <p:nvSpPr>
          <p:cNvPr id="4" name="Rectangle 3"/>
          <p:cNvSpPr/>
          <p:nvPr/>
        </p:nvSpPr>
        <p:spPr>
          <a:xfrm>
            <a:off x="123801" y="974774"/>
            <a:ext cx="597791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a:t>
            </a:r>
            <a:endParaRPr lang="fr-FR" sz="2400" u="sng" dirty="0"/>
          </a:p>
        </p:txBody>
      </p:sp>
      <p:sp>
        <p:nvSpPr>
          <p:cNvPr id="7" name="Rectangle 6"/>
          <p:cNvSpPr/>
          <p:nvPr/>
        </p:nvSpPr>
        <p:spPr>
          <a:xfrm>
            <a:off x="-28284" y="1702549"/>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Convertir le nombre décimal 255 en binaire…</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 jouer…..</a:t>
            </a:r>
          </a:p>
        </p:txBody>
      </p:sp>
      <p:sp>
        <p:nvSpPr>
          <p:cNvPr id="8" name="Rectangle 7"/>
          <p:cNvSpPr/>
          <p:nvPr/>
        </p:nvSpPr>
        <p:spPr>
          <a:xfrm>
            <a:off x="6925165" y="5797720"/>
            <a:ext cx="1332801"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11111111</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838105" y="5466422"/>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83768" y="6381328"/>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255</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11111111 </a:t>
            </a:r>
            <a:r>
              <a:rPr lang="fr-FR" sz="2400" b="1" baseline="-25000" dirty="0">
                <a:solidFill>
                  <a:schemeClr val="bg1"/>
                </a:solidFill>
                <a:latin typeface="Arial" pitchFamily="34" charset="0"/>
                <a:cs typeface="Arial" pitchFamily="34" charset="0"/>
              </a:rPr>
              <a:t>B</a:t>
            </a:r>
            <a:r>
              <a:rPr lang="fr-FR" sz="2400" b="1" dirty="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45" name="Ellipse 44"/>
          <p:cNvSpPr/>
          <p:nvPr/>
        </p:nvSpPr>
        <p:spPr>
          <a:xfrm>
            <a:off x="1844534" y="3846012"/>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Forme libre 52"/>
          <p:cNvSpPr/>
          <p:nvPr/>
        </p:nvSpPr>
        <p:spPr>
          <a:xfrm>
            <a:off x="1304508" y="4009438"/>
            <a:ext cx="4810387" cy="2139051"/>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p:cNvGrpSpPr/>
          <p:nvPr/>
        </p:nvGrpSpPr>
        <p:grpSpPr>
          <a:xfrm>
            <a:off x="1547664" y="2971072"/>
            <a:ext cx="1296144" cy="1177587"/>
            <a:chOff x="1547664" y="2971072"/>
            <a:chExt cx="1296144" cy="1177587"/>
          </a:xfrm>
        </p:grpSpPr>
        <p:grpSp>
          <p:nvGrpSpPr>
            <p:cNvPr id="18" name="Groupe 17"/>
            <p:cNvGrpSpPr/>
            <p:nvPr/>
          </p:nvGrpSpPr>
          <p:grpSpPr>
            <a:xfrm>
              <a:off x="1547664" y="2971072"/>
              <a:ext cx="1296144" cy="1177587"/>
              <a:chOff x="1547664" y="2971072"/>
              <a:chExt cx="1296144" cy="1177587"/>
            </a:xfrm>
          </p:grpSpPr>
          <p:grpSp>
            <p:nvGrpSpPr>
              <p:cNvPr id="22" name="Groupe 21"/>
              <p:cNvGrpSpPr/>
              <p:nvPr/>
            </p:nvGrpSpPr>
            <p:grpSpPr>
              <a:xfrm>
                <a:off x="2195736" y="2971072"/>
                <a:ext cx="648072" cy="1177587"/>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47664" y="3059668"/>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255</a:t>
                </a:r>
                <a:endParaRPr lang="fr-FR" b="1" dirty="0">
                  <a:solidFill>
                    <a:schemeClr val="bg1"/>
                  </a:solidFill>
                  <a:latin typeface="Arial" pitchFamily="34" charset="0"/>
                  <a:cs typeface="Arial" pitchFamily="34" charset="0"/>
                </a:endParaRPr>
              </a:p>
            </p:txBody>
          </p:sp>
          <p:sp>
            <p:nvSpPr>
              <p:cNvPr id="54" name="ZoneTexte 53"/>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55" name="ZoneTexte 54"/>
            <p:cNvSpPr txBox="1"/>
            <p:nvPr/>
          </p:nvSpPr>
          <p:spPr>
            <a:xfrm>
              <a:off x="2225937" y="3386570"/>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127</a:t>
              </a:r>
              <a:endParaRPr lang="fr-FR" b="1" dirty="0">
                <a:solidFill>
                  <a:schemeClr val="bg1"/>
                </a:solidFill>
                <a:latin typeface="Arial" pitchFamily="34" charset="0"/>
                <a:cs typeface="Arial" pitchFamily="34" charset="0"/>
              </a:endParaRPr>
            </a:p>
          </p:txBody>
        </p:sp>
        <p:sp>
          <p:nvSpPr>
            <p:cNvPr id="56" name="ZoneTexte 55"/>
            <p:cNvSpPr txBox="1"/>
            <p:nvPr/>
          </p:nvSpPr>
          <p:spPr>
            <a:xfrm>
              <a:off x="1559841"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05</a:t>
              </a:r>
              <a:endParaRPr lang="fr-FR" b="1" dirty="0">
                <a:solidFill>
                  <a:schemeClr val="bg1"/>
                </a:solidFill>
                <a:latin typeface="Arial" pitchFamily="34" charset="0"/>
                <a:cs typeface="Arial" pitchFamily="34" charset="0"/>
              </a:endParaRPr>
            </a:p>
          </p:txBody>
        </p:sp>
        <p:sp>
          <p:nvSpPr>
            <p:cNvPr id="57" name="ZoneTexte 56"/>
            <p:cNvSpPr txBox="1"/>
            <p:nvPr/>
          </p:nvSpPr>
          <p:spPr>
            <a:xfrm>
              <a:off x="1763688" y="353837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15</a:t>
              </a:r>
              <a:endParaRPr lang="fr-FR" b="1" dirty="0">
                <a:solidFill>
                  <a:schemeClr val="bg1"/>
                </a:solidFill>
                <a:latin typeface="Arial" pitchFamily="34" charset="0"/>
                <a:cs typeface="Arial" pitchFamily="34" charset="0"/>
              </a:endParaRPr>
            </a:p>
          </p:txBody>
        </p:sp>
      </p:grpSp>
      <p:grpSp>
        <p:nvGrpSpPr>
          <p:cNvPr id="58" name="Groupe 57"/>
          <p:cNvGrpSpPr/>
          <p:nvPr/>
        </p:nvGrpSpPr>
        <p:grpSpPr>
          <a:xfrm>
            <a:off x="2299199" y="3326194"/>
            <a:ext cx="1103740" cy="1177587"/>
            <a:chOff x="1740068" y="2971072"/>
            <a:chExt cx="1103740" cy="1177587"/>
          </a:xfrm>
        </p:grpSpPr>
        <p:grpSp>
          <p:nvGrpSpPr>
            <p:cNvPr id="59" name="Groupe 58"/>
            <p:cNvGrpSpPr/>
            <p:nvPr/>
          </p:nvGrpSpPr>
          <p:grpSpPr>
            <a:xfrm>
              <a:off x="2195736" y="2971072"/>
              <a:ext cx="648072" cy="1177587"/>
              <a:chOff x="2195736" y="2971072"/>
              <a:chExt cx="648072" cy="1177587"/>
            </a:xfrm>
          </p:grpSpPr>
          <p:grpSp>
            <p:nvGrpSpPr>
              <p:cNvPr id="63" name="Groupe 62"/>
              <p:cNvGrpSpPr/>
              <p:nvPr/>
            </p:nvGrpSpPr>
            <p:grpSpPr>
              <a:xfrm>
                <a:off x="2195736" y="2971072"/>
                <a:ext cx="648072" cy="1177587"/>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60" name="ZoneTexte 59"/>
            <p:cNvSpPr txBox="1"/>
            <p:nvPr/>
          </p:nvSpPr>
          <p:spPr>
            <a:xfrm>
              <a:off x="2223123" y="338657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63</a:t>
              </a:r>
              <a:endParaRPr lang="fr-FR" b="1" dirty="0">
                <a:solidFill>
                  <a:schemeClr val="bg1"/>
                </a:solidFill>
                <a:latin typeface="Arial" pitchFamily="34" charset="0"/>
                <a:cs typeface="Arial" pitchFamily="34" charset="0"/>
              </a:endParaRPr>
            </a:p>
          </p:txBody>
        </p:sp>
        <p:sp>
          <p:nvSpPr>
            <p:cNvPr id="61" name="ZoneTexte 60"/>
            <p:cNvSpPr txBox="1"/>
            <p:nvPr/>
          </p:nvSpPr>
          <p:spPr>
            <a:xfrm>
              <a:off x="1740068"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07</a:t>
              </a:r>
              <a:endParaRPr lang="fr-FR" b="1" dirty="0">
                <a:solidFill>
                  <a:schemeClr val="bg1"/>
                </a:solidFill>
                <a:latin typeface="Arial" pitchFamily="34" charset="0"/>
                <a:cs typeface="Arial" pitchFamily="34" charset="0"/>
              </a:endParaRPr>
            </a:p>
          </p:txBody>
        </p:sp>
        <p:sp>
          <p:nvSpPr>
            <p:cNvPr id="62" name="ZoneTexte 61"/>
            <p:cNvSpPr txBox="1"/>
            <p:nvPr/>
          </p:nvSpPr>
          <p:spPr>
            <a:xfrm>
              <a:off x="1827755" y="3640650"/>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69" name="Groupe 68"/>
          <p:cNvGrpSpPr/>
          <p:nvPr/>
        </p:nvGrpSpPr>
        <p:grpSpPr>
          <a:xfrm>
            <a:off x="2782254" y="3691573"/>
            <a:ext cx="1177002" cy="1177587"/>
            <a:chOff x="1666806" y="2971072"/>
            <a:chExt cx="1177002" cy="1177587"/>
          </a:xfrm>
        </p:grpSpPr>
        <p:grpSp>
          <p:nvGrpSpPr>
            <p:cNvPr id="70" name="Groupe 69"/>
            <p:cNvGrpSpPr/>
            <p:nvPr/>
          </p:nvGrpSpPr>
          <p:grpSpPr>
            <a:xfrm>
              <a:off x="2195736" y="2971072"/>
              <a:ext cx="648072" cy="1177587"/>
              <a:chOff x="2195736" y="2971072"/>
              <a:chExt cx="648072" cy="1177587"/>
            </a:xfrm>
          </p:grpSpPr>
          <p:grpSp>
            <p:nvGrpSpPr>
              <p:cNvPr id="74" name="Groupe 73"/>
              <p:cNvGrpSpPr/>
              <p:nvPr/>
            </p:nvGrpSpPr>
            <p:grpSpPr>
              <a:xfrm>
                <a:off x="2195736" y="2971072"/>
                <a:ext cx="648072" cy="1177587"/>
                <a:chOff x="2195736" y="2996952"/>
                <a:chExt cx="648072" cy="1177587"/>
              </a:xfrm>
            </p:grpSpPr>
            <p:cxnSp>
              <p:nvCxnSpPr>
                <p:cNvPr id="76" name="Connecteur droit 7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71" name="ZoneTexte 70"/>
            <p:cNvSpPr txBox="1"/>
            <p:nvPr/>
          </p:nvSpPr>
          <p:spPr>
            <a:xfrm>
              <a:off x="2233108" y="3369588"/>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31</a:t>
              </a:r>
              <a:endParaRPr lang="fr-FR" b="1" dirty="0">
                <a:solidFill>
                  <a:schemeClr val="bg1"/>
                </a:solidFill>
                <a:latin typeface="Arial" pitchFamily="34" charset="0"/>
                <a:cs typeface="Arial" pitchFamily="34" charset="0"/>
              </a:endParaRPr>
            </a:p>
          </p:txBody>
        </p:sp>
        <p:sp>
          <p:nvSpPr>
            <p:cNvPr id="72" name="ZoneTexte 71"/>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03</a:t>
              </a:r>
              <a:endParaRPr lang="fr-FR" b="1" dirty="0">
                <a:solidFill>
                  <a:schemeClr val="bg1"/>
                </a:solidFill>
                <a:latin typeface="Arial" pitchFamily="34" charset="0"/>
                <a:cs typeface="Arial" pitchFamily="34" charset="0"/>
              </a:endParaRPr>
            </a:p>
          </p:txBody>
        </p:sp>
        <p:sp>
          <p:nvSpPr>
            <p:cNvPr id="73" name="ZoneTexte 72"/>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78" name="Ellipse 77"/>
          <p:cNvSpPr/>
          <p:nvPr/>
        </p:nvSpPr>
        <p:spPr>
          <a:xfrm>
            <a:off x="2386886" y="4020965"/>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Ellipse 78"/>
          <p:cNvSpPr/>
          <p:nvPr/>
        </p:nvSpPr>
        <p:spPr>
          <a:xfrm>
            <a:off x="2858403" y="4278395"/>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0" name="Groupe 79"/>
          <p:cNvGrpSpPr/>
          <p:nvPr/>
        </p:nvGrpSpPr>
        <p:grpSpPr>
          <a:xfrm>
            <a:off x="3359692" y="4039413"/>
            <a:ext cx="1177002" cy="1177587"/>
            <a:chOff x="1666806" y="2971072"/>
            <a:chExt cx="1177002" cy="1177587"/>
          </a:xfrm>
        </p:grpSpPr>
        <p:grpSp>
          <p:nvGrpSpPr>
            <p:cNvPr id="81" name="Groupe 80"/>
            <p:cNvGrpSpPr/>
            <p:nvPr/>
          </p:nvGrpSpPr>
          <p:grpSpPr>
            <a:xfrm>
              <a:off x="2195736" y="2971072"/>
              <a:ext cx="648072" cy="1177587"/>
              <a:chOff x="2195736" y="2971072"/>
              <a:chExt cx="648072" cy="1177587"/>
            </a:xfrm>
          </p:grpSpPr>
          <p:grpSp>
            <p:nvGrpSpPr>
              <p:cNvPr id="85" name="Groupe 84"/>
              <p:cNvGrpSpPr/>
              <p:nvPr/>
            </p:nvGrpSpPr>
            <p:grpSpPr>
              <a:xfrm>
                <a:off x="2195736" y="2971072"/>
                <a:ext cx="648072" cy="1177587"/>
                <a:chOff x="2195736" y="2996952"/>
                <a:chExt cx="648072" cy="1177587"/>
              </a:xfrm>
            </p:grpSpPr>
            <p:cxnSp>
              <p:nvCxnSpPr>
                <p:cNvPr id="87" name="Connecteur droit 8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86" name="ZoneTexte 85"/>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82" name="ZoneTexte 81"/>
            <p:cNvSpPr txBox="1"/>
            <p:nvPr/>
          </p:nvSpPr>
          <p:spPr>
            <a:xfrm>
              <a:off x="2234877" y="3403048"/>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15</a:t>
              </a:r>
              <a:endParaRPr lang="fr-FR" b="1" dirty="0">
                <a:solidFill>
                  <a:schemeClr val="bg1"/>
                </a:solidFill>
                <a:latin typeface="Arial" pitchFamily="34" charset="0"/>
                <a:cs typeface="Arial" pitchFamily="34" charset="0"/>
              </a:endParaRPr>
            </a:p>
          </p:txBody>
        </p:sp>
        <p:sp>
          <p:nvSpPr>
            <p:cNvPr id="83" name="ZoneTexte 82"/>
            <p:cNvSpPr txBox="1"/>
            <p:nvPr/>
          </p:nvSpPr>
          <p:spPr>
            <a:xfrm>
              <a:off x="1666806" y="3284984"/>
              <a:ext cx="428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11</a:t>
              </a:r>
              <a:endParaRPr lang="fr-FR" b="1" dirty="0">
                <a:solidFill>
                  <a:schemeClr val="bg1"/>
                </a:solidFill>
                <a:latin typeface="Arial" pitchFamily="34" charset="0"/>
                <a:cs typeface="Arial" pitchFamily="34" charset="0"/>
              </a:endParaRPr>
            </a:p>
          </p:txBody>
        </p:sp>
        <p:sp>
          <p:nvSpPr>
            <p:cNvPr id="84" name="ZoneTexte 83"/>
            <p:cNvSpPr txBox="1"/>
            <p:nvPr/>
          </p:nvSpPr>
          <p:spPr>
            <a:xfrm>
              <a:off x="1763688" y="3575503"/>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89" name="Ellipse 88"/>
          <p:cNvSpPr/>
          <p:nvPr/>
        </p:nvSpPr>
        <p:spPr>
          <a:xfrm>
            <a:off x="3467006" y="4660619"/>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Ellipse 89"/>
          <p:cNvSpPr/>
          <p:nvPr/>
        </p:nvSpPr>
        <p:spPr>
          <a:xfrm>
            <a:off x="4014914" y="4953868"/>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1" name="Groupe 90"/>
          <p:cNvGrpSpPr/>
          <p:nvPr/>
        </p:nvGrpSpPr>
        <p:grpSpPr>
          <a:xfrm>
            <a:off x="4014914" y="4359777"/>
            <a:ext cx="1080120" cy="1177587"/>
            <a:chOff x="1763688" y="2971072"/>
            <a:chExt cx="1080120" cy="1177587"/>
          </a:xfrm>
        </p:grpSpPr>
        <p:grpSp>
          <p:nvGrpSpPr>
            <p:cNvPr id="92" name="Groupe 91"/>
            <p:cNvGrpSpPr/>
            <p:nvPr/>
          </p:nvGrpSpPr>
          <p:grpSpPr>
            <a:xfrm>
              <a:off x="2195736" y="2971072"/>
              <a:ext cx="648072" cy="1177587"/>
              <a:chOff x="2195736" y="2971072"/>
              <a:chExt cx="648072" cy="1177587"/>
            </a:xfrm>
          </p:grpSpPr>
          <p:grpSp>
            <p:nvGrpSpPr>
              <p:cNvPr id="96" name="Groupe 95"/>
              <p:cNvGrpSpPr/>
              <p:nvPr/>
            </p:nvGrpSpPr>
            <p:grpSpPr>
              <a:xfrm>
                <a:off x="2195736" y="2971072"/>
                <a:ext cx="648072" cy="1177587"/>
                <a:chOff x="2195736" y="2996952"/>
                <a:chExt cx="648072" cy="1177587"/>
              </a:xfrm>
            </p:grpSpPr>
            <p:cxnSp>
              <p:nvCxnSpPr>
                <p:cNvPr id="98" name="Connecteur droit 97"/>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97" name="ZoneTexte 96"/>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93" name="ZoneTexte 92"/>
            <p:cNvSpPr txBox="1"/>
            <p:nvPr/>
          </p:nvSpPr>
          <p:spPr>
            <a:xfrm>
              <a:off x="2293207" y="3458963"/>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7</a:t>
              </a:r>
              <a:endParaRPr lang="fr-FR" b="1" dirty="0">
                <a:solidFill>
                  <a:schemeClr val="bg1"/>
                </a:solidFill>
                <a:latin typeface="Arial" pitchFamily="34" charset="0"/>
                <a:cs typeface="Arial" pitchFamily="34" charset="0"/>
              </a:endParaRPr>
            </a:p>
          </p:txBody>
        </p:sp>
        <p:sp>
          <p:nvSpPr>
            <p:cNvPr id="95" name="ZoneTexte 94"/>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00" name="Groupe 99"/>
          <p:cNvGrpSpPr/>
          <p:nvPr/>
        </p:nvGrpSpPr>
        <p:grpSpPr>
          <a:xfrm>
            <a:off x="4499992" y="4725144"/>
            <a:ext cx="1177002" cy="1177587"/>
            <a:chOff x="1666806" y="2971072"/>
            <a:chExt cx="1177002" cy="1177587"/>
          </a:xfrm>
        </p:grpSpPr>
        <p:grpSp>
          <p:nvGrpSpPr>
            <p:cNvPr id="101" name="Groupe 100"/>
            <p:cNvGrpSpPr/>
            <p:nvPr/>
          </p:nvGrpSpPr>
          <p:grpSpPr>
            <a:xfrm>
              <a:off x="2195736" y="2971072"/>
              <a:ext cx="648072" cy="1177587"/>
              <a:chOff x="2195736" y="2971072"/>
              <a:chExt cx="648072" cy="1177587"/>
            </a:xfrm>
          </p:grpSpPr>
          <p:grpSp>
            <p:nvGrpSpPr>
              <p:cNvPr id="105" name="Groupe 104"/>
              <p:cNvGrpSpPr/>
              <p:nvPr/>
            </p:nvGrpSpPr>
            <p:grpSpPr>
              <a:xfrm>
                <a:off x="2195736" y="2971072"/>
                <a:ext cx="648072" cy="1177587"/>
                <a:chOff x="2195736" y="2996952"/>
                <a:chExt cx="648072" cy="1177587"/>
              </a:xfrm>
            </p:grpSpPr>
            <p:cxnSp>
              <p:nvCxnSpPr>
                <p:cNvPr id="107" name="Connecteur droit 10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06" name="ZoneTexte 105"/>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102" name="ZoneTexte 101"/>
            <p:cNvSpPr txBox="1"/>
            <p:nvPr/>
          </p:nvSpPr>
          <p:spPr>
            <a:xfrm>
              <a:off x="2308989" y="345692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sp>
          <p:nvSpPr>
            <p:cNvPr id="103" name="ZoneTexte 102"/>
            <p:cNvSpPr txBox="1"/>
            <p:nvPr/>
          </p:nvSpPr>
          <p:spPr>
            <a:xfrm>
              <a:off x="1666806" y="3284984"/>
              <a:ext cx="184731" cy="369332"/>
            </a:xfrm>
            <a:prstGeom prst="rect">
              <a:avLst/>
            </a:prstGeom>
            <a:noFill/>
          </p:spPr>
          <p:txBody>
            <a:bodyPr wrap="none" rtlCol="0">
              <a:spAutoFit/>
            </a:bodyPr>
            <a:lstStyle/>
            <a:p>
              <a:endParaRPr lang="fr-FR" b="1" dirty="0">
                <a:solidFill>
                  <a:schemeClr val="bg1"/>
                </a:solidFill>
                <a:latin typeface="Arial" pitchFamily="34" charset="0"/>
                <a:cs typeface="Arial" pitchFamily="34" charset="0"/>
              </a:endParaRPr>
            </a:p>
          </p:txBody>
        </p:sp>
        <p:sp>
          <p:nvSpPr>
            <p:cNvPr id="104" name="ZoneTexte 103"/>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09" name="Groupe 108"/>
          <p:cNvGrpSpPr/>
          <p:nvPr/>
        </p:nvGrpSpPr>
        <p:grpSpPr>
          <a:xfrm>
            <a:off x="5202966" y="5081798"/>
            <a:ext cx="1080120" cy="1177587"/>
            <a:chOff x="1763688" y="2971072"/>
            <a:chExt cx="1080120" cy="1177587"/>
          </a:xfrm>
        </p:grpSpPr>
        <p:grpSp>
          <p:nvGrpSpPr>
            <p:cNvPr id="110" name="Groupe 109"/>
            <p:cNvGrpSpPr/>
            <p:nvPr/>
          </p:nvGrpSpPr>
          <p:grpSpPr>
            <a:xfrm>
              <a:off x="2195736" y="2971072"/>
              <a:ext cx="648072" cy="1177587"/>
              <a:chOff x="2195736" y="2971072"/>
              <a:chExt cx="648072" cy="1177587"/>
            </a:xfrm>
          </p:grpSpPr>
          <p:grpSp>
            <p:nvGrpSpPr>
              <p:cNvPr id="114" name="Groupe 113"/>
              <p:cNvGrpSpPr/>
              <p:nvPr/>
            </p:nvGrpSpPr>
            <p:grpSpPr>
              <a:xfrm>
                <a:off x="2195736" y="2971072"/>
                <a:ext cx="648072" cy="1177587"/>
                <a:chOff x="2195736" y="2996952"/>
                <a:chExt cx="648072" cy="1177587"/>
              </a:xfrm>
            </p:grpSpPr>
            <p:cxnSp>
              <p:nvCxnSpPr>
                <p:cNvPr id="116" name="Connecteur droit 11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15" name="ZoneTexte 11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111" name="ZoneTexte 110"/>
            <p:cNvSpPr txBox="1"/>
            <p:nvPr/>
          </p:nvSpPr>
          <p:spPr>
            <a:xfrm>
              <a:off x="2324066" y="347132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3" name="ZoneTexte 112"/>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118" name="Ellipse 117"/>
          <p:cNvSpPr/>
          <p:nvPr/>
        </p:nvSpPr>
        <p:spPr>
          <a:xfrm>
            <a:off x="4576007" y="5296411"/>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Ellipse 118"/>
          <p:cNvSpPr/>
          <p:nvPr/>
        </p:nvSpPr>
        <p:spPr>
          <a:xfrm>
            <a:off x="5196505" y="5681466"/>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Ellipse 119"/>
          <p:cNvSpPr/>
          <p:nvPr/>
        </p:nvSpPr>
        <p:spPr>
          <a:xfrm>
            <a:off x="5763344" y="5594650"/>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ZoneTexte 93"/>
          <p:cNvSpPr txBox="1"/>
          <p:nvPr/>
        </p:nvSpPr>
        <p:spPr>
          <a:xfrm>
            <a:off x="1882830" y="3825585"/>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59116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350"/>
                            </p:stCondLst>
                            <p:childTnLst>
                              <p:par>
                                <p:cTn id="9" presetID="22" presetClass="entr" presetSubtype="1"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up)">
                                      <p:cBhvr>
                                        <p:cTn id="11" dur="500"/>
                                        <p:tgtEl>
                                          <p:spTgt spid="20"/>
                                        </p:tgtEl>
                                      </p:cBhvr>
                                    </p:animEffect>
                                  </p:childTnLst>
                                </p:cTn>
                              </p:par>
                            </p:childTnLst>
                          </p:cTn>
                        </p:par>
                        <p:par>
                          <p:cTn id="12" fill="hold">
                            <p:stCondLst>
                              <p:cond delay="1850"/>
                            </p:stCondLst>
                            <p:childTnLst>
                              <p:par>
                                <p:cTn id="13" presetID="22" presetClass="entr" presetSubtype="1" fill="hold" grpId="0" nodeType="afterEffect">
                                  <p:stCondLst>
                                    <p:cond delay="0"/>
                                  </p:stCondLst>
                                  <p:childTnLst>
                                    <p:set>
                                      <p:cBhvr>
                                        <p:cTn id="14" dur="1" fill="hold">
                                          <p:stCondLst>
                                            <p:cond delay="0"/>
                                          </p:stCondLst>
                                        </p:cTn>
                                        <p:tgtEl>
                                          <p:spTgt spid="94"/>
                                        </p:tgtEl>
                                        <p:attrNameLst>
                                          <p:attrName>style.visibility</p:attrName>
                                        </p:attrNameLst>
                                      </p:cBhvr>
                                      <p:to>
                                        <p:strVal val="visible"/>
                                      </p:to>
                                    </p:set>
                                    <p:animEffect transition="in" filter="wipe(up)">
                                      <p:cBhvr>
                                        <p:cTn id="15" dur="500"/>
                                        <p:tgtEl>
                                          <p:spTgt spid="94"/>
                                        </p:tgtEl>
                                      </p:cBhvr>
                                    </p:animEffect>
                                  </p:childTnLst>
                                </p:cTn>
                              </p:par>
                            </p:childTnLst>
                          </p:cTn>
                        </p:par>
                        <p:par>
                          <p:cTn id="16" fill="hold">
                            <p:stCondLst>
                              <p:cond delay="2350"/>
                            </p:stCondLst>
                            <p:childTnLst>
                              <p:par>
                                <p:cTn id="17" presetID="22" presetClass="entr" presetSubtype="1" fill="hold" grpId="0" nodeType="afterEffect">
                                  <p:stCondLst>
                                    <p:cond delay="0"/>
                                  </p:stCondLst>
                                  <p:childTnLst>
                                    <p:set>
                                      <p:cBhvr>
                                        <p:cTn id="18" dur="1" fill="hold">
                                          <p:stCondLst>
                                            <p:cond delay="0"/>
                                          </p:stCondLst>
                                        </p:cTn>
                                        <p:tgtEl>
                                          <p:spTgt spid="45"/>
                                        </p:tgtEl>
                                        <p:attrNameLst>
                                          <p:attrName>style.visibility</p:attrName>
                                        </p:attrNameLst>
                                      </p:cBhvr>
                                      <p:to>
                                        <p:strVal val="visible"/>
                                      </p:to>
                                    </p:set>
                                    <p:animEffect transition="in" filter="wipe(up)">
                                      <p:cBhvr>
                                        <p:cTn id="19" dur="500"/>
                                        <p:tgtEl>
                                          <p:spTgt spid="4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58"/>
                                        </p:tgtEl>
                                        <p:attrNameLst>
                                          <p:attrName>style.visibility</p:attrName>
                                        </p:attrNameLst>
                                      </p:cBhvr>
                                      <p:to>
                                        <p:strVal val="visible"/>
                                      </p:to>
                                    </p:set>
                                    <p:animEffect transition="in" filter="wipe(up)">
                                      <p:cBhvr>
                                        <p:cTn id="24" dur="500"/>
                                        <p:tgtEl>
                                          <p:spTgt spid="58"/>
                                        </p:tgtEl>
                                      </p:cBhvr>
                                    </p:animEffect>
                                  </p:childTnLst>
                                </p:cTn>
                              </p:par>
                            </p:childTnLst>
                          </p:cTn>
                        </p:par>
                        <p:par>
                          <p:cTn id="25" fill="hold">
                            <p:stCondLst>
                              <p:cond delay="500"/>
                            </p:stCondLst>
                            <p:childTnLst>
                              <p:par>
                                <p:cTn id="26" presetID="22" presetClass="entr" presetSubtype="1" fill="hold" grpId="0" nodeType="afterEffect">
                                  <p:stCondLst>
                                    <p:cond delay="0"/>
                                  </p:stCondLst>
                                  <p:childTnLst>
                                    <p:set>
                                      <p:cBhvr>
                                        <p:cTn id="27" dur="1" fill="hold">
                                          <p:stCondLst>
                                            <p:cond delay="0"/>
                                          </p:stCondLst>
                                        </p:cTn>
                                        <p:tgtEl>
                                          <p:spTgt spid="78"/>
                                        </p:tgtEl>
                                        <p:attrNameLst>
                                          <p:attrName>style.visibility</p:attrName>
                                        </p:attrNameLst>
                                      </p:cBhvr>
                                      <p:to>
                                        <p:strVal val="visible"/>
                                      </p:to>
                                    </p:set>
                                    <p:animEffect transition="in" filter="wipe(up)">
                                      <p:cBhvr>
                                        <p:cTn id="28" dur="500"/>
                                        <p:tgtEl>
                                          <p:spTgt spid="7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69"/>
                                        </p:tgtEl>
                                        <p:attrNameLst>
                                          <p:attrName>style.visibility</p:attrName>
                                        </p:attrNameLst>
                                      </p:cBhvr>
                                      <p:to>
                                        <p:strVal val="visible"/>
                                      </p:to>
                                    </p:set>
                                    <p:animEffect transition="in" filter="wipe(up)">
                                      <p:cBhvr>
                                        <p:cTn id="33" dur="500"/>
                                        <p:tgtEl>
                                          <p:spTgt spid="69"/>
                                        </p:tgtEl>
                                      </p:cBhvr>
                                    </p:animEffect>
                                  </p:childTnLst>
                                </p:cTn>
                              </p:par>
                            </p:childTnLst>
                          </p:cTn>
                        </p:par>
                        <p:par>
                          <p:cTn id="34" fill="hold">
                            <p:stCondLst>
                              <p:cond delay="500"/>
                            </p:stCondLst>
                            <p:childTnLst>
                              <p:par>
                                <p:cTn id="35" presetID="22" presetClass="entr" presetSubtype="1" fill="hold" grpId="0" nodeType="afterEffect">
                                  <p:stCondLst>
                                    <p:cond delay="0"/>
                                  </p:stCondLst>
                                  <p:childTnLst>
                                    <p:set>
                                      <p:cBhvr>
                                        <p:cTn id="36" dur="1" fill="hold">
                                          <p:stCondLst>
                                            <p:cond delay="0"/>
                                          </p:stCondLst>
                                        </p:cTn>
                                        <p:tgtEl>
                                          <p:spTgt spid="79"/>
                                        </p:tgtEl>
                                        <p:attrNameLst>
                                          <p:attrName>style.visibility</p:attrName>
                                        </p:attrNameLst>
                                      </p:cBhvr>
                                      <p:to>
                                        <p:strVal val="visible"/>
                                      </p:to>
                                    </p:set>
                                    <p:animEffect transition="in" filter="wipe(up)">
                                      <p:cBhvr>
                                        <p:cTn id="37" dur="500"/>
                                        <p:tgtEl>
                                          <p:spTgt spid="7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80"/>
                                        </p:tgtEl>
                                        <p:attrNameLst>
                                          <p:attrName>style.visibility</p:attrName>
                                        </p:attrNameLst>
                                      </p:cBhvr>
                                      <p:to>
                                        <p:strVal val="visible"/>
                                      </p:to>
                                    </p:set>
                                    <p:animEffect transition="in" filter="wipe(up)">
                                      <p:cBhvr>
                                        <p:cTn id="42" dur="500"/>
                                        <p:tgtEl>
                                          <p:spTgt spid="80"/>
                                        </p:tgtEl>
                                      </p:cBhvr>
                                    </p:animEffect>
                                  </p:childTnLst>
                                </p:cTn>
                              </p:par>
                            </p:childTnLst>
                          </p:cTn>
                        </p:par>
                        <p:par>
                          <p:cTn id="43" fill="hold">
                            <p:stCondLst>
                              <p:cond delay="500"/>
                            </p:stCondLst>
                            <p:childTnLst>
                              <p:par>
                                <p:cTn id="44" presetID="22" presetClass="entr" presetSubtype="1" fill="hold" grpId="0" nodeType="afterEffect">
                                  <p:stCondLst>
                                    <p:cond delay="0"/>
                                  </p:stCondLst>
                                  <p:childTnLst>
                                    <p:set>
                                      <p:cBhvr>
                                        <p:cTn id="45" dur="1" fill="hold">
                                          <p:stCondLst>
                                            <p:cond delay="0"/>
                                          </p:stCondLst>
                                        </p:cTn>
                                        <p:tgtEl>
                                          <p:spTgt spid="89"/>
                                        </p:tgtEl>
                                        <p:attrNameLst>
                                          <p:attrName>style.visibility</p:attrName>
                                        </p:attrNameLst>
                                      </p:cBhvr>
                                      <p:to>
                                        <p:strVal val="visible"/>
                                      </p:to>
                                    </p:set>
                                    <p:animEffect transition="in" filter="wipe(up)">
                                      <p:cBhvr>
                                        <p:cTn id="46" dur="500"/>
                                        <p:tgtEl>
                                          <p:spTgt spid="8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91"/>
                                        </p:tgtEl>
                                        <p:attrNameLst>
                                          <p:attrName>style.visibility</p:attrName>
                                        </p:attrNameLst>
                                      </p:cBhvr>
                                      <p:to>
                                        <p:strVal val="visible"/>
                                      </p:to>
                                    </p:set>
                                    <p:animEffect transition="in" filter="wipe(up)">
                                      <p:cBhvr>
                                        <p:cTn id="51" dur="500"/>
                                        <p:tgtEl>
                                          <p:spTgt spid="91"/>
                                        </p:tgtEl>
                                      </p:cBhvr>
                                    </p:animEffect>
                                  </p:childTnLst>
                                </p:cTn>
                              </p:par>
                            </p:childTnLst>
                          </p:cTn>
                        </p:par>
                        <p:par>
                          <p:cTn id="52" fill="hold">
                            <p:stCondLst>
                              <p:cond delay="500"/>
                            </p:stCondLst>
                            <p:childTnLst>
                              <p:par>
                                <p:cTn id="53" presetID="22" presetClass="entr" presetSubtype="1" fill="hold" grpId="0" nodeType="afterEffect">
                                  <p:stCondLst>
                                    <p:cond delay="0"/>
                                  </p:stCondLst>
                                  <p:childTnLst>
                                    <p:set>
                                      <p:cBhvr>
                                        <p:cTn id="54" dur="1" fill="hold">
                                          <p:stCondLst>
                                            <p:cond delay="0"/>
                                          </p:stCondLst>
                                        </p:cTn>
                                        <p:tgtEl>
                                          <p:spTgt spid="90"/>
                                        </p:tgtEl>
                                        <p:attrNameLst>
                                          <p:attrName>style.visibility</p:attrName>
                                        </p:attrNameLst>
                                      </p:cBhvr>
                                      <p:to>
                                        <p:strVal val="visible"/>
                                      </p:to>
                                    </p:set>
                                    <p:animEffect transition="in" filter="wipe(up)">
                                      <p:cBhvr>
                                        <p:cTn id="55" dur="500"/>
                                        <p:tgtEl>
                                          <p:spTgt spid="90"/>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nodeType="clickEffect">
                                  <p:stCondLst>
                                    <p:cond delay="0"/>
                                  </p:stCondLst>
                                  <p:childTnLst>
                                    <p:set>
                                      <p:cBhvr>
                                        <p:cTn id="59" dur="1" fill="hold">
                                          <p:stCondLst>
                                            <p:cond delay="0"/>
                                          </p:stCondLst>
                                        </p:cTn>
                                        <p:tgtEl>
                                          <p:spTgt spid="100"/>
                                        </p:tgtEl>
                                        <p:attrNameLst>
                                          <p:attrName>style.visibility</p:attrName>
                                        </p:attrNameLst>
                                      </p:cBhvr>
                                      <p:to>
                                        <p:strVal val="visible"/>
                                      </p:to>
                                    </p:set>
                                    <p:animEffect transition="in" filter="wipe(up)">
                                      <p:cBhvr>
                                        <p:cTn id="60" dur="500"/>
                                        <p:tgtEl>
                                          <p:spTgt spid="100"/>
                                        </p:tgtEl>
                                      </p:cBhvr>
                                    </p:animEffect>
                                  </p:childTnLst>
                                </p:cTn>
                              </p:par>
                            </p:childTnLst>
                          </p:cTn>
                        </p:par>
                        <p:par>
                          <p:cTn id="61" fill="hold">
                            <p:stCondLst>
                              <p:cond delay="500"/>
                            </p:stCondLst>
                            <p:childTnLst>
                              <p:par>
                                <p:cTn id="62" presetID="22" presetClass="entr" presetSubtype="1" fill="hold" grpId="0" nodeType="afterEffect">
                                  <p:stCondLst>
                                    <p:cond delay="0"/>
                                  </p:stCondLst>
                                  <p:childTnLst>
                                    <p:set>
                                      <p:cBhvr>
                                        <p:cTn id="63" dur="1" fill="hold">
                                          <p:stCondLst>
                                            <p:cond delay="0"/>
                                          </p:stCondLst>
                                        </p:cTn>
                                        <p:tgtEl>
                                          <p:spTgt spid="118"/>
                                        </p:tgtEl>
                                        <p:attrNameLst>
                                          <p:attrName>style.visibility</p:attrName>
                                        </p:attrNameLst>
                                      </p:cBhvr>
                                      <p:to>
                                        <p:strVal val="visible"/>
                                      </p:to>
                                    </p:set>
                                    <p:animEffect transition="in" filter="wipe(up)">
                                      <p:cBhvr>
                                        <p:cTn id="64" dur="500"/>
                                        <p:tgtEl>
                                          <p:spTgt spid="118"/>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nodeType="clickEffect">
                                  <p:stCondLst>
                                    <p:cond delay="0"/>
                                  </p:stCondLst>
                                  <p:childTnLst>
                                    <p:set>
                                      <p:cBhvr>
                                        <p:cTn id="68" dur="1" fill="hold">
                                          <p:stCondLst>
                                            <p:cond delay="0"/>
                                          </p:stCondLst>
                                        </p:cTn>
                                        <p:tgtEl>
                                          <p:spTgt spid="109"/>
                                        </p:tgtEl>
                                        <p:attrNameLst>
                                          <p:attrName>style.visibility</p:attrName>
                                        </p:attrNameLst>
                                      </p:cBhvr>
                                      <p:to>
                                        <p:strVal val="visible"/>
                                      </p:to>
                                    </p:set>
                                    <p:animEffect transition="in" filter="wipe(up)">
                                      <p:cBhvr>
                                        <p:cTn id="69" dur="500"/>
                                        <p:tgtEl>
                                          <p:spTgt spid="109"/>
                                        </p:tgtEl>
                                      </p:cBhvr>
                                    </p:animEffect>
                                  </p:childTnLst>
                                </p:cTn>
                              </p:par>
                            </p:childTnLst>
                          </p:cTn>
                        </p:par>
                        <p:par>
                          <p:cTn id="70" fill="hold">
                            <p:stCondLst>
                              <p:cond delay="500"/>
                            </p:stCondLst>
                            <p:childTnLst>
                              <p:par>
                                <p:cTn id="71" presetID="22" presetClass="entr" presetSubtype="1" fill="hold" grpId="0" nodeType="afterEffect">
                                  <p:stCondLst>
                                    <p:cond delay="0"/>
                                  </p:stCondLst>
                                  <p:childTnLst>
                                    <p:set>
                                      <p:cBhvr>
                                        <p:cTn id="72" dur="1" fill="hold">
                                          <p:stCondLst>
                                            <p:cond delay="0"/>
                                          </p:stCondLst>
                                        </p:cTn>
                                        <p:tgtEl>
                                          <p:spTgt spid="119"/>
                                        </p:tgtEl>
                                        <p:attrNameLst>
                                          <p:attrName>style.visibility</p:attrName>
                                        </p:attrNameLst>
                                      </p:cBhvr>
                                      <p:to>
                                        <p:strVal val="visible"/>
                                      </p:to>
                                    </p:set>
                                    <p:animEffect transition="in" filter="wipe(up)">
                                      <p:cBhvr>
                                        <p:cTn id="73" dur="500"/>
                                        <p:tgtEl>
                                          <p:spTgt spid="119"/>
                                        </p:tgtEl>
                                      </p:cBhvr>
                                    </p:animEffect>
                                  </p:childTnLst>
                                </p:cTn>
                              </p:par>
                            </p:childTnLst>
                          </p:cTn>
                        </p:par>
                        <p:par>
                          <p:cTn id="74" fill="hold">
                            <p:stCondLst>
                              <p:cond delay="1000"/>
                            </p:stCondLst>
                            <p:childTnLst>
                              <p:par>
                                <p:cTn id="75" presetID="22" presetClass="entr" presetSubtype="1" fill="hold" grpId="0" nodeType="afterEffect">
                                  <p:stCondLst>
                                    <p:cond delay="0"/>
                                  </p:stCondLst>
                                  <p:childTnLst>
                                    <p:set>
                                      <p:cBhvr>
                                        <p:cTn id="76" dur="1" fill="hold">
                                          <p:stCondLst>
                                            <p:cond delay="0"/>
                                          </p:stCondLst>
                                        </p:cTn>
                                        <p:tgtEl>
                                          <p:spTgt spid="120"/>
                                        </p:tgtEl>
                                        <p:attrNameLst>
                                          <p:attrName>style.visibility</p:attrName>
                                        </p:attrNameLst>
                                      </p:cBhvr>
                                      <p:to>
                                        <p:strVal val="visible"/>
                                      </p:to>
                                    </p:set>
                                    <p:animEffect transition="in" filter="wipe(up)">
                                      <p:cBhvr>
                                        <p:cTn id="77" dur="500"/>
                                        <p:tgtEl>
                                          <p:spTgt spid="120"/>
                                        </p:tgtEl>
                                      </p:cBhvr>
                                    </p:animEffect>
                                  </p:childTnLst>
                                </p:cTn>
                              </p:par>
                            </p:childTnLst>
                          </p:cTn>
                        </p:par>
                        <p:par>
                          <p:cTn id="78" fill="hold">
                            <p:stCondLst>
                              <p:cond delay="1500"/>
                            </p:stCondLst>
                            <p:childTnLst>
                              <p:par>
                                <p:cTn id="79" presetID="22" presetClass="entr" presetSubtype="1" fill="hold" grpId="0" nodeType="afterEffect">
                                  <p:stCondLst>
                                    <p:cond delay="0"/>
                                  </p:stCondLst>
                                  <p:childTnLst>
                                    <p:set>
                                      <p:cBhvr>
                                        <p:cTn id="80" dur="1" fill="hold">
                                          <p:stCondLst>
                                            <p:cond delay="0"/>
                                          </p:stCondLst>
                                        </p:cTn>
                                        <p:tgtEl>
                                          <p:spTgt spid="53"/>
                                        </p:tgtEl>
                                        <p:attrNameLst>
                                          <p:attrName>style.visibility</p:attrName>
                                        </p:attrNameLst>
                                      </p:cBhvr>
                                      <p:to>
                                        <p:strVal val="visible"/>
                                      </p:to>
                                    </p:set>
                                    <p:animEffect transition="in" filter="wipe(up)">
                                      <p:cBhvr>
                                        <p:cTn id="81" dur="500"/>
                                        <p:tgtEl>
                                          <p:spTgt spid="53"/>
                                        </p:tgtEl>
                                      </p:cBhvr>
                                    </p:animEffect>
                                  </p:childTnLst>
                                </p:cTn>
                              </p:par>
                            </p:childTnLst>
                          </p:cTn>
                        </p:par>
                        <p:par>
                          <p:cTn id="82" fill="hold">
                            <p:stCondLst>
                              <p:cond delay="2000"/>
                            </p:stCondLst>
                            <p:childTnLst>
                              <p:par>
                                <p:cTn id="83" presetID="10" presetClass="entr" presetSubtype="0" fill="hold" grpId="0" nodeType="afterEffect">
                                  <p:stCondLst>
                                    <p:cond delay="1000"/>
                                  </p:stCondLst>
                                  <p:childTnLst>
                                    <p:set>
                                      <p:cBhvr>
                                        <p:cTn id="84" dur="1" fill="hold">
                                          <p:stCondLst>
                                            <p:cond delay="0"/>
                                          </p:stCondLst>
                                        </p:cTn>
                                        <p:tgtEl>
                                          <p:spTgt spid="14"/>
                                        </p:tgtEl>
                                        <p:attrNameLst>
                                          <p:attrName>style.visibility</p:attrName>
                                        </p:attrNameLst>
                                      </p:cBhvr>
                                      <p:to>
                                        <p:strVal val="visible"/>
                                      </p:to>
                                    </p:set>
                                    <p:animEffect transition="in" filter="fade">
                                      <p:cBhvr>
                                        <p:cTn id="85" dur="500"/>
                                        <p:tgtEl>
                                          <p:spTgt spid="14"/>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8"/>
                                        </p:tgtEl>
                                        <p:attrNameLst>
                                          <p:attrName>style.visibility</p:attrName>
                                        </p:attrNameLst>
                                      </p:cBhvr>
                                      <p:to>
                                        <p:strVal val="visible"/>
                                      </p:to>
                                    </p:set>
                                    <p:animEffect transition="in" filter="fade">
                                      <p:cBhvr>
                                        <p:cTn id="90" dur="500"/>
                                        <p:tgtEl>
                                          <p:spTgt spid="8"/>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iterate type="wd">
                                    <p:tmPct val="10000"/>
                                  </p:iterate>
                                  <p:childTnLst>
                                    <p:set>
                                      <p:cBhvr>
                                        <p:cTn id="94" dur="1" fill="hold">
                                          <p:stCondLst>
                                            <p:cond delay="0"/>
                                          </p:stCondLst>
                                        </p:cTn>
                                        <p:tgtEl>
                                          <p:spTgt spid="17"/>
                                        </p:tgtEl>
                                        <p:attrNameLst>
                                          <p:attrName>style.visibility</p:attrName>
                                        </p:attrNameLst>
                                      </p:cBhvr>
                                      <p:to>
                                        <p:strVal val="visible"/>
                                      </p:to>
                                    </p:set>
                                    <p:animEffect transition="in" filter="fade">
                                      <p:cBhvr>
                                        <p:cTn id="9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45" grpId="0" animBg="1"/>
      <p:bldP spid="53" grpId="0" animBg="1"/>
      <p:bldP spid="78" grpId="0" animBg="1"/>
      <p:bldP spid="79" grpId="0" animBg="1"/>
      <p:bldP spid="89" grpId="0" animBg="1"/>
      <p:bldP spid="90" grpId="0" animBg="1"/>
      <p:bldP spid="118" grpId="0" animBg="1"/>
      <p:bldP spid="119" grpId="0" animBg="1"/>
      <p:bldP spid="120" grpId="0" animBg="1"/>
      <p:bldP spid="9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5" name="Rectangle 4"/>
          <p:cNvSpPr/>
          <p:nvPr/>
        </p:nvSpPr>
        <p:spPr>
          <a:xfrm>
            <a:off x="-28284" y="1458610"/>
            <a:ext cx="9172284" cy="1477328"/>
          </a:xfrm>
          <a:prstGeom prst="rect">
            <a:avLst/>
          </a:prstGeom>
          <a:gradFill>
            <a:gsLst>
              <a:gs pos="0">
                <a:schemeClr val="bg1"/>
              </a:gs>
              <a:gs pos="50000">
                <a:schemeClr val="bg1">
                  <a:lumMod val="50000"/>
                  <a:lumOff val="50000"/>
                </a:schemeClr>
              </a:gs>
              <a:gs pos="100000">
                <a:schemeClr val="bg1"/>
              </a:gs>
            </a:gsLst>
            <a:lin ang="5400000" scaled="0"/>
          </a:gradFill>
          <a:scene3d>
            <a:camera prst="orthographicFront"/>
            <a:lightRig rig="threePt" dir="t"/>
          </a:scene3d>
          <a:sp3d>
            <a:bevelT/>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Il aura 8 symboles (chiffres) de 0 à 7 et autant de rang que nécessaire pour exprimer une grandeur.</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Son principal intérêt est de pouvoir rendre plus lisibles des paquets de 1 et de 0.</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Encore utilisé quelquefois en industrie il sera de plus en plus remplacé par le code hexadécimal   …..</a:t>
            </a:r>
            <a:endParaRPr lang="fr-FR"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nvSpPr>
        <p:spPr>
          <a:xfrm>
            <a:off x="-28284" y="3020759"/>
            <a:ext cx="9166516"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Octal: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binaire sur 8 bits appelé aussi un octet ou  « byte »: 11100110 on ajoute un « 0 » devant et on construit des « paquets » de trois bits  lesquels vont être convertis  comme la conversion binaire décimale (mais limité à trois bits)</a:t>
            </a:r>
          </a:p>
        </p:txBody>
      </p:sp>
      <p:sp>
        <p:nvSpPr>
          <p:cNvPr id="8" name="Rectangle 7"/>
          <p:cNvSpPr/>
          <p:nvPr/>
        </p:nvSpPr>
        <p:spPr>
          <a:xfrm>
            <a:off x="8284524" y="6447480"/>
            <a:ext cx="76815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346</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555776" y="6423719"/>
            <a:ext cx="4184479"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11100110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346</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139" name="Groupe 138"/>
          <p:cNvGrpSpPr/>
          <p:nvPr/>
        </p:nvGrpSpPr>
        <p:grpSpPr>
          <a:xfrm>
            <a:off x="1475656" y="5013176"/>
            <a:ext cx="7569560" cy="373063"/>
            <a:chOff x="818864" y="5013176"/>
            <a:chExt cx="7569560" cy="373063"/>
          </a:xfrm>
        </p:grpSpPr>
        <p:grpSp>
          <p:nvGrpSpPr>
            <p:cNvPr id="140" name="Groupe 139"/>
            <p:cNvGrpSpPr/>
            <p:nvPr/>
          </p:nvGrpSpPr>
          <p:grpSpPr>
            <a:xfrm>
              <a:off x="1659012" y="5013176"/>
              <a:ext cx="6729412" cy="373063"/>
              <a:chOff x="1482005" y="4180014"/>
              <a:chExt cx="6729412" cy="373063"/>
            </a:xfrm>
          </p:grpSpPr>
          <p:sp>
            <p:nvSpPr>
              <p:cNvPr id="163" name="Rectangle 254"/>
              <p:cNvSpPr>
                <a:spLocks noChangeArrowheads="1"/>
              </p:cNvSpPr>
              <p:nvPr/>
            </p:nvSpPr>
            <p:spPr bwMode="auto">
              <a:xfrm>
                <a:off x="1482005" y="4180014"/>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64" name="Rectangle 255"/>
              <p:cNvSpPr>
                <a:spLocks noChangeArrowheads="1"/>
              </p:cNvSpPr>
              <p:nvPr/>
            </p:nvSpPr>
            <p:spPr bwMode="auto">
              <a:xfrm>
                <a:off x="2323380" y="4180014"/>
                <a:ext cx="841375" cy="371475"/>
              </a:xfrm>
              <a:prstGeom prst="rect">
                <a:avLst/>
              </a:prstGeom>
              <a:gradFill>
                <a:gsLst>
                  <a:gs pos="18000">
                    <a:srgbClr val="9BAF83"/>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65" name="Rectangle 256"/>
              <p:cNvSpPr>
                <a:spLocks noChangeArrowheads="1"/>
              </p:cNvSpPr>
              <p:nvPr/>
            </p:nvSpPr>
            <p:spPr bwMode="auto">
              <a:xfrm>
                <a:off x="3164755" y="4180014"/>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66" name="Rectangle 257"/>
              <p:cNvSpPr>
                <a:spLocks noChangeArrowheads="1"/>
              </p:cNvSpPr>
              <p:nvPr/>
            </p:nvSpPr>
            <p:spPr bwMode="auto">
              <a:xfrm>
                <a:off x="4006130" y="4180014"/>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67" name="Rectangle 258"/>
              <p:cNvSpPr>
                <a:spLocks noChangeArrowheads="1"/>
              </p:cNvSpPr>
              <p:nvPr/>
            </p:nvSpPr>
            <p:spPr bwMode="auto">
              <a:xfrm>
                <a:off x="4847505" y="4180014"/>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68" name="Rectangle 259"/>
              <p:cNvSpPr>
                <a:spLocks noChangeArrowheads="1"/>
              </p:cNvSpPr>
              <p:nvPr/>
            </p:nvSpPr>
            <p:spPr bwMode="auto">
              <a:xfrm>
                <a:off x="5687292" y="4180014"/>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69" name="Rectangle 260"/>
              <p:cNvSpPr>
                <a:spLocks noChangeArrowheads="1"/>
              </p:cNvSpPr>
              <p:nvPr/>
            </p:nvSpPr>
            <p:spPr bwMode="auto">
              <a:xfrm>
                <a:off x="6528667" y="4180014"/>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70" name="Rectangle 261"/>
              <p:cNvSpPr>
                <a:spLocks noChangeArrowheads="1"/>
              </p:cNvSpPr>
              <p:nvPr/>
            </p:nvSpPr>
            <p:spPr bwMode="auto">
              <a:xfrm>
                <a:off x="7370042" y="4180014"/>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162" name="Rectangle 254"/>
            <p:cNvSpPr>
              <a:spLocks noChangeArrowheads="1"/>
            </p:cNvSpPr>
            <p:nvPr/>
          </p:nvSpPr>
          <p:spPr bwMode="auto">
            <a:xfrm>
              <a:off x="818864" y="5013176"/>
              <a:ext cx="841375" cy="371475"/>
            </a:xfrm>
            <a:prstGeom prst="rect">
              <a:avLst/>
            </a:prstGeom>
            <a:gradFill>
              <a:gsLst>
                <a:gs pos="0">
                  <a:schemeClr val="accent1">
                    <a:lumMod val="50000"/>
                  </a:schemeClr>
                </a:gs>
                <a:gs pos="50000">
                  <a:schemeClr val="accent1">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grpSp>
      <p:grpSp>
        <p:nvGrpSpPr>
          <p:cNvPr id="171" name="Groupe 170"/>
          <p:cNvGrpSpPr/>
          <p:nvPr/>
        </p:nvGrpSpPr>
        <p:grpSpPr>
          <a:xfrm>
            <a:off x="1475656" y="4654724"/>
            <a:ext cx="7569560" cy="371475"/>
            <a:chOff x="818864" y="4654724"/>
            <a:chExt cx="7569560" cy="371475"/>
          </a:xfrm>
        </p:grpSpPr>
        <p:grpSp>
          <p:nvGrpSpPr>
            <p:cNvPr id="172" name="Groupe 171"/>
            <p:cNvGrpSpPr/>
            <p:nvPr/>
          </p:nvGrpSpPr>
          <p:grpSpPr>
            <a:xfrm>
              <a:off x="1659012" y="4654724"/>
              <a:ext cx="6729412" cy="371475"/>
              <a:chOff x="1482006" y="3826788"/>
              <a:chExt cx="6729412" cy="371475"/>
            </a:xfrm>
          </p:grpSpPr>
          <p:sp>
            <p:nvSpPr>
              <p:cNvPr id="174" name="Rectangle 264"/>
              <p:cNvSpPr>
                <a:spLocks noChangeArrowheads="1"/>
              </p:cNvSpPr>
              <p:nvPr/>
            </p:nvSpPr>
            <p:spPr bwMode="auto">
              <a:xfrm>
                <a:off x="1482006" y="382678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75" name="Rectangle 267"/>
              <p:cNvSpPr>
                <a:spLocks noChangeArrowheads="1"/>
              </p:cNvSpPr>
              <p:nvPr/>
            </p:nvSpPr>
            <p:spPr bwMode="auto">
              <a:xfrm>
                <a:off x="2323381" y="3826788"/>
                <a:ext cx="841375" cy="371475"/>
              </a:xfrm>
              <a:prstGeom prst="rect">
                <a:avLst/>
              </a:prstGeom>
              <a:gradFill>
                <a:gsLst>
                  <a:gs pos="18000">
                    <a:srgbClr val="9BAF83"/>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176" name="Rectangle 270"/>
              <p:cNvSpPr>
                <a:spLocks noChangeArrowheads="1"/>
              </p:cNvSpPr>
              <p:nvPr/>
            </p:nvSpPr>
            <p:spPr bwMode="auto">
              <a:xfrm>
                <a:off x="3164756" y="3826788"/>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77" name="Rectangle 273"/>
              <p:cNvSpPr>
                <a:spLocks noChangeArrowheads="1"/>
              </p:cNvSpPr>
              <p:nvPr/>
            </p:nvSpPr>
            <p:spPr bwMode="auto">
              <a:xfrm>
                <a:off x="4006131" y="3826788"/>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78" name="Rectangle 276"/>
              <p:cNvSpPr>
                <a:spLocks noChangeArrowheads="1"/>
              </p:cNvSpPr>
              <p:nvPr/>
            </p:nvSpPr>
            <p:spPr bwMode="auto">
              <a:xfrm>
                <a:off x="4847506" y="3826788"/>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179" name="Rectangle 279"/>
              <p:cNvSpPr>
                <a:spLocks noChangeArrowheads="1"/>
              </p:cNvSpPr>
              <p:nvPr/>
            </p:nvSpPr>
            <p:spPr bwMode="auto">
              <a:xfrm>
                <a:off x="5687293" y="382678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80" name="Rectangle 179"/>
              <p:cNvSpPr>
                <a:spLocks noChangeArrowheads="1"/>
              </p:cNvSpPr>
              <p:nvPr/>
            </p:nvSpPr>
            <p:spPr bwMode="auto">
              <a:xfrm>
                <a:off x="6528668" y="382678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81" name="Rectangle 285"/>
              <p:cNvSpPr>
                <a:spLocks noChangeArrowheads="1"/>
              </p:cNvSpPr>
              <p:nvPr/>
            </p:nvSpPr>
            <p:spPr bwMode="auto">
              <a:xfrm>
                <a:off x="7370043" y="3826788"/>
                <a:ext cx="841375"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sp>
          <p:nvSpPr>
            <p:cNvPr id="173" name="Rectangle 264"/>
            <p:cNvSpPr>
              <a:spLocks noChangeArrowheads="1"/>
            </p:cNvSpPr>
            <p:nvPr/>
          </p:nvSpPr>
          <p:spPr bwMode="auto">
            <a:xfrm>
              <a:off x="818864" y="4654724"/>
              <a:ext cx="841375" cy="371475"/>
            </a:xfrm>
            <a:prstGeom prst="rect">
              <a:avLst/>
            </a:prstGeom>
            <a:gradFill>
              <a:gsLst>
                <a:gs pos="0">
                  <a:schemeClr val="accent1">
                    <a:lumMod val="50000"/>
                  </a:schemeClr>
                </a:gs>
                <a:gs pos="50000">
                  <a:schemeClr val="accent1">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grpSp>
      <p:grpSp>
        <p:nvGrpSpPr>
          <p:cNvPr id="182" name="Groupe 181"/>
          <p:cNvGrpSpPr/>
          <p:nvPr/>
        </p:nvGrpSpPr>
        <p:grpSpPr>
          <a:xfrm>
            <a:off x="1475656" y="5386239"/>
            <a:ext cx="7569560" cy="373063"/>
            <a:chOff x="818864" y="5386239"/>
            <a:chExt cx="7569560" cy="373063"/>
          </a:xfrm>
        </p:grpSpPr>
        <p:grpSp>
          <p:nvGrpSpPr>
            <p:cNvPr id="183" name="Groupe 182"/>
            <p:cNvGrpSpPr/>
            <p:nvPr/>
          </p:nvGrpSpPr>
          <p:grpSpPr>
            <a:xfrm>
              <a:off x="1659012" y="5386239"/>
              <a:ext cx="6729412" cy="373063"/>
              <a:chOff x="1482006" y="4568151"/>
              <a:chExt cx="6729412" cy="373063"/>
            </a:xfrm>
          </p:grpSpPr>
          <p:sp>
            <p:nvSpPr>
              <p:cNvPr id="185" name="Rectangle 286"/>
              <p:cNvSpPr>
                <a:spLocks noChangeArrowheads="1"/>
              </p:cNvSpPr>
              <p:nvPr/>
            </p:nvSpPr>
            <p:spPr bwMode="auto">
              <a:xfrm>
                <a:off x="1482006" y="4568151"/>
                <a:ext cx="841375"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86"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7" name="Rectangle 291"/>
              <p:cNvSpPr>
                <a:spLocks noChangeArrowheads="1"/>
              </p:cNvSpPr>
              <p:nvPr/>
            </p:nvSpPr>
            <p:spPr bwMode="auto">
              <a:xfrm>
                <a:off x="2323381" y="4568151"/>
                <a:ext cx="841375" cy="373063"/>
              </a:xfrm>
              <a:prstGeom prst="rect">
                <a:avLst/>
              </a:prstGeom>
              <a:gradFill>
                <a:gsLst>
                  <a:gs pos="18000">
                    <a:srgbClr val="9BAF83"/>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88"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9" name="Rectangle 294"/>
              <p:cNvSpPr>
                <a:spLocks noChangeArrowheads="1"/>
              </p:cNvSpPr>
              <p:nvPr/>
            </p:nvSpPr>
            <p:spPr bwMode="auto">
              <a:xfrm>
                <a:off x="3164756" y="4568151"/>
                <a:ext cx="841375" cy="373063"/>
              </a:xfrm>
              <a:prstGeom prst="rect">
                <a:avLst/>
              </a:prstGeom>
              <a:gradFill>
                <a:gsLst>
                  <a:gs pos="18000">
                    <a:srgbClr val="92D050"/>
                  </a:gs>
                  <a:gs pos="50000">
                    <a:schemeClr val="accent1">
                      <a:tint val="44500"/>
                      <a:satMod val="160000"/>
                    </a:schemeClr>
                  </a:gs>
                  <a:gs pos="84000">
                    <a:srgbClr val="92D050"/>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90"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91" name="Rectangle 297"/>
              <p:cNvSpPr>
                <a:spLocks noChangeArrowheads="1"/>
              </p:cNvSpPr>
              <p:nvPr/>
            </p:nvSpPr>
            <p:spPr bwMode="auto">
              <a:xfrm>
                <a:off x="4006131" y="4568151"/>
                <a:ext cx="841375" cy="373063"/>
              </a:xfrm>
              <a:prstGeom prst="rect">
                <a:avLst/>
              </a:prstGeom>
              <a:gradFill>
                <a:gsLst>
                  <a:gs pos="18000">
                    <a:srgbClr val="74BC14"/>
                  </a:gs>
                  <a:gs pos="50000">
                    <a:schemeClr val="accent1">
                      <a:tint val="44500"/>
                      <a:satMod val="160000"/>
                    </a:schemeClr>
                  </a:gs>
                  <a:gs pos="84000">
                    <a:srgbClr val="74BC14"/>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x 2</a:t>
                </a:r>
              </a:p>
              <a:p>
                <a:pPr algn="ctr"/>
                <a:endParaRPr lang="fr-FR" b="1" dirty="0">
                  <a:solidFill>
                    <a:schemeClr val="bg1"/>
                  </a:solidFill>
                  <a:latin typeface="Arial" pitchFamily="34" charset="0"/>
                  <a:cs typeface="Arial" pitchFamily="34" charset="0"/>
                </a:endParaRPr>
              </a:p>
            </p:txBody>
          </p:sp>
          <p:sp>
            <p:nvSpPr>
              <p:cNvPr id="192"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93" name="Rectangle 300"/>
              <p:cNvSpPr>
                <a:spLocks noChangeArrowheads="1"/>
              </p:cNvSpPr>
              <p:nvPr/>
            </p:nvSpPr>
            <p:spPr bwMode="auto">
              <a:xfrm>
                <a:off x="4847506" y="4568151"/>
                <a:ext cx="839787" cy="373063"/>
              </a:xfrm>
              <a:prstGeom prst="rect">
                <a:avLst/>
              </a:prstGeom>
              <a:gradFill>
                <a:gsLst>
                  <a:gs pos="18000">
                    <a:srgbClr val="649E16"/>
                  </a:gs>
                  <a:gs pos="50000">
                    <a:schemeClr val="accent1">
                      <a:tint val="44500"/>
                      <a:satMod val="160000"/>
                    </a:schemeClr>
                  </a:gs>
                  <a:gs pos="84000">
                    <a:srgbClr val="649E16"/>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94" name="Rectangle 301"/>
              <p:cNvSpPr>
                <a:spLocks noChangeArrowheads="1"/>
              </p:cNvSpPr>
              <p:nvPr/>
            </p:nvSpPr>
            <p:spPr bwMode="auto">
              <a:xfrm>
                <a:off x="5687293" y="4568151"/>
                <a:ext cx="841375" cy="373063"/>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95"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96" name="Rectangle 306"/>
              <p:cNvSpPr>
                <a:spLocks noChangeArrowheads="1"/>
              </p:cNvSpPr>
              <p:nvPr/>
            </p:nvSpPr>
            <p:spPr bwMode="auto">
              <a:xfrm>
                <a:off x="6528668" y="4568151"/>
                <a:ext cx="841375" cy="373063"/>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197"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98" name="Rectangle 309"/>
              <p:cNvSpPr>
                <a:spLocks noChangeArrowheads="1"/>
              </p:cNvSpPr>
              <p:nvPr/>
            </p:nvSpPr>
            <p:spPr bwMode="auto">
              <a:xfrm>
                <a:off x="7370043" y="4568151"/>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p:txBody>
          </p:sp>
        </p:grpSp>
        <p:sp>
          <p:nvSpPr>
            <p:cNvPr id="184" name="Rectangle 286"/>
            <p:cNvSpPr>
              <a:spLocks noChangeArrowheads="1"/>
            </p:cNvSpPr>
            <p:nvPr/>
          </p:nvSpPr>
          <p:spPr bwMode="auto">
            <a:xfrm>
              <a:off x="818864" y="5386239"/>
              <a:ext cx="841375" cy="373063"/>
            </a:xfrm>
            <a:prstGeom prst="rect">
              <a:avLst/>
            </a:prstGeom>
            <a:gradFill>
              <a:gsLst>
                <a:gs pos="0">
                  <a:schemeClr val="accent1">
                    <a:lumMod val="50000"/>
                  </a:schemeClr>
                </a:gs>
                <a:gs pos="50000">
                  <a:schemeClr val="accent1">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grpSp>
      <p:grpSp>
        <p:nvGrpSpPr>
          <p:cNvPr id="209" name="Groupe 208"/>
          <p:cNvGrpSpPr/>
          <p:nvPr/>
        </p:nvGrpSpPr>
        <p:grpSpPr>
          <a:xfrm>
            <a:off x="1475656" y="6093296"/>
            <a:ext cx="7585634" cy="371475"/>
            <a:chOff x="818864" y="6093296"/>
            <a:chExt cx="7585634" cy="371475"/>
          </a:xfrm>
        </p:grpSpPr>
        <p:sp>
          <p:nvSpPr>
            <p:cNvPr id="210" name="Rectangle 254"/>
            <p:cNvSpPr>
              <a:spLocks noChangeArrowheads="1"/>
            </p:cNvSpPr>
            <p:nvPr/>
          </p:nvSpPr>
          <p:spPr bwMode="auto">
            <a:xfrm>
              <a:off x="818864" y="609329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sp>
          <p:nvSpPr>
            <p:cNvPr id="211" name="Rectangle 254"/>
            <p:cNvSpPr>
              <a:spLocks noChangeArrowheads="1"/>
            </p:cNvSpPr>
            <p:nvPr/>
          </p:nvSpPr>
          <p:spPr bwMode="auto">
            <a:xfrm>
              <a:off x="3345246" y="609329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212" name="Rectangle 254"/>
            <p:cNvSpPr>
              <a:spLocks noChangeArrowheads="1"/>
            </p:cNvSpPr>
            <p:nvPr/>
          </p:nvSpPr>
          <p:spPr bwMode="auto">
            <a:xfrm>
              <a:off x="5881600" y="609329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grpSp>
        <p:nvGrpSpPr>
          <p:cNvPr id="213" name="Groupe 212"/>
          <p:cNvGrpSpPr/>
          <p:nvPr/>
        </p:nvGrpSpPr>
        <p:grpSpPr>
          <a:xfrm>
            <a:off x="1475656" y="5749500"/>
            <a:ext cx="7569560" cy="373063"/>
            <a:chOff x="818864" y="5749500"/>
            <a:chExt cx="7569560" cy="373063"/>
          </a:xfrm>
        </p:grpSpPr>
        <p:grpSp>
          <p:nvGrpSpPr>
            <p:cNvPr id="214" name="Groupe 213"/>
            <p:cNvGrpSpPr/>
            <p:nvPr/>
          </p:nvGrpSpPr>
          <p:grpSpPr>
            <a:xfrm>
              <a:off x="1659012" y="5749500"/>
              <a:ext cx="6729412" cy="373063"/>
              <a:chOff x="1386755" y="6381328"/>
              <a:chExt cx="6729412" cy="373063"/>
            </a:xfrm>
          </p:grpSpPr>
          <p:sp>
            <p:nvSpPr>
              <p:cNvPr id="216" name="Rectangle 254"/>
              <p:cNvSpPr>
                <a:spLocks noChangeArrowheads="1"/>
              </p:cNvSpPr>
              <p:nvPr/>
            </p:nvSpPr>
            <p:spPr bwMode="auto">
              <a:xfrm>
                <a:off x="1386755" y="638132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17" name="Rectangle 255"/>
              <p:cNvSpPr>
                <a:spLocks noChangeArrowheads="1"/>
              </p:cNvSpPr>
              <p:nvPr/>
            </p:nvSpPr>
            <p:spPr bwMode="auto">
              <a:xfrm>
                <a:off x="2228130" y="6381328"/>
                <a:ext cx="841375" cy="371475"/>
              </a:xfrm>
              <a:prstGeom prst="rect">
                <a:avLst/>
              </a:prstGeom>
              <a:gradFill>
                <a:gsLst>
                  <a:gs pos="18000">
                    <a:srgbClr val="9BAF83"/>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18" name="Rectangle 256"/>
              <p:cNvSpPr>
                <a:spLocks noChangeArrowheads="1"/>
              </p:cNvSpPr>
              <p:nvPr/>
            </p:nvSpPr>
            <p:spPr bwMode="auto">
              <a:xfrm>
                <a:off x="3069505" y="6381328"/>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19" name="Rectangle 257"/>
              <p:cNvSpPr>
                <a:spLocks noChangeArrowheads="1"/>
              </p:cNvSpPr>
              <p:nvPr/>
            </p:nvSpPr>
            <p:spPr bwMode="auto">
              <a:xfrm>
                <a:off x="3910880" y="6381328"/>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20" name="Rectangle 258"/>
              <p:cNvSpPr>
                <a:spLocks noChangeArrowheads="1"/>
              </p:cNvSpPr>
              <p:nvPr/>
            </p:nvSpPr>
            <p:spPr bwMode="auto">
              <a:xfrm>
                <a:off x="4752255" y="6381328"/>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21" name="Rectangle 259"/>
              <p:cNvSpPr>
                <a:spLocks noChangeArrowheads="1"/>
              </p:cNvSpPr>
              <p:nvPr/>
            </p:nvSpPr>
            <p:spPr bwMode="auto">
              <a:xfrm>
                <a:off x="5592042" y="638132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22" name="Rectangle 260"/>
              <p:cNvSpPr>
                <a:spLocks noChangeArrowheads="1"/>
              </p:cNvSpPr>
              <p:nvPr/>
            </p:nvSpPr>
            <p:spPr bwMode="auto">
              <a:xfrm>
                <a:off x="6433417" y="638132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23" name="Rectangle 261"/>
              <p:cNvSpPr>
                <a:spLocks noChangeArrowheads="1"/>
              </p:cNvSpPr>
              <p:nvPr/>
            </p:nvSpPr>
            <p:spPr bwMode="auto">
              <a:xfrm>
                <a:off x="7274792" y="6381328"/>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215" name="Rectangle 254"/>
            <p:cNvSpPr>
              <a:spLocks noChangeArrowheads="1"/>
            </p:cNvSpPr>
            <p:nvPr/>
          </p:nvSpPr>
          <p:spPr bwMode="auto">
            <a:xfrm>
              <a:off x="818864" y="5749500"/>
              <a:ext cx="841375" cy="371475"/>
            </a:xfrm>
            <a:prstGeom prst="rect">
              <a:avLst/>
            </a:prstGeom>
            <a:gradFill>
              <a:gsLst>
                <a:gs pos="0">
                  <a:schemeClr val="accent1">
                    <a:lumMod val="50000"/>
                  </a:schemeClr>
                </a:gs>
                <a:gs pos="50000">
                  <a:schemeClr val="accent1">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grpSp>
      <p:grpSp>
        <p:nvGrpSpPr>
          <p:cNvPr id="10" name="Groupe 9"/>
          <p:cNvGrpSpPr/>
          <p:nvPr/>
        </p:nvGrpSpPr>
        <p:grpSpPr>
          <a:xfrm>
            <a:off x="1475656" y="4293096"/>
            <a:ext cx="7569560" cy="373063"/>
            <a:chOff x="818864" y="4293096"/>
            <a:chExt cx="7569560" cy="373063"/>
          </a:xfrm>
        </p:grpSpPr>
        <p:grpSp>
          <p:nvGrpSpPr>
            <p:cNvPr id="199" name="Groupe 198"/>
            <p:cNvGrpSpPr/>
            <p:nvPr/>
          </p:nvGrpSpPr>
          <p:grpSpPr>
            <a:xfrm>
              <a:off x="818864" y="4293096"/>
              <a:ext cx="7569560" cy="373063"/>
              <a:chOff x="818864" y="4293096"/>
              <a:chExt cx="7569560" cy="373063"/>
            </a:xfrm>
          </p:grpSpPr>
          <p:sp>
            <p:nvSpPr>
              <p:cNvPr id="200" name="Rectangle 199"/>
              <p:cNvSpPr>
                <a:spLocks noChangeArrowheads="1"/>
              </p:cNvSpPr>
              <p:nvPr/>
            </p:nvSpPr>
            <p:spPr bwMode="auto">
              <a:xfrm>
                <a:off x="165901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201" name="Rectangle 200"/>
              <p:cNvSpPr>
                <a:spLocks noChangeArrowheads="1"/>
              </p:cNvSpPr>
              <p:nvPr/>
            </p:nvSpPr>
            <p:spPr bwMode="auto">
              <a:xfrm>
                <a:off x="250038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2" name="Rectangle 201"/>
              <p:cNvSpPr>
                <a:spLocks noChangeArrowheads="1"/>
              </p:cNvSpPr>
              <p:nvPr/>
            </p:nvSpPr>
            <p:spPr bwMode="auto">
              <a:xfrm>
                <a:off x="3341762" y="4293096"/>
                <a:ext cx="841375" cy="371475"/>
              </a:xfrm>
              <a:prstGeom prst="rect">
                <a:avLst/>
              </a:prstGeom>
              <a:gradFill>
                <a:gsLst>
                  <a:gs pos="14000">
                    <a:srgbClr val="649E16"/>
                  </a:gs>
                  <a:gs pos="50000">
                    <a:schemeClr val="accent1">
                      <a:tint val="44500"/>
                      <a:satMod val="160000"/>
                    </a:schemeClr>
                  </a:gs>
                  <a:gs pos="89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3" name="Rectangle 202"/>
              <p:cNvSpPr>
                <a:spLocks noChangeArrowheads="1"/>
              </p:cNvSpPr>
              <p:nvPr/>
            </p:nvSpPr>
            <p:spPr bwMode="auto">
              <a:xfrm>
                <a:off x="4183137" y="4293096"/>
                <a:ext cx="841375" cy="371475"/>
              </a:xfrm>
              <a:prstGeom prst="rect">
                <a:avLst/>
              </a:prstGeom>
              <a:gradFill>
                <a:gsLst>
                  <a:gs pos="14000">
                    <a:srgbClr val="649E16"/>
                  </a:gs>
                  <a:gs pos="50000">
                    <a:schemeClr val="accent1">
                      <a:tint val="44500"/>
                      <a:satMod val="160000"/>
                    </a:schemeClr>
                  </a:gs>
                  <a:gs pos="89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4" name="Rectangle 203"/>
              <p:cNvSpPr>
                <a:spLocks noChangeArrowheads="1"/>
              </p:cNvSpPr>
              <p:nvPr/>
            </p:nvSpPr>
            <p:spPr bwMode="auto">
              <a:xfrm>
                <a:off x="5024512" y="4293096"/>
                <a:ext cx="839787" cy="371475"/>
              </a:xfrm>
              <a:prstGeom prst="rect">
                <a:avLst/>
              </a:prstGeom>
              <a:gradFill>
                <a:gsLst>
                  <a:gs pos="14000">
                    <a:srgbClr val="649E16"/>
                  </a:gs>
                  <a:gs pos="50000">
                    <a:schemeClr val="accent1">
                      <a:tint val="44500"/>
                      <a:satMod val="160000"/>
                    </a:schemeClr>
                  </a:gs>
                  <a:gs pos="89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5" name="Rectangle 204"/>
              <p:cNvSpPr>
                <a:spLocks noChangeArrowheads="1"/>
              </p:cNvSpPr>
              <p:nvPr/>
            </p:nvSpPr>
            <p:spPr bwMode="auto">
              <a:xfrm>
                <a:off x="5864299"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6" name="Rectangle 205"/>
              <p:cNvSpPr>
                <a:spLocks noChangeArrowheads="1"/>
              </p:cNvSpPr>
              <p:nvPr/>
            </p:nvSpPr>
            <p:spPr bwMode="auto">
              <a:xfrm>
                <a:off x="6705674"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7" name="Rectangle 206"/>
              <p:cNvSpPr>
                <a:spLocks noChangeArrowheads="1"/>
              </p:cNvSpPr>
              <p:nvPr/>
            </p:nvSpPr>
            <p:spPr bwMode="auto">
              <a:xfrm>
                <a:off x="7547049" y="4293096"/>
                <a:ext cx="841375"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8" name="Rectangle 207"/>
              <p:cNvSpPr>
                <a:spLocks noChangeArrowheads="1"/>
              </p:cNvSpPr>
              <p:nvPr/>
            </p:nvSpPr>
            <p:spPr bwMode="auto">
              <a:xfrm>
                <a:off x="818864"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9" name="Rectangle 8"/>
            <p:cNvSpPr/>
            <p:nvPr/>
          </p:nvSpPr>
          <p:spPr>
            <a:xfrm>
              <a:off x="818864" y="4293096"/>
              <a:ext cx="7569560" cy="373063"/>
            </a:xfrm>
            <a:prstGeom prst="rect">
              <a:avLst/>
            </a:prstGeom>
            <a:gradFill>
              <a:gsLst>
                <a:gs pos="14000">
                  <a:srgbClr val="FF66FF">
                    <a:alpha val="39000"/>
                  </a:srgbClr>
                </a:gs>
                <a:gs pos="92083">
                  <a:srgbClr val="FF66FF">
                    <a:alpha val="54000"/>
                  </a:srgbClr>
                </a:gs>
                <a:gs pos="50000">
                  <a:schemeClr val="accent1">
                    <a:tint val="44500"/>
                    <a:satMod val="160000"/>
                    <a:alpha val="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4" name="Rectangle 73"/>
          <p:cNvSpPr/>
          <p:nvPr/>
        </p:nvSpPr>
        <p:spPr>
          <a:xfrm>
            <a:off x="195650" y="4890646"/>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75" name="Rectangle 74"/>
          <p:cNvSpPr/>
          <p:nvPr/>
        </p:nvSpPr>
        <p:spPr>
          <a:xfrm>
            <a:off x="-70703" y="5292497"/>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76" name="Rectangle 75"/>
          <p:cNvSpPr/>
          <p:nvPr/>
        </p:nvSpPr>
        <p:spPr>
          <a:xfrm>
            <a:off x="-6456" y="5826750"/>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77" name="Connecteur droit avec flèche 76"/>
          <p:cNvCxnSpPr/>
          <p:nvPr/>
        </p:nvCxnSpPr>
        <p:spPr>
          <a:xfrm>
            <a:off x="1024273" y="506855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78" name="Connecteur droit avec flèche 77"/>
          <p:cNvCxnSpPr/>
          <p:nvPr/>
        </p:nvCxnSpPr>
        <p:spPr>
          <a:xfrm>
            <a:off x="1024273" y="557877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79" name="Connecteur droit avec flèche 78"/>
          <p:cNvCxnSpPr/>
          <p:nvPr/>
        </p:nvCxnSpPr>
        <p:spPr>
          <a:xfrm>
            <a:off x="1024273" y="5984625"/>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2927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8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41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right)">
                                      <p:cBhvr>
                                        <p:cTn id="20" dur="500"/>
                                        <p:tgtEl>
                                          <p:spTgt spid="10"/>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74"/>
                                        </p:tgtEl>
                                        <p:attrNameLst>
                                          <p:attrName>style.visibility</p:attrName>
                                        </p:attrNameLst>
                                      </p:cBhvr>
                                      <p:to>
                                        <p:strVal val="visible"/>
                                      </p:to>
                                    </p:set>
                                    <p:animEffect transition="in" filter="wipe(left)">
                                      <p:cBhvr>
                                        <p:cTn id="24" dur="500"/>
                                        <p:tgtEl>
                                          <p:spTgt spid="74"/>
                                        </p:tgtEl>
                                      </p:cBhvr>
                                    </p:animEffect>
                                  </p:childTnLst>
                                </p:cTn>
                              </p:par>
                            </p:childTnLst>
                          </p:cTn>
                        </p:par>
                        <p:par>
                          <p:cTn id="25" fill="hold">
                            <p:stCondLst>
                              <p:cond delay="1000"/>
                            </p:stCondLst>
                            <p:childTnLst>
                              <p:par>
                                <p:cTn id="26" presetID="22" presetClass="entr" presetSubtype="8" fill="hold" nodeType="afterEffect">
                                  <p:stCondLst>
                                    <p:cond delay="0"/>
                                  </p:stCondLst>
                                  <p:childTnLst>
                                    <p:set>
                                      <p:cBhvr>
                                        <p:cTn id="27" dur="1" fill="hold">
                                          <p:stCondLst>
                                            <p:cond delay="0"/>
                                          </p:stCondLst>
                                        </p:cTn>
                                        <p:tgtEl>
                                          <p:spTgt spid="77"/>
                                        </p:tgtEl>
                                        <p:attrNameLst>
                                          <p:attrName>style.visibility</p:attrName>
                                        </p:attrNameLst>
                                      </p:cBhvr>
                                      <p:to>
                                        <p:strVal val="visible"/>
                                      </p:to>
                                    </p:set>
                                    <p:animEffect transition="in" filter="wipe(left)">
                                      <p:cBhvr>
                                        <p:cTn id="28" dur="500"/>
                                        <p:tgtEl>
                                          <p:spTgt spid="7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nodeType="clickEffect">
                                  <p:stCondLst>
                                    <p:cond delay="0"/>
                                  </p:stCondLst>
                                  <p:childTnLst>
                                    <p:set>
                                      <p:cBhvr>
                                        <p:cTn id="32" dur="1" fill="hold">
                                          <p:stCondLst>
                                            <p:cond delay="0"/>
                                          </p:stCondLst>
                                        </p:cTn>
                                        <p:tgtEl>
                                          <p:spTgt spid="171"/>
                                        </p:tgtEl>
                                        <p:attrNameLst>
                                          <p:attrName>style.visibility</p:attrName>
                                        </p:attrNameLst>
                                      </p:cBhvr>
                                      <p:to>
                                        <p:strVal val="visible"/>
                                      </p:to>
                                    </p:set>
                                    <p:animEffect transition="in" filter="wipe(right)">
                                      <p:cBhvr>
                                        <p:cTn id="33" dur="500"/>
                                        <p:tgtEl>
                                          <p:spTgt spid="17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139"/>
                                        </p:tgtEl>
                                        <p:attrNameLst>
                                          <p:attrName>style.visibility</p:attrName>
                                        </p:attrNameLst>
                                      </p:cBhvr>
                                      <p:to>
                                        <p:strVal val="visible"/>
                                      </p:to>
                                    </p:set>
                                    <p:animEffect transition="in" filter="wipe(right)">
                                      <p:cBhvr>
                                        <p:cTn id="38" dur="500"/>
                                        <p:tgtEl>
                                          <p:spTgt spid="13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75"/>
                                        </p:tgtEl>
                                        <p:attrNameLst>
                                          <p:attrName>style.visibility</p:attrName>
                                        </p:attrNameLst>
                                      </p:cBhvr>
                                      <p:to>
                                        <p:strVal val="visible"/>
                                      </p:to>
                                    </p:set>
                                    <p:animEffect transition="in" filter="wipe(left)">
                                      <p:cBhvr>
                                        <p:cTn id="42" dur="500"/>
                                        <p:tgtEl>
                                          <p:spTgt spid="75"/>
                                        </p:tgtEl>
                                      </p:cBhvr>
                                    </p:animEffect>
                                  </p:childTnLst>
                                </p:cTn>
                              </p:par>
                            </p:childTnLst>
                          </p:cTn>
                        </p:par>
                        <p:par>
                          <p:cTn id="43" fill="hold">
                            <p:stCondLst>
                              <p:cond delay="1000"/>
                            </p:stCondLst>
                            <p:childTnLst>
                              <p:par>
                                <p:cTn id="44" presetID="22" presetClass="entr" presetSubtype="8" fill="hold" nodeType="afterEffect">
                                  <p:stCondLst>
                                    <p:cond delay="0"/>
                                  </p:stCondLst>
                                  <p:childTnLst>
                                    <p:set>
                                      <p:cBhvr>
                                        <p:cTn id="45" dur="1" fill="hold">
                                          <p:stCondLst>
                                            <p:cond delay="0"/>
                                          </p:stCondLst>
                                        </p:cTn>
                                        <p:tgtEl>
                                          <p:spTgt spid="78"/>
                                        </p:tgtEl>
                                        <p:attrNameLst>
                                          <p:attrName>style.visibility</p:attrName>
                                        </p:attrNameLst>
                                      </p:cBhvr>
                                      <p:to>
                                        <p:strVal val="visible"/>
                                      </p:to>
                                    </p:set>
                                    <p:animEffect transition="in" filter="wipe(left)">
                                      <p:cBhvr>
                                        <p:cTn id="46" dur="500"/>
                                        <p:tgtEl>
                                          <p:spTgt spid="7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nodeType="clickEffect">
                                  <p:stCondLst>
                                    <p:cond delay="0"/>
                                  </p:stCondLst>
                                  <p:childTnLst>
                                    <p:set>
                                      <p:cBhvr>
                                        <p:cTn id="50" dur="1" fill="hold">
                                          <p:stCondLst>
                                            <p:cond delay="0"/>
                                          </p:stCondLst>
                                        </p:cTn>
                                        <p:tgtEl>
                                          <p:spTgt spid="182"/>
                                        </p:tgtEl>
                                        <p:attrNameLst>
                                          <p:attrName>style.visibility</p:attrName>
                                        </p:attrNameLst>
                                      </p:cBhvr>
                                      <p:to>
                                        <p:strVal val="visible"/>
                                      </p:to>
                                    </p:set>
                                    <p:animEffect transition="in" filter="wipe(right)">
                                      <p:cBhvr>
                                        <p:cTn id="51" dur="500"/>
                                        <p:tgtEl>
                                          <p:spTgt spid="182"/>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76"/>
                                        </p:tgtEl>
                                        <p:attrNameLst>
                                          <p:attrName>style.visibility</p:attrName>
                                        </p:attrNameLst>
                                      </p:cBhvr>
                                      <p:to>
                                        <p:strVal val="visible"/>
                                      </p:to>
                                    </p:set>
                                    <p:animEffect transition="in" filter="wipe(left)">
                                      <p:cBhvr>
                                        <p:cTn id="55" dur="500"/>
                                        <p:tgtEl>
                                          <p:spTgt spid="76"/>
                                        </p:tgtEl>
                                      </p:cBhvr>
                                    </p:animEffect>
                                  </p:childTnLst>
                                </p:cTn>
                              </p:par>
                            </p:childTnLst>
                          </p:cTn>
                        </p:par>
                        <p:par>
                          <p:cTn id="56" fill="hold">
                            <p:stCondLst>
                              <p:cond delay="1000"/>
                            </p:stCondLst>
                            <p:childTnLst>
                              <p:par>
                                <p:cTn id="57" presetID="22" presetClass="entr" presetSubtype="8" fill="hold" nodeType="afterEffect">
                                  <p:stCondLst>
                                    <p:cond delay="0"/>
                                  </p:stCondLst>
                                  <p:childTnLst>
                                    <p:set>
                                      <p:cBhvr>
                                        <p:cTn id="58" dur="1" fill="hold">
                                          <p:stCondLst>
                                            <p:cond delay="0"/>
                                          </p:stCondLst>
                                        </p:cTn>
                                        <p:tgtEl>
                                          <p:spTgt spid="79"/>
                                        </p:tgtEl>
                                        <p:attrNameLst>
                                          <p:attrName>style.visibility</p:attrName>
                                        </p:attrNameLst>
                                      </p:cBhvr>
                                      <p:to>
                                        <p:strVal val="visible"/>
                                      </p:to>
                                    </p:set>
                                    <p:animEffect transition="in" filter="wipe(left)">
                                      <p:cBhvr>
                                        <p:cTn id="59" dur="500"/>
                                        <p:tgtEl>
                                          <p:spTgt spid="79"/>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2" fill="hold" nodeType="clickEffect">
                                  <p:stCondLst>
                                    <p:cond delay="0"/>
                                  </p:stCondLst>
                                  <p:childTnLst>
                                    <p:set>
                                      <p:cBhvr>
                                        <p:cTn id="63" dur="1" fill="hold">
                                          <p:stCondLst>
                                            <p:cond delay="0"/>
                                          </p:stCondLst>
                                        </p:cTn>
                                        <p:tgtEl>
                                          <p:spTgt spid="213"/>
                                        </p:tgtEl>
                                        <p:attrNameLst>
                                          <p:attrName>style.visibility</p:attrName>
                                        </p:attrNameLst>
                                      </p:cBhvr>
                                      <p:to>
                                        <p:strVal val="visible"/>
                                      </p:to>
                                    </p:set>
                                    <p:animEffect transition="in" filter="wipe(right)">
                                      <p:cBhvr>
                                        <p:cTn id="64" dur="500"/>
                                        <p:tgtEl>
                                          <p:spTgt spid="21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2" fill="hold" nodeType="clickEffect">
                                  <p:stCondLst>
                                    <p:cond delay="0"/>
                                  </p:stCondLst>
                                  <p:childTnLst>
                                    <p:set>
                                      <p:cBhvr>
                                        <p:cTn id="68" dur="1" fill="hold">
                                          <p:stCondLst>
                                            <p:cond delay="0"/>
                                          </p:stCondLst>
                                        </p:cTn>
                                        <p:tgtEl>
                                          <p:spTgt spid="209"/>
                                        </p:tgtEl>
                                        <p:attrNameLst>
                                          <p:attrName>style.visibility</p:attrName>
                                        </p:attrNameLst>
                                      </p:cBhvr>
                                      <p:to>
                                        <p:strVal val="visible"/>
                                      </p:to>
                                    </p:set>
                                    <p:animEffect transition="in" filter="wipe(right)">
                                      <p:cBhvr>
                                        <p:cTn id="69" dur="500"/>
                                        <p:tgtEl>
                                          <p:spTgt spid="209"/>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8"/>
                                        </p:tgtEl>
                                        <p:attrNameLst>
                                          <p:attrName>style.visibility</p:attrName>
                                        </p:attrNameLst>
                                      </p:cBhvr>
                                      <p:to>
                                        <p:strVal val="visible"/>
                                      </p:to>
                                    </p:set>
                                    <p:animEffect transition="in" filter="wipe(left)">
                                      <p:cBhvr>
                                        <p:cTn id="74" dur="500"/>
                                        <p:tgtEl>
                                          <p:spTgt spid="8"/>
                                        </p:tgtEl>
                                      </p:cBhvr>
                                    </p:animEffect>
                                  </p:childTnLst>
                                </p:cTn>
                              </p:par>
                            </p:childTnLst>
                          </p:cTn>
                        </p:par>
                        <p:par>
                          <p:cTn id="75" fill="hold">
                            <p:stCondLst>
                              <p:cond delay="500"/>
                            </p:stCondLst>
                            <p:childTnLst>
                              <p:par>
                                <p:cTn id="76" presetID="22" presetClass="entr" presetSubtype="4" fill="hold" grpId="0" nodeType="after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wipe(down)">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P spid="8" grpId="0"/>
      <p:bldP spid="17" grpId="0"/>
      <p:bldP spid="74" grpId="0"/>
      <p:bldP spid="75" grpId="0"/>
      <p:bldP spid="7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p:cNvGrpSpPr/>
          <p:nvPr/>
        </p:nvGrpSpPr>
        <p:grpSpPr>
          <a:xfrm>
            <a:off x="1851255" y="3412889"/>
            <a:ext cx="5046662" cy="399062"/>
            <a:chOff x="1851255" y="3412889"/>
            <a:chExt cx="5046662" cy="399062"/>
          </a:xfrm>
        </p:grpSpPr>
        <p:grpSp>
          <p:nvGrpSpPr>
            <p:cNvPr id="252" name="Groupe 251"/>
            <p:cNvGrpSpPr/>
            <p:nvPr/>
          </p:nvGrpSpPr>
          <p:grpSpPr>
            <a:xfrm>
              <a:off x="1851255" y="3440476"/>
              <a:ext cx="5046662" cy="371475"/>
              <a:chOff x="3164756" y="3826788"/>
              <a:chExt cx="5046662" cy="371475"/>
            </a:xfrm>
          </p:grpSpPr>
          <p:sp>
            <p:nvSpPr>
              <p:cNvPr id="279" name="Rectangle 270"/>
              <p:cNvSpPr>
                <a:spLocks noChangeArrowheads="1"/>
              </p:cNvSpPr>
              <p:nvPr/>
            </p:nvSpPr>
            <p:spPr bwMode="auto">
              <a:xfrm>
                <a:off x="3164756" y="3826788"/>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0" name="Rectangle 273"/>
              <p:cNvSpPr>
                <a:spLocks noChangeArrowheads="1"/>
              </p:cNvSpPr>
              <p:nvPr/>
            </p:nvSpPr>
            <p:spPr bwMode="auto">
              <a:xfrm>
                <a:off x="4006131" y="3826788"/>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1" name="Rectangle 276"/>
              <p:cNvSpPr>
                <a:spLocks noChangeArrowheads="1"/>
              </p:cNvSpPr>
              <p:nvPr/>
            </p:nvSpPr>
            <p:spPr bwMode="auto">
              <a:xfrm>
                <a:off x="4847506" y="3826788"/>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2" name="Rectangle 279"/>
              <p:cNvSpPr>
                <a:spLocks noChangeArrowheads="1"/>
              </p:cNvSpPr>
              <p:nvPr/>
            </p:nvSpPr>
            <p:spPr bwMode="auto">
              <a:xfrm>
                <a:off x="5687293" y="382678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3" name="Rectangle 282"/>
              <p:cNvSpPr>
                <a:spLocks noChangeArrowheads="1"/>
              </p:cNvSpPr>
              <p:nvPr/>
            </p:nvSpPr>
            <p:spPr bwMode="auto">
              <a:xfrm>
                <a:off x="6528668" y="382678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4" name="Rectangle 285"/>
              <p:cNvSpPr>
                <a:spLocks noChangeArrowheads="1"/>
              </p:cNvSpPr>
              <p:nvPr/>
            </p:nvSpPr>
            <p:spPr bwMode="auto">
              <a:xfrm>
                <a:off x="7370043" y="3826788"/>
                <a:ext cx="841375"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grpSp>
          <p:nvGrpSpPr>
            <p:cNvPr id="307" name="Groupe 306"/>
            <p:cNvGrpSpPr/>
            <p:nvPr/>
          </p:nvGrpSpPr>
          <p:grpSpPr>
            <a:xfrm>
              <a:off x="2190999" y="3458926"/>
              <a:ext cx="199260" cy="276999"/>
              <a:chOff x="3490193" y="3868063"/>
              <a:chExt cx="199260" cy="276999"/>
            </a:xfrm>
          </p:grpSpPr>
          <p:sp>
            <p:nvSpPr>
              <p:cNvPr id="308" name="Rectangle 365"/>
              <p:cNvSpPr>
                <a:spLocks noChangeArrowheads="1"/>
              </p:cNvSpPr>
              <p:nvPr/>
            </p:nvSpPr>
            <p:spPr bwMode="auto">
              <a:xfrm>
                <a:off x="3490193" y="3868063"/>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sp>
            <p:nvSpPr>
              <p:cNvPr id="309" name="Rectangle 366"/>
              <p:cNvSpPr>
                <a:spLocks noChangeArrowheads="1"/>
              </p:cNvSpPr>
              <p:nvPr/>
            </p:nvSpPr>
            <p:spPr bwMode="auto">
              <a:xfrm>
                <a:off x="3604493"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bg1"/>
                    </a:solidFill>
                    <a:effectLst/>
                    <a:latin typeface="Arial" pitchFamily="34"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pic>
          <p:nvPicPr>
            <p:cNvPr id="310" name="Picture 36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9837" y="3412889"/>
              <a:ext cx="292100" cy="354013"/>
            </a:xfrm>
            <a:prstGeom prst="rect">
              <a:avLst/>
            </a:prstGeom>
            <a:noFill/>
            <a:ln w="9525">
              <a:noFill/>
              <a:miter lim="800000"/>
              <a:headEnd/>
              <a:tailEnd/>
            </a:ln>
          </p:spPr>
        </p:pic>
        <p:grpSp>
          <p:nvGrpSpPr>
            <p:cNvPr id="311" name="Groupe 310"/>
            <p:cNvGrpSpPr/>
            <p:nvPr/>
          </p:nvGrpSpPr>
          <p:grpSpPr>
            <a:xfrm>
              <a:off x="3032374" y="3458926"/>
              <a:ext cx="199260" cy="276999"/>
              <a:chOff x="4331568" y="3868063"/>
              <a:chExt cx="199260" cy="276999"/>
            </a:xfrm>
          </p:grpSpPr>
          <p:sp>
            <p:nvSpPr>
              <p:cNvPr id="312" name="Rectangle 371"/>
              <p:cNvSpPr>
                <a:spLocks noChangeArrowheads="1"/>
              </p:cNvSpPr>
              <p:nvPr/>
            </p:nvSpPr>
            <p:spPr bwMode="auto">
              <a:xfrm>
                <a:off x="4331568" y="3868063"/>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sp>
            <p:nvSpPr>
              <p:cNvPr id="313" name="Rectangle 372"/>
              <p:cNvSpPr>
                <a:spLocks noChangeArrowheads="1"/>
              </p:cNvSpPr>
              <p:nvPr/>
            </p:nvSpPr>
            <p:spPr bwMode="auto">
              <a:xfrm>
                <a:off x="4445868"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bg1"/>
                    </a:solidFill>
                    <a:effectLst/>
                    <a:latin typeface="Arial" pitchFamily="34"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pic>
          <p:nvPicPr>
            <p:cNvPr id="314" name="Picture 37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89624" y="3412889"/>
              <a:ext cx="293687" cy="354013"/>
            </a:xfrm>
            <a:prstGeom prst="rect">
              <a:avLst/>
            </a:prstGeom>
            <a:noFill/>
            <a:ln w="9525">
              <a:noFill/>
              <a:miter lim="800000"/>
              <a:headEnd/>
              <a:tailEnd/>
            </a:ln>
          </p:spPr>
        </p:pic>
        <p:grpSp>
          <p:nvGrpSpPr>
            <p:cNvPr id="315" name="Groupe 314"/>
            <p:cNvGrpSpPr/>
            <p:nvPr/>
          </p:nvGrpSpPr>
          <p:grpSpPr>
            <a:xfrm>
              <a:off x="3873749" y="3458926"/>
              <a:ext cx="199260" cy="276999"/>
              <a:chOff x="5172943" y="3868063"/>
              <a:chExt cx="199260" cy="276999"/>
            </a:xfrm>
          </p:grpSpPr>
          <p:sp>
            <p:nvSpPr>
              <p:cNvPr id="316" name="Rectangle 377"/>
              <p:cNvSpPr>
                <a:spLocks noChangeArrowheads="1"/>
              </p:cNvSpPr>
              <p:nvPr/>
            </p:nvSpPr>
            <p:spPr bwMode="auto">
              <a:xfrm>
                <a:off x="5172943" y="3868063"/>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sp>
            <p:nvSpPr>
              <p:cNvPr id="317" name="Rectangle 378"/>
              <p:cNvSpPr>
                <a:spLocks noChangeArrowheads="1"/>
              </p:cNvSpPr>
              <p:nvPr/>
            </p:nvSpPr>
            <p:spPr bwMode="auto">
              <a:xfrm>
                <a:off x="5287243"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bg1"/>
                    </a:solidFill>
                    <a:effectLst/>
                    <a:latin typeface="Arial" pitchFamily="34" charset="0"/>
                    <a:cs typeface="Arial" pitchFamily="34" charset="0"/>
                  </a:rPr>
                  <a:t>0</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318" name="Rectangle 383"/>
            <p:cNvSpPr>
              <a:spLocks noChangeArrowheads="1"/>
            </p:cNvSpPr>
            <p:nvPr/>
          </p:nvSpPr>
          <p:spPr bwMode="auto">
            <a:xfrm>
              <a:off x="4715124" y="3458926"/>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grpSp>
          <p:nvGrpSpPr>
            <p:cNvPr id="319" name="Groupe 318"/>
            <p:cNvGrpSpPr/>
            <p:nvPr/>
          </p:nvGrpSpPr>
          <p:grpSpPr>
            <a:xfrm>
              <a:off x="4730999" y="3412889"/>
              <a:ext cx="293687" cy="354013"/>
              <a:chOff x="6030193" y="3822026"/>
              <a:chExt cx="293687" cy="354013"/>
            </a:xfrm>
          </p:grpSpPr>
          <p:pic>
            <p:nvPicPr>
              <p:cNvPr id="320" name="Picture 38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30193" y="3822026"/>
                <a:ext cx="293687" cy="354013"/>
              </a:xfrm>
              <a:prstGeom prst="rect">
                <a:avLst/>
              </a:prstGeom>
              <a:noFill/>
              <a:ln w="9525">
                <a:noFill/>
                <a:miter lim="800000"/>
                <a:headEnd/>
                <a:tailEnd/>
              </a:ln>
            </p:spPr>
          </p:pic>
          <p:sp>
            <p:nvSpPr>
              <p:cNvPr id="321" name="Rectangle 384"/>
              <p:cNvSpPr>
                <a:spLocks noChangeArrowheads="1"/>
              </p:cNvSpPr>
              <p:nvPr/>
            </p:nvSpPr>
            <p:spPr bwMode="auto">
              <a:xfrm>
                <a:off x="6128618"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Arial" pitchFamily="34"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322" name="Rectangle 389"/>
            <p:cNvSpPr>
              <a:spLocks noChangeArrowheads="1"/>
            </p:cNvSpPr>
            <p:nvPr/>
          </p:nvSpPr>
          <p:spPr bwMode="auto">
            <a:xfrm>
              <a:off x="5556499" y="3458926"/>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grpSp>
          <p:nvGrpSpPr>
            <p:cNvPr id="323" name="Groupe 322"/>
            <p:cNvGrpSpPr/>
            <p:nvPr/>
          </p:nvGrpSpPr>
          <p:grpSpPr>
            <a:xfrm>
              <a:off x="5572374" y="3412889"/>
              <a:ext cx="293687" cy="354013"/>
              <a:chOff x="6871568" y="3822026"/>
              <a:chExt cx="293687" cy="354013"/>
            </a:xfrm>
          </p:grpSpPr>
          <p:pic>
            <p:nvPicPr>
              <p:cNvPr id="324" name="Picture 38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71568" y="3822026"/>
                <a:ext cx="293687" cy="354013"/>
              </a:xfrm>
              <a:prstGeom prst="rect">
                <a:avLst/>
              </a:prstGeom>
              <a:noFill/>
              <a:ln w="9525">
                <a:noFill/>
                <a:miter lim="800000"/>
                <a:headEnd/>
                <a:tailEnd/>
              </a:ln>
            </p:spPr>
          </p:pic>
          <p:sp>
            <p:nvSpPr>
              <p:cNvPr id="325" name="Rectangle 390"/>
              <p:cNvSpPr>
                <a:spLocks noChangeArrowheads="1"/>
              </p:cNvSpPr>
              <p:nvPr/>
            </p:nvSpPr>
            <p:spPr bwMode="auto">
              <a:xfrm>
                <a:off x="6969993"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Arial" pitchFamily="34"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326" name="Groupe 325"/>
            <p:cNvGrpSpPr/>
            <p:nvPr/>
          </p:nvGrpSpPr>
          <p:grpSpPr>
            <a:xfrm>
              <a:off x="6397874" y="3412889"/>
              <a:ext cx="307975" cy="354013"/>
              <a:chOff x="7697068" y="3822026"/>
              <a:chExt cx="307975" cy="354013"/>
            </a:xfrm>
          </p:grpSpPr>
          <p:pic>
            <p:nvPicPr>
              <p:cNvPr id="327" name="Picture 39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12943" y="3822026"/>
                <a:ext cx="292100" cy="354013"/>
              </a:xfrm>
              <a:prstGeom prst="rect">
                <a:avLst/>
              </a:prstGeom>
              <a:noFill/>
              <a:ln w="9525">
                <a:noFill/>
                <a:miter lim="800000"/>
                <a:headEnd/>
                <a:tailEnd/>
              </a:ln>
            </p:spPr>
          </p:pic>
          <p:sp>
            <p:nvSpPr>
              <p:cNvPr id="328" name="Rectangle 395"/>
              <p:cNvSpPr>
                <a:spLocks noChangeArrowheads="1"/>
              </p:cNvSpPr>
              <p:nvPr/>
            </p:nvSpPr>
            <p:spPr bwMode="auto">
              <a:xfrm>
                <a:off x="7697068" y="3868063"/>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grpSp>
        <p:sp>
          <p:nvSpPr>
            <p:cNvPr id="329" name="Rectangle 396"/>
            <p:cNvSpPr>
              <a:spLocks noChangeArrowheads="1"/>
            </p:cNvSpPr>
            <p:nvPr/>
          </p:nvSpPr>
          <p:spPr bwMode="auto">
            <a:xfrm>
              <a:off x="6512174" y="3463689"/>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Arial" pitchFamily="34"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2" name="Groupe 1"/>
          <p:cNvGrpSpPr/>
          <p:nvPr/>
        </p:nvGrpSpPr>
        <p:grpSpPr>
          <a:xfrm>
            <a:off x="1851255" y="3078848"/>
            <a:ext cx="5046662" cy="373063"/>
            <a:chOff x="1851255" y="3078848"/>
            <a:chExt cx="5046662" cy="373063"/>
          </a:xfrm>
        </p:grpSpPr>
        <p:grpSp>
          <p:nvGrpSpPr>
            <p:cNvPr id="254" name="Groupe 253"/>
            <p:cNvGrpSpPr/>
            <p:nvPr/>
          </p:nvGrpSpPr>
          <p:grpSpPr>
            <a:xfrm>
              <a:off x="1851255" y="3078848"/>
              <a:ext cx="5046662" cy="373063"/>
              <a:chOff x="3164756" y="3455313"/>
              <a:chExt cx="5046662" cy="373063"/>
            </a:xfrm>
          </p:grpSpPr>
          <p:sp>
            <p:nvSpPr>
              <p:cNvPr id="257" name="Rectangle 256"/>
              <p:cNvSpPr>
                <a:spLocks noChangeArrowheads="1"/>
              </p:cNvSpPr>
              <p:nvPr/>
            </p:nvSpPr>
            <p:spPr bwMode="auto">
              <a:xfrm>
                <a:off x="316475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58" name="Rectangle 257"/>
              <p:cNvSpPr>
                <a:spLocks noChangeArrowheads="1"/>
              </p:cNvSpPr>
              <p:nvPr/>
            </p:nvSpPr>
            <p:spPr bwMode="auto">
              <a:xfrm>
                <a:off x="400613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59" name="Rectangle 258"/>
              <p:cNvSpPr>
                <a:spLocks noChangeArrowheads="1"/>
              </p:cNvSpPr>
              <p:nvPr/>
            </p:nvSpPr>
            <p:spPr bwMode="auto">
              <a:xfrm>
                <a:off x="4847506" y="3455313"/>
                <a:ext cx="839787"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0" name="Rectangle 259"/>
              <p:cNvSpPr>
                <a:spLocks noChangeArrowheads="1"/>
              </p:cNvSpPr>
              <p:nvPr/>
            </p:nvSpPr>
            <p:spPr bwMode="auto">
              <a:xfrm>
                <a:off x="5687293"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1" name="Rectangle 260"/>
              <p:cNvSpPr>
                <a:spLocks noChangeArrowheads="1"/>
              </p:cNvSpPr>
              <p:nvPr/>
            </p:nvSpPr>
            <p:spPr bwMode="auto">
              <a:xfrm>
                <a:off x="6528668"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2" name="Rectangle 261"/>
              <p:cNvSpPr>
                <a:spLocks noChangeArrowheads="1"/>
              </p:cNvSpPr>
              <p:nvPr/>
            </p:nvSpPr>
            <p:spPr bwMode="auto">
              <a:xfrm>
                <a:off x="7370043" y="3455313"/>
                <a:ext cx="841375" cy="373063"/>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sp>
          <p:nvSpPr>
            <p:cNvPr id="356" name="Rectangle 333"/>
            <p:cNvSpPr>
              <a:spLocks noChangeArrowheads="1"/>
            </p:cNvSpPr>
            <p:nvPr/>
          </p:nvSpPr>
          <p:spPr bwMode="auto">
            <a:xfrm>
              <a:off x="2229099"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sp>
          <p:nvSpPr>
            <p:cNvPr id="357" name="Rectangle 336"/>
            <p:cNvSpPr>
              <a:spLocks noChangeArrowheads="1"/>
            </p:cNvSpPr>
            <p:nvPr/>
          </p:nvSpPr>
          <p:spPr bwMode="auto">
            <a:xfrm>
              <a:off x="3070474"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b="1" dirty="0">
                  <a:solidFill>
                    <a:schemeClr val="bg1"/>
                  </a:solidFill>
                  <a:latin typeface="Arial" pitchFamily="34"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8" name="Rectangle 339"/>
            <p:cNvSpPr>
              <a:spLocks noChangeArrowheads="1"/>
            </p:cNvSpPr>
            <p:nvPr/>
          </p:nvSpPr>
          <p:spPr bwMode="auto">
            <a:xfrm>
              <a:off x="3911849"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0</a:t>
              </a:r>
            </a:p>
          </p:txBody>
        </p:sp>
        <p:sp>
          <p:nvSpPr>
            <p:cNvPr id="359" name="Rectangle 342"/>
            <p:cNvSpPr>
              <a:spLocks noChangeArrowheads="1"/>
            </p:cNvSpPr>
            <p:nvPr/>
          </p:nvSpPr>
          <p:spPr bwMode="auto">
            <a:xfrm>
              <a:off x="4753224"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1</a:t>
              </a:r>
            </a:p>
          </p:txBody>
        </p:sp>
        <p:sp>
          <p:nvSpPr>
            <p:cNvPr id="360" name="Rectangle 345"/>
            <p:cNvSpPr>
              <a:spLocks noChangeArrowheads="1"/>
            </p:cNvSpPr>
            <p:nvPr/>
          </p:nvSpPr>
          <p:spPr bwMode="auto">
            <a:xfrm>
              <a:off x="5594599"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1</a:t>
              </a:r>
            </a:p>
          </p:txBody>
        </p:sp>
        <p:sp>
          <p:nvSpPr>
            <p:cNvPr id="361" name="Rectangle 348"/>
            <p:cNvSpPr>
              <a:spLocks noChangeArrowheads="1"/>
            </p:cNvSpPr>
            <p:nvPr/>
          </p:nvSpPr>
          <p:spPr bwMode="auto">
            <a:xfrm>
              <a:off x="6435974"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grpSp>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nvSpPr>
        <p:spPr>
          <a:xfrm>
            <a:off x="-9139" y="1700808"/>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Octal: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Convertir 110111 binaire en octal…….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d’essayer…….</a:t>
            </a:r>
          </a:p>
        </p:txBody>
      </p:sp>
      <p:sp>
        <p:nvSpPr>
          <p:cNvPr id="8" name="Rectangle 7"/>
          <p:cNvSpPr/>
          <p:nvPr/>
        </p:nvSpPr>
        <p:spPr>
          <a:xfrm>
            <a:off x="6904465" y="4863900"/>
            <a:ext cx="63991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67</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229270" y="5805264"/>
            <a:ext cx="3636252"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110111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67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6" name="Groupe 5"/>
          <p:cNvGrpSpPr/>
          <p:nvPr/>
        </p:nvGrpSpPr>
        <p:grpSpPr>
          <a:xfrm>
            <a:off x="1851255" y="3798928"/>
            <a:ext cx="5046662" cy="373063"/>
            <a:chOff x="1851255" y="3798928"/>
            <a:chExt cx="5046662" cy="373063"/>
          </a:xfrm>
        </p:grpSpPr>
        <p:grpSp>
          <p:nvGrpSpPr>
            <p:cNvPr id="251" name="Groupe 250"/>
            <p:cNvGrpSpPr/>
            <p:nvPr/>
          </p:nvGrpSpPr>
          <p:grpSpPr>
            <a:xfrm>
              <a:off x="1851255" y="3798928"/>
              <a:ext cx="5046662" cy="373063"/>
              <a:chOff x="3164755" y="4180014"/>
              <a:chExt cx="5046662" cy="373063"/>
            </a:xfrm>
          </p:grpSpPr>
          <p:sp>
            <p:nvSpPr>
              <p:cNvPr id="287" name="Rectangle 256"/>
              <p:cNvSpPr>
                <a:spLocks noChangeArrowheads="1"/>
              </p:cNvSpPr>
              <p:nvPr/>
            </p:nvSpPr>
            <p:spPr bwMode="auto">
              <a:xfrm>
                <a:off x="3164755" y="4180014"/>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8" name="Rectangle 257"/>
              <p:cNvSpPr>
                <a:spLocks noChangeArrowheads="1"/>
              </p:cNvSpPr>
              <p:nvPr/>
            </p:nvSpPr>
            <p:spPr bwMode="auto">
              <a:xfrm>
                <a:off x="4006130" y="4180014"/>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9" name="Rectangle 258"/>
              <p:cNvSpPr>
                <a:spLocks noChangeArrowheads="1"/>
              </p:cNvSpPr>
              <p:nvPr/>
            </p:nvSpPr>
            <p:spPr bwMode="auto">
              <a:xfrm>
                <a:off x="4847505" y="4180014"/>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0" name="Rectangle 259"/>
              <p:cNvSpPr>
                <a:spLocks noChangeArrowheads="1"/>
              </p:cNvSpPr>
              <p:nvPr/>
            </p:nvSpPr>
            <p:spPr bwMode="auto">
              <a:xfrm>
                <a:off x="5687292" y="4180014"/>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1" name="Rectangle 260"/>
              <p:cNvSpPr>
                <a:spLocks noChangeArrowheads="1"/>
              </p:cNvSpPr>
              <p:nvPr/>
            </p:nvSpPr>
            <p:spPr bwMode="auto">
              <a:xfrm>
                <a:off x="6528667" y="4180014"/>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2" name="Rectangle 261"/>
              <p:cNvSpPr>
                <a:spLocks noChangeArrowheads="1"/>
              </p:cNvSpPr>
              <p:nvPr/>
            </p:nvSpPr>
            <p:spPr bwMode="auto">
              <a:xfrm>
                <a:off x="7370042" y="4180014"/>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sp>
          <p:nvSpPr>
            <p:cNvPr id="335" name="Rectangle 414"/>
            <p:cNvSpPr>
              <a:spLocks noChangeArrowheads="1"/>
            </p:cNvSpPr>
            <p:nvPr/>
          </p:nvSpPr>
          <p:spPr bwMode="auto">
            <a:xfrm>
              <a:off x="4753224" y="383198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4</a:t>
              </a:r>
            </a:p>
          </p:txBody>
        </p:sp>
        <p:sp>
          <p:nvSpPr>
            <p:cNvPr id="336" name="Rectangle 417"/>
            <p:cNvSpPr>
              <a:spLocks noChangeArrowheads="1"/>
            </p:cNvSpPr>
            <p:nvPr/>
          </p:nvSpPr>
          <p:spPr bwMode="auto">
            <a:xfrm>
              <a:off x="5594599" y="383198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2</a:t>
              </a:r>
            </a:p>
          </p:txBody>
        </p:sp>
        <p:sp>
          <p:nvSpPr>
            <p:cNvPr id="337" name="Rectangle 420"/>
            <p:cNvSpPr>
              <a:spLocks noChangeArrowheads="1"/>
            </p:cNvSpPr>
            <p:nvPr/>
          </p:nvSpPr>
          <p:spPr bwMode="auto">
            <a:xfrm>
              <a:off x="6435974" y="383198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sp>
          <p:nvSpPr>
            <p:cNvPr id="141" name="Rectangle 414"/>
            <p:cNvSpPr>
              <a:spLocks noChangeArrowheads="1"/>
            </p:cNvSpPr>
            <p:nvPr/>
          </p:nvSpPr>
          <p:spPr bwMode="auto">
            <a:xfrm>
              <a:off x="2190204" y="384472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4</a:t>
              </a:r>
            </a:p>
          </p:txBody>
        </p:sp>
        <p:sp>
          <p:nvSpPr>
            <p:cNvPr id="142" name="Rectangle 417"/>
            <p:cNvSpPr>
              <a:spLocks noChangeArrowheads="1"/>
            </p:cNvSpPr>
            <p:nvPr/>
          </p:nvSpPr>
          <p:spPr bwMode="auto">
            <a:xfrm>
              <a:off x="3031579" y="384472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2</a:t>
              </a:r>
            </a:p>
          </p:txBody>
        </p:sp>
        <p:sp>
          <p:nvSpPr>
            <p:cNvPr id="143" name="Rectangle 420"/>
            <p:cNvSpPr>
              <a:spLocks noChangeArrowheads="1"/>
            </p:cNvSpPr>
            <p:nvPr/>
          </p:nvSpPr>
          <p:spPr bwMode="auto">
            <a:xfrm>
              <a:off x="3872954" y="384472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grpSp>
      <p:grpSp>
        <p:nvGrpSpPr>
          <p:cNvPr id="9" name="Groupe 8"/>
          <p:cNvGrpSpPr/>
          <p:nvPr/>
        </p:nvGrpSpPr>
        <p:grpSpPr>
          <a:xfrm>
            <a:off x="1851255" y="4171991"/>
            <a:ext cx="5046662" cy="373063"/>
            <a:chOff x="1851255" y="4171991"/>
            <a:chExt cx="5046662" cy="373063"/>
          </a:xfrm>
        </p:grpSpPr>
        <p:grpSp>
          <p:nvGrpSpPr>
            <p:cNvPr id="253" name="Groupe 252"/>
            <p:cNvGrpSpPr/>
            <p:nvPr/>
          </p:nvGrpSpPr>
          <p:grpSpPr>
            <a:xfrm>
              <a:off x="1851255" y="4171991"/>
              <a:ext cx="5046662" cy="373063"/>
              <a:chOff x="3164756" y="4568151"/>
              <a:chExt cx="5046662" cy="373063"/>
            </a:xfrm>
          </p:grpSpPr>
          <p:sp>
            <p:nvSpPr>
              <p:cNvPr id="266"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7" name="Rectangle 294"/>
              <p:cNvSpPr>
                <a:spLocks noChangeArrowheads="1"/>
              </p:cNvSpPr>
              <p:nvPr/>
            </p:nvSpPr>
            <p:spPr bwMode="auto">
              <a:xfrm>
                <a:off x="3164756" y="4568151"/>
                <a:ext cx="841375" cy="373063"/>
              </a:xfrm>
              <a:prstGeom prst="rect">
                <a:avLst/>
              </a:prstGeom>
              <a:gradFill>
                <a:gsLst>
                  <a:gs pos="18000">
                    <a:srgbClr val="92D050"/>
                  </a:gs>
                  <a:gs pos="50000">
                    <a:schemeClr val="accent1">
                      <a:tint val="44500"/>
                      <a:satMod val="160000"/>
                    </a:schemeClr>
                  </a:gs>
                  <a:gs pos="84000">
                    <a:srgbClr val="92D050"/>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8"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9" name="Rectangle 297"/>
              <p:cNvSpPr>
                <a:spLocks noChangeArrowheads="1"/>
              </p:cNvSpPr>
              <p:nvPr/>
            </p:nvSpPr>
            <p:spPr bwMode="auto">
              <a:xfrm>
                <a:off x="4006131" y="4568151"/>
                <a:ext cx="841375" cy="373063"/>
              </a:xfrm>
              <a:prstGeom prst="rect">
                <a:avLst/>
              </a:prstGeom>
              <a:gradFill>
                <a:gsLst>
                  <a:gs pos="18000">
                    <a:srgbClr val="74BC14"/>
                  </a:gs>
                  <a:gs pos="50000">
                    <a:schemeClr val="accent1">
                      <a:tint val="44500"/>
                      <a:satMod val="160000"/>
                    </a:schemeClr>
                  </a:gs>
                  <a:gs pos="84000">
                    <a:srgbClr val="74BC14"/>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0"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1" name="Rectangle 300"/>
              <p:cNvSpPr>
                <a:spLocks noChangeArrowheads="1"/>
              </p:cNvSpPr>
              <p:nvPr/>
            </p:nvSpPr>
            <p:spPr bwMode="auto">
              <a:xfrm>
                <a:off x="4847506" y="4568151"/>
                <a:ext cx="839787" cy="373063"/>
              </a:xfrm>
              <a:prstGeom prst="rect">
                <a:avLst/>
              </a:prstGeom>
              <a:gradFill>
                <a:gsLst>
                  <a:gs pos="18000">
                    <a:srgbClr val="649E16"/>
                  </a:gs>
                  <a:gs pos="50000">
                    <a:schemeClr val="accent1">
                      <a:tint val="44500"/>
                      <a:satMod val="160000"/>
                    </a:schemeClr>
                  </a:gs>
                  <a:gs pos="84000">
                    <a:srgbClr val="649E16"/>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2" name="Rectangle 301"/>
              <p:cNvSpPr>
                <a:spLocks noChangeArrowheads="1"/>
              </p:cNvSpPr>
              <p:nvPr/>
            </p:nvSpPr>
            <p:spPr bwMode="auto">
              <a:xfrm>
                <a:off x="5687293" y="4568151"/>
                <a:ext cx="841375" cy="373063"/>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3"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4" name="Rectangle 306"/>
              <p:cNvSpPr>
                <a:spLocks noChangeArrowheads="1"/>
              </p:cNvSpPr>
              <p:nvPr/>
            </p:nvSpPr>
            <p:spPr bwMode="auto">
              <a:xfrm>
                <a:off x="6528668" y="4568151"/>
                <a:ext cx="841375" cy="373063"/>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5"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6" name="Rectangle 309"/>
              <p:cNvSpPr>
                <a:spLocks noChangeArrowheads="1"/>
              </p:cNvSpPr>
              <p:nvPr/>
            </p:nvSpPr>
            <p:spPr bwMode="auto">
              <a:xfrm>
                <a:off x="7370043" y="4568151"/>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sp>
          <p:nvSpPr>
            <p:cNvPr id="343" name="Rectangle 438"/>
            <p:cNvSpPr>
              <a:spLocks noChangeArrowheads="1"/>
            </p:cNvSpPr>
            <p:nvPr/>
          </p:nvSpPr>
          <p:spPr bwMode="auto">
            <a:xfrm>
              <a:off x="4637336" y="4203464"/>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1x4</a:t>
              </a:r>
            </a:p>
          </p:txBody>
        </p:sp>
        <p:sp>
          <p:nvSpPr>
            <p:cNvPr id="344" name="Rectangle 441"/>
            <p:cNvSpPr>
              <a:spLocks noChangeArrowheads="1"/>
            </p:cNvSpPr>
            <p:nvPr/>
          </p:nvSpPr>
          <p:spPr bwMode="auto">
            <a:xfrm>
              <a:off x="5478711" y="4203464"/>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1x2</a:t>
              </a:r>
            </a:p>
          </p:txBody>
        </p:sp>
        <p:sp>
          <p:nvSpPr>
            <p:cNvPr id="345" name="Rectangle 444"/>
            <p:cNvSpPr>
              <a:spLocks noChangeArrowheads="1"/>
            </p:cNvSpPr>
            <p:nvPr/>
          </p:nvSpPr>
          <p:spPr bwMode="auto">
            <a:xfrm>
              <a:off x="6320086" y="4203464"/>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1x1</a:t>
              </a:r>
            </a:p>
          </p:txBody>
        </p:sp>
        <p:sp>
          <p:nvSpPr>
            <p:cNvPr id="144" name="Rectangle 438"/>
            <p:cNvSpPr>
              <a:spLocks noChangeArrowheads="1"/>
            </p:cNvSpPr>
            <p:nvPr/>
          </p:nvSpPr>
          <p:spPr bwMode="auto">
            <a:xfrm>
              <a:off x="2074316" y="4216200"/>
              <a:ext cx="5129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 x 4</a:t>
              </a:r>
            </a:p>
          </p:txBody>
        </p:sp>
        <p:sp>
          <p:nvSpPr>
            <p:cNvPr id="145" name="Rectangle 441"/>
            <p:cNvSpPr>
              <a:spLocks noChangeArrowheads="1"/>
            </p:cNvSpPr>
            <p:nvPr/>
          </p:nvSpPr>
          <p:spPr bwMode="auto">
            <a:xfrm>
              <a:off x="2915691" y="4216200"/>
              <a:ext cx="5129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 x 2</a:t>
              </a:r>
            </a:p>
          </p:txBody>
        </p:sp>
        <p:sp>
          <p:nvSpPr>
            <p:cNvPr id="146" name="Rectangle 444"/>
            <p:cNvSpPr>
              <a:spLocks noChangeArrowheads="1"/>
            </p:cNvSpPr>
            <p:nvPr/>
          </p:nvSpPr>
          <p:spPr bwMode="auto">
            <a:xfrm>
              <a:off x="3757066" y="4216200"/>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0x1</a:t>
              </a:r>
            </a:p>
          </p:txBody>
        </p:sp>
      </p:grpSp>
      <p:grpSp>
        <p:nvGrpSpPr>
          <p:cNvPr id="10" name="Groupe 9"/>
          <p:cNvGrpSpPr/>
          <p:nvPr/>
        </p:nvGrpSpPr>
        <p:grpSpPr>
          <a:xfrm>
            <a:off x="1851255" y="4535252"/>
            <a:ext cx="5046662" cy="373063"/>
            <a:chOff x="1851255" y="4535252"/>
            <a:chExt cx="5046662" cy="373063"/>
          </a:xfrm>
        </p:grpSpPr>
        <p:grpSp>
          <p:nvGrpSpPr>
            <p:cNvPr id="250" name="Groupe 249"/>
            <p:cNvGrpSpPr/>
            <p:nvPr/>
          </p:nvGrpSpPr>
          <p:grpSpPr>
            <a:xfrm>
              <a:off x="1851255" y="4535252"/>
              <a:ext cx="5046662" cy="373063"/>
              <a:chOff x="3069505" y="6381328"/>
              <a:chExt cx="5046662" cy="373063"/>
            </a:xfrm>
          </p:grpSpPr>
          <p:sp>
            <p:nvSpPr>
              <p:cNvPr id="295" name="Rectangle 256"/>
              <p:cNvSpPr>
                <a:spLocks noChangeArrowheads="1"/>
              </p:cNvSpPr>
              <p:nvPr/>
            </p:nvSpPr>
            <p:spPr bwMode="auto">
              <a:xfrm>
                <a:off x="3069505" y="6381328"/>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6" name="Rectangle 257"/>
              <p:cNvSpPr>
                <a:spLocks noChangeArrowheads="1"/>
              </p:cNvSpPr>
              <p:nvPr/>
            </p:nvSpPr>
            <p:spPr bwMode="auto">
              <a:xfrm>
                <a:off x="3910880" y="6381328"/>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7" name="Rectangle 258"/>
              <p:cNvSpPr>
                <a:spLocks noChangeArrowheads="1"/>
              </p:cNvSpPr>
              <p:nvPr/>
            </p:nvSpPr>
            <p:spPr bwMode="auto">
              <a:xfrm>
                <a:off x="4752255" y="6381328"/>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8" name="Rectangle 259"/>
              <p:cNvSpPr>
                <a:spLocks noChangeArrowheads="1"/>
              </p:cNvSpPr>
              <p:nvPr/>
            </p:nvSpPr>
            <p:spPr bwMode="auto">
              <a:xfrm>
                <a:off x="5592042" y="638132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9" name="Rectangle 260"/>
              <p:cNvSpPr>
                <a:spLocks noChangeArrowheads="1"/>
              </p:cNvSpPr>
              <p:nvPr/>
            </p:nvSpPr>
            <p:spPr bwMode="auto">
              <a:xfrm>
                <a:off x="6433417" y="638132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300" name="Rectangle 261"/>
              <p:cNvSpPr>
                <a:spLocks noChangeArrowheads="1"/>
              </p:cNvSpPr>
              <p:nvPr/>
            </p:nvSpPr>
            <p:spPr bwMode="auto">
              <a:xfrm>
                <a:off x="7274792" y="6381328"/>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sp>
          <p:nvSpPr>
            <p:cNvPr id="351" name="Rectangle 463"/>
            <p:cNvSpPr>
              <a:spLocks noChangeArrowheads="1"/>
            </p:cNvSpPr>
            <p:nvPr/>
          </p:nvSpPr>
          <p:spPr bwMode="auto">
            <a:xfrm>
              <a:off x="4540499" y="4574939"/>
              <a:ext cx="5834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4     +</a:t>
              </a:r>
            </a:p>
          </p:txBody>
        </p:sp>
        <p:sp>
          <p:nvSpPr>
            <p:cNvPr id="352" name="Rectangle 466"/>
            <p:cNvSpPr>
              <a:spLocks noChangeArrowheads="1"/>
            </p:cNvSpPr>
            <p:nvPr/>
          </p:nvSpPr>
          <p:spPr bwMode="auto">
            <a:xfrm>
              <a:off x="5381874" y="4574939"/>
              <a:ext cx="5834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2     +</a:t>
              </a:r>
            </a:p>
          </p:txBody>
        </p:sp>
        <p:sp>
          <p:nvSpPr>
            <p:cNvPr id="353" name="Rectangle 469"/>
            <p:cNvSpPr>
              <a:spLocks noChangeArrowheads="1"/>
            </p:cNvSpPr>
            <p:nvPr/>
          </p:nvSpPr>
          <p:spPr bwMode="auto">
            <a:xfrm>
              <a:off x="6435974" y="457493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sp>
          <p:nvSpPr>
            <p:cNvPr id="147" name="Rectangle 463"/>
            <p:cNvSpPr>
              <a:spLocks noChangeArrowheads="1"/>
            </p:cNvSpPr>
            <p:nvPr/>
          </p:nvSpPr>
          <p:spPr bwMode="auto">
            <a:xfrm>
              <a:off x="2019719" y="4587675"/>
              <a:ext cx="5193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4    +</a:t>
              </a:r>
            </a:p>
          </p:txBody>
        </p:sp>
        <p:sp>
          <p:nvSpPr>
            <p:cNvPr id="148" name="Rectangle 466"/>
            <p:cNvSpPr>
              <a:spLocks noChangeArrowheads="1"/>
            </p:cNvSpPr>
            <p:nvPr/>
          </p:nvSpPr>
          <p:spPr bwMode="auto">
            <a:xfrm>
              <a:off x="2941523" y="4587675"/>
              <a:ext cx="4552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b="1" dirty="0" smtClean="0">
                  <a:solidFill>
                    <a:schemeClr val="bg1"/>
                  </a:solidFill>
                  <a:latin typeface="Arial" pitchFamily="34" charset="0"/>
                  <a:cs typeface="Arial" pitchFamily="34" charset="0"/>
                </a:rPr>
                <a:t>2</a:t>
              </a:r>
              <a:r>
                <a:rPr kumimoji="0" lang="fr-FR" sz="1800" b="1" i="0" u="none" strike="noStrike" cap="none" normalizeH="0" baseline="0" dirty="0" smtClean="0">
                  <a:ln>
                    <a:noFill/>
                  </a:ln>
                  <a:solidFill>
                    <a:schemeClr val="bg1"/>
                  </a:solidFill>
                  <a:effectLst/>
                  <a:latin typeface="Arial" pitchFamily="34" charset="0"/>
                  <a:cs typeface="Arial" pitchFamily="34" charset="0"/>
                </a:rPr>
                <a:t>   +</a:t>
              </a:r>
            </a:p>
          </p:txBody>
        </p:sp>
        <p:sp>
          <p:nvSpPr>
            <p:cNvPr id="149" name="Rectangle 469"/>
            <p:cNvSpPr>
              <a:spLocks noChangeArrowheads="1"/>
            </p:cNvSpPr>
            <p:nvPr/>
          </p:nvSpPr>
          <p:spPr bwMode="auto">
            <a:xfrm>
              <a:off x="3872954" y="458767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0</a:t>
              </a:r>
            </a:p>
          </p:txBody>
        </p:sp>
      </p:grpSp>
      <p:grpSp>
        <p:nvGrpSpPr>
          <p:cNvPr id="11" name="Groupe 10"/>
          <p:cNvGrpSpPr/>
          <p:nvPr/>
        </p:nvGrpSpPr>
        <p:grpSpPr>
          <a:xfrm>
            <a:off x="1854739" y="4879048"/>
            <a:ext cx="5059252" cy="371475"/>
            <a:chOff x="1854739" y="4879048"/>
            <a:chExt cx="5059252" cy="371475"/>
          </a:xfrm>
        </p:grpSpPr>
        <p:sp>
          <p:nvSpPr>
            <p:cNvPr id="160" name="Rectangle 254"/>
            <p:cNvSpPr>
              <a:spLocks noChangeArrowheads="1"/>
            </p:cNvSpPr>
            <p:nvPr/>
          </p:nvSpPr>
          <p:spPr bwMode="auto">
            <a:xfrm>
              <a:off x="1854739" y="4879048"/>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4391093" y="4879048"/>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a:t>
              </a:r>
              <a:endParaRPr lang="fr-FR" b="1" dirty="0">
                <a:solidFill>
                  <a:schemeClr val="bg1"/>
                </a:solidFill>
                <a:latin typeface="Arial" pitchFamily="34" charset="0"/>
                <a:cs typeface="Arial" pitchFamily="34" charset="0"/>
              </a:endParaRPr>
            </a:p>
          </p:txBody>
        </p:sp>
      </p:grpSp>
      <p:sp>
        <p:nvSpPr>
          <p:cNvPr id="102" name="Rectangle 101"/>
          <p:cNvSpPr/>
          <p:nvPr/>
        </p:nvSpPr>
        <p:spPr>
          <a:xfrm>
            <a:off x="555690" y="3645024"/>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03" name="Rectangle 102"/>
          <p:cNvSpPr/>
          <p:nvPr/>
        </p:nvSpPr>
        <p:spPr>
          <a:xfrm>
            <a:off x="289337" y="4046875"/>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04" name="Rectangle 103"/>
          <p:cNvSpPr/>
          <p:nvPr/>
        </p:nvSpPr>
        <p:spPr>
          <a:xfrm>
            <a:off x="353584" y="4581128"/>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05" name="Connecteur droit avec flèche 104"/>
          <p:cNvCxnSpPr/>
          <p:nvPr/>
        </p:nvCxnSpPr>
        <p:spPr>
          <a:xfrm>
            <a:off x="1384313" y="382293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06" name="Connecteur droit avec flèche 105"/>
          <p:cNvCxnSpPr/>
          <p:nvPr/>
        </p:nvCxnSpPr>
        <p:spPr>
          <a:xfrm>
            <a:off x="1384313" y="4333154"/>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a:off x="1384313" y="4739003"/>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3246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200"/>
                            </p:stCondLst>
                            <p:childTnLst>
                              <p:par>
                                <p:cTn id="9" presetID="22" presetClass="entr" presetSubtype="2" fill="hold" nodeType="afterEffect">
                                  <p:stCondLst>
                                    <p:cond delay="750"/>
                                  </p:stCondLst>
                                  <p:childTnLst>
                                    <p:set>
                                      <p:cBhvr>
                                        <p:cTn id="10" dur="1" fill="hold">
                                          <p:stCondLst>
                                            <p:cond delay="0"/>
                                          </p:stCondLst>
                                        </p:cTn>
                                        <p:tgtEl>
                                          <p:spTgt spid="2"/>
                                        </p:tgtEl>
                                        <p:attrNameLst>
                                          <p:attrName>style.visibility</p:attrName>
                                        </p:attrNameLst>
                                      </p:cBhvr>
                                      <p:to>
                                        <p:strVal val="visible"/>
                                      </p:to>
                                    </p:set>
                                    <p:animEffect transition="in" filter="wipe(right)">
                                      <p:cBhvr>
                                        <p:cTn id="11" dur="500"/>
                                        <p:tgtEl>
                                          <p:spTgt spid="2"/>
                                        </p:tgtEl>
                                      </p:cBhvr>
                                    </p:animEffect>
                                  </p:childTnLst>
                                </p:cTn>
                              </p:par>
                            </p:childTnLst>
                          </p:cTn>
                        </p:par>
                        <p:par>
                          <p:cTn id="12" fill="hold">
                            <p:stCondLst>
                              <p:cond delay="2450"/>
                            </p:stCondLst>
                            <p:childTnLst>
                              <p:par>
                                <p:cTn id="13" presetID="22" presetClass="entr" presetSubtype="8" fill="hold" grpId="0" nodeType="afterEffect">
                                  <p:stCondLst>
                                    <p:cond delay="0"/>
                                  </p:stCondLst>
                                  <p:childTnLst>
                                    <p:set>
                                      <p:cBhvr>
                                        <p:cTn id="14" dur="1" fill="hold">
                                          <p:stCondLst>
                                            <p:cond delay="0"/>
                                          </p:stCondLst>
                                        </p:cTn>
                                        <p:tgtEl>
                                          <p:spTgt spid="102"/>
                                        </p:tgtEl>
                                        <p:attrNameLst>
                                          <p:attrName>style.visibility</p:attrName>
                                        </p:attrNameLst>
                                      </p:cBhvr>
                                      <p:to>
                                        <p:strVal val="visible"/>
                                      </p:to>
                                    </p:set>
                                    <p:animEffect transition="in" filter="wipe(left)">
                                      <p:cBhvr>
                                        <p:cTn id="15" dur="500"/>
                                        <p:tgtEl>
                                          <p:spTgt spid="102"/>
                                        </p:tgtEl>
                                      </p:cBhvr>
                                    </p:animEffect>
                                  </p:childTnLst>
                                </p:cTn>
                              </p:par>
                            </p:childTnLst>
                          </p:cTn>
                        </p:par>
                        <p:par>
                          <p:cTn id="16" fill="hold">
                            <p:stCondLst>
                              <p:cond delay="2950"/>
                            </p:stCondLst>
                            <p:childTnLst>
                              <p:par>
                                <p:cTn id="17" presetID="22" presetClass="entr" presetSubtype="8" fill="hold" nodeType="afterEffect">
                                  <p:stCondLst>
                                    <p:cond delay="0"/>
                                  </p:stCondLst>
                                  <p:childTnLst>
                                    <p:set>
                                      <p:cBhvr>
                                        <p:cTn id="18" dur="1" fill="hold">
                                          <p:stCondLst>
                                            <p:cond delay="0"/>
                                          </p:stCondLst>
                                        </p:cTn>
                                        <p:tgtEl>
                                          <p:spTgt spid="105"/>
                                        </p:tgtEl>
                                        <p:attrNameLst>
                                          <p:attrName>style.visibility</p:attrName>
                                        </p:attrNameLst>
                                      </p:cBhvr>
                                      <p:to>
                                        <p:strVal val="visible"/>
                                      </p:to>
                                    </p:set>
                                    <p:animEffect transition="in" filter="wipe(left)">
                                      <p:cBhvr>
                                        <p:cTn id="19" dur="500"/>
                                        <p:tgtEl>
                                          <p:spTgt spid="10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right)">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right)">
                                      <p:cBhvr>
                                        <p:cTn id="29" dur="500"/>
                                        <p:tgtEl>
                                          <p:spTgt spid="6"/>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03"/>
                                        </p:tgtEl>
                                        <p:attrNameLst>
                                          <p:attrName>style.visibility</p:attrName>
                                        </p:attrNameLst>
                                      </p:cBhvr>
                                      <p:to>
                                        <p:strVal val="visible"/>
                                      </p:to>
                                    </p:set>
                                    <p:animEffect transition="in" filter="wipe(left)">
                                      <p:cBhvr>
                                        <p:cTn id="33" dur="500"/>
                                        <p:tgtEl>
                                          <p:spTgt spid="103"/>
                                        </p:tgtEl>
                                      </p:cBhvr>
                                    </p:animEffect>
                                  </p:childTnLst>
                                </p:cTn>
                              </p:par>
                            </p:childTnLst>
                          </p:cTn>
                        </p:par>
                        <p:par>
                          <p:cTn id="34" fill="hold">
                            <p:stCondLst>
                              <p:cond delay="1000"/>
                            </p:stCondLst>
                            <p:childTnLst>
                              <p:par>
                                <p:cTn id="35" presetID="22" presetClass="entr" presetSubtype="8" fill="hold" nodeType="afterEffect">
                                  <p:stCondLst>
                                    <p:cond delay="0"/>
                                  </p:stCondLst>
                                  <p:childTnLst>
                                    <p:set>
                                      <p:cBhvr>
                                        <p:cTn id="36" dur="1" fill="hold">
                                          <p:stCondLst>
                                            <p:cond delay="0"/>
                                          </p:stCondLst>
                                        </p:cTn>
                                        <p:tgtEl>
                                          <p:spTgt spid="106"/>
                                        </p:tgtEl>
                                        <p:attrNameLst>
                                          <p:attrName>style.visibility</p:attrName>
                                        </p:attrNameLst>
                                      </p:cBhvr>
                                      <p:to>
                                        <p:strVal val="visible"/>
                                      </p:to>
                                    </p:set>
                                    <p:animEffect transition="in" filter="wipe(left)">
                                      <p:cBhvr>
                                        <p:cTn id="37" dur="500"/>
                                        <p:tgtEl>
                                          <p:spTgt spid="10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right)">
                                      <p:cBhvr>
                                        <p:cTn id="42" dur="500"/>
                                        <p:tgtEl>
                                          <p:spTgt spid="9"/>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104"/>
                                        </p:tgtEl>
                                        <p:attrNameLst>
                                          <p:attrName>style.visibility</p:attrName>
                                        </p:attrNameLst>
                                      </p:cBhvr>
                                      <p:to>
                                        <p:strVal val="visible"/>
                                      </p:to>
                                    </p:set>
                                    <p:animEffect transition="in" filter="wipe(left)">
                                      <p:cBhvr>
                                        <p:cTn id="46" dur="500"/>
                                        <p:tgtEl>
                                          <p:spTgt spid="104"/>
                                        </p:tgtEl>
                                      </p:cBhvr>
                                    </p:animEffect>
                                  </p:childTnLst>
                                </p:cTn>
                              </p:par>
                            </p:childTnLst>
                          </p:cTn>
                        </p:par>
                        <p:par>
                          <p:cTn id="47" fill="hold">
                            <p:stCondLst>
                              <p:cond delay="1000"/>
                            </p:stCondLst>
                            <p:childTnLst>
                              <p:par>
                                <p:cTn id="48" presetID="22" presetClass="entr" presetSubtype="8" fill="hold" nodeType="afterEffect">
                                  <p:stCondLst>
                                    <p:cond delay="0"/>
                                  </p:stCondLst>
                                  <p:childTnLst>
                                    <p:set>
                                      <p:cBhvr>
                                        <p:cTn id="49" dur="1" fill="hold">
                                          <p:stCondLst>
                                            <p:cond delay="0"/>
                                          </p:stCondLst>
                                        </p:cTn>
                                        <p:tgtEl>
                                          <p:spTgt spid="107"/>
                                        </p:tgtEl>
                                        <p:attrNameLst>
                                          <p:attrName>style.visibility</p:attrName>
                                        </p:attrNameLst>
                                      </p:cBhvr>
                                      <p:to>
                                        <p:strVal val="visible"/>
                                      </p:to>
                                    </p:set>
                                    <p:animEffect transition="in" filter="wipe(left)">
                                      <p:cBhvr>
                                        <p:cTn id="50" dur="500"/>
                                        <p:tgtEl>
                                          <p:spTgt spid="107"/>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wipe(right)">
                                      <p:cBhvr>
                                        <p:cTn id="55" dur="5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2"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wipe(right)">
                                      <p:cBhvr>
                                        <p:cTn id="60" dur="500"/>
                                        <p:tgtEl>
                                          <p:spTgt spid="11"/>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left)">
                                      <p:cBhvr>
                                        <p:cTn id="65" dur="500"/>
                                        <p:tgtEl>
                                          <p:spTgt spid="8"/>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wipe(left)">
                                      <p:cBhvr>
                                        <p:cTn id="7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7" grpId="0"/>
      <p:bldP spid="102" grpId="0"/>
      <p:bldP spid="103" grpId="0"/>
      <p:bldP spid="10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nvSpPr>
        <p:spPr>
          <a:xfrm>
            <a:off x="-42914" y="1556792"/>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Octal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octal : 527 on convertit chaque symbole, à chaque rang, comme si  c’était une conversion décimale vers du binaire. En se rappelant les poids des trois premiers rangs 4; 2; 1….  </a:t>
            </a:r>
            <a:br>
              <a:rPr lang="fr-FR" b="1" dirty="0" smtClean="0">
                <a:effectLst>
                  <a:outerShdw blurRad="38100" dist="38100" dir="2700000" algn="tl">
                    <a:srgbClr val="000000">
                      <a:alpha val="43137"/>
                    </a:srgbClr>
                  </a:outerShdw>
                </a:effectLst>
                <a:latin typeface="Arial" pitchFamily="34" charset="0"/>
                <a:cs typeface="Arial" pitchFamily="34" charset="0"/>
                <a:sym typeface="Symbol"/>
              </a:rPr>
            </a:b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garde l’ordre des rangs tels quels.</a:t>
            </a:r>
          </a:p>
        </p:txBody>
      </p:sp>
      <p:sp>
        <p:nvSpPr>
          <p:cNvPr id="17" name="Rectangle 16"/>
          <p:cNvSpPr/>
          <p:nvPr/>
        </p:nvSpPr>
        <p:spPr>
          <a:xfrm>
            <a:off x="2217795" y="5696083"/>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527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101010111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nvGrpSpPr>
        <p:grpSpPr>
          <a:xfrm>
            <a:off x="1475656" y="3510384"/>
            <a:ext cx="7585634" cy="371475"/>
            <a:chOff x="885539" y="3510384"/>
            <a:chExt cx="7585634" cy="371475"/>
          </a:xfrm>
        </p:grpSpPr>
        <p:sp>
          <p:nvSpPr>
            <p:cNvPr id="159" name="Rectangle 254"/>
            <p:cNvSpPr>
              <a:spLocks noChangeArrowheads="1"/>
            </p:cNvSpPr>
            <p:nvPr/>
          </p:nvSpPr>
          <p:spPr bwMode="auto">
            <a:xfrm>
              <a:off x="885539" y="3510384"/>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3416907" y="3510384"/>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5948275" y="35103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dirty="0">
                <a:solidFill>
                  <a:schemeClr val="bg1"/>
                </a:solidFill>
                <a:latin typeface="Arial" pitchFamily="34" charset="0"/>
                <a:cs typeface="Arial" pitchFamily="34" charset="0"/>
              </a:endParaRPr>
            </a:p>
          </p:txBody>
        </p:sp>
      </p:grpSp>
      <p:grpSp>
        <p:nvGrpSpPr>
          <p:cNvPr id="6" name="Groupe 5"/>
          <p:cNvGrpSpPr/>
          <p:nvPr/>
        </p:nvGrpSpPr>
        <p:grpSpPr>
          <a:xfrm>
            <a:off x="1475656" y="4270226"/>
            <a:ext cx="7585634" cy="371475"/>
            <a:chOff x="874798" y="3910186"/>
            <a:chExt cx="7585634" cy="371475"/>
          </a:xfrm>
        </p:grpSpPr>
        <p:sp>
          <p:nvSpPr>
            <p:cNvPr id="132" name="Rectangle 254"/>
            <p:cNvSpPr>
              <a:spLocks noChangeArrowheads="1"/>
            </p:cNvSpPr>
            <p:nvPr/>
          </p:nvSpPr>
          <p:spPr bwMode="auto">
            <a:xfrm>
              <a:off x="874798" y="391018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  0  +  1</a:t>
              </a:r>
              <a:endParaRPr lang="fr-FR" sz="2400" b="1"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3406166" y="391018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  +  2  +  0</a:t>
              </a:r>
              <a:endParaRPr lang="fr-FR" sz="2400" b="1"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5937534" y="391018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  2  +  1</a:t>
              </a:r>
              <a:endParaRPr lang="fr-FR" sz="2400" b="1" dirty="0">
                <a:solidFill>
                  <a:schemeClr val="bg1"/>
                </a:solidFill>
                <a:latin typeface="Arial" pitchFamily="34" charset="0"/>
                <a:cs typeface="Arial" pitchFamily="34" charset="0"/>
              </a:endParaRPr>
            </a:p>
          </p:txBody>
        </p:sp>
      </p:grpSp>
      <p:grpSp>
        <p:nvGrpSpPr>
          <p:cNvPr id="5" name="Groupe 4"/>
          <p:cNvGrpSpPr/>
          <p:nvPr/>
        </p:nvGrpSpPr>
        <p:grpSpPr>
          <a:xfrm>
            <a:off x="1475656" y="4641701"/>
            <a:ext cx="7587469" cy="371475"/>
            <a:chOff x="874797" y="4281661"/>
            <a:chExt cx="7587469" cy="371475"/>
          </a:xfrm>
        </p:grpSpPr>
        <p:sp>
          <p:nvSpPr>
            <p:cNvPr id="140" name="Rectangle 254"/>
            <p:cNvSpPr>
              <a:spLocks noChangeArrowheads="1"/>
            </p:cNvSpPr>
            <p:nvPr/>
          </p:nvSpPr>
          <p:spPr bwMode="auto">
            <a:xfrm>
              <a:off x="874797"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2" name="Rectangle 254"/>
            <p:cNvSpPr>
              <a:spLocks noChangeArrowheads="1"/>
            </p:cNvSpPr>
            <p:nvPr/>
          </p:nvSpPr>
          <p:spPr bwMode="auto">
            <a:xfrm>
              <a:off x="1718381"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3" name="Rectangle 254"/>
            <p:cNvSpPr>
              <a:spLocks noChangeArrowheads="1"/>
            </p:cNvSpPr>
            <p:nvPr/>
          </p:nvSpPr>
          <p:spPr bwMode="auto">
            <a:xfrm>
              <a:off x="2561965"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7" name="Rectangle 254"/>
            <p:cNvSpPr>
              <a:spLocks noChangeArrowheads="1"/>
            </p:cNvSpPr>
            <p:nvPr/>
          </p:nvSpPr>
          <p:spPr bwMode="auto">
            <a:xfrm>
              <a:off x="3405549"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8" name="Rectangle 254"/>
            <p:cNvSpPr>
              <a:spLocks noChangeArrowheads="1"/>
            </p:cNvSpPr>
            <p:nvPr/>
          </p:nvSpPr>
          <p:spPr bwMode="auto">
            <a:xfrm>
              <a:off x="4249133"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9" name="Rectangle 254"/>
            <p:cNvSpPr>
              <a:spLocks noChangeArrowheads="1"/>
            </p:cNvSpPr>
            <p:nvPr/>
          </p:nvSpPr>
          <p:spPr bwMode="auto">
            <a:xfrm>
              <a:off x="5092717"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70" name="Rectangle 254"/>
            <p:cNvSpPr>
              <a:spLocks noChangeArrowheads="1"/>
            </p:cNvSpPr>
            <p:nvPr/>
          </p:nvSpPr>
          <p:spPr bwMode="auto">
            <a:xfrm>
              <a:off x="5936301"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71" name="Rectangle 254"/>
            <p:cNvSpPr>
              <a:spLocks noChangeArrowheads="1"/>
            </p:cNvSpPr>
            <p:nvPr/>
          </p:nvSpPr>
          <p:spPr bwMode="auto">
            <a:xfrm>
              <a:off x="6779885"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72" name="Rectangle 254"/>
            <p:cNvSpPr>
              <a:spLocks noChangeArrowheads="1"/>
            </p:cNvSpPr>
            <p:nvPr/>
          </p:nvSpPr>
          <p:spPr bwMode="auto">
            <a:xfrm>
              <a:off x="7623466"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33" name="Groupe 32"/>
          <p:cNvGrpSpPr/>
          <p:nvPr/>
        </p:nvGrpSpPr>
        <p:grpSpPr>
          <a:xfrm>
            <a:off x="1475656" y="3888418"/>
            <a:ext cx="7587469" cy="371475"/>
            <a:chOff x="874797" y="4281661"/>
            <a:chExt cx="7587469" cy="371475"/>
          </a:xfrm>
        </p:grpSpPr>
        <p:sp>
          <p:nvSpPr>
            <p:cNvPr id="34" name="Rectangle 254"/>
            <p:cNvSpPr>
              <a:spLocks noChangeArrowheads="1"/>
            </p:cNvSpPr>
            <p:nvPr/>
          </p:nvSpPr>
          <p:spPr bwMode="auto">
            <a:xfrm>
              <a:off x="874797"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2</a:t>
              </a:r>
              <a:r>
                <a:rPr lang="fr-FR" sz="2400" b="1" dirty="0" smtClean="0">
                  <a:solidFill>
                    <a:schemeClr val="bg1"/>
                  </a:solidFill>
                  <a:latin typeface="Arial" pitchFamily="34" charset="0"/>
                  <a:cs typeface="Arial" pitchFamily="34" charset="0"/>
                </a:rPr>
                <a:t>	</a:t>
              </a:r>
              <a:endParaRPr lang="fr-FR" sz="2400" b="1" dirty="0">
                <a:solidFill>
                  <a:schemeClr val="bg1"/>
                </a:solidFill>
                <a:latin typeface="Arial" pitchFamily="34" charset="0"/>
                <a:cs typeface="Arial" pitchFamily="34" charset="0"/>
              </a:endParaRPr>
            </a:p>
          </p:txBody>
        </p:sp>
        <p:sp>
          <p:nvSpPr>
            <p:cNvPr id="35" name="Rectangle 254"/>
            <p:cNvSpPr>
              <a:spLocks noChangeArrowheads="1"/>
            </p:cNvSpPr>
            <p:nvPr/>
          </p:nvSpPr>
          <p:spPr bwMode="auto">
            <a:xfrm>
              <a:off x="1718381"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36" name="Rectangle 254"/>
            <p:cNvSpPr>
              <a:spLocks noChangeArrowheads="1"/>
            </p:cNvSpPr>
            <p:nvPr/>
          </p:nvSpPr>
          <p:spPr bwMode="auto">
            <a:xfrm>
              <a:off x="2561965"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sp>
          <p:nvSpPr>
            <p:cNvPr id="37" name="Rectangle 254"/>
            <p:cNvSpPr>
              <a:spLocks noChangeArrowheads="1"/>
            </p:cNvSpPr>
            <p:nvPr/>
          </p:nvSpPr>
          <p:spPr bwMode="auto">
            <a:xfrm>
              <a:off x="3405549"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38" name="Rectangle 254"/>
            <p:cNvSpPr>
              <a:spLocks noChangeArrowheads="1"/>
            </p:cNvSpPr>
            <p:nvPr/>
          </p:nvSpPr>
          <p:spPr bwMode="auto">
            <a:xfrm>
              <a:off x="4249133"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1</a:t>
              </a:r>
            </a:p>
          </p:txBody>
        </p:sp>
        <p:sp>
          <p:nvSpPr>
            <p:cNvPr id="39" name="Rectangle 254"/>
            <p:cNvSpPr>
              <a:spLocks noChangeArrowheads="1"/>
            </p:cNvSpPr>
            <p:nvPr/>
          </p:nvSpPr>
          <p:spPr bwMode="auto">
            <a:xfrm>
              <a:off x="5092717"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0</a:t>
              </a:r>
            </a:p>
          </p:txBody>
        </p:sp>
        <p:sp>
          <p:nvSpPr>
            <p:cNvPr id="40" name="Rectangle 254"/>
            <p:cNvSpPr>
              <a:spLocks noChangeArrowheads="1"/>
            </p:cNvSpPr>
            <p:nvPr/>
          </p:nvSpPr>
          <p:spPr bwMode="auto">
            <a:xfrm>
              <a:off x="5936301"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41" name="Rectangle 254"/>
            <p:cNvSpPr>
              <a:spLocks noChangeArrowheads="1"/>
            </p:cNvSpPr>
            <p:nvPr/>
          </p:nvSpPr>
          <p:spPr bwMode="auto">
            <a:xfrm>
              <a:off x="6779885"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1</a:t>
              </a:r>
            </a:p>
          </p:txBody>
        </p:sp>
        <p:sp>
          <p:nvSpPr>
            <p:cNvPr id="42" name="Rectangle 254"/>
            <p:cNvSpPr>
              <a:spLocks noChangeArrowheads="1"/>
            </p:cNvSpPr>
            <p:nvPr/>
          </p:nvSpPr>
          <p:spPr bwMode="auto">
            <a:xfrm>
              <a:off x="7623466"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0</a:t>
              </a:r>
            </a:p>
          </p:txBody>
        </p:sp>
      </p:grpSp>
      <p:sp>
        <p:nvSpPr>
          <p:cNvPr id="43" name="Rectangle 42"/>
          <p:cNvSpPr/>
          <p:nvPr/>
        </p:nvSpPr>
        <p:spPr>
          <a:xfrm>
            <a:off x="267658" y="3882534"/>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4" name="Rectangle 43"/>
          <p:cNvSpPr/>
          <p:nvPr/>
        </p:nvSpPr>
        <p:spPr>
          <a:xfrm>
            <a:off x="12527" y="4293096"/>
            <a:ext cx="1130439" cy="338554"/>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5" name="Rectangle 44"/>
          <p:cNvSpPr/>
          <p:nvPr/>
        </p:nvSpPr>
        <p:spPr>
          <a:xfrm>
            <a:off x="201808" y="4703658"/>
            <a:ext cx="880369"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validés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46" name="Connecteur droit avec flèche 45"/>
          <p:cNvCxnSpPr/>
          <p:nvPr/>
        </p:nvCxnSpPr>
        <p:spPr>
          <a:xfrm>
            <a:off x="1096281" y="406044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a:off x="1096281" y="452769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48" name="Connecteur droit avec flèche 47"/>
          <p:cNvCxnSpPr/>
          <p:nvPr/>
        </p:nvCxnSpPr>
        <p:spPr>
          <a:xfrm>
            <a:off x="1096281" y="493354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9668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wipe(left)">
                                      <p:cBhvr>
                                        <p:cTn id="16" dur="500"/>
                                        <p:tgtEl>
                                          <p:spTgt spid="43"/>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wipe(left)">
                                      <p:cBhvr>
                                        <p:cTn id="20" dur="500"/>
                                        <p:tgtEl>
                                          <p:spTgt spid="4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wipe(right)">
                                      <p:cBhvr>
                                        <p:cTn id="25" dur="500"/>
                                        <p:tgtEl>
                                          <p:spTgt spid="33"/>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wipe(left)">
                                      <p:cBhvr>
                                        <p:cTn id="29" dur="500"/>
                                        <p:tgtEl>
                                          <p:spTgt spid="44"/>
                                        </p:tgtEl>
                                      </p:cBhvr>
                                    </p:animEffect>
                                  </p:childTnLst>
                                </p:cTn>
                              </p:par>
                            </p:childTnLst>
                          </p:cTn>
                        </p:par>
                        <p:par>
                          <p:cTn id="30" fill="hold">
                            <p:stCondLst>
                              <p:cond delay="1000"/>
                            </p:stCondLst>
                            <p:childTnLst>
                              <p:par>
                                <p:cTn id="31" presetID="22" presetClass="entr" presetSubtype="8" fill="hold" nodeType="after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wipe(left)">
                                      <p:cBhvr>
                                        <p:cTn id="33" dur="500"/>
                                        <p:tgtEl>
                                          <p:spTgt spid="4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right)">
                                      <p:cBhvr>
                                        <p:cTn id="38" dur="500"/>
                                        <p:tgtEl>
                                          <p:spTgt spid="6"/>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wipe(left)">
                                      <p:cBhvr>
                                        <p:cTn id="42" dur="500"/>
                                        <p:tgtEl>
                                          <p:spTgt spid="45"/>
                                        </p:tgtEl>
                                      </p:cBhvr>
                                    </p:animEffect>
                                  </p:childTnLst>
                                </p:cTn>
                              </p:par>
                            </p:childTnLst>
                          </p:cTn>
                        </p:par>
                        <p:par>
                          <p:cTn id="43" fill="hold">
                            <p:stCondLst>
                              <p:cond delay="1000"/>
                            </p:stCondLst>
                            <p:childTnLst>
                              <p:par>
                                <p:cTn id="44" presetID="22" presetClass="entr" presetSubtype="8" fill="hold" nodeType="afterEffect">
                                  <p:stCondLst>
                                    <p:cond delay="0"/>
                                  </p:stCondLst>
                                  <p:childTnLst>
                                    <p:set>
                                      <p:cBhvr>
                                        <p:cTn id="45" dur="1" fill="hold">
                                          <p:stCondLst>
                                            <p:cond delay="0"/>
                                          </p:stCondLst>
                                        </p:cTn>
                                        <p:tgtEl>
                                          <p:spTgt spid="48"/>
                                        </p:tgtEl>
                                        <p:attrNameLst>
                                          <p:attrName>style.visibility</p:attrName>
                                        </p:attrNameLst>
                                      </p:cBhvr>
                                      <p:to>
                                        <p:strVal val="visible"/>
                                      </p:to>
                                    </p:set>
                                    <p:animEffect transition="in" filter="wipe(left)">
                                      <p:cBhvr>
                                        <p:cTn id="46" dur="500"/>
                                        <p:tgtEl>
                                          <p:spTgt spid="4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wipe(left)">
                                      <p:cBhvr>
                                        <p:cTn id="51" dur="500"/>
                                        <p:tgtEl>
                                          <p:spTgt spid="5"/>
                                        </p:tgtEl>
                                      </p:cBhvr>
                                    </p:animEffect>
                                  </p:childTnLst>
                                </p:cTn>
                              </p:par>
                            </p:childTnLst>
                          </p:cTn>
                        </p:par>
                        <p:par>
                          <p:cTn id="52" fill="hold">
                            <p:stCondLst>
                              <p:cond delay="500"/>
                            </p:stCondLst>
                            <p:childTnLst>
                              <p:par>
                                <p:cTn id="53" presetID="10" presetClass="entr" presetSubtype="0" fill="hold" grpId="0" nodeType="afterEffect">
                                  <p:stCondLst>
                                    <p:cond delay="0"/>
                                  </p:stCondLst>
                                  <p:iterate type="wd">
                                    <p:tmPct val="10000"/>
                                  </p:iterate>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43" grpId="0"/>
      <p:bldP spid="44" grpId="0"/>
      <p:bldP spid="4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nvSpPr>
        <p:spPr>
          <a:xfrm>
            <a:off x="-42914" y="1556792"/>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Octal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octal : 346 à convertir en binaire……</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à vous de jouer….. </a:t>
            </a:r>
          </a:p>
        </p:txBody>
      </p:sp>
      <p:sp>
        <p:nvSpPr>
          <p:cNvPr id="17" name="Rectangle 16"/>
          <p:cNvSpPr/>
          <p:nvPr/>
        </p:nvSpPr>
        <p:spPr>
          <a:xfrm>
            <a:off x="2217795" y="5696083"/>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346</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011100110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5" name="Groupe 4"/>
          <p:cNvGrpSpPr/>
          <p:nvPr/>
        </p:nvGrpSpPr>
        <p:grpSpPr>
          <a:xfrm>
            <a:off x="1450862" y="3440391"/>
            <a:ext cx="7585634" cy="371475"/>
            <a:chOff x="885539" y="3510384"/>
            <a:chExt cx="7585634" cy="371475"/>
          </a:xfrm>
        </p:grpSpPr>
        <p:sp>
          <p:nvSpPr>
            <p:cNvPr id="159" name="Rectangle 254"/>
            <p:cNvSpPr>
              <a:spLocks noChangeArrowheads="1"/>
            </p:cNvSpPr>
            <p:nvPr/>
          </p:nvSpPr>
          <p:spPr bwMode="auto">
            <a:xfrm>
              <a:off x="885539" y="3510384"/>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3416907" y="3510384"/>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5948275" y="35103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endParaRPr lang="fr-FR" sz="2400" b="1" dirty="0">
                <a:solidFill>
                  <a:schemeClr val="bg1"/>
                </a:solidFill>
                <a:latin typeface="Arial" pitchFamily="34" charset="0"/>
                <a:cs typeface="Arial" pitchFamily="34" charset="0"/>
              </a:endParaRPr>
            </a:p>
          </p:txBody>
        </p:sp>
      </p:grpSp>
      <p:grpSp>
        <p:nvGrpSpPr>
          <p:cNvPr id="6" name="Groupe 5"/>
          <p:cNvGrpSpPr/>
          <p:nvPr/>
        </p:nvGrpSpPr>
        <p:grpSpPr>
          <a:xfrm>
            <a:off x="1440121" y="4160471"/>
            <a:ext cx="7585634" cy="371475"/>
            <a:chOff x="874798" y="3910186"/>
            <a:chExt cx="7585634" cy="371475"/>
          </a:xfrm>
        </p:grpSpPr>
        <p:sp>
          <p:nvSpPr>
            <p:cNvPr id="132" name="Rectangle 254"/>
            <p:cNvSpPr>
              <a:spLocks noChangeArrowheads="1"/>
            </p:cNvSpPr>
            <p:nvPr/>
          </p:nvSpPr>
          <p:spPr bwMode="auto">
            <a:xfrm>
              <a:off x="874798" y="391018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  +  2  +  1</a:t>
              </a:r>
              <a:endParaRPr lang="fr-FR" sz="2400" b="1"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3406166" y="391018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  0  +  0</a:t>
              </a:r>
              <a:endParaRPr lang="fr-FR" sz="2400" b="1"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5937534" y="391018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  2  +  0</a:t>
              </a:r>
              <a:endParaRPr lang="fr-FR" sz="2400" b="1" dirty="0">
                <a:solidFill>
                  <a:schemeClr val="bg1"/>
                </a:solidFill>
                <a:latin typeface="Arial" pitchFamily="34" charset="0"/>
                <a:cs typeface="Arial" pitchFamily="34" charset="0"/>
              </a:endParaRPr>
            </a:p>
          </p:txBody>
        </p:sp>
      </p:grpSp>
      <p:grpSp>
        <p:nvGrpSpPr>
          <p:cNvPr id="8" name="Groupe 7"/>
          <p:cNvGrpSpPr/>
          <p:nvPr/>
        </p:nvGrpSpPr>
        <p:grpSpPr>
          <a:xfrm>
            <a:off x="1440120" y="4531946"/>
            <a:ext cx="7587469" cy="371475"/>
            <a:chOff x="874797" y="4281661"/>
            <a:chExt cx="7587469" cy="371475"/>
          </a:xfrm>
        </p:grpSpPr>
        <p:sp>
          <p:nvSpPr>
            <p:cNvPr id="140" name="Rectangle 254"/>
            <p:cNvSpPr>
              <a:spLocks noChangeArrowheads="1"/>
            </p:cNvSpPr>
            <p:nvPr/>
          </p:nvSpPr>
          <p:spPr bwMode="auto">
            <a:xfrm>
              <a:off x="874797"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2" name="Rectangle 254"/>
            <p:cNvSpPr>
              <a:spLocks noChangeArrowheads="1"/>
            </p:cNvSpPr>
            <p:nvPr/>
          </p:nvSpPr>
          <p:spPr bwMode="auto">
            <a:xfrm>
              <a:off x="1718381"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3" name="Rectangle 254"/>
            <p:cNvSpPr>
              <a:spLocks noChangeArrowheads="1"/>
            </p:cNvSpPr>
            <p:nvPr/>
          </p:nvSpPr>
          <p:spPr bwMode="auto">
            <a:xfrm>
              <a:off x="2561965"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7" name="Rectangle 254"/>
            <p:cNvSpPr>
              <a:spLocks noChangeArrowheads="1"/>
            </p:cNvSpPr>
            <p:nvPr/>
          </p:nvSpPr>
          <p:spPr bwMode="auto">
            <a:xfrm>
              <a:off x="3405549"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8" name="Rectangle 254"/>
            <p:cNvSpPr>
              <a:spLocks noChangeArrowheads="1"/>
            </p:cNvSpPr>
            <p:nvPr/>
          </p:nvSpPr>
          <p:spPr bwMode="auto">
            <a:xfrm>
              <a:off x="4249133"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9" name="Rectangle 254"/>
            <p:cNvSpPr>
              <a:spLocks noChangeArrowheads="1"/>
            </p:cNvSpPr>
            <p:nvPr/>
          </p:nvSpPr>
          <p:spPr bwMode="auto">
            <a:xfrm>
              <a:off x="5092717"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70" name="Rectangle 254"/>
            <p:cNvSpPr>
              <a:spLocks noChangeArrowheads="1"/>
            </p:cNvSpPr>
            <p:nvPr/>
          </p:nvSpPr>
          <p:spPr bwMode="auto">
            <a:xfrm>
              <a:off x="5936301"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71" name="Rectangle 254"/>
            <p:cNvSpPr>
              <a:spLocks noChangeArrowheads="1"/>
            </p:cNvSpPr>
            <p:nvPr/>
          </p:nvSpPr>
          <p:spPr bwMode="auto">
            <a:xfrm>
              <a:off x="6779885"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72" name="Rectangle 254"/>
            <p:cNvSpPr>
              <a:spLocks noChangeArrowheads="1"/>
            </p:cNvSpPr>
            <p:nvPr/>
          </p:nvSpPr>
          <p:spPr bwMode="auto">
            <a:xfrm>
              <a:off x="7623466"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grpSp>
      <p:grpSp>
        <p:nvGrpSpPr>
          <p:cNvPr id="23" name="Groupe 22"/>
          <p:cNvGrpSpPr/>
          <p:nvPr/>
        </p:nvGrpSpPr>
        <p:grpSpPr>
          <a:xfrm>
            <a:off x="1440121" y="3814760"/>
            <a:ext cx="7587469" cy="371475"/>
            <a:chOff x="874797" y="4281661"/>
            <a:chExt cx="7587469" cy="371475"/>
          </a:xfrm>
        </p:grpSpPr>
        <p:sp>
          <p:nvSpPr>
            <p:cNvPr id="24" name="Rectangle 254"/>
            <p:cNvSpPr>
              <a:spLocks noChangeArrowheads="1"/>
            </p:cNvSpPr>
            <p:nvPr/>
          </p:nvSpPr>
          <p:spPr bwMode="auto">
            <a:xfrm>
              <a:off x="874797"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2</a:t>
              </a:r>
              <a:r>
                <a:rPr lang="fr-FR" sz="2400" b="1" dirty="0" smtClean="0">
                  <a:solidFill>
                    <a:schemeClr val="bg1"/>
                  </a:solidFill>
                  <a:latin typeface="Arial" pitchFamily="34" charset="0"/>
                  <a:cs typeface="Arial" pitchFamily="34" charset="0"/>
                </a:rPr>
                <a:t>	</a:t>
              </a:r>
              <a:endParaRPr lang="fr-FR" sz="2400" b="1" dirty="0">
                <a:solidFill>
                  <a:schemeClr val="bg1"/>
                </a:solidFill>
                <a:latin typeface="Arial" pitchFamily="34" charset="0"/>
                <a:cs typeface="Arial" pitchFamily="34" charset="0"/>
              </a:endParaRPr>
            </a:p>
          </p:txBody>
        </p:sp>
        <p:sp>
          <p:nvSpPr>
            <p:cNvPr id="25" name="Rectangle 254"/>
            <p:cNvSpPr>
              <a:spLocks noChangeArrowheads="1"/>
            </p:cNvSpPr>
            <p:nvPr/>
          </p:nvSpPr>
          <p:spPr bwMode="auto">
            <a:xfrm>
              <a:off x="1718381"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26" name="Rectangle 254"/>
            <p:cNvSpPr>
              <a:spLocks noChangeArrowheads="1"/>
            </p:cNvSpPr>
            <p:nvPr/>
          </p:nvSpPr>
          <p:spPr bwMode="auto">
            <a:xfrm>
              <a:off x="2561965"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sp>
          <p:nvSpPr>
            <p:cNvPr id="27" name="Rectangle 254"/>
            <p:cNvSpPr>
              <a:spLocks noChangeArrowheads="1"/>
            </p:cNvSpPr>
            <p:nvPr/>
          </p:nvSpPr>
          <p:spPr bwMode="auto">
            <a:xfrm>
              <a:off x="3405549"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28" name="Rectangle 254"/>
            <p:cNvSpPr>
              <a:spLocks noChangeArrowheads="1"/>
            </p:cNvSpPr>
            <p:nvPr/>
          </p:nvSpPr>
          <p:spPr bwMode="auto">
            <a:xfrm>
              <a:off x="4249133"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1</a:t>
              </a:r>
            </a:p>
          </p:txBody>
        </p:sp>
        <p:sp>
          <p:nvSpPr>
            <p:cNvPr id="29" name="Rectangle 254"/>
            <p:cNvSpPr>
              <a:spLocks noChangeArrowheads="1"/>
            </p:cNvSpPr>
            <p:nvPr/>
          </p:nvSpPr>
          <p:spPr bwMode="auto">
            <a:xfrm>
              <a:off x="5092717"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0</a:t>
              </a:r>
            </a:p>
          </p:txBody>
        </p:sp>
        <p:sp>
          <p:nvSpPr>
            <p:cNvPr id="30" name="Rectangle 254"/>
            <p:cNvSpPr>
              <a:spLocks noChangeArrowheads="1"/>
            </p:cNvSpPr>
            <p:nvPr/>
          </p:nvSpPr>
          <p:spPr bwMode="auto">
            <a:xfrm>
              <a:off x="5936301"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31" name="Rectangle 254"/>
            <p:cNvSpPr>
              <a:spLocks noChangeArrowheads="1"/>
            </p:cNvSpPr>
            <p:nvPr/>
          </p:nvSpPr>
          <p:spPr bwMode="auto">
            <a:xfrm>
              <a:off x="6779885"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1</a:t>
              </a:r>
            </a:p>
          </p:txBody>
        </p:sp>
        <p:sp>
          <p:nvSpPr>
            <p:cNvPr id="32" name="Rectangle 254"/>
            <p:cNvSpPr>
              <a:spLocks noChangeArrowheads="1"/>
            </p:cNvSpPr>
            <p:nvPr/>
          </p:nvSpPr>
          <p:spPr bwMode="auto">
            <a:xfrm>
              <a:off x="7623466"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0</a:t>
              </a:r>
            </a:p>
          </p:txBody>
        </p:sp>
      </p:grpSp>
      <p:sp>
        <p:nvSpPr>
          <p:cNvPr id="34" name="Rectangle 33"/>
          <p:cNvSpPr/>
          <p:nvPr/>
        </p:nvSpPr>
        <p:spPr>
          <a:xfrm>
            <a:off x="267658" y="3751293"/>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5" name="Rectangle 34"/>
          <p:cNvSpPr/>
          <p:nvPr/>
        </p:nvSpPr>
        <p:spPr>
          <a:xfrm>
            <a:off x="12527" y="4161855"/>
            <a:ext cx="1130439" cy="338554"/>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nvSpPr>
        <p:spPr>
          <a:xfrm>
            <a:off x="201808" y="4572417"/>
            <a:ext cx="880369"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validés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nvCxnSpPr>
        <p:spPr>
          <a:xfrm>
            <a:off x="1096281" y="3929199"/>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1096281" y="439645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1096281" y="480230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5634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wipe(left)">
                                      <p:cBhvr>
                                        <p:cTn id="16" dur="500"/>
                                        <p:tgtEl>
                                          <p:spTgt spid="34"/>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wipe(left)">
                                      <p:cBhvr>
                                        <p:cTn id="20" dur="500"/>
                                        <p:tgtEl>
                                          <p:spTgt spid="3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right)">
                                      <p:cBhvr>
                                        <p:cTn id="25" dur="500"/>
                                        <p:tgtEl>
                                          <p:spTgt spid="23"/>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wipe(left)">
                                      <p:cBhvr>
                                        <p:cTn id="29" dur="500"/>
                                        <p:tgtEl>
                                          <p:spTgt spid="35"/>
                                        </p:tgtEl>
                                      </p:cBhvr>
                                    </p:animEffect>
                                  </p:childTnLst>
                                </p:cTn>
                              </p:par>
                            </p:childTnLst>
                          </p:cTn>
                        </p:par>
                        <p:par>
                          <p:cTn id="30" fill="hold">
                            <p:stCondLst>
                              <p:cond delay="1000"/>
                            </p:stCondLst>
                            <p:childTnLst>
                              <p:par>
                                <p:cTn id="31" presetID="22" presetClass="entr" presetSubtype="8" fill="hold" nodeType="after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wipe(left)">
                                      <p:cBhvr>
                                        <p:cTn id="33" dur="500"/>
                                        <p:tgtEl>
                                          <p:spTgt spid="38"/>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wipe(left)">
                                      <p:cBhvr>
                                        <p:cTn id="42" dur="500"/>
                                        <p:tgtEl>
                                          <p:spTgt spid="36"/>
                                        </p:tgtEl>
                                      </p:cBhvr>
                                    </p:animEffect>
                                  </p:childTnLst>
                                </p:cTn>
                              </p:par>
                            </p:childTnLst>
                          </p:cTn>
                        </p:par>
                        <p:par>
                          <p:cTn id="43" fill="hold">
                            <p:stCondLst>
                              <p:cond delay="1000"/>
                            </p:stCondLst>
                            <p:childTnLst>
                              <p:par>
                                <p:cTn id="44" presetID="22" presetClass="entr" presetSubtype="8" fill="hold" nodeType="after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wipe(left)">
                                      <p:cBhvr>
                                        <p:cTn id="46" dur="500"/>
                                        <p:tgtEl>
                                          <p:spTgt spid="3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wipe(left)">
                                      <p:cBhvr>
                                        <p:cTn id="51" dur="500"/>
                                        <p:tgtEl>
                                          <p:spTgt spid="8"/>
                                        </p:tgtEl>
                                      </p:cBhvr>
                                    </p:animEffect>
                                  </p:childTnLst>
                                </p:cTn>
                              </p:par>
                            </p:childTnLst>
                          </p:cTn>
                        </p:par>
                        <p:par>
                          <p:cTn id="52" fill="hold">
                            <p:stCondLst>
                              <p:cond delay="500"/>
                            </p:stCondLst>
                            <p:childTnLst>
                              <p:par>
                                <p:cTn id="53" presetID="10" presetClass="entr" presetSubtype="0" fill="hold" grpId="0" nodeType="afterEffect">
                                  <p:stCondLst>
                                    <p:cond delay="0"/>
                                  </p:stCondLst>
                                  <p:iterate type="wd">
                                    <p:tmPct val="10000"/>
                                  </p:iterate>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34" grpId="0"/>
      <p:bldP spid="35" grpId="0"/>
      <p:bldP spid="3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nvSpPr>
        <p:spPr>
          <a:xfrm>
            <a:off x="-42914" y="1556792"/>
            <a:ext cx="9166516"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Octal  </a:t>
            </a:r>
            <a:r>
              <a:rPr lang="fr-FR" b="1" dirty="0" smtClean="0">
                <a:effectLst>
                  <a:outerShdw blurRad="38100" dist="38100" dir="2700000" algn="tl">
                    <a:srgbClr val="000000">
                      <a:alpha val="43137"/>
                    </a:srgbClr>
                  </a:outerShdw>
                </a:effectLst>
                <a:latin typeface="Arial" pitchFamily="34" charset="0"/>
                <a:cs typeface="Arial" pitchFamily="34" charset="0"/>
              </a:rPr>
              <a:t>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octal : 527 on convertit chaque symbole, à chaque rang, avec pour chaque rang un poids composé de la valeur de la base (ici 8) exposant le rang moins 1.</a:t>
            </a:r>
          </a:p>
        </p:txBody>
      </p:sp>
      <p:sp>
        <p:nvSpPr>
          <p:cNvPr id="17" name="Rectangle 16"/>
          <p:cNvSpPr/>
          <p:nvPr/>
        </p:nvSpPr>
        <p:spPr>
          <a:xfrm>
            <a:off x="2217795" y="5926915"/>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527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343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6" name="Rectangle 25"/>
          <p:cNvSpPr/>
          <p:nvPr/>
        </p:nvSpPr>
        <p:spPr>
          <a:xfrm>
            <a:off x="7221703" y="5302357"/>
            <a:ext cx="1742785"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Résultat =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343</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nvGrpSpPr>
        <p:grpSpPr>
          <a:xfrm>
            <a:off x="1378854" y="3284984"/>
            <a:ext cx="7585634" cy="371475"/>
            <a:chOff x="1234838" y="3284984"/>
            <a:chExt cx="7585634" cy="371475"/>
          </a:xfrm>
        </p:grpSpPr>
        <p:sp>
          <p:nvSpPr>
            <p:cNvPr id="159" name="Rectangle 254"/>
            <p:cNvSpPr>
              <a:spLocks noChangeArrowheads="1"/>
            </p:cNvSpPr>
            <p:nvPr/>
          </p:nvSpPr>
          <p:spPr bwMode="auto">
            <a:xfrm>
              <a:off x="1234838" y="3284984"/>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3766206" y="3284984"/>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6297574" y="32849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dirty="0">
                <a:solidFill>
                  <a:schemeClr val="bg1"/>
                </a:solidFill>
                <a:latin typeface="Arial" pitchFamily="34" charset="0"/>
                <a:cs typeface="Arial" pitchFamily="34" charset="0"/>
              </a:endParaRPr>
            </a:p>
          </p:txBody>
        </p:sp>
      </p:grpSp>
      <p:grpSp>
        <p:nvGrpSpPr>
          <p:cNvPr id="9" name="Groupe 8"/>
          <p:cNvGrpSpPr/>
          <p:nvPr/>
        </p:nvGrpSpPr>
        <p:grpSpPr>
          <a:xfrm>
            <a:off x="1378854" y="3674548"/>
            <a:ext cx="7585634" cy="371475"/>
            <a:chOff x="1224097" y="3684786"/>
            <a:chExt cx="7585634" cy="371475"/>
          </a:xfrm>
        </p:grpSpPr>
        <p:sp>
          <p:nvSpPr>
            <p:cNvPr id="132" name="Rectangle 254"/>
            <p:cNvSpPr>
              <a:spLocks noChangeArrowheads="1"/>
            </p:cNvSpPr>
            <p:nvPr/>
          </p:nvSpPr>
          <p:spPr bwMode="auto">
            <a:xfrm>
              <a:off x="1224097" y="368478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3755465" y="368478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6286833" y="368478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grpSp>
      <p:grpSp>
        <p:nvGrpSpPr>
          <p:cNvPr id="5" name="Groupe 4"/>
          <p:cNvGrpSpPr/>
          <p:nvPr/>
        </p:nvGrpSpPr>
        <p:grpSpPr>
          <a:xfrm>
            <a:off x="1378854" y="4843239"/>
            <a:ext cx="7585634" cy="385961"/>
            <a:chOff x="874798" y="5085184"/>
            <a:chExt cx="7585634" cy="385961"/>
          </a:xfrm>
        </p:grpSpPr>
        <p:sp>
          <p:nvSpPr>
            <p:cNvPr id="22" name="Rectangle 254"/>
            <p:cNvSpPr>
              <a:spLocks noChangeArrowheads="1"/>
            </p:cNvSpPr>
            <p:nvPr/>
          </p:nvSpPr>
          <p:spPr bwMode="auto">
            <a:xfrm>
              <a:off x="874798" y="5099670"/>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320    +    </a:t>
              </a:r>
              <a:endParaRPr lang="fr-FR" sz="2400" b="1" baseline="30000" dirty="0">
                <a:solidFill>
                  <a:schemeClr val="bg1"/>
                </a:solidFill>
                <a:latin typeface="Arial" pitchFamily="34" charset="0"/>
                <a:cs typeface="Arial" pitchFamily="34" charset="0"/>
              </a:endParaRPr>
            </a:p>
          </p:txBody>
        </p:sp>
        <p:sp>
          <p:nvSpPr>
            <p:cNvPr id="23" name="Rectangle 254"/>
            <p:cNvSpPr>
              <a:spLocks noChangeArrowheads="1"/>
            </p:cNvSpPr>
            <p:nvPr/>
          </p:nvSpPr>
          <p:spPr bwMode="auto">
            <a:xfrm>
              <a:off x="3406166" y="5099670"/>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    +</a:t>
              </a:r>
              <a:endParaRPr lang="fr-FR" sz="2400" b="1" baseline="30000" dirty="0">
                <a:solidFill>
                  <a:schemeClr val="bg1"/>
                </a:solidFill>
                <a:latin typeface="Arial" pitchFamily="34" charset="0"/>
                <a:cs typeface="Arial" pitchFamily="34" charset="0"/>
              </a:endParaRPr>
            </a:p>
          </p:txBody>
        </p:sp>
        <p:sp>
          <p:nvSpPr>
            <p:cNvPr id="24" name="Rectangle 254"/>
            <p:cNvSpPr>
              <a:spLocks noChangeArrowheads="1"/>
            </p:cNvSpPr>
            <p:nvPr/>
          </p:nvSpPr>
          <p:spPr bwMode="auto">
            <a:xfrm>
              <a:off x="5937534" y="50851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baseline="30000" dirty="0">
                <a:solidFill>
                  <a:schemeClr val="bg1"/>
                </a:solidFill>
                <a:latin typeface="Arial" pitchFamily="34" charset="0"/>
                <a:cs typeface="Arial" pitchFamily="34" charset="0"/>
              </a:endParaRPr>
            </a:p>
          </p:txBody>
        </p:sp>
      </p:grpSp>
      <p:grpSp>
        <p:nvGrpSpPr>
          <p:cNvPr id="10" name="Groupe 9"/>
          <p:cNvGrpSpPr/>
          <p:nvPr/>
        </p:nvGrpSpPr>
        <p:grpSpPr>
          <a:xfrm>
            <a:off x="1378854" y="4064112"/>
            <a:ext cx="7585634" cy="371475"/>
            <a:chOff x="1234838" y="4074611"/>
            <a:chExt cx="7585634" cy="371475"/>
          </a:xfrm>
        </p:grpSpPr>
        <p:sp>
          <p:nvSpPr>
            <p:cNvPr id="28" name="Rectangle 254"/>
            <p:cNvSpPr>
              <a:spLocks noChangeArrowheads="1"/>
            </p:cNvSpPr>
            <p:nvPr/>
          </p:nvSpPr>
          <p:spPr bwMode="auto">
            <a:xfrm>
              <a:off x="1234838" y="4074611"/>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64</a:t>
              </a:r>
              <a:endParaRPr lang="fr-FR" sz="2400" b="1" dirty="0">
                <a:solidFill>
                  <a:schemeClr val="bg1"/>
                </a:solidFill>
                <a:latin typeface="Arial" pitchFamily="34" charset="0"/>
                <a:cs typeface="Arial" pitchFamily="34" charset="0"/>
              </a:endParaRPr>
            </a:p>
          </p:txBody>
        </p:sp>
        <p:sp>
          <p:nvSpPr>
            <p:cNvPr id="29" name="Rectangle 254"/>
            <p:cNvSpPr>
              <a:spLocks noChangeArrowheads="1"/>
            </p:cNvSpPr>
            <p:nvPr/>
          </p:nvSpPr>
          <p:spPr bwMode="auto">
            <a:xfrm>
              <a:off x="3766206" y="4074611"/>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endParaRPr lang="fr-FR" sz="2400" b="1" dirty="0">
                <a:solidFill>
                  <a:schemeClr val="bg1"/>
                </a:solidFill>
                <a:latin typeface="Arial" pitchFamily="34" charset="0"/>
                <a:cs typeface="Arial" pitchFamily="34" charset="0"/>
              </a:endParaRPr>
            </a:p>
          </p:txBody>
        </p:sp>
        <p:sp>
          <p:nvSpPr>
            <p:cNvPr id="30" name="Rectangle 254"/>
            <p:cNvSpPr>
              <a:spLocks noChangeArrowheads="1"/>
            </p:cNvSpPr>
            <p:nvPr/>
          </p:nvSpPr>
          <p:spPr bwMode="auto">
            <a:xfrm>
              <a:off x="6297574" y="4074611"/>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11" name="Groupe 10"/>
          <p:cNvGrpSpPr/>
          <p:nvPr/>
        </p:nvGrpSpPr>
        <p:grpSpPr>
          <a:xfrm>
            <a:off x="1378854" y="4453676"/>
            <a:ext cx="7585634" cy="371475"/>
            <a:chOff x="1224097" y="4474413"/>
            <a:chExt cx="7585634" cy="371475"/>
          </a:xfrm>
        </p:grpSpPr>
        <p:sp>
          <p:nvSpPr>
            <p:cNvPr id="31" name="Rectangle 254"/>
            <p:cNvSpPr>
              <a:spLocks noChangeArrowheads="1"/>
            </p:cNvSpPr>
            <p:nvPr/>
          </p:nvSpPr>
          <p:spPr bwMode="auto">
            <a:xfrm>
              <a:off x="1224097" y="4474413"/>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  X  64</a:t>
              </a:r>
              <a:endParaRPr lang="fr-FR" sz="2400" b="1" baseline="30000" dirty="0">
                <a:solidFill>
                  <a:schemeClr val="bg1"/>
                </a:solidFill>
                <a:latin typeface="Arial" pitchFamily="34" charset="0"/>
                <a:cs typeface="Arial" pitchFamily="34" charset="0"/>
              </a:endParaRPr>
            </a:p>
          </p:txBody>
        </p:sp>
        <p:sp>
          <p:nvSpPr>
            <p:cNvPr id="32" name="Rectangle 254"/>
            <p:cNvSpPr>
              <a:spLocks noChangeArrowheads="1"/>
            </p:cNvSpPr>
            <p:nvPr/>
          </p:nvSpPr>
          <p:spPr bwMode="auto">
            <a:xfrm>
              <a:off x="3755465" y="4474413"/>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  X  8</a:t>
              </a:r>
              <a:endParaRPr lang="fr-FR" sz="2400" b="1" baseline="30000" dirty="0">
                <a:solidFill>
                  <a:schemeClr val="bg1"/>
                </a:solidFill>
                <a:latin typeface="Arial" pitchFamily="34" charset="0"/>
                <a:cs typeface="Arial" pitchFamily="34" charset="0"/>
              </a:endParaRPr>
            </a:p>
          </p:txBody>
        </p:sp>
        <p:sp>
          <p:nvSpPr>
            <p:cNvPr id="33" name="Rectangle 254"/>
            <p:cNvSpPr>
              <a:spLocks noChangeArrowheads="1"/>
            </p:cNvSpPr>
            <p:nvPr/>
          </p:nvSpPr>
          <p:spPr bwMode="auto">
            <a:xfrm>
              <a:off x="6286833" y="4474413"/>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  X  1</a:t>
              </a:r>
              <a:endParaRPr lang="fr-FR" sz="2400" b="1" baseline="30000" dirty="0">
                <a:solidFill>
                  <a:schemeClr val="bg1"/>
                </a:solidFill>
                <a:latin typeface="Arial" pitchFamily="34" charset="0"/>
                <a:cs typeface="Arial" pitchFamily="34" charset="0"/>
              </a:endParaRPr>
            </a:p>
          </p:txBody>
        </p:sp>
      </p:grpSp>
      <p:sp>
        <p:nvSpPr>
          <p:cNvPr id="35" name="Rectangle 34"/>
          <p:cNvSpPr/>
          <p:nvPr/>
        </p:nvSpPr>
        <p:spPr>
          <a:xfrm>
            <a:off x="162721" y="3944853"/>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nvSpPr>
        <p:spPr>
          <a:xfrm>
            <a:off x="-39385" y="4880957"/>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nvCxnSpPr>
        <p:spPr>
          <a:xfrm>
            <a:off x="983711" y="4109487"/>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983711" y="461971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983711" y="50255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107513" y="4296182"/>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4" name="Rectangle 33"/>
          <p:cNvSpPr/>
          <p:nvPr/>
        </p:nvSpPr>
        <p:spPr>
          <a:xfrm>
            <a:off x="7269266" y="2946430"/>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1</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0" name="Rectangle 39"/>
          <p:cNvSpPr/>
          <p:nvPr/>
        </p:nvSpPr>
        <p:spPr>
          <a:xfrm>
            <a:off x="4680190"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2</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2" name="Rectangle 41"/>
          <p:cNvSpPr/>
          <p:nvPr/>
        </p:nvSpPr>
        <p:spPr>
          <a:xfrm>
            <a:off x="2148822" y="2946430"/>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3</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154297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42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4700"/>
                            </p:stCondLst>
                            <p:childTnLst>
                              <p:par>
                                <p:cTn id="13" presetID="22" presetClass="entr" presetSubtype="8"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left)">
                                      <p:cBhvr>
                                        <p:cTn id="15" dur="500"/>
                                        <p:tgtEl>
                                          <p:spTgt spid="34"/>
                                        </p:tgtEl>
                                      </p:cBhvr>
                                    </p:animEffect>
                                  </p:childTnLst>
                                </p:cTn>
                              </p:par>
                            </p:childTnLst>
                          </p:cTn>
                        </p:par>
                        <p:par>
                          <p:cTn id="16" fill="hold">
                            <p:stCondLst>
                              <p:cond delay="5200"/>
                            </p:stCondLst>
                            <p:childTnLst>
                              <p:par>
                                <p:cTn id="17" presetID="22" presetClass="entr" presetSubtype="8" fill="hold" grpId="0"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wipe(left)">
                                      <p:cBhvr>
                                        <p:cTn id="19" dur="500"/>
                                        <p:tgtEl>
                                          <p:spTgt spid="40"/>
                                        </p:tgtEl>
                                      </p:cBhvr>
                                    </p:animEffect>
                                  </p:childTnLst>
                                </p:cTn>
                              </p:par>
                            </p:childTnLst>
                          </p:cTn>
                        </p:par>
                        <p:par>
                          <p:cTn id="20" fill="hold">
                            <p:stCondLst>
                              <p:cond delay="5700"/>
                            </p:stCondLst>
                            <p:childTnLst>
                              <p:par>
                                <p:cTn id="21" presetID="22" presetClass="entr" presetSubtype="8" fill="hold" grpId="0" nodeType="after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wipe(left)">
                                      <p:cBhvr>
                                        <p:cTn id="23" dur="500"/>
                                        <p:tgtEl>
                                          <p:spTgt spid="42"/>
                                        </p:tgtEl>
                                      </p:cBhvr>
                                    </p:animEffect>
                                  </p:childTnLst>
                                </p:cTn>
                              </p:par>
                            </p:childTnLst>
                          </p:cTn>
                        </p:par>
                        <p:par>
                          <p:cTn id="24" fill="hold">
                            <p:stCondLst>
                              <p:cond delay="6200"/>
                            </p:stCondLst>
                            <p:childTnLst>
                              <p:par>
                                <p:cTn id="25" presetID="10" presetClass="entr" presetSubtype="0" fill="hold" grpId="0" nodeType="afterEffect">
                                  <p:stCondLst>
                                    <p:cond delay="0"/>
                                  </p:stCondLst>
                                  <p:iterate type="wd">
                                    <p:tmPct val="10000"/>
                                  </p:iterate>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childTnLst>
                          </p:cTn>
                        </p:par>
                        <p:par>
                          <p:cTn id="28" fill="hold">
                            <p:stCondLst>
                              <p:cond delay="6700"/>
                            </p:stCondLst>
                            <p:childTnLst>
                              <p:par>
                                <p:cTn id="29" presetID="22" presetClass="entr" presetSubtype="8" fill="hold" nodeType="after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wipe(left)">
                                      <p:cBhvr>
                                        <p:cTn id="31" dur="500"/>
                                        <p:tgtEl>
                                          <p:spTgt spid="3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left)">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left)">
                                      <p:cBhvr>
                                        <p:cTn id="41" dur="500"/>
                                        <p:tgtEl>
                                          <p:spTgt spid="10"/>
                                        </p:tgtEl>
                                      </p:cBhvr>
                                    </p:animEffect>
                                  </p:childTnLst>
                                </p:cTn>
                              </p:par>
                            </p:childTnLst>
                          </p:cTn>
                        </p:par>
                        <p:par>
                          <p:cTn id="42" fill="hold">
                            <p:stCondLst>
                              <p:cond delay="500"/>
                            </p:stCondLst>
                            <p:childTnLst>
                              <p:par>
                                <p:cTn id="43" presetID="10" presetClass="entr" presetSubtype="0" fill="hold" grpId="0" nodeType="afterEffect">
                                  <p:stCondLst>
                                    <p:cond delay="500"/>
                                  </p:stCondLst>
                                  <p:iterate type="wd">
                                    <p:tmPct val="10000"/>
                                  </p:iterate>
                                  <p:childTnLst>
                                    <p:set>
                                      <p:cBhvr>
                                        <p:cTn id="44" dur="1" fill="hold">
                                          <p:stCondLst>
                                            <p:cond delay="0"/>
                                          </p:stCondLst>
                                        </p:cTn>
                                        <p:tgtEl>
                                          <p:spTgt spid="41"/>
                                        </p:tgtEl>
                                        <p:attrNameLst>
                                          <p:attrName>style.visibility</p:attrName>
                                        </p:attrNameLst>
                                      </p:cBhvr>
                                      <p:to>
                                        <p:strVal val="visible"/>
                                      </p:to>
                                    </p:set>
                                    <p:animEffect transition="in" filter="fade">
                                      <p:cBhvr>
                                        <p:cTn id="45" dur="500"/>
                                        <p:tgtEl>
                                          <p:spTgt spid="41"/>
                                        </p:tgtEl>
                                      </p:cBhvr>
                                    </p:animEffect>
                                  </p:childTnLst>
                                </p:cTn>
                              </p:par>
                            </p:childTnLst>
                          </p:cTn>
                        </p:par>
                        <p:par>
                          <p:cTn id="46" fill="hold">
                            <p:stCondLst>
                              <p:cond delay="1600"/>
                            </p:stCondLst>
                            <p:childTnLst>
                              <p:par>
                                <p:cTn id="47" presetID="22" presetClass="entr" presetSubtype="8" fill="hold" nodeType="after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wipe(left)">
                                      <p:cBhvr>
                                        <p:cTn id="49" dur="500"/>
                                        <p:tgtEl>
                                          <p:spTgt spid="38"/>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wipe(left)">
                                      <p:cBhvr>
                                        <p:cTn id="54" dur="500"/>
                                        <p:tgtEl>
                                          <p:spTgt spid="11"/>
                                        </p:tgtEl>
                                      </p:cBhvr>
                                    </p:animEffect>
                                  </p:childTnLst>
                                </p:cTn>
                              </p:par>
                            </p:childTnLst>
                          </p:cTn>
                        </p:par>
                        <p:par>
                          <p:cTn id="55" fill="hold">
                            <p:stCondLst>
                              <p:cond delay="500"/>
                            </p:stCondLst>
                            <p:childTnLst>
                              <p:par>
                                <p:cTn id="56" presetID="10" presetClass="entr" presetSubtype="0" fill="hold" grpId="0" nodeType="afterEffect">
                                  <p:stCondLst>
                                    <p:cond delay="0"/>
                                  </p:stCondLst>
                                  <p:iterate type="wd">
                                    <p:tmPct val="10000"/>
                                  </p:iterate>
                                  <p:childTnLst>
                                    <p:set>
                                      <p:cBhvr>
                                        <p:cTn id="57" dur="1" fill="hold">
                                          <p:stCondLst>
                                            <p:cond delay="0"/>
                                          </p:stCondLst>
                                        </p:cTn>
                                        <p:tgtEl>
                                          <p:spTgt spid="36"/>
                                        </p:tgtEl>
                                        <p:attrNameLst>
                                          <p:attrName>style.visibility</p:attrName>
                                        </p:attrNameLst>
                                      </p:cBhvr>
                                      <p:to>
                                        <p:strVal val="visible"/>
                                      </p:to>
                                    </p:set>
                                    <p:animEffect transition="in" filter="fade">
                                      <p:cBhvr>
                                        <p:cTn id="58" dur="500"/>
                                        <p:tgtEl>
                                          <p:spTgt spid="36"/>
                                        </p:tgtEl>
                                      </p:cBhvr>
                                    </p:animEffect>
                                  </p:childTnLst>
                                </p:cTn>
                              </p:par>
                            </p:childTnLst>
                          </p:cTn>
                        </p:par>
                        <p:par>
                          <p:cTn id="59" fill="hold">
                            <p:stCondLst>
                              <p:cond delay="1000"/>
                            </p:stCondLst>
                            <p:childTnLst>
                              <p:par>
                                <p:cTn id="60" presetID="22" presetClass="entr" presetSubtype="8" fill="hold" nodeType="after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wipe(left)">
                                      <p:cBhvr>
                                        <p:cTn id="62" dur="500"/>
                                        <p:tgtEl>
                                          <p:spTgt spid="3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wipe(left)">
                                      <p:cBhvr>
                                        <p:cTn id="67" dur="500"/>
                                        <p:tgtEl>
                                          <p:spTgt spid="5"/>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wipe(left)">
                                      <p:cBhvr>
                                        <p:cTn id="71" dur="500"/>
                                        <p:tgtEl>
                                          <p:spTgt spid="26"/>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17"/>
                                        </p:tgtEl>
                                        <p:attrNameLst>
                                          <p:attrName>style.visibility</p:attrName>
                                        </p:attrNameLst>
                                      </p:cBhvr>
                                      <p:to>
                                        <p:strVal val="visible"/>
                                      </p:to>
                                    </p:set>
                                    <p:animEffect transition="in" filter="wipe(left)">
                                      <p:cBhvr>
                                        <p:cTn id="7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6" grpId="0"/>
      <p:bldP spid="35" grpId="0"/>
      <p:bldP spid="36" grpId="0"/>
      <p:bldP spid="41" grpId="0"/>
      <p:bldP spid="34" grpId="0"/>
      <p:bldP spid="40" grpId="0"/>
      <p:bldP spid="4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nvSpPr>
        <p:spPr>
          <a:xfrm>
            <a:off x="-42914" y="1702549"/>
            <a:ext cx="9166516"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Octal  </a:t>
            </a:r>
            <a:r>
              <a:rPr lang="fr-FR" b="1" dirty="0" smtClean="0">
                <a:effectLst>
                  <a:outerShdw blurRad="38100" dist="38100" dir="2700000" algn="tl">
                    <a:srgbClr val="000000">
                      <a:alpha val="43137"/>
                    </a:srgbClr>
                  </a:outerShdw>
                </a:effectLst>
                <a:latin typeface="Arial" pitchFamily="34" charset="0"/>
                <a:cs typeface="Arial" pitchFamily="34" charset="0"/>
              </a:rPr>
              <a:t>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octal : 1346  à vous de jouer….</a:t>
            </a:r>
          </a:p>
        </p:txBody>
      </p:sp>
      <p:sp>
        <p:nvSpPr>
          <p:cNvPr id="17" name="Rectangle 16"/>
          <p:cNvSpPr/>
          <p:nvPr/>
        </p:nvSpPr>
        <p:spPr>
          <a:xfrm>
            <a:off x="2217795" y="5696083"/>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1346</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6" name="Rectangle 25"/>
          <p:cNvSpPr/>
          <p:nvPr/>
        </p:nvSpPr>
        <p:spPr>
          <a:xfrm>
            <a:off x="6804248" y="533747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5" name="Rectangle 34"/>
          <p:cNvSpPr/>
          <p:nvPr/>
        </p:nvSpPr>
        <p:spPr>
          <a:xfrm>
            <a:off x="162721" y="3861048"/>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nvSpPr>
        <p:spPr>
          <a:xfrm>
            <a:off x="-39385" y="4880957"/>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nvCxnSpPr>
        <p:spPr>
          <a:xfrm>
            <a:off x="983711" y="407707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983711" y="461971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983711" y="50255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107513" y="4296182"/>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nvGrpSpPr>
        <p:grpSpPr>
          <a:xfrm>
            <a:off x="1266391" y="3284984"/>
            <a:ext cx="7194041" cy="371475"/>
            <a:chOff x="1266391" y="3284984"/>
            <a:chExt cx="7194041" cy="371475"/>
          </a:xfrm>
        </p:grpSpPr>
        <p:sp>
          <p:nvSpPr>
            <p:cNvPr id="159" name="Rectangle 254"/>
            <p:cNvSpPr>
              <a:spLocks noChangeArrowheads="1"/>
            </p:cNvSpPr>
            <p:nvPr/>
          </p:nvSpPr>
          <p:spPr bwMode="auto">
            <a:xfrm>
              <a:off x="3068067" y="3284984"/>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4867529" y="3284984"/>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4</a:t>
              </a:r>
            </a:p>
          </p:txBody>
        </p:sp>
        <p:sp>
          <p:nvSpPr>
            <p:cNvPr id="161" name="Rectangle 254"/>
            <p:cNvSpPr>
              <a:spLocks noChangeArrowheads="1"/>
            </p:cNvSpPr>
            <p:nvPr/>
          </p:nvSpPr>
          <p:spPr bwMode="auto">
            <a:xfrm>
              <a:off x="6666991" y="3284984"/>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p>
          </p:txBody>
        </p:sp>
        <p:sp>
          <p:nvSpPr>
            <p:cNvPr id="53" name="Rectangle 254"/>
            <p:cNvSpPr>
              <a:spLocks noChangeArrowheads="1"/>
            </p:cNvSpPr>
            <p:nvPr/>
          </p:nvSpPr>
          <p:spPr bwMode="auto">
            <a:xfrm>
              <a:off x="1266391" y="3284984"/>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10" name="Groupe 9"/>
          <p:cNvGrpSpPr/>
          <p:nvPr/>
        </p:nvGrpSpPr>
        <p:grpSpPr>
          <a:xfrm>
            <a:off x="1258756" y="3684786"/>
            <a:ext cx="7194041" cy="371475"/>
            <a:chOff x="1258756" y="3684786"/>
            <a:chExt cx="7194041" cy="371475"/>
          </a:xfrm>
        </p:grpSpPr>
        <p:grpSp>
          <p:nvGrpSpPr>
            <p:cNvPr id="9" name="Groupe 8"/>
            <p:cNvGrpSpPr/>
            <p:nvPr/>
          </p:nvGrpSpPr>
          <p:grpSpPr>
            <a:xfrm>
              <a:off x="3060432" y="3684786"/>
              <a:ext cx="5392365" cy="371475"/>
              <a:chOff x="3060432" y="3684786"/>
              <a:chExt cx="5392365" cy="371475"/>
            </a:xfrm>
          </p:grpSpPr>
          <p:sp>
            <p:nvSpPr>
              <p:cNvPr id="132" name="Rectangle 254"/>
              <p:cNvSpPr>
                <a:spLocks noChangeArrowheads="1"/>
              </p:cNvSpPr>
              <p:nvPr/>
            </p:nvSpPr>
            <p:spPr bwMode="auto">
              <a:xfrm>
                <a:off x="3060432" y="3684786"/>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4859894" y="3684786"/>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6659356" y="3684786"/>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grpSp>
        <p:sp>
          <p:nvSpPr>
            <p:cNvPr id="56" name="Rectangle 254"/>
            <p:cNvSpPr>
              <a:spLocks noChangeArrowheads="1"/>
            </p:cNvSpPr>
            <p:nvPr/>
          </p:nvSpPr>
          <p:spPr bwMode="auto">
            <a:xfrm>
              <a:off x="1258756" y="3684786"/>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3</a:t>
              </a:r>
              <a:endParaRPr lang="fr-FR" sz="2400" b="1" baseline="30000" dirty="0">
                <a:solidFill>
                  <a:schemeClr val="bg1"/>
                </a:solidFill>
                <a:latin typeface="Arial" pitchFamily="34" charset="0"/>
                <a:cs typeface="Arial" pitchFamily="34" charset="0"/>
              </a:endParaRPr>
            </a:p>
          </p:txBody>
        </p:sp>
      </p:grpSp>
      <p:grpSp>
        <p:nvGrpSpPr>
          <p:cNvPr id="13" name="Groupe 12"/>
          <p:cNvGrpSpPr/>
          <p:nvPr/>
        </p:nvGrpSpPr>
        <p:grpSpPr>
          <a:xfrm>
            <a:off x="1258756" y="4859784"/>
            <a:ext cx="7194041" cy="385961"/>
            <a:chOff x="1258756" y="4859784"/>
            <a:chExt cx="7194041" cy="385961"/>
          </a:xfrm>
        </p:grpSpPr>
        <p:sp>
          <p:nvSpPr>
            <p:cNvPr id="22" name="Rectangle 254"/>
            <p:cNvSpPr>
              <a:spLocks noChangeArrowheads="1"/>
            </p:cNvSpPr>
            <p:nvPr/>
          </p:nvSpPr>
          <p:spPr bwMode="auto">
            <a:xfrm>
              <a:off x="3060432" y="4874270"/>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192    +    </a:t>
              </a:r>
              <a:endParaRPr lang="fr-FR" sz="2400" b="1" baseline="30000" dirty="0">
                <a:solidFill>
                  <a:schemeClr val="bg1"/>
                </a:solidFill>
                <a:latin typeface="Arial" pitchFamily="34" charset="0"/>
                <a:cs typeface="Arial" pitchFamily="34" charset="0"/>
              </a:endParaRPr>
            </a:p>
          </p:txBody>
        </p:sp>
        <p:sp>
          <p:nvSpPr>
            <p:cNvPr id="23" name="Rectangle 254"/>
            <p:cNvSpPr>
              <a:spLocks noChangeArrowheads="1"/>
            </p:cNvSpPr>
            <p:nvPr/>
          </p:nvSpPr>
          <p:spPr bwMode="auto">
            <a:xfrm>
              <a:off x="4859894" y="4874270"/>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32    +</a:t>
              </a:r>
              <a:endParaRPr lang="fr-FR" sz="2400" b="1" baseline="30000" dirty="0">
                <a:solidFill>
                  <a:schemeClr val="bg1"/>
                </a:solidFill>
                <a:latin typeface="Arial" pitchFamily="34" charset="0"/>
                <a:cs typeface="Arial" pitchFamily="34" charset="0"/>
              </a:endParaRPr>
            </a:p>
          </p:txBody>
        </p:sp>
        <p:sp>
          <p:nvSpPr>
            <p:cNvPr id="24" name="Rectangle 254"/>
            <p:cNvSpPr>
              <a:spLocks noChangeArrowheads="1"/>
            </p:cNvSpPr>
            <p:nvPr/>
          </p:nvSpPr>
          <p:spPr bwMode="auto">
            <a:xfrm>
              <a:off x="6659356" y="4859784"/>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endParaRPr lang="fr-FR" sz="2400" b="1" baseline="30000" dirty="0">
                <a:solidFill>
                  <a:schemeClr val="bg1"/>
                </a:solidFill>
                <a:latin typeface="Arial" pitchFamily="34" charset="0"/>
                <a:cs typeface="Arial" pitchFamily="34" charset="0"/>
              </a:endParaRPr>
            </a:p>
          </p:txBody>
        </p:sp>
        <p:sp>
          <p:nvSpPr>
            <p:cNvPr id="50" name="Rectangle 254"/>
            <p:cNvSpPr>
              <a:spLocks noChangeArrowheads="1"/>
            </p:cNvSpPr>
            <p:nvPr/>
          </p:nvSpPr>
          <p:spPr bwMode="auto">
            <a:xfrm>
              <a:off x="1258756" y="4874270"/>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512    +    </a:t>
              </a:r>
              <a:endParaRPr lang="fr-FR" sz="2400" b="1" baseline="30000" dirty="0">
                <a:solidFill>
                  <a:schemeClr val="bg1"/>
                </a:solidFill>
                <a:latin typeface="Arial" pitchFamily="34" charset="0"/>
                <a:cs typeface="Arial" pitchFamily="34" charset="0"/>
              </a:endParaRPr>
            </a:p>
          </p:txBody>
        </p:sp>
      </p:grpSp>
      <p:grpSp>
        <p:nvGrpSpPr>
          <p:cNvPr id="11" name="Groupe 10"/>
          <p:cNvGrpSpPr/>
          <p:nvPr/>
        </p:nvGrpSpPr>
        <p:grpSpPr>
          <a:xfrm>
            <a:off x="1266391" y="4074611"/>
            <a:ext cx="7194041" cy="371475"/>
            <a:chOff x="1266391" y="4074611"/>
            <a:chExt cx="7194041" cy="371475"/>
          </a:xfrm>
        </p:grpSpPr>
        <p:sp>
          <p:nvSpPr>
            <p:cNvPr id="28" name="Rectangle 254"/>
            <p:cNvSpPr>
              <a:spLocks noChangeArrowheads="1"/>
            </p:cNvSpPr>
            <p:nvPr/>
          </p:nvSpPr>
          <p:spPr bwMode="auto">
            <a:xfrm>
              <a:off x="3068067" y="4074611"/>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64</a:t>
              </a:r>
              <a:endParaRPr lang="fr-FR" sz="2400" b="1" dirty="0">
                <a:solidFill>
                  <a:schemeClr val="bg1"/>
                </a:solidFill>
                <a:latin typeface="Arial" pitchFamily="34" charset="0"/>
                <a:cs typeface="Arial" pitchFamily="34" charset="0"/>
              </a:endParaRPr>
            </a:p>
          </p:txBody>
        </p:sp>
        <p:sp>
          <p:nvSpPr>
            <p:cNvPr id="29" name="Rectangle 254"/>
            <p:cNvSpPr>
              <a:spLocks noChangeArrowheads="1"/>
            </p:cNvSpPr>
            <p:nvPr/>
          </p:nvSpPr>
          <p:spPr bwMode="auto">
            <a:xfrm>
              <a:off x="4867529" y="4074611"/>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endParaRPr lang="fr-FR" sz="2400" b="1" dirty="0">
                <a:solidFill>
                  <a:schemeClr val="bg1"/>
                </a:solidFill>
                <a:latin typeface="Arial" pitchFamily="34" charset="0"/>
                <a:cs typeface="Arial" pitchFamily="34" charset="0"/>
              </a:endParaRPr>
            </a:p>
          </p:txBody>
        </p:sp>
        <p:sp>
          <p:nvSpPr>
            <p:cNvPr id="30" name="Rectangle 254"/>
            <p:cNvSpPr>
              <a:spLocks noChangeArrowheads="1"/>
            </p:cNvSpPr>
            <p:nvPr/>
          </p:nvSpPr>
          <p:spPr bwMode="auto">
            <a:xfrm>
              <a:off x="6666991" y="4074611"/>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44" name="Rectangle 254"/>
            <p:cNvSpPr>
              <a:spLocks noChangeArrowheads="1"/>
            </p:cNvSpPr>
            <p:nvPr/>
          </p:nvSpPr>
          <p:spPr bwMode="auto">
            <a:xfrm>
              <a:off x="1266391" y="4074611"/>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512</a:t>
              </a:r>
              <a:endParaRPr lang="fr-FR" sz="2400" b="1" dirty="0">
                <a:solidFill>
                  <a:schemeClr val="bg1"/>
                </a:solidFill>
                <a:latin typeface="Arial" pitchFamily="34" charset="0"/>
                <a:cs typeface="Arial" pitchFamily="34" charset="0"/>
              </a:endParaRPr>
            </a:p>
          </p:txBody>
        </p:sp>
      </p:grpSp>
      <p:grpSp>
        <p:nvGrpSpPr>
          <p:cNvPr id="12" name="Groupe 11"/>
          <p:cNvGrpSpPr/>
          <p:nvPr/>
        </p:nvGrpSpPr>
        <p:grpSpPr>
          <a:xfrm>
            <a:off x="1258756" y="4474413"/>
            <a:ext cx="7194041" cy="371475"/>
            <a:chOff x="1258756" y="4474413"/>
            <a:chExt cx="7194041" cy="371475"/>
          </a:xfrm>
        </p:grpSpPr>
        <p:sp>
          <p:nvSpPr>
            <p:cNvPr id="31" name="Rectangle 254"/>
            <p:cNvSpPr>
              <a:spLocks noChangeArrowheads="1"/>
            </p:cNvSpPr>
            <p:nvPr/>
          </p:nvSpPr>
          <p:spPr bwMode="auto">
            <a:xfrm>
              <a:off x="3060432" y="4474413"/>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  X  64</a:t>
              </a:r>
              <a:endParaRPr lang="fr-FR" sz="2400" b="1" baseline="30000" dirty="0">
                <a:solidFill>
                  <a:schemeClr val="bg1"/>
                </a:solidFill>
                <a:latin typeface="Arial" pitchFamily="34" charset="0"/>
                <a:cs typeface="Arial" pitchFamily="34" charset="0"/>
              </a:endParaRPr>
            </a:p>
          </p:txBody>
        </p:sp>
        <p:sp>
          <p:nvSpPr>
            <p:cNvPr id="32" name="Rectangle 254"/>
            <p:cNvSpPr>
              <a:spLocks noChangeArrowheads="1"/>
            </p:cNvSpPr>
            <p:nvPr/>
          </p:nvSpPr>
          <p:spPr bwMode="auto">
            <a:xfrm>
              <a:off x="4859894" y="4474413"/>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X  8</a:t>
              </a:r>
              <a:endParaRPr lang="fr-FR" sz="2400" b="1" baseline="30000" dirty="0">
                <a:solidFill>
                  <a:schemeClr val="bg1"/>
                </a:solidFill>
                <a:latin typeface="Arial" pitchFamily="34" charset="0"/>
                <a:cs typeface="Arial" pitchFamily="34" charset="0"/>
              </a:endParaRPr>
            </a:p>
          </p:txBody>
        </p:sp>
        <p:sp>
          <p:nvSpPr>
            <p:cNvPr id="33" name="Rectangle 254"/>
            <p:cNvSpPr>
              <a:spLocks noChangeArrowheads="1"/>
            </p:cNvSpPr>
            <p:nvPr/>
          </p:nvSpPr>
          <p:spPr bwMode="auto">
            <a:xfrm>
              <a:off x="6659356" y="4474413"/>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  X  1</a:t>
              </a:r>
              <a:endParaRPr lang="fr-FR" sz="2400" b="1" baseline="30000" dirty="0">
                <a:solidFill>
                  <a:schemeClr val="bg1"/>
                </a:solidFill>
                <a:latin typeface="Arial" pitchFamily="34" charset="0"/>
                <a:cs typeface="Arial" pitchFamily="34" charset="0"/>
              </a:endParaRPr>
            </a:p>
          </p:txBody>
        </p:sp>
        <p:sp>
          <p:nvSpPr>
            <p:cNvPr id="47" name="Rectangle 254"/>
            <p:cNvSpPr>
              <a:spLocks noChangeArrowheads="1"/>
            </p:cNvSpPr>
            <p:nvPr/>
          </p:nvSpPr>
          <p:spPr bwMode="auto">
            <a:xfrm>
              <a:off x="1258756" y="4474413"/>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  X  512</a:t>
              </a:r>
              <a:endParaRPr lang="fr-FR" sz="2400" b="1" baseline="30000" dirty="0">
                <a:solidFill>
                  <a:schemeClr val="bg1"/>
                </a:solidFill>
                <a:latin typeface="Arial" pitchFamily="34" charset="0"/>
                <a:cs typeface="Arial" pitchFamily="34" charset="0"/>
              </a:endParaRPr>
            </a:p>
          </p:txBody>
        </p:sp>
      </p:grpSp>
      <p:sp>
        <p:nvSpPr>
          <p:cNvPr id="14" name="Rectangle 13"/>
          <p:cNvSpPr/>
          <p:nvPr/>
        </p:nvSpPr>
        <p:spPr>
          <a:xfrm>
            <a:off x="7764281" y="5337246"/>
            <a:ext cx="76815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742</a:t>
            </a:r>
          </a:p>
        </p:txBody>
      </p:sp>
      <p:sp>
        <p:nvSpPr>
          <p:cNvPr id="15" name="Rectangle 14"/>
          <p:cNvSpPr/>
          <p:nvPr/>
        </p:nvSpPr>
        <p:spPr>
          <a:xfrm>
            <a:off x="4839245" y="5661248"/>
            <a:ext cx="931665" cy="461665"/>
          </a:xfrm>
          <a:prstGeom prst="rect">
            <a:avLst/>
          </a:prstGeom>
        </p:spPr>
        <p:txBody>
          <a:bodyPr wrap="none">
            <a:spAutoFit/>
          </a:bodyPr>
          <a:lstStyle/>
          <a:p>
            <a:r>
              <a:rPr lang="fr-FR" sz="2400" b="1" dirty="0">
                <a:solidFill>
                  <a:schemeClr val="bg1"/>
                </a:solidFill>
                <a:effectLst>
                  <a:outerShdw blurRad="38100" dist="38100" dir="2700000" algn="tl">
                    <a:srgbClr val="000000">
                      <a:alpha val="43137"/>
                    </a:srgbClr>
                  </a:outerShdw>
                </a:effectLst>
                <a:latin typeface="Arial" pitchFamily="34" charset="0"/>
                <a:cs typeface="Arial" pitchFamily="34" charset="0"/>
              </a:rPr>
              <a:t>742 </a:t>
            </a:r>
            <a:r>
              <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rPr>
              <a:t>D</a:t>
            </a:r>
          </a:p>
        </p:txBody>
      </p:sp>
      <p:sp>
        <p:nvSpPr>
          <p:cNvPr id="42" name="Rectangle 41"/>
          <p:cNvSpPr/>
          <p:nvPr/>
        </p:nvSpPr>
        <p:spPr>
          <a:xfrm>
            <a:off x="7092280" y="2929553"/>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1</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3" name="Rectangle 42"/>
          <p:cNvSpPr/>
          <p:nvPr/>
        </p:nvSpPr>
        <p:spPr>
          <a:xfrm>
            <a:off x="5374939"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2</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5" name="Rectangle 44"/>
          <p:cNvSpPr/>
          <p:nvPr/>
        </p:nvSpPr>
        <p:spPr>
          <a:xfrm>
            <a:off x="3502731"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3</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6" name="Rectangle 45"/>
          <p:cNvSpPr/>
          <p:nvPr/>
        </p:nvSpPr>
        <p:spPr>
          <a:xfrm>
            <a:off x="1721703" y="2929553"/>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4</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187807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2" presetClass="entr" presetSubtype="8" fill="hold" nodeType="afterEffect">
                                  <p:stCondLst>
                                    <p:cond delay="50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wipe(left)">
                                      <p:cBhvr>
                                        <p:cTn id="15" dur="500"/>
                                        <p:tgtEl>
                                          <p:spTgt spid="42"/>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wipe(left)">
                                      <p:cBhvr>
                                        <p:cTn id="19" dur="500"/>
                                        <p:tgtEl>
                                          <p:spTgt spid="43"/>
                                        </p:tgtEl>
                                      </p:cBhvr>
                                    </p:animEffect>
                                  </p:childTnLst>
                                </p:cTn>
                              </p:par>
                            </p:childTnLst>
                          </p:cTn>
                        </p:par>
                        <p:par>
                          <p:cTn id="20" fill="hold">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wipe(left)">
                                      <p:cBhvr>
                                        <p:cTn id="23" dur="500"/>
                                        <p:tgtEl>
                                          <p:spTgt spid="45"/>
                                        </p:tgtEl>
                                      </p:cBhvr>
                                    </p:animEffect>
                                  </p:childTnLst>
                                </p:cTn>
                              </p:par>
                            </p:childTnLst>
                          </p:cTn>
                        </p:par>
                        <p:par>
                          <p:cTn id="24" fill="hold">
                            <p:stCondLst>
                              <p:cond delay="3000"/>
                            </p:stCondLst>
                            <p:childTnLst>
                              <p:par>
                                <p:cTn id="25" presetID="22" presetClass="entr" presetSubtype="8" fill="hold" grpId="0" nodeType="after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wipe(left)">
                                      <p:cBhvr>
                                        <p:cTn id="27" dur="500"/>
                                        <p:tgtEl>
                                          <p:spTgt spid="46"/>
                                        </p:tgtEl>
                                      </p:cBhvr>
                                    </p:animEffect>
                                  </p:childTnLst>
                                </p:cTn>
                              </p:par>
                            </p:childTnLst>
                          </p:cTn>
                        </p:par>
                        <p:par>
                          <p:cTn id="28" fill="hold">
                            <p:stCondLst>
                              <p:cond delay="3500"/>
                            </p:stCondLst>
                            <p:childTnLst>
                              <p:par>
                                <p:cTn id="29" presetID="22" presetClass="entr" presetSubtype="8" fill="hold" grpId="0" nodeType="afterEffect">
                                  <p:stCondLst>
                                    <p:cond delay="500"/>
                                  </p:stCondLst>
                                  <p:childTnLst>
                                    <p:set>
                                      <p:cBhvr>
                                        <p:cTn id="30" dur="1" fill="hold">
                                          <p:stCondLst>
                                            <p:cond delay="0"/>
                                          </p:stCondLst>
                                        </p:cTn>
                                        <p:tgtEl>
                                          <p:spTgt spid="35"/>
                                        </p:tgtEl>
                                        <p:attrNameLst>
                                          <p:attrName>style.visibility</p:attrName>
                                        </p:attrNameLst>
                                      </p:cBhvr>
                                      <p:to>
                                        <p:strVal val="visible"/>
                                      </p:to>
                                    </p:set>
                                    <p:animEffect transition="in" filter="wipe(left)">
                                      <p:cBhvr>
                                        <p:cTn id="31" dur="500"/>
                                        <p:tgtEl>
                                          <p:spTgt spid="35"/>
                                        </p:tgtEl>
                                      </p:cBhvr>
                                    </p:animEffect>
                                  </p:childTnLst>
                                </p:cTn>
                              </p:par>
                            </p:childTnLst>
                          </p:cTn>
                        </p:par>
                        <p:par>
                          <p:cTn id="32" fill="hold">
                            <p:stCondLst>
                              <p:cond delay="4500"/>
                            </p:stCondLst>
                            <p:childTnLst>
                              <p:par>
                                <p:cTn id="33" presetID="22" presetClass="entr" presetSubtype="8" fill="hold" nodeType="afterEffect">
                                  <p:stCondLst>
                                    <p:cond delay="500"/>
                                  </p:stCondLst>
                                  <p:childTnLst>
                                    <p:set>
                                      <p:cBhvr>
                                        <p:cTn id="34" dur="1" fill="hold">
                                          <p:stCondLst>
                                            <p:cond delay="0"/>
                                          </p:stCondLst>
                                        </p:cTn>
                                        <p:tgtEl>
                                          <p:spTgt spid="37"/>
                                        </p:tgtEl>
                                        <p:attrNameLst>
                                          <p:attrName>style.visibility</p:attrName>
                                        </p:attrNameLst>
                                      </p:cBhvr>
                                      <p:to>
                                        <p:strVal val="visible"/>
                                      </p:to>
                                    </p:set>
                                    <p:animEffect transition="in" filter="wipe(left)">
                                      <p:cBhvr>
                                        <p:cTn id="35" dur="500"/>
                                        <p:tgtEl>
                                          <p:spTgt spid="3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left)">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left)">
                                      <p:cBhvr>
                                        <p:cTn id="45" dur="500"/>
                                        <p:tgtEl>
                                          <p:spTgt spid="11"/>
                                        </p:tgtEl>
                                      </p:cBhvr>
                                    </p:animEffect>
                                  </p:childTnLst>
                                </p:cTn>
                              </p:par>
                            </p:childTnLst>
                          </p:cTn>
                        </p:par>
                        <p:par>
                          <p:cTn id="46" fill="hold">
                            <p:stCondLst>
                              <p:cond delay="500"/>
                            </p:stCondLst>
                            <p:childTnLst>
                              <p:par>
                                <p:cTn id="47" presetID="22" presetClass="entr" presetSubtype="8" fill="hold" grpId="0" nodeType="after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childTnLst>
                          </p:cTn>
                        </p:par>
                        <p:par>
                          <p:cTn id="50" fill="hold">
                            <p:stCondLst>
                              <p:cond delay="1500"/>
                            </p:stCondLst>
                            <p:childTnLst>
                              <p:par>
                                <p:cTn id="51" presetID="22" presetClass="entr" presetSubtype="8" fill="hold" nodeType="afterEffect">
                                  <p:stCondLst>
                                    <p:cond delay="500"/>
                                  </p:stCondLst>
                                  <p:childTnLst>
                                    <p:set>
                                      <p:cBhvr>
                                        <p:cTn id="52" dur="1" fill="hold">
                                          <p:stCondLst>
                                            <p:cond delay="0"/>
                                          </p:stCondLst>
                                        </p:cTn>
                                        <p:tgtEl>
                                          <p:spTgt spid="38"/>
                                        </p:tgtEl>
                                        <p:attrNameLst>
                                          <p:attrName>style.visibility</p:attrName>
                                        </p:attrNameLst>
                                      </p:cBhvr>
                                      <p:to>
                                        <p:strVal val="visible"/>
                                      </p:to>
                                    </p:set>
                                    <p:animEffect transition="in" filter="wipe(left)">
                                      <p:cBhvr>
                                        <p:cTn id="53" dur="500"/>
                                        <p:tgtEl>
                                          <p:spTgt spid="3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wipe(left)">
                                      <p:cBhvr>
                                        <p:cTn id="58" dur="500"/>
                                        <p:tgtEl>
                                          <p:spTgt spid="12"/>
                                        </p:tgtEl>
                                      </p:cBhvr>
                                    </p:animEffect>
                                  </p:childTnLst>
                                </p:cTn>
                              </p:par>
                            </p:childTnLst>
                          </p:cTn>
                        </p:par>
                        <p:par>
                          <p:cTn id="59" fill="hold">
                            <p:stCondLst>
                              <p:cond delay="500"/>
                            </p:stCondLst>
                            <p:childTnLst>
                              <p:par>
                                <p:cTn id="60" presetID="22" presetClass="entr" presetSubtype="8" fill="hold" grpId="0" nodeType="afterEffect">
                                  <p:stCondLst>
                                    <p:cond delay="500"/>
                                  </p:stCondLst>
                                  <p:childTnLst>
                                    <p:set>
                                      <p:cBhvr>
                                        <p:cTn id="61" dur="1" fill="hold">
                                          <p:stCondLst>
                                            <p:cond delay="0"/>
                                          </p:stCondLst>
                                        </p:cTn>
                                        <p:tgtEl>
                                          <p:spTgt spid="36"/>
                                        </p:tgtEl>
                                        <p:attrNameLst>
                                          <p:attrName>style.visibility</p:attrName>
                                        </p:attrNameLst>
                                      </p:cBhvr>
                                      <p:to>
                                        <p:strVal val="visible"/>
                                      </p:to>
                                    </p:set>
                                    <p:animEffect transition="in" filter="wipe(left)">
                                      <p:cBhvr>
                                        <p:cTn id="62" dur="500"/>
                                        <p:tgtEl>
                                          <p:spTgt spid="36"/>
                                        </p:tgtEl>
                                      </p:cBhvr>
                                    </p:animEffect>
                                  </p:childTnLst>
                                </p:cTn>
                              </p:par>
                            </p:childTnLst>
                          </p:cTn>
                        </p:par>
                        <p:par>
                          <p:cTn id="63" fill="hold">
                            <p:stCondLst>
                              <p:cond delay="1500"/>
                            </p:stCondLst>
                            <p:childTnLst>
                              <p:par>
                                <p:cTn id="64" presetID="22" presetClass="entr" presetSubtype="8" fill="hold" nodeType="afterEffect">
                                  <p:stCondLst>
                                    <p:cond delay="500"/>
                                  </p:stCondLst>
                                  <p:childTnLst>
                                    <p:set>
                                      <p:cBhvr>
                                        <p:cTn id="65" dur="1" fill="hold">
                                          <p:stCondLst>
                                            <p:cond delay="0"/>
                                          </p:stCondLst>
                                        </p:cTn>
                                        <p:tgtEl>
                                          <p:spTgt spid="39"/>
                                        </p:tgtEl>
                                        <p:attrNameLst>
                                          <p:attrName>style.visibility</p:attrName>
                                        </p:attrNameLst>
                                      </p:cBhvr>
                                      <p:to>
                                        <p:strVal val="visible"/>
                                      </p:to>
                                    </p:set>
                                    <p:animEffect transition="in" filter="wipe(left)">
                                      <p:cBhvr>
                                        <p:cTn id="66" dur="500"/>
                                        <p:tgtEl>
                                          <p:spTgt spid="39"/>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wipe(left)">
                                      <p:cBhvr>
                                        <p:cTn id="71" dur="500"/>
                                        <p:tgtEl>
                                          <p:spTgt spid="13"/>
                                        </p:tgtEl>
                                      </p:cBhvr>
                                    </p:animEffect>
                                  </p:childTnLst>
                                </p:cTn>
                              </p:par>
                            </p:childTnLst>
                          </p:cTn>
                        </p:par>
                        <p:par>
                          <p:cTn id="72" fill="hold">
                            <p:stCondLst>
                              <p:cond delay="500"/>
                            </p:stCondLst>
                            <p:childTnLst>
                              <p:par>
                                <p:cTn id="73" presetID="22" presetClass="entr" presetSubtype="8" fill="hold" grpId="0" nodeType="afterEffect">
                                  <p:stCondLst>
                                    <p:cond delay="500"/>
                                  </p:stCondLst>
                                  <p:childTnLst>
                                    <p:set>
                                      <p:cBhvr>
                                        <p:cTn id="74" dur="1" fill="hold">
                                          <p:stCondLst>
                                            <p:cond delay="0"/>
                                          </p:stCondLst>
                                        </p:cTn>
                                        <p:tgtEl>
                                          <p:spTgt spid="26"/>
                                        </p:tgtEl>
                                        <p:attrNameLst>
                                          <p:attrName>style.visibility</p:attrName>
                                        </p:attrNameLst>
                                      </p:cBhvr>
                                      <p:to>
                                        <p:strVal val="visible"/>
                                      </p:to>
                                    </p:set>
                                    <p:animEffect transition="in" filter="wipe(left)">
                                      <p:cBhvr>
                                        <p:cTn id="75" dur="500"/>
                                        <p:tgtEl>
                                          <p:spTgt spid="26"/>
                                        </p:tgtEl>
                                      </p:cBhvr>
                                    </p:animEffect>
                                  </p:childTnLst>
                                </p:cTn>
                              </p:par>
                            </p:childTnLst>
                          </p:cTn>
                        </p:par>
                        <p:par>
                          <p:cTn id="76" fill="hold">
                            <p:stCondLst>
                              <p:cond delay="1500"/>
                            </p:stCondLst>
                            <p:childTnLst>
                              <p:par>
                                <p:cTn id="77" presetID="22" presetClass="entr" presetSubtype="8" fill="hold" grpId="0" nodeType="after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wipe(left)">
                                      <p:cBhvr>
                                        <p:cTn id="79" dur="500"/>
                                        <p:tgtEl>
                                          <p:spTgt spid="14"/>
                                        </p:tgtEl>
                                      </p:cBhvr>
                                    </p:animEffect>
                                  </p:childTnLst>
                                </p:cTn>
                              </p:par>
                            </p:childTnLst>
                          </p:cTn>
                        </p:par>
                        <p:par>
                          <p:cTn id="80" fill="hold">
                            <p:stCondLst>
                              <p:cond delay="2500"/>
                            </p:stCondLst>
                            <p:childTnLst>
                              <p:par>
                                <p:cTn id="81" presetID="22" presetClass="entr" presetSubtype="8" fill="hold" grpId="0" nodeType="afterEffect">
                                  <p:stCondLst>
                                    <p:cond delay="500"/>
                                  </p:stCondLst>
                                  <p:childTnLst>
                                    <p:set>
                                      <p:cBhvr>
                                        <p:cTn id="82" dur="1" fill="hold">
                                          <p:stCondLst>
                                            <p:cond delay="0"/>
                                          </p:stCondLst>
                                        </p:cTn>
                                        <p:tgtEl>
                                          <p:spTgt spid="17"/>
                                        </p:tgtEl>
                                        <p:attrNameLst>
                                          <p:attrName>style.visibility</p:attrName>
                                        </p:attrNameLst>
                                      </p:cBhvr>
                                      <p:to>
                                        <p:strVal val="visible"/>
                                      </p:to>
                                    </p:set>
                                    <p:animEffect transition="in" filter="wipe(left)">
                                      <p:cBhvr>
                                        <p:cTn id="8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6" grpId="0"/>
      <p:bldP spid="35" grpId="0"/>
      <p:bldP spid="36" grpId="0"/>
      <p:bldP spid="41" grpId="0"/>
      <p:bldP spid="14" grpId="0"/>
      <p:bldP spid="42" grpId="0"/>
      <p:bldP spid="43" grpId="0"/>
      <p:bldP spid="45" grpId="0"/>
      <p:bldP spid="4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upload.wikimedia.org/wikipedia/commons/thumb/8/8e/International_Morse_Code-fr.svg/450px-International_Morse_Code-fr.svg.png"/>
          <p:cNvPicPr>
            <a:picLocks noChangeAspect="1" noChangeArrowheads="1"/>
          </p:cNvPicPr>
          <p:nvPr/>
        </p:nvPicPr>
        <p:blipFill rotWithShape="1">
          <a:blip r:embed="rId3">
            <a:lum bright="70000" contrast="-70000"/>
            <a:extLst>
              <a:ext uri="{BEBA8EAE-BF5A-486C-A8C5-ECC9F3942E4B}">
                <a14:imgProps xmlns:a14="http://schemas.microsoft.com/office/drawing/2010/main">
                  <a14:imgLayer r:embed="rId4">
                    <a14:imgEffect>
                      <a14:sharpenSoften amount="50000"/>
                    </a14:imgEffect>
                    <a14:imgEffect>
                      <a14:saturation sat="400000"/>
                    </a14:imgEffect>
                  </a14:imgLayer>
                </a14:imgProps>
              </a:ext>
              <a:ext uri="{28A0092B-C50C-407E-A947-70E740481C1C}">
                <a14:useLocalDpi xmlns:a14="http://schemas.microsoft.com/office/drawing/2010/main" val="0"/>
              </a:ext>
            </a:extLst>
          </a:blip>
          <a:srcRect t="21638"/>
          <a:stretch/>
        </p:blipFill>
        <p:spPr bwMode="auto">
          <a:xfrm>
            <a:off x="5220072" y="2492896"/>
            <a:ext cx="3965427" cy="400506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ZoneTexte 5"/>
          <p:cNvSpPr txBox="1"/>
          <p:nvPr/>
        </p:nvSpPr>
        <p:spPr>
          <a:xfrm>
            <a:off x="16520" y="964017"/>
            <a:ext cx="8933995" cy="1200329"/>
          </a:xfrm>
          <a:prstGeom prst="rect">
            <a:avLst/>
          </a:prstGeom>
          <a:noFill/>
        </p:spPr>
        <p:txBody>
          <a:bodyPr wrap="square" rtlCol="0">
            <a:spAutoFit/>
          </a:bodyPr>
          <a:lstStyle/>
          <a:p>
            <a:r>
              <a:rPr lang="fr-FR" b="1" dirty="0" smtClean="0">
                <a:solidFill>
                  <a:schemeClr val="bg1"/>
                </a:solidFill>
                <a:latin typeface="Arial" pitchFamily="34" charset="0"/>
                <a:cs typeface="Arial" pitchFamily="34" charset="0"/>
              </a:rPr>
              <a:t>Mais pour être plus efficace dans sa communication il à inventé des codes….</a:t>
            </a:r>
          </a:p>
          <a:p>
            <a:r>
              <a:rPr lang="fr-FR" b="1" dirty="0" smtClean="0">
                <a:solidFill>
                  <a:schemeClr val="bg1"/>
                </a:solidFill>
                <a:latin typeface="Arial" pitchFamily="34" charset="0"/>
                <a:cs typeface="Arial" pitchFamily="34" charset="0"/>
              </a:rPr>
              <a:t>Des mots ayant un sens, des phrases qui composées des mêmes mots peuvent prendre une autre signification, ne serait-ce que grâce à une ponctuation . </a:t>
            </a:r>
          </a:p>
          <a:p>
            <a:r>
              <a:rPr lang="fr-FR" b="1" dirty="0" smtClean="0">
                <a:solidFill>
                  <a:schemeClr val="bg1"/>
                </a:solidFill>
                <a:latin typeface="Arial" pitchFamily="34" charset="0"/>
                <a:cs typeface="Arial" pitchFamily="34" charset="0"/>
              </a:rPr>
              <a:t>Des mot différents en fonction du lieu géographique d’où il viennent, la Langue.</a:t>
            </a:r>
          </a:p>
        </p:txBody>
      </p:sp>
      <p:sp>
        <p:nvSpPr>
          <p:cNvPr id="7" name="ZoneTexte 6"/>
          <p:cNvSpPr txBox="1"/>
          <p:nvPr/>
        </p:nvSpPr>
        <p:spPr>
          <a:xfrm>
            <a:off x="35182" y="2348880"/>
            <a:ext cx="5046772" cy="3416320"/>
          </a:xfrm>
          <a:prstGeom prst="rect">
            <a:avLst/>
          </a:prstGeom>
          <a:noFill/>
        </p:spPr>
        <p:txBody>
          <a:bodyPr wrap="square" rtlCol="0">
            <a:spAutoFit/>
          </a:bodyPr>
          <a:lstStyle/>
          <a:p>
            <a:pPr algn="just"/>
            <a:r>
              <a:rPr lang="fr-FR" b="1" dirty="0" smtClean="0">
                <a:solidFill>
                  <a:schemeClr val="bg1"/>
                </a:solidFill>
                <a:latin typeface="Arial" pitchFamily="34" charset="0"/>
                <a:cs typeface="Arial" pitchFamily="34" charset="0"/>
              </a:rPr>
              <a:t>Le niveau de communication à ce stade est efficient, mais il reste limité à l’entourage immédiat de l’être humain, à portée de voix, de vue…..</a:t>
            </a:r>
          </a:p>
          <a:p>
            <a:pPr algn="just"/>
            <a:r>
              <a:rPr lang="fr-FR" b="1" dirty="0" smtClean="0">
                <a:solidFill>
                  <a:schemeClr val="bg1"/>
                </a:solidFill>
                <a:latin typeface="Arial" pitchFamily="34" charset="0"/>
                <a:cs typeface="Arial" pitchFamily="34" charset="0"/>
              </a:rPr>
              <a:t>Il a cherché très rapidement à communiquer plus loin, au moyen de …. signaux lumineux, de signaux électriques, alors apparut en 1832 un premier langage, appelé le « morse ». Composé de signaux courts long, dans un ordre et à une cadence bien définie, il est considéré comme l’origine des communications numériques.</a:t>
            </a:r>
          </a:p>
        </p:txBody>
      </p:sp>
      <p:sp>
        <p:nvSpPr>
          <p:cNvPr id="5" name="Étoile à 24 branches 4"/>
          <p:cNvSpPr/>
          <p:nvPr/>
        </p:nvSpPr>
        <p:spPr>
          <a:xfrm>
            <a:off x="3588342" y="5279752"/>
            <a:ext cx="1584176" cy="1584176"/>
          </a:xfrm>
          <a:prstGeom prst="star24">
            <a:avLst/>
          </a:prstGeom>
          <a:gradFill flip="none" rotWithShape="1">
            <a:gsLst>
              <a:gs pos="76000">
                <a:srgbClr val="FFFF00">
                  <a:alpha val="63000"/>
                </a:srgbClr>
              </a:gs>
              <a:gs pos="47000">
                <a:schemeClr val="tx1"/>
              </a:gs>
              <a:gs pos="100000">
                <a:schemeClr val="accent6">
                  <a:lumMod val="75000"/>
                </a:schemeClr>
              </a:gs>
            </a:gsLst>
            <a:path path="shape">
              <a:fillToRect l="50000" t="50000" r="50000" b="50000"/>
            </a:path>
            <a:tileRect/>
          </a:gradFill>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50000"/>
                </a:schemeClr>
              </a:solidFill>
            </a:endParaRPr>
          </a:p>
        </p:txBody>
      </p:sp>
      <p:sp>
        <p:nvSpPr>
          <p:cNvPr id="11" name="ZoneTexte 10"/>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10" name="Rectangle 9"/>
          <p:cNvSpPr/>
          <p:nvPr/>
        </p:nvSpPr>
        <p:spPr>
          <a:xfrm>
            <a:off x="1458797" y="6148100"/>
            <a:ext cx="423513" cy="523220"/>
          </a:xfrm>
          <a:prstGeom prst="rect">
            <a:avLst/>
          </a:prstGeom>
        </p:spPr>
        <p:txBody>
          <a:bodyPr wrap="none">
            <a:spAutoFit/>
          </a:bodyPr>
          <a:lstStyle/>
          <a:p>
            <a:pPr algn="ctr"/>
            <a:r>
              <a:rPr lang="fr-FR" sz="2800" b="1" dirty="0" smtClean="0"/>
              <a:t>B</a:t>
            </a:r>
            <a:endParaRPr lang="fr-FR" sz="2800" b="1" dirty="0"/>
          </a:p>
        </p:txBody>
      </p:sp>
      <p:sp>
        <p:nvSpPr>
          <p:cNvPr id="14" name="Rectangle 13"/>
          <p:cNvSpPr/>
          <p:nvPr/>
        </p:nvSpPr>
        <p:spPr>
          <a:xfrm>
            <a:off x="1728129" y="6148100"/>
            <a:ext cx="484427" cy="523220"/>
          </a:xfrm>
          <a:prstGeom prst="rect">
            <a:avLst/>
          </a:prstGeom>
        </p:spPr>
        <p:txBody>
          <a:bodyPr wrap="none">
            <a:spAutoFit/>
          </a:bodyPr>
          <a:lstStyle/>
          <a:p>
            <a:pPr algn="ctr"/>
            <a:r>
              <a:rPr lang="fr-FR" sz="2800" b="1" dirty="0" smtClean="0"/>
              <a:t>O</a:t>
            </a:r>
            <a:endParaRPr lang="fr-FR" sz="2800" b="1" dirty="0"/>
          </a:p>
        </p:txBody>
      </p:sp>
      <p:sp>
        <p:nvSpPr>
          <p:cNvPr id="15" name="Rectangle 14"/>
          <p:cNvSpPr/>
          <p:nvPr/>
        </p:nvSpPr>
        <p:spPr>
          <a:xfrm>
            <a:off x="2058375" y="6148100"/>
            <a:ext cx="484427" cy="523220"/>
          </a:xfrm>
          <a:prstGeom prst="rect">
            <a:avLst/>
          </a:prstGeom>
        </p:spPr>
        <p:txBody>
          <a:bodyPr wrap="none">
            <a:spAutoFit/>
          </a:bodyPr>
          <a:lstStyle/>
          <a:p>
            <a:pPr algn="ctr"/>
            <a:r>
              <a:rPr lang="fr-FR" sz="2800" b="1" dirty="0" smtClean="0"/>
              <a:t>N</a:t>
            </a:r>
            <a:endParaRPr lang="fr-FR" sz="2800" b="1" dirty="0"/>
          </a:p>
        </p:txBody>
      </p:sp>
      <p:sp>
        <p:nvSpPr>
          <p:cNvPr id="16" name="Rectangle 15"/>
          <p:cNvSpPr/>
          <p:nvPr/>
        </p:nvSpPr>
        <p:spPr>
          <a:xfrm>
            <a:off x="2388621" y="6148100"/>
            <a:ext cx="324128" cy="523220"/>
          </a:xfrm>
          <a:prstGeom prst="rect">
            <a:avLst/>
          </a:prstGeom>
        </p:spPr>
        <p:txBody>
          <a:bodyPr wrap="none">
            <a:spAutoFit/>
          </a:bodyPr>
          <a:lstStyle/>
          <a:p>
            <a:pPr algn="ctr"/>
            <a:r>
              <a:rPr lang="fr-FR" sz="2800" b="1" dirty="0" smtClean="0"/>
              <a:t>J</a:t>
            </a:r>
            <a:endParaRPr lang="fr-FR" sz="2800" b="1" dirty="0"/>
          </a:p>
        </p:txBody>
      </p:sp>
      <p:sp>
        <p:nvSpPr>
          <p:cNvPr id="17" name="Rectangle 16"/>
          <p:cNvSpPr/>
          <p:nvPr/>
        </p:nvSpPr>
        <p:spPr>
          <a:xfrm>
            <a:off x="2558568" y="6148100"/>
            <a:ext cx="484427" cy="523220"/>
          </a:xfrm>
          <a:prstGeom prst="rect">
            <a:avLst/>
          </a:prstGeom>
        </p:spPr>
        <p:txBody>
          <a:bodyPr wrap="none">
            <a:spAutoFit/>
          </a:bodyPr>
          <a:lstStyle/>
          <a:p>
            <a:pPr algn="ctr"/>
            <a:r>
              <a:rPr lang="fr-FR" sz="2800" b="1" dirty="0" smtClean="0"/>
              <a:t>O</a:t>
            </a:r>
            <a:endParaRPr lang="fr-FR" sz="2800" b="1" dirty="0"/>
          </a:p>
        </p:txBody>
      </p:sp>
      <p:sp>
        <p:nvSpPr>
          <p:cNvPr id="18" name="Rectangle 17"/>
          <p:cNvSpPr/>
          <p:nvPr/>
        </p:nvSpPr>
        <p:spPr>
          <a:xfrm>
            <a:off x="2888814" y="6148100"/>
            <a:ext cx="463588" cy="523220"/>
          </a:xfrm>
          <a:prstGeom prst="rect">
            <a:avLst/>
          </a:prstGeom>
        </p:spPr>
        <p:txBody>
          <a:bodyPr wrap="none">
            <a:spAutoFit/>
          </a:bodyPr>
          <a:lstStyle/>
          <a:p>
            <a:pPr algn="ctr"/>
            <a:r>
              <a:rPr lang="fr-FR" sz="2800" b="1" dirty="0" smtClean="0"/>
              <a:t>U</a:t>
            </a:r>
            <a:endParaRPr lang="fr-FR" sz="2800" b="1" dirty="0"/>
          </a:p>
        </p:txBody>
      </p:sp>
      <p:sp>
        <p:nvSpPr>
          <p:cNvPr id="19" name="Rectangle 18"/>
          <p:cNvSpPr/>
          <p:nvPr/>
        </p:nvSpPr>
        <p:spPr>
          <a:xfrm>
            <a:off x="3198223" y="6148100"/>
            <a:ext cx="444352" cy="523220"/>
          </a:xfrm>
          <a:prstGeom prst="rect">
            <a:avLst/>
          </a:prstGeom>
        </p:spPr>
        <p:txBody>
          <a:bodyPr wrap="none">
            <a:spAutoFit/>
          </a:bodyPr>
          <a:lstStyle/>
          <a:p>
            <a:pPr algn="ctr"/>
            <a:r>
              <a:rPr lang="fr-FR" sz="2800" b="1" dirty="0" smtClean="0"/>
              <a:t>R</a:t>
            </a:r>
            <a:endParaRPr lang="fr-FR" sz="2800" b="1" dirty="0"/>
          </a:p>
        </p:txBody>
      </p:sp>
    </p:spTree>
    <p:extLst>
      <p:ext uri="{BB962C8B-B14F-4D97-AF65-F5344CB8AC3E}">
        <p14:creationId xmlns:p14="http://schemas.microsoft.com/office/powerpoint/2010/main" val="4274136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3250"/>
                            </p:stCondLst>
                            <p:childTnLst>
                              <p:par>
                                <p:cTn id="9" presetID="10" presetClass="entr" presetSubtype="0" fill="hold" grpId="0" nodeType="afterEffect">
                                  <p:stCondLst>
                                    <p:cond delay="175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1"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par>
                                <p:cTn id="16" presetID="35" presetClass="emph" presetSubtype="0" fill="hold" grpId="0" nodeType="withEffect">
                                  <p:stCondLst>
                                    <p:cond delay="750"/>
                                  </p:stCondLst>
                                  <p:childTnLst>
                                    <p:anim calcmode="discrete" valueType="str">
                                      <p:cBhvr>
                                        <p:cTn id="17" dur="250" fill="hold"/>
                                        <p:tgtEl>
                                          <p:spTgt spid="5"/>
                                        </p:tgtEl>
                                        <p:attrNameLst>
                                          <p:attrName>style.visibility</p:attrName>
                                        </p:attrNameLst>
                                      </p:cBhvr>
                                      <p:tavLst>
                                        <p:tav tm="0">
                                          <p:val>
                                            <p:strVal val="hidden"/>
                                          </p:val>
                                        </p:tav>
                                        <p:tav tm="50000">
                                          <p:val>
                                            <p:strVal val="visible"/>
                                          </p:val>
                                        </p:tav>
                                      </p:tavLst>
                                    </p:anim>
                                  </p:childTnLst>
                                </p:cTn>
                              </p:par>
                            </p:childTnLst>
                          </p:cTn>
                        </p:par>
                        <p:par>
                          <p:cTn id="18" fill="hold">
                            <p:stCondLst>
                              <p:cond delay="1000"/>
                            </p:stCondLst>
                            <p:childTnLst>
                              <p:par>
                                <p:cTn id="19" presetID="35" presetClass="emph" presetSubtype="0" fill="hold" grpId="2" nodeType="afterEffect">
                                  <p:stCondLst>
                                    <p:cond delay="250"/>
                                  </p:stCondLst>
                                  <p:childTnLst>
                                    <p:anim calcmode="discrete" valueType="str">
                                      <p:cBhvr>
                                        <p:cTn id="20" dur="250" fill="hold"/>
                                        <p:tgtEl>
                                          <p:spTgt spid="5"/>
                                        </p:tgtEl>
                                        <p:attrNameLst>
                                          <p:attrName>style.visibility</p:attrName>
                                        </p:attrNameLst>
                                      </p:cBhvr>
                                      <p:tavLst>
                                        <p:tav tm="0">
                                          <p:val>
                                            <p:strVal val="hidden"/>
                                          </p:val>
                                        </p:tav>
                                        <p:tav tm="50000">
                                          <p:val>
                                            <p:strVal val="visible"/>
                                          </p:val>
                                        </p:tav>
                                      </p:tavLst>
                                    </p:anim>
                                  </p:childTnLst>
                                </p:cTn>
                              </p:par>
                            </p:childTnLst>
                          </p:cTn>
                        </p:par>
                        <p:par>
                          <p:cTn id="21" fill="hold">
                            <p:stCondLst>
                              <p:cond delay="1500"/>
                            </p:stCondLst>
                            <p:childTnLst>
                              <p:par>
                                <p:cTn id="22" presetID="35" presetClass="emph" presetSubtype="0" fill="hold" grpId="3" nodeType="afterEffect">
                                  <p:stCondLst>
                                    <p:cond delay="250"/>
                                  </p:stCondLst>
                                  <p:childTnLst>
                                    <p:anim calcmode="discrete" valueType="str">
                                      <p:cBhvr>
                                        <p:cTn id="23" dur="250" fill="hold"/>
                                        <p:tgtEl>
                                          <p:spTgt spid="5"/>
                                        </p:tgtEl>
                                        <p:attrNameLst>
                                          <p:attrName>style.visibility</p:attrName>
                                        </p:attrNameLst>
                                      </p:cBhvr>
                                      <p:tavLst>
                                        <p:tav tm="0">
                                          <p:val>
                                            <p:strVal val="hidden"/>
                                          </p:val>
                                        </p:tav>
                                        <p:tav tm="50000">
                                          <p:val>
                                            <p:strVal val="visible"/>
                                          </p:val>
                                        </p:tav>
                                      </p:tavLst>
                                    </p:anim>
                                  </p:childTnLst>
                                </p:cTn>
                              </p:par>
                            </p:childTnLst>
                          </p:cTn>
                        </p:par>
                        <p:par>
                          <p:cTn id="24" fill="hold">
                            <p:stCondLst>
                              <p:cond delay="2000"/>
                            </p:stCondLst>
                            <p:childTnLst>
                              <p:par>
                                <p:cTn id="25" presetID="35" presetClass="emph" presetSubtype="0" fill="hold" grpId="4" nodeType="afterEffect">
                                  <p:stCondLst>
                                    <p:cond delay="250"/>
                                  </p:stCondLst>
                                  <p:childTnLst>
                                    <p:anim calcmode="discrete" valueType="str">
                                      <p:cBhvr>
                                        <p:cTn id="26" dur="750" fill="hold"/>
                                        <p:tgtEl>
                                          <p:spTgt spid="5"/>
                                        </p:tgtEl>
                                        <p:attrNameLst>
                                          <p:attrName>style.visibility</p:attrName>
                                        </p:attrNameLst>
                                      </p:cBhvr>
                                      <p:tavLst>
                                        <p:tav tm="0">
                                          <p:val>
                                            <p:strVal val="hidden"/>
                                          </p:val>
                                        </p:tav>
                                        <p:tav tm="50000">
                                          <p:val>
                                            <p:strVal val="visible"/>
                                          </p:val>
                                        </p:tav>
                                      </p:tavLst>
                                    </p:anim>
                                  </p:childTnLst>
                                </p:cTn>
                              </p:par>
                              <p:par>
                                <p:cTn id="27" presetID="10"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
                                        <p:tgtEl>
                                          <p:spTgt spid="10"/>
                                        </p:tgtEl>
                                      </p:cBhvr>
                                    </p:animEffect>
                                  </p:childTnLst>
                                </p:cTn>
                              </p:par>
                            </p:childTnLst>
                          </p:cTn>
                        </p:par>
                        <p:par>
                          <p:cTn id="30" fill="hold">
                            <p:stCondLst>
                              <p:cond delay="3000"/>
                            </p:stCondLst>
                            <p:childTnLst>
                              <p:par>
                                <p:cTn id="31" presetID="35" presetClass="emph" presetSubtype="0" fill="hold" grpId="5" nodeType="afterEffect">
                                  <p:stCondLst>
                                    <p:cond delay="750"/>
                                  </p:stCondLst>
                                  <p:childTnLst>
                                    <p:anim calcmode="discrete" valueType="str">
                                      <p:cBhvr>
                                        <p:cTn id="32" dur="250" fill="hold"/>
                                        <p:tgtEl>
                                          <p:spTgt spid="5"/>
                                        </p:tgtEl>
                                        <p:attrNameLst>
                                          <p:attrName>style.visibility</p:attrName>
                                        </p:attrNameLst>
                                      </p:cBhvr>
                                      <p:tavLst>
                                        <p:tav tm="0">
                                          <p:val>
                                            <p:strVal val="hidden"/>
                                          </p:val>
                                        </p:tav>
                                        <p:tav tm="50000">
                                          <p:val>
                                            <p:strVal val="visible"/>
                                          </p:val>
                                        </p:tav>
                                      </p:tavLst>
                                    </p:anim>
                                  </p:childTnLst>
                                </p:cTn>
                              </p:par>
                            </p:childTnLst>
                          </p:cTn>
                        </p:par>
                        <p:par>
                          <p:cTn id="33" fill="hold">
                            <p:stCondLst>
                              <p:cond delay="4000"/>
                            </p:stCondLst>
                            <p:childTnLst>
                              <p:par>
                                <p:cTn id="34" presetID="35" presetClass="emph" presetSubtype="0" fill="hold" grpId="6" nodeType="afterEffect">
                                  <p:stCondLst>
                                    <p:cond delay="750"/>
                                  </p:stCondLst>
                                  <p:childTnLst>
                                    <p:anim calcmode="discrete" valueType="str">
                                      <p:cBhvr>
                                        <p:cTn id="35" dur="250" fill="hold"/>
                                        <p:tgtEl>
                                          <p:spTgt spid="5"/>
                                        </p:tgtEl>
                                        <p:attrNameLst>
                                          <p:attrName>style.visibility</p:attrName>
                                        </p:attrNameLst>
                                      </p:cBhvr>
                                      <p:tavLst>
                                        <p:tav tm="0">
                                          <p:val>
                                            <p:strVal val="hidden"/>
                                          </p:val>
                                        </p:tav>
                                        <p:tav tm="50000">
                                          <p:val>
                                            <p:strVal val="visible"/>
                                          </p:val>
                                        </p:tav>
                                      </p:tavLst>
                                    </p:anim>
                                  </p:childTnLst>
                                </p:cTn>
                              </p:par>
                            </p:childTnLst>
                          </p:cTn>
                        </p:par>
                        <p:par>
                          <p:cTn id="36" fill="hold">
                            <p:stCondLst>
                              <p:cond delay="5000"/>
                            </p:stCondLst>
                            <p:childTnLst>
                              <p:par>
                                <p:cTn id="37" presetID="35" presetClass="emph" presetSubtype="0" fill="hold" grpId="7" nodeType="afterEffect">
                                  <p:stCondLst>
                                    <p:cond delay="750"/>
                                  </p:stCondLst>
                                  <p:childTnLst>
                                    <p:anim calcmode="discrete" valueType="str">
                                      <p:cBhvr>
                                        <p:cTn id="38" dur="750" fill="hold"/>
                                        <p:tgtEl>
                                          <p:spTgt spid="5"/>
                                        </p:tgtEl>
                                        <p:attrNameLst>
                                          <p:attrName>style.visibility</p:attrName>
                                        </p:attrNameLst>
                                      </p:cBhvr>
                                      <p:tavLst>
                                        <p:tav tm="0">
                                          <p:val>
                                            <p:strVal val="hidden"/>
                                          </p:val>
                                        </p:tav>
                                        <p:tav tm="50000">
                                          <p:val>
                                            <p:strVal val="visible"/>
                                          </p:val>
                                        </p:tav>
                                      </p:tavLst>
                                    </p:anim>
                                  </p:childTnLst>
                                </p:cTn>
                              </p:par>
                              <p:par>
                                <p:cTn id="39" presetID="10"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100"/>
                                        <p:tgtEl>
                                          <p:spTgt spid="14"/>
                                        </p:tgtEl>
                                      </p:cBhvr>
                                    </p:animEffect>
                                  </p:childTnLst>
                                </p:cTn>
                              </p:par>
                            </p:childTnLst>
                          </p:cTn>
                        </p:par>
                        <p:par>
                          <p:cTn id="42" fill="hold">
                            <p:stCondLst>
                              <p:cond delay="6500"/>
                            </p:stCondLst>
                            <p:childTnLst>
                              <p:par>
                                <p:cTn id="43" presetID="35" presetClass="emph" presetSubtype="0" fill="hold" grpId="8" nodeType="afterEffect">
                                  <p:stCondLst>
                                    <p:cond delay="750"/>
                                  </p:stCondLst>
                                  <p:childTnLst>
                                    <p:anim calcmode="discrete" valueType="str">
                                      <p:cBhvr>
                                        <p:cTn id="44" dur="250" fill="hold"/>
                                        <p:tgtEl>
                                          <p:spTgt spid="5"/>
                                        </p:tgtEl>
                                        <p:attrNameLst>
                                          <p:attrName>style.visibility</p:attrName>
                                        </p:attrNameLst>
                                      </p:cBhvr>
                                      <p:tavLst>
                                        <p:tav tm="0">
                                          <p:val>
                                            <p:strVal val="hidden"/>
                                          </p:val>
                                        </p:tav>
                                        <p:tav tm="50000">
                                          <p:val>
                                            <p:strVal val="visible"/>
                                          </p:val>
                                        </p:tav>
                                      </p:tavLst>
                                    </p:anim>
                                  </p:childTnLst>
                                </p:cTn>
                              </p:par>
                            </p:childTnLst>
                          </p:cTn>
                        </p:par>
                        <p:par>
                          <p:cTn id="45" fill="hold">
                            <p:stCondLst>
                              <p:cond delay="7500"/>
                            </p:stCondLst>
                            <p:childTnLst>
                              <p:par>
                                <p:cTn id="46" presetID="35" presetClass="emph" presetSubtype="0" fill="hold" grpId="9" nodeType="afterEffect">
                                  <p:stCondLst>
                                    <p:cond delay="250"/>
                                  </p:stCondLst>
                                  <p:childTnLst>
                                    <p:anim calcmode="discrete" valueType="str">
                                      <p:cBhvr>
                                        <p:cTn id="47" dur="750" fill="hold"/>
                                        <p:tgtEl>
                                          <p:spTgt spid="5"/>
                                        </p:tgtEl>
                                        <p:attrNameLst>
                                          <p:attrName>style.visibility</p:attrName>
                                        </p:attrNameLst>
                                      </p:cBhvr>
                                      <p:tavLst>
                                        <p:tav tm="0">
                                          <p:val>
                                            <p:strVal val="hidden"/>
                                          </p:val>
                                        </p:tav>
                                        <p:tav tm="50000">
                                          <p:val>
                                            <p:strVal val="visible"/>
                                          </p:val>
                                        </p:tav>
                                      </p:tavLst>
                                    </p:anim>
                                  </p:childTnLst>
                                </p:cTn>
                              </p:par>
                              <p:par>
                                <p:cTn id="48" presetID="10" presetClass="entr" presetSubtype="0"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100"/>
                                        <p:tgtEl>
                                          <p:spTgt spid="15"/>
                                        </p:tgtEl>
                                      </p:cBhvr>
                                    </p:animEffect>
                                  </p:childTnLst>
                                </p:cTn>
                              </p:par>
                            </p:childTnLst>
                          </p:cTn>
                        </p:par>
                        <p:par>
                          <p:cTn id="51" fill="hold">
                            <p:stCondLst>
                              <p:cond delay="8500"/>
                            </p:stCondLst>
                            <p:childTnLst>
                              <p:par>
                                <p:cTn id="52" presetID="35" presetClass="emph" presetSubtype="0" fill="hold" grpId="10" nodeType="afterEffect">
                                  <p:stCondLst>
                                    <p:cond delay="250"/>
                                  </p:stCondLst>
                                  <p:childTnLst>
                                    <p:anim calcmode="discrete" valueType="str">
                                      <p:cBhvr>
                                        <p:cTn id="53" dur="250" fill="hold"/>
                                        <p:tgtEl>
                                          <p:spTgt spid="5"/>
                                        </p:tgtEl>
                                        <p:attrNameLst>
                                          <p:attrName>style.visibility</p:attrName>
                                        </p:attrNameLst>
                                      </p:cBhvr>
                                      <p:tavLst>
                                        <p:tav tm="0">
                                          <p:val>
                                            <p:strVal val="hidden"/>
                                          </p:val>
                                        </p:tav>
                                        <p:tav tm="50000">
                                          <p:val>
                                            <p:strVal val="visible"/>
                                          </p:val>
                                        </p:tav>
                                      </p:tavLst>
                                    </p:anim>
                                  </p:childTnLst>
                                </p:cTn>
                              </p:par>
                            </p:childTnLst>
                          </p:cTn>
                        </p:par>
                        <p:par>
                          <p:cTn id="54" fill="hold">
                            <p:stCondLst>
                              <p:cond delay="9000"/>
                            </p:stCondLst>
                            <p:childTnLst>
                              <p:par>
                                <p:cTn id="55" presetID="35" presetClass="emph" presetSubtype="0" fill="hold" grpId="11" nodeType="afterEffect">
                                  <p:stCondLst>
                                    <p:cond delay="750"/>
                                  </p:stCondLst>
                                  <p:childTnLst>
                                    <p:anim calcmode="discrete" valueType="str">
                                      <p:cBhvr>
                                        <p:cTn id="56" dur="250" fill="hold"/>
                                        <p:tgtEl>
                                          <p:spTgt spid="5"/>
                                        </p:tgtEl>
                                        <p:attrNameLst>
                                          <p:attrName>style.visibility</p:attrName>
                                        </p:attrNameLst>
                                      </p:cBhvr>
                                      <p:tavLst>
                                        <p:tav tm="0">
                                          <p:val>
                                            <p:strVal val="hidden"/>
                                          </p:val>
                                        </p:tav>
                                        <p:tav tm="50000">
                                          <p:val>
                                            <p:strVal val="visible"/>
                                          </p:val>
                                        </p:tav>
                                      </p:tavLst>
                                    </p:anim>
                                  </p:childTnLst>
                                </p:cTn>
                              </p:par>
                            </p:childTnLst>
                          </p:cTn>
                        </p:par>
                        <p:par>
                          <p:cTn id="57" fill="hold">
                            <p:stCondLst>
                              <p:cond delay="10000"/>
                            </p:stCondLst>
                            <p:childTnLst>
                              <p:par>
                                <p:cTn id="58" presetID="35" presetClass="emph" presetSubtype="0" fill="hold" grpId="12" nodeType="afterEffect">
                                  <p:stCondLst>
                                    <p:cond delay="750"/>
                                  </p:stCondLst>
                                  <p:childTnLst>
                                    <p:anim calcmode="discrete" valueType="str">
                                      <p:cBhvr>
                                        <p:cTn id="59" dur="250" fill="hold"/>
                                        <p:tgtEl>
                                          <p:spTgt spid="5"/>
                                        </p:tgtEl>
                                        <p:attrNameLst>
                                          <p:attrName>style.visibility</p:attrName>
                                        </p:attrNameLst>
                                      </p:cBhvr>
                                      <p:tavLst>
                                        <p:tav tm="0">
                                          <p:val>
                                            <p:strVal val="hidden"/>
                                          </p:val>
                                        </p:tav>
                                        <p:tav tm="50000">
                                          <p:val>
                                            <p:strVal val="visible"/>
                                          </p:val>
                                        </p:tav>
                                      </p:tavLst>
                                    </p:anim>
                                  </p:childTnLst>
                                </p:cTn>
                              </p:par>
                            </p:childTnLst>
                          </p:cTn>
                        </p:par>
                        <p:par>
                          <p:cTn id="60" fill="hold">
                            <p:stCondLst>
                              <p:cond delay="11000"/>
                            </p:stCondLst>
                            <p:childTnLst>
                              <p:par>
                                <p:cTn id="61" presetID="35" presetClass="emph" presetSubtype="0" fill="hold" grpId="13" nodeType="afterEffect">
                                  <p:stCondLst>
                                    <p:cond delay="750"/>
                                  </p:stCondLst>
                                  <p:childTnLst>
                                    <p:anim calcmode="discrete" valueType="str">
                                      <p:cBhvr>
                                        <p:cTn id="62" dur="750" fill="hold"/>
                                        <p:tgtEl>
                                          <p:spTgt spid="5"/>
                                        </p:tgtEl>
                                        <p:attrNameLst>
                                          <p:attrName>style.visibility</p:attrName>
                                        </p:attrNameLst>
                                      </p:cBhvr>
                                      <p:tavLst>
                                        <p:tav tm="0">
                                          <p:val>
                                            <p:strVal val="hidden"/>
                                          </p:val>
                                        </p:tav>
                                        <p:tav tm="50000">
                                          <p:val>
                                            <p:strVal val="visible"/>
                                          </p:val>
                                        </p:tav>
                                      </p:tavLst>
                                    </p:anim>
                                  </p:childTnLst>
                                </p:cTn>
                              </p:par>
                              <p:par>
                                <p:cTn id="63" presetID="10" presetClass="entr" presetSubtype="0" fill="hold" grpId="0" nodeType="with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100"/>
                                        <p:tgtEl>
                                          <p:spTgt spid="16"/>
                                        </p:tgtEl>
                                      </p:cBhvr>
                                    </p:animEffect>
                                  </p:childTnLst>
                                </p:cTn>
                              </p:par>
                            </p:childTnLst>
                          </p:cTn>
                        </p:par>
                        <p:par>
                          <p:cTn id="66" fill="hold">
                            <p:stCondLst>
                              <p:cond delay="12500"/>
                            </p:stCondLst>
                            <p:childTnLst>
                              <p:par>
                                <p:cTn id="67" presetID="35" presetClass="emph" presetSubtype="0" fill="hold" grpId="14" nodeType="afterEffect">
                                  <p:stCondLst>
                                    <p:cond delay="750"/>
                                  </p:stCondLst>
                                  <p:childTnLst>
                                    <p:anim calcmode="discrete" valueType="str">
                                      <p:cBhvr>
                                        <p:cTn id="68" dur="250" fill="hold"/>
                                        <p:tgtEl>
                                          <p:spTgt spid="5"/>
                                        </p:tgtEl>
                                        <p:attrNameLst>
                                          <p:attrName>style.visibility</p:attrName>
                                        </p:attrNameLst>
                                      </p:cBhvr>
                                      <p:tavLst>
                                        <p:tav tm="0">
                                          <p:val>
                                            <p:strVal val="hidden"/>
                                          </p:val>
                                        </p:tav>
                                        <p:tav tm="50000">
                                          <p:val>
                                            <p:strVal val="visible"/>
                                          </p:val>
                                        </p:tav>
                                      </p:tavLst>
                                    </p:anim>
                                  </p:childTnLst>
                                </p:cTn>
                              </p:par>
                            </p:childTnLst>
                          </p:cTn>
                        </p:par>
                        <p:par>
                          <p:cTn id="69" fill="hold">
                            <p:stCondLst>
                              <p:cond delay="13500"/>
                            </p:stCondLst>
                            <p:childTnLst>
                              <p:par>
                                <p:cTn id="70" presetID="35" presetClass="emph" presetSubtype="0" fill="hold" grpId="15" nodeType="afterEffect">
                                  <p:stCondLst>
                                    <p:cond delay="750"/>
                                  </p:stCondLst>
                                  <p:childTnLst>
                                    <p:anim calcmode="discrete" valueType="str">
                                      <p:cBhvr>
                                        <p:cTn id="71" dur="250" fill="hold"/>
                                        <p:tgtEl>
                                          <p:spTgt spid="5"/>
                                        </p:tgtEl>
                                        <p:attrNameLst>
                                          <p:attrName>style.visibility</p:attrName>
                                        </p:attrNameLst>
                                      </p:cBhvr>
                                      <p:tavLst>
                                        <p:tav tm="0">
                                          <p:val>
                                            <p:strVal val="hidden"/>
                                          </p:val>
                                        </p:tav>
                                        <p:tav tm="50000">
                                          <p:val>
                                            <p:strVal val="visible"/>
                                          </p:val>
                                        </p:tav>
                                      </p:tavLst>
                                    </p:anim>
                                  </p:childTnLst>
                                </p:cTn>
                              </p:par>
                            </p:childTnLst>
                          </p:cTn>
                        </p:par>
                        <p:par>
                          <p:cTn id="72" fill="hold">
                            <p:stCondLst>
                              <p:cond delay="14500"/>
                            </p:stCondLst>
                            <p:childTnLst>
                              <p:par>
                                <p:cTn id="73" presetID="35" presetClass="emph" presetSubtype="0" fill="hold" grpId="16" nodeType="afterEffect">
                                  <p:stCondLst>
                                    <p:cond delay="750"/>
                                  </p:stCondLst>
                                  <p:childTnLst>
                                    <p:anim calcmode="discrete" valueType="str">
                                      <p:cBhvr>
                                        <p:cTn id="74" dur="750" fill="hold"/>
                                        <p:tgtEl>
                                          <p:spTgt spid="5"/>
                                        </p:tgtEl>
                                        <p:attrNameLst>
                                          <p:attrName>style.visibility</p:attrName>
                                        </p:attrNameLst>
                                      </p:cBhvr>
                                      <p:tavLst>
                                        <p:tav tm="0">
                                          <p:val>
                                            <p:strVal val="hidden"/>
                                          </p:val>
                                        </p:tav>
                                        <p:tav tm="50000">
                                          <p:val>
                                            <p:strVal val="visible"/>
                                          </p:val>
                                        </p:tav>
                                      </p:tavLst>
                                    </p:anim>
                                  </p:childTnLst>
                                </p:cTn>
                              </p:par>
                              <p:par>
                                <p:cTn id="75" presetID="10" presetClass="entr" presetSubtype="0" fill="hold" grpId="0" nodeType="with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100"/>
                                        <p:tgtEl>
                                          <p:spTgt spid="17"/>
                                        </p:tgtEl>
                                      </p:cBhvr>
                                    </p:animEffect>
                                  </p:childTnLst>
                                </p:cTn>
                              </p:par>
                            </p:childTnLst>
                          </p:cTn>
                        </p:par>
                        <p:par>
                          <p:cTn id="78" fill="hold">
                            <p:stCondLst>
                              <p:cond delay="16000"/>
                            </p:stCondLst>
                            <p:childTnLst>
                              <p:par>
                                <p:cTn id="79" presetID="35" presetClass="emph" presetSubtype="0" fill="hold" grpId="17" nodeType="afterEffect">
                                  <p:stCondLst>
                                    <p:cond delay="250"/>
                                  </p:stCondLst>
                                  <p:childTnLst>
                                    <p:anim calcmode="discrete" valueType="str">
                                      <p:cBhvr>
                                        <p:cTn id="80" dur="250" fill="hold"/>
                                        <p:tgtEl>
                                          <p:spTgt spid="5"/>
                                        </p:tgtEl>
                                        <p:attrNameLst>
                                          <p:attrName>style.visibility</p:attrName>
                                        </p:attrNameLst>
                                      </p:cBhvr>
                                      <p:tavLst>
                                        <p:tav tm="0">
                                          <p:val>
                                            <p:strVal val="hidden"/>
                                          </p:val>
                                        </p:tav>
                                        <p:tav tm="50000">
                                          <p:val>
                                            <p:strVal val="visible"/>
                                          </p:val>
                                        </p:tav>
                                      </p:tavLst>
                                    </p:anim>
                                  </p:childTnLst>
                                </p:cTn>
                              </p:par>
                            </p:childTnLst>
                          </p:cTn>
                        </p:par>
                        <p:par>
                          <p:cTn id="81" fill="hold">
                            <p:stCondLst>
                              <p:cond delay="16500"/>
                            </p:stCondLst>
                            <p:childTnLst>
                              <p:par>
                                <p:cTn id="82" presetID="35" presetClass="emph" presetSubtype="0" fill="hold" grpId="18" nodeType="afterEffect">
                                  <p:stCondLst>
                                    <p:cond delay="250"/>
                                  </p:stCondLst>
                                  <p:childTnLst>
                                    <p:anim calcmode="discrete" valueType="str">
                                      <p:cBhvr>
                                        <p:cTn id="83" dur="250" fill="hold"/>
                                        <p:tgtEl>
                                          <p:spTgt spid="5"/>
                                        </p:tgtEl>
                                        <p:attrNameLst>
                                          <p:attrName>style.visibility</p:attrName>
                                        </p:attrNameLst>
                                      </p:cBhvr>
                                      <p:tavLst>
                                        <p:tav tm="0">
                                          <p:val>
                                            <p:strVal val="hidden"/>
                                          </p:val>
                                        </p:tav>
                                        <p:tav tm="50000">
                                          <p:val>
                                            <p:strVal val="visible"/>
                                          </p:val>
                                        </p:tav>
                                      </p:tavLst>
                                    </p:anim>
                                  </p:childTnLst>
                                </p:cTn>
                              </p:par>
                            </p:childTnLst>
                          </p:cTn>
                        </p:par>
                        <p:par>
                          <p:cTn id="84" fill="hold">
                            <p:stCondLst>
                              <p:cond delay="17000"/>
                            </p:stCondLst>
                            <p:childTnLst>
                              <p:par>
                                <p:cTn id="85" presetID="35" presetClass="emph" presetSubtype="0" fill="hold" grpId="19" nodeType="afterEffect">
                                  <p:stCondLst>
                                    <p:cond delay="750"/>
                                  </p:stCondLst>
                                  <p:childTnLst>
                                    <p:anim calcmode="discrete" valueType="str">
                                      <p:cBhvr>
                                        <p:cTn id="86" dur="750" fill="hold"/>
                                        <p:tgtEl>
                                          <p:spTgt spid="5"/>
                                        </p:tgtEl>
                                        <p:attrNameLst>
                                          <p:attrName>style.visibility</p:attrName>
                                        </p:attrNameLst>
                                      </p:cBhvr>
                                      <p:tavLst>
                                        <p:tav tm="0">
                                          <p:val>
                                            <p:strVal val="hidden"/>
                                          </p:val>
                                        </p:tav>
                                        <p:tav tm="50000">
                                          <p:val>
                                            <p:strVal val="visible"/>
                                          </p:val>
                                        </p:tav>
                                      </p:tavLst>
                                    </p:anim>
                                  </p:childTnLst>
                                </p:cTn>
                              </p:par>
                              <p:par>
                                <p:cTn id="87" presetID="10" presetClass="entr" presetSubtype="0" fill="hold" grpId="0" nodeType="withEffect">
                                  <p:stCondLst>
                                    <p:cond delay="0"/>
                                  </p:stCondLst>
                                  <p:childTnLst>
                                    <p:set>
                                      <p:cBhvr>
                                        <p:cTn id="88" dur="1" fill="hold">
                                          <p:stCondLst>
                                            <p:cond delay="0"/>
                                          </p:stCondLst>
                                        </p:cTn>
                                        <p:tgtEl>
                                          <p:spTgt spid="18"/>
                                        </p:tgtEl>
                                        <p:attrNameLst>
                                          <p:attrName>style.visibility</p:attrName>
                                        </p:attrNameLst>
                                      </p:cBhvr>
                                      <p:to>
                                        <p:strVal val="visible"/>
                                      </p:to>
                                    </p:set>
                                    <p:animEffect transition="in" filter="fade">
                                      <p:cBhvr>
                                        <p:cTn id="89" dur="100"/>
                                        <p:tgtEl>
                                          <p:spTgt spid="18"/>
                                        </p:tgtEl>
                                      </p:cBhvr>
                                    </p:animEffect>
                                  </p:childTnLst>
                                </p:cTn>
                              </p:par>
                            </p:childTnLst>
                          </p:cTn>
                        </p:par>
                        <p:par>
                          <p:cTn id="90" fill="hold">
                            <p:stCondLst>
                              <p:cond delay="18500"/>
                            </p:stCondLst>
                            <p:childTnLst>
                              <p:par>
                                <p:cTn id="91" presetID="35" presetClass="emph" presetSubtype="0" fill="hold" grpId="20" nodeType="afterEffect">
                                  <p:stCondLst>
                                    <p:cond delay="250"/>
                                  </p:stCondLst>
                                  <p:childTnLst>
                                    <p:anim calcmode="discrete" valueType="str">
                                      <p:cBhvr>
                                        <p:cTn id="92" dur="250" fill="hold"/>
                                        <p:tgtEl>
                                          <p:spTgt spid="5"/>
                                        </p:tgtEl>
                                        <p:attrNameLst>
                                          <p:attrName>style.visibility</p:attrName>
                                        </p:attrNameLst>
                                      </p:cBhvr>
                                      <p:tavLst>
                                        <p:tav tm="0">
                                          <p:val>
                                            <p:strVal val="hidden"/>
                                          </p:val>
                                        </p:tav>
                                        <p:tav tm="50000">
                                          <p:val>
                                            <p:strVal val="visible"/>
                                          </p:val>
                                        </p:tav>
                                      </p:tavLst>
                                    </p:anim>
                                  </p:childTnLst>
                                </p:cTn>
                              </p:par>
                            </p:childTnLst>
                          </p:cTn>
                        </p:par>
                        <p:par>
                          <p:cTn id="93" fill="hold">
                            <p:stCondLst>
                              <p:cond delay="19000"/>
                            </p:stCondLst>
                            <p:childTnLst>
                              <p:par>
                                <p:cTn id="94" presetID="35" presetClass="emph" presetSubtype="0" fill="hold" grpId="21" nodeType="afterEffect">
                                  <p:stCondLst>
                                    <p:cond delay="750"/>
                                  </p:stCondLst>
                                  <p:childTnLst>
                                    <p:anim calcmode="discrete" valueType="str">
                                      <p:cBhvr>
                                        <p:cTn id="95" dur="250" fill="hold"/>
                                        <p:tgtEl>
                                          <p:spTgt spid="5"/>
                                        </p:tgtEl>
                                        <p:attrNameLst>
                                          <p:attrName>style.visibility</p:attrName>
                                        </p:attrNameLst>
                                      </p:cBhvr>
                                      <p:tavLst>
                                        <p:tav tm="0">
                                          <p:val>
                                            <p:strVal val="hidden"/>
                                          </p:val>
                                        </p:tav>
                                        <p:tav tm="50000">
                                          <p:val>
                                            <p:strVal val="visible"/>
                                          </p:val>
                                        </p:tav>
                                      </p:tavLst>
                                    </p:anim>
                                  </p:childTnLst>
                                </p:cTn>
                              </p:par>
                            </p:childTnLst>
                          </p:cTn>
                        </p:par>
                        <p:par>
                          <p:cTn id="96" fill="hold">
                            <p:stCondLst>
                              <p:cond delay="20000"/>
                            </p:stCondLst>
                            <p:childTnLst>
                              <p:par>
                                <p:cTn id="97" presetID="1" presetClass="exit" presetSubtype="0" fill="hold" grpId="22" nodeType="afterEffect">
                                  <p:stCondLst>
                                    <p:cond delay="250"/>
                                  </p:stCondLst>
                                  <p:childTnLst>
                                    <p:set>
                                      <p:cBhvr>
                                        <p:cTn id="98" dur="1" fill="hold">
                                          <p:stCondLst>
                                            <p:cond delay="0"/>
                                          </p:stCondLst>
                                        </p:cTn>
                                        <p:tgtEl>
                                          <p:spTgt spid="5"/>
                                        </p:tgtEl>
                                        <p:attrNameLst>
                                          <p:attrName>style.visibility</p:attrName>
                                        </p:attrNameLst>
                                      </p:cBhvr>
                                      <p:to>
                                        <p:strVal val="hidden"/>
                                      </p:to>
                                    </p:set>
                                  </p:childTnLst>
                                </p:cTn>
                              </p:par>
                              <p:par>
                                <p:cTn id="99" presetID="10" presetClass="entr" presetSubtype="0" fill="hold" grpId="0" nodeType="withEffect">
                                  <p:stCondLst>
                                    <p:cond delay="0"/>
                                  </p:stCondLst>
                                  <p:childTnLst>
                                    <p:set>
                                      <p:cBhvr>
                                        <p:cTn id="100" dur="1" fill="hold">
                                          <p:stCondLst>
                                            <p:cond delay="0"/>
                                          </p:stCondLst>
                                        </p:cTn>
                                        <p:tgtEl>
                                          <p:spTgt spid="19"/>
                                        </p:tgtEl>
                                        <p:attrNameLst>
                                          <p:attrName>style.visibility</p:attrName>
                                        </p:attrNameLst>
                                      </p:cBhvr>
                                      <p:to>
                                        <p:strVal val="visible"/>
                                      </p:to>
                                    </p:set>
                                    <p:animEffect transition="in" filter="fade">
                                      <p:cBhvr>
                                        <p:cTn id="101" dur="100"/>
                                        <p:tgtEl>
                                          <p:spTgt spid="19"/>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nodeType="clickEffect">
                                  <p:stCondLst>
                                    <p:cond delay="0"/>
                                  </p:stCondLst>
                                  <p:childTnLst>
                                    <p:set>
                                      <p:cBhvr>
                                        <p:cTn id="105" dur="1" fill="hold">
                                          <p:stCondLst>
                                            <p:cond delay="0"/>
                                          </p:stCondLst>
                                        </p:cTn>
                                        <p:tgtEl>
                                          <p:spTgt spid="3074"/>
                                        </p:tgtEl>
                                        <p:attrNameLst>
                                          <p:attrName>style.visibility</p:attrName>
                                        </p:attrNameLst>
                                      </p:cBhvr>
                                      <p:to>
                                        <p:strVal val="visible"/>
                                      </p:to>
                                    </p:set>
                                    <p:anim calcmode="lin" valueType="num">
                                      <p:cBhvr>
                                        <p:cTn id="106" dur="500" fill="hold"/>
                                        <p:tgtEl>
                                          <p:spTgt spid="3074"/>
                                        </p:tgtEl>
                                        <p:attrNameLst>
                                          <p:attrName>ppt_w</p:attrName>
                                        </p:attrNameLst>
                                      </p:cBhvr>
                                      <p:tavLst>
                                        <p:tav tm="0">
                                          <p:val>
                                            <p:fltVal val="0"/>
                                          </p:val>
                                        </p:tav>
                                        <p:tav tm="100000">
                                          <p:val>
                                            <p:strVal val="#ppt_w"/>
                                          </p:val>
                                        </p:tav>
                                      </p:tavLst>
                                    </p:anim>
                                    <p:anim calcmode="lin" valueType="num">
                                      <p:cBhvr>
                                        <p:cTn id="107" dur="500" fill="hold"/>
                                        <p:tgtEl>
                                          <p:spTgt spid="3074"/>
                                        </p:tgtEl>
                                        <p:attrNameLst>
                                          <p:attrName>ppt_h</p:attrName>
                                        </p:attrNameLst>
                                      </p:cBhvr>
                                      <p:tavLst>
                                        <p:tav tm="0">
                                          <p:val>
                                            <p:fltVal val="0"/>
                                          </p:val>
                                        </p:tav>
                                        <p:tav tm="100000">
                                          <p:val>
                                            <p:strVal val="#ppt_h"/>
                                          </p:val>
                                        </p:tav>
                                      </p:tavLst>
                                    </p:anim>
                                    <p:animEffect transition="in" filter="fade">
                                      <p:cBhvr>
                                        <p:cTn id="108" dur="500"/>
                                        <p:tgtEl>
                                          <p:spTgt spid="3074"/>
                                        </p:tgtEl>
                                      </p:cBhvr>
                                    </p:animEffect>
                                  </p:childTnLst>
                                </p:cTn>
                              </p:par>
                              <p:par>
                                <p:cTn id="109" presetID="35" presetClass="emph" presetSubtype="0" fill="hold" nodeType="withEffect">
                                  <p:stCondLst>
                                    <p:cond delay="0"/>
                                  </p:stCondLst>
                                  <p:childTnLst>
                                    <p:anim calcmode="discrete" valueType="str">
                                      <p:cBhvr>
                                        <p:cTn id="110" dur="1000" fill="hold"/>
                                        <p:tgtEl>
                                          <p:spTgt spid="307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5" grpId="0" animBg="1"/>
      <p:bldP spid="5" grpId="1" animBg="1"/>
      <p:bldP spid="5" grpId="2" animBg="1"/>
      <p:bldP spid="5" grpId="3" animBg="1"/>
      <p:bldP spid="5" grpId="4" animBg="1"/>
      <p:bldP spid="5" grpId="5" animBg="1"/>
      <p:bldP spid="5" grpId="6" animBg="1"/>
      <p:bldP spid="5" grpId="7" animBg="1"/>
      <p:bldP spid="5" grpId="8" animBg="1"/>
      <p:bldP spid="5" grpId="9" animBg="1"/>
      <p:bldP spid="5" grpId="10" animBg="1"/>
      <p:bldP spid="5" grpId="11" animBg="1"/>
      <p:bldP spid="5" grpId="12" animBg="1"/>
      <p:bldP spid="5" grpId="13" animBg="1"/>
      <p:bldP spid="5" grpId="14" animBg="1"/>
      <p:bldP spid="5" grpId="15" animBg="1"/>
      <p:bldP spid="5" grpId="16" animBg="1"/>
      <p:bldP spid="5" grpId="17" animBg="1"/>
      <p:bldP spid="5" grpId="18" animBg="1"/>
      <p:bldP spid="5" grpId="19" animBg="1"/>
      <p:bldP spid="5" grpId="20" animBg="1"/>
      <p:bldP spid="5" grpId="21" animBg="1"/>
      <p:bldP spid="5" grpId="22" animBg="1"/>
      <p:bldP spid="10" grpId="0"/>
      <p:bldP spid="14" grpId="0"/>
      <p:bldP spid="15" grpId="0"/>
      <p:bldP spid="16" grpId="0"/>
      <p:bldP spid="17" grpId="0"/>
      <p:bldP spid="18" grpId="0"/>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5703806"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a:t>
            </a:r>
            <a:endParaRPr lang="fr-FR" sz="2400" u="sng" dirty="0"/>
          </a:p>
        </p:txBody>
      </p:sp>
      <p:sp>
        <p:nvSpPr>
          <p:cNvPr id="7" name="Rectangle 6"/>
          <p:cNvSpPr/>
          <p:nvPr/>
        </p:nvSpPr>
        <p:spPr>
          <a:xfrm>
            <a:off x="-22516" y="1844824"/>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Octal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1780.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effectue des divisions par  8 successives en restant sur des valeurs entières. On conserve chaque reste inférieur ou égal à 7  ainsi que le dernier diviseur. Le résultat est reconstitué en partant du dernier diviseur jusqu’au premier reste……</a:t>
            </a:r>
          </a:p>
        </p:txBody>
      </p:sp>
      <p:sp>
        <p:nvSpPr>
          <p:cNvPr id="8" name="Rectangle 7"/>
          <p:cNvSpPr/>
          <p:nvPr/>
        </p:nvSpPr>
        <p:spPr>
          <a:xfrm>
            <a:off x="6400209" y="5371535"/>
            <a:ext cx="89639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3364</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313149" y="504023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11760" y="6237312"/>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1780</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3364 </a:t>
            </a:r>
            <a:r>
              <a:rPr lang="fr-FR" sz="2400" b="1" baseline="-25000" dirty="0" smtClean="0">
                <a:solidFill>
                  <a:schemeClr val="bg1"/>
                </a:solidFill>
                <a:latin typeface="Arial" pitchFamily="34" charset="0"/>
                <a:cs typeface="Arial" pitchFamily="34" charset="0"/>
              </a:rPr>
              <a:t>8</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53" name="Forme libre 52"/>
          <p:cNvSpPr/>
          <p:nvPr/>
        </p:nvSpPr>
        <p:spPr>
          <a:xfrm>
            <a:off x="2565325" y="4801526"/>
            <a:ext cx="2547412" cy="931730"/>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p:cNvGrpSpPr/>
          <p:nvPr/>
        </p:nvGrpSpPr>
        <p:grpSpPr>
          <a:xfrm>
            <a:off x="2808480" y="3763159"/>
            <a:ext cx="1296144" cy="1177587"/>
            <a:chOff x="1547664" y="2971072"/>
            <a:chExt cx="1296144" cy="1177587"/>
          </a:xfrm>
        </p:grpSpPr>
        <p:grpSp>
          <p:nvGrpSpPr>
            <p:cNvPr id="18" name="Groupe 17"/>
            <p:cNvGrpSpPr/>
            <p:nvPr/>
          </p:nvGrpSpPr>
          <p:grpSpPr>
            <a:xfrm>
              <a:off x="1547664" y="2971072"/>
              <a:ext cx="1296144" cy="1177587"/>
              <a:chOff x="1547664" y="2971072"/>
              <a:chExt cx="1296144" cy="1177587"/>
            </a:xfrm>
          </p:grpSpPr>
          <p:grpSp>
            <p:nvGrpSpPr>
              <p:cNvPr id="22" name="Groupe 21"/>
              <p:cNvGrpSpPr/>
              <p:nvPr/>
            </p:nvGrpSpPr>
            <p:grpSpPr>
              <a:xfrm>
                <a:off x="2195736" y="2971072"/>
                <a:ext cx="648072" cy="1177587"/>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47664" y="3059668"/>
                <a:ext cx="69762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1780</a:t>
                </a:r>
                <a:endParaRPr lang="fr-FR" b="1" dirty="0">
                  <a:solidFill>
                    <a:schemeClr val="bg1"/>
                  </a:solidFill>
                  <a:latin typeface="Arial" pitchFamily="34" charset="0"/>
                  <a:cs typeface="Arial" pitchFamily="34" charset="0"/>
                </a:endParaRPr>
              </a:p>
            </p:txBody>
          </p:sp>
          <p:sp>
            <p:nvSpPr>
              <p:cNvPr id="54" name="ZoneTexte 53"/>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55" name="ZoneTexte 54"/>
            <p:cNvSpPr txBox="1"/>
            <p:nvPr/>
          </p:nvSpPr>
          <p:spPr>
            <a:xfrm>
              <a:off x="2225937" y="3386570"/>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222</a:t>
              </a:r>
              <a:endParaRPr lang="fr-FR" b="1" dirty="0">
                <a:solidFill>
                  <a:schemeClr val="bg1"/>
                </a:solidFill>
                <a:latin typeface="Arial" pitchFamily="34" charset="0"/>
                <a:cs typeface="Arial" pitchFamily="34" charset="0"/>
              </a:endParaRPr>
            </a:p>
          </p:txBody>
        </p:sp>
        <p:sp>
          <p:nvSpPr>
            <p:cNvPr id="56" name="ZoneTexte 55"/>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18</a:t>
              </a:r>
              <a:endParaRPr lang="fr-FR" b="1" dirty="0">
                <a:solidFill>
                  <a:schemeClr val="bg1"/>
                </a:solidFill>
                <a:latin typeface="Arial" pitchFamily="34" charset="0"/>
                <a:cs typeface="Arial" pitchFamily="34" charset="0"/>
              </a:endParaRPr>
            </a:p>
          </p:txBody>
        </p:sp>
        <p:sp>
          <p:nvSpPr>
            <p:cNvPr id="57" name="ZoneTexte 56"/>
            <p:cNvSpPr txBox="1"/>
            <p:nvPr/>
          </p:nvSpPr>
          <p:spPr>
            <a:xfrm>
              <a:off x="1763688" y="353837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20</a:t>
              </a:r>
              <a:endParaRPr lang="fr-FR" b="1" dirty="0">
                <a:solidFill>
                  <a:schemeClr val="bg1"/>
                </a:solidFill>
                <a:latin typeface="Arial" pitchFamily="34" charset="0"/>
                <a:cs typeface="Arial" pitchFamily="34" charset="0"/>
              </a:endParaRPr>
            </a:p>
          </p:txBody>
        </p:sp>
      </p:grpSp>
      <p:grpSp>
        <p:nvGrpSpPr>
          <p:cNvPr id="58" name="Groupe 57"/>
          <p:cNvGrpSpPr/>
          <p:nvPr/>
        </p:nvGrpSpPr>
        <p:grpSpPr>
          <a:xfrm>
            <a:off x="3591470" y="4118281"/>
            <a:ext cx="1072285" cy="1177587"/>
            <a:chOff x="1771523" y="2971072"/>
            <a:chExt cx="1072285" cy="1177587"/>
          </a:xfrm>
        </p:grpSpPr>
        <p:grpSp>
          <p:nvGrpSpPr>
            <p:cNvPr id="59" name="Groupe 58"/>
            <p:cNvGrpSpPr/>
            <p:nvPr/>
          </p:nvGrpSpPr>
          <p:grpSpPr>
            <a:xfrm>
              <a:off x="2195736" y="2971072"/>
              <a:ext cx="648072" cy="1177587"/>
              <a:chOff x="2195736" y="2971072"/>
              <a:chExt cx="648072" cy="1177587"/>
            </a:xfrm>
          </p:grpSpPr>
          <p:grpSp>
            <p:nvGrpSpPr>
              <p:cNvPr id="63" name="Groupe 62"/>
              <p:cNvGrpSpPr/>
              <p:nvPr/>
            </p:nvGrpSpPr>
            <p:grpSpPr>
              <a:xfrm>
                <a:off x="2195736" y="2971072"/>
                <a:ext cx="648072" cy="1177587"/>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60" name="ZoneTexte 59"/>
            <p:cNvSpPr txBox="1"/>
            <p:nvPr/>
          </p:nvSpPr>
          <p:spPr>
            <a:xfrm>
              <a:off x="2223123" y="338657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27</a:t>
              </a:r>
              <a:endParaRPr lang="fr-FR" b="1" dirty="0">
                <a:solidFill>
                  <a:schemeClr val="bg1"/>
                </a:solidFill>
                <a:latin typeface="Arial" pitchFamily="34" charset="0"/>
                <a:cs typeface="Arial" pitchFamily="34" charset="0"/>
              </a:endParaRPr>
            </a:p>
          </p:txBody>
        </p:sp>
        <p:sp>
          <p:nvSpPr>
            <p:cNvPr id="61" name="ZoneTexte 60"/>
            <p:cNvSpPr txBox="1"/>
            <p:nvPr/>
          </p:nvSpPr>
          <p:spPr>
            <a:xfrm>
              <a:off x="1771523"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62</a:t>
              </a:r>
              <a:endParaRPr lang="fr-FR" b="1" dirty="0">
                <a:solidFill>
                  <a:schemeClr val="bg1"/>
                </a:solidFill>
                <a:latin typeface="Arial" pitchFamily="34" charset="0"/>
                <a:cs typeface="Arial" pitchFamily="34" charset="0"/>
              </a:endParaRPr>
            </a:p>
          </p:txBody>
        </p:sp>
        <p:sp>
          <p:nvSpPr>
            <p:cNvPr id="62" name="ZoneTexte 61"/>
            <p:cNvSpPr txBox="1"/>
            <p:nvPr/>
          </p:nvSpPr>
          <p:spPr>
            <a:xfrm>
              <a:off x="1827755"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grpSp>
        <p:nvGrpSpPr>
          <p:cNvPr id="69" name="Groupe 68"/>
          <p:cNvGrpSpPr/>
          <p:nvPr/>
        </p:nvGrpSpPr>
        <p:grpSpPr>
          <a:xfrm>
            <a:off x="4151758" y="4483660"/>
            <a:ext cx="1068314" cy="1177587"/>
            <a:chOff x="1775494" y="2971072"/>
            <a:chExt cx="1068314" cy="1177587"/>
          </a:xfrm>
        </p:grpSpPr>
        <p:grpSp>
          <p:nvGrpSpPr>
            <p:cNvPr id="70" name="Groupe 69"/>
            <p:cNvGrpSpPr/>
            <p:nvPr/>
          </p:nvGrpSpPr>
          <p:grpSpPr>
            <a:xfrm>
              <a:off x="2195736" y="2971072"/>
              <a:ext cx="648072" cy="1177587"/>
              <a:chOff x="2195736" y="2971072"/>
              <a:chExt cx="648072" cy="1177587"/>
            </a:xfrm>
          </p:grpSpPr>
          <p:grpSp>
            <p:nvGrpSpPr>
              <p:cNvPr id="74" name="Groupe 73"/>
              <p:cNvGrpSpPr/>
              <p:nvPr/>
            </p:nvGrpSpPr>
            <p:grpSpPr>
              <a:xfrm>
                <a:off x="2195736" y="2971072"/>
                <a:ext cx="648072" cy="1177587"/>
                <a:chOff x="2195736" y="2996952"/>
                <a:chExt cx="648072" cy="1177587"/>
              </a:xfrm>
            </p:grpSpPr>
            <p:cxnSp>
              <p:nvCxnSpPr>
                <p:cNvPr id="76" name="Connecteur droit 7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71" name="ZoneTexte 70"/>
            <p:cNvSpPr txBox="1"/>
            <p:nvPr/>
          </p:nvSpPr>
          <p:spPr>
            <a:xfrm>
              <a:off x="2233108" y="336958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sp>
          <p:nvSpPr>
            <p:cNvPr id="72" name="ZoneTexte 71"/>
            <p:cNvSpPr txBox="1"/>
            <p:nvPr/>
          </p:nvSpPr>
          <p:spPr>
            <a:xfrm>
              <a:off x="1775494" y="328498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grpSp>
      <p:sp>
        <p:nvSpPr>
          <p:cNvPr id="78" name="Ellipse 77"/>
          <p:cNvSpPr/>
          <p:nvPr/>
        </p:nvSpPr>
        <p:spPr>
          <a:xfrm>
            <a:off x="3647702" y="4705455"/>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Ellipse 78"/>
          <p:cNvSpPr/>
          <p:nvPr/>
        </p:nvSpPr>
        <p:spPr>
          <a:xfrm>
            <a:off x="4171310" y="4821794"/>
            <a:ext cx="312906" cy="354644"/>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4634417" y="4908113"/>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ZoneTexte 93"/>
          <p:cNvSpPr txBox="1"/>
          <p:nvPr/>
        </p:nvSpPr>
        <p:spPr>
          <a:xfrm>
            <a:off x="3106966" y="4616859"/>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5" name="Ellipse 44"/>
          <p:cNvSpPr/>
          <p:nvPr/>
        </p:nvSpPr>
        <p:spPr>
          <a:xfrm>
            <a:off x="3059832" y="4653136"/>
            <a:ext cx="367928" cy="313202"/>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30556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up)">
                                      <p:cBhvr>
                                        <p:cTn id="12" dur="500"/>
                                        <p:tgtEl>
                                          <p:spTgt spid="20"/>
                                        </p:tgtEl>
                                      </p:cBhvr>
                                    </p:animEffect>
                                  </p:childTnLst>
                                </p:cTn>
                              </p:par>
                            </p:childTnLst>
                          </p:cTn>
                        </p:par>
                        <p:par>
                          <p:cTn id="13" fill="hold">
                            <p:stCondLst>
                              <p:cond delay="500"/>
                            </p:stCondLst>
                            <p:childTnLst>
                              <p:par>
                                <p:cTn id="14" presetID="22" presetClass="entr" presetSubtype="1" fill="hold" grpId="0" nodeType="afterEffect">
                                  <p:stCondLst>
                                    <p:cond delay="500"/>
                                  </p:stCondLst>
                                  <p:childTnLst>
                                    <p:set>
                                      <p:cBhvr>
                                        <p:cTn id="15" dur="1" fill="hold">
                                          <p:stCondLst>
                                            <p:cond delay="0"/>
                                          </p:stCondLst>
                                        </p:cTn>
                                        <p:tgtEl>
                                          <p:spTgt spid="94"/>
                                        </p:tgtEl>
                                        <p:attrNameLst>
                                          <p:attrName>style.visibility</p:attrName>
                                        </p:attrNameLst>
                                      </p:cBhvr>
                                      <p:to>
                                        <p:strVal val="visible"/>
                                      </p:to>
                                    </p:set>
                                    <p:animEffect transition="in" filter="wipe(up)">
                                      <p:cBhvr>
                                        <p:cTn id="16" dur="500"/>
                                        <p:tgtEl>
                                          <p:spTgt spid="94"/>
                                        </p:tgtEl>
                                      </p:cBhvr>
                                    </p:animEffect>
                                  </p:childTnLst>
                                </p:cTn>
                              </p:par>
                            </p:childTnLst>
                          </p:cTn>
                        </p:par>
                        <p:par>
                          <p:cTn id="17" fill="hold">
                            <p:stCondLst>
                              <p:cond delay="1500"/>
                            </p:stCondLst>
                            <p:childTnLst>
                              <p:par>
                                <p:cTn id="18" presetID="22" presetClass="entr" presetSubtype="1" fill="hold" grpId="0" nodeType="afterEffect">
                                  <p:stCondLst>
                                    <p:cond delay="500"/>
                                  </p:stCondLst>
                                  <p:childTnLst>
                                    <p:set>
                                      <p:cBhvr>
                                        <p:cTn id="19" dur="1" fill="hold">
                                          <p:stCondLst>
                                            <p:cond delay="0"/>
                                          </p:stCondLst>
                                        </p:cTn>
                                        <p:tgtEl>
                                          <p:spTgt spid="45"/>
                                        </p:tgtEl>
                                        <p:attrNameLst>
                                          <p:attrName>style.visibility</p:attrName>
                                        </p:attrNameLst>
                                      </p:cBhvr>
                                      <p:to>
                                        <p:strVal val="visible"/>
                                      </p:to>
                                    </p:set>
                                    <p:animEffect transition="in" filter="wipe(up)">
                                      <p:cBhvr>
                                        <p:cTn id="20" dur="500"/>
                                        <p:tgtEl>
                                          <p:spTgt spid="4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58"/>
                                        </p:tgtEl>
                                        <p:attrNameLst>
                                          <p:attrName>style.visibility</p:attrName>
                                        </p:attrNameLst>
                                      </p:cBhvr>
                                      <p:to>
                                        <p:strVal val="visible"/>
                                      </p:to>
                                    </p:set>
                                    <p:animEffect transition="in" filter="wipe(up)">
                                      <p:cBhvr>
                                        <p:cTn id="25" dur="500"/>
                                        <p:tgtEl>
                                          <p:spTgt spid="58"/>
                                        </p:tgtEl>
                                      </p:cBhvr>
                                    </p:animEffect>
                                  </p:childTnLst>
                                </p:cTn>
                              </p:par>
                            </p:childTnLst>
                          </p:cTn>
                        </p:par>
                        <p:par>
                          <p:cTn id="26" fill="hold">
                            <p:stCondLst>
                              <p:cond delay="500"/>
                            </p:stCondLst>
                            <p:childTnLst>
                              <p:par>
                                <p:cTn id="27" presetID="22" presetClass="entr" presetSubtype="1" fill="hold" grpId="0" nodeType="afterEffect">
                                  <p:stCondLst>
                                    <p:cond delay="750"/>
                                  </p:stCondLst>
                                  <p:childTnLst>
                                    <p:set>
                                      <p:cBhvr>
                                        <p:cTn id="28" dur="1" fill="hold">
                                          <p:stCondLst>
                                            <p:cond delay="0"/>
                                          </p:stCondLst>
                                        </p:cTn>
                                        <p:tgtEl>
                                          <p:spTgt spid="78"/>
                                        </p:tgtEl>
                                        <p:attrNameLst>
                                          <p:attrName>style.visibility</p:attrName>
                                        </p:attrNameLst>
                                      </p:cBhvr>
                                      <p:to>
                                        <p:strVal val="visible"/>
                                      </p:to>
                                    </p:set>
                                    <p:animEffect transition="in" filter="wipe(up)">
                                      <p:cBhvr>
                                        <p:cTn id="29" dur="500"/>
                                        <p:tgtEl>
                                          <p:spTgt spid="7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wipe(up)">
                                      <p:cBhvr>
                                        <p:cTn id="34" dur="500"/>
                                        <p:tgtEl>
                                          <p:spTgt spid="69"/>
                                        </p:tgtEl>
                                      </p:cBhvr>
                                    </p:animEffect>
                                  </p:childTnLst>
                                </p:cTn>
                              </p:par>
                            </p:childTnLst>
                          </p:cTn>
                        </p:par>
                        <p:par>
                          <p:cTn id="35" fill="hold">
                            <p:stCondLst>
                              <p:cond delay="500"/>
                            </p:stCondLst>
                            <p:childTnLst>
                              <p:par>
                                <p:cTn id="36" presetID="22" presetClass="entr" presetSubtype="1" fill="hold" grpId="0" nodeType="afterEffect">
                                  <p:stCondLst>
                                    <p:cond delay="750"/>
                                  </p:stCondLst>
                                  <p:childTnLst>
                                    <p:set>
                                      <p:cBhvr>
                                        <p:cTn id="37" dur="1" fill="hold">
                                          <p:stCondLst>
                                            <p:cond delay="0"/>
                                          </p:stCondLst>
                                        </p:cTn>
                                        <p:tgtEl>
                                          <p:spTgt spid="79"/>
                                        </p:tgtEl>
                                        <p:attrNameLst>
                                          <p:attrName>style.visibility</p:attrName>
                                        </p:attrNameLst>
                                      </p:cBhvr>
                                      <p:to>
                                        <p:strVal val="visible"/>
                                      </p:to>
                                    </p:set>
                                    <p:animEffect transition="in" filter="wipe(up)">
                                      <p:cBhvr>
                                        <p:cTn id="38" dur="500"/>
                                        <p:tgtEl>
                                          <p:spTgt spid="79"/>
                                        </p:tgtEl>
                                      </p:cBhvr>
                                    </p:animEffect>
                                  </p:childTnLst>
                                </p:cTn>
                              </p:par>
                            </p:childTnLst>
                          </p:cTn>
                        </p:par>
                        <p:par>
                          <p:cTn id="39" fill="hold">
                            <p:stCondLst>
                              <p:cond delay="1750"/>
                            </p:stCondLst>
                            <p:childTnLst>
                              <p:par>
                                <p:cTn id="40" presetID="22" presetClass="entr" presetSubtype="1" fill="hold" grpId="0" nodeType="afterEffect">
                                  <p:stCondLst>
                                    <p:cond delay="750"/>
                                  </p:stCondLst>
                                  <p:childTnLst>
                                    <p:set>
                                      <p:cBhvr>
                                        <p:cTn id="41" dur="1" fill="hold">
                                          <p:stCondLst>
                                            <p:cond delay="0"/>
                                          </p:stCondLst>
                                        </p:cTn>
                                        <p:tgtEl>
                                          <p:spTgt spid="89"/>
                                        </p:tgtEl>
                                        <p:attrNameLst>
                                          <p:attrName>style.visibility</p:attrName>
                                        </p:attrNameLst>
                                      </p:cBhvr>
                                      <p:to>
                                        <p:strVal val="visible"/>
                                      </p:to>
                                    </p:set>
                                    <p:animEffect transition="in" filter="wipe(up)">
                                      <p:cBhvr>
                                        <p:cTn id="42" dur="500"/>
                                        <p:tgtEl>
                                          <p:spTgt spid="89"/>
                                        </p:tgtEl>
                                      </p:cBhvr>
                                    </p:animEffect>
                                  </p:childTnLst>
                                </p:cTn>
                              </p:par>
                            </p:childTnLst>
                          </p:cTn>
                        </p:par>
                        <p:par>
                          <p:cTn id="43" fill="hold">
                            <p:stCondLst>
                              <p:cond delay="3000"/>
                            </p:stCondLst>
                            <p:childTnLst>
                              <p:par>
                                <p:cTn id="44" presetID="22" presetClass="entr" presetSubtype="2" fill="hold" grpId="0" nodeType="afterEffect">
                                  <p:stCondLst>
                                    <p:cond delay="750"/>
                                  </p:stCondLst>
                                  <p:childTnLst>
                                    <p:set>
                                      <p:cBhvr>
                                        <p:cTn id="45" dur="1" fill="hold">
                                          <p:stCondLst>
                                            <p:cond delay="0"/>
                                          </p:stCondLst>
                                        </p:cTn>
                                        <p:tgtEl>
                                          <p:spTgt spid="53"/>
                                        </p:tgtEl>
                                        <p:attrNameLst>
                                          <p:attrName>style.visibility</p:attrName>
                                        </p:attrNameLst>
                                      </p:cBhvr>
                                      <p:to>
                                        <p:strVal val="visible"/>
                                      </p:to>
                                    </p:set>
                                    <p:animEffect transition="in" filter="wipe(right)">
                                      <p:cBhvr>
                                        <p:cTn id="46" dur="500"/>
                                        <p:tgtEl>
                                          <p:spTgt spid="53"/>
                                        </p:tgtEl>
                                      </p:cBhvr>
                                    </p:animEffect>
                                  </p:childTnLst>
                                </p:cTn>
                              </p:par>
                            </p:childTnLst>
                          </p:cTn>
                        </p:par>
                        <p:par>
                          <p:cTn id="47" fill="hold">
                            <p:stCondLst>
                              <p:cond delay="4250"/>
                            </p:stCondLst>
                            <p:childTnLst>
                              <p:par>
                                <p:cTn id="48" presetID="22" presetClass="entr" presetSubtype="8" fill="hold" grpId="0" nodeType="afterEffect">
                                  <p:stCondLst>
                                    <p:cond delay="50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wipe(left)">
                                      <p:cBhvr>
                                        <p:cTn id="6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53" grpId="0" animBg="1"/>
      <p:bldP spid="78" grpId="0" animBg="1"/>
      <p:bldP spid="79" grpId="0" animBg="1"/>
      <p:bldP spid="89" grpId="0" animBg="1"/>
      <p:bldP spid="94" grpId="0"/>
      <p:bldP spid="4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5703806"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a:t>
            </a:r>
            <a:endParaRPr lang="fr-FR" sz="2400" u="sng" dirty="0"/>
          </a:p>
        </p:txBody>
      </p:sp>
      <p:sp>
        <p:nvSpPr>
          <p:cNvPr id="7" name="Rectangle 6"/>
          <p:cNvSpPr/>
          <p:nvPr/>
        </p:nvSpPr>
        <p:spPr>
          <a:xfrm>
            <a:off x="-22516" y="1844824"/>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Octal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754.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 JOUER……</a:t>
            </a:r>
          </a:p>
        </p:txBody>
      </p:sp>
      <p:sp>
        <p:nvSpPr>
          <p:cNvPr id="8" name="Rectangle 7"/>
          <p:cNvSpPr/>
          <p:nvPr/>
        </p:nvSpPr>
        <p:spPr>
          <a:xfrm>
            <a:off x="6400209" y="5371535"/>
            <a:ext cx="89639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1362</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313149" y="504023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11760" y="6237312"/>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754</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1362 </a:t>
            </a:r>
            <a:r>
              <a:rPr lang="fr-FR" sz="2400" b="1" baseline="-25000" dirty="0" smtClean="0">
                <a:solidFill>
                  <a:schemeClr val="bg1"/>
                </a:solidFill>
                <a:latin typeface="Arial" pitchFamily="34" charset="0"/>
                <a:cs typeface="Arial" pitchFamily="34" charset="0"/>
              </a:rPr>
              <a:t>8</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53" name="Forme libre 52"/>
          <p:cNvSpPr/>
          <p:nvPr/>
        </p:nvSpPr>
        <p:spPr>
          <a:xfrm>
            <a:off x="2565325" y="4611383"/>
            <a:ext cx="2547412" cy="931730"/>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 name="Groupe 17"/>
          <p:cNvGrpSpPr/>
          <p:nvPr/>
        </p:nvGrpSpPr>
        <p:grpSpPr>
          <a:xfrm>
            <a:off x="2808480" y="3573016"/>
            <a:ext cx="1296144" cy="1177587"/>
            <a:chOff x="1547664" y="2971072"/>
            <a:chExt cx="1296144" cy="1177587"/>
          </a:xfrm>
        </p:grpSpPr>
        <p:grpSp>
          <p:nvGrpSpPr>
            <p:cNvPr id="22" name="Groupe 21"/>
            <p:cNvGrpSpPr/>
            <p:nvPr/>
          </p:nvGrpSpPr>
          <p:grpSpPr>
            <a:xfrm>
              <a:off x="2195736" y="2971072"/>
              <a:ext cx="648072" cy="1177587"/>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47664" y="3059668"/>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754</a:t>
              </a:r>
              <a:endParaRPr lang="fr-FR" b="1" dirty="0">
                <a:solidFill>
                  <a:schemeClr val="bg1"/>
                </a:solidFill>
                <a:latin typeface="Arial" pitchFamily="34" charset="0"/>
                <a:cs typeface="Arial" pitchFamily="34" charset="0"/>
              </a:endParaRPr>
            </a:p>
          </p:txBody>
        </p:sp>
        <p:sp>
          <p:nvSpPr>
            <p:cNvPr id="54" name="ZoneTexte 53"/>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55" name="ZoneTexte 54"/>
          <p:cNvSpPr txBox="1"/>
          <p:nvPr/>
        </p:nvSpPr>
        <p:spPr>
          <a:xfrm>
            <a:off x="3563888" y="398851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94</a:t>
            </a:r>
            <a:endParaRPr lang="fr-FR" b="1" dirty="0">
              <a:solidFill>
                <a:schemeClr val="bg1"/>
              </a:solidFill>
              <a:latin typeface="Arial" pitchFamily="34" charset="0"/>
              <a:cs typeface="Arial" pitchFamily="34" charset="0"/>
            </a:endParaRPr>
          </a:p>
        </p:txBody>
      </p:sp>
      <p:sp>
        <p:nvSpPr>
          <p:cNvPr id="56" name="ZoneTexte 55"/>
          <p:cNvSpPr txBox="1"/>
          <p:nvPr/>
        </p:nvSpPr>
        <p:spPr>
          <a:xfrm>
            <a:off x="2927622" y="3886928"/>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34</a:t>
            </a:r>
            <a:endParaRPr lang="fr-FR" b="1" dirty="0">
              <a:solidFill>
                <a:schemeClr val="bg1"/>
              </a:solidFill>
              <a:latin typeface="Arial" pitchFamily="34" charset="0"/>
              <a:cs typeface="Arial" pitchFamily="34" charset="0"/>
            </a:endParaRPr>
          </a:p>
        </p:txBody>
      </p:sp>
      <p:sp>
        <p:nvSpPr>
          <p:cNvPr id="57" name="ZoneTexte 56"/>
          <p:cNvSpPr txBox="1"/>
          <p:nvPr/>
        </p:nvSpPr>
        <p:spPr>
          <a:xfrm>
            <a:off x="3024504" y="414031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nvGrpSpPr>
          <p:cNvPr id="59" name="Groupe 58"/>
          <p:cNvGrpSpPr/>
          <p:nvPr/>
        </p:nvGrpSpPr>
        <p:grpSpPr>
          <a:xfrm>
            <a:off x="4015683" y="3928138"/>
            <a:ext cx="648072" cy="1177587"/>
            <a:chOff x="2195736" y="2971072"/>
            <a:chExt cx="648072" cy="1177587"/>
          </a:xfrm>
        </p:grpSpPr>
        <p:grpSp>
          <p:nvGrpSpPr>
            <p:cNvPr id="63" name="Groupe 62"/>
            <p:cNvGrpSpPr/>
            <p:nvPr/>
          </p:nvGrpSpPr>
          <p:grpSpPr>
            <a:xfrm>
              <a:off x="2195736" y="2971072"/>
              <a:ext cx="648072" cy="1177587"/>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60" name="ZoneTexte 59"/>
          <p:cNvSpPr txBox="1"/>
          <p:nvPr/>
        </p:nvSpPr>
        <p:spPr>
          <a:xfrm>
            <a:off x="4043070" y="4343636"/>
            <a:ext cx="428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11</a:t>
            </a:r>
            <a:endParaRPr lang="fr-FR" b="1" dirty="0">
              <a:solidFill>
                <a:schemeClr val="bg1"/>
              </a:solidFill>
              <a:latin typeface="Arial" pitchFamily="34" charset="0"/>
              <a:cs typeface="Arial" pitchFamily="34" charset="0"/>
            </a:endParaRPr>
          </a:p>
        </p:txBody>
      </p:sp>
      <p:sp>
        <p:nvSpPr>
          <p:cNvPr id="61" name="ZoneTexte 60"/>
          <p:cNvSpPr txBox="1"/>
          <p:nvPr/>
        </p:nvSpPr>
        <p:spPr>
          <a:xfrm>
            <a:off x="3563888" y="424205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14</a:t>
            </a:r>
            <a:endParaRPr lang="fr-FR" b="1" dirty="0">
              <a:solidFill>
                <a:schemeClr val="bg1"/>
              </a:solidFill>
              <a:latin typeface="Arial" pitchFamily="34" charset="0"/>
              <a:cs typeface="Arial" pitchFamily="34" charset="0"/>
            </a:endParaRPr>
          </a:p>
        </p:txBody>
      </p:sp>
      <p:sp>
        <p:nvSpPr>
          <p:cNvPr id="62" name="ZoneTexte 61"/>
          <p:cNvSpPr txBox="1"/>
          <p:nvPr/>
        </p:nvSpPr>
        <p:spPr>
          <a:xfrm>
            <a:off x="3647702" y="4495440"/>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nvGrpSpPr>
          <p:cNvPr id="70" name="Groupe 69"/>
          <p:cNvGrpSpPr/>
          <p:nvPr/>
        </p:nvGrpSpPr>
        <p:grpSpPr>
          <a:xfrm>
            <a:off x="4572000" y="4293517"/>
            <a:ext cx="648072" cy="1177587"/>
            <a:chOff x="2195736" y="2971072"/>
            <a:chExt cx="648072" cy="1177587"/>
          </a:xfrm>
        </p:grpSpPr>
        <p:grpSp>
          <p:nvGrpSpPr>
            <p:cNvPr id="74" name="Groupe 73"/>
            <p:cNvGrpSpPr/>
            <p:nvPr/>
          </p:nvGrpSpPr>
          <p:grpSpPr>
            <a:xfrm>
              <a:off x="2195736" y="2971072"/>
              <a:ext cx="648072" cy="1177587"/>
              <a:chOff x="2195736" y="2996952"/>
              <a:chExt cx="648072" cy="1177587"/>
            </a:xfrm>
          </p:grpSpPr>
          <p:cxnSp>
            <p:nvCxnSpPr>
              <p:cNvPr id="76" name="Connecteur droit 7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71" name="ZoneTexte 70"/>
          <p:cNvSpPr txBox="1"/>
          <p:nvPr/>
        </p:nvSpPr>
        <p:spPr>
          <a:xfrm>
            <a:off x="4609372" y="4692033"/>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2" name="ZoneTexte 71"/>
          <p:cNvSpPr txBox="1"/>
          <p:nvPr/>
        </p:nvSpPr>
        <p:spPr>
          <a:xfrm>
            <a:off x="4151758" y="4607429"/>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sp>
        <p:nvSpPr>
          <p:cNvPr id="78" name="Ellipse 77"/>
          <p:cNvSpPr/>
          <p:nvPr/>
        </p:nvSpPr>
        <p:spPr>
          <a:xfrm>
            <a:off x="3647702" y="4515312"/>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Ellipse 78"/>
          <p:cNvSpPr/>
          <p:nvPr/>
        </p:nvSpPr>
        <p:spPr>
          <a:xfrm>
            <a:off x="4171310" y="4631651"/>
            <a:ext cx="312906" cy="354644"/>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4634417" y="4717970"/>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llipse 44"/>
          <p:cNvSpPr/>
          <p:nvPr/>
        </p:nvSpPr>
        <p:spPr>
          <a:xfrm>
            <a:off x="2985450" y="4174961"/>
            <a:ext cx="367928" cy="313202"/>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54675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850"/>
                            </p:stCondLst>
                            <p:childTnLst>
                              <p:par>
                                <p:cTn id="9" presetID="22" presetClass="entr" presetSubtype="1"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up)">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wipe(up)">
                                      <p:cBhvr>
                                        <p:cTn id="16" dur="500"/>
                                        <p:tgtEl>
                                          <p:spTgt spid="55"/>
                                        </p:tgtEl>
                                      </p:cBhvr>
                                    </p:animEffect>
                                  </p:childTnLst>
                                </p:cTn>
                              </p:par>
                            </p:childTnLst>
                          </p:cTn>
                        </p:par>
                        <p:par>
                          <p:cTn id="17" fill="hold">
                            <p:stCondLst>
                              <p:cond delay="500"/>
                            </p:stCondLst>
                            <p:childTnLst>
                              <p:par>
                                <p:cTn id="18" presetID="22" presetClass="entr" presetSubtype="1" fill="hold" grpId="0" nodeType="afterEffect">
                                  <p:stCondLst>
                                    <p:cond delay="0"/>
                                  </p:stCondLst>
                                  <p:childTnLst>
                                    <p:set>
                                      <p:cBhvr>
                                        <p:cTn id="19" dur="1" fill="hold">
                                          <p:stCondLst>
                                            <p:cond delay="0"/>
                                          </p:stCondLst>
                                        </p:cTn>
                                        <p:tgtEl>
                                          <p:spTgt spid="56"/>
                                        </p:tgtEl>
                                        <p:attrNameLst>
                                          <p:attrName>style.visibility</p:attrName>
                                        </p:attrNameLst>
                                      </p:cBhvr>
                                      <p:to>
                                        <p:strVal val="visible"/>
                                      </p:to>
                                    </p:set>
                                    <p:animEffect transition="in" filter="wipe(up)">
                                      <p:cBhvr>
                                        <p:cTn id="20" dur="500"/>
                                        <p:tgtEl>
                                          <p:spTgt spid="56"/>
                                        </p:tgtEl>
                                      </p:cBhvr>
                                    </p:animEffect>
                                  </p:childTnLst>
                                </p:cTn>
                              </p:par>
                            </p:childTnLst>
                          </p:cTn>
                        </p:par>
                        <p:par>
                          <p:cTn id="21" fill="hold">
                            <p:stCondLst>
                              <p:cond delay="1000"/>
                            </p:stCondLst>
                            <p:childTnLst>
                              <p:par>
                                <p:cTn id="22" presetID="22" presetClass="entr" presetSubtype="1" fill="hold" grpId="0" nodeType="afterEffect">
                                  <p:stCondLst>
                                    <p:cond delay="0"/>
                                  </p:stCondLst>
                                  <p:childTnLst>
                                    <p:set>
                                      <p:cBhvr>
                                        <p:cTn id="23" dur="1" fill="hold">
                                          <p:stCondLst>
                                            <p:cond delay="0"/>
                                          </p:stCondLst>
                                        </p:cTn>
                                        <p:tgtEl>
                                          <p:spTgt spid="57"/>
                                        </p:tgtEl>
                                        <p:attrNameLst>
                                          <p:attrName>style.visibility</p:attrName>
                                        </p:attrNameLst>
                                      </p:cBhvr>
                                      <p:to>
                                        <p:strVal val="visible"/>
                                      </p:to>
                                    </p:set>
                                    <p:animEffect transition="in" filter="wipe(up)">
                                      <p:cBhvr>
                                        <p:cTn id="24" dur="500"/>
                                        <p:tgtEl>
                                          <p:spTgt spid="57"/>
                                        </p:tgtEl>
                                      </p:cBhvr>
                                    </p:animEffect>
                                  </p:childTnLst>
                                </p:cTn>
                              </p:par>
                            </p:childTnLst>
                          </p:cTn>
                        </p:par>
                        <p:par>
                          <p:cTn id="25" fill="hold">
                            <p:stCondLst>
                              <p:cond delay="1500"/>
                            </p:stCondLst>
                            <p:childTnLst>
                              <p:par>
                                <p:cTn id="26" presetID="22" presetClass="entr" presetSubtype="1" fill="hold" grpId="0" nodeType="after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wipe(up)">
                                      <p:cBhvr>
                                        <p:cTn id="28" dur="500"/>
                                        <p:tgtEl>
                                          <p:spTgt spid="45"/>
                                        </p:tgtEl>
                                      </p:cBhvr>
                                    </p:animEffect>
                                  </p:childTnLst>
                                </p:cTn>
                              </p:par>
                            </p:childTnLst>
                          </p:cTn>
                        </p:par>
                        <p:par>
                          <p:cTn id="29" fill="hold">
                            <p:stCondLst>
                              <p:cond delay="2000"/>
                            </p:stCondLst>
                            <p:childTnLst>
                              <p:par>
                                <p:cTn id="30" presetID="22" presetClass="entr" presetSubtype="1" fill="hold" nodeType="afterEffect">
                                  <p:stCondLst>
                                    <p:cond delay="0"/>
                                  </p:stCondLst>
                                  <p:childTnLst>
                                    <p:set>
                                      <p:cBhvr>
                                        <p:cTn id="31" dur="1" fill="hold">
                                          <p:stCondLst>
                                            <p:cond delay="0"/>
                                          </p:stCondLst>
                                        </p:cTn>
                                        <p:tgtEl>
                                          <p:spTgt spid="59"/>
                                        </p:tgtEl>
                                        <p:attrNameLst>
                                          <p:attrName>style.visibility</p:attrName>
                                        </p:attrNameLst>
                                      </p:cBhvr>
                                      <p:to>
                                        <p:strVal val="visible"/>
                                      </p:to>
                                    </p:set>
                                    <p:animEffect transition="in" filter="wipe(up)">
                                      <p:cBhvr>
                                        <p:cTn id="32" dur="500"/>
                                        <p:tgtEl>
                                          <p:spTgt spid="5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60"/>
                                        </p:tgtEl>
                                        <p:attrNameLst>
                                          <p:attrName>style.visibility</p:attrName>
                                        </p:attrNameLst>
                                      </p:cBhvr>
                                      <p:to>
                                        <p:strVal val="visible"/>
                                      </p:to>
                                    </p:set>
                                    <p:animEffect transition="in" filter="wipe(up)">
                                      <p:cBhvr>
                                        <p:cTn id="37" dur="500"/>
                                        <p:tgtEl>
                                          <p:spTgt spid="60"/>
                                        </p:tgtEl>
                                      </p:cBhvr>
                                    </p:animEffect>
                                  </p:childTnLst>
                                </p:cTn>
                              </p:par>
                            </p:childTnLst>
                          </p:cTn>
                        </p:par>
                        <p:par>
                          <p:cTn id="38" fill="hold">
                            <p:stCondLst>
                              <p:cond delay="500"/>
                            </p:stCondLst>
                            <p:childTnLst>
                              <p:par>
                                <p:cTn id="39" presetID="22" presetClass="entr" presetSubtype="1" fill="hold" grpId="0" nodeType="afterEffect">
                                  <p:stCondLst>
                                    <p:cond delay="0"/>
                                  </p:stCondLst>
                                  <p:childTnLst>
                                    <p:set>
                                      <p:cBhvr>
                                        <p:cTn id="40" dur="1" fill="hold">
                                          <p:stCondLst>
                                            <p:cond delay="0"/>
                                          </p:stCondLst>
                                        </p:cTn>
                                        <p:tgtEl>
                                          <p:spTgt spid="61"/>
                                        </p:tgtEl>
                                        <p:attrNameLst>
                                          <p:attrName>style.visibility</p:attrName>
                                        </p:attrNameLst>
                                      </p:cBhvr>
                                      <p:to>
                                        <p:strVal val="visible"/>
                                      </p:to>
                                    </p:set>
                                    <p:animEffect transition="in" filter="wipe(up)">
                                      <p:cBhvr>
                                        <p:cTn id="41" dur="500"/>
                                        <p:tgtEl>
                                          <p:spTgt spid="61"/>
                                        </p:tgtEl>
                                      </p:cBhvr>
                                    </p:animEffect>
                                  </p:childTnLst>
                                </p:cTn>
                              </p:par>
                            </p:childTnLst>
                          </p:cTn>
                        </p:par>
                        <p:par>
                          <p:cTn id="42" fill="hold">
                            <p:stCondLst>
                              <p:cond delay="1000"/>
                            </p:stCondLst>
                            <p:childTnLst>
                              <p:par>
                                <p:cTn id="43" presetID="22" presetClass="entr" presetSubtype="1" fill="hold" grpId="0" nodeType="afterEffect">
                                  <p:stCondLst>
                                    <p:cond delay="0"/>
                                  </p:stCondLst>
                                  <p:childTnLst>
                                    <p:set>
                                      <p:cBhvr>
                                        <p:cTn id="44" dur="1" fill="hold">
                                          <p:stCondLst>
                                            <p:cond delay="0"/>
                                          </p:stCondLst>
                                        </p:cTn>
                                        <p:tgtEl>
                                          <p:spTgt spid="62"/>
                                        </p:tgtEl>
                                        <p:attrNameLst>
                                          <p:attrName>style.visibility</p:attrName>
                                        </p:attrNameLst>
                                      </p:cBhvr>
                                      <p:to>
                                        <p:strVal val="visible"/>
                                      </p:to>
                                    </p:set>
                                    <p:animEffect transition="in" filter="wipe(up)">
                                      <p:cBhvr>
                                        <p:cTn id="45" dur="500"/>
                                        <p:tgtEl>
                                          <p:spTgt spid="62"/>
                                        </p:tgtEl>
                                      </p:cBhvr>
                                    </p:animEffect>
                                  </p:childTnLst>
                                </p:cTn>
                              </p:par>
                            </p:childTnLst>
                          </p:cTn>
                        </p:par>
                        <p:par>
                          <p:cTn id="46" fill="hold">
                            <p:stCondLst>
                              <p:cond delay="1500"/>
                            </p:stCondLst>
                            <p:childTnLst>
                              <p:par>
                                <p:cTn id="47" presetID="22" presetClass="entr" presetSubtype="1" fill="hold" grpId="0" nodeType="afterEffect">
                                  <p:stCondLst>
                                    <p:cond delay="0"/>
                                  </p:stCondLst>
                                  <p:childTnLst>
                                    <p:set>
                                      <p:cBhvr>
                                        <p:cTn id="48" dur="1" fill="hold">
                                          <p:stCondLst>
                                            <p:cond delay="0"/>
                                          </p:stCondLst>
                                        </p:cTn>
                                        <p:tgtEl>
                                          <p:spTgt spid="78"/>
                                        </p:tgtEl>
                                        <p:attrNameLst>
                                          <p:attrName>style.visibility</p:attrName>
                                        </p:attrNameLst>
                                      </p:cBhvr>
                                      <p:to>
                                        <p:strVal val="visible"/>
                                      </p:to>
                                    </p:set>
                                    <p:animEffect transition="in" filter="wipe(up)">
                                      <p:cBhvr>
                                        <p:cTn id="49" dur="500"/>
                                        <p:tgtEl>
                                          <p:spTgt spid="78"/>
                                        </p:tgtEl>
                                      </p:cBhvr>
                                    </p:animEffect>
                                  </p:childTnLst>
                                </p:cTn>
                              </p:par>
                            </p:childTnLst>
                          </p:cTn>
                        </p:par>
                        <p:par>
                          <p:cTn id="50" fill="hold">
                            <p:stCondLst>
                              <p:cond delay="2000"/>
                            </p:stCondLst>
                            <p:childTnLst>
                              <p:par>
                                <p:cTn id="51" presetID="22" presetClass="entr" presetSubtype="1" fill="hold" nodeType="afterEffect">
                                  <p:stCondLst>
                                    <p:cond delay="0"/>
                                  </p:stCondLst>
                                  <p:childTnLst>
                                    <p:set>
                                      <p:cBhvr>
                                        <p:cTn id="52" dur="1" fill="hold">
                                          <p:stCondLst>
                                            <p:cond delay="0"/>
                                          </p:stCondLst>
                                        </p:cTn>
                                        <p:tgtEl>
                                          <p:spTgt spid="70"/>
                                        </p:tgtEl>
                                        <p:attrNameLst>
                                          <p:attrName>style.visibility</p:attrName>
                                        </p:attrNameLst>
                                      </p:cBhvr>
                                      <p:to>
                                        <p:strVal val="visible"/>
                                      </p:to>
                                    </p:set>
                                    <p:animEffect transition="in" filter="wipe(up)">
                                      <p:cBhvr>
                                        <p:cTn id="53" dur="500"/>
                                        <p:tgtEl>
                                          <p:spTgt spid="70"/>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71"/>
                                        </p:tgtEl>
                                        <p:attrNameLst>
                                          <p:attrName>style.visibility</p:attrName>
                                        </p:attrNameLst>
                                      </p:cBhvr>
                                      <p:to>
                                        <p:strVal val="visible"/>
                                      </p:to>
                                    </p:set>
                                    <p:animEffect transition="in" filter="wipe(up)">
                                      <p:cBhvr>
                                        <p:cTn id="58" dur="500"/>
                                        <p:tgtEl>
                                          <p:spTgt spid="71"/>
                                        </p:tgtEl>
                                      </p:cBhvr>
                                    </p:animEffect>
                                  </p:childTnLst>
                                </p:cTn>
                              </p:par>
                            </p:childTnLst>
                          </p:cTn>
                        </p:par>
                        <p:par>
                          <p:cTn id="59" fill="hold">
                            <p:stCondLst>
                              <p:cond delay="500"/>
                            </p:stCondLst>
                            <p:childTnLst>
                              <p:par>
                                <p:cTn id="60" presetID="22" presetClass="entr" presetSubtype="1" fill="hold" grpId="0" nodeType="afterEffect">
                                  <p:stCondLst>
                                    <p:cond delay="0"/>
                                  </p:stCondLst>
                                  <p:childTnLst>
                                    <p:set>
                                      <p:cBhvr>
                                        <p:cTn id="61" dur="1" fill="hold">
                                          <p:stCondLst>
                                            <p:cond delay="0"/>
                                          </p:stCondLst>
                                        </p:cTn>
                                        <p:tgtEl>
                                          <p:spTgt spid="72"/>
                                        </p:tgtEl>
                                        <p:attrNameLst>
                                          <p:attrName>style.visibility</p:attrName>
                                        </p:attrNameLst>
                                      </p:cBhvr>
                                      <p:to>
                                        <p:strVal val="visible"/>
                                      </p:to>
                                    </p:set>
                                    <p:animEffect transition="in" filter="wipe(up)">
                                      <p:cBhvr>
                                        <p:cTn id="62" dur="500"/>
                                        <p:tgtEl>
                                          <p:spTgt spid="72"/>
                                        </p:tgtEl>
                                      </p:cBhvr>
                                    </p:animEffect>
                                  </p:childTnLst>
                                </p:cTn>
                              </p:par>
                            </p:childTnLst>
                          </p:cTn>
                        </p:par>
                        <p:par>
                          <p:cTn id="63" fill="hold">
                            <p:stCondLst>
                              <p:cond delay="1000"/>
                            </p:stCondLst>
                            <p:childTnLst>
                              <p:par>
                                <p:cTn id="64" presetID="22" presetClass="entr" presetSubtype="1" fill="hold" grpId="0" nodeType="afterEffect">
                                  <p:stCondLst>
                                    <p:cond delay="0"/>
                                  </p:stCondLst>
                                  <p:childTnLst>
                                    <p:set>
                                      <p:cBhvr>
                                        <p:cTn id="65" dur="1" fill="hold">
                                          <p:stCondLst>
                                            <p:cond delay="0"/>
                                          </p:stCondLst>
                                        </p:cTn>
                                        <p:tgtEl>
                                          <p:spTgt spid="79"/>
                                        </p:tgtEl>
                                        <p:attrNameLst>
                                          <p:attrName>style.visibility</p:attrName>
                                        </p:attrNameLst>
                                      </p:cBhvr>
                                      <p:to>
                                        <p:strVal val="visible"/>
                                      </p:to>
                                    </p:set>
                                    <p:animEffect transition="in" filter="wipe(up)">
                                      <p:cBhvr>
                                        <p:cTn id="66" dur="500"/>
                                        <p:tgtEl>
                                          <p:spTgt spid="79"/>
                                        </p:tgtEl>
                                      </p:cBhvr>
                                    </p:animEffect>
                                  </p:childTnLst>
                                </p:cTn>
                              </p:par>
                            </p:childTnLst>
                          </p:cTn>
                        </p:par>
                        <p:par>
                          <p:cTn id="67" fill="hold">
                            <p:stCondLst>
                              <p:cond delay="1500"/>
                            </p:stCondLst>
                            <p:childTnLst>
                              <p:par>
                                <p:cTn id="68" presetID="22" presetClass="entr" presetSubtype="1" fill="hold" grpId="0" nodeType="afterEffect">
                                  <p:stCondLst>
                                    <p:cond delay="0"/>
                                  </p:stCondLst>
                                  <p:childTnLst>
                                    <p:set>
                                      <p:cBhvr>
                                        <p:cTn id="69" dur="1" fill="hold">
                                          <p:stCondLst>
                                            <p:cond delay="0"/>
                                          </p:stCondLst>
                                        </p:cTn>
                                        <p:tgtEl>
                                          <p:spTgt spid="89"/>
                                        </p:tgtEl>
                                        <p:attrNameLst>
                                          <p:attrName>style.visibility</p:attrName>
                                        </p:attrNameLst>
                                      </p:cBhvr>
                                      <p:to>
                                        <p:strVal val="visible"/>
                                      </p:to>
                                    </p:set>
                                    <p:animEffect transition="in" filter="wipe(up)">
                                      <p:cBhvr>
                                        <p:cTn id="70" dur="500"/>
                                        <p:tgtEl>
                                          <p:spTgt spid="89"/>
                                        </p:tgtEl>
                                      </p:cBhvr>
                                    </p:animEffect>
                                  </p:childTnLst>
                                </p:cTn>
                              </p:par>
                            </p:childTnLst>
                          </p:cTn>
                        </p:par>
                        <p:par>
                          <p:cTn id="71" fill="hold">
                            <p:stCondLst>
                              <p:cond delay="2000"/>
                            </p:stCondLst>
                            <p:childTnLst>
                              <p:par>
                                <p:cTn id="72" presetID="22" presetClass="entr" presetSubtype="2" fill="hold" grpId="0" nodeType="afterEffect">
                                  <p:stCondLst>
                                    <p:cond delay="0"/>
                                  </p:stCondLst>
                                  <p:childTnLst>
                                    <p:set>
                                      <p:cBhvr>
                                        <p:cTn id="73" dur="1" fill="hold">
                                          <p:stCondLst>
                                            <p:cond delay="0"/>
                                          </p:stCondLst>
                                        </p:cTn>
                                        <p:tgtEl>
                                          <p:spTgt spid="53"/>
                                        </p:tgtEl>
                                        <p:attrNameLst>
                                          <p:attrName>style.visibility</p:attrName>
                                        </p:attrNameLst>
                                      </p:cBhvr>
                                      <p:to>
                                        <p:strVal val="visible"/>
                                      </p:to>
                                    </p:set>
                                    <p:animEffect transition="in" filter="wipe(right)">
                                      <p:cBhvr>
                                        <p:cTn id="74" dur="500"/>
                                        <p:tgtEl>
                                          <p:spTgt spid="53"/>
                                        </p:tgtEl>
                                      </p:cBhvr>
                                    </p:animEffect>
                                  </p:childTnLst>
                                </p:cTn>
                              </p:par>
                            </p:childTnLst>
                          </p:cTn>
                        </p:par>
                        <p:par>
                          <p:cTn id="75" fill="hold">
                            <p:stCondLst>
                              <p:cond delay="2500"/>
                            </p:stCondLst>
                            <p:childTnLst>
                              <p:par>
                                <p:cTn id="76" presetID="22" presetClass="entr" presetSubtype="8" fill="hold" grpId="0" nodeType="after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wipe(left)">
                                      <p:cBhvr>
                                        <p:cTn id="78" dur="500"/>
                                        <p:tgtEl>
                                          <p:spTgt spid="14"/>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8"/>
                                        </p:tgtEl>
                                        <p:attrNameLst>
                                          <p:attrName>style.visibility</p:attrName>
                                        </p:attrNameLst>
                                      </p:cBhvr>
                                      <p:to>
                                        <p:strVal val="visible"/>
                                      </p:to>
                                    </p:set>
                                    <p:animEffect transition="in" filter="wipe(left)">
                                      <p:cBhvr>
                                        <p:cTn id="83" dur="500"/>
                                        <p:tgtEl>
                                          <p:spTgt spid="8"/>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wipe(left)">
                                      <p:cBhvr>
                                        <p:cTn id="8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53" grpId="0" animBg="1"/>
      <p:bldP spid="55" grpId="0"/>
      <p:bldP spid="56" grpId="0"/>
      <p:bldP spid="57" grpId="0"/>
      <p:bldP spid="60" grpId="0"/>
      <p:bldP spid="61" grpId="0"/>
      <p:bldP spid="62" grpId="0"/>
      <p:bldP spid="71" grpId="0"/>
      <p:bldP spid="72" grpId="0"/>
      <p:bldP spid="78" grpId="0" animBg="1"/>
      <p:bldP spid="79" grpId="0" animBg="1"/>
      <p:bldP spid="89" grpId="0" animBg="1"/>
      <p:bldP spid="4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5" name="Rectangle 4"/>
          <p:cNvSpPr/>
          <p:nvPr/>
        </p:nvSpPr>
        <p:spPr>
          <a:xfrm>
            <a:off x="-28284" y="1458610"/>
            <a:ext cx="9172284" cy="1200329"/>
          </a:xfrm>
          <a:prstGeom prst="rect">
            <a:avLst/>
          </a:prstGeom>
          <a:gradFill>
            <a:gsLst>
              <a:gs pos="0">
                <a:schemeClr val="bg1"/>
              </a:gs>
              <a:gs pos="50000">
                <a:schemeClr val="bg1">
                  <a:lumMod val="50000"/>
                  <a:lumOff val="50000"/>
                </a:schemeClr>
              </a:gs>
              <a:gs pos="100000">
                <a:schemeClr val="bg1"/>
              </a:gs>
            </a:gsLst>
            <a:lin ang="5400000" scaled="0"/>
          </a:gradFill>
          <a:scene3d>
            <a:camera prst="orthographicFront"/>
            <a:lightRig rig="threePt" dir="t"/>
          </a:scene3d>
          <a:sp3d>
            <a:bevelT/>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Il aura 16 symboles (chiffres) de 0 à 9 puis A (pour la valeur 10); B (11); C (12); D (13); E (14) et F (15) et autant de rang que nécessaire pour exprimer une grandeur.</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Son principal intérêt est de pouvoir rendre plus lisibles des paquets de 1 et de 0.</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En simplifiant l’écriture  1 symbole hexadécimal pour 4 symboles binaires…..</a:t>
            </a:r>
            <a:endParaRPr lang="fr-FR"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nvSpPr>
        <p:spPr>
          <a:xfrm>
            <a:off x="-28284" y="2780928"/>
            <a:ext cx="9166516"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Hexadécimal: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binaire sur 8 bits appelé aussi un octet ou  « byte »: 11100110 on ajoute un « 0 » devant et on construit des « paquets » de quatre bits  lesquels vont être convertis  comme la conversion binaire décimale (mais limité à quatre bits)</a:t>
            </a:r>
          </a:p>
        </p:txBody>
      </p:sp>
      <p:sp>
        <p:nvSpPr>
          <p:cNvPr id="8" name="Rectangle 7"/>
          <p:cNvSpPr/>
          <p:nvPr/>
        </p:nvSpPr>
        <p:spPr>
          <a:xfrm>
            <a:off x="8394972" y="5934132"/>
            <a:ext cx="665567"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E6</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555776" y="6423719"/>
            <a:ext cx="4012958"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11100110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E6</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251" name="Groupe 250"/>
          <p:cNvGrpSpPr/>
          <p:nvPr/>
        </p:nvGrpSpPr>
        <p:grpSpPr>
          <a:xfrm>
            <a:off x="1659012" y="4869160"/>
            <a:ext cx="6729412" cy="373063"/>
            <a:chOff x="1482005" y="4180014"/>
            <a:chExt cx="6729412" cy="373063"/>
          </a:xfrm>
        </p:grpSpPr>
        <p:sp>
          <p:nvSpPr>
            <p:cNvPr id="285" name="Rectangle 254"/>
            <p:cNvSpPr>
              <a:spLocks noChangeArrowheads="1"/>
            </p:cNvSpPr>
            <p:nvPr/>
          </p:nvSpPr>
          <p:spPr bwMode="auto">
            <a:xfrm>
              <a:off x="1482005" y="4180014"/>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286" name="Rectangle 255"/>
            <p:cNvSpPr>
              <a:spLocks noChangeArrowheads="1"/>
            </p:cNvSpPr>
            <p:nvPr/>
          </p:nvSpPr>
          <p:spPr bwMode="auto">
            <a:xfrm>
              <a:off x="2323380" y="4180014"/>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287" name="Rectangle 256"/>
            <p:cNvSpPr>
              <a:spLocks noChangeArrowheads="1"/>
            </p:cNvSpPr>
            <p:nvPr/>
          </p:nvSpPr>
          <p:spPr bwMode="auto">
            <a:xfrm>
              <a:off x="3164755" y="4180014"/>
              <a:ext cx="841375" cy="371475"/>
            </a:xfrm>
            <a:prstGeom prst="rect">
              <a:avLst/>
            </a:prstGeom>
            <a:gradFill>
              <a:gsLst>
                <a:gs pos="18000">
                  <a:schemeClr val="accent1">
                    <a:lumMod val="75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288" name="Rectangle 257"/>
            <p:cNvSpPr>
              <a:spLocks noChangeArrowheads="1"/>
            </p:cNvSpPr>
            <p:nvPr/>
          </p:nvSpPr>
          <p:spPr bwMode="auto">
            <a:xfrm>
              <a:off x="4006130" y="4180014"/>
              <a:ext cx="841375" cy="371475"/>
            </a:xfrm>
            <a:prstGeom prst="rect">
              <a:avLst/>
            </a:prstGeom>
            <a:gradFill>
              <a:gsLst>
                <a:gs pos="18000">
                  <a:schemeClr val="accent1">
                    <a:lumMod val="48000"/>
                  </a:schemeClr>
                </a:gs>
                <a:gs pos="50000">
                  <a:schemeClr val="accent1">
                    <a:tint val="44500"/>
                    <a:satMod val="160000"/>
                  </a:schemeClr>
                </a:gs>
                <a:gs pos="84000">
                  <a:schemeClr val="accent1">
                    <a:lumMod val="5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89" name="Rectangle 258"/>
            <p:cNvSpPr>
              <a:spLocks noChangeArrowheads="1"/>
            </p:cNvSpPr>
            <p:nvPr/>
          </p:nvSpPr>
          <p:spPr bwMode="auto">
            <a:xfrm>
              <a:off x="4847505" y="4180014"/>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290" name="Rectangle 259"/>
            <p:cNvSpPr>
              <a:spLocks noChangeArrowheads="1"/>
            </p:cNvSpPr>
            <p:nvPr/>
          </p:nvSpPr>
          <p:spPr bwMode="auto">
            <a:xfrm>
              <a:off x="5687292" y="4180014"/>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291" name="Rectangle 260"/>
            <p:cNvSpPr>
              <a:spLocks noChangeArrowheads="1"/>
            </p:cNvSpPr>
            <p:nvPr/>
          </p:nvSpPr>
          <p:spPr bwMode="auto">
            <a:xfrm>
              <a:off x="6528667" y="4180014"/>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292" name="Rectangle 261"/>
            <p:cNvSpPr>
              <a:spLocks noChangeArrowheads="1"/>
            </p:cNvSpPr>
            <p:nvPr/>
          </p:nvSpPr>
          <p:spPr bwMode="auto">
            <a:xfrm>
              <a:off x="7370042" y="4180014"/>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252" name="Groupe 251"/>
          <p:cNvGrpSpPr/>
          <p:nvPr/>
        </p:nvGrpSpPr>
        <p:grpSpPr>
          <a:xfrm>
            <a:off x="1659012" y="4510708"/>
            <a:ext cx="6729412" cy="371475"/>
            <a:chOff x="1482006" y="3826788"/>
            <a:chExt cx="6729412" cy="371475"/>
          </a:xfrm>
        </p:grpSpPr>
        <p:sp>
          <p:nvSpPr>
            <p:cNvPr id="277" name="Rectangle 264"/>
            <p:cNvSpPr>
              <a:spLocks noChangeArrowheads="1"/>
            </p:cNvSpPr>
            <p:nvPr/>
          </p:nvSpPr>
          <p:spPr bwMode="auto">
            <a:xfrm>
              <a:off x="1482006" y="382678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278" name="Rectangle 267"/>
            <p:cNvSpPr>
              <a:spLocks noChangeArrowheads="1"/>
            </p:cNvSpPr>
            <p:nvPr/>
          </p:nvSpPr>
          <p:spPr bwMode="auto">
            <a:xfrm>
              <a:off x="2323381" y="3826788"/>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279" name="Rectangle 270"/>
            <p:cNvSpPr>
              <a:spLocks noChangeArrowheads="1"/>
            </p:cNvSpPr>
            <p:nvPr/>
          </p:nvSpPr>
          <p:spPr bwMode="auto">
            <a:xfrm>
              <a:off x="3164756" y="3826788"/>
              <a:ext cx="841375" cy="371475"/>
            </a:xfrm>
            <a:prstGeom prst="rect">
              <a:avLst/>
            </a:prstGeom>
            <a:gradFill>
              <a:gsLst>
                <a:gs pos="18000">
                  <a:schemeClr val="accent1">
                    <a:lumMod val="75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280" name="Rectangle 273"/>
            <p:cNvSpPr>
              <a:spLocks noChangeArrowheads="1"/>
            </p:cNvSpPr>
            <p:nvPr/>
          </p:nvSpPr>
          <p:spPr bwMode="auto">
            <a:xfrm>
              <a:off x="4006131" y="3826788"/>
              <a:ext cx="841375" cy="371475"/>
            </a:xfrm>
            <a:prstGeom prst="rect">
              <a:avLst/>
            </a:prstGeom>
            <a:gradFill>
              <a:gsLst>
                <a:gs pos="18000">
                  <a:schemeClr val="accent1">
                    <a:lumMod val="48000"/>
                  </a:schemeClr>
                </a:gs>
                <a:gs pos="50000">
                  <a:schemeClr val="accent1">
                    <a:tint val="44500"/>
                    <a:satMod val="160000"/>
                  </a:schemeClr>
                </a:gs>
                <a:gs pos="84000">
                  <a:schemeClr val="accent1">
                    <a:lumMod val="51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281" name="Rectangle 276"/>
            <p:cNvSpPr>
              <a:spLocks noChangeArrowheads="1"/>
            </p:cNvSpPr>
            <p:nvPr/>
          </p:nvSpPr>
          <p:spPr bwMode="auto">
            <a:xfrm>
              <a:off x="4847506" y="3826788"/>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282" name="Rectangle 279"/>
            <p:cNvSpPr>
              <a:spLocks noChangeArrowheads="1"/>
            </p:cNvSpPr>
            <p:nvPr/>
          </p:nvSpPr>
          <p:spPr bwMode="auto">
            <a:xfrm>
              <a:off x="5687293" y="382678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283" name="Rectangle 282"/>
            <p:cNvSpPr>
              <a:spLocks noChangeArrowheads="1"/>
            </p:cNvSpPr>
            <p:nvPr/>
          </p:nvSpPr>
          <p:spPr bwMode="auto">
            <a:xfrm>
              <a:off x="6528668" y="382678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284" name="Rectangle 285"/>
            <p:cNvSpPr>
              <a:spLocks noChangeArrowheads="1"/>
            </p:cNvSpPr>
            <p:nvPr/>
          </p:nvSpPr>
          <p:spPr bwMode="auto">
            <a:xfrm>
              <a:off x="7370043" y="3826788"/>
              <a:ext cx="841375"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grpSp>
        <p:nvGrpSpPr>
          <p:cNvPr id="253" name="Groupe 252"/>
          <p:cNvGrpSpPr/>
          <p:nvPr/>
        </p:nvGrpSpPr>
        <p:grpSpPr>
          <a:xfrm>
            <a:off x="1659012" y="5242223"/>
            <a:ext cx="6729412" cy="373063"/>
            <a:chOff x="1482006" y="4568151"/>
            <a:chExt cx="6729412" cy="373063"/>
          </a:xfrm>
        </p:grpSpPr>
        <p:sp>
          <p:nvSpPr>
            <p:cNvPr id="263" name="Rectangle 286"/>
            <p:cNvSpPr>
              <a:spLocks noChangeArrowheads="1"/>
            </p:cNvSpPr>
            <p:nvPr/>
          </p:nvSpPr>
          <p:spPr bwMode="auto">
            <a:xfrm>
              <a:off x="1482006" y="4568151"/>
              <a:ext cx="841375"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264"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65" name="Rectangle 291"/>
            <p:cNvSpPr>
              <a:spLocks noChangeArrowheads="1"/>
            </p:cNvSpPr>
            <p:nvPr/>
          </p:nvSpPr>
          <p:spPr bwMode="auto">
            <a:xfrm>
              <a:off x="2323381" y="4568151"/>
              <a:ext cx="841375" cy="373063"/>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266"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67" name="Rectangle 294"/>
            <p:cNvSpPr>
              <a:spLocks noChangeArrowheads="1"/>
            </p:cNvSpPr>
            <p:nvPr/>
          </p:nvSpPr>
          <p:spPr bwMode="auto">
            <a:xfrm>
              <a:off x="3164756" y="4568151"/>
              <a:ext cx="841375" cy="373063"/>
            </a:xfrm>
            <a:prstGeom prst="rect">
              <a:avLst/>
            </a:prstGeom>
            <a:gradFill>
              <a:gsLst>
                <a:gs pos="18000">
                  <a:schemeClr val="accent1">
                    <a:lumMod val="75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268"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69" name="Rectangle 297"/>
            <p:cNvSpPr>
              <a:spLocks noChangeArrowheads="1"/>
            </p:cNvSpPr>
            <p:nvPr/>
          </p:nvSpPr>
          <p:spPr bwMode="auto">
            <a:xfrm>
              <a:off x="4006131" y="4568151"/>
              <a:ext cx="841375" cy="373063"/>
            </a:xfrm>
            <a:prstGeom prst="rect">
              <a:avLst/>
            </a:prstGeom>
            <a:gradFill>
              <a:gsLst>
                <a:gs pos="18000">
                  <a:schemeClr val="accent1">
                    <a:lumMod val="48000"/>
                  </a:schemeClr>
                </a:gs>
                <a:gs pos="50000">
                  <a:schemeClr val="accent1">
                    <a:tint val="44500"/>
                    <a:satMod val="160000"/>
                  </a:schemeClr>
                </a:gs>
                <a:gs pos="84000">
                  <a:schemeClr val="accent1">
                    <a:lumMod val="51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70"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71" name="Rectangle 300"/>
            <p:cNvSpPr>
              <a:spLocks noChangeArrowheads="1"/>
            </p:cNvSpPr>
            <p:nvPr/>
          </p:nvSpPr>
          <p:spPr bwMode="auto">
            <a:xfrm>
              <a:off x="4847506" y="4568151"/>
              <a:ext cx="839787"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x 8</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72" name="Rectangle 301"/>
            <p:cNvSpPr>
              <a:spLocks noChangeArrowheads="1"/>
            </p:cNvSpPr>
            <p:nvPr/>
          </p:nvSpPr>
          <p:spPr bwMode="auto">
            <a:xfrm>
              <a:off x="5687293" y="4568151"/>
              <a:ext cx="841375" cy="373063"/>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x 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73"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74" name="Rectangle 306"/>
            <p:cNvSpPr>
              <a:spLocks noChangeArrowheads="1"/>
            </p:cNvSpPr>
            <p:nvPr/>
          </p:nvSpPr>
          <p:spPr bwMode="auto">
            <a:xfrm>
              <a:off x="6528668" y="4568151"/>
              <a:ext cx="841375" cy="373063"/>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275"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76" name="Rectangle 309"/>
            <p:cNvSpPr>
              <a:spLocks noChangeArrowheads="1"/>
            </p:cNvSpPr>
            <p:nvPr/>
          </p:nvSpPr>
          <p:spPr bwMode="auto">
            <a:xfrm>
              <a:off x="7370043" y="4568151"/>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p:txBody>
        </p:sp>
      </p:grpSp>
      <p:grpSp>
        <p:nvGrpSpPr>
          <p:cNvPr id="12" name="Groupe 11"/>
          <p:cNvGrpSpPr/>
          <p:nvPr/>
        </p:nvGrpSpPr>
        <p:grpSpPr>
          <a:xfrm>
            <a:off x="1659012" y="4149080"/>
            <a:ext cx="6729412" cy="373063"/>
            <a:chOff x="1659012" y="4293096"/>
            <a:chExt cx="6729412" cy="373063"/>
          </a:xfrm>
        </p:grpSpPr>
        <p:sp>
          <p:nvSpPr>
            <p:cNvPr id="255" name="Rectangle 254"/>
            <p:cNvSpPr>
              <a:spLocks noChangeArrowheads="1"/>
            </p:cNvSpPr>
            <p:nvPr/>
          </p:nvSpPr>
          <p:spPr bwMode="auto">
            <a:xfrm>
              <a:off x="165901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256" name="Rectangle 255"/>
            <p:cNvSpPr>
              <a:spLocks noChangeArrowheads="1"/>
            </p:cNvSpPr>
            <p:nvPr/>
          </p:nvSpPr>
          <p:spPr bwMode="auto">
            <a:xfrm>
              <a:off x="250038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57" name="Rectangle 256"/>
            <p:cNvSpPr>
              <a:spLocks noChangeArrowheads="1"/>
            </p:cNvSpPr>
            <p:nvPr/>
          </p:nvSpPr>
          <p:spPr bwMode="auto">
            <a:xfrm>
              <a:off x="334176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58" name="Rectangle 257"/>
            <p:cNvSpPr>
              <a:spLocks noChangeArrowheads="1"/>
            </p:cNvSpPr>
            <p:nvPr/>
          </p:nvSpPr>
          <p:spPr bwMode="auto">
            <a:xfrm>
              <a:off x="418313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59" name="Rectangle 258"/>
            <p:cNvSpPr>
              <a:spLocks noChangeArrowheads="1"/>
            </p:cNvSpPr>
            <p:nvPr/>
          </p:nvSpPr>
          <p:spPr bwMode="auto">
            <a:xfrm>
              <a:off x="5024512" y="4293096"/>
              <a:ext cx="839787"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60" name="Rectangle 259"/>
            <p:cNvSpPr>
              <a:spLocks noChangeArrowheads="1"/>
            </p:cNvSpPr>
            <p:nvPr/>
          </p:nvSpPr>
          <p:spPr bwMode="auto">
            <a:xfrm>
              <a:off x="5864299"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1" name="Rectangle 260"/>
            <p:cNvSpPr>
              <a:spLocks noChangeArrowheads="1"/>
            </p:cNvSpPr>
            <p:nvPr/>
          </p:nvSpPr>
          <p:spPr bwMode="auto">
            <a:xfrm>
              <a:off x="6705674"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2" name="Rectangle 261"/>
            <p:cNvSpPr>
              <a:spLocks noChangeArrowheads="1"/>
            </p:cNvSpPr>
            <p:nvPr/>
          </p:nvSpPr>
          <p:spPr bwMode="auto">
            <a:xfrm>
              <a:off x="7547049" y="4293096"/>
              <a:ext cx="841375"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19" name="Groupe 18"/>
          <p:cNvGrpSpPr/>
          <p:nvPr/>
        </p:nvGrpSpPr>
        <p:grpSpPr>
          <a:xfrm>
            <a:off x="1656755" y="5974935"/>
            <a:ext cx="6747743" cy="371475"/>
            <a:chOff x="1656755" y="6118951"/>
            <a:chExt cx="6747743" cy="371475"/>
          </a:xfrm>
        </p:grpSpPr>
        <p:sp>
          <p:nvSpPr>
            <p:cNvPr id="160" name="Rectangle 254"/>
            <p:cNvSpPr>
              <a:spLocks noChangeArrowheads="1"/>
            </p:cNvSpPr>
            <p:nvPr/>
          </p:nvSpPr>
          <p:spPr bwMode="auto">
            <a:xfrm>
              <a:off x="1656755" y="6118951"/>
              <a:ext cx="3367757"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14</a:t>
              </a:r>
              <a:endParaRPr lang="fr-FR"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5024512" y="6118951"/>
              <a:ext cx="3379986"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grpSp>
        <p:nvGrpSpPr>
          <p:cNvPr id="250" name="Groupe 249"/>
          <p:cNvGrpSpPr/>
          <p:nvPr/>
        </p:nvGrpSpPr>
        <p:grpSpPr>
          <a:xfrm>
            <a:off x="1659012" y="5605484"/>
            <a:ext cx="6729412" cy="373063"/>
            <a:chOff x="1386755" y="6381328"/>
            <a:chExt cx="6729412" cy="373063"/>
          </a:xfrm>
        </p:grpSpPr>
        <p:sp>
          <p:nvSpPr>
            <p:cNvPr id="293" name="Rectangle 254"/>
            <p:cNvSpPr>
              <a:spLocks noChangeArrowheads="1"/>
            </p:cNvSpPr>
            <p:nvPr/>
          </p:nvSpPr>
          <p:spPr bwMode="auto">
            <a:xfrm>
              <a:off x="1386755" y="638132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94" name="Rectangle 255"/>
            <p:cNvSpPr>
              <a:spLocks noChangeArrowheads="1"/>
            </p:cNvSpPr>
            <p:nvPr/>
          </p:nvSpPr>
          <p:spPr bwMode="auto">
            <a:xfrm>
              <a:off x="2228130" y="6381328"/>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295" name="Rectangle 256"/>
            <p:cNvSpPr>
              <a:spLocks noChangeArrowheads="1"/>
            </p:cNvSpPr>
            <p:nvPr/>
          </p:nvSpPr>
          <p:spPr bwMode="auto">
            <a:xfrm>
              <a:off x="3069505" y="6381328"/>
              <a:ext cx="841375" cy="371475"/>
            </a:xfrm>
            <a:prstGeom prst="rect">
              <a:avLst/>
            </a:prstGeom>
            <a:gradFill>
              <a:gsLst>
                <a:gs pos="18000">
                  <a:schemeClr val="accent1">
                    <a:lumMod val="75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96" name="Rectangle 257"/>
            <p:cNvSpPr>
              <a:spLocks noChangeArrowheads="1"/>
            </p:cNvSpPr>
            <p:nvPr/>
          </p:nvSpPr>
          <p:spPr bwMode="auto">
            <a:xfrm>
              <a:off x="3910880" y="6381328"/>
              <a:ext cx="841375" cy="371475"/>
            </a:xfrm>
            <a:prstGeom prst="rect">
              <a:avLst/>
            </a:prstGeom>
            <a:gradFill>
              <a:gsLst>
                <a:gs pos="18000">
                  <a:schemeClr val="accent1">
                    <a:lumMod val="48000"/>
                  </a:schemeClr>
                </a:gs>
                <a:gs pos="50000">
                  <a:schemeClr val="accent1">
                    <a:tint val="44500"/>
                    <a:satMod val="160000"/>
                  </a:schemeClr>
                </a:gs>
                <a:gs pos="84000">
                  <a:schemeClr val="accent1">
                    <a:lumMod val="5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97" name="Rectangle 258"/>
            <p:cNvSpPr>
              <a:spLocks noChangeArrowheads="1"/>
            </p:cNvSpPr>
            <p:nvPr/>
          </p:nvSpPr>
          <p:spPr bwMode="auto">
            <a:xfrm>
              <a:off x="4752255" y="6381328"/>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298" name="Rectangle 259"/>
            <p:cNvSpPr>
              <a:spLocks noChangeArrowheads="1"/>
            </p:cNvSpPr>
            <p:nvPr/>
          </p:nvSpPr>
          <p:spPr bwMode="auto">
            <a:xfrm>
              <a:off x="5592042" y="638132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99" name="Rectangle 260"/>
            <p:cNvSpPr>
              <a:spLocks noChangeArrowheads="1"/>
            </p:cNvSpPr>
            <p:nvPr/>
          </p:nvSpPr>
          <p:spPr bwMode="auto">
            <a:xfrm>
              <a:off x="6433417" y="638132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300" name="Rectangle 261"/>
            <p:cNvSpPr>
              <a:spLocks noChangeArrowheads="1"/>
            </p:cNvSpPr>
            <p:nvPr/>
          </p:nvSpPr>
          <p:spPr bwMode="auto">
            <a:xfrm>
              <a:off x="7274792" y="6381328"/>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62" name="Rectangle 61"/>
          <p:cNvSpPr/>
          <p:nvPr/>
        </p:nvSpPr>
        <p:spPr>
          <a:xfrm>
            <a:off x="517873" y="4746630"/>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63" name="Rectangle 62"/>
          <p:cNvSpPr/>
          <p:nvPr/>
        </p:nvSpPr>
        <p:spPr>
          <a:xfrm>
            <a:off x="251520" y="5148481"/>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64" name="Rectangle 63"/>
          <p:cNvSpPr/>
          <p:nvPr/>
        </p:nvSpPr>
        <p:spPr>
          <a:xfrm>
            <a:off x="315767" y="5682734"/>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65" name="Connecteur droit avec flèche 64"/>
          <p:cNvCxnSpPr/>
          <p:nvPr/>
        </p:nvCxnSpPr>
        <p:spPr>
          <a:xfrm>
            <a:off x="1346496" y="492453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a:off x="1346496" y="54347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nvCxnSpPr>
        <p:spPr>
          <a:xfrm>
            <a:off x="1346496" y="5840609"/>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0272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8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5250"/>
                            </p:stCondLst>
                            <p:childTnLst>
                              <p:par>
                                <p:cTn id="13" presetID="10" presetClass="entr" presetSubtype="0" fill="hold" grpId="0" nodeType="afterEffect">
                                  <p:stCondLst>
                                    <p:cond delay="2250"/>
                                  </p:stCondLst>
                                  <p:iterate type="wd">
                                    <p:tmPct val="10000"/>
                                  </p:iterate>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0700"/>
                            </p:stCondLst>
                            <p:childTnLst>
                              <p:par>
                                <p:cTn id="17" presetID="22" presetClass="entr" presetSubtype="8" fill="hold" grpId="0" nodeType="afterEffect">
                                  <p:stCondLst>
                                    <p:cond delay="0"/>
                                  </p:stCondLst>
                                  <p:childTnLst>
                                    <p:set>
                                      <p:cBhvr>
                                        <p:cTn id="18" dur="1" fill="hold">
                                          <p:stCondLst>
                                            <p:cond delay="0"/>
                                          </p:stCondLst>
                                        </p:cTn>
                                        <p:tgtEl>
                                          <p:spTgt spid="62"/>
                                        </p:tgtEl>
                                        <p:attrNameLst>
                                          <p:attrName>style.visibility</p:attrName>
                                        </p:attrNameLst>
                                      </p:cBhvr>
                                      <p:to>
                                        <p:strVal val="visible"/>
                                      </p:to>
                                    </p:set>
                                    <p:animEffect transition="in" filter="wipe(left)">
                                      <p:cBhvr>
                                        <p:cTn id="19" dur="500"/>
                                        <p:tgtEl>
                                          <p:spTgt spid="62"/>
                                        </p:tgtEl>
                                      </p:cBhvr>
                                    </p:animEffect>
                                  </p:childTnLst>
                                </p:cTn>
                              </p:par>
                            </p:childTnLst>
                          </p:cTn>
                        </p:par>
                        <p:par>
                          <p:cTn id="20" fill="hold">
                            <p:stCondLst>
                              <p:cond delay="11200"/>
                            </p:stCondLst>
                            <p:childTnLst>
                              <p:par>
                                <p:cTn id="21" presetID="22" presetClass="entr" presetSubtype="8" fill="hold" nodeType="afterEffect">
                                  <p:stCondLst>
                                    <p:cond delay="0"/>
                                  </p:stCondLst>
                                  <p:childTnLst>
                                    <p:set>
                                      <p:cBhvr>
                                        <p:cTn id="22" dur="1" fill="hold">
                                          <p:stCondLst>
                                            <p:cond delay="0"/>
                                          </p:stCondLst>
                                        </p:cTn>
                                        <p:tgtEl>
                                          <p:spTgt spid="65"/>
                                        </p:tgtEl>
                                        <p:attrNameLst>
                                          <p:attrName>style.visibility</p:attrName>
                                        </p:attrNameLst>
                                      </p:cBhvr>
                                      <p:to>
                                        <p:strVal val="visible"/>
                                      </p:to>
                                    </p:set>
                                    <p:animEffect transition="in" filter="wipe(left)">
                                      <p:cBhvr>
                                        <p:cTn id="23" dur="500"/>
                                        <p:tgtEl>
                                          <p:spTgt spid="65"/>
                                        </p:tgtEl>
                                      </p:cBhvr>
                                    </p:animEffect>
                                  </p:childTnLst>
                                </p:cTn>
                              </p:par>
                            </p:childTnLst>
                          </p:cTn>
                        </p:par>
                        <p:par>
                          <p:cTn id="24" fill="hold">
                            <p:stCondLst>
                              <p:cond delay="11700"/>
                            </p:stCondLst>
                            <p:childTnLst>
                              <p:par>
                                <p:cTn id="25" presetID="22" presetClass="entr" presetSubtype="8" fill="hold" grpId="0" nodeType="after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wipe(left)">
                                      <p:cBhvr>
                                        <p:cTn id="27" dur="500"/>
                                        <p:tgtEl>
                                          <p:spTgt spid="63"/>
                                        </p:tgtEl>
                                      </p:cBhvr>
                                    </p:animEffect>
                                  </p:childTnLst>
                                </p:cTn>
                              </p:par>
                            </p:childTnLst>
                          </p:cTn>
                        </p:par>
                        <p:par>
                          <p:cTn id="28" fill="hold">
                            <p:stCondLst>
                              <p:cond delay="12200"/>
                            </p:stCondLst>
                            <p:childTnLst>
                              <p:par>
                                <p:cTn id="29" presetID="22" presetClass="entr" presetSubtype="8" fill="hold" nodeType="afterEffect">
                                  <p:stCondLst>
                                    <p:cond delay="0"/>
                                  </p:stCondLst>
                                  <p:childTnLst>
                                    <p:set>
                                      <p:cBhvr>
                                        <p:cTn id="30" dur="1" fill="hold">
                                          <p:stCondLst>
                                            <p:cond delay="0"/>
                                          </p:stCondLst>
                                        </p:cTn>
                                        <p:tgtEl>
                                          <p:spTgt spid="66"/>
                                        </p:tgtEl>
                                        <p:attrNameLst>
                                          <p:attrName>style.visibility</p:attrName>
                                        </p:attrNameLst>
                                      </p:cBhvr>
                                      <p:to>
                                        <p:strVal val="visible"/>
                                      </p:to>
                                    </p:set>
                                    <p:animEffect transition="in" filter="wipe(left)">
                                      <p:cBhvr>
                                        <p:cTn id="31" dur="500"/>
                                        <p:tgtEl>
                                          <p:spTgt spid="66"/>
                                        </p:tgtEl>
                                      </p:cBhvr>
                                    </p:animEffect>
                                  </p:childTnLst>
                                </p:cTn>
                              </p:par>
                            </p:childTnLst>
                          </p:cTn>
                        </p:par>
                        <p:par>
                          <p:cTn id="32" fill="hold">
                            <p:stCondLst>
                              <p:cond delay="12700"/>
                            </p:stCondLst>
                            <p:childTnLst>
                              <p:par>
                                <p:cTn id="33" presetID="22" presetClass="entr" presetSubtype="8" fill="hold" grpId="0" nodeType="afterEffect">
                                  <p:stCondLst>
                                    <p:cond delay="0"/>
                                  </p:stCondLst>
                                  <p:childTnLst>
                                    <p:set>
                                      <p:cBhvr>
                                        <p:cTn id="34" dur="1" fill="hold">
                                          <p:stCondLst>
                                            <p:cond delay="0"/>
                                          </p:stCondLst>
                                        </p:cTn>
                                        <p:tgtEl>
                                          <p:spTgt spid="64"/>
                                        </p:tgtEl>
                                        <p:attrNameLst>
                                          <p:attrName>style.visibility</p:attrName>
                                        </p:attrNameLst>
                                      </p:cBhvr>
                                      <p:to>
                                        <p:strVal val="visible"/>
                                      </p:to>
                                    </p:set>
                                    <p:animEffect transition="in" filter="wipe(left)">
                                      <p:cBhvr>
                                        <p:cTn id="35" dur="500"/>
                                        <p:tgtEl>
                                          <p:spTgt spid="64"/>
                                        </p:tgtEl>
                                      </p:cBhvr>
                                    </p:animEffect>
                                  </p:childTnLst>
                                </p:cTn>
                              </p:par>
                            </p:childTnLst>
                          </p:cTn>
                        </p:par>
                        <p:par>
                          <p:cTn id="36" fill="hold">
                            <p:stCondLst>
                              <p:cond delay="13200"/>
                            </p:stCondLst>
                            <p:childTnLst>
                              <p:par>
                                <p:cTn id="37" presetID="22" presetClass="entr" presetSubtype="8" fill="hold" nodeType="after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wipe(left)">
                                      <p:cBhvr>
                                        <p:cTn id="39" dur="500"/>
                                        <p:tgtEl>
                                          <p:spTgt spid="67"/>
                                        </p:tgtEl>
                                      </p:cBhvr>
                                    </p:animEffect>
                                  </p:childTnLst>
                                </p:cTn>
                              </p:par>
                            </p:childTnLst>
                          </p:cTn>
                        </p:par>
                        <p:par>
                          <p:cTn id="40" fill="hold">
                            <p:stCondLst>
                              <p:cond delay="13700"/>
                            </p:stCondLst>
                            <p:childTnLst>
                              <p:par>
                                <p:cTn id="41" presetID="22" presetClass="entr" presetSubtype="8"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left)">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nodeType="clickEffect">
                                  <p:stCondLst>
                                    <p:cond delay="0"/>
                                  </p:stCondLst>
                                  <p:childTnLst>
                                    <p:set>
                                      <p:cBhvr>
                                        <p:cTn id="47" dur="1" fill="hold">
                                          <p:stCondLst>
                                            <p:cond delay="0"/>
                                          </p:stCondLst>
                                        </p:cTn>
                                        <p:tgtEl>
                                          <p:spTgt spid="252"/>
                                        </p:tgtEl>
                                        <p:attrNameLst>
                                          <p:attrName>style.visibility</p:attrName>
                                        </p:attrNameLst>
                                      </p:cBhvr>
                                      <p:to>
                                        <p:strVal val="visible"/>
                                      </p:to>
                                    </p:set>
                                    <p:animEffect transition="in" filter="wipe(right)">
                                      <p:cBhvr>
                                        <p:cTn id="48" dur="500"/>
                                        <p:tgtEl>
                                          <p:spTgt spid="25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2" fill="hold" nodeType="clickEffect">
                                  <p:stCondLst>
                                    <p:cond delay="0"/>
                                  </p:stCondLst>
                                  <p:childTnLst>
                                    <p:set>
                                      <p:cBhvr>
                                        <p:cTn id="52" dur="1" fill="hold">
                                          <p:stCondLst>
                                            <p:cond delay="0"/>
                                          </p:stCondLst>
                                        </p:cTn>
                                        <p:tgtEl>
                                          <p:spTgt spid="251"/>
                                        </p:tgtEl>
                                        <p:attrNameLst>
                                          <p:attrName>style.visibility</p:attrName>
                                        </p:attrNameLst>
                                      </p:cBhvr>
                                      <p:to>
                                        <p:strVal val="visible"/>
                                      </p:to>
                                    </p:set>
                                    <p:animEffect transition="in" filter="wipe(right)">
                                      <p:cBhvr>
                                        <p:cTn id="53" dur="500"/>
                                        <p:tgtEl>
                                          <p:spTgt spid="251"/>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253"/>
                                        </p:tgtEl>
                                        <p:attrNameLst>
                                          <p:attrName>style.visibility</p:attrName>
                                        </p:attrNameLst>
                                      </p:cBhvr>
                                      <p:to>
                                        <p:strVal val="visible"/>
                                      </p:to>
                                    </p:set>
                                    <p:animEffect transition="in" filter="wipe(left)">
                                      <p:cBhvr>
                                        <p:cTn id="58" dur="500"/>
                                        <p:tgtEl>
                                          <p:spTgt spid="253"/>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250"/>
                                        </p:tgtEl>
                                        <p:attrNameLst>
                                          <p:attrName>style.visibility</p:attrName>
                                        </p:attrNameLst>
                                      </p:cBhvr>
                                      <p:to>
                                        <p:strVal val="visible"/>
                                      </p:to>
                                    </p:set>
                                    <p:animEffect transition="in" filter="wipe(left)">
                                      <p:cBhvr>
                                        <p:cTn id="63" dur="500"/>
                                        <p:tgtEl>
                                          <p:spTgt spid="250"/>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wipe(left)">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wipe(left)">
                                      <p:cBhvr>
                                        <p:cTn id="73" dur="500"/>
                                        <p:tgtEl>
                                          <p:spTgt spid="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wipe(left)">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P spid="8" grpId="0"/>
      <p:bldP spid="17" grpId="0"/>
      <p:bldP spid="62" grpId="0"/>
      <p:bldP spid="63" grpId="0"/>
      <p:bldP spid="6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7" name="Rectangle 6"/>
          <p:cNvSpPr/>
          <p:nvPr/>
        </p:nvSpPr>
        <p:spPr>
          <a:xfrm>
            <a:off x="-9139" y="1700808"/>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Hexadécimal: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Convertir 10110111 binaire en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hexadécimal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d’essayer…….</a:t>
            </a:r>
          </a:p>
        </p:txBody>
      </p:sp>
      <p:sp>
        <p:nvSpPr>
          <p:cNvPr id="8" name="Rectangle 7"/>
          <p:cNvSpPr/>
          <p:nvPr/>
        </p:nvSpPr>
        <p:spPr>
          <a:xfrm>
            <a:off x="7964529" y="5435932"/>
            <a:ext cx="678391"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B7</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939020" y="5805264"/>
            <a:ext cx="3721212"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110111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B7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122" name="Groupe 121"/>
          <p:cNvGrpSpPr/>
          <p:nvPr/>
        </p:nvGrpSpPr>
        <p:grpSpPr>
          <a:xfrm>
            <a:off x="1758828" y="3924454"/>
            <a:ext cx="6729412" cy="373063"/>
            <a:chOff x="1482005" y="4180014"/>
            <a:chExt cx="6729412" cy="373063"/>
          </a:xfrm>
        </p:grpSpPr>
        <p:sp>
          <p:nvSpPr>
            <p:cNvPr id="123" name="Rectangle 254"/>
            <p:cNvSpPr>
              <a:spLocks noChangeArrowheads="1"/>
            </p:cNvSpPr>
            <p:nvPr/>
          </p:nvSpPr>
          <p:spPr bwMode="auto">
            <a:xfrm>
              <a:off x="1482005" y="4180014"/>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124" name="Rectangle 255"/>
            <p:cNvSpPr>
              <a:spLocks noChangeArrowheads="1"/>
            </p:cNvSpPr>
            <p:nvPr/>
          </p:nvSpPr>
          <p:spPr bwMode="auto">
            <a:xfrm>
              <a:off x="2323380" y="4180014"/>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25" name="Rectangle 256"/>
            <p:cNvSpPr>
              <a:spLocks noChangeArrowheads="1"/>
            </p:cNvSpPr>
            <p:nvPr/>
          </p:nvSpPr>
          <p:spPr bwMode="auto">
            <a:xfrm>
              <a:off x="3164755" y="4180014"/>
              <a:ext cx="841375"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26" name="Rectangle 257"/>
            <p:cNvSpPr>
              <a:spLocks noChangeArrowheads="1"/>
            </p:cNvSpPr>
            <p:nvPr/>
          </p:nvSpPr>
          <p:spPr bwMode="auto">
            <a:xfrm>
              <a:off x="4006130" y="4180014"/>
              <a:ext cx="841375"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27" name="Rectangle 258"/>
            <p:cNvSpPr>
              <a:spLocks noChangeArrowheads="1"/>
            </p:cNvSpPr>
            <p:nvPr/>
          </p:nvSpPr>
          <p:spPr bwMode="auto">
            <a:xfrm>
              <a:off x="4847505" y="4180014"/>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128" name="Rectangle 259"/>
            <p:cNvSpPr>
              <a:spLocks noChangeArrowheads="1"/>
            </p:cNvSpPr>
            <p:nvPr/>
          </p:nvSpPr>
          <p:spPr bwMode="auto">
            <a:xfrm>
              <a:off x="5687292" y="4180014"/>
              <a:ext cx="841375"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29" name="Rectangle 260"/>
            <p:cNvSpPr>
              <a:spLocks noChangeArrowheads="1"/>
            </p:cNvSpPr>
            <p:nvPr/>
          </p:nvSpPr>
          <p:spPr bwMode="auto">
            <a:xfrm>
              <a:off x="6528667" y="4180014"/>
              <a:ext cx="841375"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30" name="Rectangle 261"/>
            <p:cNvSpPr>
              <a:spLocks noChangeArrowheads="1"/>
            </p:cNvSpPr>
            <p:nvPr/>
          </p:nvSpPr>
          <p:spPr bwMode="auto">
            <a:xfrm>
              <a:off x="7370042" y="4180014"/>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31" name="Groupe 130"/>
          <p:cNvGrpSpPr/>
          <p:nvPr/>
        </p:nvGrpSpPr>
        <p:grpSpPr>
          <a:xfrm>
            <a:off x="1758828" y="3566002"/>
            <a:ext cx="6729412" cy="371475"/>
            <a:chOff x="1482006" y="3826788"/>
            <a:chExt cx="6729412" cy="371475"/>
          </a:xfrm>
        </p:grpSpPr>
        <p:sp>
          <p:nvSpPr>
            <p:cNvPr id="132" name="Rectangle 264"/>
            <p:cNvSpPr>
              <a:spLocks noChangeArrowheads="1"/>
            </p:cNvSpPr>
            <p:nvPr/>
          </p:nvSpPr>
          <p:spPr bwMode="auto">
            <a:xfrm>
              <a:off x="1482006" y="382678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133" name="Rectangle 267"/>
            <p:cNvSpPr>
              <a:spLocks noChangeArrowheads="1"/>
            </p:cNvSpPr>
            <p:nvPr/>
          </p:nvSpPr>
          <p:spPr bwMode="auto">
            <a:xfrm>
              <a:off x="2323381" y="3826788"/>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34" name="Rectangle 270"/>
            <p:cNvSpPr>
              <a:spLocks noChangeArrowheads="1"/>
            </p:cNvSpPr>
            <p:nvPr/>
          </p:nvSpPr>
          <p:spPr bwMode="auto">
            <a:xfrm>
              <a:off x="3164756" y="3826788"/>
              <a:ext cx="841375"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35" name="Rectangle 273"/>
            <p:cNvSpPr>
              <a:spLocks noChangeArrowheads="1"/>
            </p:cNvSpPr>
            <p:nvPr/>
          </p:nvSpPr>
          <p:spPr bwMode="auto">
            <a:xfrm>
              <a:off x="4006131" y="3826788"/>
              <a:ext cx="841375"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136" name="Rectangle 276"/>
            <p:cNvSpPr>
              <a:spLocks noChangeArrowheads="1"/>
            </p:cNvSpPr>
            <p:nvPr/>
          </p:nvSpPr>
          <p:spPr bwMode="auto">
            <a:xfrm>
              <a:off x="4847506" y="3826788"/>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137" name="Rectangle 279"/>
            <p:cNvSpPr>
              <a:spLocks noChangeArrowheads="1"/>
            </p:cNvSpPr>
            <p:nvPr/>
          </p:nvSpPr>
          <p:spPr bwMode="auto">
            <a:xfrm>
              <a:off x="5687293" y="3826788"/>
              <a:ext cx="841375"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38" name="Rectangle 137"/>
            <p:cNvSpPr>
              <a:spLocks noChangeArrowheads="1"/>
            </p:cNvSpPr>
            <p:nvPr/>
          </p:nvSpPr>
          <p:spPr bwMode="auto">
            <a:xfrm>
              <a:off x="6528668" y="3826788"/>
              <a:ext cx="841375"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39" name="Rectangle 285"/>
            <p:cNvSpPr>
              <a:spLocks noChangeArrowheads="1"/>
            </p:cNvSpPr>
            <p:nvPr/>
          </p:nvSpPr>
          <p:spPr bwMode="auto">
            <a:xfrm>
              <a:off x="7370043" y="3826788"/>
              <a:ext cx="841375"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grpSp>
        <p:nvGrpSpPr>
          <p:cNvPr id="140" name="Groupe 139"/>
          <p:cNvGrpSpPr/>
          <p:nvPr/>
        </p:nvGrpSpPr>
        <p:grpSpPr>
          <a:xfrm>
            <a:off x="1758828" y="4297517"/>
            <a:ext cx="6729412" cy="373063"/>
            <a:chOff x="1482006" y="4568151"/>
            <a:chExt cx="6729412" cy="373063"/>
          </a:xfrm>
        </p:grpSpPr>
        <p:sp>
          <p:nvSpPr>
            <p:cNvPr id="150" name="Rectangle 286"/>
            <p:cNvSpPr>
              <a:spLocks noChangeArrowheads="1"/>
            </p:cNvSpPr>
            <p:nvPr/>
          </p:nvSpPr>
          <p:spPr bwMode="auto">
            <a:xfrm>
              <a:off x="1482006" y="4568151"/>
              <a:ext cx="841375"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151"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52" name="Rectangle 291"/>
            <p:cNvSpPr>
              <a:spLocks noChangeArrowheads="1"/>
            </p:cNvSpPr>
            <p:nvPr/>
          </p:nvSpPr>
          <p:spPr bwMode="auto">
            <a:xfrm>
              <a:off x="2323381" y="4568151"/>
              <a:ext cx="841375" cy="373063"/>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53"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54" name="Rectangle 294"/>
            <p:cNvSpPr>
              <a:spLocks noChangeArrowheads="1"/>
            </p:cNvSpPr>
            <p:nvPr/>
          </p:nvSpPr>
          <p:spPr bwMode="auto">
            <a:xfrm>
              <a:off x="3164756" y="4568151"/>
              <a:ext cx="841375" cy="373063"/>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55"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56" name="Rectangle 297"/>
            <p:cNvSpPr>
              <a:spLocks noChangeArrowheads="1"/>
            </p:cNvSpPr>
            <p:nvPr/>
          </p:nvSpPr>
          <p:spPr bwMode="auto">
            <a:xfrm>
              <a:off x="4006131" y="4568151"/>
              <a:ext cx="841375" cy="373063"/>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 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57"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58" name="Rectangle 300"/>
            <p:cNvSpPr>
              <a:spLocks noChangeArrowheads="1"/>
            </p:cNvSpPr>
            <p:nvPr/>
          </p:nvSpPr>
          <p:spPr bwMode="auto">
            <a:xfrm>
              <a:off x="4847506" y="4568151"/>
              <a:ext cx="839787"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x 8</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59" name="Rectangle 301"/>
            <p:cNvSpPr>
              <a:spLocks noChangeArrowheads="1"/>
            </p:cNvSpPr>
            <p:nvPr/>
          </p:nvSpPr>
          <p:spPr bwMode="auto">
            <a:xfrm>
              <a:off x="5687293" y="4568151"/>
              <a:ext cx="841375" cy="373063"/>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x 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62"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63" name="Rectangle 306"/>
            <p:cNvSpPr>
              <a:spLocks noChangeArrowheads="1"/>
            </p:cNvSpPr>
            <p:nvPr/>
          </p:nvSpPr>
          <p:spPr bwMode="auto">
            <a:xfrm>
              <a:off x="6528668" y="4568151"/>
              <a:ext cx="841375" cy="373063"/>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164"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65" name="Rectangle 309"/>
            <p:cNvSpPr>
              <a:spLocks noChangeArrowheads="1"/>
            </p:cNvSpPr>
            <p:nvPr/>
          </p:nvSpPr>
          <p:spPr bwMode="auto">
            <a:xfrm>
              <a:off x="7370043" y="4568151"/>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p:txBody>
        </p:sp>
      </p:grpSp>
      <p:grpSp>
        <p:nvGrpSpPr>
          <p:cNvPr id="166" name="Groupe 165"/>
          <p:cNvGrpSpPr/>
          <p:nvPr/>
        </p:nvGrpSpPr>
        <p:grpSpPr>
          <a:xfrm>
            <a:off x="1758828" y="3204374"/>
            <a:ext cx="6729412" cy="373063"/>
            <a:chOff x="1659012" y="4293096"/>
            <a:chExt cx="6729412" cy="373063"/>
          </a:xfrm>
        </p:grpSpPr>
        <p:sp>
          <p:nvSpPr>
            <p:cNvPr id="167" name="Rectangle 166"/>
            <p:cNvSpPr>
              <a:spLocks noChangeArrowheads="1"/>
            </p:cNvSpPr>
            <p:nvPr/>
          </p:nvSpPr>
          <p:spPr bwMode="auto">
            <a:xfrm>
              <a:off x="165901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168" name="Rectangle 167"/>
            <p:cNvSpPr>
              <a:spLocks noChangeArrowheads="1"/>
            </p:cNvSpPr>
            <p:nvPr/>
          </p:nvSpPr>
          <p:spPr bwMode="auto">
            <a:xfrm>
              <a:off x="250038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69" name="Rectangle 168"/>
            <p:cNvSpPr>
              <a:spLocks noChangeArrowheads="1"/>
            </p:cNvSpPr>
            <p:nvPr/>
          </p:nvSpPr>
          <p:spPr bwMode="auto">
            <a:xfrm>
              <a:off x="334176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0" name="Rectangle 169"/>
            <p:cNvSpPr>
              <a:spLocks noChangeArrowheads="1"/>
            </p:cNvSpPr>
            <p:nvPr/>
          </p:nvSpPr>
          <p:spPr bwMode="auto">
            <a:xfrm>
              <a:off x="418313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1" name="Rectangle 170"/>
            <p:cNvSpPr>
              <a:spLocks noChangeArrowheads="1"/>
            </p:cNvSpPr>
            <p:nvPr/>
          </p:nvSpPr>
          <p:spPr bwMode="auto">
            <a:xfrm>
              <a:off x="5024512" y="4293096"/>
              <a:ext cx="839787"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2" name="Rectangle 171"/>
            <p:cNvSpPr>
              <a:spLocks noChangeArrowheads="1"/>
            </p:cNvSpPr>
            <p:nvPr/>
          </p:nvSpPr>
          <p:spPr bwMode="auto">
            <a:xfrm>
              <a:off x="5864299"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3" name="Rectangle 172"/>
            <p:cNvSpPr>
              <a:spLocks noChangeArrowheads="1"/>
            </p:cNvSpPr>
            <p:nvPr/>
          </p:nvSpPr>
          <p:spPr bwMode="auto">
            <a:xfrm>
              <a:off x="6705674"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4" name="Rectangle 173"/>
            <p:cNvSpPr>
              <a:spLocks noChangeArrowheads="1"/>
            </p:cNvSpPr>
            <p:nvPr/>
          </p:nvSpPr>
          <p:spPr bwMode="auto">
            <a:xfrm>
              <a:off x="7547049" y="4293096"/>
              <a:ext cx="841375"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2" name="Groupe 1"/>
          <p:cNvGrpSpPr/>
          <p:nvPr/>
        </p:nvGrpSpPr>
        <p:grpSpPr>
          <a:xfrm>
            <a:off x="1756571" y="5030229"/>
            <a:ext cx="6747743" cy="371475"/>
            <a:chOff x="696507" y="5030229"/>
            <a:chExt cx="6747743" cy="371475"/>
          </a:xfrm>
        </p:grpSpPr>
        <p:sp>
          <p:nvSpPr>
            <p:cNvPr id="176" name="Rectangle 254"/>
            <p:cNvSpPr>
              <a:spLocks noChangeArrowheads="1"/>
            </p:cNvSpPr>
            <p:nvPr/>
          </p:nvSpPr>
          <p:spPr bwMode="auto">
            <a:xfrm>
              <a:off x="696507" y="5030229"/>
              <a:ext cx="3367757"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11</a:t>
              </a:r>
              <a:endParaRPr lang="fr-FR" b="1" dirty="0">
                <a:solidFill>
                  <a:schemeClr val="bg1"/>
                </a:solidFill>
                <a:latin typeface="Arial" pitchFamily="34" charset="0"/>
                <a:cs typeface="Arial" pitchFamily="34" charset="0"/>
              </a:endParaRPr>
            </a:p>
          </p:txBody>
        </p:sp>
        <p:sp>
          <p:nvSpPr>
            <p:cNvPr id="177" name="Rectangle 254"/>
            <p:cNvSpPr>
              <a:spLocks noChangeArrowheads="1"/>
            </p:cNvSpPr>
            <p:nvPr/>
          </p:nvSpPr>
          <p:spPr bwMode="auto">
            <a:xfrm>
              <a:off x="4064264" y="5030229"/>
              <a:ext cx="3379986"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a:t>
              </a:r>
              <a:endParaRPr lang="fr-FR" b="1" dirty="0">
                <a:solidFill>
                  <a:schemeClr val="bg1"/>
                </a:solidFill>
                <a:latin typeface="Arial" pitchFamily="34" charset="0"/>
                <a:cs typeface="Arial" pitchFamily="34" charset="0"/>
              </a:endParaRPr>
            </a:p>
          </p:txBody>
        </p:sp>
      </p:grpSp>
      <p:grpSp>
        <p:nvGrpSpPr>
          <p:cNvPr id="178" name="Groupe 177"/>
          <p:cNvGrpSpPr/>
          <p:nvPr/>
        </p:nvGrpSpPr>
        <p:grpSpPr>
          <a:xfrm>
            <a:off x="1758828" y="4660778"/>
            <a:ext cx="6729412" cy="373063"/>
            <a:chOff x="1386755" y="6381328"/>
            <a:chExt cx="6729412" cy="373063"/>
          </a:xfrm>
        </p:grpSpPr>
        <p:sp>
          <p:nvSpPr>
            <p:cNvPr id="179" name="Rectangle 254"/>
            <p:cNvSpPr>
              <a:spLocks noChangeArrowheads="1"/>
            </p:cNvSpPr>
            <p:nvPr/>
          </p:nvSpPr>
          <p:spPr bwMode="auto">
            <a:xfrm>
              <a:off x="1386755" y="638132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80" name="Rectangle 255"/>
            <p:cNvSpPr>
              <a:spLocks noChangeArrowheads="1"/>
            </p:cNvSpPr>
            <p:nvPr/>
          </p:nvSpPr>
          <p:spPr bwMode="auto">
            <a:xfrm>
              <a:off x="2228130" y="6381328"/>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81" name="Rectangle 256"/>
            <p:cNvSpPr>
              <a:spLocks noChangeArrowheads="1"/>
            </p:cNvSpPr>
            <p:nvPr/>
          </p:nvSpPr>
          <p:spPr bwMode="auto">
            <a:xfrm>
              <a:off x="3069505" y="6381328"/>
              <a:ext cx="841375" cy="371475"/>
            </a:xfrm>
            <a:prstGeom prst="rect">
              <a:avLst/>
            </a:prstGeom>
            <a:gradFill>
              <a:gsLst>
                <a:gs pos="18000">
                  <a:schemeClr val="accent1">
                    <a:lumMod val="59000"/>
                  </a:schemeClr>
                </a:gs>
                <a:gs pos="50000">
                  <a:schemeClr val="accent1">
                    <a:tint val="44500"/>
                    <a:satMod val="160000"/>
                  </a:schemeClr>
                </a:gs>
                <a:gs pos="84000">
                  <a:schemeClr val="accent1">
                    <a:lumMod val="6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82" name="Rectangle 257"/>
            <p:cNvSpPr>
              <a:spLocks noChangeArrowheads="1"/>
            </p:cNvSpPr>
            <p:nvPr/>
          </p:nvSpPr>
          <p:spPr bwMode="auto">
            <a:xfrm>
              <a:off x="3910880" y="6381328"/>
              <a:ext cx="841375"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83" name="Rectangle 258"/>
            <p:cNvSpPr>
              <a:spLocks noChangeArrowheads="1"/>
            </p:cNvSpPr>
            <p:nvPr/>
          </p:nvSpPr>
          <p:spPr bwMode="auto">
            <a:xfrm>
              <a:off x="4752255" y="6381328"/>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84" name="Rectangle 259"/>
            <p:cNvSpPr>
              <a:spLocks noChangeArrowheads="1"/>
            </p:cNvSpPr>
            <p:nvPr/>
          </p:nvSpPr>
          <p:spPr bwMode="auto">
            <a:xfrm>
              <a:off x="5592042" y="6381328"/>
              <a:ext cx="841375"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85" name="Rectangle 260"/>
            <p:cNvSpPr>
              <a:spLocks noChangeArrowheads="1"/>
            </p:cNvSpPr>
            <p:nvPr/>
          </p:nvSpPr>
          <p:spPr bwMode="auto">
            <a:xfrm>
              <a:off x="6433417" y="6381328"/>
              <a:ext cx="841375"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86" name="Rectangle 261"/>
            <p:cNvSpPr>
              <a:spLocks noChangeArrowheads="1"/>
            </p:cNvSpPr>
            <p:nvPr/>
          </p:nvSpPr>
          <p:spPr bwMode="auto">
            <a:xfrm>
              <a:off x="7274792" y="6381328"/>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1</a:t>
              </a:r>
            </a:p>
          </p:txBody>
        </p:sp>
      </p:grpSp>
      <p:sp>
        <p:nvSpPr>
          <p:cNvPr id="61" name="Rectangle 60"/>
          <p:cNvSpPr/>
          <p:nvPr/>
        </p:nvSpPr>
        <p:spPr>
          <a:xfrm>
            <a:off x="517873" y="3789040"/>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62" name="Rectangle 61"/>
          <p:cNvSpPr/>
          <p:nvPr/>
        </p:nvSpPr>
        <p:spPr>
          <a:xfrm>
            <a:off x="251520" y="4190891"/>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63" name="Rectangle 62"/>
          <p:cNvSpPr/>
          <p:nvPr/>
        </p:nvSpPr>
        <p:spPr>
          <a:xfrm>
            <a:off x="315767" y="4725144"/>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64" name="Connecteur droit avec flèche 63"/>
          <p:cNvCxnSpPr/>
          <p:nvPr/>
        </p:nvCxnSpPr>
        <p:spPr>
          <a:xfrm>
            <a:off x="1346496" y="396694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nvCxnSpPr>
        <p:spPr>
          <a:xfrm>
            <a:off x="1346496" y="447717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a:off x="1346496" y="4883019"/>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2471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200"/>
                            </p:stCondLst>
                            <p:childTnLst>
                              <p:par>
                                <p:cTn id="9" presetID="22" presetClass="entr" presetSubtype="8" fill="hold" nodeType="afterEffect">
                                  <p:stCondLst>
                                    <p:cond delay="0"/>
                                  </p:stCondLst>
                                  <p:childTnLst>
                                    <p:set>
                                      <p:cBhvr>
                                        <p:cTn id="10" dur="1" fill="hold">
                                          <p:stCondLst>
                                            <p:cond delay="0"/>
                                          </p:stCondLst>
                                        </p:cTn>
                                        <p:tgtEl>
                                          <p:spTgt spid="166"/>
                                        </p:tgtEl>
                                        <p:attrNameLst>
                                          <p:attrName>style.visibility</p:attrName>
                                        </p:attrNameLst>
                                      </p:cBhvr>
                                      <p:to>
                                        <p:strVal val="visible"/>
                                      </p:to>
                                    </p:set>
                                    <p:animEffect transition="in" filter="wipe(left)">
                                      <p:cBhvr>
                                        <p:cTn id="11" dur="500"/>
                                        <p:tgtEl>
                                          <p:spTgt spid="166"/>
                                        </p:tgtEl>
                                      </p:cBhvr>
                                    </p:animEffect>
                                  </p:childTnLst>
                                </p:cTn>
                              </p:par>
                            </p:childTnLst>
                          </p:cTn>
                        </p:par>
                        <p:par>
                          <p:cTn id="12" fill="hold">
                            <p:stCondLst>
                              <p:cond delay="1700"/>
                            </p:stCondLst>
                            <p:childTnLst>
                              <p:par>
                                <p:cTn id="13" presetID="22" presetClass="entr" presetSubtype="8" fill="hold" grpId="0" nodeType="afterEffect">
                                  <p:stCondLst>
                                    <p:cond delay="0"/>
                                  </p:stCondLst>
                                  <p:childTnLst>
                                    <p:set>
                                      <p:cBhvr>
                                        <p:cTn id="14" dur="1" fill="hold">
                                          <p:stCondLst>
                                            <p:cond delay="0"/>
                                          </p:stCondLst>
                                        </p:cTn>
                                        <p:tgtEl>
                                          <p:spTgt spid="61"/>
                                        </p:tgtEl>
                                        <p:attrNameLst>
                                          <p:attrName>style.visibility</p:attrName>
                                        </p:attrNameLst>
                                      </p:cBhvr>
                                      <p:to>
                                        <p:strVal val="visible"/>
                                      </p:to>
                                    </p:set>
                                    <p:animEffect transition="in" filter="wipe(left)">
                                      <p:cBhvr>
                                        <p:cTn id="15" dur="500"/>
                                        <p:tgtEl>
                                          <p:spTgt spid="61"/>
                                        </p:tgtEl>
                                      </p:cBhvr>
                                    </p:animEffect>
                                  </p:childTnLst>
                                </p:cTn>
                              </p:par>
                            </p:childTnLst>
                          </p:cTn>
                        </p:par>
                        <p:par>
                          <p:cTn id="16" fill="hold">
                            <p:stCondLst>
                              <p:cond delay="2200"/>
                            </p:stCondLst>
                            <p:childTnLst>
                              <p:par>
                                <p:cTn id="17" presetID="22" presetClass="entr" presetSubtype="8" fill="hold" nodeType="after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wipe(left)">
                                      <p:cBhvr>
                                        <p:cTn id="19" dur="500"/>
                                        <p:tgtEl>
                                          <p:spTgt spid="6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31"/>
                                        </p:tgtEl>
                                        <p:attrNameLst>
                                          <p:attrName>style.visibility</p:attrName>
                                        </p:attrNameLst>
                                      </p:cBhvr>
                                      <p:to>
                                        <p:strVal val="visible"/>
                                      </p:to>
                                    </p:set>
                                    <p:animEffect transition="in" filter="wipe(left)">
                                      <p:cBhvr>
                                        <p:cTn id="24" dur="500"/>
                                        <p:tgtEl>
                                          <p:spTgt spid="13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22"/>
                                        </p:tgtEl>
                                        <p:attrNameLst>
                                          <p:attrName>style.visibility</p:attrName>
                                        </p:attrNameLst>
                                      </p:cBhvr>
                                      <p:to>
                                        <p:strVal val="visible"/>
                                      </p:to>
                                    </p:set>
                                    <p:animEffect transition="in" filter="wipe(left)">
                                      <p:cBhvr>
                                        <p:cTn id="29" dur="500"/>
                                        <p:tgtEl>
                                          <p:spTgt spid="122"/>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62"/>
                                        </p:tgtEl>
                                        <p:attrNameLst>
                                          <p:attrName>style.visibility</p:attrName>
                                        </p:attrNameLst>
                                      </p:cBhvr>
                                      <p:to>
                                        <p:strVal val="visible"/>
                                      </p:to>
                                    </p:set>
                                    <p:animEffect transition="in" filter="wipe(left)">
                                      <p:cBhvr>
                                        <p:cTn id="33" dur="500"/>
                                        <p:tgtEl>
                                          <p:spTgt spid="62"/>
                                        </p:tgtEl>
                                      </p:cBhvr>
                                    </p:animEffect>
                                  </p:childTnLst>
                                </p:cTn>
                              </p:par>
                            </p:childTnLst>
                          </p:cTn>
                        </p:par>
                        <p:par>
                          <p:cTn id="34" fill="hold">
                            <p:stCondLst>
                              <p:cond delay="1000"/>
                            </p:stCondLst>
                            <p:childTnLst>
                              <p:par>
                                <p:cTn id="35" presetID="22" presetClass="entr" presetSubtype="8" fill="hold" nodeType="afterEffect">
                                  <p:stCondLst>
                                    <p:cond delay="0"/>
                                  </p:stCondLst>
                                  <p:childTnLst>
                                    <p:set>
                                      <p:cBhvr>
                                        <p:cTn id="36" dur="1" fill="hold">
                                          <p:stCondLst>
                                            <p:cond delay="0"/>
                                          </p:stCondLst>
                                        </p:cTn>
                                        <p:tgtEl>
                                          <p:spTgt spid="65"/>
                                        </p:tgtEl>
                                        <p:attrNameLst>
                                          <p:attrName>style.visibility</p:attrName>
                                        </p:attrNameLst>
                                      </p:cBhvr>
                                      <p:to>
                                        <p:strVal val="visible"/>
                                      </p:to>
                                    </p:set>
                                    <p:animEffect transition="in" filter="wipe(left)">
                                      <p:cBhvr>
                                        <p:cTn id="37" dur="500"/>
                                        <p:tgtEl>
                                          <p:spTgt spid="6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40"/>
                                        </p:tgtEl>
                                        <p:attrNameLst>
                                          <p:attrName>style.visibility</p:attrName>
                                        </p:attrNameLst>
                                      </p:cBhvr>
                                      <p:to>
                                        <p:strVal val="visible"/>
                                      </p:to>
                                    </p:set>
                                    <p:animEffect transition="in" filter="wipe(left)">
                                      <p:cBhvr>
                                        <p:cTn id="42" dur="500"/>
                                        <p:tgtEl>
                                          <p:spTgt spid="140"/>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63"/>
                                        </p:tgtEl>
                                        <p:attrNameLst>
                                          <p:attrName>style.visibility</p:attrName>
                                        </p:attrNameLst>
                                      </p:cBhvr>
                                      <p:to>
                                        <p:strVal val="visible"/>
                                      </p:to>
                                    </p:set>
                                    <p:animEffect transition="in" filter="wipe(left)">
                                      <p:cBhvr>
                                        <p:cTn id="46" dur="500"/>
                                        <p:tgtEl>
                                          <p:spTgt spid="63"/>
                                        </p:tgtEl>
                                      </p:cBhvr>
                                    </p:animEffect>
                                  </p:childTnLst>
                                </p:cTn>
                              </p:par>
                            </p:childTnLst>
                          </p:cTn>
                        </p:par>
                        <p:par>
                          <p:cTn id="47" fill="hold">
                            <p:stCondLst>
                              <p:cond delay="1000"/>
                            </p:stCondLst>
                            <p:childTnLst>
                              <p:par>
                                <p:cTn id="48" presetID="22" presetClass="entr" presetSubtype="8" fill="hold" nodeType="afterEffect">
                                  <p:stCondLst>
                                    <p:cond delay="0"/>
                                  </p:stCondLst>
                                  <p:childTnLst>
                                    <p:set>
                                      <p:cBhvr>
                                        <p:cTn id="49" dur="1" fill="hold">
                                          <p:stCondLst>
                                            <p:cond delay="0"/>
                                          </p:stCondLst>
                                        </p:cTn>
                                        <p:tgtEl>
                                          <p:spTgt spid="66"/>
                                        </p:tgtEl>
                                        <p:attrNameLst>
                                          <p:attrName>style.visibility</p:attrName>
                                        </p:attrNameLst>
                                      </p:cBhvr>
                                      <p:to>
                                        <p:strVal val="visible"/>
                                      </p:to>
                                    </p:set>
                                    <p:animEffect transition="in" filter="wipe(left)">
                                      <p:cBhvr>
                                        <p:cTn id="50" dur="500"/>
                                        <p:tgtEl>
                                          <p:spTgt spid="66"/>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78"/>
                                        </p:tgtEl>
                                        <p:attrNameLst>
                                          <p:attrName>style.visibility</p:attrName>
                                        </p:attrNameLst>
                                      </p:cBhvr>
                                      <p:to>
                                        <p:strVal val="visible"/>
                                      </p:to>
                                    </p:set>
                                    <p:animEffect transition="in" filter="wipe(left)">
                                      <p:cBhvr>
                                        <p:cTn id="55" dur="500"/>
                                        <p:tgtEl>
                                          <p:spTgt spid="17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2"/>
                                        </p:tgtEl>
                                        <p:attrNameLst>
                                          <p:attrName>style.visibility</p:attrName>
                                        </p:attrNameLst>
                                      </p:cBhvr>
                                      <p:to>
                                        <p:strVal val="visible"/>
                                      </p:to>
                                    </p:set>
                                    <p:animEffect transition="in" filter="wipe(left)">
                                      <p:cBhvr>
                                        <p:cTn id="60" dur="500"/>
                                        <p:tgtEl>
                                          <p:spTgt spid="2"/>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left)">
                                      <p:cBhvr>
                                        <p:cTn id="65" dur="500"/>
                                        <p:tgtEl>
                                          <p:spTgt spid="8"/>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wipe(left)">
                                      <p:cBhvr>
                                        <p:cTn id="7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7" grpId="0"/>
      <p:bldP spid="61" grpId="0"/>
      <p:bldP spid="62" grpId="0"/>
      <p:bldP spid="6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7" name="Rectangle 6"/>
          <p:cNvSpPr/>
          <p:nvPr/>
        </p:nvSpPr>
        <p:spPr>
          <a:xfrm>
            <a:off x="-42914" y="1556792"/>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Hexadécimal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Hexadécimal : 5F7 on convertit chaque symbole, à chaque rang, comme si  c’était une conversion décimale vers du binaire. En se rappelant les poids des quatre premiers rangs 8; 4; 2; 1….  </a:t>
            </a:r>
            <a:br>
              <a:rPr lang="fr-FR" b="1" dirty="0" smtClean="0">
                <a:effectLst>
                  <a:outerShdw blurRad="38100" dist="38100" dir="2700000" algn="tl">
                    <a:srgbClr val="000000">
                      <a:alpha val="43137"/>
                    </a:srgbClr>
                  </a:outerShdw>
                </a:effectLst>
                <a:latin typeface="Arial" pitchFamily="34" charset="0"/>
                <a:cs typeface="Arial" pitchFamily="34" charset="0"/>
                <a:sym typeface="Symbol"/>
              </a:rPr>
            </a:b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garde l’ordre des rangs tels quels.</a:t>
            </a:r>
          </a:p>
        </p:txBody>
      </p:sp>
      <p:sp>
        <p:nvSpPr>
          <p:cNvPr id="17" name="Rectangle 16"/>
          <p:cNvSpPr/>
          <p:nvPr/>
        </p:nvSpPr>
        <p:spPr>
          <a:xfrm>
            <a:off x="2217795" y="6157748"/>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5F7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010111110111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15" name="Groupe 14"/>
          <p:cNvGrpSpPr/>
          <p:nvPr/>
        </p:nvGrpSpPr>
        <p:grpSpPr>
          <a:xfrm>
            <a:off x="1261591" y="4424089"/>
            <a:ext cx="7762911" cy="373063"/>
            <a:chOff x="253479" y="3933056"/>
            <a:chExt cx="8769063" cy="373063"/>
          </a:xfrm>
        </p:grpSpPr>
        <p:sp>
          <p:nvSpPr>
            <p:cNvPr id="45" name="Rectangle 254"/>
            <p:cNvSpPr>
              <a:spLocks noChangeArrowheads="1"/>
            </p:cNvSpPr>
            <p:nvPr/>
          </p:nvSpPr>
          <p:spPr bwMode="auto">
            <a:xfrm>
              <a:off x="3180864" y="3933056"/>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46" name="Rectangle 255"/>
            <p:cNvSpPr>
              <a:spLocks noChangeArrowheads="1"/>
            </p:cNvSpPr>
            <p:nvPr/>
          </p:nvSpPr>
          <p:spPr bwMode="auto">
            <a:xfrm>
              <a:off x="3911246" y="3933056"/>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7" name="Rectangle 256"/>
            <p:cNvSpPr>
              <a:spLocks noChangeArrowheads="1"/>
            </p:cNvSpPr>
            <p:nvPr/>
          </p:nvSpPr>
          <p:spPr bwMode="auto">
            <a:xfrm>
              <a:off x="4641629" y="3933056"/>
              <a:ext cx="730382"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48" name="Rectangle 257"/>
            <p:cNvSpPr>
              <a:spLocks noChangeArrowheads="1"/>
            </p:cNvSpPr>
            <p:nvPr/>
          </p:nvSpPr>
          <p:spPr bwMode="auto">
            <a:xfrm>
              <a:off x="5372011" y="3933056"/>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9" name="Rectangle 258"/>
            <p:cNvSpPr>
              <a:spLocks noChangeArrowheads="1"/>
            </p:cNvSpPr>
            <p:nvPr/>
          </p:nvSpPr>
          <p:spPr bwMode="auto">
            <a:xfrm>
              <a:off x="6102393" y="3933056"/>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50" name="Rectangle 259"/>
            <p:cNvSpPr>
              <a:spLocks noChangeArrowheads="1"/>
            </p:cNvSpPr>
            <p:nvPr/>
          </p:nvSpPr>
          <p:spPr bwMode="auto">
            <a:xfrm>
              <a:off x="6831396" y="3933056"/>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51" name="Rectangle 260"/>
            <p:cNvSpPr>
              <a:spLocks noChangeArrowheads="1"/>
            </p:cNvSpPr>
            <p:nvPr/>
          </p:nvSpPr>
          <p:spPr bwMode="auto">
            <a:xfrm>
              <a:off x="7561778" y="3933056"/>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52" name="Rectangle 261"/>
            <p:cNvSpPr>
              <a:spLocks noChangeArrowheads="1"/>
            </p:cNvSpPr>
            <p:nvPr/>
          </p:nvSpPr>
          <p:spPr bwMode="auto">
            <a:xfrm>
              <a:off x="8292160" y="3933056"/>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8" name="Rectangle 254"/>
            <p:cNvSpPr>
              <a:spLocks noChangeArrowheads="1"/>
            </p:cNvSpPr>
            <p:nvPr/>
          </p:nvSpPr>
          <p:spPr bwMode="auto">
            <a:xfrm>
              <a:off x="253479" y="3933056"/>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99" name="Rectangle 255"/>
            <p:cNvSpPr>
              <a:spLocks noChangeArrowheads="1"/>
            </p:cNvSpPr>
            <p:nvPr/>
          </p:nvSpPr>
          <p:spPr bwMode="auto">
            <a:xfrm>
              <a:off x="983861" y="3933056"/>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00" name="Rectangle 256"/>
            <p:cNvSpPr>
              <a:spLocks noChangeArrowheads="1"/>
            </p:cNvSpPr>
            <p:nvPr/>
          </p:nvSpPr>
          <p:spPr bwMode="auto">
            <a:xfrm>
              <a:off x="1714244" y="3933056"/>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01" name="Rectangle 257"/>
            <p:cNvSpPr>
              <a:spLocks noChangeArrowheads="1"/>
            </p:cNvSpPr>
            <p:nvPr/>
          </p:nvSpPr>
          <p:spPr bwMode="auto">
            <a:xfrm>
              <a:off x="2444626" y="3933056"/>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6" name="Groupe 15"/>
          <p:cNvGrpSpPr/>
          <p:nvPr/>
        </p:nvGrpSpPr>
        <p:grpSpPr>
          <a:xfrm>
            <a:off x="1261591" y="4065637"/>
            <a:ext cx="7762911" cy="371475"/>
            <a:chOff x="253479" y="3574604"/>
            <a:chExt cx="8769063" cy="371475"/>
          </a:xfrm>
        </p:grpSpPr>
        <p:sp>
          <p:nvSpPr>
            <p:cNvPr id="54" name="Rectangle 264"/>
            <p:cNvSpPr>
              <a:spLocks noChangeArrowheads="1"/>
            </p:cNvSpPr>
            <p:nvPr/>
          </p:nvSpPr>
          <p:spPr bwMode="auto">
            <a:xfrm>
              <a:off x="3180864" y="3574604"/>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55" name="Rectangle 267"/>
            <p:cNvSpPr>
              <a:spLocks noChangeArrowheads="1"/>
            </p:cNvSpPr>
            <p:nvPr/>
          </p:nvSpPr>
          <p:spPr bwMode="auto">
            <a:xfrm>
              <a:off x="3911246" y="3574604"/>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56" name="Rectangle 270"/>
            <p:cNvSpPr>
              <a:spLocks noChangeArrowheads="1"/>
            </p:cNvSpPr>
            <p:nvPr/>
          </p:nvSpPr>
          <p:spPr bwMode="auto">
            <a:xfrm>
              <a:off x="4641629" y="3574604"/>
              <a:ext cx="730382"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57" name="Rectangle 273"/>
            <p:cNvSpPr>
              <a:spLocks noChangeArrowheads="1"/>
            </p:cNvSpPr>
            <p:nvPr/>
          </p:nvSpPr>
          <p:spPr bwMode="auto">
            <a:xfrm>
              <a:off x="5372011" y="3574604"/>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58" name="Rectangle 276"/>
            <p:cNvSpPr>
              <a:spLocks noChangeArrowheads="1"/>
            </p:cNvSpPr>
            <p:nvPr/>
          </p:nvSpPr>
          <p:spPr bwMode="auto">
            <a:xfrm>
              <a:off x="6102393" y="3574604"/>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59" name="Rectangle 279"/>
            <p:cNvSpPr>
              <a:spLocks noChangeArrowheads="1"/>
            </p:cNvSpPr>
            <p:nvPr/>
          </p:nvSpPr>
          <p:spPr bwMode="auto">
            <a:xfrm>
              <a:off x="6831396" y="3574604"/>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60" name="Rectangle 59"/>
            <p:cNvSpPr>
              <a:spLocks noChangeArrowheads="1"/>
            </p:cNvSpPr>
            <p:nvPr/>
          </p:nvSpPr>
          <p:spPr bwMode="auto">
            <a:xfrm>
              <a:off x="7561778" y="3574604"/>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61" name="Rectangle 285"/>
            <p:cNvSpPr>
              <a:spLocks noChangeArrowheads="1"/>
            </p:cNvSpPr>
            <p:nvPr/>
          </p:nvSpPr>
          <p:spPr bwMode="auto">
            <a:xfrm>
              <a:off x="8292160" y="3574604"/>
              <a:ext cx="730382"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102" name="Rectangle 264"/>
            <p:cNvSpPr>
              <a:spLocks noChangeArrowheads="1"/>
            </p:cNvSpPr>
            <p:nvPr/>
          </p:nvSpPr>
          <p:spPr bwMode="auto">
            <a:xfrm>
              <a:off x="253479" y="3574604"/>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103" name="Rectangle 267"/>
            <p:cNvSpPr>
              <a:spLocks noChangeArrowheads="1"/>
            </p:cNvSpPr>
            <p:nvPr/>
          </p:nvSpPr>
          <p:spPr bwMode="auto">
            <a:xfrm>
              <a:off x="983861" y="3574604"/>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04" name="Rectangle 270"/>
            <p:cNvSpPr>
              <a:spLocks noChangeArrowheads="1"/>
            </p:cNvSpPr>
            <p:nvPr/>
          </p:nvSpPr>
          <p:spPr bwMode="auto">
            <a:xfrm>
              <a:off x="1714244" y="3574604"/>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05" name="Rectangle 273"/>
            <p:cNvSpPr>
              <a:spLocks noChangeArrowheads="1"/>
            </p:cNvSpPr>
            <p:nvPr/>
          </p:nvSpPr>
          <p:spPr bwMode="auto">
            <a:xfrm>
              <a:off x="2444626" y="3574604"/>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grpSp>
        <p:nvGrpSpPr>
          <p:cNvPr id="14" name="Groupe 13"/>
          <p:cNvGrpSpPr/>
          <p:nvPr/>
        </p:nvGrpSpPr>
        <p:grpSpPr>
          <a:xfrm>
            <a:off x="1261591" y="4797152"/>
            <a:ext cx="7762911" cy="373063"/>
            <a:chOff x="253479" y="4306119"/>
            <a:chExt cx="8769063" cy="373063"/>
          </a:xfrm>
        </p:grpSpPr>
        <p:sp>
          <p:nvSpPr>
            <p:cNvPr id="63" name="Rectangle 286"/>
            <p:cNvSpPr>
              <a:spLocks noChangeArrowheads="1"/>
            </p:cNvSpPr>
            <p:nvPr/>
          </p:nvSpPr>
          <p:spPr bwMode="auto">
            <a:xfrm>
              <a:off x="3180864" y="4306119"/>
              <a:ext cx="730382"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1x8</a:t>
              </a:r>
              <a:endParaRPr lang="fr-FR" b="1" dirty="0">
                <a:solidFill>
                  <a:schemeClr val="bg1"/>
                </a:solidFill>
                <a:latin typeface="Arial" pitchFamily="34" charset="0"/>
                <a:cs typeface="Arial" pitchFamily="34" charset="0"/>
              </a:endParaRPr>
            </a:p>
          </p:txBody>
        </p:sp>
        <p:sp>
          <p:nvSpPr>
            <p:cNvPr id="64" name="Rectangle 289"/>
            <p:cNvSpPr>
              <a:spLocks noChangeArrowheads="1"/>
            </p:cNvSpPr>
            <p:nvPr/>
          </p:nvSpPr>
          <p:spPr bwMode="auto">
            <a:xfrm>
              <a:off x="3911246"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5" name="Rectangle 291"/>
            <p:cNvSpPr>
              <a:spLocks noChangeArrowheads="1"/>
            </p:cNvSpPr>
            <p:nvPr/>
          </p:nvSpPr>
          <p:spPr bwMode="auto">
            <a:xfrm>
              <a:off x="3911246" y="4306119"/>
              <a:ext cx="730382" cy="373063"/>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0x4</a:t>
              </a:r>
              <a:endParaRPr lang="fr-FR" b="1" dirty="0">
                <a:solidFill>
                  <a:schemeClr val="bg1"/>
                </a:solidFill>
                <a:latin typeface="Arial" pitchFamily="34" charset="0"/>
                <a:cs typeface="Arial" pitchFamily="34" charset="0"/>
              </a:endParaRPr>
            </a:p>
          </p:txBody>
        </p:sp>
        <p:sp>
          <p:nvSpPr>
            <p:cNvPr id="66" name="Rectangle 292"/>
            <p:cNvSpPr>
              <a:spLocks noChangeArrowheads="1"/>
            </p:cNvSpPr>
            <p:nvPr/>
          </p:nvSpPr>
          <p:spPr bwMode="auto">
            <a:xfrm>
              <a:off x="4641629"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7" name="Rectangle 294"/>
            <p:cNvSpPr>
              <a:spLocks noChangeArrowheads="1"/>
            </p:cNvSpPr>
            <p:nvPr/>
          </p:nvSpPr>
          <p:spPr bwMode="auto">
            <a:xfrm>
              <a:off x="4641629" y="4306119"/>
              <a:ext cx="730382" cy="373063"/>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68" name="Rectangle 295"/>
            <p:cNvSpPr>
              <a:spLocks noChangeArrowheads="1"/>
            </p:cNvSpPr>
            <p:nvPr/>
          </p:nvSpPr>
          <p:spPr bwMode="auto">
            <a:xfrm>
              <a:off x="5372011"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9" name="Rectangle 297"/>
            <p:cNvSpPr>
              <a:spLocks noChangeArrowheads="1"/>
            </p:cNvSpPr>
            <p:nvPr/>
          </p:nvSpPr>
          <p:spPr bwMode="auto">
            <a:xfrm>
              <a:off x="5372011" y="4306119"/>
              <a:ext cx="730382" cy="373063"/>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0" name="Rectangle 298"/>
            <p:cNvSpPr>
              <a:spLocks noChangeArrowheads="1"/>
            </p:cNvSpPr>
            <p:nvPr/>
          </p:nvSpPr>
          <p:spPr bwMode="auto">
            <a:xfrm>
              <a:off x="6102393" y="4306119"/>
              <a:ext cx="729003"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1" name="Rectangle 300"/>
            <p:cNvSpPr>
              <a:spLocks noChangeArrowheads="1"/>
            </p:cNvSpPr>
            <p:nvPr/>
          </p:nvSpPr>
          <p:spPr bwMode="auto">
            <a:xfrm>
              <a:off x="6102393" y="4306119"/>
              <a:ext cx="729003"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0x8</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2" name="Rectangle 301"/>
            <p:cNvSpPr>
              <a:spLocks noChangeArrowheads="1"/>
            </p:cNvSpPr>
            <p:nvPr/>
          </p:nvSpPr>
          <p:spPr bwMode="auto">
            <a:xfrm>
              <a:off x="6831396" y="4306119"/>
              <a:ext cx="730382" cy="373063"/>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3" name="Rectangle 304"/>
            <p:cNvSpPr>
              <a:spLocks noChangeArrowheads="1"/>
            </p:cNvSpPr>
            <p:nvPr/>
          </p:nvSpPr>
          <p:spPr bwMode="auto">
            <a:xfrm>
              <a:off x="7561778"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4" name="Rectangle 306"/>
            <p:cNvSpPr>
              <a:spLocks noChangeArrowheads="1"/>
            </p:cNvSpPr>
            <p:nvPr/>
          </p:nvSpPr>
          <p:spPr bwMode="auto">
            <a:xfrm>
              <a:off x="7561778" y="4306119"/>
              <a:ext cx="730382" cy="373063"/>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75" name="Rectangle 307"/>
            <p:cNvSpPr>
              <a:spLocks noChangeArrowheads="1"/>
            </p:cNvSpPr>
            <p:nvPr/>
          </p:nvSpPr>
          <p:spPr bwMode="auto">
            <a:xfrm>
              <a:off x="8292160"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6" name="Rectangle 309"/>
            <p:cNvSpPr>
              <a:spLocks noChangeArrowheads="1"/>
            </p:cNvSpPr>
            <p:nvPr/>
          </p:nvSpPr>
          <p:spPr bwMode="auto">
            <a:xfrm>
              <a:off x="8292160" y="4306119"/>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p:txBody>
        </p:sp>
        <p:sp>
          <p:nvSpPr>
            <p:cNvPr id="106" name="Rectangle 286"/>
            <p:cNvSpPr>
              <a:spLocks noChangeArrowheads="1"/>
            </p:cNvSpPr>
            <p:nvPr/>
          </p:nvSpPr>
          <p:spPr bwMode="auto">
            <a:xfrm>
              <a:off x="253479" y="4306119"/>
              <a:ext cx="730382" cy="373063"/>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0x8</a:t>
              </a:r>
              <a:endParaRPr lang="fr-FR" b="1" dirty="0">
                <a:solidFill>
                  <a:schemeClr val="bg1"/>
                </a:solidFill>
                <a:latin typeface="Arial" pitchFamily="34" charset="0"/>
                <a:cs typeface="Arial" pitchFamily="34" charset="0"/>
              </a:endParaRPr>
            </a:p>
          </p:txBody>
        </p:sp>
        <p:sp>
          <p:nvSpPr>
            <p:cNvPr id="107" name="Rectangle 289"/>
            <p:cNvSpPr>
              <a:spLocks noChangeArrowheads="1"/>
            </p:cNvSpPr>
            <p:nvPr/>
          </p:nvSpPr>
          <p:spPr bwMode="auto">
            <a:xfrm>
              <a:off x="983861"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08" name="Rectangle 291"/>
            <p:cNvSpPr>
              <a:spLocks noChangeArrowheads="1"/>
            </p:cNvSpPr>
            <p:nvPr/>
          </p:nvSpPr>
          <p:spPr bwMode="auto">
            <a:xfrm>
              <a:off x="983861" y="4306119"/>
              <a:ext cx="730382" cy="373063"/>
            </a:xfrm>
            <a:prstGeom prst="rect">
              <a:avLst/>
            </a:prstGeom>
            <a:gradFill>
              <a:gsLst>
                <a:gs pos="18000">
                  <a:schemeClr val="accent2">
                    <a:lumMod val="75000"/>
                  </a:schemeClr>
                </a:gs>
                <a:gs pos="50000">
                  <a:srgbClr val="DCE3D3"/>
                </a:gs>
                <a:gs pos="84000">
                  <a:schemeClr val="accent2">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p:txBody>
        </p:sp>
        <p:sp>
          <p:nvSpPr>
            <p:cNvPr id="109" name="Rectangle 292"/>
            <p:cNvSpPr>
              <a:spLocks noChangeArrowheads="1"/>
            </p:cNvSpPr>
            <p:nvPr/>
          </p:nvSpPr>
          <p:spPr bwMode="auto">
            <a:xfrm>
              <a:off x="1714244"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10" name="Rectangle 294"/>
            <p:cNvSpPr>
              <a:spLocks noChangeArrowheads="1"/>
            </p:cNvSpPr>
            <p:nvPr/>
          </p:nvSpPr>
          <p:spPr bwMode="auto">
            <a:xfrm>
              <a:off x="1714244" y="4306119"/>
              <a:ext cx="730382" cy="373063"/>
            </a:xfrm>
            <a:prstGeom prst="rect">
              <a:avLst/>
            </a:prstGeom>
            <a:gradFill>
              <a:gsLst>
                <a:gs pos="18000">
                  <a:schemeClr val="accent2">
                    <a:lumMod val="50000"/>
                  </a:schemeClr>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0x2</a:t>
              </a:r>
              <a:endParaRPr lang="fr-FR" b="1" dirty="0">
                <a:solidFill>
                  <a:schemeClr val="bg1"/>
                </a:solidFill>
                <a:latin typeface="Arial" pitchFamily="34" charset="0"/>
                <a:cs typeface="Arial" pitchFamily="34" charset="0"/>
              </a:endParaRPr>
            </a:p>
          </p:txBody>
        </p:sp>
        <p:sp>
          <p:nvSpPr>
            <p:cNvPr id="111" name="Rectangle 295"/>
            <p:cNvSpPr>
              <a:spLocks noChangeArrowheads="1"/>
            </p:cNvSpPr>
            <p:nvPr/>
          </p:nvSpPr>
          <p:spPr bwMode="auto">
            <a:xfrm>
              <a:off x="2444626"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12" name="Rectangle 297"/>
            <p:cNvSpPr>
              <a:spLocks noChangeArrowheads="1"/>
            </p:cNvSpPr>
            <p:nvPr/>
          </p:nvSpPr>
          <p:spPr bwMode="auto">
            <a:xfrm>
              <a:off x="2444626" y="4306119"/>
              <a:ext cx="730382" cy="373063"/>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grpSp>
      <p:grpSp>
        <p:nvGrpSpPr>
          <p:cNvPr id="18" name="Groupe 17"/>
          <p:cNvGrpSpPr/>
          <p:nvPr/>
        </p:nvGrpSpPr>
        <p:grpSpPr>
          <a:xfrm>
            <a:off x="1259632" y="5504209"/>
            <a:ext cx="7762911" cy="373063"/>
            <a:chOff x="253479" y="3212976"/>
            <a:chExt cx="8769063" cy="373063"/>
          </a:xfrm>
        </p:grpSpPr>
        <p:sp>
          <p:nvSpPr>
            <p:cNvPr id="78" name="Rectangle 77"/>
            <p:cNvSpPr>
              <a:spLocks noChangeArrowheads="1"/>
            </p:cNvSpPr>
            <p:nvPr/>
          </p:nvSpPr>
          <p:spPr bwMode="auto">
            <a:xfrm>
              <a:off x="3180864"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79" name="Rectangle 78"/>
            <p:cNvSpPr>
              <a:spLocks noChangeArrowheads="1"/>
            </p:cNvSpPr>
            <p:nvPr/>
          </p:nvSpPr>
          <p:spPr bwMode="auto">
            <a:xfrm>
              <a:off x="3911246"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0" name="Rectangle 79"/>
            <p:cNvSpPr>
              <a:spLocks noChangeArrowheads="1"/>
            </p:cNvSpPr>
            <p:nvPr/>
          </p:nvSpPr>
          <p:spPr bwMode="auto">
            <a:xfrm>
              <a:off x="4641629"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1" name="Rectangle 80"/>
            <p:cNvSpPr>
              <a:spLocks noChangeArrowheads="1"/>
            </p:cNvSpPr>
            <p:nvPr/>
          </p:nvSpPr>
          <p:spPr bwMode="auto">
            <a:xfrm>
              <a:off x="5372011"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2" name="Rectangle 81"/>
            <p:cNvSpPr>
              <a:spLocks noChangeArrowheads="1"/>
            </p:cNvSpPr>
            <p:nvPr/>
          </p:nvSpPr>
          <p:spPr bwMode="auto">
            <a:xfrm>
              <a:off x="6102393" y="3212976"/>
              <a:ext cx="729003"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3" name="Rectangle 82"/>
            <p:cNvSpPr>
              <a:spLocks noChangeArrowheads="1"/>
            </p:cNvSpPr>
            <p:nvPr/>
          </p:nvSpPr>
          <p:spPr bwMode="auto">
            <a:xfrm>
              <a:off x="6831396" y="3212976"/>
              <a:ext cx="730382"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4" name="Rectangle 83"/>
            <p:cNvSpPr>
              <a:spLocks noChangeArrowheads="1"/>
            </p:cNvSpPr>
            <p:nvPr/>
          </p:nvSpPr>
          <p:spPr bwMode="auto">
            <a:xfrm>
              <a:off x="7561778" y="3212976"/>
              <a:ext cx="730382"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5" name="Rectangle 84"/>
            <p:cNvSpPr>
              <a:spLocks noChangeArrowheads="1"/>
            </p:cNvSpPr>
            <p:nvPr/>
          </p:nvSpPr>
          <p:spPr bwMode="auto">
            <a:xfrm>
              <a:off x="8292160" y="3212976"/>
              <a:ext cx="730382"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3" name="Rectangle 112"/>
            <p:cNvSpPr>
              <a:spLocks noChangeArrowheads="1"/>
            </p:cNvSpPr>
            <p:nvPr/>
          </p:nvSpPr>
          <p:spPr bwMode="auto">
            <a:xfrm>
              <a:off x="253479"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114" name="Rectangle 113"/>
            <p:cNvSpPr>
              <a:spLocks noChangeArrowheads="1"/>
            </p:cNvSpPr>
            <p:nvPr/>
          </p:nvSpPr>
          <p:spPr bwMode="auto">
            <a:xfrm>
              <a:off x="983861"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5" name="Rectangle 114"/>
            <p:cNvSpPr>
              <a:spLocks noChangeArrowheads="1"/>
            </p:cNvSpPr>
            <p:nvPr/>
          </p:nvSpPr>
          <p:spPr bwMode="auto">
            <a:xfrm>
              <a:off x="1714244"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116" name="Rectangle 115"/>
            <p:cNvSpPr>
              <a:spLocks noChangeArrowheads="1"/>
            </p:cNvSpPr>
            <p:nvPr/>
          </p:nvSpPr>
          <p:spPr bwMode="auto">
            <a:xfrm>
              <a:off x="2444626"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2" name="Groupe 11"/>
          <p:cNvGrpSpPr/>
          <p:nvPr/>
        </p:nvGrpSpPr>
        <p:grpSpPr>
          <a:xfrm>
            <a:off x="1261458" y="3694162"/>
            <a:ext cx="7776998" cy="371475"/>
            <a:chOff x="251520" y="5038831"/>
            <a:chExt cx="8784976" cy="371475"/>
          </a:xfrm>
        </p:grpSpPr>
        <p:sp>
          <p:nvSpPr>
            <p:cNvPr id="87" name="Rectangle 254"/>
            <p:cNvSpPr>
              <a:spLocks noChangeArrowheads="1"/>
            </p:cNvSpPr>
            <p:nvPr/>
          </p:nvSpPr>
          <p:spPr bwMode="auto">
            <a:xfrm>
              <a:off x="3178905" y="5038831"/>
              <a:ext cx="2923488"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15</a:t>
              </a:r>
              <a:endParaRPr lang="fr-FR" b="1" dirty="0">
                <a:solidFill>
                  <a:schemeClr val="bg1"/>
                </a:solidFill>
                <a:latin typeface="Arial" pitchFamily="34" charset="0"/>
                <a:cs typeface="Arial" pitchFamily="34" charset="0"/>
              </a:endParaRPr>
            </a:p>
          </p:txBody>
        </p:sp>
        <p:sp>
          <p:nvSpPr>
            <p:cNvPr id="88" name="Rectangle 254"/>
            <p:cNvSpPr>
              <a:spLocks noChangeArrowheads="1"/>
            </p:cNvSpPr>
            <p:nvPr/>
          </p:nvSpPr>
          <p:spPr bwMode="auto">
            <a:xfrm>
              <a:off x="6102393" y="5038831"/>
              <a:ext cx="2934103"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a:t>
              </a:r>
              <a:endParaRPr lang="fr-FR" b="1" dirty="0">
                <a:solidFill>
                  <a:schemeClr val="bg1"/>
                </a:solidFill>
                <a:latin typeface="Arial" pitchFamily="34" charset="0"/>
                <a:cs typeface="Arial" pitchFamily="34" charset="0"/>
              </a:endParaRPr>
            </a:p>
          </p:txBody>
        </p:sp>
        <p:sp>
          <p:nvSpPr>
            <p:cNvPr id="117" name="Rectangle 254"/>
            <p:cNvSpPr>
              <a:spLocks noChangeArrowheads="1"/>
            </p:cNvSpPr>
            <p:nvPr/>
          </p:nvSpPr>
          <p:spPr bwMode="auto">
            <a:xfrm>
              <a:off x="251520" y="5038831"/>
              <a:ext cx="2923488"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5</a:t>
              </a:r>
              <a:endParaRPr lang="fr-FR" b="1" dirty="0">
                <a:solidFill>
                  <a:schemeClr val="bg1"/>
                </a:solidFill>
                <a:latin typeface="Arial" pitchFamily="34" charset="0"/>
                <a:cs typeface="Arial" pitchFamily="34" charset="0"/>
              </a:endParaRPr>
            </a:p>
          </p:txBody>
        </p:sp>
      </p:grpSp>
      <p:grpSp>
        <p:nvGrpSpPr>
          <p:cNvPr id="13" name="Groupe 12"/>
          <p:cNvGrpSpPr/>
          <p:nvPr/>
        </p:nvGrpSpPr>
        <p:grpSpPr>
          <a:xfrm>
            <a:off x="1261591" y="5160413"/>
            <a:ext cx="7762911" cy="373063"/>
            <a:chOff x="253479" y="4669380"/>
            <a:chExt cx="8769063" cy="373063"/>
          </a:xfrm>
        </p:grpSpPr>
        <p:sp>
          <p:nvSpPr>
            <p:cNvPr id="90" name="Rectangle 254"/>
            <p:cNvSpPr>
              <a:spLocks noChangeArrowheads="1"/>
            </p:cNvSpPr>
            <p:nvPr/>
          </p:nvSpPr>
          <p:spPr bwMode="auto">
            <a:xfrm>
              <a:off x="3180864" y="4669380"/>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1" name="Rectangle 255"/>
            <p:cNvSpPr>
              <a:spLocks noChangeArrowheads="1"/>
            </p:cNvSpPr>
            <p:nvPr/>
          </p:nvSpPr>
          <p:spPr bwMode="auto">
            <a:xfrm>
              <a:off x="3911246" y="4669380"/>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92" name="Rectangle 256"/>
            <p:cNvSpPr>
              <a:spLocks noChangeArrowheads="1"/>
            </p:cNvSpPr>
            <p:nvPr/>
          </p:nvSpPr>
          <p:spPr bwMode="auto">
            <a:xfrm>
              <a:off x="4641629" y="4669380"/>
              <a:ext cx="730382" cy="371475"/>
            </a:xfrm>
            <a:prstGeom prst="rect">
              <a:avLst/>
            </a:prstGeom>
            <a:gradFill>
              <a:gsLst>
                <a:gs pos="18000">
                  <a:schemeClr val="accent1">
                    <a:lumMod val="59000"/>
                  </a:schemeClr>
                </a:gs>
                <a:gs pos="50000">
                  <a:schemeClr val="accent1">
                    <a:tint val="44500"/>
                    <a:satMod val="160000"/>
                  </a:schemeClr>
                </a:gs>
                <a:gs pos="84000">
                  <a:schemeClr val="accent1">
                    <a:lumMod val="6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3" name="Rectangle 257"/>
            <p:cNvSpPr>
              <a:spLocks noChangeArrowheads="1"/>
            </p:cNvSpPr>
            <p:nvPr/>
          </p:nvSpPr>
          <p:spPr bwMode="auto">
            <a:xfrm>
              <a:off x="5372011" y="4669380"/>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4" name="Rectangle 258"/>
            <p:cNvSpPr>
              <a:spLocks noChangeArrowheads="1"/>
            </p:cNvSpPr>
            <p:nvPr/>
          </p:nvSpPr>
          <p:spPr bwMode="auto">
            <a:xfrm>
              <a:off x="6102393" y="4669380"/>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95" name="Rectangle 259"/>
            <p:cNvSpPr>
              <a:spLocks noChangeArrowheads="1"/>
            </p:cNvSpPr>
            <p:nvPr/>
          </p:nvSpPr>
          <p:spPr bwMode="auto">
            <a:xfrm>
              <a:off x="6831396" y="4669380"/>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6" name="Rectangle 260"/>
            <p:cNvSpPr>
              <a:spLocks noChangeArrowheads="1"/>
            </p:cNvSpPr>
            <p:nvPr/>
          </p:nvSpPr>
          <p:spPr bwMode="auto">
            <a:xfrm>
              <a:off x="7561778" y="4669380"/>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7" name="Rectangle 261"/>
            <p:cNvSpPr>
              <a:spLocks noChangeArrowheads="1"/>
            </p:cNvSpPr>
            <p:nvPr/>
          </p:nvSpPr>
          <p:spPr bwMode="auto">
            <a:xfrm>
              <a:off x="8292160" y="4669380"/>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8" name="Rectangle 254"/>
            <p:cNvSpPr>
              <a:spLocks noChangeArrowheads="1"/>
            </p:cNvSpPr>
            <p:nvPr/>
          </p:nvSpPr>
          <p:spPr bwMode="auto">
            <a:xfrm>
              <a:off x="253479" y="4669380"/>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19" name="Rectangle 255"/>
            <p:cNvSpPr>
              <a:spLocks noChangeArrowheads="1"/>
            </p:cNvSpPr>
            <p:nvPr/>
          </p:nvSpPr>
          <p:spPr bwMode="auto">
            <a:xfrm>
              <a:off x="983861" y="4669380"/>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120" name="Rectangle 256"/>
            <p:cNvSpPr>
              <a:spLocks noChangeArrowheads="1"/>
            </p:cNvSpPr>
            <p:nvPr/>
          </p:nvSpPr>
          <p:spPr bwMode="auto">
            <a:xfrm>
              <a:off x="1714244" y="4669380"/>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21" name="Rectangle 257"/>
            <p:cNvSpPr>
              <a:spLocks noChangeArrowheads="1"/>
            </p:cNvSpPr>
            <p:nvPr/>
          </p:nvSpPr>
          <p:spPr bwMode="auto">
            <a:xfrm>
              <a:off x="2444626" y="4669380"/>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125" name="Rectangle 124"/>
          <p:cNvSpPr/>
          <p:nvPr/>
        </p:nvSpPr>
        <p:spPr>
          <a:xfrm>
            <a:off x="4511810" y="3287638"/>
            <a:ext cx="1284326"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F</a:t>
            </a:r>
            <a:r>
              <a:rPr lang="fr-FR" b="1" baseline="-25000" dirty="0" smtClean="0">
                <a:solidFill>
                  <a:schemeClr val="bg1"/>
                </a:solidFill>
                <a:latin typeface="Arial" pitchFamily="34" charset="0"/>
                <a:cs typeface="Arial" pitchFamily="34" charset="0"/>
              </a:rPr>
              <a:t>H</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15 </a:t>
            </a:r>
            <a:r>
              <a:rPr lang="fr-FR" b="1" baseline="-25000" dirty="0" smtClean="0">
                <a:solidFill>
                  <a:schemeClr val="bg1"/>
                </a:solidFill>
                <a:latin typeface="Arial" pitchFamily="34" charset="0"/>
                <a:cs typeface="Arial" pitchFamily="34" charset="0"/>
              </a:rPr>
              <a:t>D</a:t>
            </a:r>
            <a:endParaRPr lang="fr-FR" b="1" baseline="-25000" dirty="0">
              <a:solidFill>
                <a:schemeClr val="bg1"/>
              </a:solidFill>
              <a:latin typeface="Arial" pitchFamily="34" charset="0"/>
              <a:cs typeface="Arial" pitchFamily="34" charset="0"/>
            </a:endParaRPr>
          </a:p>
        </p:txBody>
      </p:sp>
      <p:sp>
        <p:nvSpPr>
          <p:cNvPr id="86" name="Rectangle 85"/>
          <p:cNvSpPr/>
          <p:nvPr/>
        </p:nvSpPr>
        <p:spPr>
          <a:xfrm>
            <a:off x="154118" y="4273351"/>
            <a:ext cx="671979" cy="307777"/>
          </a:xfrm>
          <a:prstGeom prst="rect">
            <a:avLst/>
          </a:prstGeom>
        </p:spPr>
        <p:txBody>
          <a:bodyPr wrap="none">
            <a:spAutoFit/>
          </a:bodyPr>
          <a:lstStyle/>
          <a:p>
            <a:pPr algn="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89" name="Rectangle 88"/>
          <p:cNvSpPr/>
          <p:nvPr/>
        </p:nvSpPr>
        <p:spPr>
          <a:xfrm>
            <a:off x="171511" y="4705980"/>
            <a:ext cx="872097" cy="523220"/>
          </a:xfrm>
          <a:prstGeom prst="rect">
            <a:avLst/>
          </a:prstGeom>
        </p:spPr>
        <p:txBody>
          <a:bodyPr wrap="none">
            <a:spAutoFit/>
          </a:bodyPr>
          <a:lstStyle/>
          <a:p>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22" name="Rectangle 121"/>
          <p:cNvSpPr/>
          <p:nvPr/>
        </p:nvSpPr>
        <p:spPr>
          <a:xfrm>
            <a:off x="35496" y="5157192"/>
            <a:ext cx="909223" cy="307777"/>
          </a:xfrm>
          <a:prstGeom prst="rect">
            <a:avLst/>
          </a:prstGeom>
        </p:spPr>
        <p:txBody>
          <a:bodyPr wrap="none">
            <a:spAutoFit/>
          </a:bodyPr>
          <a:lstStyle/>
          <a:p>
            <a:pPr algn="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23" name="Connecteur droit avec flèche 122"/>
          <p:cNvCxnSpPr/>
          <p:nvPr/>
        </p:nvCxnSpPr>
        <p:spPr>
          <a:xfrm>
            <a:off x="894437" y="443711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24" name="Connecteur droit avec flèche 123"/>
          <p:cNvCxnSpPr/>
          <p:nvPr/>
        </p:nvCxnSpPr>
        <p:spPr>
          <a:xfrm>
            <a:off x="904908" y="501317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26" name="Connecteur droit avec flèche 125"/>
          <p:cNvCxnSpPr/>
          <p:nvPr/>
        </p:nvCxnSpPr>
        <p:spPr>
          <a:xfrm>
            <a:off x="894436" y="537321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129" name="Rectangle 128"/>
          <p:cNvSpPr/>
          <p:nvPr/>
        </p:nvSpPr>
        <p:spPr>
          <a:xfrm>
            <a:off x="94807" y="5498068"/>
            <a:ext cx="790601" cy="523220"/>
          </a:xfrm>
          <a:prstGeom prst="rect">
            <a:avLst/>
          </a:prstGeom>
        </p:spPr>
        <p:txBody>
          <a:bodyPr wrap="none">
            <a:spAutoFit/>
          </a:bodyPr>
          <a:lstStyle/>
          <a:p>
            <a:pPr algn="ct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Bits </a:t>
            </a:r>
          </a:p>
          <a:p>
            <a:pPr algn="ct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validés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32" name="Connecteur droit avec flèche 131"/>
          <p:cNvCxnSpPr/>
          <p:nvPr/>
        </p:nvCxnSpPr>
        <p:spPr>
          <a:xfrm>
            <a:off x="952265" y="573409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8126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3200"/>
                            </p:stCondLst>
                            <p:childTnLst>
                              <p:par>
                                <p:cTn id="9" presetID="22" presetClass="entr" presetSubtype="8" fill="hold" grpId="0" nodeType="afterEffect">
                                  <p:stCondLst>
                                    <p:cond delay="0"/>
                                  </p:stCondLst>
                                  <p:childTnLst>
                                    <p:set>
                                      <p:cBhvr>
                                        <p:cTn id="10" dur="1" fill="hold">
                                          <p:stCondLst>
                                            <p:cond delay="0"/>
                                          </p:stCondLst>
                                        </p:cTn>
                                        <p:tgtEl>
                                          <p:spTgt spid="125"/>
                                        </p:tgtEl>
                                        <p:attrNameLst>
                                          <p:attrName>style.visibility</p:attrName>
                                        </p:attrNameLst>
                                      </p:cBhvr>
                                      <p:to>
                                        <p:strVal val="visible"/>
                                      </p:to>
                                    </p:set>
                                    <p:animEffect transition="in" filter="wipe(left)">
                                      <p:cBhvr>
                                        <p:cTn id="11" dur="500"/>
                                        <p:tgtEl>
                                          <p:spTgt spid="12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86"/>
                                        </p:tgtEl>
                                        <p:attrNameLst>
                                          <p:attrName>style.visibility</p:attrName>
                                        </p:attrNameLst>
                                      </p:cBhvr>
                                      <p:to>
                                        <p:strVal val="visible"/>
                                      </p:to>
                                    </p:set>
                                    <p:animEffect transition="in" filter="wipe(left)">
                                      <p:cBhvr>
                                        <p:cTn id="20" dur="500"/>
                                        <p:tgtEl>
                                          <p:spTgt spid="86"/>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123"/>
                                        </p:tgtEl>
                                        <p:attrNameLst>
                                          <p:attrName>style.visibility</p:attrName>
                                        </p:attrNameLst>
                                      </p:cBhvr>
                                      <p:to>
                                        <p:strVal val="visible"/>
                                      </p:to>
                                    </p:set>
                                    <p:animEffect transition="in" filter="wipe(left)">
                                      <p:cBhvr>
                                        <p:cTn id="24" dur="500"/>
                                        <p:tgtEl>
                                          <p:spTgt spid="12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left)">
                                      <p:cBhvr>
                                        <p:cTn id="34" dur="500"/>
                                        <p:tgtEl>
                                          <p:spTgt spid="15"/>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89"/>
                                        </p:tgtEl>
                                        <p:attrNameLst>
                                          <p:attrName>style.visibility</p:attrName>
                                        </p:attrNameLst>
                                      </p:cBhvr>
                                      <p:to>
                                        <p:strVal val="visible"/>
                                      </p:to>
                                    </p:set>
                                    <p:animEffect transition="in" filter="wipe(left)">
                                      <p:cBhvr>
                                        <p:cTn id="38" dur="500"/>
                                        <p:tgtEl>
                                          <p:spTgt spid="89"/>
                                        </p:tgtEl>
                                      </p:cBhvr>
                                    </p:animEffect>
                                  </p:childTnLst>
                                </p:cTn>
                              </p:par>
                            </p:childTnLst>
                          </p:cTn>
                        </p:par>
                        <p:par>
                          <p:cTn id="39" fill="hold">
                            <p:stCondLst>
                              <p:cond delay="1000"/>
                            </p:stCondLst>
                            <p:childTnLst>
                              <p:par>
                                <p:cTn id="40" presetID="22" presetClass="entr" presetSubtype="8" fill="hold" nodeType="afterEffect">
                                  <p:stCondLst>
                                    <p:cond delay="0"/>
                                  </p:stCondLst>
                                  <p:childTnLst>
                                    <p:set>
                                      <p:cBhvr>
                                        <p:cTn id="41" dur="1" fill="hold">
                                          <p:stCondLst>
                                            <p:cond delay="0"/>
                                          </p:stCondLst>
                                        </p:cTn>
                                        <p:tgtEl>
                                          <p:spTgt spid="124"/>
                                        </p:tgtEl>
                                        <p:attrNameLst>
                                          <p:attrName>style.visibility</p:attrName>
                                        </p:attrNameLst>
                                      </p:cBhvr>
                                      <p:to>
                                        <p:strVal val="visible"/>
                                      </p:to>
                                    </p:set>
                                    <p:animEffect transition="in" filter="wipe(left)">
                                      <p:cBhvr>
                                        <p:cTn id="42" dur="500"/>
                                        <p:tgtEl>
                                          <p:spTgt spid="12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22"/>
                                        </p:tgtEl>
                                        <p:attrNameLst>
                                          <p:attrName>style.visibility</p:attrName>
                                        </p:attrNameLst>
                                      </p:cBhvr>
                                      <p:to>
                                        <p:strVal val="visible"/>
                                      </p:to>
                                    </p:set>
                                    <p:animEffect transition="in" filter="wipe(left)">
                                      <p:cBhvr>
                                        <p:cTn id="51" dur="500"/>
                                        <p:tgtEl>
                                          <p:spTgt spid="122"/>
                                        </p:tgtEl>
                                      </p:cBhvr>
                                    </p:animEffect>
                                  </p:childTnLst>
                                </p:cTn>
                              </p:par>
                            </p:childTnLst>
                          </p:cTn>
                        </p:par>
                        <p:par>
                          <p:cTn id="52" fill="hold">
                            <p:stCondLst>
                              <p:cond delay="1000"/>
                            </p:stCondLst>
                            <p:childTnLst>
                              <p:par>
                                <p:cTn id="53" presetID="22" presetClass="entr" presetSubtype="8" fill="hold" nodeType="afterEffect">
                                  <p:stCondLst>
                                    <p:cond delay="0"/>
                                  </p:stCondLst>
                                  <p:childTnLst>
                                    <p:set>
                                      <p:cBhvr>
                                        <p:cTn id="54" dur="1" fill="hold">
                                          <p:stCondLst>
                                            <p:cond delay="0"/>
                                          </p:stCondLst>
                                        </p:cTn>
                                        <p:tgtEl>
                                          <p:spTgt spid="126"/>
                                        </p:tgtEl>
                                        <p:attrNameLst>
                                          <p:attrName>style.visibility</p:attrName>
                                        </p:attrNameLst>
                                      </p:cBhvr>
                                      <p:to>
                                        <p:strVal val="visible"/>
                                      </p:to>
                                    </p:set>
                                    <p:animEffect transition="in" filter="wipe(left)">
                                      <p:cBhvr>
                                        <p:cTn id="55" dur="500"/>
                                        <p:tgtEl>
                                          <p:spTgt spid="126"/>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wipe(left)">
                                      <p:cBhvr>
                                        <p:cTn id="60" dur="500"/>
                                        <p:tgtEl>
                                          <p:spTgt spid="13"/>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129"/>
                                        </p:tgtEl>
                                        <p:attrNameLst>
                                          <p:attrName>style.visibility</p:attrName>
                                        </p:attrNameLst>
                                      </p:cBhvr>
                                      <p:to>
                                        <p:strVal val="visible"/>
                                      </p:to>
                                    </p:set>
                                    <p:animEffect transition="in" filter="wipe(left)">
                                      <p:cBhvr>
                                        <p:cTn id="64" dur="500"/>
                                        <p:tgtEl>
                                          <p:spTgt spid="129"/>
                                        </p:tgtEl>
                                      </p:cBhvr>
                                    </p:animEffect>
                                  </p:childTnLst>
                                </p:cTn>
                              </p:par>
                            </p:childTnLst>
                          </p:cTn>
                        </p:par>
                        <p:par>
                          <p:cTn id="65" fill="hold">
                            <p:stCondLst>
                              <p:cond delay="1000"/>
                            </p:stCondLst>
                            <p:childTnLst>
                              <p:par>
                                <p:cTn id="66" presetID="22" presetClass="entr" presetSubtype="8" fill="hold" nodeType="afterEffect">
                                  <p:stCondLst>
                                    <p:cond delay="0"/>
                                  </p:stCondLst>
                                  <p:childTnLst>
                                    <p:set>
                                      <p:cBhvr>
                                        <p:cTn id="67" dur="1" fill="hold">
                                          <p:stCondLst>
                                            <p:cond delay="0"/>
                                          </p:stCondLst>
                                        </p:cTn>
                                        <p:tgtEl>
                                          <p:spTgt spid="132"/>
                                        </p:tgtEl>
                                        <p:attrNameLst>
                                          <p:attrName>style.visibility</p:attrName>
                                        </p:attrNameLst>
                                      </p:cBhvr>
                                      <p:to>
                                        <p:strVal val="visible"/>
                                      </p:to>
                                    </p:set>
                                    <p:animEffect transition="in" filter="wipe(left)">
                                      <p:cBhvr>
                                        <p:cTn id="68" dur="500"/>
                                        <p:tgtEl>
                                          <p:spTgt spid="132"/>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wipe(left)">
                                      <p:cBhvr>
                                        <p:cTn id="73" dur="500"/>
                                        <p:tgtEl>
                                          <p:spTgt spid="1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wipe(left)">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125" grpId="0"/>
      <p:bldP spid="86" grpId="0"/>
      <p:bldP spid="89" grpId="0"/>
      <p:bldP spid="122" grpId="0"/>
      <p:bldP spid="12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7" name="Rectangle 6"/>
          <p:cNvSpPr/>
          <p:nvPr/>
        </p:nvSpPr>
        <p:spPr>
          <a:xfrm>
            <a:off x="-42914" y="1556792"/>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Hexadécimal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hexadécimal : D4A à convertir en binaire……</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à vous de jouer….. </a:t>
            </a:r>
          </a:p>
        </p:txBody>
      </p:sp>
      <p:sp>
        <p:nvSpPr>
          <p:cNvPr id="17" name="Rectangle 16"/>
          <p:cNvSpPr/>
          <p:nvPr/>
        </p:nvSpPr>
        <p:spPr>
          <a:xfrm>
            <a:off x="2217795" y="5919663"/>
            <a:ext cx="5405671"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D4A</a:t>
            </a:r>
            <a:r>
              <a:rPr lang="fr-FR" sz="2400" b="1" baseline="-25000" dirty="0" smtClean="0">
                <a:solidFill>
                  <a:schemeClr val="bg1"/>
                </a:solidFill>
                <a:latin typeface="Arial" pitchFamily="34" charset="0"/>
                <a:cs typeface="Arial" pitchFamily="34" charset="0"/>
              </a:rPr>
              <a:t>H</a:t>
            </a:r>
            <a:r>
              <a:rPr lang="fr-FR" sz="2400" b="1" dirty="0" smtClean="0">
                <a:solidFill>
                  <a:schemeClr val="bg1"/>
                </a:solidFill>
                <a:latin typeface="Arial" pitchFamily="34" charset="0"/>
                <a:cs typeface="Arial" pitchFamily="34" charset="0"/>
              </a:rPr>
              <a:t>  =  110101001010 </a:t>
            </a:r>
            <a:r>
              <a:rPr lang="fr-FR" sz="2400" b="1" baseline="-25000" dirty="0" smtClean="0">
                <a:solidFill>
                  <a:schemeClr val="bg1"/>
                </a:solidFill>
                <a:latin typeface="Arial" pitchFamily="34" charset="0"/>
                <a:cs typeface="Arial" pitchFamily="34" charset="0"/>
              </a:rPr>
              <a:t>B</a:t>
            </a:r>
            <a:endParaRPr lang="fr-FR" sz="2400" b="1" baseline="-25000" dirty="0">
              <a:solidFill>
                <a:schemeClr val="bg1"/>
              </a:solidFill>
              <a:latin typeface="Arial" pitchFamily="34" charset="0"/>
              <a:cs typeface="Arial" pitchFamily="34" charset="0"/>
            </a:endParaRPr>
          </a:p>
        </p:txBody>
      </p:sp>
      <p:grpSp>
        <p:nvGrpSpPr>
          <p:cNvPr id="34" name="Groupe 33"/>
          <p:cNvGrpSpPr/>
          <p:nvPr/>
        </p:nvGrpSpPr>
        <p:grpSpPr>
          <a:xfrm>
            <a:off x="1275085" y="4022467"/>
            <a:ext cx="7675449" cy="373063"/>
            <a:chOff x="253479" y="3933056"/>
            <a:chExt cx="8769063" cy="373063"/>
          </a:xfrm>
        </p:grpSpPr>
        <p:sp>
          <p:nvSpPr>
            <p:cNvPr id="35" name="Rectangle 254"/>
            <p:cNvSpPr>
              <a:spLocks noChangeArrowheads="1"/>
            </p:cNvSpPr>
            <p:nvPr/>
          </p:nvSpPr>
          <p:spPr bwMode="auto">
            <a:xfrm>
              <a:off x="3180864" y="3933056"/>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36" name="Rectangle 255"/>
            <p:cNvSpPr>
              <a:spLocks noChangeArrowheads="1"/>
            </p:cNvSpPr>
            <p:nvPr/>
          </p:nvSpPr>
          <p:spPr bwMode="auto">
            <a:xfrm>
              <a:off x="3911246" y="3933056"/>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37" name="Rectangle 256"/>
            <p:cNvSpPr>
              <a:spLocks noChangeArrowheads="1"/>
            </p:cNvSpPr>
            <p:nvPr/>
          </p:nvSpPr>
          <p:spPr bwMode="auto">
            <a:xfrm>
              <a:off x="4641629" y="3933056"/>
              <a:ext cx="730382"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38" name="Rectangle 257"/>
            <p:cNvSpPr>
              <a:spLocks noChangeArrowheads="1"/>
            </p:cNvSpPr>
            <p:nvPr/>
          </p:nvSpPr>
          <p:spPr bwMode="auto">
            <a:xfrm>
              <a:off x="5372011" y="3933056"/>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9" name="Rectangle 258"/>
            <p:cNvSpPr>
              <a:spLocks noChangeArrowheads="1"/>
            </p:cNvSpPr>
            <p:nvPr/>
          </p:nvSpPr>
          <p:spPr bwMode="auto">
            <a:xfrm>
              <a:off x="6102393" y="3933056"/>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40" name="Rectangle 259"/>
            <p:cNvSpPr>
              <a:spLocks noChangeArrowheads="1"/>
            </p:cNvSpPr>
            <p:nvPr/>
          </p:nvSpPr>
          <p:spPr bwMode="auto">
            <a:xfrm>
              <a:off x="6831396" y="3933056"/>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1" name="Rectangle 260"/>
            <p:cNvSpPr>
              <a:spLocks noChangeArrowheads="1"/>
            </p:cNvSpPr>
            <p:nvPr/>
          </p:nvSpPr>
          <p:spPr bwMode="auto">
            <a:xfrm>
              <a:off x="7561778" y="3933056"/>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42" name="Rectangle 261"/>
            <p:cNvSpPr>
              <a:spLocks noChangeArrowheads="1"/>
            </p:cNvSpPr>
            <p:nvPr/>
          </p:nvSpPr>
          <p:spPr bwMode="auto">
            <a:xfrm>
              <a:off x="8292160" y="3933056"/>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 name="Rectangle 254"/>
            <p:cNvSpPr>
              <a:spLocks noChangeArrowheads="1"/>
            </p:cNvSpPr>
            <p:nvPr/>
          </p:nvSpPr>
          <p:spPr bwMode="auto">
            <a:xfrm>
              <a:off x="253479" y="3933056"/>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44" name="Rectangle 255"/>
            <p:cNvSpPr>
              <a:spLocks noChangeArrowheads="1"/>
            </p:cNvSpPr>
            <p:nvPr/>
          </p:nvSpPr>
          <p:spPr bwMode="auto">
            <a:xfrm>
              <a:off x="983861" y="3933056"/>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5" name="Rectangle 256"/>
            <p:cNvSpPr>
              <a:spLocks noChangeArrowheads="1"/>
            </p:cNvSpPr>
            <p:nvPr/>
          </p:nvSpPr>
          <p:spPr bwMode="auto">
            <a:xfrm>
              <a:off x="1714244" y="3933056"/>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46" name="Rectangle 257"/>
            <p:cNvSpPr>
              <a:spLocks noChangeArrowheads="1"/>
            </p:cNvSpPr>
            <p:nvPr/>
          </p:nvSpPr>
          <p:spPr bwMode="auto">
            <a:xfrm>
              <a:off x="2444626" y="3933056"/>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47" name="Groupe 46"/>
          <p:cNvGrpSpPr/>
          <p:nvPr/>
        </p:nvGrpSpPr>
        <p:grpSpPr>
          <a:xfrm>
            <a:off x="1275085" y="3664015"/>
            <a:ext cx="7675449" cy="371475"/>
            <a:chOff x="253479" y="3574604"/>
            <a:chExt cx="8769063" cy="371475"/>
          </a:xfrm>
        </p:grpSpPr>
        <p:sp>
          <p:nvSpPr>
            <p:cNvPr id="48" name="Rectangle 264"/>
            <p:cNvSpPr>
              <a:spLocks noChangeArrowheads="1"/>
            </p:cNvSpPr>
            <p:nvPr/>
          </p:nvSpPr>
          <p:spPr bwMode="auto">
            <a:xfrm>
              <a:off x="3180864" y="3574604"/>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49" name="Rectangle 267"/>
            <p:cNvSpPr>
              <a:spLocks noChangeArrowheads="1"/>
            </p:cNvSpPr>
            <p:nvPr/>
          </p:nvSpPr>
          <p:spPr bwMode="auto">
            <a:xfrm>
              <a:off x="3911246" y="3574604"/>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50" name="Rectangle 270"/>
            <p:cNvSpPr>
              <a:spLocks noChangeArrowheads="1"/>
            </p:cNvSpPr>
            <p:nvPr/>
          </p:nvSpPr>
          <p:spPr bwMode="auto">
            <a:xfrm>
              <a:off x="4641629" y="3574604"/>
              <a:ext cx="730382"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51" name="Rectangle 273"/>
            <p:cNvSpPr>
              <a:spLocks noChangeArrowheads="1"/>
            </p:cNvSpPr>
            <p:nvPr/>
          </p:nvSpPr>
          <p:spPr bwMode="auto">
            <a:xfrm>
              <a:off x="5372011" y="3574604"/>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52" name="Rectangle 276"/>
            <p:cNvSpPr>
              <a:spLocks noChangeArrowheads="1"/>
            </p:cNvSpPr>
            <p:nvPr/>
          </p:nvSpPr>
          <p:spPr bwMode="auto">
            <a:xfrm>
              <a:off x="6102393" y="3574604"/>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53" name="Rectangle 279"/>
            <p:cNvSpPr>
              <a:spLocks noChangeArrowheads="1"/>
            </p:cNvSpPr>
            <p:nvPr/>
          </p:nvSpPr>
          <p:spPr bwMode="auto">
            <a:xfrm>
              <a:off x="6831396" y="3574604"/>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54" name="Rectangle 53"/>
            <p:cNvSpPr>
              <a:spLocks noChangeArrowheads="1"/>
            </p:cNvSpPr>
            <p:nvPr/>
          </p:nvSpPr>
          <p:spPr bwMode="auto">
            <a:xfrm>
              <a:off x="7561778" y="3574604"/>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55" name="Rectangle 285"/>
            <p:cNvSpPr>
              <a:spLocks noChangeArrowheads="1"/>
            </p:cNvSpPr>
            <p:nvPr/>
          </p:nvSpPr>
          <p:spPr bwMode="auto">
            <a:xfrm>
              <a:off x="8292160" y="3574604"/>
              <a:ext cx="730382"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56" name="Rectangle 264"/>
            <p:cNvSpPr>
              <a:spLocks noChangeArrowheads="1"/>
            </p:cNvSpPr>
            <p:nvPr/>
          </p:nvSpPr>
          <p:spPr bwMode="auto">
            <a:xfrm>
              <a:off x="253479" y="3574604"/>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57" name="Rectangle 267"/>
            <p:cNvSpPr>
              <a:spLocks noChangeArrowheads="1"/>
            </p:cNvSpPr>
            <p:nvPr/>
          </p:nvSpPr>
          <p:spPr bwMode="auto">
            <a:xfrm>
              <a:off x="983861" y="3574604"/>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58" name="Rectangle 270"/>
            <p:cNvSpPr>
              <a:spLocks noChangeArrowheads="1"/>
            </p:cNvSpPr>
            <p:nvPr/>
          </p:nvSpPr>
          <p:spPr bwMode="auto">
            <a:xfrm>
              <a:off x="1714244" y="3574604"/>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59" name="Rectangle 273"/>
            <p:cNvSpPr>
              <a:spLocks noChangeArrowheads="1"/>
            </p:cNvSpPr>
            <p:nvPr/>
          </p:nvSpPr>
          <p:spPr bwMode="auto">
            <a:xfrm>
              <a:off x="2444626" y="3574604"/>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grpSp>
        <p:nvGrpSpPr>
          <p:cNvPr id="60" name="Groupe 59"/>
          <p:cNvGrpSpPr/>
          <p:nvPr/>
        </p:nvGrpSpPr>
        <p:grpSpPr>
          <a:xfrm>
            <a:off x="1275085" y="4395530"/>
            <a:ext cx="7675449" cy="373063"/>
            <a:chOff x="253479" y="4306119"/>
            <a:chExt cx="8769063" cy="373063"/>
          </a:xfrm>
        </p:grpSpPr>
        <p:sp>
          <p:nvSpPr>
            <p:cNvPr id="61" name="Rectangle 286"/>
            <p:cNvSpPr>
              <a:spLocks noChangeArrowheads="1"/>
            </p:cNvSpPr>
            <p:nvPr/>
          </p:nvSpPr>
          <p:spPr bwMode="auto">
            <a:xfrm>
              <a:off x="3180864" y="4306119"/>
              <a:ext cx="730382"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0x8</a:t>
              </a:r>
              <a:endParaRPr lang="fr-FR" b="1" dirty="0">
                <a:solidFill>
                  <a:schemeClr val="bg1"/>
                </a:solidFill>
                <a:latin typeface="Arial" pitchFamily="34" charset="0"/>
                <a:cs typeface="Arial" pitchFamily="34" charset="0"/>
              </a:endParaRPr>
            </a:p>
          </p:txBody>
        </p:sp>
        <p:sp>
          <p:nvSpPr>
            <p:cNvPr id="62" name="Rectangle 289"/>
            <p:cNvSpPr>
              <a:spLocks noChangeArrowheads="1"/>
            </p:cNvSpPr>
            <p:nvPr/>
          </p:nvSpPr>
          <p:spPr bwMode="auto">
            <a:xfrm>
              <a:off x="3911246"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3" name="Rectangle 291"/>
            <p:cNvSpPr>
              <a:spLocks noChangeArrowheads="1"/>
            </p:cNvSpPr>
            <p:nvPr/>
          </p:nvSpPr>
          <p:spPr bwMode="auto">
            <a:xfrm>
              <a:off x="3911246" y="4306119"/>
              <a:ext cx="730382" cy="373063"/>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p:txBody>
        </p:sp>
        <p:sp>
          <p:nvSpPr>
            <p:cNvPr id="64" name="Rectangle 292"/>
            <p:cNvSpPr>
              <a:spLocks noChangeArrowheads="1"/>
            </p:cNvSpPr>
            <p:nvPr/>
          </p:nvSpPr>
          <p:spPr bwMode="auto">
            <a:xfrm>
              <a:off x="4641629"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5" name="Rectangle 294"/>
            <p:cNvSpPr>
              <a:spLocks noChangeArrowheads="1"/>
            </p:cNvSpPr>
            <p:nvPr/>
          </p:nvSpPr>
          <p:spPr bwMode="auto">
            <a:xfrm>
              <a:off x="4641629" y="4306119"/>
              <a:ext cx="730382" cy="373063"/>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0x2</a:t>
              </a:r>
              <a:endParaRPr lang="fr-FR" b="1" dirty="0">
                <a:solidFill>
                  <a:schemeClr val="bg1"/>
                </a:solidFill>
                <a:latin typeface="Arial" pitchFamily="34" charset="0"/>
                <a:cs typeface="Arial" pitchFamily="34" charset="0"/>
              </a:endParaRPr>
            </a:p>
          </p:txBody>
        </p:sp>
        <p:sp>
          <p:nvSpPr>
            <p:cNvPr id="66" name="Rectangle 295"/>
            <p:cNvSpPr>
              <a:spLocks noChangeArrowheads="1"/>
            </p:cNvSpPr>
            <p:nvPr/>
          </p:nvSpPr>
          <p:spPr bwMode="auto">
            <a:xfrm>
              <a:off x="5372011"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7" name="Rectangle 297"/>
            <p:cNvSpPr>
              <a:spLocks noChangeArrowheads="1"/>
            </p:cNvSpPr>
            <p:nvPr/>
          </p:nvSpPr>
          <p:spPr bwMode="auto">
            <a:xfrm>
              <a:off x="5372011" y="4306119"/>
              <a:ext cx="730382" cy="373063"/>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68" name="Rectangle 298"/>
            <p:cNvSpPr>
              <a:spLocks noChangeArrowheads="1"/>
            </p:cNvSpPr>
            <p:nvPr/>
          </p:nvSpPr>
          <p:spPr bwMode="auto">
            <a:xfrm>
              <a:off x="6102393" y="4306119"/>
              <a:ext cx="729003"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9" name="Rectangle 300"/>
            <p:cNvSpPr>
              <a:spLocks noChangeArrowheads="1"/>
            </p:cNvSpPr>
            <p:nvPr/>
          </p:nvSpPr>
          <p:spPr bwMode="auto">
            <a:xfrm>
              <a:off x="6102393" y="4306119"/>
              <a:ext cx="729003"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1x8</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0" name="Rectangle 301"/>
            <p:cNvSpPr>
              <a:spLocks noChangeArrowheads="1"/>
            </p:cNvSpPr>
            <p:nvPr/>
          </p:nvSpPr>
          <p:spPr bwMode="auto">
            <a:xfrm>
              <a:off x="6831396" y="4306119"/>
              <a:ext cx="730382" cy="373063"/>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1" name="Rectangle 304"/>
            <p:cNvSpPr>
              <a:spLocks noChangeArrowheads="1"/>
            </p:cNvSpPr>
            <p:nvPr/>
          </p:nvSpPr>
          <p:spPr bwMode="auto">
            <a:xfrm>
              <a:off x="7561778"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2" name="Rectangle 306"/>
            <p:cNvSpPr>
              <a:spLocks noChangeArrowheads="1"/>
            </p:cNvSpPr>
            <p:nvPr/>
          </p:nvSpPr>
          <p:spPr bwMode="auto">
            <a:xfrm>
              <a:off x="7561778" y="4306119"/>
              <a:ext cx="730382" cy="373063"/>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1</a:t>
              </a:r>
              <a:r>
                <a:rPr lang="fr-FR" b="1" dirty="0" smtClean="0">
                  <a:solidFill>
                    <a:schemeClr val="bg1"/>
                  </a:solidFill>
                  <a:latin typeface="Arial" pitchFamily="34" charset="0"/>
                  <a:cs typeface="Arial" pitchFamily="34" charset="0"/>
                </a:rPr>
                <a:t>x2</a:t>
              </a:r>
              <a:endParaRPr lang="fr-FR" b="1" dirty="0">
                <a:solidFill>
                  <a:schemeClr val="bg1"/>
                </a:solidFill>
                <a:latin typeface="Arial" pitchFamily="34" charset="0"/>
                <a:cs typeface="Arial" pitchFamily="34" charset="0"/>
              </a:endParaRPr>
            </a:p>
          </p:txBody>
        </p:sp>
        <p:sp>
          <p:nvSpPr>
            <p:cNvPr id="73" name="Rectangle 307"/>
            <p:cNvSpPr>
              <a:spLocks noChangeArrowheads="1"/>
            </p:cNvSpPr>
            <p:nvPr/>
          </p:nvSpPr>
          <p:spPr bwMode="auto">
            <a:xfrm>
              <a:off x="8292160"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4" name="Rectangle 309"/>
            <p:cNvSpPr>
              <a:spLocks noChangeArrowheads="1"/>
            </p:cNvSpPr>
            <p:nvPr/>
          </p:nvSpPr>
          <p:spPr bwMode="auto">
            <a:xfrm>
              <a:off x="8292160" y="4306119"/>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p:txBody>
        </p:sp>
        <p:sp>
          <p:nvSpPr>
            <p:cNvPr id="75" name="Rectangle 286"/>
            <p:cNvSpPr>
              <a:spLocks noChangeArrowheads="1"/>
            </p:cNvSpPr>
            <p:nvPr/>
          </p:nvSpPr>
          <p:spPr bwMode="auto">
            <a:xfrm>
              <a:off x="253479" y="4306119"/>
              <a:ext cx="730382" cy="373063"/>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1x8</a:t>
              </a:r>
              <a:endParaRPr lang="fr-FR" b="1" dirty="0">
                <a:solidFill>
                  <a:schemeClr val="bg1"/>
                </a:solidFill>
                <a:latin typeface="Arial" pitchFamily="34" charset="0"/>
                <a:cs typeface="Arial" pitchFamily="34" charset="0"/>
              </a:endParaRPr>
            </a:p>
          </p:txBody>
        </p:sp>
        <p:sp>
          <p:nvSpPr>
            <p:cNvPr id="76" name="Rectangle 289"/>
            <p:cNvSpPr>
              <a:spLocks noChangeArrowheads="1"/>
            </p:cNvSpPr>
            <p:nvPr/>
          </p:nvSpPr>
          <p:spPr bwMode="auto">
            <a:xfrm>
              <a:off x="983861"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7" name="Rectangle 291"/>
            <p:cNvSpPr>
              <a:spLocks noChangeArrowheads="1"/>
            </p:cNvSpPr>
            <p:nvPr/>
          </p:nvSpPr>
          <p:spPr bwMode="auto">
            <a:xfrm>
              <a:off x="983861" y="4306119"/>
              <a:ext cx="730382" cy="373063"/>
            </a:xfrm>
            <a:prstGeom prst="rect">
              <a:avLst/>
            </a:prstGeom>
            <a:gradFill>
              <a:gsLst>
                <a:gs pos="18000">
                  <a:schemeClr val="accent2">
                    <a:lumMod val="75000"/>
                  </a:schemeClr>
                </a:gs>
                <a:gs pos="50000">
                  <a:srgbClr val="DCE3D3"/>
                </a:gs>
                <a:gs pos="84000">
                  <a:schemeClr val="accent2">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p:txBody>
        </p:sp>
        <p:sp>
          <p:nvSpPr>
            <p:cNvPr id="78" name="Rectangle 292"/>
            <p:cNvSpPr>
              <a:spLocks noChangeArrowheads="1"/>
            </p:cNvSpPr>
            <p:nvPr/>
          </p:nvSpPr>
          <p:spPr bwMode="auto">
            <a:xfrm>
              <a:off x="1714244"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9" name="Rectangle 294"/>
            <p:cNvSpPr>
              <a:spLocks noChangeArrowheads="1"/>
            </p:cNvSpPr>
            <p:nvPr/>
          </p:nvSpPr>
          <p:spPr bwMode="auto">
            <a:xfrm>
              <a:off x="1714244" y="4306119"/>
              <a:ext cx="730382" cy="373063"/>
            </a:xfrm>
            <a:prstGeom prst="rect">
              <a:avLst/>
            </a:prstGeom>
            <a:gradFill>
              <a:gsLst>
                <a:gs pos="18000">
                  <a:schemeClr val="accent2">
                    <a:lumMod val="50000"/>
                  </a:schemeClr>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0x2</a:t>
              </a:r>
              <a:endParaRPr lang="fr-FR" b="1" dirty="0">
                <a:solidFill>
                  <a:schemeClr val="bg1"/>
                </a:solidFill>
                <a:latin typeface="Arial" pitchFamily="34" charset="0"/>
                <a:cs typeface="Arial" pitchFamily="34" charset="0"/>
              </a:endParaRPr>
            </a:p>
          </p:txBody>
        </p:sp>
        <p:sp>
          <p:nvSpPr>
            <p:cNvPr id="80" name="Rectangle 295"/>
            <p:cNvSpPr>
              <a:spLocks noChangeArrowheads="1"/>
            </p:cNvSpPr>
            <p:nvPr/>
          </p:nvSpPr>
          <p:spPr bwMode="auto">
            <a:xfrm>
              <a:off x="2444626"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81" name="Rectangle 297"/>
            <p:cNvSpPr>
              <a:spLocks noChangeArrowheads="1"/>
            </p:cNvSpPr>
            <p:nvPr/>
          </p:nvSpPr>
          <p:spPr bwMode="auto">
            <a:xfrm>
              <a:off x="2444626" y="4306119"/>
              <a:ext cx="730382" cy="373063"/>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grpSp>
      <p:grpSp>
        <p:nvGrpSpPr>
          <p:cNvPr id="82" name="Groupe 81"/>
          <p:cNvGrpSpPr/>
          <p:nvPr/>
        </p:nvGrpSpPr>
        <p:grpSpPr>
          <a:xfrm>
            <a:off x="1273126" y="5102587"/>
            <a:ext cx="7675449" cy="373063"/>
            <a:chOff x="253479" y="3212976"/>
            <a:chExt cx="8769063" cy="373063"/>
          </a:xfrm>
        </p:grpSpPr>
        <p:sp>
          <p:nvSpPr>
            <p:cNvPr id="83" name="Rectangle 82"/>
            <p:cNvSpPr>
              <a:spLocks noChangeArrowheads="1"/>
            </p:cNvSpPr>
            <p:nvPr/>
          </p:nvSpPr>
          <p:spPr bwMode="auto">
            <a:xfrm>
              <a:off x="3180864"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r>
                <a:rPr lang="fr-FR" b="1" dirty="0" smtClean="0">
                  <a:solidFill>
                    <a:schemeClr val="bg1"/>
                  </a:solidFill>
                  <a:latin typeface="Arial" pitchFamily="34" charset="0"/>
                  <a:cs typeface="Arial" pitchFamily="34" charset="0"/>
                </a:rPr>
                <a:t> </a:t>
              </a:r>
              <a:endParaRPr lang="fr-FR" b="1" dirty="0">
                <a:solidFill>
                  <a:schemeClr val="bg1"/>
                </a:solidFill>
                <a:latin typeface="Arial" pitchFamily="34" charset="0"/>
                <a:cs typeface="Arial" pitchFamily="34" charset="0"/>
              </a:endParaRPr>
            </a:p>
          </p:txBody>
        </p:sp>
        <p:sp>
          <p:nvSpPr>
            <p:cNvPr id="84" name="Rectangle 83"/>
            <p:cNvSpPr>
              <a:spLocks noChangeArrowheads="1"/>
            </p:cNvSpPr>
            <p:nvPr/>
          </p:nvSpPr>
          <p:spPr bwMode="auto">
            <a:xfrm>
              <a:off x="3911246"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5" name="Rectangle 84"/>
            <p:cNvSpPr>
              <a:spLocks noChangeArrowheads="1"/>
            </p:cNvSpPr>
            <p:nvPr/>
          </p:nvSpPr>
          <p:spPr bwMode="auto">
            <a:xfrm>
              <a:off x="4641629"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86" name="Rectangle 85"/>
            <p:cNvSpPr>
              <a:spLocks noChangeArrowheads="1"/>
            </p:cNvSpPr>
            <p:nvPr/>
          </p:nvSpPr>
          <p:spPr bwMode="auto">
            <a:xfrm>
              <a:off x="5372011"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7" name="Rectangle 86"/>
            <p:cNvSpPr>
              <a:spLocks noChangeArrowheads="1"/>
            </p:cNvSpPr>
            <p:nvPr/>
          </p:nvSpPr>
          <p:spPr bwMode="auto">
            <a:xfrm>
              <a:off x="6102393" y="3212976"/>
              <a:ext cx="729003"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8" name="Rectangle 87"/>
            <p:cNvSpPr>
              <a:spLocks noChangeArrowheads="1"/>
            </p:cNvSpPr>
            <p:nvPr/>
          </p:nvSpPr>
          <p:spPr bwMode="auto">
            <a:xfrm>
              <a:off x="6831396" y="3212976"/>
              <a:ext cx="730382"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89" name="Rectangle 88"/>
            <p:cNvSpPr>
              <a:spLocks noChangeArrowheads="1"/>
            </p:cNvSpPr>
            <p:nvPr/>
          </p:nvSpPr>
          <p:spPr bwMode="auto">
            <a:xfrm>
              <a:off x="7561778" y="3212976"/>
              <a:ext cx="730382"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0" name="Rectangle 89"/>
            <p:cNvSpPr>
              <a:spLocks noChangeArrowheads="1"/>
            </p:cNvSpPr>
            <p:nvPr/>
          </p:nvSpPr>
          <p:spPr bwMode="auto">
            <a:xfrm>
              <a:off x="8292160" y="3212976"/>
              <a:ext cx="730382"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91" name="Rectangle 90"/>
            <p:cNvSpPr>
              <a:spLocks noChangeArrowheads="1"/>
            </p:cNvSpPr>
            <p:nvPr/>
          </p:nvSpPr>
          <p:spPr bwMode="auto">
            <a:xfrm>
              <a:off x="253479"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92" name="Rectangle 91"/>
            <p:cNvSpPr>
              <a:spLocks noChangeArrowheads="1"/>
            </p:cNvSpPr>
            <p:nvPr/>
          </p:nvSpPr>
          <p:spPr bwMode="auto">
            <a:xfrm>
              <a:off x="983861"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3" name="Rectangle 92"/>
            <p:cNvSpPr>
              <a:spLocks noChangeArrowheads="1"/>
            </p:cNvSpPr>
            <p:nvPr/>
          </p:nvSpPr>
          <p:spPr bwMode="auto">
            <a:xfrm>
              <a:off x="1714244"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94" name="Rectangle 93"/>
            <p:cNvSpPr>
              <a:spLocks noChangeArrowheads="1"/>
            </p:cNvSpPr>
            <p:nvPr/>
          </p:nvSpPr>
          <p:spPr bwMode="auto">
            <a:xfrm>
              <a:off x="2444626"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95" name="Groupe 94"/>
          <p:cNvGrpSpPr/>
          <p:nvPr/>
        </p:nvGrpSpPr>
        <p:grpSpPr>
          <a:xfrm>
            <a:off x="1275110" y="3292540"/>
            <a:ext cx="7689377" cy="371475"/>
            <a:chOff x="251520" y="5038831"/>
            <a:chExt cx="8784976" cy="371475"/>
          </a:xfrm>
        </p:grpSpPr>
        <p:sp>
          <p:nvSpPr>
            <p:cNvPr id="96" name="Rectangle 254"/>
            <p:cNvSpPr>
              <a:spLocks noChangeArrowheads="1"/>
            </p:cNvSpPr>
            <p:nvPr/>
          </p:nvSpPr>
          <p:spPr bwMode="auto">
            <a:xfrm>
              <a:off x="3178905" y="5038831"/>
              <a:ext cx="2923488"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97" name="Rectangle 254"/>
            <p:cNvSpPr>
              <a:spLocks noChangeArrowheads="1"/>
            </p:cNvSpPr>
            <p:nvPr/>
          </p:nvSpPr>
          <p:spPr bwMode="auto">
            <a:xfrm>
              <a:off x="6102393" y="5038831"/>
              <a:ext cx="2934103"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10</a:t>
              </a:r>
              <a:endParaRPr lang="fr-FR" b="1" dirty="0">
                <a:solidFill>
                  <a:schemeClr val="bg1"/>
                </a:solidFill>
                <a:latin typeface="Arial" pitchFamily="34" charset="0"/>
                <a:cs typeface="Arial" pitchFamily="34" charset="0"/>
              </a:endParaRPr>
            </a:p>
          </p:txBody>
        </p:sp>
        <p:sp>
          <p:nvSpPr>
            <p:cNvPr id="98" name="Rectangle 254"/>
            <p:cNvSpPr>
              <a:spLocks noChangeArrowheads="1"/>
            </p:cNvSpPr>
            <p:nvPr/>
          </p:nvSpPr>
          <p:spPr bwMode="auto">
            <a:xfrm>
              <a:off x="251520" y="5038831"/>
              <a:ext cx="2923488"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13</a:t>
              </a:r>
              <a:endParaRPr lang="fr-FR" b="1" dirty="0">
                <a:solidFill>
                  <a:schemeClr val="bg1"/>
                </a:solidFill>
                <a:latin typeface="Arial" pitchFamily="34" charset="0"/>
                <a:cs typeface="Arial" pitchFamily="34" charset="0"/>
              </a:endParaRPr>
            </a:p>
          </p:txBody>
        </p:sp>
      </p:grpSp>
      <p:grpSp>
        <p:nvGrpSpPr>
          <p:cNvPr id="99" name="Groupe 98"/>
          <p:cNvGrpSpPr/>
          <p:nvPr/>
        </p:nvGrpSpPr>
        <p:grpSpPr>
          <a:xfrm>
            <a:off x="1275085" y="4758791"/>
            <a:ext cx="7675449" cy="373063"/>
            <a:chOff x="253479" y="4669380"/>
            <a:chExt cx="8769063" cy="373063"/>
          </a:xfrm>
        </p:grpSpPr>
        <p:sp>
          <p:nvSpPr>
            <p:cNvPr id="100" name="Rectangle 254"/>
            <p:cNvSpPr>
              <a:spLocks noChangeArrowheads="1"/>
            </p:cNvSpPr>
            <p:nvPr/>
          </p:nvSpPr>
          <p:spPr bwMode="auto">
            <a:xfrm>
              <a:off x="3180864" y="4669380"/>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01" name="Rectangle 255"/>
            <p:cNvSpPr>
              <a:spLocks noChangeArrowheads="1"/>
            </p:cNvSpPr>
            <p:nvPr/>
          </p:nvSpPr>
          <p:spPr bwMode="auto">
            <a:xfrm>
              <a:off x="3911246" y="4669380"/>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102" name="Rectangle 256"/>
            <p:cNvSpPr>
              <a:spLocks noChangeArrowheads="1"/>
            </p:cNvSpPr>
            <p:nvPr/>
          </p:nvSpPr>
          <p:spPr bwMode="auto">
            <a:xfrm>
              <a:off x="4641629" y="4669380"/>
              <a:ext cx="730382" cy="371475"/>
            </a:xfrm>
            <a:prstGeom prst="rect">
              <a:avLst/>
            </a:prstGeom>
            <a:gradFill>
              <a:gsLst>
                <a:gs pos="18000">
                  <a:schemeClr val="accent1">
                    <a:lumMod val="59000"/>
                  </a:schemeClr>
                </a:gs>
                <a:gs pos="50000">
                  <a:schemeClr val="accent1">
                    <a:tint val="44500"/>
                    <a:satMod val="160000"/>
                  </a:schemeClr>
                </a:gs>
                <a:gs pos="84000">
                  <a:schemeClr val="accent1">
                    <a:lumMod val="6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03" name="Rectangle 257"/>
            <p:cNvSpPr>
              <a:spLocks noChangeArrowheads="1"/>
            </p:cNvSpPr>
            <p:nvPr/>
          </p:nvSpPr>
          <p:spPr bwMode="auto">
            <a:xfrm>
              <a:off x="5372011" y="4669380"/>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04" name="Rectangle 258"/>
            <p:cNvSpPr>
              <a:spLocks noChangeArrowheads="1"/>
            </p:cNvSpPr>
            <p:nvPr/>
          </p:nvSpPr>
          <p:spPr bwMode="auto">
            <a:xfrm>
              <a:off x="6102393" y="4669380"/>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 +</a:t>
              </a:r>
              <a:endParaRPr lang="fr-FR" b="1" dirty="0">
                <a:solidFill>
                  <a:schemeClr val="bg1"/>
                </a:solidFill>
                <a:latin typeface="Arial" pitchFamily="34" charset="0"/>
                <a:cs typeface="Arial" pitchFamily="34" charset="0"/>
              </a:endParaRPr>
            </a:p>
          </p:txBody>
        </p:sp>
        <p:sp>
          <p:nvSpPr>
            <p:cNvPr id="105" name="Rectangle 259"/>
            <p:cNvSpPr>
              <a:spLocks noChangeArrowheads="1"/>
            </p:cNvSpPr>
            <p:nvPr/>
          </p:nvSpPr>
          <p:spPr bwMode="auto">
            <a:xfrm>
              <a:off x="6831396" y="4669380"/>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06" name="Rectangle 260"/>
            <p:cNvSpPr>
              <a:spLocks noChangeArrowheads="1"/>
            </p:cNvSpPr>
            <p:nvPr/>
          </p:nvSpPr>
          <p:spPr bwMode="auto">
            <a:xfrm>
              <a:off x="7561778" y="4669380"/>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endParaRPr lang="fr-FR" b="1" dirty="0">
                <a:solidFill>
                  <a:schemeClr val="bg1"/>
                </a:solidFill>
                <a:latin typeface="Arial" pitchFamily="34" charset="0"/>
                <a:cs typeface="Arial" pitchFamily="34" charset="0"/>
              </a:endParaRPr>
            </a:p>
          </p:txBody>
        </p:sp>
        <p:sp>
          <p:nvSpPr>
            <p:cNvPr id="107" name="Rectangle 261"/>
            <p:cNvSpPr>
              <a:spLocks noChangeArrowheads="1"/>
            </p:cNvSpPr>
            <p:nvPr/>
          </p:nvSpPr>
          <p:spPr bwMode="auto">
            <a:xfrm>
              <a:off x="8292160" y="4669380"/>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08" name="Rectangle 254"/>
            <p:cNvSpPr>
              <a:spLocks noChangeArrowheads="1"/>
            </p:cNvSpPr>
            <p:nvPr/>
          </p:nvSpPr>
          <p:spPr bwMode="auto">
            <a:xfrm>
              <a:off x="253479" y="4669380"/>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09" name="Rectangle 255"/>
            <p:cNvSpPr>
              <a:spLocks noChangeArrowheads="1"/>
            </p:cNvSpPr>
            <p:nvPr/>
          </p:nvSpPr>
          <p:spPr bwMode="auto">
            <a:xfrm>
              <a:off x="983861" y="4669380"/>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110" name="Rectangle 256"/>
            <p:cNvSpPr>
              <a:spLocks noChangeArrowheads="1"/>
            </p:cNvSpPr>
            <p:nvPr/>
          </p:nvSpPr>
          <p:spPr bwMode="auto">
            <a:xfrm>
              <a:off x="1714244" y="4669380"/>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11" name="Rectangle 257"/>
            <p:cNvSpPr>
              <a:spLocks noChangeArrowheads="1"/>
            </p:cNvSpPr>
            <p:nvPr/>
          </p:nvSpPr>
          <p:spPr bwMode="auto">
            <a:xfrm>
              <a:off x="2444626" y="4669380"/>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2" name="Rectangle 1"/>
          <p:cNvSpPr/>
          <p:nvPr/>
        </p:nvSpPr>
        <p:spPr>
          <a:xfrm>
            <a:off x="1906683" y="2960196"/>
            <a:ext cx="1284326"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D</a:t>
            </a:r>
            <a:r>
              <a:rPr lang="fr-FR" b="1" baseline="-25000" dirty="0" smtClean="0">
                <a:solidFill>
                  <a:schemeClr val="bg1"/>
                </a:solidFill>
                <a:latin typeface="Arial" pitchFamily="34" charset="0"/>
                <a:cs typeface="Arial" pitchFamily="34" charset="0"/>
              </a:rPr>
              <a:t>H</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13 </a:t>
            </a:r>
            <a:r>
              <a:rPr lang="fr-FR" b="1" baseline="-25000" dirty="0" smtClean="0">
                <a:solidFill>
                  <a:schemeClr val="bg1"/>
                </a:solidFill>
                <a:latin typeface="Arial" pitchFamily="34" charset="0"/>
                <a:cs typeface="Arial" pitchFamily="34" charset="0"/>
              </a:rPr>
              <a:t>D</a:t>
            </a:r>
            <a:endParaRPr lang="fr-FR" b="1" baseline="-25000" dirty="0">
              <a:solidFill>
                <a:schemeClr val="bg1"/>
              </a:solidFill>
              <a:latin typeface="Arial" pitchFamily="34" charset="0"/>
              <a:cs typeface="Arial" pitchFamily="34" charset="0"/>
            </a:endParaRPr>
          </a:p>
        </p:txBody>
      </p:sp>
      <p:sp>
        <p:nvSpPr>
          <p:cNvPr id="113" name="Rectangle 112"/>
          <p:cNvSpPr/>
          <p:nvPr/>
        </p:nvSpPr>
        <p:spPr>
          <a:xfrm>
            <a:off x="6981303" y="2923208"/>
            <a:ext cx="1284326"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A</a:t>
            </a:r>
            <a:r>
              <a:rPr lang="fr-FR" b="1" baseline="-25000" dirty="0" smtClean="0">
                <a:solidFill>
                  <a:schemeClr val="bg1"/>
                </a:solidFill>
                <a:latin typeface="Arial" pitchFamily="34" charset="0"/>
                <a:cs typeface="Arial" pitchFamily="34" charset="0"/>
              </a:rPr>
              <a:t>H</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10 </a:t>
            </a:r>
            <a:r>
              <a:rPr lang="fr-FR" b="1" baseline="-25000" dirty="0" smtClean="0">
                <a:solidFill>
                  <a:schemeClr val="bg1"/>
                </a:solidFill>
                <a:latin typeface="Arial" pitchFamily="34" charset="0"/>
                <a:cs typeface="Arial" pitchFamily="34" charset="0"/>
              </a:rPr>
              <a:t>D</a:t>
            </a:r>
            <a:endParaRPr lang="fr-FR" b="1" baseline="-25000" dirty="0">
              <a:solidFill>
                <a:schemeClr val="bg1"/>
              </a:solidFill>
              <a:latin typeface="Arial" pitchFamily="34" charset="0"/>
              <a:cs typeface="Arial" pitchFamily="34" charset="0"/>
            </a:endParaRPr>
          </a:p>
        </p:txBody>
      </p:sp>
      <p:sp>
        <p:nvSpPr>
          <p:cNvPr id="112" name="Rectangle 111"/>
          <p:cNvSpPr/>
          <p:nvPr/>
        </p:nvSpPr>
        <p:spPr>
          <a:xfrm>
            <a:off x="135555" y="3868604"/>
            <a:ext cx="671979" cy="307777"/>
          </a:xfrm>
          <a:prstGeom prst="rect">
            <a:avLst/>
          </a:prstGeom>
        </p:spPr>
        <p:txBody>
          <a:bodyPr wrap="none">
            <a:spAutoFit/>
          </a:bodyPr>
          <a:lstStyle/>
          <a:p>
            <a:pPr algn="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14" name="Rectangle 113"/>
          <p:cNvSpPr/>
          <p:nvPr/>
        </p:nvSpPr>
        <p:spPr>
          <a:xfrm>
            <a:off x="35496" y="4425504"/>
            <a:ext cx="872097" cy="523220"/>
          </a:xfrm>
          <a:prstGeom prst="rect">
            <a:avLst/>
          </a:prstGeom>
        </p:spPr>
        <p:txBody>
          <a:bodyPr wrap="none">
            <a:spAutoFit/>
          </a:bodyPr>
          <a:lstStyle/>
          <a:p>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15" name="Rectangle 114"/>
          <p:cNvSpPr/>
          <p:nvPr/>
        </p:nvSpPr>
        <p:spPr>
          <a:xfrm>
            <a:off x="16933" y="4928979"/>
            <a:ext cx="909223" cy="307777"/>
          </a:xfrm>
          <a:prstGeom prst="rect">
            <a:avLst/>
          </a:prstGeom>
        </p:spPr>
        <p:txBody>
          <a:bodyPr wrap="none">
            <a:spAutoFit/>
          </a:bodyPr>
          <a:lstStyle/>
          <a:p>
            <a:pPr algn="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16" name="Connecteur droit avec flèche 115"/>
          <p:cNvCxnSpPr/>
          <p:nvPr/>
        </p:nvCxnSpPr>
        <p:spPr>
          <a:xfrm>
            <a:off x="894436" y="4065464"/>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17" name="Connecteur droit avec flèche 116"/>
          <p:cNvCxnSpPr/>
          <p:nvPr/>
        </p:nvCxnSpPr>
        <p:spPr>
          <a:xfrm>
            <a:off x="894436" y="4588684"/>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18" name="Connecteur droit avec flèche 117"/>
          <p:cNvCxnSpPr/>
          <p:nvPr/>
        </p:nvCxnSpPr>
        <p:spPr>
          <a:xfrm>
            <a:off x="894436" y="502073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119" name="Rectangle 118"/>
          <p:cNvSpPr/>
          <p:nvPr/>
        </p:nvSpPr>
        <p:spPr>
          <a:xfrm>
            <a:off x="76244" y="5217592"/>
            <a:ext cx="790601" cy="523220"/>
          </a:xfrm>
          <a:prstGeom prst="rect">
            <a:avLst/>
          </a:prstGeom>
        </p:spPr>
        <p:txBody>
          <a:bodyPr wrap="none">
            <a:spAutoFit/>
          </a:bodyPr>
          <a:lstStyle/>
          <a:p>
            <a:pPr algn="ct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Bits </a:t>
            </a:r>
          </a:p>
          <a:p>
            <a:pPr algn="ct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validés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20" name="Connecteur droit avec flèche 119"/>
          <p:cNvCxnSpPr/>
          <p:nvPr/>
        </p:nvCxnSpPr>
        <p:spPr>
          <a:xfrm>
            <a:off x="894436" y="5362444"/>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7492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550"/>
                            </p:stCondLst>
                            <p:childTnLst>
                              <p:par>
                                <p:cTn id="9" presetID="22" presetClass="entr" presetSubtype="8" fill="hold" nodeType="afterEffect">
                                  <p:stCondLst>
                                    <p:cond delay="0"/>
                                  </p:stCondLst>
                                  <p:childTnLst>
                                    <p:set>
                                      <p:cBhvr>
                                        <p:cTn id="10" dur="1" fill="hold">
                                          <p:stCondLst>
                                            <p:cond delay="0"/>
                                          </p:stCondLst>
                                        </p:cTn>
                                        <p:tgtEl>
                                          <p:spTgt spid="95"/>
                                        </p:tgtEl>
                                        <p:attrNameLst>
                                          <p:attrName>style.visibility</p:attrName>
                                        </p:attrNameLst>
                                      </p:cBhvr>
                                      <p:to>
                                        <p:strVal val="visible"/>
                                      </p:to>
                                    </p:set>
                                    <p:animEffect transition="in" filter="wipe(left)">
                                      <p:cBhvr>
                                        <p:cTn id="11" dur="500"/>
                                        <p:tgtEl>
                                          <p:spTgt spid="9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par>
                          <p:cTn id="17" fill="hold">
                            <p:stCondLst>
                              <p:cond delay="500"/>
                            </p:stCondLst>
                            <p:childTnLst>
                              <p:par>
                                <p:cTn id="18" presetID="22" presetClass="entr" presetSubtype="8" fill="hold" grpId="0" nodeType="afterEffect">
                                  <p:stCondLst>
                                    <p:cond delay="500"/>
                                  </p:stCondLst>
                                  <p:childTnLst>
                                    <p:set>
                                      <p:cBhvr>
                                        <p:cTn id="19" dur="1" fill="hold">
                                          <p:stCondLst>
                                            <p:cond delay="0"/>
                                          </p:stCondLst>
                                        </p:cTn>
                                        <p:tgtEl>
                                          <p:spTgt spid="113"/>
                                        </p:tgtEl>
                                        <p:attrNameLst>
                                          <p:attrName>style.visibility</p:attrName>
                                        </p:attrNameLst>
                                      </p:cBhvr>
                                      <p:to>
                                        <p:strVal val="visible"/>
                                      </p:to>
                                    </p:set>
                                    <p:animEffect transition="in" filter="wipe(left)">
                                      <p:cBhvr>
                                        <p:cTn id="20" dur="500"/>
                                        <p:tgtEl>
                                          <p:spTgt spid="113"/>
                                        </p:tgtEl>
                                      </p:cBhvr>
                                    </p:animEffect>
                                  </p:childTnLst>
                                </p:cTn>
                              </p:par>
                            </p:childTnLst>
                          </p:cTn>
                        </p:par>
                        <p:par>
                          <p:cTn id="21" fill="hold">
                            <p:stCondLst>
                              <p:cond delay="1500"/>
                            </p:stCondLst>
                            <p:childTnLst>
                              <p:par>
                                <p:cTn id="22" presetID="22" presetClass="entr" presetSubtype="8" fill="hold" grpId="0" nodeType="afterEffect">
                                  <p:stCondLst>
                                    <p:cond delay="500"/>
                                  </p:stCondLst>
                                  <p:childTnLst>
                                    <p:set>
                                      <p:cBhvr>
                                        <p:cTn id="23" dur="1" fill="hold">
                                          <p:stCondLst>
                                            <p:cond delay="0"/>
                                          </p:stCondLst>
                                        </p:cTn>
                                        <p:tgtEl>
                                          <p:spTgt spid="112"/>
                                        </p:tgtEl>
                                        <p:attrNameLst>
                                          <p:attrName>style.visibility</p:attrName>
                                        </p:attrNameLst>
                                      </p:cBhvr>
                                      <p:to>
                                        <p:strVal val="visible"/>
                                      </p:to>
                                    </p:set>
                                    <p:animEffect transition="in" filter="wipe(left)">
                                      <p:cBhvr>
                                        <p:cTn id="24" dur="500"/>
                                        <p:tgtEl>
                                          <p:spTgt spid="112"/>
                                        </p:tgtEl>
                                      </p:cBhvr>
                                    </p:animEffect>
                                  </p:childTnLst>
                                </p:cTn>
                              </p:par>
                            </p:childTnLst>
                          </p:cTn>
                        </p:par>
                        <p:par>
                          <p:cTn id="25" fill="hold">
                            <p:stCondLst>
                              <p:cond delay="2500"/>
                            </p:stCondLst>
                            <p:childTnLst>
                              <p:par>
                                <p:cTn id="26" presetID="22" presetClass="entr" presetSubtype="8" fill="hold" nodeType="afterEffect">
                                  <p:stCondLst>
                                    <p:cond delay="500"/>
                                  </p:stCondLst>
                                  <p:childTnLst>
                                    <p:set>
                                      <p:cBhvr>
                                        <p:cTn id="27" dur="1" fill="hold">
                                          <p:stCondLst>
                                            <p:cond delay="0"/>
                                          </p:stCondLst>
                                        </p:cTn>
                                        <p:tgtEl>
                                          <p:spTgt spid="116"/>
                                        </p:tgtEl>
                                        <p:attrNameLst>
                                          <p:attrName>style.visibility</p:attrName>
                                        </p:attrNameLst>
                                      </p:cBhvr>
                                      <p:to>
                                        <p:strVal val="visible"/>
                                      </p:to>
                                    </p:set>
                                    <p:animEffect transition="in" filter="wipe(left)">
                                      <p:cBhvr>
                                        <p:cTn id="28" dur="500"/>
                                        <p:tgtEl>
                                          <p:spTgt spid="11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wipe(left)">
                                      <p:cBhvr>
                                        <p:cTn id="33" dur="500"/>
                                        <p:tgtEl>
                                          <p:spTgt spid="4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wipe(left)">
                                      <p:cBhvr>
                                        <p:cTn id="38" dur="500"/>
                                        <p:tgtEl>
                                          <p:spTgt spid="34"/>
                                        </p:tgtEl>
                                      </p:cBhvr>
                                    </p:animEffect>
                                  </p:childTnLst>
                                </p:cTn>
                              </p:par>
                            </p:childTnLst>
                          </p:cTn>
                        </p:par>
                        <p:par>
                          <p:cTn id="39" fill="hold">
                            <p:stCondLst>
                              <p:cond delay="500"/>
                            </p:stCondLst>
                            <p:childTnLst>
                              <p:par>
                                <p:cTn id="40" presetID="22" presetClass="entr" presetSubtype="8" fill="hold" grpId="0" nodeType="afterEffect">
                                  <p:stCondLst>
                                    <p:cond delay="500"/>
                                  </p:stCondLst>
                                  <p:childTnLst>
                                    <p:set>
                                      <p:cBhvr>
                                        <p:cTn id="41" dur="1" fill="hold">
                                          <p:stCondLst>
                                            <p:cond delay="0"/>
                                          </p:stCondLst>
                                        </p:cTn>
                                        <p:tgtEl>
                                          <p:spTgt spid="114"/>
                                        </p:tgtEl>
                                        <p:attrNameLst>
                                          <p:attrName>style.visibility</p:attrName>
                                        </p:attrNameLst>
                                      </p:cBhvr>
                                      <p:to>
                                        <p:strVal val="visible"/>
                                      </p:to>
                                    </p:set>
                                    <p:animEffect transition="in" filter="wipe(left)">
                                      <p:cBhvr>
                                        <p:cTn id="42" dur="500"/>
                                        <p:tgtEl>
                                          <p:spTgt spid="114"/>
                                        </p:tgtEl>
                                      </p:cBhvr>
                                    </p:animEffect>
                                  </p:childTnLst>
                                </p:cTn>
                              </p:par>
                            </p:childTnLst>
                          </p:cTn>
                        </p:par>
                        <p:par>
                          <p:cTn id="43" fill="hold">
                            <p:stCondLst>
                              <p:cond delay="1500"/>
                            </p:stCondLst>
                            <p:childTnLst>
                              <p:par>
                                <p:cTn id="44" presetID="22" presetClass="entr" presetSubtype="8" fill="hold" nodeType="afterEffect">
                                  <p:stCondLst>
                                    <p:cond delay="500"/>
                                  </p:stCondLst>
                                  <p:childTnLst>
                                    <p:set>
                                      <p:cBhvr>
                                        <p:cTn id="45" dur="1" fill="hold">
                                          <p:stCondLst>
                                            <p:cond delay="0"/>
                                          </p:stCondLst>
                                        </p:cTn>
                                        <p:tgtEl>
                                          <p:spTgt spid="117"/>
                                        </p:tgtEl>
                                        <p:attrNameLst>
                                          <p:attrName>style.visibility</p:attrName>
                                        </p:attrNameLst>
                                      </p:cBhvr>
                                      <p:to>
                                        <p:strVal val="visible"/>
                                      </p:to>
                                    </p:set>
                                    <p:animEffect transition="in" filter="wipe(left)">
                                      <p:cBhvr>
                                        <p:cTn id="46" dur="500"/>
                                        <p:tgtEl>
                                          <p:spTgt spid="11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60"/>
                                        </p:tgtEl>
                                        <p:attrNameLst>
                                          <p:attrName>style.visibility</p:attrName>
                                        </p:attrNameLst>
                                      </p:cBhvr>
                                      <p:to>
                                        <p:strVal val="visible"/>
                                      </p:to>
                                    </p:set>
                                    <p:animEffect transition="in" filter="wipe(left)">
                                      <p:cBhvr>
                                        <p:cTn id="51" dur="500"/>
                                        <p:tgtEl>
                                          <p:spTgt spid="60"/>
                                        </p:tgtEl>
                                      </p:cBhvr>
                                    </p:animEffect>
                                  </p:childTnLst>
                                </p:cTn>
                              </p:par>
                            </p:childTnLst>
                          </p:cTn>
                        </p:par>
                        <p:par>
                          <p:cTn id="52" fill="hold">
                            <p:stCondLst>
                              <p:cond delay="500"/>
                            </p:stCondLst>
                            <p:childTnLst>
                              <p:par>
                                <p:cTn id="53" presetID="22" presetClass="entr" presetSubtype="8" fill="hold" grpId="0" nodeType="afterEffect">
                                  <p:stCondLst>
                                    <p:cond delay="500"/>
                                  </p:stCondLst>
                                  <p:childTnLst>
                                    <p:set>
                                      <p:cBhvr>
                                        <p:cTn id="54" dur="1" fill="hold">
                                          <p:stCondLst>
                                            <p:cond delay="0"/>
                                          </p:stCondLst>
                                        </p:cTn>
                                        <p:tgtEl>
                                          <p:spTgt spid="115"/>
                                        </p:tgtEl>
                                        <p:attrNameLst>
                                          <p:attrName>style.visibility</p:attrName>
                                        </p:attrNameLst>
                                      </p:cBhvr>
                                      <p:to>
                                        <p:strVal val="visible"/>
                                      </p:to>
                                    </p:set>
                                    <p:animEffect transition="in" filter="wipe(left)">
                                      <p:cBhvr>
                                        <p:cTn id="55" dur="500"/>
                                        <p:tgtEl>
                                          <p:spTgt spid="115"/>
                                        </p:tgtEl>
                                      </p:cBhvr>
                                    </p:animEffect>
                                  </p:childTnLst>
                                </p:cTn>
                              </p:par>
                            </p:childTnLst>
                          </p:cTn>
                        </p:par>
                        <p:par>
                          <p:cTn id="56" fill="hold">
                            <p:stCondLst>
                              <p:cond delay="1500"/>
                            </p:stCondLst>
                            <p:childTnLst>
                              <p:par>
                                <p:cTn id="57" presetID="22" presetClass="entr" presetSubtype="8" fill="hold" nodeType="afterEffect">
                                  <p:stCondLst>
                                    <p:cond delay="500"/>
                                  </p:stCondLst>
                                  <p:childTnLst>
                                    <p:set>
                                      <p:cBhvr>
                                        <p:cTn id="58" dur="1" fill="hold">
                                          <p:stCondLst>
                                            <p:cond delay="0"/>
                                          </p:stCondLst>
                                        </p:cTn>
                                        <p:tgtEl>
                                          <p:spTgt spid="118"/>
                                        </p:tgtEl>
                                        <p:attrNameLst>
                                          <p:attrName>style.visibility</p:attrName>
                                        </p:attrNameLst>
                                      </p:cBhvr>
                                      <p:to>
                                        <p:strVal val="visible"/>
                                      </p:to>
                                    </p:set>
                                    <p:animEffect transition="in" filter="wipe(left)">
                                      <p:cBhvr>
                                        <p:cTn id="59" dur="500"/>
                                        <p:tgtEl>
                                          <p:spTgt spid="118"/>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99"/>
                                        </p:tgtEl>
                                        <p:attrNameLst>
                                          <p:attrName>style.visibility</p:attrName>
                                        </p:attrNameLst>
                                      </p:cBhvr>
                                      <p:to>
                                        <p:strVal val="visible"/>
                                      </p:to>
                                    </p:set>
                                    <p:animEffect transition="in" filter="wipe(left)">
                                      <p:cBhvr>
                                        <p:cTn id="64" dur="500"/>
                                        <p:tgtEl>
                                          <p:spTgt spid="99"/>
                                        </p:tgtEl>
                                      </p:cBhvr>
                                    </p:animEffect>
                                  </p:childTnLst>
                                </p:cTn>
                              </p:par>
                            </p:childTnLst>
                          </p:cTn>
                        </p:par>
                        <p:par>
                          <p:cTn id="65" fill="hold">
                            <p:stCondLst>
                              <p:cond delay="500"/>
                            </p:stCondLst>
                            <p:childTnLst>
                              <p:par>
                                <p:cTn id="66" presetID="22" presetClass="entr" presetSubtype="8" fill="hold" grpId="0" nodeType="afterEffect">
                                  <p:stCondLst>
                                    <p:cond delay="500"/>
                                  </p:stCondLst>
                                  <p:childTnLst>
                                    <p:set>
                                      <p:cBhvr>
                                        <p:cTn id="67" dur="1" fill="hold">
                                          <p:stCondLst>
                                            <p:cond delay="0"/>
                                          </p:stCondLst>
                                        </p:cTn>
                                        <p:tgtEl>
                                          <p:spTgt spid="119"/>
                                        </p:tgtEl>
                                        <p:attrNameLst>
                                          <p:attrName>style.visibility</p:attrName>
                                        </p:attrNameLst>
                                      </p:cBhvr>
                                      <p:to>
                                        <p:strVal val="visible"/>
                                      </p:to>
                                    </p:set>
                                    <p:animEffect transition="in" filter="wipe(left)">
                                      <p:cBhvr>
                                        <p:cTn id="68" dur="500"/>
                                        <p:tgtEl>
                                          <p:spTgt spid="119"/>
                                        </p:tgtEl>
                                      </p:cBhvr>
                                    </p:animEffect>
                                  </p:childTnLst>
                                </p:cTn>
                              </p:par>
                            </p:childTnLst>
                          </p:cTn>
                        </p:par>
                        <p:par>
                          <p:cTn id="69" fill="hold">
                            <p:stCondLst>
                              <p:cond delay="1500"/>
                            </p:stCondLst>
                            <p:childTnLst>
                              <p:par>
                                <p:cTn id="70" presetID="22" presetClass="entr" presetSubtype="8" fill="hold" nodeType="afterEffect">
                                  <p:stCondLst>
                                    <p:cond delay="500"/>
                                  </p:stCondLst>
                                  <p:childTnLst>
                                    <p:set>
                                      <p:cBhvr>
                                        <p:cTn id="71" dur="1" fill="hold">
                                          <p:stCondLst>
                                            <p:cond delay="0"/>
                                          </p:stCondLst>
                                        </p:cTn>
                                        <p:tgtEl>
                                          <p:spTgt spid="120"/>
                                        </p:tgtEl>
                                        <p:attrNameLst>
                                          <p:attrName>style.visibility</p:attrName>
                                        </p:attrNameLst>
                                      </p:cBhvr>
                                      <p:to>
                                        <p:strVal val="visible"/>
                                      </p:to>
                                    </p:set>
                                    <p:animEffect transition="in" filter="wipe(left)">
                                      <p:cBhvr>
                                        <p:cTn id="72" dur="500"/>
                                        <p:tgtEl>
                                          <p:spTgt spid="120"/>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82"/>
                                        </p:tgtEl>
                                        <p:attrNameLst>
                                          <p:attrName>style.visibility</p:attrName>
                                        </p:attrNameLst>
                                      </p:cBhvr>
                                      <p:to>
                                        <p:strVal val="visible"/>
                                      </p:to>
                                    </p:set>
                                    <p:animEffect transition="in" filter="wipe(left)">
                                      <p:cBhvr>
                                        <p:cTn id="77" dur="500"/>
                                        <p:tgtEl>
                                          <p:spTgt spid="82"/>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Effect transition="in" filter="wipe(left)">
                                      <p:cBhvr>
                                        <p:cTn id="8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 grpId="0"/>
      <p:bldP spid="113" grpId="0"/>
      <p:bldP spid="112" grpId="0"/>
      <p:bldP spid="114" grpId="0"/>
      <p:bldP spid="115" grpId="0"/>
      <p:bldP spid="1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7" name="Rectangle 6"/>
          <p:cNvSpPr/>
          <p:nvPr/>
        </p:nvSpPr>
        <p:spPr>
          <a:xfrm>
            <a:off x="-42914" y="1556792"/>
            <a:ext cx="9166516"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Hexadécimal  </a:t>
            </a:r>
            <a:r>
              <a:rPr lang="fr-FR" b="1" dirty="0" smtClean="0">
                <a:effectLst>
                  <a:outerShdw blurRad="38100" dist="38100" dir="2700000" algn="tl">
                    <a:srgbClr val="000000">
                      <a:alpha val="43137"/>
                    </a:srgbClr>
                  </a:outerShdw>
                </a:effectLst>
                <a:latin typeface="Arial" pitchFamily="34" charset="0"/>
                <a:cs typeface="Arial" pitchFamily="34" charset="0"/>
              </a:rPr>
              <a:t>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hexadécimal : 527 on convertit chaque symbole, à chaque rang, avec pour chaque rang un poids composé de la valeur de la base (ici 16) exposant le rang moins 1.</a:t>
            </a:r>
          </a:p>
        </p:txBody>
      </p:sp>
      <p:sp>
        <p:nvSpPr>
          <p:cNvPr id="17" name="Rectangle 16"/>
          <p:cNvSpPr/>
          <p:nvPr/>
        </p:nvSpPr>
        <p:spPr>
          <a:xfrm>
            <a:off x="2217795" y="5926915"/>
            <a:ext cx="5405671"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écrit: 527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1319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6" name="Rectangle 25"/>
          <p:cNvSpPr/>
          <p:nvPr/>
        </p:nvSpPr>
        <p:spPr>
          <a:xfrm>
            <a:off x="7066946" y="5302357"/>
            <a:ext cx="1871025"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Résultat =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1319</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nvGrpSpPr>
        <p:grpSpPr>
          <a:xfrm>
            <a:off x="1224097" y="3284984"/>
            <a:ext cx="7585634" cy="371475"/>
            <a:chOff x="1234838" y="3284984"/>
            <a:chExt cx="7585634" cy="371475"/>
          </a:xfrm>
        </p:grpSpPr>
        <p:sp>
          <p:nvSpPr>
            <p:cNvPr id="159" name="Rectangle 254"/>
            <p:cNvSpPr>
              <a:spLocks noChangeArrowheads="1"/>
            </p:cNvSpPr>
            <p:nvPr/>
          </p:nvSpPr>
          <p:spPr bwMode="auto">
            <a:xfrm>
              <a:off x="1234838" y="3284984"/>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3766206" y="3284984"/>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6297574" y="32849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dirty="0">
                <a:solidFill>
                  <a:schemeClr val="bg1"/>
                </a:solidFill>
                <a:latin typeface="Arial" pitchFamily="34" charset="0"/>
                <a:cs typeface="Arial" pitchFamily="34" charset="0"/>
              </a:endParaRPr>
            </a:p>
          </p:txBody>
        </p:sp>
      </p:grpSp>
      <p:grpSp>
        <p:nvGrpSpPr>
          <p:cNvPr id="9" name="Groupe 8"/>
          <p:cNvGrpSpPr/>
          <p:nvPr/>
        </p:nvGrpSpPr>
        <p:grpSpPr>
          <a:xfrm>
            <a:off x="1224097" y="3674548"/>
            <a:ext cx="7585634" cy="371475"/>
            <a:chOff x="1224097" y="3684786"/>
            <a:chExt cx="7585634" cy="371475"/>
          </a:xfrm>
        </p:grpSpPr>
        <p:sp>
          <p:nvSpPr>
            <p:cNvPr id="132" name="Rectangle 254"/>
            <p:cNvSpPr>
              <a:spLocks noChangeArrowheads="1"/>
            </p:cNvSpPr>
            <p:nvPr/>
          </p:nvSpPr>
          <p:spPr bwMode="auto">
            <a:xfrm>
              <a:off x="1224097" y="368478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3755465" y="368478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6286833" y="368478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grpSp>
      <p:grpSp>
        <p:nvGrpSpPr>
          <p:cNvPr id="5" name="Groupe 4"/>
          <p:cNvGrpSpPr/>
          <p:nvPr/>
        </p:nvGrpSpPr>
        <p:grpSpPr>
          <a:xfrm>
            <a:off x="1224097" y="4843239"/>
            <a:ext cx="7585634" cy="385961"/>
            <a:chOff x="874798" y="5085184"/>
            <a:chExt cx="7585634" cy="385961"/>
          </a:xfrm>
        </p:grpSpPr>
        <p:sp>
          <p:nvSpPr>
            <p:cNvPr id="22" name="Rectangle 254"/>
            <p:cNvSpPr>
              <a:spLocks noChangeArrowheads="1"/>
            </p:cNvSpPr>
            <p:nvPr/>
          </p:nvSpPr>
          <p:spPr bwMode="auto">
            <a:xfrm>
              <a:off x="874798" y="5099670"/>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1280    +    </a:t>
              </a:r>
              <a:endParaRPr lang="fr-FR" sz="2400" b="1" baseline="30000" dirty="0">
                <a:solidFill>
                  <a:schemeClr val="bg1"/>
                </a:solidFill>
                <a:latin typeface="Arial" pitchFamily="34" charset="0"/>
                <a:cs typeface="Arial" pitchFamily="34" charset="0"/>
              </a:endParaRPr>
            </a:p>
          </p:txBody>
        </p:sp>
        <p:sp>
          <p:nvSpPr>
            <p:cNvPr id="23" name="Rectangle 254"/>
            <p:cNvSpPr>
              <a:spLocks noChangeArrowheads="1"/>
            </p:cNvSpPr>
            <p:nvPr/>
          </p:nvSpPr>
          <p:spPr bwMode="auto">
            <a:xfrm>
              <a:off x="3406166" y="5099670"/>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32    +</a:t>
              </a:r>
              <a:endParaRPr lang="fr-FR" sz="2400" b="1" baseline="30000" dirty="0">
                <a:solidFill>
                  <a:schemeClr val="bg1"/>
                </a:solidFill>
                <a:latin typeface="Arial" pitchFamily="34" charset="0"/>
                <a:cs typeface="Arial" pitchFamily="34" charset="0"/>
              </a:endParaRPr>
            </a:p>
          </p:txBody>
        </p:sp>
        <p:sp>
          <p:nvSpPr>
            <p:cNvPr id="24" name="Rectangle 254"/>
            <p:cNvSpPr>
              <a:spLocks noChangeArrowheads="1"/>
            </p:cNvSpPr>
            <p:nvPr/>
          </p:nvSpPr>
          <p:spPr bwMode="auto">
            <a:xfrm>
              <a:off x="5937534" y="50851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baseline="30000" dirty="0">
                <a:solidFill>
                  <a:schemeClr val="bg1"/>
                </a:solidFill>
                <a:latin typeface="Arial" pitchFamily="34" charset="0"/>
                <a:cs typeface="Arial" pitchFamily="34" charset="0"/>
              </a:endParaRPr>
            </a:p>
          </p:txBody>
        </p:sp>
      </p:grpSp>
      <p:grpSp>
        <p:nvGrpSpPr>
          <p:cNvPr id="10" name="Groupe 9"/>
          <p:cNvGrpSpPr/>
          <p:nvPr/>
        </p:nvGrpSpPr>
        <p:grpSpPr>
          <a:xfrm>
            <a:off x="1224097" y="4064112"/>
            <a:ext cx="7585634" cy="371475"/>
            <a:chOff x="1234838" y="4074611"/>
            <a:chExt cx="7585634" cy="371475"/>
          </a:xfrm>
        </p:grpSpPr>
        <p:sp>
          <p:nvSpPr>
            <p:cNvPr id="28" name="Rectangle 254"/>
            <p:cNvSpPr>
              <a:spLocks noChangeArrowheads="1"/>
            </p:cNvSpPr>
            <p:nvPr/>
          </p:nvSpPr>
          <p:spPr bwMode="auto">
            <a:xfrm>
              <a:off x="1234838" y="4074611"/>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256</a:t>
              </a:r>
              <a:endParaRPr lang="fr-FR" sz="2400" b="1" dirty="0">
                <a:solidFill>
                  <a:schemeClr val="bg1"/>
                </a:solidFill>
                <a:latin typeface="Arial" pitchFamily="34" charset="0"/>
                <a:cs typeface="Arial" pitchFamily="34" charset="0"/>
              </a:endParaRPr>
            </a:p>
          </p:txBody>
        </p:sp>
        <p:sp>
          <p:nvSpPr>
            <p:cNvPr id="29" name="Rectangle 254"/>
            <p:cNvSpPr>
              <a:spLocks noChangeArrowheads="1"/>
            </p:cNvSpPr>
            <p:nvPr/>
          </p:nvSpPr>
          <p:spPr bwMode="auto">
            <a:xfrm>
              <a:off x="3766206" y="4074611"/>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endParaRPr lang="fr-FR" sz="2400" b="1" dirty="0">
                <a:solidFill>
                  <a:schemeClr val="bg1"/>
                </a:solidFill>
                <a:latin typeface="Arial" pitchFamily="34" charset="0"/>
                <a:cs typeface="Arial" pitchFamily="34" charset="0"/>
              </a:endParaRPr>
            </a:p>
          </p:txBody>
        </p:sp>
        <p:sp>
          <p:nvSpPr>
            <p:cNvPr id="30" name="Rectangle 254"/>
            <p:cNvSpPr>
              <a:spLocks noChangeArrowheads="1"/>
            </p:cNvSpPr>
            <p:nvPr/>
          </p:nvSpPr>
          <p:spPr bwMode="auto">
            <a:xfrm>
              <a:off x="6297574" y="4074611"/>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11" name="Groupe 10"/>
          <p:cNvGrpSpPr/>
          <p:nvPr/>
        </p:nvGrpSpPr>
        <p:grpSpPr>
          <a:xfrm>
            <a:off x="1224097" y="4453676"/>
            <a:ext cx="7585634" cy="371475"/>
            <a:chOff x="1224097" y="4474413"/>
            <a:chExt cx="7585634" cy="371475"/>
          </a:xfrm>
        </p:grpSpPr>
        <p:sp>
          <p:nvSpPr>
            <p:cNvPr id="31" name="Rectangle 254"/>
            <p:cNvSpPr>
              <a:spLocks noChangeArrowheads="1"/>
            </p:cNvSpPr>
            <p:nvPr/>
          </p:nvSpPr>
          <p:spPr bwMode="auto">
            <a:xfrm>
              <a:off x="1224097" y="4474413"/>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  X  256</a:t>
              </a:r>
              <a:endParaRPr lang="fr-FR" sz="2400" b="1" baseline="30000" dirty="0">
                <a:solidFill>
                  <a:schemeClr val="bg1"/>
                </a:solidFill>
                <a:latin typeface="Arial" pitchFamily="34" charset="0"/>
                <a:cs typeface="Arial" pitchFamily="34" charset="0"/>
              </a:endParaRPr>
            </a:p>
          </p:txBody>
        </p:sp>
        <p:sp>
          <p:nvSpPr>
            <p:cNvPr id="32" name="Rectangle 254"/>
            <p:cNvSpPr>
              <a:spLocks noChangeArrowheads="1"/>
            </p:cNvSpPr>
            <p:nvPr/>
          </p:nvSpPr>
          <p:spPr bwMode="auto">
            <a:xfrm>
              <a:off x="3755465" y="4474413"/>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  X  16</a:t>
              </a:r>
              <a:endParaRPr lang="fr-FR" sz="2400" b="1" baseline="30000" dirty="0">
                <a:solidFill>
                  <a:schemeClr val="bg1"/>
                </a:solidFill>
                <a:latin typeface="Arial" pitchFamily="34" charset="0"/>
                <a:cs typeface="Arial" pitchFamily="34" charset="0"/>
              </a:endParaRPr>
            </a:p>
          </p:txBody>
        </p:sp>
        <p:sp>
          <p:nvSpPr>
            <p:cNvPr id="33" name="Rectangle 254"/>
            <p:cNvSpPr>
              <a:spLocks noChangeArrowheads="1"/>
            </p:cNvSpPr>
            <p:nvPr/>
          </p:nvSpPr>
          <p:spPr bwMode="auto">
            <a:xfrm>
              <a:off x="6286833" y="4474413"/>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  X  1</a:t>
              </a:r>
              <a:endParaRPr lang="fr-FR" sz="2400" b="1" baseline="30000" dirty="0">
                <a:solidFill>
                  <a:schemeClr val="bg1"/>
                </a:solidFill>
                <a:latin typeface="Arial" pitchFamily="34" charset="0"/>
                <a:cs typeface="Arial" pitchFamily="34" charset="0"/>
              </a:endParaRPr>
            </a:p>
          </p:txBody>
        </p:sp>
      </p:grpSp>
      <p:sp>
        <p:nvSpPr>
          <p:cNvPr id="35" name="Rectangle 34"/>
          <p:cNvSpPr/>
          <p:nvPr/>
        </p:nvSpPr>
        <p:spPr>
          <a:xfrm>
            <a:off x="162721" y="3944853"/>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nvSpPr>
        <p:spPr>
          <a:xfrm>
            <a:off x="-39385" y="4880957"/>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nvCxnSpPr>
        <p:spPr>
          <a:xfrm>
            <a:off x="983711" y="4109487"/>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983711" y="461971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983711" y="50255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107513" y="4296182"/>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4" name="Rectangle 33"/>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40" name="Rectangle 39"/>
          <p:cNvSpPr/>
          <p:nvPr/>
        </p:nvSpPr>
        <p:spPr>
          <a:xfrm>
            <a:off x="7092280" y="2954814"/>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1</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2" name="Rectangle 41"/>
          <p:cNvSpPr/>
          <p:nvPr/>
        </p:nvSpPr>
        <p:spPr>
          <a:xfrm>
            <a:off x="4486857" y="2954814"/>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2</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3" name="Rectangle 42"/>
          <p:cNvSpPr/>
          <p:nvPr/>
        </p:nvSpPr>
        <p:spPr>
          <a:xfrm>
            <a:off x="2051773" y="2954814"/>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3</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851497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26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wipe(left)">
                                      <p:cBhvr>
                                        <p:cTn id="16" dur="500"/>
                                        <p:tgtEl>
                                          <p:spTgt spid="40"/>
                                        </p:tgtEl>
                                      </p:cBhvr>
                                    </p:animEffect>
                                  </p:childTnLst>
                                </p:cTn>
                              </p:par>
                            </p:childTnLst>
                          </p:cTn>
                        </p:par>
                        <p:par>
                          <p:cTn id="17" fill="hold">
                            <p:stCondLst>
                              <p:cond delay="500"/>
                            </p:stCondLst>
                            <p:childTnLst>
                              <p:par>
                                <p:cTn id="18" presetID="22" presetClass="entr" presetSubtype="8" fill="hold" grpId="0" nodeType="afterEffect">
                                  <p:stCondLst>
                                    <p:cond delay="500"/>
                                  </p:stCondLst>
                                  <p:childTnLst>
                                    <p:set>
                                      <p:cBhvr>
                                        <p:cTn id="19" dur="1" fill="hold">
                                          <p:stCondLst>
                                            <p:cond delay="0"/>
                                          </p:stCondLst>
                                        </p:cTn>
                                        <p:tgtEl>
                                          <p:spTgt spid="42"/>
                                        </p:tgtEl>
                                        <p:attrNameLst>
                                          <p:attrName>style.visibility</p:attrName>
                                        </p:attrNameLst>
                                      </p:cBhvr>
                                      <p:to>
                                        <p:strVal val="visible"/>
                                      </p:to>
                                    </p:set>
                                    <p:animEffect transition="in" filter="wipe(left)">
                                      <p:cBhvr>
                                        <p:cTn id="20" dur="500"/>
                                        <p:tgtEl>
                                          <p:spTgt spid="42"/>
                                        </p:tgtEl>
                                      </p:cBhvr>
                                    </p:animEffect>
                                  </p:childTnLst>
                                </p:cTn>
                              </p:par>
                            </p:childTnLst>
                          </p:cTn>
                        </p:par>
                        <p:par>
                          <p:cTn id="21" fill="hold">
                            <p:stCondLst>
                              <p:cond delay="1500"/>
                            </p:stCondLst>
                            <p:childTnLst>
                              <p:par>
                                <p:cTn id="22" presetID="22" presetClass="entr" presetSubtype="8" fill="hold" grpId="0" nodeType="afterEffect">
                                  <p:stCondLst>
                                    <p:cond delay="500"/>
                                  </p:stCondLst>
                                  <p:childTnLst>
                                    <p:set>
                                      <p:cBhvr>
                                        <p:cTn id="23" dur="1" fill="hold">
                                          <p:stCondLst>
                                            <p:cond delay="0"/>
                                          </p:stCondLst>
                                        </p:cTn>
                                        <p:tgtEl>
                                          <p:spTgt spid="43"/>
                                        </p:tgtEl>
                                        <p:attrNameLst>
                                          <p:attrName>style.visibility</p:attrName>
                                        </p:attrNameLst>
                                      </p:cBhvr>
                                      <p:to>
                                        <p:strVal val="visible"/>
                                      </p:to>
                                    </p:set>
                                    <p:animEffect transition="in" filter="wipe(left)">
                                      <p:cBhvr>
                                        <p:cTn id="24" dur="500"/>
                                        <p:tgtEl>
                                          <p:spTgt spid="43"/>
                                        </p:tgtEl>
                                      </p:cBhvr>
                                    </p:animEffect>
                                  </p:childTnLst>
                                </p:cTn>
                              </p:par>
                            </p:childTnLst>
                          </p:cTn>
                        </p:par>
                        <p:par>
                          <p:cTn id="25" fill="hold">
                            <p:stCondLst>
                              <p:cond delay="2500"/>
                            </p:stCondLst>
                            <p:childTnLst>
                              <p:par>
                                <p:cTn id="26" presetID="22" presetClass="entr" presetSubtype="8" fill="hold" grpId="0" nodeType="afterEffect">
                                  <p:stCondLst>
                                    <p:cond delay="500"/>
                                  </p:stCondLst>
                                  <p:childTnLst>
                                    <p:set>
                                      <p:cBhvr>
                                        <p:cTn id="27" dur="1" fill="hold">
                                          <p:stCondLst>
                                            <p:cond delay="0"/>
                                          </p:stCondLst>
                                        </p:cTn>
                                        <p:tgtEl>
                                          <p:spTgt spid="35"/>
                                        </p:tgtEl>
                                        <p:attrNameLst>
                                          <p:attrName>style.visibility</p:attrName>
                                        </p:attrNameLst>
                                      </p:cBhvr>
                                      <p:to>
                                        <p:strVal val="visible"/>
                                      </p:to>
                                    </p:set>
                                    <p:animEffect transition="in" filter="wipe(left)">
                                      <p:cBhvr>
                                        <p:cTn id="28" dur="500"/>
                                        <p:tgtEl>
                                          <p:spTgt spid="35"/>
                                        </p:tgtEl>
                                      </p:cBhvr>
                                    </p:animEffect>
                                  </p:childTnLst>
                                </p:cTn>
                              </p:par>
                            </p:childTnLst>
                          </p:cTn>
                        </p:par>
                        <p:par>
                          <p:cTn id="29" fill="hold">
                            <p:stCondLst>
                              <p:cond delay="3500"/>
                            </p:stCondLst>
                            <p:childTnLst>
                              <p:par>
                                <p:cTn id="30" presetID="22" presetClass="entr" presetSubtype="8" fill="hold" nodeType="afterEffect">
                                  <p:stCondLst>
                                    <p:cond delay="500"/>
                                  </p:stCondLst>
                                  <p:childTnLst>
                                    <p:set>
                                      <p:cBhvr>
                                        <p:cTn id="31" dur="1" fill="hold">
                                          <p:stCondLst>
                                            <p:cond delay="0"/>
                                          </p:stCondLst>
                                        </p:cTn>
                                        <p:tgtEl>
                                          <p:spTgt spid="37"/>
                                        </p:tgtEl>
                                        <p:attrNameLst>
                                          <p:attrName>style.visibility</p:attrName>
                                        </p:attrNameLst>
                                      </p:cBhvr>
                                      <p:to>
                                        <p:strVal val="visible"/>
                                      </p:to>
                                    </p:set>
                                    <p:animEffect transition="in" filter="wipe(left)">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left)">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par>
                          <p:cTn id="43" fill="hold">
                            <p:stCondLst>
                              <p:cond delay="500"/>
                            </p:stCondLst>
                            <p:childTnLst>
                              <p:par>
                                <p:cTn id="44" presetID="22" presetClass="entr" presetSubtype="8" fill="hold" grpId="0" nodeType="afterEffect">
                                  <p:stCondLst>
                                    <p:cond delay="500"/>
                                  </p:stCondLst>
                                  <p:childTnLst>
                                    <p:set>
                                      <p:cBhvr>
                                        <p:cTn id="45" dur="1" fill="hold">
                                          <p:stCondLst>
                                            <p:cond delay="0"/>
                                          </p:stCondLst>
                                        </p:cTn>
                                        <p:tgtEl>
                                          <p:spTgt spid="41"/>
                                        </p:tgtEl>
                                        <p:attrNameLst>
                                          <p:attrName>style.visibility</p:attrName>
                                        </p:attrNameLst>
                                      </p:cBhvr>
                                      <p:to>
                                        <p:strVal val="visible"/>
                                      </p:to>
                                    </p:set>
                                    <p:animEffect transition="in" filter="wipe(left)">
                                      <p:cBhvr>
                                        <p:cTn id="46" dur="500"/>
                                        <p:tgtEl>
                                          <p:spTgt spid="41"/>
                                        </p:tgtEl>
                                      </p:cBhvr>
                                    </p:animEffect>
                                  </p:childTnLst>
                                </p:cTn>
                              </p:par>
                            </p:childTnLst>
                          </p:cTn>
                        </p:par>
                        <p:par>
                          <p:cTn id="47" fill="hold">
                            <p:stCondLst>
                              <p:cond delay="1500"/>
                            </p:stCondLst>
                            <p:childTnLst>
                              <p:par>
                                <p:cTn id="48" presetID="22" presetClass="entr" presetSubtype="8" fill="hold" nodeType="afterEffect">
                                  <p:stCondLst>
                                    <p:cond delay="500"/>
                                  </p:stCondLst>
                                  <p:childTnLst>
                                    <p:set>
                                      <p:cBhvr>
                                        <p:cTn id="49" dur="1" fill="hold">
                                          <p:stCondLst>
                                            <p:cond delay="0"/>
                                          </p:stCondLst>
                                        </p:cTn>
                                        <p:tgtEl>
                                          <p:spTgt spid="38"/>
                                        </p:tgtEl>
                                        <p:attrNameLst>
                                          <p:attrName>style.visibility</p:attrName>
                                        </p:attrNameLst>
                                      </p:cBhvr>
                                      <p:to>
                                        <p:strVal val="visible"/>
                                      </p:to>
                                    </p:set>
                                    <p:animEffect transition="in" filter="wipe(left)">
                                      <p:cBhvr>
                                        <p:cTn id="50" dur="500"/>
                                        <p:tgtEl>
                                          <p:spTgt spid="38"/>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wipe(left)">
                                      <p:cBhvr>
                                        <p:cTn id="55" dur="500"/>
                                        <p:tgtEl>
                                          <p:spTgt spid="11"/>
                                        </p:tgtEl>
                                      </p:cBhvr>
                                    </p:animEffect>
                                  </p:childTnLst>
                                </p:cTn>
                              </p:par>
                            </p:childTnLst>
                          </p:cTn>
                        </p:par>
                        <p:par>
                          <p:cTn id="56" fill="hold">
                            <p:stCondLst>
                              <p:cond delay="500"/>
                            </p:stCondLst>
                            <p:childTnLst>
                              <p:par>
                                <p:cTn id="57" presetID="22" presetClass="entr" presetSubtype="8" fill="hold" grpId="0" nodeType="afterEffect">
                                  <p:stCondLst>
                                    <p:cond delay="500"/>
                                  </p:stCondLst>
                                  <p:childTnLst>
                                    <p:set>
                                      <p:cBhvr>
                                        <p:cTn id="58" dur="1" fill="hold">
                                          <p:stCondLst>
                                            <p:cond delay="0"/>
                                          </p:stCondLst>
                                        </p:cTn>
                                        <p:tgtEl>
                                          <p:spTgt spid="36"/>
                                        </p:tgtEl>
                                        <p:attrNameLst>
                                          <p:attrName>style.visibility</p:attrName>
                                        </p:attrNameLst>
                                      </p:cBhvr>
                                      <p:to>
                                        <p:strVal val="visible"/>
                                      </p:to>
                                    </p:set>
                                    <p:animEffect transition="in" filter="wipe(left)">
                                      <p:cBhvr>
                                        <p:cTn id="59" dur="500"/>
                                        <p:tgtEl>
                                          <p:spTgt spid="36"/>
                                        </p:tgtEl>
                                      </p:cBhvr>
                                    </p:animEffect>
                                  </p:childTnLst>
                                </p:cTn>
                              </p:par>
                            </p:childTnLst>
                          </p:cTn>
                        </p:par>
                        <p:par>
                          <p:cTn id="60" fill="hold">
                            <p:stCondLst>
                              <p:cond delay="1500"/>
                            </p:stCondLst>
                            <p:childTnLst>
                              <p:par>
                                <p:cTn id="61" presetID="22" presetClass="entr" presetSubtype="8" fill="hold" nodeType="afterEffect">
                                  <p:stCondLst>
                                    <p:cond delay="500"/>
                                  </p:stCondLst>
                                  <p:childTnLst>
                                    <p:set>
                                      <p:cBhvr>
                                        <p:cTn id="62" dur="1" fill="hold">
                                          <p:stCondLst>
                                            <p:cond delay="0"/>
                                          </p:stCondLst>
                                        </p:cTn>
                                        <p:tgtEl>
                                          <p:spTgt spid="39"/>
                                        </p:tgtEl>
                                        <p:attrNameLst>
                                          <p:attrName>style.visibility</p:attrName>
                                        </p:attrNameLst>
                                      </p:cBhvr>
                                      <p:to>
                                        <p:strVal val="visible"/>
                                      </p:to>
                                    </p:set>
                                    <p:animEffect transition="in" filter="wipe(left)">
                                      <p:cBhvr>
                                        <p:cTn id="63" dur="500"/>
                                        <p:tgtEl>
                                          <p:spTgt spid="39"/>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5"/>
                                        </p:tgtEl>
                                        <p:attrNameLst>
                                          <p:attrName>style.visibility</p:attrName>
                                        </p:attrNameLst>
                                      </p:cBhvr>
                                      <p:to>
                                        <p:strVal val="visible"/>
                                      </p:to>
                                    </p:set>
                                    <p:animEffect transition="in" filter="wipe(left)">
                                      <p:cBhvr>
                                        <p:cTn id="68" dur="500"/>
                                        <p:tgtEl>
                                          <p:spTgt spid="5"/>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wipe(left)">
                                      <p:cBhvr>
                                        <p:cTn id="73" dur="500"/>
                                        <p:tgtEl>
                                          <p:spTgt spid="26"/>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wipe(left)">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6" grpId="0"/>
      <p:bldP spid="35" grpId="0"/>
      <p:bldP spid="36" grpId="0"/>
      <p:bldP spid="41" grpId="0"/>
      <p:bldP spid="40" grpId="0"/>
      <p:bldP spid="42" grpId="0"/>
      <p:bldP spid="4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7" name="Rectangle 6"/>
          <p:cNvSpPr/>
          <p:nvPr/>
        </p:nvSpPr>
        <p:spPr>
          <a:xfrm>
            <a:off x="-42914" y="1702549"/>
            <a:ext cx="9166516"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Hexadécimal  </a:t>
            </a:r>
            <a:r>
              <a:rPr lang="fr-FR" b="1" dirty="0" smtClean="0">
                <a:effectLst>
                  <a:outerShdw blurRad="38100" dist="38100" dir="2700000" algn="tl">
                    <a:srgbClr val="000000">
                      <a:alpha val="43137"/>
                    </a:srgbClr>
                  </a:outerShdw>
                </a:effectLst>
                <a:latin typeface="Arial" pitchFamily="34" charset="0"/>
                <a:cs typeface="Arial" pitchFamily="34" charset="0"/>
              </a:rPr>
              <a:t>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hexadécimal : 1C06  à vous de jouer….</a:t>
            </a:r>
          </a:p>
        </p:txBody>
      </p:sp>
      <p:sp>
        <p:nvSpPr>
          <p:cNvPr id="17" name="Rectangle 16"/>
          <p:cNvSpPr/>
          <p:nvPr/>
        </p:nvSpPr>
        <p:spPr>
          <a:xfrm>
            <a:off x="2217795" y="5696083"/>
            <a:ext cx="5405671"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1C06</a:t>
            </a:r>
            <a:r>
              <a:rPr lang="fr-FR" sz="2400" b="1" baseline="-25000" dirty="0" smtClean="0">
                <a:solidFill>
                  <a:schemeClr val="bg1"/>
                </a:solidFill>
                <a:latin typeface="Arial" pitchFamily="34" charset="0"/>
                <a:cs typeface="Arial" pitchFamily="34" charset="0"/>
              </a:rPr>
              <a:t>H</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26" name="Rectangle 25"/>
          <p:cNvSpPr/>
          <p:nvPr/>
        </p:nvSpPr>
        <p:spPr>
          <a:xfrm>
            <a:off x="6804248" y="533747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5" name="Rectangle 34"/>
          <p:cNvSpPr/>
          <p:nvPr/>
        </p:nvSpPr>
        <p:spPr>
          <a:xfrm>
            <a:off x="162721" y="3944853"/>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nvSpPr>
        <p:spPr>
          <a:xfrm>
            <a:off x="-39385" y="4880957"/>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nvCxnSpPr>
        <p:spPr>
          <a:xfrm>
            <a:off x="983711" y="407707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983711" y="461971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983711" y="50255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107513" y="4296182"/>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nvGrpSpPr>
        <p:grpSpPr>
          <a:xfrm>
            <a:off x="1266391" y="3284984"/>
            <a:ext cx="7194041" cy="371475"/>
            <a:chOff x="1266391" y="3284984"/>
            <a:chExt cx="7194041" cy="371475"/>
          </a:xfrm>
        </p:grpSpPr>
        <p:sp>
          <p:nvSpPr>
            <p:cNvPr id="159" name="Rectangle 254"/>
            <p:cNvSpPr>
              <a:spLocks noChangeArrowheads="1"/>
            </p:cNvSpPr>
            <p:nvPr/>
          </p:nvSpPr>
          <p:spPr bwMode="auto">
            <a:xfrm>
              <a:off x="3068067" y="3284984"/>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C</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4867529" y="3284984"/>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6666991" y="3284984"/>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p>
          </p:txBody>
        </p:sp>
        <p:sp>
          <p:nvSpPr>
            <p:cNvPr id="53" name="Rectangle 254"/>
            <p:cNvSpPr>
              <a:spLocks noChangeArrowheads="1"/>
            </p:cNvSpPr>
            <p:nvPr/>
          </p:nvSpPr>
          <p:spPr bwMode="auto">
            <a:xfrm>
              <a:off x="1266391" y="3284984"/>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10" name="Groupe 9"/>
          <p:cNvGrpSpPr/>
          <p:nvPr/>
        </p:nvGrpSpPr>
        <p:grpSpPr>
          <a:xfrm>
            <a:off x="1258756" y="3684786"/>
            <a:ext cx="7194041" cy="371475"/>
            <a:chOff x="1258756" y="3684786"/>
            <a:chExt cx="7194041" cy="371475"/>
          </a:xfrm>
        </p:grpSpPr>
        <p:grpSp>
          <p:nvGrpSpPr>
            <p:cNvPr id="9" name="Groupe 8"/>
            <p:cNvGrpSpPr/>
            <p:nvPr/>
          </p:nvGrpSpPr>
          <p:grpSpPr>
            <a:xfrm>
              <a:off x="3060432" y="3684786"/>
              <a:ext cx="5392365" cy="371475"/>
              <a:chOff x="3060432" y="3684786"/>
              <a:chExt cx="5392365" cy="371475"/>
            </a:xfrm>
          </p:grpSpPr>
          <p:sp>
            <p:nvSpPr>
              <p:cNvPr id="132" name="Rectangle 254"/>
              <p:cNvSpPr>
                <a:spLocks noChangeArrowheads="1"/>
              </p:cNvSpPr>
              <p:nvPr/>
            </p:nvSpPr>
            <p:spPr bwMode="auto">
              <a:xfrm>
                <a:off x="3060432" y="3684786"/>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4859894" y="3684786"/>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6659356" y="3684786"/>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grpSp>
        <p:sp>
          <p:nvSpPr>
            <p:cNvPr id="56" name="Rectangle 254"/>
            <p:cNvSpPr>
              <a:spLocks noChangeArrowheads="1"/>
            </p:cNvSpPr>
            <p:nvPr/>
          </p:nvSpPr>
          <p:spPr bwMode="auto">
            <a:xfrm>
              <a:off x="1258756" y="3684786"/>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3</a:t>
              </a:r>
              <a:endParaRPr lang="fr-FR" sz="2400" b="1" baseline="30000" dirty="0">
                <a:solidFill>
                  <a:schemeClr val="bg1"/>
                </a:solidFill>
                <a:latin typeface="Arial" pitchFamily="34" charset="0"/>
                <a:cs typeface="Arial" pitchFamily="34" charset="0"/>
              </a:endParaRPr>
            </a:p>
          </p:txBody>
        </p:sp>
      </p:grpSp>
      <p:grpSp>
        <p:nvGrpSpPr>
          <p:cNvPr id="13" name="Groupe 12"/>
          <p:cNvGrpSpPr/>
          <p:nvPr/>
        </p:nvGrpSpPr>
        <p:grpSpPr>
          <a:xfrm>
            <a:off x="1258756" y="4859784"/>
            <a:ext cx="7194041" cy="385961"/>
            <a:chOff x="1258756" y="4859784"/>
            <a:chExt cx="7194041" cy="385961"/>
          </a:xfrm>
        </p:grpSpPr>
        <p:sp>
          <p:nvSpPr>
            <p:cNvPr id="22" name="Rectangle 254"/>
            <p:cNvSpPr>
              <a:spLocks noChangeArrowheads="1"/>
            </p:cNvSpPr>
            <p:nvPr/>
          </p:nvSpPr>
          <p:spPr bwMode="auto">
            <a:xfrm>
              <a:off x="3060432" y="4874270"/>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3072    +    </a:t>
              </a:r>
              <a:endParaRPr lang="fr-FR" sz="2400" b="1" baseline="30000" dirty="0">
                <a:solidFill>
                  <a:schemeClr val="bg1"/>
                </a:solidFill>
                <a:latin typeface="Arial" pitchFamily="34" charset="0"/>
                <a:cs typeface="Arial" pitchFamily="34" charset="0"/>
              </a:endParaRPr>
            </a:p>
          </p:txBody>
        </p:sp>
        <p:sp>
          <p:nvSpPr>
            <p:cNvPr id="23" name="Rectangle 254"/>
            <p:cNvSpPr>
              <a:spLocks noChangeArrowheads="1"/>
            </p:cNvSpPr>
            <p:nvPr/>
          </p:nvSpPr>
          <p:spPr bwMode="auto">
            <a:xfrm>
              <a:off x="4859894" y="4874270"/>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    +</a:t>
              </a:r>
              <a:endParaRPr lang="fr-FR" sz="2400" b="1" baseline="30000" dirty="0">
                <a:solidFill>
                  <a:schemeClr val="bg1"/>
                </a:solidFill>
                <a:latin typeface="Arial" pitchFamily="34" charset="0"/>
                <a:cs typeface="Arial" pitchFamily="34" charset="0"/>
              </a:endParaRPr>
            </a:p>
          </p:txBody>
        </p:sp>
        <p:sp>
          <p:nvSpPr>
            <p:cNvPr id="24" name="Rectangle 254"/>
            <p:cNvSpPr>
              <a:spLocks noChangeArrowheads="1"/>
            </p:cNvSpPr>
            <p:nvPr/>
          </p:nvSpPr>
          <p:spPr bwMode="auto">
            <a:xfrm>
              <a:off x="6659356" y="4859784"/>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endParaRPr lang="fr-FR" sz="2400" b="1" baseline="30000" dirty="0">
                <a:solidFill>
                  <a:schemeClr val="bg1"/>
                </a:solidFill>
                <a:latin typeface="Arial" pitchFamily="34" charset="0"/>
                <a:cs typeface="Arial" pitchFamily="34" charset="0"/>
              </a:endParaRPr>
            </a:p>
          </p:txBody>
        </p:sp>
        <p:sp>
          <p:nvSpPr>
            <p:cNvPr id="50" name="Rectangle 254"/>
            <p:cNvSpPr>
              <a:spLocks noChangeArrowheads="1"/>
            </p:cNvSpPr>
            <p:nvPr/>
          </p:nvSpPr>
          <p:spPr bwMode="auto">
            <a:xfrm>
              <a:off x="1258756" y="4874270"/>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4096    +    </a:t>
              </a:r>
              <a:endParaRPr lang="fr-FR" sz="2400" b="1" baseline="30000" dirty="0">
                <a:solidFill>
                  <a:schemeClr val="bg1"/>
                </a:solidFill>
                <a:latin typeface="Arial" pitchFamily="34" charset="0"/>
                <a:cs typeface="Arial" pitchFamily="34" charset="0"/>
              </a:endParaRPr>
            </a:p>
          </p:txBody>
        </p:sp>
      </p:grpSp>
      <p:grpSp>
        <p:nvGrpSpPr>
          <p:cNvPr id="11" name="Groupe 10"/>
          <p:cNvGrpSpPr/>
          <p:nvPr/>
        </p:nvGrpSpPr>
        <p:grpSpPr>
          <a:xfrm>
            <a:off x="1266391" y="4074611"/>
            <a:ext cx="7194041" cy="371475"/>
            <a:chOff x="1266391" y="4074611"/>
            <a:chExt cx="7194041" cy="371475"/>
          </a:xfrm>
        </p:grpSpPr>
        <p:sp>
          <p:nvSpPr>
            <p:cNvPr id="28" name="Rectangle 254"/>
            <p:cNvSpPr>
              <a:spLocks noChangeArrowheads="1"/>
            </p:cNvSpPr>
            <p:nvPr/>
          </p:nvSpPr>
          <p:spPr bwMode="auto">
            <a:xfrm>
              <a:off x="3068067" y="4074611"/>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256</a:t>
              </a:r>
              <a:endParaRPr lang="fr-FR" sz="2400" b="1" dirty="0">
                <a:solidFill>
                  <a:schemeClr val="bg1"/>
                </a:solidFill>
                <a:latin typeface="Arial" pitchFamily="34" charset="0"/>
                <a:cs typeface="Arial" pitchFamily="34" charset="0"/>
              </a:endParaRPr>
            </a:p>
          </p:txBody>
        </p:sp>
        <p:sp>
          <p:nvSpPr>
            <p:cNvPr id="29" name="Rectangle 254"/>
            <p:cNvSpPr>
              <a:spLocks noChangeArrowheads="1"/>
            </p:cNvSpPr>
            <p:nvPr/>
          </p:nvSpPr>
          <p:spPr bwMode="auto">
            <a:xfrm>
              <a:off x="4867529" y="4074611"/>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endParaRPr lang="fr-FR" sz="2400" b="1" dirty="0">
                <a:solidFill>
                  <a:schemeClr val="bg1"/>
                </a:solidFill>
                <a:latin typeface="Arial" pitchFamily="34" charset="0"/>
                <a:cs typeface="Arial" pitchFamily="34" charset="0"/>
              </a:endParaRPr>
            </a:p>
          </p:txBody>
        </p:sp>
        <p:sp>
          <p:nvSpPr>
            <p:cNvPr id="30" name="Rectangle 254"/>
            <p:cNvSpPr>
              <a:spLocks noChangeArrowheads="1"/>
            </p:cNvSpPr>
            <p:nvPr/>
          </p:nvSpPr>
          <p:spPr bwMode="auto">
            <a:xfrm>
              <a:off x="6666991" y="4074611"/>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44" name="Rectangle 254"/>
            <p:cNvSpPr>
              <a:spLocks noChangeArrowheads="1"/>
            </p:cNvSpPr>
            <p:nvPr/>
          </p:nvSpPr>
          <p:spPr bwMode="auto">
            <a:xfrm>
              <a:off x="1266391" y="4074611"/>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4096</a:t>
              </a:r>
              <a:endParaRPr lang="fr-FR" sz="2400" b="1" dirty="0">
                <a:solidFill>
                  <a:schemeClr val="bg1"/>
                </a:solidFill>
                <a:latin typeface="Arial" pitchFamily="34" charset="0"/>
                <a:cs typeface="Arial" pitchFamily="34" charset="0"/>
              </a:endParaRPr>
            </a:p>
          </p:txBody>
        </p:sp>
      </p:grpSp>
      <p:grpSp>
        <p:nvGrpSpPr>
          <p:cNvPr id="12" name="Groupe 11"/>
          <p:cNvGrpSpPr/>
          <p:nvPr/>
        </p:nvGrpSpPr>
        <p:grpSpPr>
          <a:xfrm>
            <a:off x="1258756" y="4474413"/>
            <a:ext cx="7194041" cy="371475"/>
            <a:chOff x="1258756" y="4474413"/>
            <a:chExt cx="7194041" cy="371475"/>
          </a:xfrm>
        </p:grpSpPr>
        <p:sp>
          <p:nvSpPr>
            <p:cNvPr id="31" name="Rectangle 254"/>
            <p:cNvSpPr>
              <a:spLocks noChangeArrowheads="1"/>
            </p:cNvSpPr>
            <p:nvPr/>
          </p:nvSpPr>
          <p:spPr bwMode="auto">
            <a:xfrm>
              <a:off x="3060432" y="4474413"/>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12  X  256</a:t>
              </a:r>
              <a:endParaRPr lang="fr-FR" sz="2400" b="1" baseline="30000" dirty="0">
                <a:solidFill>
                  <a:schemeClr val="bg1"/>
                </a:solidFill>
                <a:latin typeface="Arial" pitchFamily="34" charset="0"/>
                <a:cs typeface="Arial" pitchFamily="34" charset="0"/>
              </a:endParaRPr>
            </a:p>
          </p:txBody>
        </p:sp>
        <p:sp>
          <p:nvSpPr>
            <p:cNvPr id="32" name="Rectangle 254"/>
            <p:cNvSpPr>
              <a:spLocks noChangeArrowheads="1"/>
            </p:cNvSpPr>
            <p:nvPr/>
          </p:nvSpPr>
          <p:spPr bwMode="auto">
            <a:xfrm>
              <a:off x="4859894" y="4474413"/>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  X  16</a:t>
              </a:r>
              <a:endParaRPr lang="fr-FR" sz="2400" b="1" baseline="30000" dirty="0">
                <a:solidFill>
                  <a:schemeClr val="bg1"/>
                </a:solidFill>
                <a:latin typeface="Arial" pitchFamily="34" charset="0"/>
                <a:cs typeface="Arial" pitchFamily="34" charset="0"/>
              </a:endParaRPr>
            </a:p>
          </p:txBody>
        </p:sp>
        <p:sp>
          <p:nvSpPr>
            <p:cNvPr id="33" name="Rectangle 254"/>
            <p:cNvSpPr>
              <a:spLocks noChangeArrowheads="1"/>
            </p:cNvSpPr>
            <p:nvPr/>
          </p:nvSpPr>
          <p:spPr bwMode="auto">
            <a:xfrm>
              <a:off x="6659356" y="4474413"/>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  X  1</a:t>
              </a:r>
              <a:endParaRPr lang="fr-FR" sz="2400" b="1" baseline="30000" dirty="0">
                <a:solidFill>
                  <a:schemeClr val="bg1"/>
                </a:solidFill>
                <a:latin typeface="Arial" pitchFamily="34" charset="0"/>
                <a:cs typeface="Arial" pitchFamily="34" charset="0"/>
              </a:endParaRPr>
            </a:p>
          </p:txBody>
        </p:sp>
        <p:sp>
          <p:nvSpPr>
            <p:cNvPr id="47" name="Rectangle 254"/>
            <p:cNvSpPr>
              <a:spLocks noChangeArrowheads="1"/>
            </p:cNvSpPr>
            <p:nvPr/>
          </p:nvSpPr>
          <p:spPr bwMode="auto">
            <a:xfrm>
              <a:off x="1258756" y="4474413"/>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  X  4096</a:t>
              </a:r>
              <a:endParaRPr lang="fr-FR" sz="2400" b="1" baseline="30000" dirty="0">
                <a:solidFill>
                  <a:schemeClr val="bg1"/>
                </a:solidFill>
                <a:latin typeface="Arial" pitchFamily="34" charset="0"/>
                <a:cs typeface="Arial" pitchFamily="34" charset="0"/>
              </a:endParaRPr>
            </a:p>
          </p:txBody>
        </p:sp>
      </p:grpSp>
      <p:sp>
        <p:nvSpPr>
          <p:cNvPr id="14" name="Rectangle 13"/>
          <p:cNvSpPr/>
          <p:nvPr/>
        </p:nvSpPr>
        <p:spPr>
          <a:xfrm>
            <a:off x="7764281" y="5337246"/>
            <a:ext cx="89639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7174</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5" name="Rectangle 14"/>
          <p:cNvSpPr/>
          <p:nvPr/>
        </p:nvSpPr>
        <p:spPr>
          <a:xfrm>
            <a:off x="4908973" y="5661248"/>
            <a:ext cx="1103187"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7174 </a:t>
            </a:r>
            <a:r>
              <a:rPr lang="fr-FR" sz="2400" b="1" baseline="-25000" dirty="0">
                <a:solidFill>
                  <a:schemeClr val="bg1"/>
                </a:solidFill>
                <a:latin typeface="Arial" pitchFamily="34" charset="0"/>
                <a:cs typeface="Arial" pitchFamily="34" charset="0"/>
              </a:rPr>
              <a:t>D</a:t>
            </a:r>
          </a:p>
        </p:txBody>
      </p:sp>
      <p:sp>
        <p:nvSpPr>
          <p:cNvPr id="42" name="Rectangle 41"/>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43" name="Rectangle 42"/>
          <p:cNvSpPr/>
          <p:nvPr/>
        </p:nvSpPr>
        <p:spPr>
          <a:xfrm>
            <a:off x="3287674" y="2636912"/>
            <a:ext cx="1284326"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C</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12 </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5" name="Rectangle 44"/>
          <p:cNvSpPr/>
          <p:nvPr/>
        </p:nvSpPr>
        <p:spPr>
          <a:xfrm>
            <a:off x="7092280" y="2929553"/>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1</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6" name="Rectangle 45"/>
          <p:cNvSpPr/>
          <p:nvPr/>
        </p:nvSpPr>
        <p:spPr>
          <a:xfrm>
            <a:off x="5374939"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2</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8" name="Rectangle 47"/>
          <p:cNvSpPr/>
          <p:nvPr/>
        </p:nvSpPr>
        <p:spPr>
          <a:xfrm>
            <a:off x="3502731"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3</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9" name="Rectangle 48"/>
          <p:cNvSpPr/>
          <p:nvPr/>
        </p:nvSpPr>
        <p:spPr>
          <a:xfrm>
            <a:off x="1721703" y="2929553"/>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4</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268868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250"/>
                            </p:stCondLst>
                            <p:childTnLst>
                              <p:par>
                                <p:cTn id="9" presetID="22" presetClass="entr" presetSubtype="8" fill="hold" grpId="0" nodeType="afterEffect">
                                  <p:stCondLst>
                                    <p:cond delay="500"/>
                                  </p:stCondLst>
                                  <p:childTnLst>
                                    <p:set>
                                      <p:cBhvr>
                                        <p:cTn id="10" dur="1" fill="hold">
                                          <p:stCondLst>
                                            <p:cond delay="0"/>
                                          </p:stCondLst>
                                        </p:cTn>
                                        <p:tgtEl>
                                          <p:spTgt spid="43"/>
                                        </p:tgtEl>
                                        <p:attrNameLst>
                                          <p:attrName>style.visibility</p:attrName>
                                        </p:attrNameLst>
                                      </p:cBhvr>
                                      <p:to>
                                        <p:strVal val="visible"/>
                                      </p:to>
                                    </p:set>
                                    <p:animEffect transition="in" filter="wipe(left)">
                                      <p:cBhvr>
                                        <p:cTn id="11" dur="500"/>
                                        <p:tgtEl>
                                          <p:spTgt spid="43"/>
                                        </p:tgtEl>
                                      </p:cBhvr>
                                    </p:animEffect>
                                  </p:childTnLst>
                                </p:cTn>
                              </p:par>
                            </p:childTnLst>
                          </p:cTn>
                        </p:par>
                        <p:par>
                          <p:cTn id="12" fill="hold">
                            <p:stCondLst>
                              <p:cond delay="2250"/>
                            </p:stCondLst>
                            <p:childTnLst>
                              <p:par>
                                <p:cTn id="13" presetID="22" presetClass="entr" presetSubtype="8" fill="hold" nodeType="after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5"/>
                                        </p:tgtEl>
                                        <p:attrNameLst>
                                          <p:attrName>style.visibility</p:attrName>
                                        </p:attrNameLst>
                                      </p:cBhvr>
                                      <p:to>
                                        <p:strVal val="visible"/>
                                      </p:to>
                                    </p:set>
                                    <p:animEffect transition="in" filter="wipe(left)">
                                      <p:cBhvr>
                                        <p:cTn id="20" dur="500"/>
                                        <p:tgtEl>
                                          <p:spTgt spid="45"/>
                                        </p:tgtEl>
                                      </p:cBhvr>
                                    </p:animEffect>
                                  </p:childTnLst>
                                </p:cTn>
                              </p:par>
                            </p:childTnLst>
                          </p:cTn>
                        </p:par>
                        <p:par>
                          <p:cTn id="21" fill="hold">
                            <p:stCondLst>
                              <p:cond delay="500"/>
                            </p:stCondLst>
                            <p:childTnLst>
                              <p:par>
                                <p:cTn id="22" presetID="22" presetClass="entr" presetSubtype="8" fill="hold" grpId="0" nodeType="afterEffect">
                                  <p:stCondLst>
                                    <p:cond delay="500"/>
                                  </p:stCondLst>
                                  <p:childTnLst>
                                    <p:set>
                                      <p:cBhvr>
                                        <p:cTn id="23" dur="1" fill="hold">
                                          <p:stCondLst>
                                            <p:cond delay="0"/>
                                          </p:stCondLst>
                                        </p:cTn>
                                        <p:tgtEl>
                                          <p:spTgt spid="46"/>
                                        </p:tgtEl>
                                        <p:attrNameLst>
                                          <p:attrName>style.visibility</p:attrName>
                                        </p:attrNameLst>
                                      </p:cBhvr>
                                      <p:to>
                                        <p:strVal val="visible"/>
                                      </p:to>
                                    </p:set>
                                    <p:animEffect transition="in" filter="wipe(left)">
                                      <p:cBhvr>
                                        <p:cTn id="24" dur="500"/>
                                        <p:tgtEl>
                                          <p:spTgt spid="46"/>
                                        </p:tgtEl>
                                      </p:cBhvr>
                                    </p:animEffect>
                                  </p:childTnLst>
                                </p:cTn>
                              </p:par>
                            </p:childTnLst>
                          </p:cTn>
                        </p:par>
                        <p:par>
                          <p:cTn id="25" fill="hold">
                            <p:stCondLst>
                              <p:cond delay="1500"/>
                            </p:stCondLst>
                            <p:childTnLst>
                              <p:par>
                                <p:cTn id="26" presetID="22" presetClass="entr" presetSubtype="8" fill="hold" grpId="0" nodeType="afterEffect">
                                  <p:stCondLst>
                                    <p:cond delay="500"/>
                                  </p:stCondLst>
                                  <p:childTnLst>
                                    <p:set>
                                      <p:cBhvr>
                                        <p:cTn id="27" dur="1" fill="hold">
                                          <p:stCondLst>
                                            <p:cond delay="0"/>
                                          </p:stCondLst>
                                        </p:cTn>
                                        <p:tgtEl>
                                          <p:spTgt spid="48"/>
                                        </p:tgtEl>
                                        <p:attrNameLst>
                                          <p:attrName>style.visibility</p:attrName>
                                        </p:attrNameLst>
                                      </p:cBhvr>
                                      <p:to>
                                        <p:strVal val="visible"/>
                                      </p:to>
                                    </p:set>
                                    <p:animEffect transition="in" filter="wipe(left)">
                                      <p:cBhvr>
                                        <p:cTn id="28" dur="500"/>
                                        <p:tgtEl>
                                          <p:spTgt spid="48"/>
                                        </p:tgtEl>
                                      </p:cBhvr>
                                    </p:animEffect>
                                  </p:childTnLst>
                                </p:cTn>
                              </p:par>
                            </p:childTnLst>
                          </p:cTn>
                        </p:par>
                        <p:par>
                          <p:cTn id="29" fill="hold">
                            <p:stCondLst>
                              <p:cond delay="2500"/>
                            </p:stCondLst>
                            <p:childTnLst>
                              <p:par>
                                <p:cTn id="30" presetID="22" presetClass="entr" presetSubtype="8" fill="hold" grpId="0" nodeType="afterEffect">
                                  <p:stCondLst>
                                    <p:cond delay="500"/>
                                  </p:stCondLst>
                                  <p:childTnLst>
                                    <p:set>
                                      <p:cBhvr>
                                        <p:cTn id="31" dur="1" fill="hold">
                                          <p:stCondLst>
                                            <p:cond delay="0"/>
                                          </p:stCondLst>
                                        </p:cTn>
                                        <p:tgtEl>
                                          <p:spTgt spid="49"/>
                                        </p:tgtEl>
                                        <p:attrNameLst>
                                          <p:attrName>style.visibility</p:attrName>
                                        </p:attrNameLst>
                                      </p:cBhvr>
                                      <p:to>
                                        <p:strVal val="visible"/>
                                      </p:to>
                                    </p:set>
                                    <p:animEffect transition="in" filter="wipe(left)">
                                      <p:cBhvr>
                                        <p:cTn id="32" dur="500"/>
                                        <p:tgtEl>
                                          <p:spTgt spid="49"/>
                                        </p:tgtEl>
                                      </p:cBhvr>
                                    </p:animEffect>
                                  </p:childTnLst>
                                </p:cTn>
                              </p:par>
                            </p:childTnLst>
                          </p:cTn>
                        </p:par>
                        <p:par>
                          <p:cTn id="33" fill="hold">
                            <p:stCondLst>
                              <p:cond delay="3500"/>
                            </p:stCondLst>
                            <p:childTnLst>
                              <p:par>
                                <p:cTn id="34" presetID="22" presetClass="entr" presetSubtype="8" fill="hold" grpId="0" nodeType="afterEffect">
                                  <p:stCondLst>
                                    <p:cond delay="500"/>
                                  </p:stCondLst>
                                  <p:childTnLst>
                                    <p:set>
                                      <p:cBhvr>
                                        <p:cTn id="35" dur="1" fill="hold">
                                          <p:stCondLst>
                                            <p:cond delay="0"/>
                                          </p:stCondLst>
                                        </p:cTn>
                                        <p:tgtEl>
                                          <p:spTgt spid="35"/>
                                        </p:tgtEl>
                                        <p:attrNameLst>
                                          <p:attrName>style.visibility</p:attrName>
                                        </p:attrNameLst>
                                      </p:cBhvr>
                                      <p:to>
                                        <p:strVal val="visible"/>
                                      </p:to>
                                    </p:set>
                                    <p:animEffect transition="in" filter="wipe(left)">
                                      <p:cBhvr>
                                        <p:cTn id="36" dur="500"/>
                                        <p:tgtEl>
                                          <p:spTgt spid="35"/>
                                        </p:tgtEl>
                                      </p:cBhvr>
                                    </p:animEffect>
                                  </p:childTnLst>
                                </p:cTn>
                              </p:par>
                            </p:childTnLst>
                          </p:cTn>
                        </p:par>
                        <p:par>
                          <p:cTn id="37" fill="hold">
                            <p:stCondLst>
                              <p:cond delay="4500"/>
                            </p:stCondLst>
                            <p:childTnLst>
                              <p:par>
                                <p:cTn id="38" presetID="22" presetClass="entr" presetSubtype="8" fill="hold" nodeType="afterEffect">
                                  <p:stCondLst>
                                    <p:cond delay="500"/>
                                  </p:stCondLst>
                                  <p:childTnLst>
                                    <p:set>
                                      <p:cBhvr>
                                        <p:cTn id="39" dur="1" fill="hold">
                                          <p:stCondLst>
                                            <p:cond delay="0"/>
                                          </p:stCondLst>
                                        </p:cTn>
                                        <p:tgtEl>
                                          <p:spTgt spid="37"/>
                                        </p:tgtEl>
                                        <p:attrNameLst>
                                          <p:attrName>style.visibility</p:attrName>
                                        </p:attrNameLst>
                                      </p:cBhvr>
                                      <p:to>
                                        <p:strVal val="visible"/>
                                      </p:to>
                                    </p:set>
                                    <p:animEffect transition="in" filter="wipe(left)">
                                      <p:cBhvr>
                                        <p:cTn id="40" dur="500"/>
                                        <p:tgtEl>
                                          <p:spTgt spid="37"/>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left)">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wipe(left)">
                                      <p:cBhvr>
                                        <p:cTn id="50" dur="500"/>
                                        <p:tgtEl>
                                          <p:spTgt spid="11"/>
                                        </p:tgtEl>
                                      </p:cBhvr>
                                    </p:animEffect>
                                  </p:childTnLst>
                                </p:cTn>
                              </p:par>
                            </p:childTnLst>
                          </p:cTn>
                        </p:par>
                        <p:par>
                          <p:cTn id="51" fill="hold">
                            <p:stCondLst>
                              <p:cond delay="500"/>
                            </p:stCondLst>
                            <p:childTnLst>
                              <p:par>
                                <p:cTn id="52" presetID="22" presetClass="entr" presetSubtype="8" fill="hold" grpId="0" nodeType="afterEffect">
                                  <p:stCondLst>
                                    <p:cond delay="500"/>
                                  </p:stCondLst>
                                  <p:childTnLst>
                                    <p:set>
                                      <p:cBhvr>
                                        <p:cTn id="53" dur="1" fill="hold">
                                          <p:stCondLst>
                                            <p:cond delay="0"/>
                                          </p:stCondLst>
                                        </p:cTn>
                                        <p:tgtEl>
                                          <p:spTgt spid="41"/>
                                        </p:tgtEl>
                                        <p:attrNameLst>
                                          <p:attrName>style.visibility</p:attrName>
                                        </p:attrNameLst>
                                      </p:cBhvr>
                                      <p:to>
                                        <p:strVal val="visible"/>
                                      </p:to>
                                    </p:set>
                                    <p:animEffect transition="in" filter="wipe(left)">
                                      <p:cBhvr>
                                        <p:cTn id="54" dur="500"/>
                                        <p:tgtEl>
                                          <p:spTgt spid="41"/>
                                        </p:tgtEl>
                                      </p:cBhvr>
                                    </p:animEffect>
                                  </p:childTnLst>
                                </p:cTn>
                              </p:par>
                            </p:childTnLst>
                          </p:cTn>
                        </p:par>
                        <p:par>
                          <p:cTn id="55" fill="hold">
                            <p:stCondLst>
                              <p:cond delay="1500"/>
                            </p:stCondLst>
                            <p:childTnLst>
                              <p:par>
                                <p:cTn id="56" presetID="22" presetClass="entr" presetSubtype="8" fill="hold" nodeType="afterEffect">
                                  <p:stCondLst>
                                    <p:cond delay="500"/>
                                  </p:stCondLst>
                                  <p:childTnLst>
                                    <p:set>
                                      <p:cBhvr>
                                        <p:cTn id="57" dur="1" fill="hold">
                                          <p:stCondLst>
                                            <p:cond delay="0"/>
                                          </p:stCondLst>
                                        </p:cTn>
                                        <p:tgtEl>
                                          <p:spTgt spid="38"/>
                                        </p:tgtEl>
                                        <p:attrNameLst>
                                          <p:attrName>style.visibility</p:attrName>
                                        </p:attrNameLst>
                                      </p:cBhvr>
                                      <p:to>
                                        <p:strVal val="visible"/>
                                      </p:to>
                                    </p:set>
                                    <p:animEffect transition="in" filter="wipe(left)">
                                      <p:cBhvr>
                                        <p:cTn id="58" dur="500"/>
                                        <p:tgtEl>
                                          <p:spTgt spid="38"/>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wipe(left)">
                                      <p:cBhvr>
                                        <p:cTn id="63" dur="500"/>
                                        <p:tgtEl>
                                          <p:spTgt spid="12"/>
                                        </p:tgtEl>
                                      </p:cBhvr>
                                    </p:animEffect>
                                  </p:childTnLst>
                                </p:cTn>
                              </p:par>
                            </p:childTnLst>
                          </p:cTn>
                        </p:par>
                        <p:par>
                          <p:cTn id="64" fill="hold">
                            <p:stCondLst>
                              <p:cond delay="500"/>
                            </p:stCondLst>
                            <p:childTnLst>
                              <p:par>
                                <p:cTn id="65" presetID="22" presetClass="entr" presetSubtype="8" fill="hold" grpId="0" nodeType="afterEffect">
                                  <p:stCondLst>
                                    <p:cond delay="500"/>
                                  </p:stCondLst>
                                  <p:childTnLst>
                                    <p:set>
                                      <p:cBhvr>
                                        <p:cTn id="66" dur="1" fill="hold">
                                          <p:stCondLst>
                                            <p:cond delay="0"/>
                                          </p:stCondLst>
                                        </p:cTn>
                                        <p:tgtEl>
                                          <p:spTgt spid="36"/>
                                        </p:tgtEl>
                                        <p:attrNameLst>
                                          <p:attrName>style.visibility</p:attrName>
                                        </p:attrNameLst>
                                      </p:cBhvr>
                                      <p:to>
                                        <p:strVal val="visible"/>
                                      </p:to>
                                    </p:set>
                                    <p:animEffect transition="in" filter="wipe(left)">
                                      <p:cBhvr>
                                        <p:cTn id="67" dur="500"/>
                                        <p:tgtEl>
                                          <p:spTgt spid="36"/>
                                        </p:tgtEl>
                                      </p:cBhvr>
                                    </p:animEffect>
                                  </p:childTnLst>
                                </p:cTn>
                              </p:par>
                            </p:childTnLst>
                          </p:cTn>
                        </p:par>
                        <p:par>
                          <p:cTn id="68" fill="hold">
                            <p:stCondLst>
                              <p:cond delay="1500"/>
                            </p:stCondLst>
                            <p:childTnLst>
                              <p:par>
                                <p:cTn id="69" presetID="22" presetClass="entr" presetSubtype="8" fill="hold" nodeType="afterEffect">
                                  <p:stCondLst>
                                    <p:cond delay="500"/>
                                  </p:stCondLst>
                                  <p:childTnLst>
                                    <p:set>
                                      <p:cBhvr>
                                        <p:cTn id="70" dur="1" fill="hold">
                                          <p:stCondLst>
                                            <p:cond delay="0"/>
                                          </p:stCondLst>
                                        </p:cTn>
                                        <p:tgtEl>
                                          <p:spTgt spid="39"/>
                                        </p:tgtEl>
                                        <p:attrNameLst>
                                          <p:attrName>style.visibility</p:attrName>
                                        </p:attrNameLst>
                                      </p:cBhvr>
                                      <p:to>
                                        <p:strVal val="visible"/>
                                      </p:to>
                                    </p:set>
                                    <p:animEffect transition="in" filter="wipe(left)">
                                      <p:cBhvr>
                                        <p:cTn id="71" dur="500"/>
                                        <p:tgtEl>
                                          <p:spTgt spid="39"/>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13"/>
                                        </p:tgtEl>
                                        <p:attrNameLst>
                                          <p:attrName>style.visibility</p:attrName>
                                        </p:attrNameLst>
                                      </p:cBhvr>
                                      <p:to>
                                        <p:strVal val="visible"/>
                                      </p:to>
                                    </p:set>
                                    <p:animEffect transition="in" filter="wipe(left)">
                                      <p:cBhvr>
                                        <p:cTn id="76" dur="500"/>
                                        <p:tgtEl>
                                          <p:spTgt spid="13"/>
                                        </p:tgtEl>
                                      </p:cBhvr>
                                    </p:animEffect>
                                  </p:childTnLst>
                                </p:cTn>
                              </p:par>
                            </p:childTnLst>
                          </p:cTn>
                        </p:par>
                        <p:par>
                          <p:cTn id="77" fill="hold">
                            <p:stCondLst>
                              <p:cond delay="500"/>
                            </p:stCondLst>
                            <p:childTnLst>
                              <p:par>
                                <p:cTn id="78" presetID="22" presetClass="entr" presetSubtype="8" fill="hold" grpId="0" nodeType="afterEffect">
                                  <p:stCondLst>
                                    <p:cond delay="500"/>
                                  </p:stCondLst>
                                  <p:childTnLst>
                                    <p:set>
                                      <p:cBhvr>
                                        <p:cTn id="79" dur="1" fill="hold">
                                          <p:stCondLst>
                                            <p:cond delay="0"/>
                                          </p:stCondLst>
                                        </p:cTn>
                                        <p:tgtEl>
                                          <p:spTgt spid="26"/>
                                        </p:tgtEl>
                                        <p:attrNameLst>
                                          <p:attrName>style.visibility</p:attrName>
                                        </p:attrNameLst>
                                      </p:cBhvr>
                                      <p:to>
                                        <p:strVal val="visible"/>
                                      </p:to>
                                    </p:set>
                                    <p:animEffect transition="in" filter="wipe(left)">
                                      <p:cBhvr>
                                        <p:cTn id="80" dur="500"/>
                                        <p:tgtEl>
                                          <p:spTgt spid="26"/>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14"/>
                                        </p:tgtEl>
                                        <p:attrNameLst>
                                          <p:attrName>style.visibility</p:attrName>
                                        </p:attrNameLst>
                                      </p:cBhvr>
                                      <p:to>
                                        <p:strVal val="visible"/>
                                      </p:to>
                                    </p:set>
                                    <p:animEffect transition="in" filter="wipe(left)">
                                      <p:cBhvr>
                                        <p:cTn id="85" dur="500"/>
                                        <p:tgtEl>
                                          <p:spTgt spid="14"/>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17"/>
                                        </p:tgtEl>
                                        <p:attrNameLst>
                                          <p:attrName>style.visibility</p:attrName>
                                        </p:attrNameLst>
                                      </p:cBhvr>
                                      <p:to>
                                        <p:strVal val="visible"/>
                                      </p:to>
                                    </p:set>
                                    <p:animEffect transition="in" filter="wipe(left)">
                                      <p:cBhvr>
                                        <p:cTn id="9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6" grpId="0"/>
      <p:bldP spid="35" grpId="0"/>
      <p:bldP spid="36" grpId="0"/>
      <p:bldP spid="41" grpId="0"/>
      <p:bldP spid="14" grpId="0"/>
      <p:bldP spid="43" grpId="0"/>
      <p:bldP spid="45" grpId="0"/>
      <p:bldP spid="46" grpId="0"/>
      <p:bldP spid="48" grpId="0"/>
      <p:bldP spid="4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7" name="Rectangle 6"/>
          <p:cNvSpPr/>
          <p:nvPr/>
        </p:nvSpPr>
        <p:spPr>
          <a:xfrm>
            <a:off x="-22516" y="1844824"/>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Hexadécimal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5787.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effectue des divisions par  16 successives en restant sur des valeurs entières. On conserve chaque reste inférieur ou égal à 15  ainsi que le dernier diviseur. Le résultat est reconstitué en partant du dernier diviseur jusqu’au premier reste……</a:t>
            </a:r>
          </a:p>
        </p:txBody>
      </p:sp>
      <p:sp>
        <p:nvSpPr>
          <p:cNvPr id="8" name="Rectangle 7"/>
          <p:cNvSpPr/>
          <p:nvPr/>
        </p:nvSpPr>
        <p:spPr>
          <a:xfrm>
            <a:off x="6400209" y="5371535"/>
            <a:ext cx="934871"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169B</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313149" y="504023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11760" y="6237312"/>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5787</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169B </a:t>
            </a:r>
            <a:r>
              <a:rPr lang="fr-FR" sz="2400" b="1" baseline="-25000" dirty="0" smtClean="0">
                <a:solidFill>
                  <a:schemeClr val="bg1"/>
                </a:solidFill>
                <a:latin typeface="Arial" pitchFamily="34" charset="0"/>
                <a:cs typeface="Arial" pitchFamily="34" charset="0"/>
              </a:rPr>
              <a:t>H</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grpSp>
        <p:nvGrpSpPr>
          <p:cNvPr id="22" name="Groupe 21"/>
          <p:cNvGrpSpPr/>
          <p:nvPr/>
        </p:nvGrpSpPr>
        <p:grpSpPr>
          <a:xfrm>
            <a:off x="2565324" y="3662634"/>
            <a:ext cx="1026145" cy="1546169"/>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79158" y="3788484"/>
            <a:ext cx="98616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5787</a:t>
            </a:r>
            <a:endParaRPr lang="fr-FR" sz="2800" b="1" dirty="0">
              <a:solidFill>
                <a:schemeClr val="bg1"/>
              </a:solidFill>
              <a:latin typeface="Arial" pitchFamily="34" charset="0"/>
              <a:cs typeface="Arial" pitchFamily="34" charset="0"/>
            </a:endParaRPr>
          </a:p>
        </p:txBody>
      </p:sp>
      <p:sp>
        <p:nvSpPr>
          <p:cNvPr id="54" name="ZoneTexte 53"/>
          <p:cNvSpPr txBox="1"/>
          <p:nvPr/>
        </p:nvSpPr>
        <p:spPr>
          <a:xfrm>
            <a:off x="2565325" y="3769876"/>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55" name="ZoneTexte 54"/>
          <p:cNvSpPr txBox="1"/>
          <p:nvPr/>
        </p:nvSpPr>
        <p:spPr>
          <a:xfrm>
            <a:off x="2565325" y="4208358"/>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3</a:t>
            </a:r>
            <a:endParaRPr lang="fr-FR" sz="2800" b="1" dirty="0">
              <a:solidFill>
                <a:schemeClr val="bg1"/>
              </a:solidFill>
              <a:latin typeface="Arial" pitchFamily="34" charset="0"/>
              <a:cs typeface="Arial" pitchFamily="34" charset="0"/>
            </a:endParaRPr>
          </a:p>
        </p:txBody>
      </p:sp>
      <p:sp>
        <p:nvSpPr>
          <p:cNvPr id="56" name="ZoneTexte 55"/>
          <p:cNvSpPr txBox="1"/>
          <p:nvPr/>
        </p:nvSpPr>
        <p:spPr>
          <a:xfrm>
            <a:off x="1763688" y="4169477"/>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98</a:t>
            </a:r>
            <a:endParaRPr lang="fr-FR" sz="2800" b="1" dirty="0">
              <a:solidFill>
                <a:schemeClr val="bg1"/>
              </a:solidFill>
              <a:latin typeface="Arial" pitchFamily="34" charset="0"/>
              <a:cs typeface="Arial" pitchFamily="34" charset="0"/>
            </a:endParaRPr>
          </a:p>
        </p:txBody>
      </p:sp>
      <p:sp>
        <p:nvSpPr>
          <p:cNvPr id="57" name="ZoneTexte 56"/>
          <p:cNvSpPr txBox="1"/>
          <p:nvPr/>
        </p:nvSpPr>
        <p:spPr>
          <a:xfrm>
            <a:off x="1970359" y="4529517"/>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27</a:t>
            </a:r>
            <a:endParaRPr lang="fr-FR" sz="2800" b="1" dirty="0">
              <a:solidFill>
                <a:schemeClr val="bg1"/>
              </a:solidFill>
              <a:latin typeface="Arial" pitchFamily="34" charset="0"/>
              <a:cs typeface="Arial" pitchFamily="34" charset="0"/>
            </a:endParaRPr>
          </a:p>
        </p:txBody>
      </p:sp>
      <p:sp>
        <p:nvSpPr>
          <p:cNvPr id="65" name="ZoneTexte 64"/>
          <p:cNvSpPr txBox="1"/>
          <p:nvPr/>
        </p:nvSpPr>
        <p:spPr>
          <a:xfrm>
            <a:off x="3347864" y="4174108"/>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60" name="ZoneTexte 59"/>
          <p:cNvSpPr txBox="1"/>
          <p:nvPr/>
        </p:nvSpPr>
        <p:spPr>
          <a:xfrm>
            <a:off x="3393939" y="4627947"/>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2</a:t>
            </a:r>
            <a:endParaRPr lang="fr-FR" sz="2800" b="1" dirty="0">
              <a:solidFill>
                <a:schemeClr val="bg1"/>
              </a:solidFill>
              <a:latin typeface="Arial" pitchFamily="34" charset="0"/>
              <a:cs typeface="Arial" pitchFamily="34" charset="0"/>
            </a:endParaRPr>
          </a:p>
        </p:txBody>
      </p:sp>
      <p:sp>
        <p:nvSpPr>
          <p:cNvPr id="61" name="ZoneTexte 60"/>
          <p:cNvSpPr txBox="1"/>
          <p:nvPr/>
        </p:nvSpPr>
        <p:spPr>
          <a:xfrm>
            <a:off x="2771800" y="4581128"/>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41</a:t>
            </a:r>
            <a:endParaRPr lang="fr-FR" sz="2800" b="1" dirty="0">
              <a:solidFill>
                <a:schemeClr val="bg1"/>
              </a:solidFill>
              <a:latin typeface="Arial" pitchFamily="34" charset="0"/>
              <a:cs typeface="Arial" pitchFamily="34" charset="0"/>
            </a:endParaRPr>
          </a:p>
        </p:txBody>
      </p:sp>
      <p:sp>
        <p:nvSpPr>
          <p:cNvPr id="62" name="ZoneTexte 61"/>
          <p:cNvSpPr txBox="1"/>
          <p:nvPr/>
        </p:nvSpPr>
        <p:spPr>
          <a:xfrm>
            <a:off x="2942108" y="4963293"/>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9</a:t>
            </a:r>
            <a:endParaRPr lang="fr-FR" sz="2800" b="1" dirty="0">
              <a:solidFill>
                <a:schemeClr val="bg1"/>
              </a:solidFill>
              <a:latin typeface="Arial" pitchFamily="34" charset="0"/>
              <a:cs typeface="Arial" pitchFamily="34" charset="0"/>
            </a:endParaRPr>
          </a:p>
        </p:txBody>
      </p:sp>
      <p:sp>
        <p:nvSpPr>
          <p:cNvPr id="75" name="ZoneTexte 74"/>
          <p:cNvSpPr txBox="1"/>
          <p:nvPr/>
        </p:nvSpPr>
        <p:spPr>
          <a:xfrm>
            <a:off x="3975325" y="4582188"/>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71" name="ZoneTexte 70"/>
          <p:cNvSpPr txBox="1"/>
          <p:nvPr/>
        </p:nvSpPr>
        <p:spPr>
          <a:xfrm>
            <a:off x="4111679" y="5098232"/>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a:t>
            </a:r>
            <a:endParaRPr lang="fr-FR" sz="2800" b="1" dirty="0">
              <a:solidFill>
                <a:schemeClr val="bg1"/>
              </a:solidFill>
              <a:latin typeface="Arial" pitchFamily="34" charset="0"/>
              <a:cs typeface="Arial" pitchFamily="34" charset="0"/>
            </a:endParaRPr>
          </a:p>
        </p:txBody>
      </p:sp>
      <p:sp>
        <p:nvSpPr>
          <p:cNvPr id="72" name="ZoneTexte 71"/>
          <p:cNvSpPr txBox="1"/>
          <p:nvPr/>
        </p:nvSpPr>
        <p:spPr>
          <a:xfrm>
            <a:off x="3635896" y="5013176"/>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6</a:t>
            </a:r>
            <a:endParaRPr lang="fr-FR" sz="2800" b="1" dirty="0">
              <a:solidFill>
                <a:schemeClr val="bg1"/>
              </a:solidFill>
              <a:latin typeface="Arial" pitchFamily="34" charset="0"/>
              <a:cs typeface="Arial" pitchFamily="34" charset="0"/>
            </a:endParaRPr>
          </a:p>
        </p:txBody>
      </p:sp>
      <p:sp>
        <p:nvSpPr>
          <p:cNvPr id="94" name="ZoneTexte 93"/>
          <p:cNvSpPr txBox="1"/>
          <p:nvPr/>
        </p:nvSpPr>
        <p:spPr>
          <a:xfrm>
            <a:off x="1907704" y="4889557"/>
            <a:ext cx="565604"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11</a:t>
            </a:r>
            <a:endParaRPr lang="fr-FR" sz="2800" b="1" dirty="0">
              <a:solidFill>
                <a:schemeClr val="bg1"/>
              </a:solidFill>
              <a:latin typeface="Arial" pitchFamily="34" charset="0"/>
              <a:cs typeface="Arial" pitchFamily="34" charset="0"/>
            </a:endParaRPr>
          </a:p>
        </p:txBody>
      </p:sp>
      <p:sp>
        <p:nvSpPr>
          <p:cNvPr id="45" name="Ellipse 44"/>
          <p:cNvSpPr/>
          <p:nvPr/>
        </p:nvSpPr>
        <p:spPr>
          <a:xfrm>
            <a:off x="1907704" y="4944475"/>
            <a:ext cx="565604" cy="50074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41" name="Rectangle 40"/>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42" name="Rectangle 41"/>
          <p:cNvSpPr/>
          <p:nvPr/>
        </p:nvSpPr>
        <p:spPr>
          <a:xfrm>
            <a:off x="6313149" y="4316251"/>
            <a:ext cx="1271567"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11 </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B</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endParaRPr lang="fr-FR"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3" name="ZoneTexte 42"/>
          <p:cNvSpPr txBox="1"/>
          <p:nvPr/>
        </p:nvSpPr>
        <p:spPr>
          <a:xfrm>
            <a:off x="2776575" y="4208358"/>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6</a:t>
            </a:r>
            <a:endParaRPr lang="fr-FR" sz="2800" b="1" dirty="0">
              <a:solidFill>
                <a:schemeClr val="bg1"/>
              </a:solidFill>
              <a:latin typeface="Arial" pitchFamily="34" charset="0"/>
              <a:cs typeface="Arial" pitchFamily="34" charset="0"/>
            </a:endParaRPr>
          </a:p>
        </p:txBody>
      </p:sp>
      <p:sp>
        <p:nvSpPr>
          <p:cNvPr id="44" name="ZoneTexte 43"/>
          <p:cNvSpPr txBox="1"/>
          <p:nvPr/>
        </p:nvSpPr>
        <p:spPr>
          <a:xfrm>
            <a:off x="2987824" y="4208358"/>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a:t>
            </a:r>
            <a:endParaRPr lang="fr-FR" sz="2800" b="1" dirty="0">
              <a:solidFill>
                <a:schemeClr val="bg1"/>
              </a:solidFill>
              <a:latin typeface="Arial" pitchFamily="34" charset="0"/>
              <a:cs typeface="Arial" pitchFamily="34" charset="0"/>
            </a:endParaRPr>
          </a:p>
        </p:txBody>
      </p:sp>
      <p:grpSp>
        <p:nvGrpSpPr>
          <p:cNvPr id="46" name="Groupe 45"/>
          <p:cNvGrpSpPr/>
          <p:nvPr/>
        </p:nvGrpSpPr>
        <p:grpSpPr>
          <a:xfrm>
            <a:off x="3327150" y="4075283"/>
            <a:ext cx="1026145" cy="1546169"/>
            <a:chOff x="2195736" y="2996952"/>
            <a:chExt cx="648072" cy="1177587"/>
          </a:xfrm>
        </p:grpSpPr>
        <p:cxnSp>
          <p:nvCxnSpPr>
            <p:cNvPr id="47" name="Connecteur droit 4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8" name="Ellipse 77"/>
          <p:cNvSpPr/>
          <p:nvPr/>
        </p:nvSpPr>
        <p:spPr>
          <a:xfrm>
            <a:off x="2885441" y="5004368"/>
            <a:ext cx="462423" cy="440856"/>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49" name="ZoneTexte 48"/>
          <p:cNvSpPr txBox="1"/>
          <p:nvPr/>
        </p:nvSpPr>
        <p:spPr>
          <a:xfrm>
            <a:off x="3610894" y="4627947"/>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2</a:t>
            </a:r>
            <a:endParaRPr lang="fr-FR" sz="2800" b="1" dirty="0">
              <a:solidFill>
                <a:schemeClr val="bg1"/>
              </a:solidFill>
              <a:latin typeface="Arial" pitchFamily="34" charset="0"/>
              <a:cs typeface="Arial" pitchFamily="34" charset="0"/>
            </a:endParaRPr>
          </a:p>
        </p:txBody>
      </p:sp>
      <p:grpSp>
        <p:nvGrpSpPr>
          <p:cNvPr id="50" name="Groupe 49"/>
          <p:cNvGrpSpPr/>
          <p:nvPr/>
        </p:nvGrpSpPr>
        <p:grpSpPr>
          <a:xfrm>
            <a:off x="4020938" y="4479167"/>
            <a:ext cx="1026145" cy="1546169"/>
            <a:chOff x="2195736" y="2996952"/>
            <a:chExt cx="648072" cy="1177587"/>
          </a:xfrm>
        </p:grpSpPr>
        <p:cxnSp>
          <p:nvCxnSpPr>
            <p:cNvPr id="51" name="Connecteur droit 50"/>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4" name="Ellipse 63"/>
          <p:cNvSpPr/>
          <p:nvPr/>
        </p:nvSpPr>
        <p:spPr>
          <a:xfrm>
            <a:off x="3558515" y="5054358"/>
            <a:ext cx="462423" cy="440856"/>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68" name="Ellipse 67"/>
          <p:cNvSpPr/>
          <p:nvPr/>
        </p:nvSpPr>
        <p:spPr>
          <a:xfrm>
            <a:off x="4082497" y="5139414"/>
            <a:ext cx="462423" cy="440856"/>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53" name="Forme libre 52"/>
          <p:cNvSpPr/>
          <p:nvPr/>
        </p:nvSpPr>
        <p:spPr>
          <a:xfrm>
            <a:off x="1860923" y="5610914"/>
            <a:ext cx="2547412" cy="313199"/>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Tree>
    <p:extLst>
      <p:ext uri="{BB962C8B-B14F-4D97-AF65-F5344CB8AC3E}">
        <p14:creationId xmlns:p14="http://schemas.microsoft.com/office/powerpoint/2010/main" val="321651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32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3700"/>
                            </p:stCondLst>
                            <p:childTnLst>
                              <p:par>
                                <p:cTn id="13" presetID="22" presetClass="entr" presetSubtype="8"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par>
                          <p:cTn id="16" fill="hold">
                            <p:stCondLst>
                              <p:cond delay="4200"/>
                            </p:stCondLst>
                            <p:childTnLst>
                              <p:par>
                                <p:cTn id="17" presetID="22" presetClass="entr" presetSubtype="8" fill="hold" grpId="0" nodeType="afterEffect">
                                  <p:stCondLst>
                                    <p:cond delay="0"/>
                                  </p:stCondLst>
                                  <p:childTnLst>
                                    <p:set>
                                      <p:cBhvr>
                                        <p:cTn id="18" dur="1" fill="hold">
                                          <p:stCondLst>
                                            <p:cond delay="0"/>
                                          </p:stCondLst>
                                        </p:cTn>
                                        <p:tgtEl>
                                          <p:spTgt spid="54"/>
                                        </p:tgtEl>
                                        <p:attrNameLst>
                                          <p:attrName>style.visibility</p:attrName>
                                        </p:attrNameLst>
                                      </p:cBhvr>
                                      <p:to>
                                        <p:strVal val="visible"/>
                                      </p:to>
                                    </p:set>
                                    <p:animEffect transition="in" filter="wipe(left)">
                                      <p:cBhvr>
                                        <p:cTn id="19" dur="500"/>
                                        <p:tgtEl>
                                          <p:spTgt spid="5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wipe(left)">
                                      <p:cBhvr>
                                        <p:cTn id="24" dur="500"/>
                                        <p:tgtEl>
                                          <p:spTgt spid="55"/>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6"/>
                                        </p:tgtEl>
                                        <p:attrNameLst>
                                          <p:attrName>style.visibility</p:attrName>
                                        </p:attrNameLst>
                                      </p:cBhvr>
                                      <p:to>
                                        <p:strVal val="visible"/>
                                      </p:to>
                                    </p:set>
                                    <p:animEffect transition="in" filter="wipe(left)">
                                      <p:cBhvr>
                                        <p:cTn id="28" dur="500"/>
                                        <p:tgtEl>
                                          <p:spTgt spid="5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wipe(left)">
                                      <p:cBhvr>
                                        <p:cTn id="33" dur="500"/>
                                        <p:tgtEl>
                                          <p:spTgt spid="43"/>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57"/>
                                        </p:tgtEl>
                                        <p:attrNameLst>
                                          <p:attrName>style.visibility</p:attrName>
                                        </p:attrNameLst>
                                      </p:cBhvr>
                                      <p:to>
                                        <p:strVal val="visible"/>
                                      </p:to>
                                    </p:set>
                                    <p:animEffect transition="in" filter="wipe(left)">
                                      <p:cBhvr>
                                        <p:cTn id="37" dur="500"/>
                                        <p:tgtEl>
                                          <p:spTgt spid="5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wipe(left)">
                                      <p:cBhvr>
                                        <p:cTn id="42" dur="500"/>
                                        <p:tgtEl>
                                          <p:spTgt spid="44"/>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94"/>
                                        </p:tgtEl>
                                        <p:attrNameLst>
                                          <p:attrName>style.visibility</p:attrName>
                                        </p:attrNameLst>
                                      </p:cBhvr>
                                      <p:to>
                                        <p:strVal val="visible"/>
                                      </p:to>
                                    </p:set>
                                    <p:animEffect transition="in" filter="wipe(left)">
                                      <p:cBhvr>
                                        <p:cTn id="46" dur="500"/>
                                        <p:tgtEl>
                                          <p:spTgt spid="94"/>
                                        </p:tgtEl>
                                      </p:cBhvr>
                                    </p:animEffect>
                                  </p:childTnLst>
                                </p:cTn>
                              </p:par>
                            </p:childTnLst>
                          </p:cTn>
                        </p:par>
                        <p:par>
                          <p:cTn id="47" fill="hold">
                            <p:stCondLst>
                              <p:cond delay="1000"/>
                            </p:stCondLst>
                            <p:childTnLst>
                              <p:par>
                                <p:cTn id="48" presetID="22" presetClass="entr" presetSubtype="8" fill="hold" grpId="0" nodeType="afterEffect">
                                  <p:stCondLst>
                                    <p:cond delay="0"/>
                                  </p:stCondLst>
                                  <p:childTnLst>
                                    <p:set>
                                      <p:cBhvr>
                                        <p:cTn id="49" dur="1" fill="hold">
                                          <p:stCondLst>
                                            <p:cond delay="0"/>
                                          </p:stCondLst>
                                        </p:cTn>
                                        <p:tgtEl>
                                          <p:spTgt spid="45"/>
                                        </p:tgtEl>
                                        <p:attrNameLst>
                                          <p:attrName>style.visibility</p:attrName>
                                        </p:attrNameLst>
                                      </p:cBhvr>
                                      <p:to>
                                        <p:strVal val="visible"/>
                                      </p:to>
                                    </p:set>
                                    <p:animEffect transition="in" filter="wipe(left)">
                                      <p:cBhvr>
                                        <p:cTn id="50" dur="500"/>
                                        <p:tgtEl>
                                          <p:spTgt spid="45"/>
                                        </p:tgtEl>
                                      </p:cBhvr>
                                    </p:animEffect>
                                  </p:childTnLst>
                                </p:cTn>
                              </p:par>
                            </p:childTnLst>
                          </p:cTn>
                        </p:par>
                        <p:par>
                          <p:cTn id="51" fill="hold">
                            <p:stCondLst>
                              <p:cond delay="1500"/>
                            </p:stCondLst>
                            <p:childTnLst>
                              <p:par>
                                <p:cTn id="52" presetID="22" presetClass="entr" presetSubtype="8" fill="hold" nodeType="afterEffect">
                                  <p:stCondLst>
                                    <p:cond delay="750"/>
                                  </p:stCondLst>
                                  <p:childTnLst>
                                    <p:set>
                                      <p:cBhvr>
                                        <p:cTn id="53" dur="1" fill="hold">
                                          <p:stCondLst>
                                            <p:cond delay="0"/>
                                          </p:stCondLst>
                                        </p:cTn>
                                        <p:tgtEl>
                                          <p:spTgt spid="46"/>
                                        </p:tgtEl>
                                        <p:attrNameLst>
                                          <p:attrName>style.visibility</p:attrName>
                                        </p:attrNameLst>
                                      </p:cBhvr>
                                      <p:to>
                                        <p:strVal val="visible"/>
                                      </p:to>
                                    </p:set>
                                    <p:animEffect transition="in" filter="wipe(left)">
                                      <p:cBhvr>
                                        <p:cTn id="54" dur="500"/>
                                        <p:tgtEl>
                                          <p:spTgt spid="46"/>
                                        </p:tgtEl>
                                      </p:cBhvr>
                                    </p:animEffect>
                                  </p:childTnLst>
                                </p:cTn>
                              </p:par>
                            </p:childTnLst>
                          </p:cTn>
                        </p:par>
                        <p:par>
                          <p:cTn id="55" fill="hold">
                            <p:stCondLst>
                              <p:cond delay="2750"/>
                            </p:stCondLst>
                            <p:childTnLst>
                              <p:par>
                                <p:cTn id="56" presetID="22" presetClass="entr" presetSubtype="8" fill="hold" grpId="0" nodeType="afterEffect">
                                  <p:stCondLst>
                                    <p:cond delay="0"/>
                                  </p:stCondLst>
                                  <p:childTnLst>
                                    <p:set>
                                      <p:cBhvr>
                                        <p:cTn id="57" dur="1" fill="hold">
                                          <p:stCondLst>
                                            <p:cond delay="0"/>
                                          </p:stCondLst>
                                        </p:cTn>
                                        <p:tgtEl>
                                          <p:spTgt spid="65"/>
                                        </p:tgtEl>
                                        <p:attrNameLst>
                                          <p:attrName>style.visibility</p:attrName>
                                        </p:attrNameLst>
                                      </p:cBhvr>
                                      <p:to>
                                        <p:strVal val="visible"/>
                                      </p:to>
                                    </p:set>
                                    <p:animEffect transition="in" filter="wipe(left)">
                                      <p:cBhvr>
                                        <p:cTn id="58" dur="500"/>
                                        <p:tgtEl>
                                          <p:spTgt spid="65"/>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60"/>
                                        </p:tgtEl>
                                        <p:attrNameLst>
                                          <p:attrName>style.visibility</p:attrName>
                                        </p:attrNameLst>
                                      </p:cBhvr>
                                      <p:to>
                                        <p:strVal val="visible"/>
                                      </p:to>
                                    </p:set>
                                    <p:animEffect transition="in" filter="wipe(left)">
                                      <p:cBhvr>
                                        <p:cTn id="63" dur="500"/>
                                        <p:tgtEl>
                                          <p:spTgt spid="60"/>
                                        </p:tgtEl>
                                      </p:cBhvr>
                                    </p:animEffect>
                                  </p:childTnLst>
                                </p:cTn>
                              </p:par>
                            </p:childTnLst>
                          </p:cTn>
                        </p:par>
                        <p:par>
                          <p:cTn id="64" fill="hold">
                            <p:stCondLst>
                              <p:cond delay="500"/>
                            </p:stCondLst>
                            <p:childTnLst>
                              <p:par>
                                <p:cTn id="65" presetID="22" presetClass="entr" presetSubtype="8" fill="hold" grpId="0" nodeType="afterEffect">
                                  <p:stCondLst>
                                    <p:cond delay="0"/>
                                  </p:stCondLst>
                                  <p:childTnLst>
                                    <p:set>
                                      <p:cBhvr>
                                        <p:cTn id="66" dur="1" fill="hold">
                                          <p:stCondLst>
                                            <p:cond delay="0"/>
                                          </p:stCondLst>
                                        </p:cTn>
                                        <p:tgtEl>
                                          <p:spTgt spid="61"/>
                                        </p:tgtEl>
                                        <p:attrNameLst>
                                          <p:attrName>style.visibility</p:attrName>
                                        </p:attrNameLst>
                                      </p:cBhvr>
                                      <p:to>
                                        <p:strVal val="visible"/>
                                      </p:to>
                                    </p:set>
                                    <p:animEffect transition="in" filter="wipe(left)">
                                      <p:cBhvr>
                                        <p:cTn id="67" dur="500"/>
                                        <p:tgtEl>
                                          <p:spTgt spid="61"/>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49"/>
                                        </p:tgtEl>
                                        <p:attrNameLst>
                                          <p:attrName>style.visibility</p:attrName>
                                        </p:attrNameLst>
                                      </p:cBhvr>
                                      <p:to>
                                        <p:strVal val="visible"/>
                                      </p:to>
                                    </p:set>
                                    <p:animEffect transition="in" filter="wipe(left)">
                                      <p:cBhvr>
                                        <p:cTn id="72" dur="500"/>
                                        <p:tgtEl>
                                          <p:spTgt spid="49"/>
                                        </p:tgtEl>
                                      </p:cBhvr>
                                    </p:animEffect>
                                  </p:childTnLst>
                                </p:cTn>
                              </p:par>
                            </p:childTnLst>
                          </p:cTn>
                        </p:par>
                        <p:par>
                          <p:cTn id="73" fill="hold">
                            <p:stCondLst>
                              <p:cond delay="500"/>
                            </p:stCondLst>
                            <p:childTnLst>
                              <p:par>
                                <p:cTn id="74" presetID="22" presetClass="entr" presetSubtype="8" fill="hold" grpId="0" nodeType="afterEffect">
                                  <p:stCondLst>
                                    <p:cond delay="0"/>
                                  </p:stCondLst>
                                  <p:childTnLst>
                                    <p:set>
                                      <p:cBhvr>
                                        <p:cTn id="75" dur="1" fill="hold">
                                          <p:stCondLst>
                                            <p:cond delay="0"/>
                                          </p:stCondLst>
                                        </p:cTn>
                                        <p:tgtEl>
                                          <p:spTgt spid="62"/>
                                        </p:tgtEl>
                                        <p:attrNameLst>
                                          <p:attrName>style.visibility</p:attrName>
                                        </p:attrNameLst>
                                      </p:cBhvr>
                                      <p:to>
                                        <p:strVal val="visible"/>
                                      </p:to>
                                    </p:set>
                                    <p:animEffect transition="in" filter="wipe(left)">
                                      <p:cBhvr>
                                        <p:cTn id="76" dur="500"/>
                                        <p:tgtEl>
                                          <p:spTgt spid="62"/>
                                        </p:tgtEl>
                                      </p:cBhvr>
                                    </p:animEffect>
                                  </p:childTnLst>
                                </p:cTn>
                              </p:par>
                            </p:childTnLst>
                          </p:cTn>
                        </p:par>
                        <p:par>
                          <p:cTn id="77" fill="hold">
                            <p:stCondLst>
                              <p:cond delay="1000"/>
                            </p:stCondLst>
                            <p:childTnLst>
                              <p:par>
                                <p:cTn id="78" presetID="22" presetClass="entr" presetSubtype="8" fill="hold" grpId="0" nodeType="afterEffect">
                                  <p:stCondLst>
                                    <p:cond delay="0"/>
                                  </p:stCondLst>
                                  <p:childTnLst>
                                    <p:set>
                                      <p:cBhvr>
                                        <p:cTn id="79" dur="1" fill="hold">
                                          <p:stCondLst>
                                            <p:cond delay="0"/>
                                          </p:stCondLst>
                                        </p:cTn>
                                        <p:tgtEl>
                                          <p:spTgt spid="78"/>
                                        </p:tgtEl>
                                        <p:attrNameLst>
                                          <p:attrName>style.visibility</p:attrName>
                                        </p:attrNameLst>
                                      </p:cBhvr>
                                      <p:to>
                                        <p:strVal val="visible"/>
                                      </p:to>
                                    </p:set>
                                    <p:animEffect transition="in" filter="wipe(left)">
                                      <p:cBhvr>
                                        <p:cTn id="80" dur="500"/>
                                        <p:tgtEl>
                                          <p:spTgt spid="78"/>
                                        </p:tgtEl>
                                      </p:cBhvr>
                                    </p:animEffect>
                                  </p:childTnLst>
                                </p:cTn>
                              </p:par>
                            </p:childTnLst>
                          </p:cTn>
                        </p:par>
                        <p:par>
                          <p:cTn id="81" fill="hold">
                            <p:stCondLst>
                              <p:cond delay="1500"/>
                            </p:stCondLst>
                            <p:childTnLst>
                              <p:par>
                                <p:cTn id="82" presetID="22" presetClass="entr" presetSubtype="8" fill="hold" nodeType="afterEffect">
                                  <p:stCondLst>
                                    <p:cond delay="0"/>
                                  </p:stCondLst>
                                  <p:childTnLst>
                                    <p:set>
                                      <p:cBhvr>
                                        <p:cTn id="83" dur="1" fill="hold">
                                          <p:stCondLst>
                                            <p:cond delay="0"/>
                                          </p:stCondLst>
                                        </p:cTn>
                                        <p:tgtEl>
                                          <p:spTgt spid="50"/>
                                        </p:tgtEl>
                                        <p:attrNameLst>
                                          <p:attrName>style.visibility</p:attrName>
                                        </p:attrNameLst>
                                      </p:cBhvr>
                                      <p:to>
                                        <p:strVal val="visible"/>
                                      </p:to>
                                    </p:set>
                                    <p:animEffect transition="in" filter="wipe(left)">
                                      <p:cBhvr>
                                        <p:cTn id="84" dur="500"/>
                                        <p:tgtEl>
                                          <p:spTgt spid="50"/>
                                        </p:tgtEl>
                                      </p:cBhvr>
                                    </p:animEffect>
                                  </p:childTnLst>
                                </p:cTn>
                              </p:par>
                            </p:childTnLst>
                          </p:cTn>
                        </p:par>
                        <p:par>
                          <p:cTn id="85" fill="hold">
                            <p:stCondLst>
                              <p:cond delay="2000"/>
                            </p:stCondLst>
                            <p:childTnLst>
                              <p:par>
                                <p:cTn id="86" presetID="22" presetClass="entr" presetSubtype="8" fill="hold" grpId="0" nodeType="afterEffect">
                                  <p:stCondLst>
                                    <p:cond delay="0"/>
                                  </p:stCondLst>
                                  <p:childTnLst>
                                    <p:set>
                                      <p:cBhvr>
                                        <p:cTn id="87" dur="1" fill="hold">
                                          <p:stCondLst>
                                            <p:cond delay="0"/>
                                          </p:stCondLst>
                                        </p:cTn>
                                        <p:tgtEl>
                                          <p:spTgt spid="75"/>
                                        </p:tgtEl>
                                        <p:attrNameLst>
                                          <p:attrName>style.visibility</p:attrName>
                                        </p:attrNameLst>
                                      </p:cBhvr>
                                      <p:to>
                                        <p:strVal val="visible"/>
                                      </p:to>
                                    </p:set>
                                    <p:animEffect transition="in" filter="wipe(left)">
                                      <p:cBhvr>
                                        <p:cTn id="88" dur="500"/>
                                        <p:tgtEl>
                                          <p:spTgt spid="75"/>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8" fill="hold" grpId="0" nodeType="clickEffect">
                                  <p:stCondLst>
                                    <p:cond delay="0"/>
                                  </p:stCondLst>
                                  <p:childTnLst>
                                    <p:set>
                                      <p:cBhvr>
                                        <p:cTn id="92" dur="1" fill="hold">
                                          <p:stCondLst>
                                            <p:cond delay="0"/>
                                          </p:stCondLst>
                                        </p:cTn>
                                        <p:tgtEl>
                                          <p:spTgt spid="71"/>
                                        </p:tgtEl>
                                        <p:attrNameLst>
                                          <p:attrName>style.visibility</p:attrName>
                                        </p:attrNameLst>
                                      </p:cBhvr>
                                      <p:to>
                                        <p:strVal val="visible"/>
                                      </p:to>
                                    </p:set>
                                    <p:animEffect transition="in" filter="wipe(left)">
                                      <p:cBhvr>
                                        <p:cTn id="93" dur="500"/>
                                        <p:tgtEl>
                                          <p:spTgt spid="71"/>
                                        </p:tgtEl>
                                      </p:cBhvr>
                                    </p:animEffect>
                                  </p:childTnLst>
                                </p:cTn>
                              </p:par>
                            </p:childTnLst>
                          </p:cTn>
                        </p:par>
                        <p:par>
                          <p:cTn id="94" fill="hold">
                            <p:stCondLst>
                              <p:cond delay="500"/>
                            </p:stCondLst>
                            <p:childTnLst>
                              <p:par>
                                <p:cTn id="95" presetID="22" presetClass="entr" presetSubtype="8" fill="hold" grpId="0" nodeType="afterEffect">
                                  <p:stCondLst>
                                    <p:cond delay="0"/>
                                  </p:stCondLst>
                                  <p:childTnLst>
                                    <p:set>
                                      <p:cBhvr>
                                        <p:cTn id="96" dur="1" fill="hold">
                                          <p:stCondLst>
                                            <p:cond delay="0"/>
                                          </p:stCondLst>
                                        </p:cTn>
                                        <p:tgtEl>
                                          <p:spTgt spid="72"/>
                                        </p:tgtEl>
                                        <p:attrNameLst>
                                          <p:attrName>style.visibility</p:attrName>
                                        </p:attrNameLst>
                                      </p:cBhvr>
                                      <p:to>
                                        <p:strVal val="visible"/>
                                      </p:to>
                                    </p:set>
                                    <p:animEffect transition="in" filter="wipe(left)">
                                      <p:cBhvr>
                                        <p:cTn id="97" dur="500"/>
                                        <p:tgtEl>
                                          <p:spTgt spid="72"/>
                                        </p:tgtEl>
                                      </p:cBhvr>
                                    </p:animEffect>
                                  </p:childTnLst>
                                </p:cTn>
                              </p:par>
                            </p:childTnLst>
                          </p:cTn>
                        </p:par>
                        <p:par>
                          <p:cTn id="98" fill="hold">
                            <p:stCondLst>
                              <p:cond delay="1000"/>
                            </p:stCondLst>
                            <p:childTnLst>
                              <p:par>
                                <p:cTn id="99" presetID="22" presetClass="entr" presetSubtype="8" fill="hold" grpId="0" nodeType="afterEffect">
                                  <p:stCondLst>
                                    <p:cond delay="0"/>
                                  </p:stCondLst>
                                  <p:childTnLst>
                                    <p:set>
                                      <p:cBhvr>
                                        <p:cTn id="100" dur="1" fill="hold">
                                          <p:stCondLst>
                                            <p:cond delay="0"/>
                                          </p:stCondLst>
                                        </p:cTn>
                                        <p:tgtEl>
                                          <p:spTgt spid="64"/>
                                        </p:tgtEl>
                                        <p:attrNameLst>
                                          <p:attrName>style.visibility</p:attrName>
                                        </p:attrNameLst>
                                      </p:cBhvr>
                                      <p:to>
                                        <p:strVal val="visible"/>
                                      </p:to>
                                    </p:set>
                                    <p:animEffect transition="in" filter="wipe(left)">
                                      <p:cBhvr>
                                        <p:cTn id="101" dur="500"/>
                                        <p:tgtEl>
                                          <p:spTgt spid="64"/>
                                        </p:tgtEl>
                                      </p:cBhvr>
                                    </p:animEffect>
                                  </p:childTnLst>
                                </p:cTn>
                              </p:par>
                            </p:childTnLst>
                          </p:cTn>
                        </p:par>
                        <p:par>
                          <p:cTn id="102" fill="hold">
                            <p:stCondLst>
                              <p:cond delay="1500"/>
                            </p:stCondLst>
                            <p:childTnLst>
                              <p:par>
                                <p:cTn id="103" presetID="22" presetClass="entr" presetSubtype="8" fill="hold" grpId="0" nodeType="afterEffect">
                                  <p:stCondLst>
                                    <p:cond delay="0"/>
                                  </p:stCondLst>
                                  <p:childTnLst>
                                    <p:set>
                                      <p:cBhvr>
                                        <p:cTn id="104" dur="1" fill="hold">
                                          <p:stCondLst>
                                            <p:cond delay="0"/>
                                          </p:stCondLst>
                                        </p:cTn>
                                        <p:tgtEl>
                                          <p:spTgt spid="68"/>
                                        </p:tgtEl>
                                        <p:attrNameLst>
                                          <p:attrName>style.visibility</p:attrName>
                                        </p:attrNameLst>
                                      </p:cBhvr>
                                      <p:to>
                                        <p:strVal val="visible"/>
                                      </p:to>
                                    </p:set>
                                    <p:animEffect transition="in" filter="wipe(left)">
                                      <p:cBhvr>
                                        <p:cTn id="105" dur="500"/>
                                        <p:tgtEl>
                                          <p:spTgt spid="68"/>
                                        </p:tgtEl>
                                      </p:cBhvr>
                                    </p:animEffect>
                                  </p:childTnLst>
                                </p:cTn>
                              </p:par>
                            </p:childTnLst>
                          </p:cTn>
                        </p:par>
                        <p:par>
                          <p:cTn id="106" fill="hold">
                            <p:stCondLst>
                              <p:cond delay="2000"/>
                            </p:stCondLst>
                            <p:childTnLst>
                              <p:par>
                                <p:cTn id="107" presetID="22" presetClass="entr" presetSubtype="2" fill="hold" grpId="0" nodeType="afterEffect">
                                  <p:stCondLst>
                                    <p:cond delay="0"/>
                                  </p:stCondLst>
                                  <p:childTnLst>
                                    <p:set>
                                      <p:cBhvr>
                                        <p:cTn id="108" dur="1" fill="hold">
                                          <p:stCondLst>
                                            <p:cond delay="0"/>
                                          </p:stCondLst>
                                        </p:cTn>
                                        <p:tgtEl>
                                          <p:spTgt spid="53"/>
                                        </p:tgtEl>
                                        <p:attrNameLst>
                                          <p:attrName>style.visibility</p:attrName>
                                        </p:attrNameLst>
                                      </p:cBhvr>
                                      <p:to>
                                        <p:strVal val="visible"/>
                                      </p:to>
                                    </p:set>
                                    <p:animEffect transition="in" filter="wipe(right)">
                                      <p:cBhvr>
                                        <p:cTn id="109" dur="500"/>
                                        <p:tgtEl>
                                          <p:spTgt spid="53"/>
                                        </p:tgtEl>
                                      </p:cBhvr>
                                    </p:animEffect>
                                  </p:childTnLst>
                                </p:cTn>
                              </p:par>
                            </p:childTnLst>
                          </p:cTn>
                        </p:par>
                        <p:par>
                          <p:cTn id="110" fill="hold">
                            <p:stCondLst>
                              <p:cond delay="2500"/>
                            </p:stCondLst>
                            <p:childTnLst>
                              <p:par>
                                <p:cTn id="111" presetID="22" presetClass="entr" presetSubtype="8" fill="hold" grpId="0" nodeType="afterEffect">
                                  <p:stCondLst>
                                    <p:cond delay="0"/>
                                  </p:stCondLst>
                                  <p:childTnLst>
                                    <p:set>
                                      <p:cBhvr>
                                        <p:cTn id="112" dur="1" fill="hold">
                                          <p:stCondLst>
                                            <p:cond delay="0"/>
                                          </p:stCondLst>
                                        </p:cTn>
                                        <p:tgtEl>
                                          <p:spTgt spid="42"/>
                                        </p:tgtEl>
                                        <p:attrNameLst>
                                          <p:attrName>style.visibility</p:attrName>
                                        </p:attrNameLst>
                                      </p:cBhvr>
                                      <p:to>
                                        <p:strVal val="visible"/>
                                      </p:to>
                                    </p:set>
                                    <p:animEffect transition="in" filter="wipe(left)">
                                      <p:cBhvr>
                                        <p:cTn id="113" dur="500"/>
                                        <p:tgtEl>
                                          <p:spTgt spid="42"/>
                                        </p:tgtEl>
                                      </p:cBhvr>
                                    </p:animEffect>
                                  </p:childTnLst>
                                </p:cTn>
                              </p:par>
                            </p:childTnLst>
                          </p:cTn>
                        </p:par>
                        <p:par>
                          <p:cTn id="114" fill="hold">
                            <p:stCondLst>
                              <p:cond delay="3000"/>
                            </p:stCondLst>
                            <p:childTnLst>
                              <p:par>
                                <p:cTn id="115" presetID="22" presetClass="entr" presetSubtype="8" fill="hold" grpId="0" nodeType="afterEffect">
                                  <p:stCondLst>
                                    <p:cond delay="0"/>
                                  </p:stCondLst>
                                  <p:childTnLst>
                                    <p:set>
                                      <p:cBhvr>
                                        <p:cTn id="116" dur="1" fill="hold">
                                          <p:stCondLst>
                                            <p:cond delay="0"/>
                                          </p:stCondLst>
                                        </p:cTn>
                                        <p:tgtEl>
                                          <p:spTgt spid="14"/>
                                        </p:tgtEl>
                                        <p:attrNameLst>
                                          <p:attrName>style.visibility</p:attrName>
                                        </p:attrNameLst>
                                      </p:cBhvr>
                                      <p:to>
                                        <p:strVal val="visible"/>
                                      </p:to>
                                    </p:set>
                                    <p:animEffect transition="in" filter="wipe(left)">
                                      <p:cBhvr>
                                        <p:cTn id="117" dur="500"/>
                                        <p:tgtEl>
                                          <p:spTgt spid="14"/>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8"/>
                                        </p:tgtEl>
                                        <p:attrNameLst>
                                          <p:attrName>style.visibility</p:attrName>
                                        </p:attrNameLst>
                                      </p:cBhvr>
                                      <p:to>
                                        <p:strVal val="visible"/>
                                      </p:to>
                                    </p:set>
                                    <p:animEffect transition="in" filter="wipe(left)">
                                      <p:cBhvr>
                                        <p:cTn id="122" dur="500"/>
                                        <p:tgtEl>
                                          <p:spTgt spid="8"/>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17"/>
                                        </p:tgtEl>
                                        <p:attrNameLst>
                                          <p:attrName>style.visibility</p:attrName>
                                        </p:attrNameLst>
                                      </p:cBhvr>
                                      <p:to>
                                        <p:strVal val="visible"/>
                                      </p:to>
                                    </p:set>
                                    <p:animEffect transition="in" filter="wipe(left)">
                                      <p:cBhvr>
                                        <p:cTn id="1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6" grpId="0"/>
      <p:bldP spid="54" grpId="0"/>
      <p:bldP spid="55" grpId="0"/>
      <p:bldP spid="56" grpId="0"/>
      <p:bldP spid="57" grpId="0"/>
      <p:bldP spid="65" grpId="0"/>
      <p:bldP spid="60" grpId="0"/>
      <p:bldP spid="61" grpId="0"/>
      <p:bldP spid="62" grpId="0"/>
      <p:bldP spid="75" grpId="0"/>
      <p:bldP spid="71" grpId="0"/>
      <p:bldP spid="72" grpId="0"/>
      <p:bldP spid="94" grpId="0"/>
      <p:bldP spid="45" grpId="0" animBg="1"/>
      <p:bldP spid="42" grpId="0"/>
      <p:bldP spid="43" grpId="0"/>
      <p:bldP spid="44" grpId="0"/>
      <p:bldP spid="78" grpId="0" animBg="1"/>
      <p:bldP spid="49" grpId="0"/>
      <p:bldP spid="64" grpId="0" animBg="1"/>
      <p:bldP spid="68" grpId="0" animBg="1"/>
      <p:bldP spid="5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88682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a:t>
            </a:r>
            <a:endParaRPr lang="fr-FR" sz="2400" u="sng" dirty="0"/>
          </a:p>
        </p:txBody>
      </p:sp>
      <p:sp>
        <p:nvSpPr>
          <p:cNvPr id="7" name="Rectangle 6"/>
          <p:cNvSpPr/>
          <p:nvPr/>
        </p:nvSpPr>
        <p:spPr>
          <a:xfrm>
            <a:off x="-22516" y="1844824"/>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Hexadécimal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754.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 JOUER……</a:t>
            </a:r>
          </a:p>
        </p:txBody>
      </p:sp>
      <p:sp>
        <p:nvSpPr>
          <p:cNvPr id="8" name="Rectangle 7"/>
          <p:cNvSpPr/>
          <p:nvPr/>
        </p:nvSpPr>
        <p:spPr>
          <a:xfrm>
            <a:off x="6400209" y="5371535"/>
            <a:ext cx="780983"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2F2</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313149" y="504023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11760" y="6237312"/>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754</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2F2 </a:t>
            </a:r>
            <a:r>
              <a:rPr lang="fr-FR" sz="2400" b="1" baseline="-25000" dirty="0" smtClean="0">
                <a:solidFill>
                  <a:schemeClr val="bg1"/>
                </a:solidFill>
                <a:latin typeface="Arial" pitchFamily="34" charset="0"/>
                <a:cs typeface="Arial" pitchFamily="34" charset="0"/>
              </a:rPr>
              <a:t>H</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grpSp>
        <p:nvGrpSpPr>
          <p:cNvPr id="22" name="Groupe 21"/>
          <p:cNvGrpSpPr/>
          <p:nvPr/>
        </p:nvGrpSpPr>
        <p:grpSpPr>
          <a:xfrm>
            <a:off x="2904845" y="3429001"/>
            <a:ext cx="1019083" cy="1620040"/>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2051720" y="3501008"/>
            <a:ext cx="785793"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754</a:t>
            </a:r>
            <a:endParaRPr lang="fr-FR" sz="2800" b="1" dirty="0">
              <a:solidFill>
                <a:schemeClr val="bg1"/>
              </a:solidFill>
              <a:latin typeface="Arial" pitchFamily="34" charset="0"/>
              <a:cs typeface="Arial" pitchFamily="34" charset="0"/>
            </a:endParaRPr>
          </a:p>
        </p:txBody>
      </p:sp>
      <p:sp>
        <p:nvSpPr>
          <p:cNvPr id="54" name="ZoneTexte 53"/>
          <p:cNvSpPr txBox="1"/>
          <p:nvPr/>
        </p:nvSpPr>
        <p:spPr>
          <a:xfrm>
            <a:off x="2915816" y="3481844"/>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55" name="ZoneTexte 54"/>
          <p:cNvSpPr txBox="1"/>
          <p:nvPr/>
        </p:nvSpPr>
        <p:spPr>
          <a:xfrm>
            <a:off x="2951851" y="4005749"/>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4</a:t>
            </a:r>
            <a:endParaRPr lang="fr-FR" sz="2800" b="1" dirty="0">
              <a:solidFill>
                <a:schemeClr val="bg1"/>
              </a:solidFill>
              <a:latin typeface="Arial" pitchFamily="34" charset="0"/>
              <a:cs typeface="Arial" pitchFamily="34" charset="0"/>
            </a:endParaRPr>
          </a:p>
        </p:txBody>
      </p:sp>
      <p:sp>
        <p:nvSpPr>
          <p:cNvPr id="56" name="ZoneTexte 55"/>
          <p:cNvSpPr txBox="1"/>
          <p:nvPr/>
        </p:nvSpPr>
        <p:spPr>
          <a:xfrm>
            <a:off x="2051720" y="3861048"/>
            <a:ext cx="765979"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114</a:t>
            </a:r>
            <a:endParaRPr lang="fr-FR" sz="2800" b="1" dirty="0">
              <a:solidFill>
                <a:schemeClr val="bg1"/>
              </a:solidFill>
              <a:latin typeface="Arial" pitchFamily="34" charset="0"/>
              <a:cs typeface="Arial" pitchFamily="34" charset="0"/>
            </a:endParaRPr>
          </a:p>
        </p:txBody>
      </p:sp>
      <p:sp>
        <p:nvSpPr>
          <p:cNvPr id="57" name="ZoneTexte 56"/>
          <p:cNvSpPr txBox="1"/>
          <p:nvPr/>
        </p:nvSpPr>
        <p:spPr>
          <a:xfrm>
            <a:off x="2458766" y="4246712"/>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2</a:t>
            </a:r>
            <a:endParaRPr lang="fr-FR" sz="2800" b="1" dirty="0">
              <a:solidFill>
                <a:schemeClr val="bg1"/>
              </a:solidFill>
              <a:latin typeface="Arial" pitchFamily="34" charset="0"/>
              <a:cs typeface="Arial" pitchFamily="34" charset="0"/>
            </a:endParaRPr>
          </a:p>
        </p:txBody>
      </p:sp>
      <p:grpSp>
        <p:nvGrpSpPr>
          <p:cNvPr id="63" name="Groupe 62"/>
          <p:cNvGrpSpPr/>
          <p:nvPr/>
        </p:nvGrpSpPr>
        <p:grpSpPr>
          <a:xfrm>
            <a:off x="3708722" y="3891785"/>
            <a:ext cx="916357" cy="1481431"/>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3705528" y="3971916"/>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60" name="ZoneTexte 59"/>
          <p:cNvSpPr txBox="1"/>
          <p:nvPr/>
        </p:nvSpPr>
        <p:spPr>
          <a:xfrm>
            <a:off x="3805715" y="4461553"/>
            <a:ext cx="385042" cy="523220"/>
          </a:xfrm>
          <a:prstGeom prst="rect">
            <a:avLst/>
          </a:prstGeom>
          <a:noFill/>
        </p:spPr>
        <p:txBody>
          <a:bodyPr wrap="none" rtlCol="0">
            <a:spAutoFit/>
          </a:bodyPr>
          <a:lstStyle/>
          <a:p>
            <a:r>
              <a:rPr lang="fr-FR" sz="2800" b="1" dirty="0">
                <a:solidFill>
                  <a:schemeClr val="bg1"/>
                </a:solidFill>
                <a:latin typeface="Arial" pitchFamily="34" charset="0"/>
                <a:cs typeface="Arial" pitchFamily="34" charset="0"/>
              </a:rPr>
              <a:t>2</a:t>
            </a:r>
          </a:p>
        </p:txBody>
      </p:sp>
      <p:sp>
        <p:nvSpPr>
          <p:cNvPr id="61" name="ZoneTexte 60"/>
          <p:cNvSpPr txBox="1"/>
          <p:nvPr/>
        </p:nvSpPr>
        <p:spPr>
          <a:xfrm>
            <a:off x="2962822" y="4391526"/>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15</a:t>
            </a:r>
            <a:endParaRPr lang="fr-FR" sz="2800" b="1" dirty="0">
              <a:solidFill>
                <a:schemeClr val="bg1"/>
              </a:solidFill>
              <a:latin typeface="Arial" pitchFamily="34" charset="0"/>
              <a:cs typeface="Arial" pitchFamily="34" charset="0"/>
            </a:endParaRPr>
          </a:p>
        </p:txBody>
      </p:sp>
      <p:sp>
        <p:nvSpPr>
          <p:cNvPr id="78" name="Ellipse 77"/>
          <p:cNvSpPr/>
          <p:nvPr/>
        </p:nvSpPr>
        <p:spPr>
          <a:xfrm>
            <a:off x="3014035" y="4410130"/>
            <a:ext cx="534204" cy="574643"/>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79" name="Ellipse 78"/>
          <p:cNvSpPr/>
          <p:nvPr/>
        </p:nvSpPr>
        <p:spPr>
          <a:xfrm>
            <a:off x="3748658" y="4489053"/>
            <a:ext cx="499156" cy="495720"/>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45" name="Ellipse 44"/>
          <p:cNvSpPr/>
          <p:nvPr/>
        </p:nvSpPr>
        <p:spPr>
          <a:xfrm>
            <a:off x="2411760" y="4321201"/>
            <a:ext cx="445597" cy="45258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40" name="Rectangle 39"/>
          <p:cNvSpPr/>
          <p:nvPr/>
        </p:nvSpPr>
        <p:spPr>
          <a:xfrm>
            <a:off x="6225481" y="4329935"/>
            <a:ext cx="1194558"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15 </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F</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endParaRPr lang="fr-FR"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2" name="ZoneTexte 31"/>
          <p:cNvSpPr txBox="1"/>
          <p:nvPr/>
        </p:nvSpPr>
        <p:spPr>
          <a:xfrm>
            <a:off x="3178846" y="4005064"/>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7</a:t>
            </a:r>
            <a:endParaRPr lang="fr-FR" sz="2800" b="1" dirty="0">
              <a:solidFill>
                <a:schemeClr val="bg1"/>
              </a:solidFill>
              <a:latin typeface="Arial" pitchFamily="34" charset="0"/>
              <a:cs typeface="Arial" pitchFamily="34" charset="0"/>
            </a:endParaRPr>
          </a:p>
        </p:txBody>
      </p:sp>
      <p:sp>
        <p:nvSpPr>
          <p:cNvPr id="53" name="Forme libre 52"/>
          <p:cNvSpPr/>
          <p:nvPr/>
        </p:nvSpPr>
        <p:spPr>
          <a:xfrm>
            <a:off x="2291649" y="4851371"/>
            <a:ext cx="1774394" cy="520164"/>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Tree>
    <p:extLst>
      <p:ext uri="{BB962C8B-B14F-4D97-AF65-F5344CB8AC3E}">
        <p14:creationId xmlns:p14="http://schemas.microsoft.com/office/powerpoint/2010/main" val="3272223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350"/>
                            </p:stCondLst>
                            <p:childTnLst>
                              <p:par>
                                <p:cTn id="9" presetID="22" presetClass="entr" presetSubtype="8" fill="hold" grpId="0"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2350"/>
                            </p:stCondLst>
                            <p:childTnLst>
                              <p:par>
                                <p:cTn id="13" presetID="22" presetClass="entr" presetSubtype="8" fill="hold" nodeType="afterEffect">
                                  <p:stCondLst>
                                    <p:cond delay="50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par>
                          <p:cTn id="16" fill="hold">
                            <p:stCondLst>
                              <p:cond delay="3350"/>
                            </p:stCondLst>
                            <p:childTnLst>
                              <p:par>
                                <p:cTn id="17" presetID="22" presetClass="entr" presetSubtype="8" fill="hold" grpId="0" nodeType="afterEffect">
                                  <p:stCondLst>
                                    <p:cond delay="500"/>
                                  </p:stCondLst>
                                  <p:childTnLst>
                                    <p:set>
                                      <p:cBhvr>
                                        <p:cTn id="18" dur="1" fill="hold">
                                          <p:stCondLst>
                                            <p:cond delay="0"/>
                                          </p:stCondLst>
                                        </p:cTn>
                                        <p:tgtEl>
                                          <p:spTgt spid="54"/>
                                        </p:tgtEl>
                                        <p:attrNameLst>
                                          <p:attrName>style.visibility</p:attrName>
                                        </p:attrNameLst>
                                      </p:cBhvr>
                                      <p:to>
                                        <p:strVal val="visible"/>
                                      </p:to>
                                    </p:set>
                                    <p:animEffect transition="in" filter="wipe(left)">
                                      <p:cBhvr>
                                        <p:cTn id="19" dur="500"/>
                                        <p:tgtEl>
                                          <p:spTgt spid="5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wipe(left)">
                                      <p:cBhvr>
                                        <p:cTn id="24" dur="500"/>
                                        <p:tgtEl>
                                          <p:spTgt spid="55"/>
                                        </p:tgtEl>
                                      </p:cBhvr>
                                    </p:animEffect>
                                  </p:childTnLst>
                                </p:cTn>
                              </p:par>
                            </p:childTnLst>
                          </p:cTn>
                        </p:par>
                        <p:par>
                          <p:cTn id="25" fill="hold">
                            <p:stCondLst>
                              <p:cond delay="500"/>
                            </p:stCondLst>
                            <p:childTnLst>
                              <p:par>
                                <p:cTn id="26" presetID="22" presetClass="entr" presetSubtype="8" fill="hold" grpId="0" nodeType="afterEffect">
                                  <p:stCondLst>
                                    <p:cond delay="500"/>
                                  </p:stCondLst>
                                  <p:childTnLst>
                                    <p:set>
                                      <p:cBhvr>
                                        <p:cTn id="27" dur="1" fill="hold">
                                          <p:stCondLst>
                                            <p:cond delay="0"/>
                                          </p:stCondLst>
                                        </p:cTn>
                                        <p:tgtEl>
                                          <p:spTgt spid="56"/>
                                        </p:tgtEl>
                                        <p:attrNameLst>
                                          <p:attrName>style.visibility</p:attrName>
                                        </p:attrNameLst>
                                      </p:cBhvr>
                                      <p:to>
                                        <p:strVal val="visible"/>
                                      </p:to>
                                    </p:set>
                                    <p:animEffect transition="in" filter="wipe(left)">
                                      <p:cBhvr>
                                        <p:cTn id="28" dur="500"/>
                                        <p:tgtEl>
                                          <p:spTgt spid="5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left)">
                                      <p:cBhvr>
                                        <p:cTn id="33" dur="500"/>
                                        <p:tgtEl>
                                          <p:spTgt spid="32"/>
                                        </p:tgtEl>
                                      </p:cBhvr>
                                    </p:animEffect>
                                  </p:childTnLst>
                                </p:cTn>
                              </p:par>
                            </p:childTnLst>
                          </p:cTn>
                        </p:par>
                        <p:par>
                          <p:cTn id="34" fill="hold">
                            <p:stCondLst>
                              <p:cond delay="500"/>
                            </p:stCondLst>
                            <p:childTnLst>
                              <p:par>
                                <p:cTn id="35" presetID="22" presetClass="entr" presetSubtype="8" fill="hold" grpId="0" nodeType="afterEffect">
                                  <p:stCondLst>
                                    <p:cond delay="500"/>
                                  </p:stCondLst>
                                  <p:childTnLst>
                                    <p:set>
                                      <p:cBhvr>
                                        <p:cTn id="36" dur="1" fill="hold">
                                          <p:stCondLst>
                                            <p:cond delay="0"/>
                                          </p:stCondLst>
                                        </p:cTn>
                                        <p:tgtEl>
                                          <p:spTgt spid="57"/>
                                        </p:tgtEl>
                                        <p:attrNameLst>
                                          <p:attrName>style.visibility</p:attrName>
                                        </p:attrNameLst>
                                      </p:cBhvr>
                                      <p:to>
                                        <p:strVal val="visible"/>
                                      </p:to>
                                    </p:set>
                                    <p:animEffect transition="in" filter="wipe(left)">
                                      <p:cBhvr>
                                        <p:cTn id="37" dur="500"/>
                                        <p:tgtEl>
                                          <p:spTgt spid="57"/>
                                        </p:tgtEl>
                                      </p:cBhvr>
                                    </p:animEffect>
                                  </p:childTnLst>
                                </p:cTn>
                              </p:par>
                            </p:childTnLst>
                          </p:cTn>
                        </p:par>
                        <p:par>
                          <p:cTn id="38" fill="hold">
                            <p:stCondLst>
                              <p:cond delay="1500"/>
                            </p:stCondLst>
                            <p:childTnLst>
                              <p:par>
                                <p:cTn id="39" presetID="22" presetClass="entr" presetSubtype="8" fill="hold" grpId="0" nodeType="afterEffect">
                                  <p:stCondLst>
                                    <p:cond delay="500"/>
                                  </p:stCondLst>
                                  <p:childTnLst>
                                    <p:set>
                                      <p:cBhvr>
                                        <p:cTn id="40" dur="1" fill="hold">
                                          <p:stCondLst>
                                            <p:cond delay="0"/>
                                          </p:stCondLst>
                                        </p:cTn>
                                        <p:tgtEl>
                                          <p:spTgt spid="45"/>
                                        </p:tgtEl>
                                        <p:attrNameLst>
                                          <p:attrName>style.visibility</p:attrName>
                                        </p:attrNameLst>
                                      </p:cBhvr>
                                      <p:to>
                                        <p:strVal val="visible"/>
                                      </p:to>
                                    </p:set>
                                    <p:animEffect transition="in" filter="wipe(left)">
                                      <p:cBhvr>
                                        <p:cTn id="41" dur="500"/>
                                        <p:tgtEl>
                                          <p:spTgt spid="45"/>
                                        </p:tgtEl>
                                      </p:cBhvr>
                                    </p:animEffect>
                                  </p:childTnLst>
                                </p:cTn>
                              </p:par>
                            </p:childTnLst>
                          </p:cTn>
                        </p:par>
                        <p:par>
                          <p:cTn id="42" fill="hold">
                            <p:stCondLst>
                              <p:cond delay="2500"/>
                            </p:stCondLst>
                            <p:childTnLst>
                              <p:par>
                                <p:cTn id="43" presetID="22" presetClass="entr" presetSubtype="8" fill="hold" nodeType="afterEffect">
                                  <p:stCondLst>
                                    <p:cond delay="500"/>
                                  </p:stCondLst>
                                  <p:childTnLst>
                                    <p:set>
                                      <p:cBhvr>
                                        <p:cTn id="44" dur="1" fill="hold">
                                          <p:stCondLst>
                                            <p:cond delay="0"/>
                                          </p:stCondLst>
                                        </p:cTn>
                                        <p:tgtEl>
                                          <p:spTgt spid="63"/>
                                        </p:tgtEl>
                                        <p:attrNameLst>
                                          <p:attrName>style.visibility</p:attrName>
                                        </p:attrNameLst>
                                      </p:cBhvr>
                                      <p:to>
                                        <p:strVal val="visible"/>
                                      </p:to>
                                    </p:set>
                                    <p:animEffect transition="in" filter="wipe(left)">
                                      <p:cBhvr>
                                        <p:cTn id="45" dur="500"/>
                                        <p:tgtEl>
                                          <p:spTgt spid="63"/>
                                        </p:tgtEl>
                                      </p:cBhvr>
                                    </p:animEffect>
                                  </p:childTnLst>
                                </p:cTn>
                              </p:par>
                            </p:childTnLst>
                          </p:cTn>
                        </p:par>
                        <p:par>
                          <p:cTn id="46" fill="hold">
                            <p:stCondLst>
                              <p:cond delay="3500"/>
                            </p:stCondLst>
                            <p:childTnLst>
                              <p:par>
                                <p:cTn id="47" presetID="22" presetClass="entr" presetSubtype="8" fill="hold" grpId="0" nodeType="afterEffect">
                                  <p:stCondLst>
                                    <p:cond delay="500"/>
                                  </p:stCondLst>
                                  <p:childTnLst>
                                    <p:set>
                                      <p:cBhvr>
                                        <p:cTn id="48" dur="1" fill="hold">
                                          <p:stCondLst>
                                            <p:cond delay="0"/>
                                          </p:stCondLst>
                                        </p:cTn>
                                        <p:tgtEl>
                                          <p:spTgt spid="65"/>
                                        </p:tgtEl>
                                        <p:attrNameLst>
                                          <p:attrName>style.visibility</p:attrName>
                                        </p:attrNameLst>
                                      </p:cBhvr>
                                      <p:to>
                                        <p:strVal val="visible"/>
                                      </p:to>
                                    </p:set>
                                    <p:animEffect transition="in" filter="wipe(left)">
                                      <p:cBhvr>
                                        <p:cTn id="49" dur="500"/>
                                        <p:tgtEl>
                                          <p:spTgt spid="65"/>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60"/>
                                        </p:tgtEl>
                                        <p:attrNameLst>
                                          <p:attrName>style.visibility</p:attrName>
                                        </p:attrNameLst>
                                      </p:cBhvr>
                                      <p:to>
                                        <p:strVal val="visible"/>
                                      </p:to>
                                    </p:set>
                                    <p:animEffect transition="in" filter="wipe(left)">
                                      <p:cBhvr>
                                        <p:cTn id="54" dur="500"/>
                                        <p:tgtEl>
                                          <p:spTgt spid="60"/>
                                        </p:tgtEl>
                                      </p:cBhvr>
                                    </p:animEffect>
                                  </p:childTnLst>
                                </p:cTn>
                              </p:par>
                            </p:childTnLst>
                          </p:cTn>
                        </p:par>
                        <p:par>
                          <p:cTn id="55" fill="hold">
                            <p:stCondLst>
                              <p:cond delay="500"/>
                            </p:stCondLst>
                            <p:childTnLst>
                              <p:par>
                                <p:cTn id="56" presetID="22" presetClass="entr" presetSubtype="8" fill="hold" grpId="0" nodeType="afterEffect">
                                  <p:stCondLst>
                                    <p:cond delay="500"/>
                                  </p:stCondLst>
                                  <p:childTnLst>
                                    <p:set>
                                      <p:cBhvr>
                                        <p:cTn id="57" dur="1" fill="hold">
                                          <p:stCondLst>
                                            <p:cond delay="0"/>
                                          </p:stCondLst>
                                        </p:cTn>
                                        <p:tgtEl>
                                          <p:spTgt spid="61"/>
                                        </p:tgtEl>
                                        <p:attrNameLst>
                                          <p:attrName>style.visibility</p:attrName>
                                        </p:attrNameLst>
                                      </p:cBhvr>
                                      <p:to>
                                        <p:strVal val="visible"/>
                                      </p:to>
                                    </p:set>
                                    <p:animEffect transition="in" filter="wipe(left)">
                                      <p:cBhvr>
                                        <p:cTn id="58" dur="500"/>
                                        <p:tgtEl>
                                          <p:spTgt spid="61"/>
                                        </p:tgtEl>
                                      </p:cBhvr>
                                    </p:animEffect>
                                  </p:childTnLst>
                                </p:cTn>
                              </p:par>
                            </p:childTnLst>
                          </p:cTn>
                        </p:par>
                        <p:par>
                          <p:cTn id="59" fill="hold">
                            <p:stCondLst>
                              <p:cond delay="1500"/>
                            </p:stCondLst>
                            <p:childTnLst>
                              <p:par>
                                <p:cTn id="60" presetID="22" presetClass="entr" presetSubtype="8" fill="hold" grpId="0" nodeType="afterEffect">
                                  <p:stCondLst>
                                    <p:cond delay="500"/>
                                  </p:stCondLst>
                                  <p:childTnLst>
                                    <p:set>
                                      <p:cBhvr>
                                        <p:cTn id="61" dur="1" fill="hold">
                                          <p:stCondLst>
                                            <p:cond delay="0"/>
                                          </p:stCondLst>
                                        </p:cTn>
                                        <p:tgtEl>
                                          <p:spTgt spid="78"/>
                                        </p:tgtEl>
                                        <p:attrNameLst>
                                          <p:attrName>style.visibility</p:attrName>
                                        </p:attrNameLst>
                                      </p:cBhvr>
                                      <p:to>
                                        <p:strVal val="visible"/>
                                      </p:to>
                                    </p:set>
                                    <p:animEffect transition="in" filter="wipe(left)">
                                      <p:cBhvr>
                                        <p:cTn id="62" dur="500"/>
                                        <p:tgtEl>
                                          <p:spTgt spid="78"/>
                                        </p:tgtEl>
                                      </p:cBhvr>
                                    </p:animEffect>
                                  </p:childTnLst>
                                </p:cTn>
                              </p:par>
                            </p:childTnLst>
                          </p:cTn>
                        </p:par>
                        <p:par>
                          <p:cTn id="63" fill="hold">
                            <p:stCondLst>
                              <p:cond delay="2500"/>
                            </p:stCondLst>
                            <p:childTnLst>
                              <p:par>
                                <p:cTn id="64" presetID="22" presetClass="entr" presetSubtype="8" fill="hold" grpId="0" nodeType="afterEffect">
                                  <p:stCondLst>
                                    <p:cond delay="500"/>
                                  </p:stCondLst>
                                  <p:childTnLst>
                                    <p:set>
                                      <p:cBhvr>
                                        <p:cTn id="65" dur="1" fill="hold">
                                          <p:stCondLst>
                                            <p:cond delay="0"/>
                                          </p:stCondLst>
                                        </p:cTn>
                                        <p:tgtEl>
                                          <p:spTgt spid="79"/>
                                        </p:tgtEl>
                                        <p:attrNameLst>
                                          <p:attrName>style.visibility</p:attrName>
                                        </p:attrNameLst>
                                      </p:cBhvr>
                                      <p:to>
                                        <p:strVal val="visible"/>
                                      </p:to>
                                    </p:set>
                                    <p:animEffect transition="in" filter="wipe(left)">
                                      <p:cBhvr>
                                        <p:cTn id="66" dur="500"/>
                                        <p:tgtEl>
                                          <p:spTgt spid="79"/>
                                        </p:tgtEl>
                                      </p:cBhvr>
                                    </p:animEffect>
                                  </p:childTnLst>
                                </p:cTn>
                              </p:par>
                            </p:childTnLst>
                          </p:cTn>
                        </p:par>
                        <p:par>
                          <p:cTn id="67" fill="hold">
                            <p:stCondLst>
                              <p:cond delay="3500"/>
                            </p:stCondLst>
                            <p:childTnLst>
                              <p:par>
                                <p:cTn id="68" presetID="22" presetClass="entr" presetSubtype="2" fill="hold" grpId="0" nodeType="afterEffect">
                                  <p:stCondLst>
                                    <p:cond delay="500"/>
                                  </p:stCondLst>
                                  <p:childTnLst>
                                    <p:set>
                                      <p:cBhvr>
                                        <p:cTn id="69" dur="1" fill="hold">
                                          <p:stCondLst>
                                            <p:cond delay="0"/>
                                          </p:stCondLst>
                                        </p:cTn>
                                        <p:tgtEl>
                                          <p:spTgt spid="53"/>
                                        </p:tgtEl>
                                        <p:attrNameLst>
                                          <p:attrName>style.visibility</p:attrName>
                                        </p:attrNameLst>
                                      </p:cBhvr>
                                      <p:to>
                                        <p:strVal val="visible"/>
                                      </p:to>
                                    </p:set>
                                    <p:animEffect transition="in" filter="wipe(right)">
                                      <p:cBhvr>
                                        <p:cTn id="70" dur="500"/>
                                        <p:tgtEl>
                                          <p:spTgt spid="53"/>
                                        </p:tgtEl>
                                      </p:cBhvr>
                                    </p:animEffect>
                                  </p:childTnLst>
                                </p:cTn>
                              </p:par>
                            </p:childTnLst>
                          </p:cTn>
                        </p:par>
                        <p:par>
                          <p:cTn id="71" fill="hold">
                            <p:stCondLst>
                              <p:cond delay="4500"/>
                            </p:stCondLst>
                            <p:childTnLst>
                              <p:par>
                                <p:cTn id="72" presetID="22" presetClass="entr" presetSubtype="8" fill="hold" grpId="0" nodeType="afterEffect">
                                  <p:stCondLst>
                                    <p:cond delay="500"/>
                                  </p:stCondLst>
                                  <p:childTnLst>
                                    <p:set>
                                      <p:cBhvr>
                                        <p:cTn id="73" dur="1" fill="hold">
                                          <p:stCondLst>
                                            <p:cond delay="0"/>
                                          </p:stCondLst>
                                        </p:cTn>
                                        <p:tgtEl>
                                          <p:spTgt spid="40"/>
                                        </p:tgtEl>
                                        <p:attrNameLst>
                                          <p:attrName>style.visibility</p:attrName>
                                        </p:attrNameLst>
                                      </p:cBhvr>
                                      <p:to>
                                        <p:strVal val="visible"/>
                                      </p:to>
                                    </p:set>
                                    <p:animEffect transition="in" filter="wipe(left)">
                                      <p:cBhvr>
                                        <p:cTn id="74" dur="500"/>
                                        <p:tgtEl>
                                          <p:spTgt spid="40"/>
                                        </p:tgtEl>
                                      </p:cBhvr>
                                    </p:animEffect>
                                  </p:childTnLst>
                                </p:cTn>
                              </p:par>
                            </p:childTnLst>
                          </p:cTn>
                        </p:par>
                        <p:par>
                          <p:cTn id="75" fill="hold">
                            <p:stCondLst>
                              <p:cond delay="5500"/>
                            </p:stCondLst>
                            <p:childTnLst>
                              <p:par>
                                <p:cTn id="76" presetID="22" presetClass="entr" presetSubtype="8" fill="hold" grpId="0" nodeType="afterEffect">
                                  <p:stCondLst>
                                    <p:cond delay="500"/>
                                  </p:stCondLst>
                                  <p:childTnLst>
                                    <p:set>
                                      <p:cBhvr>
                                        <p:cTn id="77" dur="1" fill="hold">
                                          <p:stCondLst>
                                            <p:cond delay="0"/>
                                          </p:stCondLst>
                                        </p:cTn>
                                        <p:tgtEl>
                                          <p:spTgt spid="14"/>
                                        </p:tgtEl>
                                        <p:attrNameLst>
                                          <p:attrName>style.visibility</p:attrName>
                                        </p:attrNameLst>
                                      </p:cBhvr>
                                      <p:to>
                                        <p:strVal val="visible"/>
                                      </p:to>
                                    </p:set>
                                    <p:animEffect transition="in" filter="wipe(left)">
                                      <p:cBhvr>
                                        <p:cTn id="78" dur="500"/>
                                        <p:tgtEl>
                                          <p:spTgt spid="14"/>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8"/>
                                        </p:tgtEl>
                                        <p:attrNameLst>
                                          <p:attrName>style.visibility</p:attrName>
                                        </p:attrNameLst>
                                      </p:cBhvr>
                                      <p:to>
                                        <p:strVal val="visible"/>
                                      </p:to>
                                    </p:set>
                                    <p:animEffect transition="in" filter="wipe(left)">
                                      <p:cBhvr>
                                        <p:cTn id="83" dur="500"/>
                                        <p:tgtEl>
                                          <p:spTgt spid="8"/>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wipe(left)">
                                      <p:cBhvr>
                                        <p:cTn id="8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6" grpId="0"/>
      <p:bldP spid="54" grpId="0"/>
      <p:bldP spid="55" grpId="0"/>
      <p:bldP spid="56" grpId="0"/>
      <p:bldP spid="57" grpId="0"/>
      <p:bldP spid="65" grpId="0"/>
      <p:bldP spid="60" grpId="0"/>
      <p:bldP spid="61" grpId="0"/>
      <p:bldP spid="78" grpId="0" animBg="1"/>
      <p:bldP spid="79" grpId="0" animBg="1"/>
      <p:bldP spid="45" grpId="0" animBg="1"/>
      <p:bldP spid="40" grpId="0"/>
      <p:bldP spid="32" grpId="0"/>
      <p:bldP spid="5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95536" y="1196752"/>
            <a:ext cx="8352928" cy="2585323"/>
          </a:xfrm>
          <a:prstGeom prst="rect">
            <a:avLst/>
          </a:prstGeom>
          <a:noFill/>
        </p:spPr>
        <p:txBody>
          <a:bodyPr wrap="square" rtlCol="0">
            <a:spAutoFit/>
          </a:bodyPr>
          <a:lstStyle/>
          <a:p>
            <a:r>
              <a:rPr lang="fr-FR" b="1" dirty="0" smtClean="0">
                <a:solidFill>
                  <a:schemeClr val="bg1"/>
                </a:solidFill>
                <a:latin typeface="Arial" pitchFamily="34" charset="0"/>
                <a:cs typeface="Arial" pitchFamily="34" charset="0"/>
              </a:rPr>
              <a:t>Pour transmettre des informations les machines utilisent suivant les cas  des supports différents, l’air, les fils électriques, la fibre optique…..</a:t>
            </a:r>
          </a:p>
          <a:p>
            <a:r>
              <a:rPr lang="fr-FR" b="1" dirty="0" smtClean="0">
                <a:solidFill>
                  <a:schemeClr val="bg1"/>
                </a:solidFill>
                <a:latin typeface="Arial" pitchFamily="34" charset="0"/>
                <a:cs typeface="Arial" pitchFamily="34" charset="0"/>
              </a:rPr>
              <a:t>Il faudra de plus que les natures des signaux envoyés soient compatibles avec ceux que d’autres systèmes peuvent recevoir, niveau de tension, niveau de courant, signal lumineux, sonore…….</a:t>
            </a:r>
          </a:p>
          <a:p>
            <a:r>
              <a:rPr lang="fr-FR" b="1" dirty="0" smtClean="0">
                <a:solidFill>
                  <a:schemeClr val="bg1"/>
                </a:solidFill>
                <a:latin typeface="Arial" pitchFamily="34" charset="0"/>
                <a:cs typeface="Arial" pitchFamily="34" charset="0"/>
              </a:rPr>
              <a:t>Mais ce n’est pas tout, une fois ces questions, posées il reste la barrière du code. Ce signal que je reçois …..il veut dire quoi?</a:t>
            </a:r>
          </a:p>
          <a:p>
            <a:r>
              <a:rPr lang="fr-FR" b="1" dirty="0" smtClean="0">
                <a:solidFill>
                  <a:schemeClr val="bg1"/>
                </a:solidFill>
                <a:latin typeface="Arial" pitchFamily="34" charset="0"/>
                <a:cs typeface="Arial" pitchFamily="34" charset="0"/>
              </a:rPr>
              <a:t>C’est ici que commence la notion de codage.</a:t>
            </a:r>
          </a:p>
          <a:p>
            <a:endParaRPr lang="fr-FR" b="1" dirty="0">
              <a:solidFill>
                <a:schemeClr val="bg1"/>
              </a:solidFill>
              <a:latin typeface="Arial" pitchFamily="34" charset="0"/>
              <a:cs typeface="Arial" pitchFamily="34" charset="0"/>
            </a:endParaRPr>
          </a:p>
        </p:txBody>
      </p:sp>
      <p:sp>
        <p:nvSpPr>
          <p:cNvPr id="5" name="ZoneTexte 4"/>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3501008"/>
            <a:ext cx="4379978" cy="3284984"/>
          </a:xfrm>
          <a:prstGeom prst="rect">
            <a:avLst/>
          </a:prstGeom>
        </p:spPr>
      </p:pic>
      <p:sp>
        <p:nvSpPr>
          <p:cNvPr id="7" name="Rectangle 6"/>
          <p:cNvSpPr/>
          <p:nvPr/>
        </p:nvSpPr>
        <p:spPr>
          <a:xfrm>
            <a:off x="683568" y="4292178"/>
            <a:ext cx="3960440" cy="923330"/>
          </a:xfrm>
          <a:prstGeom prst="rect">
            <a:avLst/>
          </a:prstGeom>
        </p:spPr>
        <p:txBody>
          <a:bodyPr wrap="square">
            <a:spAutoFit/>
          </a:bodyPr>
          <a:lstStyle/>
          <a:p>
            <a:r>
              <a:rPr lang="fr-FR" b="1" dirty="0">
                <a:solidFill>
                  <a:schemeClr val="bg1"/>
                </a:solidFill>
                <a:latin typeface="Arial" pitchFamily="34" charset="0"/>
                <a:cs typeface="Arial" pitchFamily="34" charset="0"/>
              </a:rPr>
              <a:t>….. Un peu comme l’homme </a:t>
            </a:r>
            <a:r>
              <a:rPr lang="fr-FR" b="1" dirty="0" smtClean="0">
                <a:solidFill>
                  <a:schemeClr val="bg1"/>
                </a:solidFill>
                <a:latin typeface="Arial" pitchFamily="34" charset="0"/>
                <a:cs typeface="Arial" pitchFamily="34" charset="0"/>
              </a:rPr>
              <a:t> en </a:t>
            </a:r>
            <a:r>
              <a:rPr lang="fr-FR" b="1" dirty="0">
                <a:solidFill>
                  <a:schemeClr val="bg1"/>
                </a:solidFill>
                <a:latin typeface="Arial" pitchFamily="34" charset="0"/>
                <a:cs typeface="Arial" pitchFamily="34" charset="0"/>
              </a:rPr>
              <a:t>fait, et c’est assez logique vu que c’est lui qui les a construites….</a:t>
            </a:r>
          </a:p>
        </p:txBody>
      </p:sp>
    </p:spTree>
    <p:extLst>
      <p:ext uri="{BB962C8B-B14F-4D97-AF65-F5344CB8AC3E}">
        <p14:creationId xmlns:p14="http://schemas.microsoft.com/office/powerpoint/2010/main" val="4111595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250"/>
                            </p:stCondLst>
                            <p:childTnLst>
                              <p:par>
                                <p:cTn id="9" presetID="10" presetClass="entr" presetSubtype="0" fill="hold" grpId="0" nodeType="afterEffect">
                                  <p:stCondLst>
                                    <p:cond delay="125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8000"/>
                            </p:stCondLst>
                            <p:childTnLst>
                              <p:par>
                                <p:cTn id="13" presetID="53" presetClass="entr" presetSubtype="16"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779912" y="2456111"/>
            <a:ext cx="1188146" cy="769441"/>
          </a:xfrm>
          <a:prstGeom prst="rect">
            <a:avLst/>
          </a:prstGeom>
          <a:noFill/>
        </p:spPr>
        <p:txBody>
          <a:bodyPr wrap="none" rtlCol="0">
            <a:spAutoFit/>
          </a:bodyPr>
          <a:lstStyle/>
          <a:p>
            <a:r>
              <a:rPr lang="fr-FR" sz="4400" b="1" dirty="0" smtClean="0"/>
              <a:t>FIN</a:t>
            </a:r>
            <a:endParaRPr lang="fr-FR" sz="4400" b="1" dirty="0"/>
          </a:p>
        </p:txBody>
      </p:sp>
    </p:spTree>
    <p:extLst>
      <p:ext uri="{BB962C8B-B14F-4D97-AF65-F5344CB8AC3E}">
        <p14:creationId xmlns:p14="http://schemas.microsoft.com/office/powerpoint/2010/main" val="28432912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4" name="Rectangle 3"/>
          <p:cNvSpPr/>
          <p:nvPr/>
        </p:nvSpPr>
        <p:spPr>
          <a:xfrm>
            <a:off x="35024" y="1124743"/>
            <a:ext cx="9217496" cy="1200329"/>
          </a:xfrm>
          <a:prstGeom prst="rect">
            <a:avLst/>
          </a:prstGeom>
        </p:spPr>
        <p:txBody>
          <a:bodyPr wrap="square">
            <a:spAutoFit/>
          </a:bodyPr>
          <a:lstStyle/>
          <a:p>
            <a:r>
              <a:rPr lang="fr-FR" b="1" dirty="0" smtClean="0">
                <a:solidFill>
                  <a:schemeClr val="bg1"/>
                </a:solidFill>
                <a:latin typeface="Arial" pitchFamily="34" charset="0"/>
                <a:cs typeface="Arial" pitchFamily="34" charset="0"/>
              </a:rPr>
              <a:t>Deux types de signaux servent à faire communiquer les machines:</a:t>
            </a:r>
            <a:br>
              <a:rPr lang="fr-FR" b="1" dirty="0" smtClean="0">
                <a:solidFill>
                  <a:schemeClr val="bg1"/>
                </a:solidFill>
                <a:latin typeface="Arial" pitchFamily="34" charset="0"/>
                <a:cs typeface="Arial" pitchFamily="34" charset="0"/>
              </a:rPr>
            </a:br>
            <a:r>
              <a:rPr lang="fr-FR" b="1" dirty="0" smtClean="0">
                <a:solidFill>
                  <a:schemeClr val="bg1"/>
                </a:solidFill>
                <a:latin typeface="Arial" pitchFamily="34" charset="0"/>
                <a:cs typeface="Arial" pitchFamily="34" charset="0"/>
              </a:rPr>
              <a:t>- Le premier assez proche de ce qui existe naturellement: l’analogique;</a:t>
            </a:r>
          </a:p>
          <a:p>
            <a:r>
              <a:rPr lang="fr-FR" b="1" dirty="0" smtClean="0">
                <a:solidFill>
                  <a:schemeClr val="bg1"/>
                </a:solidFill>
                <a:latin typeface="Arial" pitchFamily="34" charset="0"/>
                <a:cs typeface="Arial" pitchFamily="34" charset="0"/>
              </a:rPr>
              <a:t>- Le deuxième très répandu grâce à ses performance et son faible coût, le numérique</a:t>
            </a:r>
          </a:p>
        </p:txBody>
      </p:sp>
      <p:sp>
        <p:nvSpPr>
          <p:cNvPr id="5" name="Rectangle 4"/>
          <p:cNvSpPr/>
          <p:nvPr/>
        </p:nvSpPr>
        <p:spPr>
          <a:xfrm>
            <a:off x="72008" y="2348880"/>
            <a:ext cx="8964488" cy="1754326"/>
          </a:xfrm>
          <a:prstGeom prst="rect">
            <a:avLst/>
          </a:prstGeom>
        </p:spPr>
        <p:txBody>
          <a:bodyPr wrap="square">
            <a:spAutoFit/>
          </a:bodyPr>
          <a:lstStyle/>
          <a:p>
            <a:r>
              <a:rPr lang="fr-FR" b="1" dirty="0" smtClean="0">
                <a:solidFill>
                  <a:schemeClr val="bg1"/>
                </a:solidFill>
                <a:latin typeface="Arial" pitchFamily="34" charset="0"/>
                <a:cs typeface="Arial" pitchFamily="34" charset="0"/>
              </a:rPr>
              <a:t>Naturellement une température, un son, une pression, un débit, une distance …..</a:t>
            </a:r>
          </a:p>
          <a:p>
            <a:r>
              <a:rPr lang="fr-FR" b="1" dirty="0" smtClean="0">
                <a:solidFill>
                  <a:schemeClr val="bg1"/>
                </a:solidFill>
                <a:latin typeface="Arial" pitchFamily="34" charset="0"/>
                <a:cs typeface="Arial" pitchFamily="34" charset="0"/>
              </a:rPr>
              <a:t>Varient de manière linéaire dans le temps…. On n’est pas à 25° et l’instant d’après à 75°  C.</a:t>
            </a:r>
          </a:p>
          <a:p>
            <a:r>
              <a:rPr lang="fr-FR" b="1" dirty="0" smtClean="0">
                <a:solidFill>
                  <a:schemeClr val="bg1"/>
                </a:solidFill>
                <a:latin typeface="Arial" pitchFamily="34" charset="0"/>
                <a:cs typeface="Arial" pitchFamily="34" charset="0"/>
              </a:rPr>
              <a:t>On parle de grandeur analogique, dés lors on pourrait directement affecter une valeur en tension, courant,….. à cette mesure physique ce serait alors un signal analogique.</a:t>
            </a:r>
          </a:p>
        </p:txBody>
      </p:sp>
      <p:cxnSp>
        <p:nvCxnSpPr>
          <p:cNvPr id="7" name="Connecteur droit avec flèche 6"/>
          <p:cNvCxnSpPr/>
          <p:nvPr/>
        </p:nvCxnSpPr>
        <p:spPr>
          <a:xfrm>
            <a:off x="4005610" y="6026456"/>
            <a:ext cx="4896544"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flipV="1">
            <a:off x="4149626" y="4370272"/>
            <a:ext cx="0" cy="1944216"/>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0" name="Forme libre 9"/>
          <p:cNvSpPr/>
          <p:nvPr/>
        </p:nvSpPr>
        <p:spPr>
          <a:xfrm>
            <a:off x="4179714" y="4464426"/>
            <a:ext cx="4711700" cy="1344890"/>
          </a:xfrm>
          <a:custGeom>
            <a:avLst/>
            <a:gdLst>
              <a:gd name="connsiteX0" fmla="*/ 0 w 4711700"/>
              <a:gd name="connsiteY0" fmla="*/ 1344890 h 1344890"/>
              <a:gd name="connsiteX1" fmla="*/ 647700 w 4711700"/>
              <a:gd name="connsiteY1" fmla="*/ 874990 h 1344890"/>
              <a:gd name="connsiteX2" fmla="*/ 1155700 w 4711700"/>
              <a:gd name="connsiteY2" fmla="*/ 163790 h 1344890"/>
              <a:gd name="connsiteX3" fmla="*/ 2044700 w 4711700"/>
              <a:gd name="connsiteY3" fmla="*/ 24090 h 1344890"/>
              <a:gd name="connsiteX4" fmla="*/ 3098800 w 4711700"/>
              <a:gd name="connsiteY4" fmla="*/ 532090 h 1344890"/>
              <a:gd name="connsiteX5" fmla="*/ 3797300 w 4711700"/>
              <a:gd name="connsiteY5" fmla="*/ 455890 h 1344890"/>
              <a:gd name="connsiteX6" fmla="*/ 4559300 w 4711700"/>
              <a:gd name="connsiteY6" fmla="*/ 887690 h 1344890"/>
              <a:gd name="connsiteX7" fmla="*/ 4711700 w 4711700"/>
              <a:gd name="connsiteY7" fmla="*/ 963890 h 134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1700" h="1344890">
                <a:moveTo>
                  <a:pt x="0" y="1344890"/>
                </a:moveTo>
                <a:cubicBezTo>
                  <a:pt x="227541" y="1208365"/>
                  <a:pt x="455083" y="1071840"/>
                  <a:pt x="647700" y="874990"/>
                </a:cubicBezTo>
                <a:cubicBezTo>
                  <a:pt x="840317" y="678140"/>
                  <a:pt x="922867" y="305607"/>
                  <a:pt x="1155700" y="163790"/>
                </a:cubicBezTo>
                <a:cubicBezTo>
                  <a:pt x="1388533" y="21973"/>
                  <a:pt x="1720850" y="-37293"/>
                  <a:pt x="2044700" y="24090"/>
                </a:cubicBezTo>
                <a:cubicBezTo>
                  <a:pt x="2368550" y="85473"/>
                  <a:pt x="2806700" y="460123"/>
                  <a:pt x="3098800" y="532090"/>
                </a:cubicBezTo>
                <a:cubicBezTo>
                  <a:pt x="3390900" y="604057"/>
                  <a:pt x="3553883" y="396623"/>
                  <a:pt x="3797300" y="455890"/>
                </a:cubicBezTo>
                <a:cubicBezTo>
                  <a:pt x="4040717" y="515157"/>
                  <a:pt x="4406900" y="803023"/>
                  <a:pt x="4559300" y="887690"/>
                </a:cubicBezTo>
                <a:cubicBezTo>
                  <a:pt x="4711700" y="972357"/>
                  <a:pt x="4711700" y="968123"/>
                  <a:pt x="4711700" y="963890"/>
                </a:cubicBez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193328" y="4217938"/>
            <a:ext cx="3514576" cy="2308324"/>
          </a:xfrm>
          <a:prstGeom prst="rect">
            <a:avLst/>
          </a:prstGeom>
        </p:spPr>
        <p:txBody>
          <a:bodyPr wrap="square">
            <a:spAutoFit/>
          </a:bodyPr>
          <a:lstStyle/>
          <a:p>
            <a:r>
              <a:rPr lang="fr-FR" b="1" dirty="0" smtClean="0">
                <a:solidFill>
                  <a:schemeClr val="bg1"/>
                </a:solidFill>
                <a:latin typeface="Arial" pitchFamily="34" charset="0"/>
                <a:cs typeface="Arial" pitchFamily="34" charset="0"/>
              </a:rPr>
              <a:t>Mais la plupart de nos systèmes ont une partie commande fonctionnant avec des microprocesseurs, et ils ne comprennent que des  0 et des 1. On va donc convertir ce signal analogique  en signal numérique</a:t>
            </a:r>
          </a:p>
        </p:txBody>
      </p:sp>
      <p:sp>
        <p:nvSpPr>
          <p:cNvPr id="2" name="Rectangle 1"/>
          <p:cNvSpPr/>
          <p:nvPr/>
        </p:nvSpPr>
        <p:spPr>
          <a:xfrm>
            <a:off x="4149626" y="3934797"/>
            <a:ext cx="1223412" cy="646331"/>
          </a:xfrm>
          <a:prstGeom prst="rect">
            <a:avLst/>
          </a:prstGeom>
        </p:spPr>
        <p:txBody>
          <a:bodyPr wrap="none">
            <a:spAutoFit/>
          </a:bodyPr>
          <a:lstStyle/>
          <a:p>
            <a:r>
              <a:rPr lang="fr-FR" b="1" dirty="0" smtClean="0">
                <a:latin typeface="Arial" pitchFamily="34" charset="0"/>
                <a:cs typeface="Arial" pitchFamily="34" charset="0"/>
              </a:rPr>
              <a:t>Grandeur</a:t>
            </a:r>
          </a:p>
          <a:p>
            <a:r>
              <a:rPr lang="fr-FR" b="1" dirty="0" smtClean="0">
                <a:latin typeface="Arial" pitchFamily="34" charset="0"/>
                <a:cs typeface="Arial" pitchFamily="34" charset="0"/>
              </a:rPr>
              <a:t>physique</a:t>
            </a:r>
            <a:endParaRPr lang="fr-FR" dirty="0"/>
          </a:p>
        </p:txBody>
      </p:sp>
      <p:sp>
        <p:nvSpPr>
          <p:cNvPr id="12" name="Rectangle 11"/>
          <p:cNvSpPr/>
          <p:nvPr/>
        </p:nvSpPr>
        <p:spPr>
          <a:xfrm>
            <a:off x="7524328" y="5991322"/>
            <a:ext cx="864339" cy="369332"/>
          </a:xfrm>
          <a:prstGeom prst="rect">
            <a:avLst/>
          </a:prstGeom>
        </p:spPr>
        <p:txBody>
          <a:bodyPr wrap="none">
            <a:spAutoFit/>
          </a:bodyPr>
          <a:lstStyle/>
          <a:p>
            <a:r>
              <a:rPr lang="fr-FR" b="1" dirty="0" smtClean="0">
                <a:latin typeface="Arial" pitchFamily="34" charset="0"/>
                <a:cs typeface="Arial" pitchFamily="34" charset="0"/>
              </a:rPr>
              <a:t>temps</a:t>
            </a:r>
            <a:endParaRPr lang="fr-FR" dirty="0"/>
          </a:p>
        </p:txBody>
      </p:sp>
    </p:spTree>
    <p:extLst>
      <p:ext uri="{BB962C8B-B14F-4D97-AF65-F5344CB8AC3E}">
        <p14:creationId xmlns:p14="http://schemas.microsoft.com/office/powerpoint/2010/main" val="2227234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2450"/>
                            </p:stCondLst>
                            <p:childTnLst>
                              <p:par>
                                <p:cTn id="9" presetID="10" presetClass="entr" presetSubtype="0" fill="hold" grpId="0" nodeType="afterEffect">
                                  <p:stCondLst>
                                    <p:cond delay="200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8300"/>
                            </p:stCondLst>
                            <p:childTnLst>
                              <p:par>
                                <p:cTn id="13" presetID="10" presetClass="entr" presetSubtype="0" fill="hold" grpId="0" nodeType="afterEffect">
                                  <p:stCondLst>
                                    <p:cond delay="2250"/>
                                  </p:stCondLst>
                                  <p:iterate type="wd">
                                    <p:tmPct val="10000"/>
                                  </p:iterate>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12800"/>
                            </p:stCondLst>
                            <p:childTnLst>
                              <p:par>
                                <p:cTn id="17" presetID="22" presetClass="entr" presetSubtype="8" fill="hold" nodeType="afterEffect">
                                  <p:stCondLst>
                                    <p:cond delay="125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par>
                          <p:cTn id="20" fill="hold">
                            <p:stCondLst>
                              <p:cond delay="14550"/>
                            </p:stCondLst>
                            <p:childTnLst>
                              <p:par>
                                <p:cTn id="21" presetID="10" presetClass="entr" presetSubtype="0" fill="hold" grpId="0" nodeType="afterEffect">
                                  <p:stCondLst>
                                    <p:cond delay="0"/>
                                  </p:stCondLst>
                                  <p:iterate type="wd">
                                    <p:tmPct val="10000"/>
                                  </p:iterate>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15050"/>
                            </p:stCondLst>
                            <p:childTnLst>
                              <p:par>
                                <p:cTn id="25" presetID="22" presetClass="entr" presetSubtype="4"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par>
                          <p:cTn id="28" fill="hold">
                            <p:stCondLst>
                              <p:cond delay="15550"/>
                            </p:stCondLst>
                            <p:childTnLst>
                              <p:par>
                                <p:cTn id="29" presetID="10" presetClass="entr" presetSubtype="0" fill="hold" grpId="0" nodeType="afterEffect">
                                  <p:stCondLst>
                                    <p:cond delay="0"/>
                                  </p:stCondLst>
                                  <p:iterate type="wd">
                                    <p:tmPct val="10000"/>
                                  </p:iterate>
                                  <p:childTnLst>
                                    <p:set>
                                      <p:cBhvr>
                                        <p:cTn id="30" dur="1" fill="hold">
                                          <p:stCondLst>
                                            <p:cond delay="0"/>
                                          </p:stCondLst>
                                        </p:cTn>
                                        <p:tgtEl>
                                          <p:spTgt spid="2"/>
                                        </p:tgtEl>
                                        <p:attrNameLst>
                                          <p:attrName>style.visibility</p:attrName>
                                        </p:attrNameLst>
                                      </p:cBhvr>
                                      <p:to>
                                        <p:strVal val="visible"/>
                                      </p:to>
                                    </p:set>
                                    <p:animEffect transition="in" filter="fade">
                                      <p:cBhvr>
                                        <p:cTn id="31" dur="500"/>
                                        <p:tgtEl>
                                          <p:spTgt spid="2"/>
                                        </p:tgtEl>
                                      </p:cBhvr>
                                    </p:animEffect>
                                  </p:childTnLst>
                                </p:cTn>
                              </p:par>
                            </p:childTnLst>
                          </p:cTn>
                        </p:par>
                        <p:par>
                          <p:cTn id="32" fill="hold">
                            <p:stCondLst>
                              <p:cond delay="16100"/>
                            </p:stCondLst>
                            <p:childTnLst>
                              <p:par>
                                <p:cTn id="33" presetID="22" presetClass="entr" presetSubtype="8"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animBg="1"/>
      <p:bldP spid="11" grpId="0"/>
      <p:bldP spid="2"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4" name="Connecteur droit avec flèche 3"/>
          <p:cNvCxnSpPr/>
          <p:nvPr/>
        </p:nvCxnSpPr>
        <p:spPr>
          <a:xfrm>
            <a:off x="1799692" y="5589240"/>
            <a:ext cx="6732748"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 name="Connecteur droit avec flèche 4"/>
          <p:cNvCxnSpPr/>
          <p:nvPr/>
        </p:nvCxnSpPr>
        <p:spPr>
          <a:xfrm flipV="1">
            <a:off x="2058740" y="2901137"/>
            <a:ext cx="0" cy="2733743"/>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6" name="Forme libre 5"/>
          <p:cNvSpPr/>
          <p:nvPr/>
        </p:nvSpPr>
        <p:spPr>
          <a:xfrm>
            <a:off x="2043112" y="3202168"/>
            <a:ext cx="6478588" cy="2169932"/>
          </a:xfrm>
          <a:custGeom>
            <a:avLst/>
            <a:gdLst>
              <a:gd name="connsiteX0" fmla="*/ 0 w 4711700"/>
              <a:gd name="connsiteY0" fmla="*/ 1344890 h 1344890"/>
              <a:gd name="connsiteX1" fmla="*/ 647700 w 4711700"/>
              <a:gd name="connsiteY1" fmla="*/ 874990 h 1344890"/>
              <a:gd name="connsiteX2" fmla="*/ 1155700 w 4711700"/>
              <a:gd name="connsiteY2" fmla="*/ 163790 h 1344890"/>
              <a:gd name="connsiteX3" fmla="*/ 2044700 w 4711700"/>
              <a:gd name="connsiteY3" fmla="*/ 24090 h 1344890"/>
              <a:gd name="connsiteX4" fmla="*/ 3098800 w 4711700"/>
              <a:gd name="connsiteY4" fmla="*/ 532090 h 1344890"/>
              <a:gd name="connsiteX5" fmla="*/ 3797300 w 4711700"/>
              <a:gd name="connsiteY5" fmla="*/ 455890 h 1344890"/>
              <a:gd name="connsiteX6" fmla="*/ 4559300 w 4711700"/>
              <a:gd name="connsiteY6" fmla="*/ 887690 h 1344890"/>
              <a:gd name="connsiteX7" fmla="*/ 4711700 w 4711700"/>
              <a:gd name="connsiteY7" fmla="*/ 963890 h 134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1700" h="1344890">
                <a:moveTo>
                  <a:pt x="0" y="1344890"/>
                </a:moveTo>
                <a:cubicBezTo>
                  <a:pt x="227541" y="1208365"/>
                  <a:pt x="455083" y="1071840"/>
                  <a:pt x="647700" y="874990"/>
                </a:cubicBezTo>
                <a:cubicBezTo>
                  <a:pt x="840317" y="678140"/>
                  <a:pt x="922867" y="305607"/>
                  <a:pt x="1155700" y="163790"/>
                </a:cubicBezTo>
                <a:cubicBezTo>
                  <a:pt x="1388533" y="21973"/>
                  <a:pt x="1720850" y="-37293"/>
                  <a:pt x="2044700" y="24090"/>
                </a:cubicBezTo>
                <a:cubicBezTo>
                  <a:pt x="2368550" y="85473"/>
                  <a:pt x="2806700" y="460123"/>
                  <a:pt x="3098800" y="532090"/>
                </a:cubicBezTo>
                <a:cubicBezTo>
                  <a:pt x="3390900" y="604057"/>
                  <a:pt x="3553883" y="396623"/>
                  <a:pt x="3797300" y="455890"/>
                </a:cubicBezTo>
                <a:cubicBezTo>
                  <a:pt x="4040717" y="515157"/>
                  <a:pt x="4406900" y="803023"/>
                  <a:pt x="4559300" y="887690"/>
                </a:cubicBezTo>
                <a:cubicBezTo>
                  <a:pt x="4711700" y="972357"/>
                  <a:pt x="4711700" y="968123"/>
                  <a:pt x="4711700" y="963890"/>
                </a:cubicBez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0" y="1196752"/>
            <a:ext cx="9144000" cy="1200329"/>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Cette conversion analogique Numérique (CAN) se compose d’une phase d’échantillonnage et d’une phase de codage. </a:t>
            </a:r>
          </a:p>
          <a:p>
            <a:pPr algn="ctr"/>
            <a:r>
              <a:rPr lang="fr-FR" b="1" dirty="0" smtClean="0">
                <a:solidFill>
                  <a:schemeClr val="bg1"/>
                </a:solidFill>
                <a:latin typeface="Arial" pitchFamily="34" charset="0"/>
                <a:cs typeface="Arial" pitchFamily="34" charset="0"/>
              </a:rPr>
              <a:t>Pour l’échantillonnage, à fréquence régulière, plus ou moins rapide, suivant les besoins, on va enregistrer des  « images » de ce signal analogique. </a:t>
            </a:r>
          </a:p>
        </p:txBody>
      </p:sp>
      <p:sp>
        <p:nvSpPr>
          <p:cNvPr id="46" name="Rectangle 45"/>
          <p:cNvSpPr/>
          <p:nvPr/>
        </p:nvSpPr>
        <p:spPr>
          <a:xfrm>
            <a:off x="0" y="5950882"/>
            <a:ext cx="9252520" cy="646331"/>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Il faudra que le système enregistre sous forme numérique,  les échantillons ainsi obtenus dans l’ordre et, bien sur, la fréquence de l’échantillonnage .</a:t>
            </a:r>
          </a:p>
        </p:txBody>
      </p:sp>
      <p:grpSp>
        <p:nvGrpSpPr>
          <p:cNvPr id="76" name="Groupe 75"/>
          <p:cNvGrpSpPr/>
          <p:nvPr/>
        </p:nvGrpSpPr>
        <p:grpSpPr>
          <a:xfrm>
            <a:off x="1850412" y="3065152"/>
            <a:ext cx="6336704" cy="2520280"/>
            <a:chOff x="3779912" y="4027210"/>
            <a:chExt cx="4608512" cy="1562030"/>
          </a:xfrm>
        </p:grpSpPr>
        <p:cxnSp>
          <p:nvCxnSpPr>
            <p:cNvPr id="77" name="Connecteur droit 76"/>
            <p:cNvCxnSpPr/>
            <p:nvPr/>
          </p:nvCxnSpPr>
          <p:spPr>
            <a:xfrm>
              <a:off x="3779912" y="5589240"/>
              <a:ext cx="46085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flipV="1">
              <a:off x="3923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flipV="1">
              <a:off x="4533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flipV="1">
              <a:off x="5143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flipV="1">
              <a:off x="57527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flipV="1">
              <a:off x="63623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flipV="1">
              <a:off x="6971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flipV="1">
              <a:off x="7581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V="1">
              <a:off x="8191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9" name="Connecteur droit 8"/>
          <p:cNvCxnSpPr/>
          <p:nvPr/>
        </p:nvCxnSpPr>
        <p:spPr>
          <a:xfrm flipH="1">
            <a:off x="1938866" y="4675112"/>
            <a:ext cx="1189208"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flipH="1">
            <a:off x="1982770" y="3429000"/>
            <a:ext cx="2157184"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flipH="1" flipV="1">
            <a:off x="1883204" y="3161644"/>
            <a:ext cx="3004163" cy="38868"/>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flipH="1">
            <a:off x="1938866" y="3522984"/>
            <a:ext cx="3543835" cy="2126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flipH="1">
            <a:off x="1938866" y="4077072"/>
            <a:ext cx="4577352"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flipH="1">
            <a:off x="1938866" y="3933056"/>
            <a:ext cx="5441446"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flipH="1">
            <a:off x="1938866" y="4365104"/>
            <a:ext cx="6248250"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flipH="1">
            <a:off x="1982770" y="5348212"/>
            <a:ext cx="428991"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sp>
        <p:nvSpPr>
          <p:cNvPr id="61" name="ZoneTexte 60"/>
          <p:cNvSpPr txBox="1"/>
          <p:nvPr/>
        </p:nvSpPr>
        <p:spPr>
          <a:xfrm>
            <a:off x="1567272" y="5131191"/>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a:t>
            </a:r>
            <a:endParaRPr lang="fr-FR" b="1" dirty="0">
              <a:effectLst>
                <a:outerShdw blurRad="38100" dist="38100" dir="2700000" algn="tl">
                  <a:srgbClr val="000000">
                    <a:alpha val="43137"/>
                  </a:srgbClr>
                </a:outerShdw>
              </a:effectLst>
            </a:endParaRPr>
          </a:p>
        </p:txBody>
      </p:sp>
      <p:sp>
        <p:nvSpPr>
          <p:cNvPr id="85" name="ZoneTexte 84"/>
          <p:cNvSpPr txBox="1"/>
          <p:nvPr/>
        </p:nvSpPr>
        <p:spPr>
          <a:xfrm>
            <a:off x="1567272" y="3186956"/>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85</a:t>
            </a:r>
            <a:endParaRPr lang="fr-FR" b="1" dirty="0">
              <a:effectLst>
                <a:outerShdw blurRad="38100" dist="38100" dir="2700000" algn="tl">
                  <a:srgbClr val="000000">
                    <a:alpha val="43137"/>
                  </a:srgbClr>
                </a:outerShdw>
              </a:effectLst>
            </a:endParaRPr>
          </a:p>
        </p:txBody>
      </p:sp>
      <p:sp>
        <p:nvSpPr>
          <p:cNvPr id="87" name="ZoneTexte 86"/>
          <p:cNvSpPr txBox="1"/>
          <p:nvPr/>
        </p:nvSpPr>
        <p:spPr>
          <a:xfrm>
            <a:off x="1567272" y="4115941"/>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50</a:t>
            </a:r>
            <a:endParaRPr lang="fr-FR" b="1" dirty="0">
              <a:effectLst>
                <a:outerShdw blurRad="38100" dist="38100" dir="2700000" algn="tl">
                  <a:srgbClr val="000000">
                    <a:alpha val="43137"/>
                  </a:srgbClr>
                </a:outerShdw>
              </a:effectLst>
            </a:endParaRPr>
          </a:p>
        </p:txBody>
      </p:sp>
      <p:sp>
        <p:nvSpPr>
          <p:cNvPr id="89" name="ZoneTexte 88"/>
          <p:cNvSpPr txBox="1"/>
          <p:nvPr/>
        </p:nvSpPr>
        <p:spPr>
          <a:xfrm>
            <a:off x="1567272" y="3649224"/>
            <a:ext cx="415498" cy="369332"/>
          </a:xfrm>
          <a:prstGeom prst="rect">
            <a:avLst/>
          </a:prstGeom>
          <a:noFill/>
        </p:spPr>
        <p:txBody>
          <a:bodyPr wrap="none" rtlCol="0">
            <a:spAutoFit/>
          </a:bodyPr>
          <a:lstStyle/>
          <a:p>
            <a:r>
              <a:rPr lang="fr-FR" b="1" dirty="0">
                <a:effectLst>
                  <a:outerShdw blurRad="38100" dist="38100" dir="2700000" algn="tl">
                    <a:srgbClr val="000000">
                      <a:alpha val="43137"/>
                    </a:srgbClr>
                  </a:outerShdw>
                </a:effectLst>
              </a:rPr>
              <a:t>6</a:t>
            </a:r>
            <a:r>
              <a:rPr lang="fr-FR" b="1" dirty="0" smtClean="0">
                <a:effectLst>
                  <a:outerShdw blurRad="38100" dist="38100" dir="2700000" algn="tl">
                    <a:srgbClr val="000000">
                      <a:alpha val="43137"/>
                    </a:srgbClr>
                  </a:outerShdw>
                </a:effectLst>
              </a:rPr>
              <a:t>5</a:t>
            </a:r>
            <a:endParaRPr lang="fr-FR" b="1" dirty="0">
              <a:effectLst>
                <a:outerShdw blurRad="38100" dist="38100" dir="2700000" algn="tl">
                  <a:srgbClr val="000000">
                    <a:alpha val="43137"/>
                  </a:srgbClr>
                </a:outerShdw>
              </a:effectLst>
            </a:endParaRPr>
          </a:p>
        </p:txBody>
      </p:sp>
      <p:sp>
        <p:nvSpPr>
          <p:cNvPr id="91" name="ZoneTexte 90"/>
          <p:cNvSpPr txBox="1"/>
          <p:nvPr/>
        </p:nvSpPr>
        <p:spPr>
          <a:xfrm>
            <a:off x="1567272" y="4485238"/>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40</a:t>
            </a:r>
            <a:endParaRPr lang="fr-FR" b="1" dirty="0">
              <a:effectLst>
                <a:outerShdw blurRad="38100" dist="38100" dir="2700000" algn="tl">
                  <a:srgbClr val="000000">
                    <a:alpha val="43137"/>
                  </a:srgbClr>
                </a:outerShdw>
              </a:effectLst>
            </a:endParaRPr>
          </a:p>
        </p:txBody>
      </p:sp>
      <p:sp>
        <p:nvSpPr>
          <p:cNvPr id="93" name="ZoneTexte 92"/>
          <p:cNvSpPr txBox="1"/>
          <p:nvPr/>
        </p:nvSpPr>
        <p:spPr>
          <a:xfrm>
            <a:off x="1567272" y="3429000"/>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80</a:t>
            </a:r>
          </a:p>
        </p:txBody>
      </p:sp>
      <p:sp>
        <p:nvSpPr>
          <p:cNvPr id="94" name="ZoneTexte 93"/>
          <p:cNvSpPr txBox="1"/>
          <p:nvPr/>
        </p:nvSpPr>
        <p:spPr>
          <a:xfrm>
            <a:off x="1451855" y="2901137"/>
            <a:ext cx="530915"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100</a:t>
            </a:r>
          </a:p>
        </p:txBody>
      </p:sp>
      <p:sp>
        <p:nvSpPr>
          <p:cNvPr id="95" name="ZoneTexte 94"/>
          <p:cNvSpPr txBox="1"/>
          <p:nvPr/>
        </p:nvSpPr>
        <p:spPr>
          <a:xfrm>
            <a:off x="1567272" y="3851756"/>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60</a:t>
            </a:r>
          </a:p>
        </p:txBody>
      </p:sp>
      <p:sp>
        <p:nvSpPr>
          <p:cNvPr id="99" name="Rectangle 98"/>
          <p:cNvSpPr/>
          <p:nvPr/>
        </p:nvSpPr>
        <p:spPr>
          <a:xfrm>
            <a:off x="899592" y="2531805"/>
            <a:ext cx="2315931" cy="369332"/>
          </a:xfrm>
          <a:prstGeom prst="rect">
            <a:avLst/>
          </a:prstGeom>
        </p:spPr>
        <p:txBody>
          <a:bodyPr wrap="squar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Grandeur physique</a:t>
            </a:r>
            <a:endParaRPr lang="fr-FR" dirty="0">
              <a:effectLst>
                <a:outerShdw blurRad="38100" dist="38100" dir="2700000" algn="tl">
                  <a:srgbClr val="000000">
                    <a:alpha val="43137"/>
                  </a:srgbClr>
                </a:outerShdw>
              </a:effectLst>
            </a:endParaRPr>
          </a:p>
        </p:txBody>
      </p:sp>
      <p:sp>
        <p:nvSpPr>
          <p:cNvPr id="100" name="Rectangle 99"/>
          <p:cNvSpPr/>
          <p:nvPr/>
        </p:nvSpPr>
        <p:spPr>
          <a:xfrm>
            <a:off x="8161694" y="5131191"/>
            <a:ext cx="864339"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temps</a:t>
            </a:r>
            <a:endParaRPr lang="fr-F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8954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35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99"/>
                                        </p:tgtEl>
                                        <p:attrNameLst>
                                          <p:attrName>style.visibility</p:attrName>
                                        </p:attrNameLst>
                                      </p:cBhvr>
                                      <p:to>
                                        <p:strVal val="visible"/>
                                      </p:to>
                                    </p:set>
                                    <p:animEffect transition="in" filter="fade">
                                      <p:cBhvr>
                                        <p:cTn id="11" dur="500"/>
                                        <p:tgtEl>
                                          <p:spTgt spid="99"/>
                                        </p:tgtEl>
                                      </p:cBhvr>
                                    </p:animEffect>
                                  </p:childTnLst>
                                </p:cTn>
                              </p:par>
                            </p:childTnLst>
                          </p:cTn>
                        </p:par>
                        <p:par>
                          <p:cTn id="12" fill="hold">
                            <p:stCondLst>
                              <p:cond delay="4800"/>
                            </p:stCondLst>
                            <p:childTnLst>
                              <p:par>
                                <p:cTn id="13" presetID="22" presetClass="entr" presetSubtype="4"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par>
                          <p:cTn id="16" fill="hold">
                            <p:stCondLst>
                              <p:cond delay="5300"/>
                            </p:stCondLst>
                            <p:childTnLst>
                              <p:par>
                                <p:cTn id="17" presetID="22" presetClass="entr" presetSubtype="8"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par>
                          <p:cTn id="20" fill="hold">
                            <p:stCondLst>
                              <p:cond delay="5800"/>
                            </p:stCondLst>
                            <p:childTnLst>
                              <p:par>
                                <p:cTn id="21" presetID="10" presetClass="entr" presetSubtype="0" fill="hold" grpId="0" nodeType="afterEffect">
                                  <p:stCondLst>
                                    <p:cond delay="750"/>
                                  </p:stCondLst>
                                  <p:iterate type="wd">
                                    <p:tmPct val="10000"/>
                                  </p:iterate>
                                  <p:childTnLst>
                                    <p:set>
                                      <p:cBhvr>
                                        <p:cTn id="22" dur="1" fill="hold">
                                          <p:stCondLst>
                                            <p:cond delay="0"/>
                                          </p:stCondLst>
                                        </p:cTn>
                                        <p:tgtEl>
                                          <p:spTgt spid="100"/>
                                        </p:tgtEl>
                                        <p:attrNameLst>
                                          <p:attrName>style.visibility</p:attrName>
                                        </p:attrNameLst>
                                      </p:cBhvr>
                                      <p:to>
                                        <p:strVal val="visible"/>
                                      </p:to>
                                    </p:set>
                                    <p:animEffect transition="in" filter="fade">
                                      <p:cBhvr>
                                        <p:cTn id="23" dur="500"/>
                                        <p:tgtEl>
                                          <p:spTgt spid="100"/>
                                        </p:tgtEl>
                                      </p:cBhvr>
                                    </p:animEffect>
                                  </p:childTnLst>
                                </p:cTn>
                              </p:par>
                            </p:childTnLst>
                          </p:cTn>
                        </p:par>
                        <p:par>
                          <p:cTn id="24" fill="hold">
                            <p:stCondLst>
                              <p:cond delay="7050"/>
                            </p:stCondLst>
                            <p:childTnLst>
                              <p:par>
                                <p:cTn id="25" presetID="22" presetClass="entr" presetSubtype="8"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par>
                          <p:cTn id="28" fill="hold">
                            <p:stCondLst>
                              <p:cond delay="7550"/>
                            </p:stCondLst>
                            <p:childTnLst>
                              <p:par>
                                <p:cTn id="29" presetID="22" presetClass="entr" presetSubtype="8" fill="hold" nodeType="afterEffect">
                                  <p:stCondLst>
                                    <p:cond delay="0"/>
                                  </p:stCondLst>
                                  <p:childTnLst>
                                    <p:set>
                                      <p:cBhvr>
                                        <p:cTn id="30" dur="1" fill="hold">
                                          <p:stCondLst>
                                            <p:cond delay="0"/>
                                          </p:stCondLst>
                                        </p:cTn>
                                        <p:tgtEl>
                                          <p:spTgt spid="76"/>
                                        </p:tgtEl>
                                        <p:attrNameLst>
                                          <p:attrName>style.visibility</p:attrName>
                                        </p:attrNameLst>
                                      </p:cBhvr>
                                      <p:to>
                                        <p:strVal val="visible"/>
                                      </p:to>
                                    </p:set>
                                    <p:animEffect transition="in" filter="wipe(left)">
                                      <p:cBhvr>
                                        <p:cTn id="31" dur="2750"/>
                                        <p:tgtEl>
                                          <p:spTgt spid="76"/>
                                        </p:tgtEl>
                                      </p:cBhvr>
                                    </p:animEffect>
                                  </p:childTnLst>
                                </p:cTn>
                              </p:par>
                            </p:childTnLst>
                          </p:cTn>
                        </p:par>
                        <p:par>
                          <p:cTn id="32" fill="hold">
                            <p:stCondLst>
                              <p:cond delay="10300"/>
                            </p:stCondLst>
                            <p:childTnLst>
                              <p:par>
                                <p:cTn id="33" presetID="22" presetClass="entr" presetSubtype="2" fill="hold" nodeType="afterEffect">
                                  <p:stCondLst>
                                    <p:cond delay="0"/>
                                  </p:stCondLst>
                                  <p:childTnLst>
                                    <p:set>
                                      <p:cBhvr>
                                        <p:cTn id="34" dur="1" fill="hold">
                                          <p:stCondLst>
                                            <p:cond delay="0"/>
                                          </p:stCondLst>
                                        </p:cTn>
                                        <p:tgtEl>
                                          <p:spTgt spid="81"/>
                                        </p:tgtEl>
                                        <p:attrNameLst>
                                          <p:attrName>style.visibility</p:attrName>
                                        </p:attrNameLst>
                                      </p:cBhvr>
                                      <p:to>
                                        <p:strVal val="visible"/>
                                      </p:to>
                                    </p:set>
                                    <p:animEffect transition="in" filter="wipe(right)">
                                      <p:cBhvr>
                                        <p:cTn id="35" dur="500"/>
                                        <p:tgtEl>
                                          <p:spTgt spid="81"/>
                                        </p:tgtEl>
                                      </p:cBhvr>
                                    </p:animEffect>
                                  </p:childTnLst>
                                </p:cTn>
                              </p:par>
                            </p:childTnLst>
                          </p:cTn>
                        </p:par>
                        <p:par>
                          <p:cTn id="36" fill="hold">
                            <p:stCondLst>
                              <p:cond delay="10800"/>
                            </p:stCondLst>
                            <p:childTnLst>
                              <p:par>
                                <p:cTn id="37" presetID="10" presetClass="entr" presetSubtype="0" fill="hold" grpId="0" nodeType="afterEffect">
                                  <p:stCondLst>
                                    <p:cond delay="0"/>
                                  </p:stCondLst>
                                  <p:childTnLst>
                                    <p:set>
                                      <p:cBhvr>
                                        <p:cTn id="38" dur="1" fill="hold">
                                          <p:stCondLst>
                                            <p:cond delay="0"/>
                                          </p:stCondLst>
                                        </p:cTn>
                                        <p:tgtEl>
                                          <p:spTgt spid="61"/>
                                        </p:tgtEl>
                                        <p:attrNameLst>
                                          <p:attrName>style.visibility</p:attrName>
                                        </p:attrNameLst>
                                      </p:cBhvr>
                                      <p:to>
                                        <p:strVal val="visible"/>
                                      </p:to>
                                    </p:set>
                                    <p:animEffect transition="in" filter="fade">
                                      <p:cBhvr>
                                        <p:cTn id="39" dur="500"/>
                                        <p:tgtEl>
                                          <p:spTgt spid="61"/>
                                        </p:tgtEl>
                                      </p:cBhvr>
                                    </p:animEffect>
                                  </p:childTnLst>
                                </p:cTn>
                              </p:par>
                            </p:childTnLst>
                          </p:cTn>
                        </p:par>
                        <p:par>
                          <p:cTn id="40" fill="hold">
                            <p:stCondLst>
                              <p:cond delay="11300"/>
                            </p:stCondLst>
                            <p:childTnLst>
                              <p:par>
                                <p:cTn id="41" presetID="22" presetClass="entr" presetSubtype="2" fill="hold"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right)">
                                      <p:cBhvr>
                                        <p:cTn id="43" dur="500"/>
                                        <p:tgtEl>
                                          <p:spTgt spid="9"/>
                                        </p:tgtEl>
                                      </p:cBhvr>
                                    </p:animEffect>
                                  </p:childTnLst>
                                </p:cTn>
                              </p:par>
                            </p:childTnLst>
                          </p:cTn>
                        </p:par>
                        <p:par>
                          <p:cTn id="44" fill="hold">
                            <p:stCondLst>
                              <p:cond delay="11800"/>
                            </p:stCondLst>
                            <p:childTnLst>
                              <p:par>
                                <p:cTn id="45" presetID="10" presetClass="entr" presetSubtype="0" fill="hold" grpId="0" nodeType="afterEffect">
                                  <p:stCondLst>
                                    <p:cond delay="0"/>
                                  </p:stCondLst>
                                  <p:childTnLst>
                                    <p:set>
                                      <p:cBhvr>
                                        <p:cTn id="46" dur="1" fill="hold">
                                          <p:stCondLst>
                                            <p:cond delay="0"/>
                                          </p:stCondLst>
                                        </p:cTn>
                                        <p:tgtEl>
                                          <p:spTgt spid="91"/>
                                        </p:tgtEl>
                                        <p:attrNameLst>
                                          <p:attrName>style.visibility</p:attrName>
                                        </p:attrNameLst>
                                      </p:cBhvr>
                                      <p:to>
                                        <p:strVal val="visible"/>
                                      </p:to>
                                    </p:set>
                                    <p:animEffect transition="in" filter="fade">
                                      <p:cBhvr>
                                        <p:cTn id="47" dur="500"/>
                                        <p:tgtEl>
                                          <p:spTgt spid="91"/>
                                        </p:tgtEl>
                                      </p:cBhvr>
                                    </p:animEffect>
                                  </p:childTnLst>
                                </p:cTn>
                              </p:par>
                            </p:childTnLst>
                          </p:cTn>
                        </p:par>
                        <p:par>
                          <p:cTn id="48" fill="hold">
                            <p:stCondLst>
                              <p:cond delay="12300"/>
                            </p:stCondLst>
                            <p:childTnLst>
                              <p:par>
                                <p:cTn id="49" presetID="22" presetClass="entr" presetSubtype="2" fill="hold"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right)">
                                      <p:cBhvr>
                                        <p:cTn id="51" dur="500"/>
                                        <p:tgtEl>
                                          <p:spTgt spid="12"/>
                                        </p:tgtEl>
                                      </p:cBhvr>
                                    </p:animEffect>
                                  </p:childTnLst>
                                </p:cTn>
                              </p:par>
                            </p:childTnLst>
                          </p:cTn>
                        </p:par>
                        <p:par>
                          <p:cTn id="52" fill="hold">
                            <p:stCondLst>
                              <p:cond delay="12800"/>
                            </p:stCondLst>
                            <p:childTnLst>
                              <p:par>
                                <p:cTn id="53" presetID="10" presetClass="entr" presetSubtype="0" fill="hold" grpId="0" nodeType="afterEffect">
                                  <p:stCondLst>
                                    <p:cond delay="0"/>
                                  </p:stCondLst>
                                  <p:childTnLst>
                                    <p:set>
                                      <p:cBhvr>
                                        <p:cTn id="54" dur="1" fill="hold">
                                          <p:stCondLst>
                                            <p:cond delay="0"/>
                                          </p:stCondLst>
                                        </p:cTn>
                                        <p:tgtEl>
                                          <p:spTgt spid="85"/>
                                        </p:tgtEl>
                                        <p:attrNameLst>
                                          <p:attrName>style.visibility</p:attrName>
                                        </p:attrNameLst>
                                      </p:cBhvr>
                                      <p:to>
                                        <p:strVal val="visible"/>
                                      </p:to>
                                    </p:set>
                                    <p:animEffect transition="in" filter="fade">
                                      <p:cBhvr>
                                        <p:cTn id="55" dur="500"/>
                                        <p:tgtEl>
                                          <p:spTgt spid="85"/>
                                        </p:tgtEl>
                                      </p:cBhvr>
                                    </p:animEffect>
                                  </p:childTnLst>
                                </p:cTn>
                              </p:par>
                            </p:childTnLst>
                          </p:cTn>
                        </p:par>
                        <p:par>
                          <p:cTn id="56" fill="hold">
                            <p:stCondLst>
                              <p:cond delay="13300"/>
                            </p:stCondLst>
                            <p:childTnLst>
                              <p:par>
                                <p:cTn id="57" presetID="22" presetClass="entr" presetSubtype="2" fill="hold" nodeType="afterEffect">
                                  <p:stCondLst>
                                    <p:cond delay="0"/>
                                  </p:stCondLst>
                                  <p:childTnLst>
                                    <p:set>
                                      <p:cBhvr>
                                        <p:cTn id="58" dur="1" fill="hold">
                                          <p:stCondLst>
                                            <p:cond delay="0"/>
                                          </p:stCondLst>
                                        </p:cTn>
                                        <p:tgtEl>
                                          <p:spTgt spid="49"/>
                                        </p:tgtEl>
                                        <p:attrNameLst>
                                          <p:attrName>style.visibility</p:attrName>
                                        </p:attrNameLst>
                                      </p:cBhvr>
                                      <p:to>
                                        <p:strVal val="visible"/>
                                      </p:to>
                                    </p:set>
                                    <p:animEffect transition="in" filter="wipe(right)">
                                      <p:cBhvr>
                                        <p:cTn id="59" dur="500"/>
                                        <p:tgtEl>
                                          <p:spTgt spid="49"/>
                                        </p:tgtEl>
                                      </p:cBhvr>
                                    </p:animEffect>
                                  </p:childTnLst>
                                </p:cTn>
                              </p:par>
                            </p:childTnLst>
                          </p:cTn>
                        </p:par>
                        <p:par>
                          <p:cTn id="60" fill="hold">
                            <p:stCondLst>
                              <p:cond delay="13800"/>
                            </p:stCondLst>
                            <p:childTnLst>
                              <p:par>
                                <p:cTn id="61" presetID="10" presetClass="entr" presetSubtype="0" fill="hold" grpId="0" nodeType="afterEffect">
                                  <p:stCondLst>
                                    <p:cond delay="0"/>
                                  </p:stCondLst>
                                  <p:childTnLst>
                                    <p:set>
                                      <p:cBhvr>
                                        <p:cTn id="62" dur="1" fill="hold">
                                          <p:stCondLst>
                                            <p:cond delay="0"/>
                                          </p:stCondLst>
                                        </p:cTn>
                                        <p:tgtEl>
                                          <p:spTgt spid="94"/>
                                        </p:tgtEl>
                                        <p:attrNameLst>
                                          <p:attrName>style.visibility</p:attrName>
                                        </p:attrNameLst>
                                      </p:cBhvr>
                                      <p:to>
                                        <p:strVal val="visible"/>
                                      </p:to>
                                    </p:set>
                                    <p:animEffect transition="in" filter="fade">
                                      <p:cBhvr>
                                        <p:cTn id="63" dur="500"/>
                                        <p:tgtEl>
                                          <p:spTgt spid="94"/>
                                        </p:tgtEl>
                                      </p:cBhvr>
                                    </p:animEffect>
                                  </p:childTnLst>
                                </p:cTn>
                              </p:par>
                            </p:childTnLst>
                          </p:cTn>
                        </p:par>
                        <p:par>
                          <p:cTn id="64" fill="hold">
                            <p:stCondLst>
                              <p:cond delay="14300"/>
                            </p:stCondLst>
                            <p:childTnLst>
                              <p:par>
                                <p:cTn id="65" presetID="22" presetClass="entr" presetSubtype="2" fill="hold" nodeType="afterEffect">
                                  <p:stCondLst>
                                    <p:cond delay="0"/>
                                  </p:stCondLst>
                                  <p:childTnLst>
                                    <p:set>
                                      <p:cBhvr>
                                        <p:cTn id="66" dur="1" fill="hold">
                                          <p:stCondLst>
                                            <p:cond delay="0"/>
                                          </p:stCondLst>
                                        </p:cTn>
                                        <p:tgtEl>
                                          <p:spTgt spid="53"/>
                                        </p:tgtEl>
                                        <p:attrNameLst>
                                          <p:attrName>style.visibility</p:attrName>
                                        </p:attrNameLst>
                                      </p:cBhvr>
                                      <p:to>
                                        <p:strVal val="visible"/>
                                      </p:to>
                                    </p:set>
                                    <p:animEffect transition="in" filter="wipe(right)">
                                      <p:cBhvr>
                                        <p:cTn id="67" dur="500"/>
                                        <p:tgtEl>
                                          <p:spTgt spid="53"/>
                                        </p:tgtEl>
                                      </p:cBhvr>
                                    </p:animEffect>
                                  </p:childTnLst>
                                </p:cTn>
                              </p:par>
                            </p:childTnLst>
                          </p:cTn>
                        </p:par>
                        <p:par>
                          <p:cTn id="68" fill="hold">
                            <p:stCondLst>
                              <p:cond delay="14800"/>
                            </p:stCondLst>
                            <p:childTnLst>
                              <p:par>
                                <p:cTn id="69" presetID="10" presetClass="entr" presetSubtype="0" fill="hold" grpId="0" nodeType="afterEffect">
                                  <p:stCondLst>
                                    <p:cond delay="0"/>
                                  </p:stCondLst>
                                  <p:childTnLst>
                                    <p:set>
                                      <p:cBhvr>
                                        <p:cTn id="70" dur="1" fill="hold">
                                          <p:stCondLst>
                                            <p:cond delay="0"/>
                                          </p:stCondLst>
                                        </p:cTn>
                                        <p:tgtEl>
                                          <p:spTgt spid="93"/>
                                        </p:tgtEl>
                                        <p:attrNameLst>
                                          <p:attrName>style.visibility</p:attrName>
                                        </p:attrNameLst>
                                      </p:cBhvr>
                                      <p:to>
                                        <p:strVal val="visible"/>
                                      </p:to>
                                    </p:set>
                                    <p:animEffect transition="in" filter="fade">
                                      <p:cBhvr>
                                        <p:cTn id="71" dur="500"/>
                                        <p:tgtEl>
                                          <p:spTgt spid="93"/>
                                        </p:tgtEl>
                                      </p:cBhvr>
                                    </p:animEffect>
                                  </p:childTnLst>
                                </p:cTn>
                              </p:par>
                            </p:childTnLst>
                          </p:cTn>
                        </p:par>
                        <p:par>
                          <p:cTn id="72" fill="hold">
                            <p:stCondLst>
                              <p:cond delay="15300"/>
                            </p:stCondLst>
                            <p:childTnLst>
                              <p:par>
                                <p:cTn id="73" presetID="22" presetClass="entr" presetSubtype="2" fill="hold" nodeType="afterEffect">
                                  <p:stCondLst>
                                    <p:cond delay="0"/>
                                  </p:stCondLst>
                                  <p:childTnLst>
                                    <p:set>
                                      <p:cBhvr>
                                        <p:cTn id="74" dur="1" fill="hold">
                                          <p:stCondLst>
                                            <p:cond delay="0"/>
                                          </p:stCondLst>
                                        </p:cTn>
                                        <p:tgtEl>
                                          <p:spTgt spid="73"/>
                                        </p:tgtEl>
                                        <p:attrNameLst>
                                          <p:attrName>style.visibility</p:attrName>
                                        </p:attrNameLst>
                                      </p:cBhvr>
                                      <p:to>
                                        <p:strVal val="visible"/>
                                      </p:to>
                                    </p:set>
                                    <p:animEffect transition="in" filter="wipe(right)">
                                      <p:cBhvr>
                                        <p:cTn id="75" dur="500"/>
                                        <p:tgtEl>
                                          <p:spTgt spid="73"/>
                                        </p:tgtEl>
                                      </p:cBhvr>
                                    </p:animEffect>
                                  </p:childTnLst>
                                </p:cTn>
                              </p:par>
                            </p:childTnLst>
                          </p:cTn>
                        </p:par>
                        <p:par>
                          <p:cTn id="76" fill="hold">
                            <p:stCondLst>
                              <p:cond delay="15800"/>
                            </p:stCondLst>
                            <p:childTnLst>
                              <p:par>
                                <p:cTn id="77" presetID="10" presetClass="entr" presetSubtype="0" fill="hold" grpId="0" nodeType="afterEffect">
                                  <p:stCondLst>
                                    <p:cond delay="0"/>
                                  </p:stCondLst>
                                  <p:childTnLst>
                                    <p:set>
                                      <p:cBhvr>
                                        <p:cTn id="78" dur="1" fill="hold">
                                          <p:stCondLst>
                                            <p:cond delay="0"/>
                                          </p:stCondLst>
                                        </p:cTn>
                                        <p:tgtEl>
                                          <p:spTgt spid="95"/>
                                        </p:tgtEl>
                                        <p:attrNameLst>
                                          <p:attrName>style.visibility</p:attrName>
                                        </p:attrNameLst>
                                      </p:cBhvr>
                                      <p:to>
                                        <p:strVal val="visible"/>
                                      </p:to>
                                    </p:set>
                                    <p:animEffect transition="in" filter="fade">
                                      <p:cBhvr>
                                        <p:cTn id="79" dur="500"/>
                                        <p:tgtEl>
                                          <p:spTgt spid="95"/>
                                        </p:tgtEl>
                                      </p:cBhvr>
                                    </p:animEffect>
                                  </p:childTnLst>
                                </p:cTn>
                              </p:par>
                            </p:childTnLst>
                          </p:cTn>
                        </p:par>
                        <p:par>
                          <p:cTn id="80" fill="hold">
                            <p:stCondLst>
                              <p:cond delay="16300"/>
                            </p:stCondLst>
                            <p:childTnLst>
                              <p:par>
                                <p:cTn id="81" presetID="22" presetClass="entr" presetSubtype="2" fill="hold" nodeType="afterEffect">
                                  <p:stCondLst>
                                    <p:cond delay="0"/>
                                  </p:stCondLst>
                                  <p:childTnLst>
                                    <p:set>
                                      <p:cBhvr>
                                        <p:cTn id="82" dur="1" fill="hold">
                                          <p:stCondLst>
                                            <p:cond delay="0"/>
                                          </p:stCondLst>
                                        </p:cTn>
                                        <p:tgtEl>
                                          <p:spTgt spid="75"/>
                                        </p:tgtEl>
                                        <p:attrNameLst>
                                          <p:attrName>style.visibility</p:attrName>
                                        </p:attrNameLst>
                                      </p:cBhvr>
                                      <p:to>
                                        <p:strVal val="visible"/>
                                      </p:to>
                                    </p:set>
                                    <p:animEffect transition="in" filter="wipe(right)">
                                      <p:cBhvr>
                                        <p:cTn id="83" dur="500"/>
                                        <p:tgtEl>
                                          <p:spTgt spid="75"/>
                                        </p:tgtEl>
                                      </p:cBhvr>
                                    </p:animEffect>
                                  </p:childTnLst>
                                </p:cTn>
                              </p:par>
                            </p:childTnLst>
                          </p:cTn>
                        </p:par>
                        <p:par>
                          <p:cTn id="84" fill="hold">
                            <p:stCondLst>
                              <p:cond delay="16800"/>
                            </p:stCondLst>
                            <p:childTnLst>
                              <p:par>
                                <p:cTn id="85" presetID="10" presetClass="entr" presetSubtype="0" fill="hold" grpId="0" nodeType="afterEffect">
                                  <p:stCondLst>
                                    <p:cond delay="0"/>
                                  </p:stCondLst>
                                  <p:childTnLst>
                                    <p:set>
                                      <p:cBhvr>
                                        <p:cTn id="86" dur="1" fill="hold">
                                          <p:stCondLst>
                                            <p:cond delay="0"/>
                                          </p:stCondLst>
                                        </p:cTn>
                                        <p:tgtEl>
                                          <p:spTgt spid="89"/>
                                        </p:tgtEl>
                                        <p:attrNameLst>
                                          <p:attrName>style.visibility</p:attrName>
                                        </p:attrNameLst>
                                      </p:cBhvr>
                                      <p:to>
                                        <p:strVal val="visible"/>
                                      </p:to>
                                    </p:set>
                                    <p:animEffect transition="in" filter="fade">
                                      <p:cBhvr>
                                        <p:cTn id="87" dur="500"/>
                                        <p:tgtEl>
                                          <p:spTgt spid="89"/>
                                        </p:tgtEl>
                                      </p:cBhvr>
                                    </p:animEffect>
                                  </p:childTnLst>
                                </p:cTn>
                              </p:par>
                            </p:childTnLst>
                          </p:cTn>
                        </p:par>
                        <p:par>
                          <p:cTn id="88" fill="hold">
                            <p:stCondLst>
                              <p:cond delay="17300"/>
                            </p:stCondLst>
                            <p:childTnLst>
                              <p:par>
                                <p:cTn id="89" presetID="22" presetClass="entr" presetSubtype="2" fill="hold" nodeType="afterEffect">
                                  <p:stCondLst>
                                    <p:cond delay="0"/>
                                  </p:stCondLst>
                                  <p:childTnLst>
                                    <p:set>
                                      <p:cBhvr>
                                        <p:cTn id="90" dur="1" fill="hold">
                                          <p:stCondLst>
                                            <p:cond delay="0"/>
                                          </p:stCondLst>
                                        </p:cTn>
                                        <p:tgtEl>
                                          <p:spTgt spid="79"/>
                                        </p:tgtEl>
                                        <p:attrNameLst>
                                          <p:attrName>style.visibility</p:attrName>
                                        </p:attrNameLst>
                                      </p:cBhvr>
                                      <p:to>
                                        <p:strVal val="visible"/>
                                      </p:to>
                                    </p:set>
                                    <p:animEffect transition="in" filter="wipe(right)">
                                      <p:cBhvr>
                                        <p:cTn id="91" dur="500"/>
                                        <p:tgtEl>
                                          <p:spTgt spid="79"/>
                                        </p:tgtEl>
                                      </p:cBhvr>
                                    </p:animEffect>
                                  </p:childTnLst>
                                </p:cTn>
                              </p:par>
                            </p:childTnLst>
                          </p:cTn>
                        </p:par>
                        <p:par>
                          <p:cTn id="92" fill="hold">
                            <p:stCondLst>
                              <p:cond delay="17800"/>
                            </p:stCondLst>
                            <p:childTnLst>
                              <p:par>
                                <p:cTn id="93" presetID="10" presetClass="entr" presetSubtype="0" fill="hold" grpId="0" nodeType="afterEffect">
                                  <p:stCondLst>
                                    <p:cond delay="250"/>
                                  </p:stCondLst>
                                  <p:childTnLst>
                                    <p:set>
                                      <p:cBhvr>
                                        <p:cTn id="94" dur="1" fill="hold">
                                          <p:stCondLst>
                                            <p:cond delay="0"/>
                                          </p:stCondLst>
                                        </p:cTn>
                                        <p:tgtEl>
                                          <p:spTgt spid="87"/>
                                        </p:tgtEl>
                                        <p:attrNameLst>
                                          <p:attrName>style.visibility</p:attrName>
                                        </p:attrNameLst>
                                      </p:cBhvr>
                                      <p:to>
                                        <p:strVal val="visible"/>
                                      </p:to>
                                    </p:set>
                                    <p:animEffect transition="in" filter="fade">
                                      <p:cBhvr>
                                        <p:cTn id="95" dur="500"/>
                                        <p:tgtEl>
                                          <p:spTgt spid="87"/>
                                        </p:tgtEl>
                                      </p:cBhvr>
                                    </p:animEffect>
                                  </p:childTnLst>
                                </p:cTn>
                              </p:par>
                            </p:childTnLst>
                          </p:cTn>
                        </p:par>
                        <p:par>
                          <p:cTn id="96" fill="hold">
                            <p:stCondLst>
                              <p:cond delay="18550"/>
                            </p:stCondLst>
                            <p:childTnLst>
                              <p:par>
                                <p:cTn id="97" presetID="10" presetClass="entr" presetSubtype="0" fill="hold" grpId="0" nodeType="afterEffect">
                                  <p:stCondLst>
                                    <p:cond delay="0"/>
                                  </p:stCondLst>
                                  <p:iterate type="wd">
                                    <p:tmPct val="10000"/>
                                  </p:iterate>
                                  <p:childTnLst>
                                    <p:set>
                                      <p:cBhvr>
                                        <p:cTn id="98" dur="1" fill="hold">
                                          <p:stCondLst>
                                            <p:cond delay="0"/>
                                          </p:stCondLst>
                                        </p:cTn>
                                        <p:tgtEl>
                                          <p:spTgt spid="46"/>
                                        </p:tgtEl>
                                        <p:attrNameLst>
                                          <p:attrName>style.visibility</p:attrName>
                                        </p:attrNameLst>
                                      </p:cBhvr>
                                      <p:to>
                                        <p:strVal val="visible"/>
                                      </p:to>
                                    </p:set>
                                    <p:animEffect transition="in" filter="fade">
                                      <p:cBhvr>
                                        <p:cTn id="99"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46" grpId="0"/>
      <p:bldP spid="61" grpId="0"/>
      <p:bldP spid="85" grpId="0"/>
      <p:bldP spid="87" grpId="0"/>
      <p:bldP spid="89" grpId="0"/>
      <p:bldP spid="91" grpId="0"/>
      <p:bldP spid="93" grpId="0"/>
      <p:bldP spid="94" grpId="0"/>
      <p:bldP spid="95" grpId="0"/>
      <p:bldP spid="99" grpId="0"/>
      <p:bldP spid="10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nvSpPr>
        <p:spPr>
          <a:xfrm>
            <a:off x="1691680" y="932527"/>
            <a:ext cx="7443957" cy="1200329"/>
          </a:xfrm>
          <a:prstGeom prst="rect">
            <a:avLst/>
          </a:prstGeom>
        </p:spPr>
        <p:txBody>
          <a:bodyPr wrap="square">
            <a:spAutoFit/>
          </a:bodyPr>
          <a:lstStyle/>
          <a:p>
            <a:r>
              <a:rPr lang="fr-FR" b="1" dirty="0" smtClean="0">
                <a:solidFill>
                  <a:schemeClr val="bg1"/>
                </a:solidFill>
                <a:latin typeface="Arial" pitchFamily="34" charset="0"/>
                <a:cs typeface="Arial" pitchFamily="34" charset="0"/>
              </a:rPr>
              <a:t>On </a:t>
            </a:r>
            <a:r>
              <a:rPr lang="fr-FR" b="1" dirty="0">
                <a:solidFill>
                  <a:schemeClr val="bg1"/>
                </a:solidFill>
                <a:latin typeface="Arial" pitchFamily="34" charset="0"/>
                <a:cs typeface="Arial" pitchFamily="34" charset="0"/>
              </a:rPr>
              <a:t>va transformer </a:t>
            </a:r>
            <a:r>
              <a:rPr lang="fr-FR" b="1" dirty="0" smtClean="0">
                <a:solidFill>
                  <a:schemeClr val="bg1"/>
                </a:solidFill>
                <a:latin typeface="Arial" pitchFamily="34" charset="0"/>
                <a:cs typeface="Arial" pitchFamily="34" charset="0"/>
              </a:rPr>
              <a:t>ces </a:t>
            </a:r>
            <a:r>
              <a:rPr lang="fr-FR" b="1" dirty="0">
                <a:solidFill>
                  <a:schemeClr val="bg1"/>
                </a:solidFill>
                <a:latin typeface="Arial" pitchFamily="34" charset="0"/>
                <a:cs typeface="Arial" pitchFamily="34" charset="0"/>
              </a:rPr>
              <a:t>images en un code, un ensemble de «0»  et de </a:t>
            </a: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compréhensible par une machine </a:t>
            </a:r>
            <a:r>
              <a:rPr lang="fr-FR" b="1" dirty="0" smtClean="0">
                <a:solidFill>
                  <a:schemeClr val="bg1"/>
                </a:solidFill>
                <a:latin typeface="Arial" pitchFamily="34" charset="0"/>
                <a:cs typeface="Arial" pitchFamily="34" charset="0"/>
              </a:rPr>
              <a:t>numérique.</a:t>
            </a:r>
          </a:p>
          <a:p>
            <a:r>
              <a:rPr lang="fr-FR" b="1" dirty="0" smtClean="0">
                <a:solidFill>
                  <a:schemeClr val="bg1"/>
                </a:solidFill>
                <a:latin typeface="Arial" pitchFamily="34" charset="0"/>
                <a:cs typeface="Arial" pitchFamily="34" charset="0"/>
              </a:rPr>
              <a:t>Pour garder la précision des images du signal, quel est le nombre d’informations élémentaire nécessaire (nombre de bits)?</a:t>
            </a:r>
          </a:p>
        </p:txBody>
      </p:sp>
      <p:sp>
        <p:nvSpPr>
          <p:cNvPr id="96" name="ZoneTexte 95"/>
          <p:cNvSpPr txBox="1"/>
          <p:nvPr/>
        </p:nvSpPr>
        <p:spPr>
          <a:xfrm>
            <a:off x="0" y="558960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0001010</a:t>
            </a:r>
            <a:endParaRPr lang="fr-FR" b="1" dirty="0">
              <a:effectLst>
                <a:outerShdw blurRad="38100" dist="38100" dir="2700000" algn="tl">
                  <a:srgbClr val="000000">
                    <a:alpha val="43137"/>
                  </a:srgbClr>
                </a:outerShdw>
              </a:effectLst>
            </a:endParaRPr>
          </a:p>
        </p:txBody>
      </p:sp>
      <p:sp>
        <p:nvSpPr>
          <p:cNvPr id="97" name="ZoneTexte 96"/>
          <p:cNvSpPr txBox="1"/>
          <p:nvPr/>
        </p:nvSpPr>
        <p:spPr>
          <a:xfrm>
            <a:off x="0" y="3645372"/>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1010101</a:t>
            </a:r>
            <a:endParaRPr lang="fr-FR" b="1" dirty="0">
              <a:effectLst>
                <a:outerShdw blurRad="38100" dist="38100" dir="2700000" algn="tl">
                  <a:srgbClr val="000000">
                    <a:alpha val="43137"/>
                  </a:srgbClr>
                </a:outerShdw>
              </a:effectLst>
            </a:endParaRPr>
          </a:p>
        </p:txBody>
      </p:sp>
      <p:sp>
        <p:nvSpPr>
          <p:cNvPr id="98" name="ZoneTexte 97"/>
          <p:cNvSpPr txBox="1"/>
          <p:nvPr/>
        </p:nvSpPr>
        <p:spPr>
          <a:xfrm>
            <a:off x="0" y="457435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0110010</a:t>
            </a:r>
            <a:endParaRPr lang="fr-FR" b="1" dirty="0">
              <a:effectLst>
                <a:outerShdw blurRad="38100" dist="38100" dir="2700000" algn="tl">
                  <a:srgbClr val="000000">
                    <a:alpha val="43137"/>
                  </a:srgbClr>
                </a:outerShdw>
              </a:effectLst>
            </a:endParaRPr>
          </a:p>
        </p:txBody>
      </p:sp>
      <p:sp>
        <p:nvSpPr>
          <p:cNvPr id="101" name="ZoneTexte 100"/>
          <p:cNvSpPr txBox="1"/>
          <p:nvPr/>
        </p:nvSpPr>
        <p:spPr>
          <a:xfrm>
            <a:off x="0" y="4107640"/>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1000001</a:t>
            </a:r>
            <a:endParaRPr lang="fr-FR" b="1" dirty="0">
              <a:effectLst>
                <a:outerShdw blurRad="38100" dist="38100" dir="2700000" algn="tl">
                  <a:srgbClr val="000000">
                    <a:alpha val="43137"/>
                  </a:srgbClr>
                </a:outerShdw>
              </a:effectLst>
            </a:endParaRPr>
          </a:p>
        </p:txBody>
      </p:sp>
      <p:sp>
        <p:nvSpPr>
          <p:cNvPr id="102" name="ZoneTexte 101"/>
          <p:cNvSpPr txBox="1"/>
          <p:nvPr/>
        </p:nvSpPr>
        <p:spPr>
          <a:xfrm>
            <a:off x="0" y="4943654"/>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0101000</a:t>
            </a:r>
            <a:endParaRPr lang="fr-FR" b="1" dirty="0">
              <a:effectLst>
                <a:outerShdw blurRad="38100" dist="38100" dir="2700000" algn="tl">
                  <a:srgbClr val="000000">
                    <a:alpha val="43137"/>
                  </a:srgbClr>
                </a:outerShdw>
              </a:effectLst>
            </a:endParaRPr>
          </a:p>
        </p:txBody>
      </p:sp>
      <p:sp>
        <p:nvSpPr>
          <p:cNvPr id="103" name="ZoneTexte 102"/>
          <p:cNvSpPr txBox="1"/>
          <p:nvPr/>
        </p:nvSpPr>
        <p:spPr>
          <a:xfrm>
            <a:off x="0" y="385872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1010000</a:t>
            </a:r>
          </a:p>
        </p:txBody>
      </p:sp>
      <p:sp>
        <p:nvSpPr>
          <p:cNvPr id="104" name="ZoneTexte 103"/>
          <p:cNvSpPr txBox="1"/>
          <p:nvPr/>
        </p:nvSpPr>
        <p:spPr>
          <a:xfrm>
            <a:off x="-17867" y="3359553"/>
            <a:ext cx="1061475"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1100100</a:t>
            </a:r>
          </a:p>
        </p:txBody>
      </p:sp>
      <p:sp>
        <p:nvSpPr>
          <p:cNvPr id="105" name="ZoneTexte 104"/>
          <p:cNvSpPr txBox="1"/>
          <p:nvPr/>
        </p:nvSpPr>
        <p:spPr>
          <a:xfrm>
            <a:off x="0" y="4310172"/>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0111100</a:t>
            </a:r>
          </a:p>
        </p:txBody>
      </p:sp>
      <p:cxnSp>
        <p:nvCxnSpPr>
          <p:cNvPr id="51" name="Connecteur droit avec flèche 50"/>
          <p:cNvCxnSpPr/>
          <p:nvPr/>
        </p:nvCxnSpPr>
        <p:spPr>
          <a:xfrm flipH="1">
            <a:off x="1115616" y="3544219"/>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06" name="Connecteur droit avec flèche 105"/>
          <p:cNvCxnSpPr/>
          <p:nvPr/>
        </p:nvCxnSpPr>
        <p:spPr>
          <a:xfrm flipH="1">
            <a:off x="1115616" y="4043393"/>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flipH="1">
            <a:off x="1132346" y="3830038"/>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08" name="Connecteur droit avec flèche 107"/>
          <p:cNvCxnSpPr/>
          <p:nvPr/>
        </p:nvCxnSpPr>
        <p:spPr>
          <a:xfrm flipH="1">
            <a:off x="1115616" y="4292306"/>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09" name="Connecteur droit avec flèche 108"/>
          <p:cNvCxnSpPr/>
          <p:nvPr/>
        </p:nvCxnSpPr>
        <p:spPr>
          <a:xfrm flipH="1">
            <a:off x="1115616" y="4494838"/>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10" name="Connecteur droit avec flèche 109"/>
          <p:cNvCxnSpPr/>
          <p:nvPr/>
        </p:nvCxnSpPr>
        <p:spPr>
          <a:xfrm flipH="1">
            <a:off x="1115616" y="4759023"/>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11" name="Connecteur droit avec flèche 110"/>
          <p:cNvCxnSpPr/>
          <p:nvPr/>
        </p:nvCxnSpPr>
        <p:spPr>
          <a:xfrm flipH="1">
            <a:off x="1115616" y="5128320"/>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12" name="Connecteur droit avec flèche 111"/>
          <p:cNvCxnSpPr/>
          <p:nvPr/>
        </p:nvCxnSpPr>
        <p:spPr>
          <a:xfrm flipH="1">
            <a:off x="1115616" y="5774273"/>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grpSp>
        <p:nvGrpSpPr>
          <p:cNvPr id="10" name="Groupe 9"/>
          <p:cNvGrpSpPr/>
          <p:nvPr/>
        </p:nvGrpSpPr>
        <p:grpSpPr>
          <a:xfrm>
            <a:off x="430669" y="3007089"/>
            <a:ext cx="8487413" cy="3086207"/>
            <a:chOff x="430669" y="3007089"/>
            <a:chExt cx="8487413" cy="3086207"/>
          </a:xfrm>
        </p:grpSpPr>
        <p:cxnSp>
          <p:nvCxnSpPr>
            <p:cNvPr id="4" name="Connecteur droit avec flèche 3"/>
            <p:cNvCxnSpPr/>
            <p:nvPr/>
          </p:nvCxnSpPr>
          <p:spPr>
            <a:xfrm>
              <a:off x="1691741" y="6047656"/>
              <a:ext cx="6732748"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 name="Connecteur droit avec flèche 4"/>
            <p:cNvCxnSpPr/>
            <p:nvPr/>
          </p:nvCxnSpPr>
          <p:spPr>
            <a:xfrm flipV="1">
              <a:off x="1950789" y="3359553"/>
              <a:ext cx="0" cy="2733743"/>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6" name="Forme libre 5"/>
            <p:cNvSpPr/>
            <p:nvPr/>
          </p:nvSpPr>
          <p:spPr>
            <a:xfrm>
              <a:off x="1935161" y="3660584"/>
              <a:ext cx="6478588" cy="2169932"/>
            </a:xfrm>
            <a:custGeom>
              <a:avLst/>
              <a:gdLst>
                <a:gd name="connsiteX0" fmla="*/ 0 w 4711700"/>
                <a:gd name="connsiteY0" fmla="*/ 1344890 h 1344890"/>
                <a:gd name="connsiteX1" fmla="*/ 647700 w 4711700"/>
                <a:gd name="connsiteY1" fmla="*/ 874990 h 1344890"/>
                <a:gd name="connsiteX2" fmla="*/ 1155700 w 4711700"/>
                <a:gd name="connsiteY2" fmla="*/ 163790 h 1344890"/>
                <a:gd name="connsiteX3" fmla="*/ 2044700 w 4711700"/>
                <a:gd name="connsiteY3" fmla="*/ 24090 h 1344890"/>
                <a:gd name="connsiteX4" fmla="*/ 3098800 w 4711700"/>
                <a:gd name="connsiteY4" fmla="*/ 532090 h 1344890"/>
                <a:gd name="connsiteX5" fmla="*/ 3797300 w 4711700"/>
                <a:gd name="connsiteY5" fmla="*/ 455890 h 1344890"/>
                <a:gd name="connsiteX6" fmla="*/ 4559300 w 4711700"/>
                <a:gd name="connsiteY6" fmla="*/ 887690 h 1344890"/>
                <a:gd name="connsiteX7" fmla="*/ 4711700 w 4711700"/>
                <a:gd name="connsiteY7" fmla="*/ 963890 h 134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1700" h="1344890">
                  <a:moveTo>
                    <a:pt x="0" y="1344890"/>
                  </a:moveTo>
                  <a:cubicBezTo>
                    <a:pt x="227541" y="1208365"/>
                    <a:pt x="455083" y="1071840"/>
                    <a:pt x="647700" y="874990"/>
                  </a:cubicBezTo>
                  <a:cubicBezTo>
                    <a:pt x="840317" y="678140"/>
                    <a:pt x="922867" y="305607"/>
                    <a:pt x="1155700" y="163790"/>
                  </a:cubicBezTo>
                  <a:cubicBezTo>
                    <a:pt x="1388533" y="21973"/>
                    <a:pt x="1720850" y="-37293"/>
                    <a:pt x="2044700" y="24090"/>
                  </a:cubicBezTo>
                  <a:cubicBezTo>
                    <a:pt x="2368550" y="85473"/>
                    <a:pt x="2806700" y="460123"/>
                    <a:pt x="3098800" y="532090"/>
                  </a:cubicBezTo>
                  <a:cubicBezTo>
                    <a:pt x="3390900" y="604057"/>
                    <a:pt x="3553883" y="396623"/>
                    <a:pt x="3797300" y="455890"/>
                  </a:cubicBezTo>
                  <a:cubicBezTo>
                    <a:pt x="4040717" y="515157"/>
                    <a:pt x="4406900" y="803023"/>
                    <a:pt x="4559300" y="887690"/>
                  </a:cubicBezTo>
                  <a:cubicBezTo>
                    <a:pt x="4711700" y="972357"/>
                    <a:pt x="4711700" y="968123"/>
                    <a:pt x="4711700" y="963890"/>
                  </a:cubicBez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nvGrpSpPr>
          <p:grpSpPr>
            <a:xfrm>
              <a:off x="1742461" y="3523568"/>
              <a:ext cx="6336704" cy="2520280"/>
              <a:chOff x="3779912" y="4027210"/>
              <a:chExt cx="4608512" cy="1562030"/>
            </a:xfrm>
          </p:grpSpPr>
          <p:cxnSp>
            <p:nvCxnSpPr>
              <p:cNvPr id="77" name="Connecteur droit 76"/>
              <p:cNvCxnSpPr/>
              <p:nvPr/>
            </p:nvCxnSpPr>
            <p:spPr>
              <a:xfrm>
                <a:off x="3779912" y="5589240"/>
                <a:ext cx="46085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flipV="1">
                <a:off x="3923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flipV="1">
                <a:off x="4533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flipV="1">
                <a:off x="5143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flipV="1">
                <a:off x="57527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flipV="1">
                <a:off x="63623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flipV="1">
                <a:off x="6971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flipV="1">
                <a:off x="7581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V="1">
                <a:off x="8191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9" name="Connecteur droit 8"/>
            <p:cNvCxnSpPr/>
            <p:nvPr/>
          </p:nvCxnSpPr>
          <p:spPr>
            <a:xfrm flipH="1">
              <a:off x="1830915" y="5133528"/>
              <a:ext cx="1189208"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flipH="1">
              <a:off x="1874819" y="3887416"/>
              <a:ext cx="2157184"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flipH="1" flipV="1">
              <a:off x="1775253" y="3620060"/>
              <a:ext cx="3004163" cy="38868"/>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flipH="1">
              <a:off x="1830915" y="3981400"/>
              <a:ext cx="3543835" cy="2126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flipH="1">
              <a:off x="1830915" y="4535488"/>
              <a:ext cx="4577352"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flipH="1">
              <a:off x="1830915" y="4391472"/>
              <a:ext cx="5441446"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flipH="1">
              <a:off x="1830915" y="4823520"/>
              <a:ext cx="6248250"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flipH="1">
              <a:off x="1874819" y="5806628"/>
              <a:ext cx="428991"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sp>
          <p:nvSpPr>
            <p:cNvPr id="61" name="ZoneTexte 60"/>
            <p:cNvSpPr txBox="1"/>
            <p:nvPr/>
          </p:nvSpPr>
          <p:spPr>
            <a:xfrm>
              <a:off x="1459321" y="558960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a:t>
              </a:r>
              <a:endParaRPr lang="fr-FR" b="1" dirty="0">
                <a:effectLst>
                  <a:outerShdw blurRad="38100" dist="38100" dir="2700000" algn="tl">
                    <a:srgbClr val="000000">
                      <a:alpha val="43137"/>
                    </a:srgbClr>
                  </a:outerShdw>
                </a:effectLst>
              </a:endParaRPr>
            </a:p>
          </p:txBody>
        </p:sp>
        <p:sp>
          <p:nvSpPr>
            <p:cNvPr id="85" name="ZoneTexte 84"/>
            <p:cNvSpPr txBox="1"/>
            <p:nvPr/>
          </p:nvSpPr>
          <p:spPr>
            <a:xfrm>
              <a:off x="1459321" y="3645372"/>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85</a:t>
              </a:r>
              <a:endParaRPr lang="fr-FR" b="1" dirty="0">
                <a:effectLst>
                  <a:outerShdw blurRad="38100" dist="38100" dir="2700000" algn="tl">
                    <a:srgbClr val="000000">
                      <a:alpha val="43137"/>
                    </a:srgbClr>
                  </a:outerShdw>
                </a:effectLst>
              </a:endParaRPr>
            </a:p>
          </p:txBody>
        </p:sp>
        <p:sp>
          <p:nvSpPr>
            <p:cNvPr id="87" name="ZoneTexte 86"/>
            <p:cNvSpPr txBox="1"/>
            <p:nvPr/>
          </p:nvSpPr>
          <p:spPr>
            <a:xfrm>
              <a:off x="1459321" y="457435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50</a:t>
              </a:r>
              <a:endParaRPr lang="fr-FR" b="1" dirty="0">
                <a:effectLst>
                  <a:outerShdw blurRad="38100" dist="38100" dir="2700000" algn="tl">
                    <a:srgbClr val="000000">
                      <a:alpha val="43137"/>
                    </a:srgbClr>
                  </a:outerShdw>
                </a:effectLst>
              </a:endParaRPr>
            </a:p>
          </p:txBody>
        </p:sp>
        <p:sp>
          <p:nvSpPr>
            <p:cNvPr id="89" name="ZoneTexte 88"/>
            <p:cNvSpPr txBox="1"/>
            <p:nvPr/>
          </p:nvSpPr>
          <p:spPr>
            <a:xfrm>
              <a:off x="1459321" y="4107640"/>
              <a:ext cx="415498" cy="369332"/>
            </a:xfrm>
            <a:prstGeom prst="rect">
              <a:avLst/>
            </a:prstGeom>
            <a:noFill/>
          </p:spPr>
          <p:txBody>
            <a:bodyPr wrap="none" rtlCol="0">
              <a:spAutoFit/>
            </a:bodyPr>
            <a:lstStyle/>
            <a:p>
              <a:r>
                <a:rPr lang="fr-FR" b="1" dirty="0">
                  <a:effectLst>
                    <a:outerShdw blurRad="38100" dist="38100" dir="2700000" algn="tl">
                      <a:srgbClr val="000000">
                        <a:alpha val="43137"/>
                      </a:srgbClr>
                    </a:outerShdw>
                  </a:effectLst>
                </a:rPr>
                <a:t>6</a:t>
              </a:r>
              <a:r>
                <a:rPr lang="fr-FR" b="1" dirty="0" smtClean="0">
                  <a:effectLst>
                    <a:outerShdw blurRad="38100" dist="38100" dir="2700000" algn="tl">
                      <a:srgbClr val="000000">
                        <a:alpha val="43137"/>
                      </a:srgbClr>
                    </a:outerShdw>
                  </a:effectLst>
                </a:rPr>
                <a:t>5</a:t>
              </a:r>
              <a:endParaRPr lang="fr-FR" b="1" dirty="0">
                <a:effectLst>
                  <a:outerShdw blurRad="38100" dist="38100" dir="2700000" algn="tl">
                    <a:srgbClr val="000000">
                      <a:alpha val="43137"/>
                    </a:srgbClr>
                  </a:outerShdw>
                </a:effectLst>
              </a:endParaRPr>
            </a:p>
          </p:txBody>
        </p:sp>
        <p:sp>
          <p:nvSpPr>
            <p:cNvPr id="91" name="ZoneTexte 90"/>
            <p:cNvSpPr txBox="1"/>
            <p:nvPr/>
          </p:nvSpPr>
          <p:spPr>
            <a:xfrm>
              <a:off x="1459321" y="4943654"/>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40</a:t>
              </a:r>
              <a:endParaRPr lang="fr-FR" b="1" dirty="0">
                <a:effectLst>
                  <a:outerShdw blurRad="38100" dist="38100" dir="2700000" algn="tl">
                    <a:srgbClr val="000000">
                      <a:alpha val="43137"/>
                    </a:srgbClr>
                  </a:outerShdw>
                </a:effectLst>
              </a:endParaRPr>
            </a:p>
          </p:txBody>
        </p:sp>
        <p:sp>
          <p:nvSpPr>
            <p:cNvPr id="93" name="ZoneTexte 92"/>
            <p:cNvSpPr txBox="1"/>
            <p:nvPr/>
          </p:nvSpPr>
          <p:spPr>
            <a:xfrm>
              <a:off x="1459321" y="385872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80</a:t>
              </a:r>
            </a:p>
          </p:txBody>
        </p:sp>
        <p:sp>
          <p:nvSpPr>
            <p:cNvPr id="94" name="ZoneTexte 93"/>
            <p:cNvSpPr txBox="1"/>
            <p:nvPr/>
          </p:nvSpPr>
          <p:spPr>
            <a:xfrm>
              <a:off x="1343904" y="3359553"/>
              <a:ext cx="530915"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100</a:t>
              </a:r>
            </a:p>
          </p:txBody>
        </p:sp>
        <p:sp>
          <p:nvSpPr>
            <p:cNvPr id="95" name="ZoneTexte 94"/>
            <p:cNvSpPr txBox="1"/>
            <p:nvPr/>
          </p:nvSpPr>
          <p:spPr>
            <a:xfrm>
              <a:off x="1459321" y="4310172"/>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60</a:t>
              </a:r>
            </a:p>
          </p:txBody>
        </p:sp>
        <p:sp>
          <p:nvSpPr>
            <p:cNvPr id="99" name="Rectangle 98"/>
            <p:cNvSpPr/>
            <p:nvPr/>
          </p:nvSpPr>
          <p:spPr>
            <a:xfrm>
              <a:off x="430669" y="3007089"/>
              <a:ext cx="2328565" cy="369332"/>
            </a:xfrm>
            <a:prstGeom prst="rect">
              <a:avLst/>
            </a:prstGeom>
          </p:spPr>
          <p:txBody>
            <a:bodyPr wrap="squar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Grandeur physique</a:t>
              </a:r>
              <a:endParaRPr lang="fr-FR" dirty="0">
                <a:effectLst>
                  <a:outerShdw blurRad="38100" dist="38100" dir="2700000" algn="tl">
                    <a:srgbClr val="000000">
                      <a:alpha val="43137"/>
                    </a:srgbClr>
                  </a:outerShdw>
                </a:effectLst>
              </a:endParaRPr>
            </a:p>
          </p:txBody>
        </p:sp>
        <p:sp>
          <p:nvSpPr>
            <p:cNvPr id="113" name="Rectangle 112"/>
            <p:cNvSpPr/>
            <p:nvPr/>
          </p:nvSpPr>
          <p:spPr>
            <a:xfrm>
              <a:off x="8053743" y="5589607"/>
              <a:ext cx="864339"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temps</a:t>
              </a:r>
              <a:endParaRPr lang="fr-FR" dirty="0">
                <a:effectLst>
                  <a:outerShdw blurRad="38100" dist="38100" dir="2700000" algn="tl">
                    <a:srgbClr val="000000">
                      <a:alpha val="43137"/>
                    </a:srgbClr>
                  </a:outerShdw>
                </a:effectLst>
              </a:endParaRPr>
            </a:p>
          </p:txBody>
        </p:sp>
      </p:grpSp>
      <p:sp>
        <p:nvSpPr>
          <p:cNvPr id="55" name="Rectangle 54"/>
          <p:cNvSpPr/>
          <p:nvPr/>
        </p:nvSpPr>
        <p:spPr>
          <a:xfrm>
            <a:off x="123801" y="870247"/>
            <a:ext cx="1398140"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Codage </a:t>
            </a:r>
            <a:endParaRPr lang="fr-FR" sz="2400" u="sng" dirty="0"/>
          </a:p>
        </p:txBody>
      </p:sp>
      <p:sp>
        <p:nvSpPr>
          <p:cNvPr id="2" name="Rectangle 1"/>
          <p:cNvSpPr/>
          <p:nvPr/>
        </p:nvSpPr>
        <p:spPr>
          <a:xfrm>
            <a:off x="0" y="2145630"/>
            <a:ext cx="9144000" cy="923330"/>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Si </a:t>
            </a:r>
            <a:r>
              <a:rPr lang="fr-FR" b="1" dirty="0">
                <a:solidFill>
                  <a:schemeClr val="bg1"/>
                </a:solidFill>
                <a:latin typeface="Arial" pitchFamily="34" charset="0"/>
                <a:cs typeface="Arial" pitchFamily="34" charset="0"/>
              </a:rPr>
              <a:t>on a des valeurs comprises entre 0 et 100, et que la précision doit  être de + </a:t>
            </a:r>
            <a:r>
              <a:rPr lang="fr-FR" b="1" dirty="0" smtClean="0">
                <a:solidFill>
                  <a:schemeClr val="bg1"/>
                </a:solidFill>
                <a:latin typeface="Arial" pitchFamily="34" charset="0"/>
                <a:cs typeface="Arial" pitchFamily="34" charset="0"/>
              </a:rPr>
              <a:t>ou - </a:t>
            </a:r>
            <a:r>
              <a:rPr lang="fr-FR" b="1" dirty="0">
                <a:solidFill>
                  <a:schemeClr val="bg1"/>
                </a:solidFill>
                <a:latin typeface="Arial" pitchFamily="34" charset="0"/>
                <a:cs typeface="Arial" pitchFamily="34" charset="0"/>
              </a:rPr>
              <a:t>1 au minimum, il suffit de savoir que le nombre de valeurs « V » que peut prendre un ensemble de « n » bits est tout simplement</a:t>
            </a:r>
            <a:r>
              <a:rPr lang="fr-FR" b="1" dirty="0" smtClean="0">
                <a:solidFill>
                  <a:schemeClr val="bg1"/>
                </a:solidFill>
                <a:latin typeface="Arial" pitchFamily="34" charset="0"/>
                <a:cs typeface="Arial" pitchFamily="34" charset="0"/>
              </a:rPr>
              <a:t>:</a:t>
            </a:r>
            <a:endParaRPr lang="fr-FR" b="1" dirty="0">
              <a:solidFill>
                <a:schemeClr val="bg1"/>
              </a:solidFill>
              <a:latin typeface="Arial" pitchFamily="34" charset="0"/>
              <a:cs typeface="Arial" pitchFamily="34" charset="0"/>
            </a:endParaRPr>
          </a:p>
        </p:txBody>
      </p:sp>
      <p:sp>
        <p:nvSpPr>
          <p:cNvPr id="8" name="Rectangle 7"/>
          <p:cNvSpPr/>
          <p:nvPr/>
        </p:nvSpPr>
        <p:spPr>
          <a:xfrm>
            <a:off x="7218619" y="3116274"/>
            <a:ext cx="1178528" cy="523220"/>
          </a:xfrm>
          <a:prstGeom prst="rect">
            <a:avLst/>
          </a:prstGeom>
          <a:solidFill>
            <a:srgbClr val="00FF00"/>
          </a:solidFill>
        </p:spPr>
        <p:txBody>
          <a:bodyPr wrap="none">
            <a:spAutoFit/>
          </a:bodyPr>
          <a:lstStyle/>
          <a:p>
            <a:r>
              <a:rPr lang="fr-FR" sz="2800" b="1" dirty="0">
                <a:effectLst>
                  <a:outerShdw blurRad="38100" dist="38100" dir="2700000" algn="tl">
                    <a:srgbClr val="000000">
                      <a:alpha val="43137"/>
                    </a:srgbClr>
                  </a:outerShdw>
                </a:effectLst>
                <a:latin typeface="Arial" pitchFamily="34" charset="0"/>
                <a:cs typeface="Arial" pitchFamily="34" charset="0"/>
              </a:rPr>
              <a:t>2</a:t>
            </a:r>
            <a:r>
              <a:rPr lang="fr-FR" sz="2800" b="1" baseline="30000" dirty="0">
                <a:effectLst>
                  <a:outerShdw blurRad="38100" dist="38100" dir="2700000" algn="tl">
                    <a:srgbClr val="000000">
                      <a:alpha val="43137"/>
                    </a:srgbClr>
                  </a:outerShdw>
                </a:effectLst>
                <a:latin typeface="Arial" pitchFamily="34" charset="0"/>
                <a:cs typeface="Arial" pitchFamily="34" charset="0"/>
              </a:rPr>
              <a:t>n</a:t>
            </a:r>
            <a:r>
              <a:rPr lang="fr-FR" sz="2800" b="1" dirty="0">
                <a:effectLst>
                  <a:outerShdw blurRad="38100" dist="38100" dir="2700000" algn="tl">
                    <a:srgbClr val="000000">
                      <a:alpha val="43137"/>
                    </a:srgbClr>
                  </a:outerShdw>
                </a:effectLst>
                <a:latin typeface="Arial" pitchFamily="34" charset="0"/>
                <a:cs typeface="Arial" pitchFamily="34" charset="0"/>
              </a:rPr>
              <a:t> = V</a:t>
            </a:r>
          </a:p>
        </p:txBody>
      </p:sp>
      <p:sp>
        <p:nvSpPr>
          <p:cNvPr id="46" name="Rectangle 45"/>
          <p:cNvSpPr/>
          <p:nvPr/>
        </p:nvSpPr>
        <p:spPr>
          <a:xfrm>
            <a:off x="0" y="5949280"/>
            <a:ext cx="9252520" cy="923330"/>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Il nous faut donc  V &gt; 100   </a:t>
            </a:r>
          </a:p>
          <a:p>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4  ; 2</a:t>
            </a:r>
            <a:r>
              <a:rPr lang="fr-FR" b="1" baseline="30000" dirty="0" smtClean="0">
                <a:solidFill>
                  <a:schemeClr val="bg1"/>
                </a:solidFill>
                <a:latin typeface="Arial" pitchFamily="34" charset="0"/>
                <a:cs typeface="Arial" pitchFamily="34" charset="0"/>
              </a:rPr>
              <a:t>3</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4</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16  ; 2</a:t>
            </a:r>
            <a:r>
              <a:rPr lang="fr-FR" b="1" baseline="30000" dirty="0" smtClean="0">
                <a:solidFill>
                  <a:schemeClr val="bg1"/>
                </a:solidFill>
                <a:latin typeface="Arial" pitchFamily="34" charset="0"/>
                <a:cs typeface="Arial" pitchFamily="34" charset="0"/>
              </a:rPr>
              <a:t>5</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32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6</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64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7</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128;   On prendra donc 7 bits pour traduire de 0 à 127  les valeurs de 101 à 127 ne seront pas utilisées pour l’instant .</a:t>
            </a:r>
            <a:endParaRPr lang="fr-FR"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383308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par>
                          <p:cTn id="8" fill="hold">
                            <p:stCondLst>
                              <p:cond delay="500"/>
                            </p:stCondLst>
                            <p:childTnLst>
                              <p:par>
                                <p:cTn id="9" presetID="10" presetClass="entr" presetSubtype="0" fill="hold" grpId="0" nodeType="afterEffect">
                                  <p:stCondLst>
                                    <p:cond delay="175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5100"/>
                            </p:stCondLst>
                            <p:childTnLst>
                              <p:par>
                                <p:cTn id="13" presetID="10" presetClass="entr" presetSubtype="0" fill="hold" grpId="0" nodeType="afterEffect">
                                  <p:stCondLst>
                                    <p:cond delay="1250"/>
                                  </p:stCondLst>
                                  <p:iterate type="wd">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par>
                          <p:cTn id="16" fill="hold">
                            <p:stCondLst>
                              <p:cond delay="9350"/>
                            </p:stCondLst>
                            <p:childTnLst>
                              <p:par>
                                <p:cTn id="17" presetID="53" presetClass="entr" presetSubtype="16"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112"/>
                                        </p:tgtEl>
                                        <p:attrNameLst>
                                          <p:attrName>style.visibility</p:attrName>
                                        </p:attrNameLst>
                                      </p:cBhvr>
                                      <p:to>
                                        <p:strVal val="visible"/>
                                      </p:to>
                                    </p:set>
                                    <p:animEffect transition="in" filter="wipe(right)">
                                      <p:cBhvr>
                                        <p:cTn id="26" dur="500"/>
                                        <p:tgtEl>
                                          <p:spTgt spid="112"/>
                                        </p:tgtEl>
                                      </p:cBhvr>
                                    </p:animEffect>
                                  </p:childTnLst>
                                </p:cTn>
                              </p:par>
                            </p:childTnLst>
                          </p:cTn>
                        </p:par>
                        <p:par>
                          <p:cTn id="27" fill="hold">
                            <p:stCondLst>
                              <p:cond delay="500"/>
                            </p:stCondLst>
                            <p:childTnLst>
                              <p:par>
                                <p:cTn id="28" presetID="22" presetClass="entr" presetSubtype="2" fill="hold" grpId="0" nodeType="afterEffect">
                                  <p:stCondLst>
                                    <p:cond delay="500"/>
                                  </p:stCondLst>
                                  <p:childTnLst>
                                    <p:set>
                                      <p:cBhvr>
                                        <p:cTn id="29" dur="1" fill="hold">
                                          <p:stCondLst>
                                            <p:cond delay="0"/>
                                          </p:stCondLst>
                                        </p:cTn>
                                        <p:tgtEl>
                                          <p:spTgt spid="96"/>
                                        </p:tgtEl>
                                        <p:attrNameLst>
                                          <p:attrName>style.visibility</p:attrName>
                                        </p:attrNameLst>
                                      </p:cBhvr>
                                      <p:to>
                                        <p:strVal val="visible"/>
                                      </p:to>
                                    </p:set>
                                    <p:animEffect transition="in" filter="wipe(right)">
                                      <p:cBhvr>
                                        <p:cTn id="30" dur="500"/>
                                        <p:tgtEl>
                                          <p:spTgt spid="96"/>
                                        </p:tgtEl>
                                      </p:cBhvr>
                                    </p:animEffect>
                                  </p:childTnLst>
                                </p:cTn>
                              </p:par>
                            </p:childTnLst>
                          </p:cTn>
                        </p:par>
                        <p:par>
                          <p:cTn id="31" fill="hold">
                            <p:stCondLst>
                              <p:cond delay="1500"/>
                            </p:stCondLst>
                            <p:childTnLst>
                              <p:par>
                                <p:cTn id="32" presetID="22" presetClass="entr" presetSubtype="2" fill="hold" nodeType="afterEffect">
                                  <p:stCondLst>
                                    <p:cond delay="500"/>
                                  </p:stCondLst>
                                  <p:childTnLst>
                                    <p:set>
                                      <p:cBhvr>
                                        <p:cTn id="33" dur="1" fill="hold">
                                          <p:stCondLst>
                                            <p:cond delay="0"/>
                                          </p:stCondLst>
                                        </p:cTn>
                                        <p:tgtEl>
                                          <p:spTgt spid="111"/>
                                        </p:tgtEl>
                                        <p:attrNameLst>
                                          <p:attrName>style.visibility</p:attrName>
                                        </p:attrNameLst>
                                      </p:cBhvr>
                                      <p:to>
                                        <p:strVal val="visible"/>
                                      </p:to>
                                    </p:set>
                                    <p:animEffect transition="in" filter="wipe(right)">
                                      <p:cBhvr>
                                        <p:cTn id="34" dur="500"/>
                                        <p:tgtEl>
                                          <p:spTgt spid="111"/>
                                        </p:tgtEl>
                                      </p:cBhvr>
                                    </p:animEffect>
                                  </p:childTnLst>
                                </p:cTn>
                              </p:par>
                            </p:childTnLst>
                          </p:cTn>
                        </p:par>
                        <p:par>
                          <p:cTn id="35" fill="hold">
                            <p:stCondLst>
                              <p:cond delay="2500"/>
                            </p:stCondLst>
                            <p:childTnLst>
                              <p:par>
                                <p:cTn id="36" presetID="22" presetClass="entr" presetSubtype="2" fill="hold" grpId="0" nodeType="afterEffect">
                                  <p:stCondLst>
                                    <p:cond delay="500"/>
                                  </p:stCondLst>
                                  <p:childTnLst>
                                    <p:set>
                                      <p:cBhvr>
                                        <p:cTn id="37" dur="1" fill="hold">
                                          <p:stCondLst>
                                            <p:cond delay="0"/>
                                          </p:stCondLst>
                                        </p:cTn>
                                        <p:tgtEl>
                                          <p:spTgt spid="102"/>
                                        </p:tgtEl>
                                        <p:attrNameLst>
                                          <p:attrName>style.visibility</p:attrName>
                                        </p:attrNameLst>
                                      </p:cBhvr>
                                      <p:to>
                                        <p:strVal val="visible"/>
                                      </p:to>
                                    </p:set>
                                    <p:animEffect transition="in" filter="wipe(right)">
                                      <p:cBhvr>
                                        <p:cTn id="38" dur="500"/>
                                        <p:tgtEl>
                                          <p:spTgt spid="102"/>
                                        </p:tgtEl>
                                      </p:cBhvr>
                                    </p:animEffect>
                                  </p:childTnLst>
                                </p:cTn>
                              </p:par>
                            </p:childTnLst>
                          </p:cTn>
                        </p:par>
                        <p:par>
                          <p:cTn id="39" fill="hold">
                            <p:stCondLst>
                              <p:cond delay="3500"/>
                            </p:stCondLst>
                            <p:childTnLst>
                              <p:par>
                                <p:cTn id="40" presetID="22" presetClass="entr" presetSubtype="2" fill="hold" nodeType="afterEffect">
                                  <p:stCondLst>
                                    <p:cond delay="500"/>
                                  </p:stCondLst>
                                  <p:childTnLst>
                                    <p:set>
                                      <p:cBhvr>
                                        <p:cTn id="41" dur="1" fill="hold">
                                          <p:stCondLst>
                                            <p:cond delay="0"/>
                                          </p:stCondLst>
                                        </p:cTn>
                                        <p:tgtEl>
                                          <p:spTgt spid="110"/>
                                        </p:tgtEl>
                                        <p:attrNameLst>
                                          <p:attrName>style.visibility</p:attrName>
                                        </p:attrNameLst>
                                      </p:cBhvr>
                                      <p:to>
                                        <p:strVal val="visible"/>
                                      </p:to>
                                    </p:set>
                                    <p:animEffect transition="in" filter="wipe(right)">
                                      <p:cBhvr>
                                        <p:cTn id="42" dur="500"/>
                                        <p:tgtEl>
                                          <p:spTgt spid="110"/>
                                        </p:tgtEl>
                                      </p:cBhvr>
                                    </p:animEffect>
                                  </p:childTnLst>
                                </p:cTn>
                              </p:par>
                            </p:childTnLst>
                          </p:cTn>
                        </p:par>
                        <p:par>
                          <p:cTn id="43" fill="hold">
                            <p:stCondLst>
                              <p:cond delay="4500"/>
                            </p:stCondLst>
                            <p:childTnLst>
                              <p:par>
                                <p:cTn id="44" presetID="22" presetClass="entr" presetSubtype="2" fill="hold" grpId="0" nodeType="afterEffect">
                                  <p:stCondLst>
                                    <p:cond delay="500"/>
                                  </p:stCondLst>
                                  <p:childTnLst>
                                    <p:set>
                                      <p:cBhvr>
                                        <p:cTn id="45" dur="1" fill="hold">
                                          <p:stCondLst>
                                            <p:cond delay="0"/>
                                          </p:stCondLst>
                                        </p:cTn>
                                        <p:tgtEl>
                                          <p:spTgt spid="98"/>
                                        </p:tgtEl>
                                        <p:attrNameLst>
                                          <p:attrName>style.visibility</p:attrName>
                                        </p:attrNameLst>
                                      </p:cBhvr>
                                      <p:to>
                                        <p:strVal val="visible"/>
                                      </p:to>
                                    </p:set>
                                    <p:animEffect transition="in" filter="wipe(right)">
                                      <p:cBhvr>
                                        <p:cTn id="46" dur="500"/>
                                        <p:tgtEl>
                                          <p:spTgt spid="98"/>
                                        </p:tgtEl>
                                      </p:cBhvr>
                                    </p:animEffect>
                                  </p:childTnLst>
                                </p:cTn>
                              </p:par>
                            </p:childTnLst>
                          </p:cTn>
                        </p:par>
                        <p:par>
                          <p:cTn id="47" fill="hold">
                            <p:stCondLst>
                              <p:cond delay="5500"/>
                            </p:stCondLst>
                            <p:childTnLst>
                              <p:par>
                                <p:cTn id="48" presetID="22" presetClass="entr" presetSubtype="2" fill="hold" nodeType="afterEffect">
                                  <p:stCondLst>
                                    <p:cond delay="500"/>
                                  </p:stCondLst>
                                  <p:childTnLst>
                                    <p:set>
                                      <p:cBhvr>
                                        <p:cTn id="49" dur="1" fill="hold">
                                          <p:stCondLst>
                                            <p:cond delay="0"/>
                                          </p:stCondLst>
                                        </p:cTn>
                                        <p:tgtEl>
                                          <p:spTgt spid="109"/>
                                        </p:tgtEl>
                                        <p:attrNameLst>
                                          <p:attrName>style.visibility</p:attrName>
                                        </p:attrNameLst>
                                      </p:cBhvr>
                                      <p:to>
                                        <p:strVal val="visible"/>
                                      </p:to>
                                    </p:set>
                                    <p:animEffect transition="in" filter="wipe(right)">
                                      <p:cBhvr>
                                        <p:cTn id="50" dur="500"/>
                                        <p:tgtEl>
                                          <p:spTgt spid="109"/>
                                        </p:tgtEl>
                                      </p:cBhvr>
                                    </p:animEffect>
                                  </p:childTnLst>
                                </p:cTn>
                              </p:par>
                            </p:childTnLst>
                          </p:cTn>
                        </p:par>
                        <p:par>
                          <p:cTn id="51" fill="hold">
                            <p:stCondLst>
                              <p:cond delay="6500"/>
                            </p:stCondLst>
                            <p:childTnLst>
                              <p:par>
                                <p:cTn id="52" presetID="22" presetClass="entr" presetSubtype="2" fill="hold" grpId="0" nodeType="afterEffect">
                                  <p:stCondLst>
                                    <p:cond delay="500"/>
                                  </p:stCondLst>
                                  <p:childTnLst>
                                    <p:set>
                                      <p:cBhvr>
                                        <p:cTn id="53" dur="1" fill="hold">
                                          <p:stCondLst>
                                            <p:cond delay="0"/>
                                          </p:stCondLst>
                                        </p:cTn>
                                        <p:tgtEl>
                                          <p:spTgt spid="105"/>
                                        </p:tgtEl>
                                        <p:attrNameLst>
                                          <p:attrName>style.visibility</p:attrName>
                                        </p:attrNameLst>
                                      </p:cBhvr>
                                      <p:to>
                                        <p:strVal val="visible"/>
                                      </p:to>
                                    </p:set>
                                    <p:animEffect transition="in" filter="wipe(right)">
                                      <p:cBhvr>
                                        <p:cTn id="54" dur="500"/>
                                        <p:tgtEl>
                                          <p:spTgt spid="105"/>
                                        </p:tgtEl>
                                      </p:cBhvr>
                                    </p:animEffect>
                                  </p:childTnLst>
                                </p:cTn>
                              </p:par>
                            </p:childTnLst>
                          </p:cTn>
                        </p:par>
                        <p:par>
                          <p:cTn id="55" fill="hold">
                            <p:stCondLst>
                              <p:cond delay="7500"/>
                            </p:stCondLst>
                            <p:childTnLst>
                              <p:par>
                                <p:cTn id="56" presetID="22" presetClass="entr" presetSubtype="2" fill="hold" nodeType="afterEffect">
                                  <p:stCondLst>
                                    <p:cond delay="500"/>
                                  </p:stCondLst>
                                  <p:childTnLst>
                                    <p:set>
                                      <p:cBhvr>
                                        <p:cTn id="57" dur="1" fill="hold">
                                          <p:stCondLst>
                                            <p:cond delay="0"/>
                                          </p:stCondLst>
                                        </p:cTn>
                                        <p:tgtEl>
                                          <p:spTgt spid="108"/>
                                        </p:tgtEl>
                                        <p:attrNameLst>
                                          <p:attrName>style.visibility</p:attrName>
                                        </p:attrNameLst>
                                      </p:cBhvr>
                                      <p:to>
                                        <p:strVal val="visible"/>
                                      </p:to>
                                    </p:set>
                                    <p:animEffect transition="in" filter="wipe(right)">
                                      <p:cBhvr>
                                        <p:cTn id="58" dur="500"/>
                                        <p:tgtEl>
                                          <p:spTgt spid="108"/>
                                        </p:tgtEl>
                                      </p:cBhvr>
                                    </p:animEffect>
                                  </p:childTnLst>
                                </p:cTn>
                              </p:par>
                            </p:childTnLst>
                          </p:cTn>
                        </p:par>
                        <p:par>
                          <p:cTn id="59" fill="hold">
                            <p:stCondLst>
                              <p:cond delay="8500"/>
                            </p:stCondLst>
                            <p:childTnLst>
                              <p:par>
                                <p:cTn id="60" presetID="22" presetClass="entr" presetSubtype="2" fill="hold" grpId="0" nodeType="afterEffect">
                                  <p:stCondLst>
                                    <p:cond delay="500"/>
                                  </p:stCondLst>
                                  <p:childTnLst>
                                    <p:set>
                                      <p:cBhvr>
                                        <p:cTn id="61" dur="1" fill="hold">
                                          <p:stCondLst>
                                            <p:cond delay="0"/>
                                          </p:stCondLst>
                                        </p:cTn>
                                        <p:tgtEl>
                                          <p:spTgt spid="101"/>
                                        </p:tgtEl>
                                        <p:attrNameLst>
                                          <p:attrName>style.visibility</p:attrName>
                                        </p:attrNameLst>
                                      </p:cBhvr>
                                      <p:to>
                                        <p:strVal val="visible"/>
                                      </p:to>
                                    </p:set>
                                    <p:animEffect transition="in" filter="wipe(right)">
                                      <p:cBhvr>
                                        <p:cTn id="62" dur="500"/>
                                        <p:tgtEl>
                                          <p:spTgt spid="101"/>
                                        </p:tgtEl>
                                      </p:cBhvr>
                                    </p:animEffect>
                                  </p:childTnLst>
                                </p:cTn>
                              </p:par>
                            </p:childTnLst>
                          </p:cTn>
                        </p:par>
                        <p:par>
                          <p:cTn id="63" fill="hold">
                            <p:stCondLst>
                              <p:cond delay="9500"/>
                            </p:stCondLst>
                            <p:childTnLst>
                              <p:par>
                                <p:cTn id="64" presetID="22" presetClass="entr" presetSubtype="2" fill="hold" nodeType="afterEffect">
                                  <p:stCondLst>
                                    <p:cond delay="500"/>
                                  </p:stCondLst>
                                  <p:childTnLst>
                                    <p:set>
                                      <p:cBhvr>
                                        <p:cTn id="65" dur="1" fill="hold">
                                          <p:stCondLst>
                                            <p:cond delay="0"/>
                                          </p:stCondLst>
                                        </p:cTn>
                                        <p:tgtEl>
                                          <p:spTgt spid="106"/>
                                        </p:tgtEl>
                                        <p:attrNameLst>
                                          <p:attrName>style.visibility</p:attrName>
                                        </p:attrNameLst>
                                      </p:cBhvr>
                                      <p:to>
                                        <p:strVal val="visible"/>
                                      </p:to>
                                    </p:set>
                                    <p:animEffect transition="in" filter="wipe(right)">
                                      <p:cBhvr>
                                        <p:cTn id="66" dur="500"/>
                                        <p:tgtEl>
                                          <p:spTgt spid="106"/>
                                        </p:tgtEl>
                                      </p:cBhvr>
                                    </p:animEffect>
                                  </p:childTnLst>
                                </p:cTn>
                              </p:par>
                            </p:childTnLst>
                          </p:cTn>
                        </p:par>
                        <p:par>
                          <p:cTn id="67" fill="hold">
                            <p:stCondLst>
                              <p:cond delay="10500"/>
                            </p:stCondLst>
                            <p:childTnLst>
                              <p:par>
                                <p:cTn id="68" presetID="22" presetClass="entr" presetSubtype="2" fill="hold" grpId="0" nodeType="afterEffect">
                                  <p:stCondLst>
                                    <p:cond delay="500"/>
                                  </p:stCondLst>
                                  <p:childTnLst>
                                    <p:set>
                                      <p:cBhvr>
                                        <p:cTn id="69" dur="1" fill="hold">
                                          <p:stCondLst>
                                            <p:cond delay="0"/>
                                          </p:stCondLst>
                                        </p:cTn>
                                        <p:tgtEl>
                                          <p:spTgt spid="103"/>
                                        </p:tgtEl>
                                        <p:attrNameLst>
                                          <p:attrName>style.visibility</p:attrName>
                                        </p:attrNameLst>
                                      </p:cBhvr>
                                      <p:to>
                                        <p:strVal val="visible"/>
                                      </p:to>
                                    </p:set>
                                    <p:animEffect transition="in" filter="wipe(right)">
                                      <p:cBhvr>
                                        <p:cTn id="70" dur="500"/>
                                        <p:tgtEl>
                                          <p:spTgt spid="103"/>
                                        </p:tgtEl>
                                      </p:cBhvr>
                                    </p:animEffect>
                                  </p:childTnLst>
                                </p:cTn>
                              </p:par>
                            </p:childTnLst>
                          </p:cTn>
                        </p:par>
                        <p:par>
                          <p:cTn id="71" fill="hold">
                            <p:stCondLst>
                              <p:cond delay="11500"/>
                            </p:stCondLst>
                            <p:childTnLst>
                              <p:par>
                                <p:cTn id="72" presetID="22" presetClass="entr" presetSubtype="2" fill="hold" nodeType="afterEffect">
                                  <p:stCondLst>
                                    <p:cond delay="500"/>
                                  </p:stCondLst>
                                  <p:childTnLst>
                                    <p:set>
                                      <p:cBhvr>
                                        <p:cTn id="73" dur="1" fill="hold">
                                          <p:stCondLst>
                                            <p:cond delay="0"/>
                                          </p:stCondLst>
                                        </p:cTn>
                                        <p:tgtEl>
                                          <p:spTgt spid="107"/>
                                        </p:tgtEl>
                                        <p:attrNameLst>
                                          <p:attrName>style.visibility</p:attrName>
                                        </p:attrNameLst>
                                      </p:cBhvr>
                                      <p:to>
                                        <p:strVal val="visible"/>
                                      </p:to>
                                    </p:set>
                                    <p:animEffect transition="in" filter="wipe(right)">
                                      <p:cBhvr>
                                        <p:cTn id="74" dur="500"/>
                                        <p:tgtEl>
                                          <p:spTgt spid="107"/>
                                        </p:tgtEl>
                                      </p:cBhvr>
                                    </p:animEffect>
                                  </p:childTnLst>
                                </p:cTn>
                              </p:par>
                            </p:childTnLst>
                          </p:cTn>
                        </p:par>
                        <p:par>
                          <p:cTn id="75" fill="hold">
                            <p:stCondLst>
                              <p:cond delay="12500"/>
                            </p:stCondLst>
                            <p:childTnLst>
                              <p:par>
                                <p:cTn id="76" presetID="22" presetClass="entr" presetSubtype="2" fill="hold" grpId="0" nodeType="afterEffect">
                                  <p:stCondLst>
                                    <p:cond delay="500"/>
                                  </p:stCondLst>
                                  <p:childTnLst>
                                    <p:set>
                                      <p:cBhvr>
                                        <p:cTn id="77" dur="1" fill="hold">
                                          <p:stCondLst>
                                            <p:cond delay="0"/>
                                          </p:stCondLst>
                                        </p:cTn>
                                        <p:tgtEl>
                                          <p:spTgt spid="97"/>
                                        </p:tgtEl>
                                        <p:attrNameLst>
                                          <p:attrName>style.visibility</p:attrName>
                                        </p:attrNameLst>
                                      </p:cBhvr>
                                      <p:to>
                                        <p:strVal val="visible"/>
                                      </p:to>
                                    </p:set>
                                    <p:animEffect transition="in" filter="wipe(right)">
                                      <p:cBhvr>
                                        <p:cTn id="78" dur="500"/>
                                        <p:tgtEl>
                                          <p:spTgt spid="97"/>
                                        </p:tgtEl>
                                      </p:cBhvr>
                                    </p:animEffect>
                                  </p:childTnLst>
                                </p:cTn>
                              </p:par>
                            </p:childTnLst>
                          </p:cTn>
                        </p:par>
                        <p:par>
                          <p:cTn id="79" fill="hold">
                            <p:stCondLst>
                              <p:cond delay="13500"/>
                            </p:stCondLst>
                            <p:childTnLst>
                              <p:par>
                                <p:cTn id="80" presetID="22" presetClass="entr" presetSubtype="2" fill="hold" nodeType="afterEffect">
                                  <p:stCondLst>
                                    <p:cond delay="500"/>
                                  </p:stCondLst>
                                  <p:childTnLst>
                                    <p:set>
                                      <p:cBhvr>
                                        <p:cTn id="81" dur="1" fill="hold">
                                          <p:stCondLst>
                                            <p:cond delay="0"/>
                                          </p:stCondLst>
                                        </p:cTn>
                                        <p:tgtEl>
                                          <p:spTgt spid="51"/>
                                        </p:tgtEl>
                                        <p:attrNameLst>
                                          <p:attrName>style.visibility</p:attrName>
                                        </p:attrNameLst>
                                      </p:cBhvr>
                                      <p:to>
                                        <p:strVal val="visible"/>
                                      </p:to>
                                    </p:set>
                                    <p:animEffect transition="in" filter="wipe(right)">
                                      <p:cBhvr>
                                        <p:cTn id="82" dur="500"/>
                                        <p:tgtEl>
                                          <p:spTgt spid="51"/>
                                        </p:tgtEl>
                                      </p:cBhvr>
                                    </p:animEffect>
                                  </p:childTnLst>
                                </p:cTn>
                              </p:par>
                            </p:childTnLst>
                          </p:cTn>
                        </p:par>
                        <p:par>
                          <p:cTn id="83" fill="hold">
                            <p:stCondLst>
                              <p:cond delay="14500"/>
                            </p:stCondLst>
                            <p:childTnLst>
                              <p:par>
                                <p:cTn id="84" presetID="22" presetClass="entr" presetSubtype="2" fill="hold" grpId="0" nodeType="afterEffect">
                                  <p:stCondLst>
                                    <p:cond delay="500"/>
                                  </p:stCondLst>
                                  <p:childTnLst>
                                    <p:set>
                                      <p:cBhvr>
                                        <p:cTn id="85" dur="1" fill="hold">
                                          <p:stCondLst>
                                            <p:cond delay="0"/>
                                          </p:stCondLst>
                                        </p:cTn>
                                        <p:tgtEl>
                                          <p:spTgt spid="104"/>
                                        </p:tgtEl>
                                        <p:attrNameLst>
                                          <p:attrName>style.visibility</p:attrName>
                                        </p:attrNameLst>
                                      </p:cBhvr>
                                      <p:to>
                                        <p:strVal val="visible"/>
                                      </p:to>
                                    </p:set>
                                    <p:animEffect transition="in" filter="wipe(right)">
                                      <p:cBhvr>
                                        <p:cTn id="86" dur="500"/>
                                        <p:tgtEl>
                                          <p:spTgt spid="104"/>
                                        </p:tgtEl>
                                      </p:cBhvr>
                                    </p:animEffect>
                                  </p:childTnLst>
                                </p:cTn>
                              </p:par>
                            </p:childTnLst>
                          </p:cTn>
                        </p:par>
                        <p:par>
                          <p:cTn id="87" fill="hold">
                            <p:stCondLst>
                              <p:cond delay="15500"/>
                            </p:stCondLst>
                            <p:childTnLst>
                              <p:par>
                                <p:cTn id="88" presetID="10" presetClass="entr" presetSubtype="0" fill="hold" grpId="0" nodeType="afterEffect">
                                  <p:stCondLst>
                                    <p:cond delay="0"/>
                                  </p:stCondLst>
                                  <p:iterate type="wd">
                                    <p:tmPct val="10000"/>
                                  </p:iterate>
                                  <p:childTnLst>
                                    <p:set>
                                      <p:cBhvr>
                                        <p:cTn id="89" dur="1" fill="hold">
                                          <p:stCondLst>
                                            <p:cond delay="0"/>
                                          </p:stCondLst>
                                        </p:cTn>
                                        <p:tgtEl>
                                          <p:spTgt spid="46"/>
                                        </p:tgtEl>
                                        <p:attrNameLst>
                                          <p:attrName>style.visibility</p:attrName>
                                        </p:attrNameLst>
                                      </p:cBhvr>
                                      <p:to>
                                        <p:strVal val="visible"/>
                                      </p:to>
                                    </p:set>
                                    <p:animEffect transition="in" filter="fade">
                                      <p:cBhvr>
                                        <p:cTn id="9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6" grpId="0"/>
      <p:bldP spid="97" grpId="0"/>
      <p:bldP spid="98" grpId="0"/>
      <p:bldP spid="101" grpId="0"/>
      <p:bldP spid="102" grpId="0"/>
      <p:bldP spid="103" grpId="0"/>
      <p:bldP spid="104" grpId="0"/>
      <p:bldP spid="105" grpId="0"/>
      <p:bldP spid="55" grpId="0"/>
      <p:bldP spid="2" grpId="0"/>
      <p:bldP spid="8" grpId="0" animBg="1"/>
      <p:bldP spid="4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nvSpPr>
        <p:spPr>
          <a:xfrm>
            <a:off x="-8966" y="1375608"/>
            <a:ext cx="9144000" cy="1754326"/>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La « machine » numérique peut aussi après un traitement sur les données numériques enregistrées, sortir un signal qui doit être convertit en analogique  avant d’être utilisé. Il faudra faire le chemin inverse. Convertir le code précédent en valeurs décimales ,on parle de décodage. Ensuite replacer les images dans le temps ou elles ont étés enregistrées (ordre), on parle alors de conversion Numérique analogique (CNA).</a:t>
            </a:r>
          </a:p>
        </p:txBody>
      </p:sp>
      <p:sp>
        <p:nvSpPr>
          <p:cNvPr id="115" name="Rectangle 114"/>
          <p:cNvSpPr/>
          <p:nvPr/>
        </p:nvSpPr>
        <p:spPr>
          <a:xfrm>
            <a:off x="123801" y="974774"/>
            <a:ext cx="17411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Décodage </a:t>
            </a:r>
            <a:endParaRPr lang="fr-FR" sz="2400" u="sng" dirty="0"/>
          </a:p>
        </p:txBody>
      </p:sp>
      <p:cxnSp>
        <p:nvCxnSpPr>
          <p:cNvPr id="63" name="Connecteur droit avec flèche 62"/>
          <p:cNvCxnSpPr/>
          <p:nvPr/>
        </p:nvCxnSpPr>
        <p:spPr>
          <a:xfrm>
            <a:off x="1115616" y="3544219"/>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nvCxnSpPr>
        <p:spPr>
          <a:xfrm>
            <a:off x="1115616" y="4043393"/>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nvCxnSpPr>
        <p:spPr>
          <a:xfrm>
            <a:off x="1132346" y="3830038"/>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a:off x="1115616" y="4292306"/>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nvCxnSpPr>
        <p:spPr>
          <a:xfrm>
            <a:off x="1115616" y="4494838"/>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8" name="Connecteur droit avec flèche 67"/>
          <p:cNvCxnSpPr/>
          <p:nvPr/>
        </p:nvCxnSpPr>
        <p:spPr>
          <a:xfrm>
            <a:off x="1115616" y="4759023"/>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nvCxnSpPr>
        <p:spPr>
          <a:xfrm>
            <a:off x="1115616" y="5128320"/>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nvCxnSpPr>
        <p:spPr>
          <a:xfrm>
            <a:off x="1115616" y="5774273"/>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sp>
        <p:nvSpPr>
          <p:cNvPr id="46" name="Rectangle 45"/>
          <p:cNvSpPr/>
          <p:nvPr/>
        </p:nvSpPr>
        <p:spPr>
          <a:xfrm>
            <a:off x="0" y="6226125"/>
            <a:ext cx="9144000" cy="646331"/>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Si on reconstitue la courbe, en se rappelant qu’entre deux échantillons c’est la dernière valeur vue qui est prise en compte…… </a:t>
            </a:r>
          </a:p>
        </p:txBody>
      </p:sp>
      <p:sp>
        <p:nvSpPr>
          <p:cNvPr id="123" name="ZoneTexte 122"/>
          <p:cNvSpPr txBox="1"/>
          <p:nvPr/>
        </p:nvSpPr>
        <p:spPr>
          <a:xfrm>
            <a:off x="1459321" y="558960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a:t>
            </a:r>
            <a:endParaRPr lang="fr-FR" b="1" dirty="0">
              <a:effectLst>
                <a:outerShdw blurRad="38100" dist="38100" dir="2700000" algn="tl">
                  <a:srgbClr val="000000">
                    <a:alpha val="43137"/>
                  </a:srgbClr>
                </a:outerShdw>
              </a:effectLst>
            </a:endParaRPr>
          </a:p>
        </p:txBody>
      </p:sp>
      <p:sp>
        <p:nvSpPr>
          <p:cNvPr id="124" name="ZoneTexte 123"/>
          <p:cNvSpPr txBox="1"/>
          <p:nvPr/>
        </p:nvSpPr>
        <p:spPr>
          <a:xfrm>
            <a:off x="1459321" y="3645372"/>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85</a:t>
            </a:r>
            <a:endParaRPr lang="fr-FR" b="1" dirty="0">
              <a:effectLst>
                <a:outerShdw blurRad="38100" dist="38100" dir="2700000" algn="tl">
                  <a:srgbClr val="000000">
                    <a:alpha val="43137"/>
                  </a:srgbClr>
                </a:outerShdw>
              </a:effectLst>
            </a:endParaRPr>
          </a:p>
        </p:txBody>
      </p:sp>
      <p:sp>
        <p:nvSpPr>
          <p:cNvPr id="125" name="ZoneTexte 124"/>
          <p:cNvSpPr txBox="1"/>
          <p:nvPr/>
        </p:nvSpPr>
        <p:spPr>
          <a:xfrm>
            <a:off x="1459321" y="457435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50</a:t>
            </a:r>
            <a:endParaRPr lang="fr-FR" b="1" dirty="0">
              <a:effectLst>
                <a:outerShdw blurRad="38100" dist="38100" dir="2700000" algn="tl">
                  <a:srgbClr val="000000">
                    <a:alpha val="43137"/>
                  </a:srgbClr>
                </a:outerShdw>
              </a:effectLst>
            </a:endParaRPr>
          </a:p>
        </p:txBody>
      </p:sp>
      <p:sp>
        <p:nvSpPr>
          <p:cNvPr id="126" name="ZoneTexte 125"/>
          <p:cNvSpPr txBox="1"/>
          <p:nvPr/>
        </p:nvSpPr>
        <p:spPr>
          <a:xfrm>
            <a:off x="1459321" y="4107640"/>
            <a:ext cx="415498" cy="369332"/>
          </a:xfrm>
          <a:prstGeom prst="rect">
            <a:avLst/>
          </a:prstGeom>
          <a:noFill/>
        </p:spPr>
        <p:txBody>
          <a:bodyPr wrap="none" rtlCol="0">
            <a:spAutoFit/>
          </a:bodyPr>
          <a:lstStyle/>
          <a:p>
            <a:r>
              <a:rPr lang="fr-FR" b="1" dirty="0">
                <a:effectLst>
                  <a:outerShdw blurRad="38100" dist="38100" dir="2700000" algn="tl">
                    <a:srgbClr val="000000">
                      <a:alpha val="43137"/>
                    </a:srgbClr>
                  </a:outerShdw>
                </a:effectLst>
              </a:rPr>
              <a:t>6</a:t>
            </a:r>
            <a:r>
              <a:rPr lang="fr-FR" b="1" dirty="0" smtClean="0">
                <a:effectLst>
                  <a:outerShdw blurRad="38100" dist="38100" dir="2700000" algn="tl">
                    <a:srgbClr val="000000">
                      <a:alpha val="43137"/>
                    </a:srgbClr>
                  </a:outerShdw>
                </a:effectLst>
              </a:rPr>
              <a:t>5</a:t>
            </a:r>
            <a:endParaRPr lang="fr-FR" b="1" dirty="0">
              <a:effectLst>
                <a:outerShdw blurRad="38100" dist="38100" dir="2700000" algn="tl">
                  <a:srgbClr val="000000">
                    <a:alpha val="43137"/>
                  </a:srgbClr>
                </a:outerShdw>
              </a:effectLst>
            </a:endParaRPr>
          </a:p>
        </p:txBody>
      </p:sp>
      <p:sp>
        <p:nvSpPr>
          <p:cNvPr id="127" name="ZoneTexte 126"/>
          <p:cNvSpPr txBox="1"/>
          <p:nvPr/>
        </p:nvSpPr>
        <p:spPr>
          <a:xfrm>
            <a:off x="1459321" y="4943654"/>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40</a:t>
            </a:r>
            <a:endParaRPr lang="fr-FR" b="1" dirty="0">
              <a:effectLst>
                <a:outerShdw blurRad="38100" dist="38100" dir="2700000" algn="tl">
                  <a:srgbClr val="000000">
                    <a:alpha val="43137"/>
                  </a:srgbClr>
                </a:outerShdw>
              </a:effectLst>
            </a:endParaRPr>
          </a:p>
        </p:txBody>
      </p:sp>
      <p:sp>
        <p:nvSpPr>
          <p:cNvPr id="128" name="ZoneTexte 127"/>
          <p:cNvSpPr txBox="1"/>
          <p:nvPr/>
        </p:nvSpPr>
        <p:spPr>
          <a:xfrm>
            <a:off x="1459321" y="385872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80</a:t>
            </a:r>
          </a:p>
        </p:txBody>
      </p:sp>
      <p:sp>
        <p:nvSpPr>
          <p:cNvPr id="129" name="ZoneTexte 128"/>
          <p:cNvSpPr txBox="1"/>
          <p:nvPr/>
        </p:nvSpPr>
        <p:spPr>
          <a:xfrm>
            <a:off x="1343904" y="3359553"/>
            <a:ext cx="530915"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100</a:t>
            </a:r>
          </a:p>
        </p:txBody>
      </p:sp>
      <p:sp>
        <p:nvSpPr>
          <p:cNvPr id="130" name="ZoneTexte 129"/>
          <p:cNvSpPr txBox="1"/>
          <p:nvPr/>
        </p:nvSpPr>
        <p:spPr>
          <a:xfrm>
            <a:off x="1459321" y="4310172"/>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60</a:t>
            </a:r>
          </a:p>
        </p:txBody>
      </p:sp>
      <p:sp>
        <p:nvSpPr>
          <p:cNvPr id="54" name="ZoneTexte 53"/>
          <p:cNvSpPr txBox="1"/>
          <p:nvPr/>
        </p:nvSpPr>
        <p:spPr>
          <a:xfrm>
            <a:off x="0" y="558960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0001010</a:t>
            </a:r>
            <a:endParaRPr lang="fr-FR" b="1" dirty="0">
              <a:effectLst>
                <a:outerShdw blurRad="38100" dist="38100" dir="2700000" algn="tl">
                  <a:srgbClr val="000000">
                    <a:alpha val="43137"/>
                  </a:srgbClr>
                </a:outerShdw>
              </a:effectLst>
            </a:endParaRPr>
          </a:p>
        </p:txBody>
      </p:sp>
      <p:sp>
        <p:nvSpPr>
          <p:cNvPr id="55" name="ZoneTexte 54"/>
          <p:cNvSpPr txBox="1"/>
          <p:nvPr/>
        </p:nvSpPr>
        <p:spPr>
          <a:xfrm>
            <a:off x="0" y="3645372"/>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1010101</a:t>
            </a:r>
            <a:endParaRPr lang="fr-FR" b="1" dirty="0">
              <a:effectLst>
                <a:outerShdw blurRad="38100" dist="38100" dir="2700000" algn="tl">
                  <a:srgbClr val="000000">
                    <a:alpha val="43137"/>
                  </a:srgbClr>
                </a:outerShdw>
              </a:effectLst>
            </a:endParaRPr>
          </a:p>
        </p:txBody>
      </p:sp>
      <p:sp>
        <p:nvSpPr>
          <p:cNvPr id="56" name="ZoneTexte 55"/>
          <p:cNvSpPr txBox="1"/>
          <p:nvPr/>
        </p:nvSpPr>
        <p:spPr>
          <a:xfrm>
            <a:off x="0" y="457435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0110010</a:t>
            </a:r>
            <a:endParaRPr lang="fr-FR" b="1" dirty="0">
              <a:effectLst>
                <a:outerShdw blurRad="38100" dist="38100" dir="2700000" algn="tl">
                  <a:srgbClr val="000000">
                    <a:alpha val="43137"/>
                  </a:srgbClr>
                </a:outerShdw>
              </a:effectLst>
            </a:endParaRPr>
          </a:p>
        </p:txBody>
      </p:sp>
      <p:sp>
        <p:nvSpPr>
          <p:cNvPr id="57" name="ZoneTexte 56"/>
          <p:cNvSpPr txBox="1"/>
          <p:nvPr/>
        </p:nvSpPr>
        <p:spPr>
          <a:xfrm>
            <a:off x="0" y="4107640"/>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1000001</a:t>
            </a:r>
            <a:endParaRPr lang="fr-FR" b="1" dirty="0">
              <a:effectLst>
                <a:outerShdw blurRad="38100" dist="38100" dir="2700000" algn="tl">
                  <a:srgbClr val="000000">
                    <a:alpha val="43137"/>
                  </a:srgbClr>
                </a:outerShdw>
              </a:effectLst>
            </a:endParaRPr>
          </a:p>
        </p:txBody>
      </p:sp>
      <p:sp>
        <p:nvSpPr>
          <p:cNvPr id="58" name="ZoneTexte 57"/>
          <p:cNvSpPr txBox="1"/>
          <p:nvPr/>
        </p:nvSpPr>
        <p:spPr>
          <a:xfrm>
            <a:off x="0" y="4943654"/>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0101000</a:t>
            </a:r>
            <a:endParaRPr lang="fr-FR" b="1" dirty="0">
              <a:effectLst>
                <a:outerShdw blurRad="38100" dist="38100" dir="2700000" algn="tl">
                  <a:srgbClr val="000000">
                    <a:alpha val="43137"/>
                  </a:srgbClr>
                </a:outerShdw>
              </a:effectLst>
            </a:endParaRPr>
          </a:p>
        </p:txBody>
      </p:sp>
      <p:sp>
        <p:nvSpPr>
          <p:cNvPr id="59" name="ZoneTexte 58"/>
          <p:cNvSpPr txBox="1"/>
          <p:nvPr/>
        </p:nvSpPr>
        <p:spPr>
          <a:xfrm>
            <a:off x="0" y="385872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1010000</a:t>
            </a:r>
          </a:p>
        </p:txBody>
      </p:sp>
      <p:sp>
        <p:nvSpPr>
          <p:cNvPr id="60" name="ZoneTexte 59"/>
          <p:cNvSpPr txBox="1"/>
          <p:nvPr/>
        </p:nvSpPr>
        <p:spPr>
          <a:xfrm>
            <a:off x="-17867" y="3359553"/>
            <a:ext cx="1061475"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1100100</a:t>
            </a:r>
          </a:p>
        </p:txBody>
      </p:sp>
      <p:sp>
        <p:nvSpPr>
          <p:cNvPr id="62" name="ZoneTexte 61"/>
          <p:cNvSpPr txBox="1"/>
          <p:nvPr/>
        </p:nvSpPr>
        <p:spPr>
          <a:xfrm>
            <a:off x="0" y="4310172"/>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0111100</a:t>
            </a:r>
          </a:p>
        </p:txBody>
      </p:sp>
      <p:cxnSp>
        <p:nvCxnSpPr>
          <p:cNvPr id="72" name="Connecteur droit avec flèche 71"/>
          <p:cNvCxnSpPr/>
          <p:nvPr/>
        </p:nvCxnSpPr>
        <p:spPr>
          <a:xfrm>
            <a:off x="1691741" y="6047656"/>
            <a:ext cx="6732748"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4" name="Connecteur droit avec flèche 73"/>
          <p:cNvCxnSpPr/>
          <p:nvPr/>
        </p:nvCxnSpPr>
        <p:spPr>
          <a:xfrm flipV="1">
            <a:off x="1950789" y="3359553"/>
            <a:ext cx="0" cy="2733743"/>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75" name="Forme libre 74"/>
          <p:cNvSpPr/>
          <p:nvPr/>
        </p:nvSpPr>
        <p:spPr>
          <a:xfrm>
            <a:off x="1935161" y="3660584"/>
            <a:ext cx="6478588" cy="2169932"/>
          </a:xfrm>
          <a:custGeom>
            <a:avLst/>
            <a:gdLst>
              <a:gd name="connsiteX0" fmla="*/ 0 w 4711700"/>
              <a:gd name="connsiteY0" fmla="*/ 1344890 h 1344890"/>
              <a:gd name="connsiteX1" fmla="*/ 647700 w 4711700"/>
              <a:gd name="connsiteY1" fmla="*/ 874990 h 1344890"/>
              <a:gd name="connsiteX2" fmla="*/ 1155700 w 4711700"/>
              <a:gd name="connsiteY2" fmla="*/ 163790 h 1344890"/>
              <a:gd name="connsiteX3" fmla="*/ 2044700 w 4711700"/>
              <a:gd name="connsiteY3" fmla="*/ 24090 h 1344890"/>
              <a:gd name="connsiteX4" fmla="*/ 3098800 w 4711700"/>
              <a:gd name="connsiteY4" fmla="*/ 532090 h 1344890"/>
              <a:gd name="connsiteX5" fmla="*/ 3797300 w 4711700"/>
              <a:gd name="connsiteY5" fmla="*/ 455890 h 1344890"/>
              <a:gd name="connsiteX6" fmla="*/ 4559300 w 4711700"/>
              <a:gd name="connsiteY6" fmla="*/ 887690 h 1344890"/>
              <a:gd name="connsiteX7" fmla="*/ 4711700 w 4711700"/>
              <a:gd name="connsiteY7" fmla="*/ 963890 h 134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1700" h="1344890">
                <a:moveTo>
                  <a:pt x="0" y="1344890"/>
                </a:moveTo>
                <a:cubicBezTo>
                  <a:pt x="227541" y="1208365"/>
                  <a:pt x="455083" y="1071840"/>
                  <a:pt x="647700" y="874990"/>
                </a:cubicBezTo>
                <a:cubicBezTo>
                  <a:pt x="840317" y="678140"/>
                  <a:pt x="922867" y="305607"/>
                  <a:pt x="1155700" y="163790"/>
                </a:cubicBezTo>
                <a:cubicBezTo>
                  <a:pt x="1388533" y="21973"/>
                  <a:pt x="1720850" y="-37293"/>
                  <a:pt x="2044700" y="24090"/>
                </a:cubicBezTo>
                <a:cubicBezTo>
                  <a:pt x="2368550" y="85473"/>
                  <a:pt x="2806700" y="460123"/>
                  <a:pt x="3098800" y="532090"/>
                </a:cubicBezTo>
                <a:cubicBezTo>
                  <a:pt x="3390900" y="604057"/>
                  <a:pt x="3553883" y="396623"/>
                  <a:pt x="3797300" y="455890"/>
                </a:cubicBezTo>
                <a:cubicBezTo>
                  <a:pt x="4040717" y="515157"/>
                  <a:pt x="4406900" y="803023"/>
                  <a:pt x="4559300" y="887690"/>
                </a:cubicBezTo>
                <a:cubicBezTo>
                  <a:pt x="4711700" y="972357"/>
                  <a:pt x="4711700" y="968123"/>
                  <a:pt x="4711700" y="963890"/>
                </a:cubicBezTo>
              </a:path>
            </a:pathLst>
          </a:custGeom>
          <a:noFill/>
          <a:ln w="5715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3" name="Groupe 82"/>
          <p:cNvGrpSpPr/>
          <p:nvPr/>
        </p:nvGrpSpPr>
        <p:grpSpPr>
          <a:xfrm>
            <a:off x="1742461" y="3523568"/>
            <a:ext cx="6336704" cy="2520280"/>
            <a:chOff x="3779912" y="4027210"/>
            <a:chExt cx="4608512" cy="1562030"/>
          </a:xfrm>
        </p:grpSpPr>
        <p:cxnSp>
          <p:nvCxnSpPr>
            <p:cNvPr id="133" name="Connecteur droit 132"/>
            <p:cNvCxnSpPr/>
            <p:nvPr/>
          </p:nvCxnSpPr>
          <p:spPr>
            <a:xfrm>
              <a:off x="3779912" y="5589240"/>
              <a:ext cx="46085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flipV="1">
              <a:off x="3923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flipV="1">
              <a:off x="4533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flipV="1">
              <a:off x="5143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flipV="1">
              <a:off x="57527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flipV="1">
              <a:off x="63623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flipV="1">
              <a:off x="6971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flipV="1">
              <a:off x="7581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flipV="1">
              <a:off x="8191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00" name="Connecteur droit 99"/>
          <p:cNvCxnSpPr/>
          <p:nvPr/>
        </p:nvCxnSpPr>
        <p:spPr>
          <a:xfrm flipH="1">
            <a:off x="1830915" y="5133528"/>
            <a:ext cx="1189208"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16" name="Connecteur droit 115"/>
          <p:cNvCxnSpPr/>
          <p:nvPr/>
        </p:nvCxnSpPr>
        <p:spPr>
          <a:xfrm flipH="1">
            <a:off x="1874819" y="3887416"/>
            <a:ext cx="2157184"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flipH="1">
            <a:off x="1907704" y="3658928"/>
            <a:ext cx="2871713" cy="1656"/>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flipH="1">
            <a:off x="1830915" y="3981400"/>
            <a:ext cx="3543835" cy="2126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flipH="1">
            <a:off x="1830915" y="4535488"/>
            <a:ext cx="4577352"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flipH="1">
            <a:off x="1830915" y="4391472"/>
            <a:ext cx="5441446"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flipH="1">
            <a:off x="1830915" y="4823520"/>
            <a:ext cx="6248250"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flipH="1">
            <a:off x="1874819" y="5806628"/>
            <a:ext cx="428991"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sp>
        <p:nvSpPr>
          <p:cNvPr id="131" name="Rectangle 130"/>
          <p:cNvSpPr/>
          <p:nvPr/>
        </p:nvSpPr>
        <p:spPr>
          <a:xfrm>
            <a:off x="430669" y="3007089"/>
            <a:ext cx="2328565" cy="369332"/>
          </a:xfrm>
          <a:prstGeom prst="rect">
            <a:avLst/>
          </a:prstGeom>
        </p:spPr>
        <p:txBody>
          <a:bodyPr wrap="squar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Grandeur physique</a:t>
            </a:r>
            <a:endParaRPr lang="fr-FR" dirty="0">
              <a:effectLst>
                <a:outerShdw blurRad="38100" dist="38100" dir="2700000" algn="tl">
                  <a:srgbClr val="000000">
                    <a:alpha val="43137"/>
                  </a:srgbClr>
                </a:outerShdw>
              </a:effectLst>
            </a:endParaRPr>
          </a:p>
        </p:txBody>
      </p:sp>
      <p:sp>
        <p:nvSpPr>
          <p:cNvPr id="132" name="Rectangle 131"/>
          <p:cNvSpPr/>
          <p:nvPr/>
        </p:nvSpPr>
        <p:spPr>
          <a:xfrm>
            <a:off x="8053743" y="5589607"/>
            <a:ext cx="864339"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temps</a:t>
            </a:r>
            <a:endParaRPr lang="fr-FR" dirty="0">
              <a:effectLst>
                <a:outerShdw blurRad="38100" dist="38100" dir="2700000" algn="tl">
                  <a:srgbClr val="000000">
                    <a:alpha val="43137"/>
                  </a:srgbClr>
                </a:outerShdw>
              </a:effectLst>
            </a:endParaRPr>
          </a:p>
        </p:txBody>
      </p:sp>
      <p:sp>
        <p:nvSpPr>
          <p:cNvPr id="2" name="Forme libre 1"/>
          <p:cNvSpPr/>
          <p:nvPr/>
        </p:nvSpPr>
        <p:spPr>
          <a:xfrm>
            <a:off x="1907704" y="3641615"/>
            <a:ext cx="6691086" cy="2172607"/>
          </a:xfrm>
          <a:custGeom>
            <a:avLst/>
            <a:gdLst>
              <a:gd name="connsiteX0" fmla="*/ 0 w 6691086"/>
              <a:gd name="connsiteY0" fmla="*/ 2220686 h 2220686"/>
              <a:gd name="connsiteX1" fmla="*/ 856343 w 6691086"/>
              <a:gd name="connsiteY1" fmla="*/ 2191657 h 2220686"/>
              <a:gd name="connsiteX2" fmla="*/ 856343 w 6691086"/>
              <a:gd name="connsiteY2" fmla="*/ 1494972 h 2220686"/>
              <a:gd name="connsiteX3" fmla="*/ 1712686 w 6691086"/>
              <a:gd name="connsiteY3" fmla="*/ 1524000 h 2220686"/>
              <a:gd name="connsiteX4" fmla="*/ 1683657 w 6691086"/>
              <a:gd name="connsiteY4" fmla="*/ 232229 h 2220686"/>
              <a:gd name="connsiteX5" fmla="*/ 2540000 w 6691086"/>
              <a:gd name="connsiteY5" fmla="*/ 275772 h 2220686"/>
              <a:gd name="connsiteX6" fmla="*/ 2525486 w 6691086"/>
              <a:gd name="connsiteY6" fmla="*/ 29029 h 2220686"/>
              <a:gd name="connsiteX7" fmla="*/ 3367314 w 6691086"/>
              <a:gd name="connsiteY7" fmla="*/ 0 h 2220686"/>
              <a:gd name="connsiteX8" fmla="*/ 3381829 w 6691086"/>
              <a:gd name="connsiteY8" fmla="*/ 333829 h 2220686"/>
              <a:gd name="connsiteX9" fmla="*/ 4209143 w 6691086"/>
              <a:gd name="connsiteY9" fmla="*/ 319315 h 2220686"/>
              <a:gd name="connsiteX10" fmla="*/ 4223657 w 6691086"/>
              <a:gd name="connsiteY10" fmla="*/ 899886 h 2220686"/>
              <a:gd name="connsiteX11" fmla="*/ 5892800 w 6691086"/>
              <a:gd name="connsiteY11" fmla="*/ 841829 h 2220686"/>
              <a:gd name="connsiteX12" fmla="*/ 5863771 w 6691086"/>
              <a:gd name="connsiteY12" fmla="*/ 1219200 h 2220686"/>
              <a:gd name="connsiteX13" fmla="*/ 6691086 w 6691086"/>
              <a:gd name="connsiteY13" fmla="*/ 1175657 h 2220686"/>
              <a:gd name="connsiteX0" fmla="*/ 0 w 6691086"/>
              <a:gd name="connsiteY0" fmla="*/ 2220686 h 2236107"/>
              <a:gd name="connsiteX1" fmla="*/ 862693 w 6691086"/>
              <a:gd name="connsiteY1" fmla="*/ 2236107 h 2236107"/>
              <a:gd name="connsiteX2" fmla="*/ 856343 w 6691086"/>
              <a:gd name="connsiteY2" fmla="*/ 1494972 h 2236107"/>
              <a:gd name="connsiteX3" fmla="*/ 1712686 w 6691086"/>
              <a:gd name="connsiteY3" fmla="*/ 1524000 h 2236107"/>
              <a:gd name="connsiteX4" fmla="*/ 1683657 w 6691086"/>
              <a:gd name="connsiteY4" fmla="*/ 232229 h 2236107"/>
              <a:gd name="connsiteX5" fmla="*/ 2540000 w 6691086"/>
              <a:gd name="connsiteY5" fmla="*/ 275772 h 2236107"/>
              <a:gd name="connsiteX6" fmla="*/ 2525486 w 6691086"/>
              <a:gd name="connsiteY6" fmla="*/ 29029 h 2236107"/>
              <a:gd name="connsiteX7" fmla="*/ 3367314 w 6691086"/>
              <a:gd name="connsiteY7" fmla="*/ 0 h 2236107"/>
              <a:gd name="connsiteX8" fmla="*/ 3381829 w 6691086"/>
              <a:gd name="connsiteY8" fmla="*/ 333829 h 2236107"/>
              <a:gd name="connsiteX9" fmla="*/ 4209143 w 6691086"/>
              <a:gd name="connsiteY9" fmla="*/ 319315 h 2236107"/>
              <a:gd name="connsiteX10" fmla="*/ 4223657 w 6691086"/>
              <a:gd name="connsiteY10" fmla="*/ 899886 h 2236107"/>
              <a:gd name="connsiteX11" fmla="*/ 5892800 w 6691086"/>
              <a:gd name="connsiteY11" fmla="*/ 841829 h 2236107"/>
              <a:gd name="connsiteX12" fmla="*/ 5863771 w 6691086"/>
              <a:gd name="connsiteY12" fmla="*/ 1219200 h 2236107"/>
              <a:gd name="connsiteX13" fmla="*/ 6691086 w 6691086"/>
              <a:gd name="connsiteY13" fmla="*/ 1175657 h 2236107"/>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232229 h 2239736"/>
              <a:gd name="connsiteX5" fmla="*/ 2540000 w 6691086"/>
              <a:gd name="connsiteY5" fmla="*/ 275772 h 2239736"/>
              <a:gd name="connsiteX6" fmla="*/ 2525486 w 6691086"/>
              <a:gd name="connsiteY6" fmla="*/ 29029 h 2239736"/>
              <a:gd name="connsiteX7" fmla="*/ 3367314 w 6691086"/>
              <a:gd name="connsiteY7" fmla="*/ 0 h 2239736"/>
              <a:gd name="connsiteX8" fmla="*/ 3381829 w 6691086"/>
              <a:gd name="connsiteY8" fmla="*/ 333829 h 2239736"/>
              <a:gd name="connsiteX9" fmla="*/ 4209143 w 6691086"/>
              <a:gd name="connsiteY9" fmla="*/ 319315 h 2239736"/>
              <a:gd name="connsiteX10" fmla="*/ 4223657 w 6691086"/>
              <a:gd name="connsiteY10" fmla="*/ 899886 h 2239736"/>
              <a:gd name="connsiteX11" fmla="*/ 5892800 w 6691086"/>
              <a:gd name="connsiteY11" fmla="*/ 841829 h 2239736"/>
              <a:gd name="connsiteX12" fmla="*/ 5863771 w 6691086"/>
              <a:gd name="connsiteY12" fmla="*/ 1219200 h 2239736"/>
              <a:gd name="connsiteX13" fmla="*/ 6691086 w 6691086"/>
              <a:gd name="connsiteY13"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352879 h 2239736"/>
              <a:gd name="connsiteX5" fmla="*/ 2540000 w 6691086"/>
              <a:gd name="connsiteY5" fmla="*/ 275772 h 2239736"/>
              <a:gd name="connsiteX6" fmla="*/ 2525486 w 6691086"/>
              <a:gd name="connsiteY6" fmla="*/ 29029 h 2239736"/>
              <a:gd name="connsiteX7" fmla="*/ 3367314 w 6691086"/>
              <a:gd name="connsiteY7" fmla="*/ 0 h 2239736"/>
              <a:gd name="connsiteX8" fmla="*/ 3381829 w 6691086"/>
              <a:gd name="connsiteY8" fmla="*/ 333829 h 2239736"/>
              <a:gd name="connsiteX9" fmla="*/ 4209143 w 6691086"/>
              <a:gd name="connsiteY9" fmla="*/ 319315 h 2239736"/>
              <a:gd name="connsiteX10" fmla="*/ 4223657 w 6691086"/>
              <a:gd name="connsiteY10" fmla="*/ 899886 h 2239736"/>
              <a:gd name="connsiteX11" fmla="*/ 5892800 w 6691086"/>
              <a:gd name="connsiteY11" fmla="*/ 841829 h 2239736"/>
              <a:gd name="connsiteX12" fmla="*/ 5863771 w 6691086"/>
              <a:gd name="connsiteY12" fmla="*/ 1219200 h 2239736"/>
              <a:gd name="connsiteX13" fmla="*/ 6691086 w 6691086"/>
              <a:gd name="connsiteY13"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352879 h 2239736"/>
              <a:gd name="connsiteX5" fmla="*/ 2520950 w 6691086"/>
              <a:gd name="connsiteY5" fmla="*/ 360135 h 2239736"/>
              <a:gd name="connsiteX6" fmla="*/ 2540000 w 6691086"/>
              <a:gd name="connsiteY6" fmla="*/ 2757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352879 h 2239736"/>
              <a:gd name="connsiteX5" fmla="*/ 2520950 w 6691086"/>
              <a:gd name="connsiteY5" fmla="*/ 360135 h 2239736"/>
              <a:gd name="connsiteX6" fmla="*/ 2540000 w 6691086"/>
              <a:gd name="connsiteY6" fmla="*/ 2757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352879 h 2239736"/>
              <a:gd name="connsiteX5" fmla="*/ 2520950 w 6691086"/>
              <a:gd name="connsiteY5" fmla="*/ 360135 h 2239736"/>
              <a:gd name="connsiteX6" fmla="*/ 2514600 w 6691086"/>
              <a:gd name="connsiteY6" fmla="*/ 2630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77307 w 6691086"/>
              <a:gd name="connsiteY4" fmla="*/ 378279 h 2239736"/>
              <a:gd name="connsiteX5" fmla="*/ 2520950 w 6691086"/>
              <a:gd name="connsiteY5" fmla="*/ 360135 h 2239736"/>
              <a:gd name="connsiteX6" fmla="*/ 2514600 w 6691086"/>
              <a:gd name="connsiteY6" fmla="*/ 2630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77307 w 6691086"/>
              <a:gd name="connsiteY4" fmla="*/ 378279 h 2239736"/>
              <a:gd name="connsiteX5" fmla="*/ 2520950 w 6691086"/>
              <a:gd name="connsiteY5" fmla="*/ 360135 h 2239736"/>
              <a:gd name="connsiteX6" fmla="*/ 2514600 w 6691086"/>
              <a:gd name="connsiteY6" fmla="*/ 2630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77307 w 6691086"/>
              <a:gd name="connsiteY4" fmla="*/ 378279 h 2239736"/>
              <a:gd name="connsiteX5" fmla="*/ 2520950 w 6691086"/>
              <a:gd name="connsiteY5" fmla="*/ 360135 h 2239736"/>
              <a:gd name="connsiteX6" fmla="*/ 2514600 w 6691086"/>
              <a:gd name="connsiteY6" fmla="*/ 2630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77307 w 6691086"/>
              <a:gd name="connsiteY4" fmla="*/ 378279 h 2239736"/>
              <a:gd name="connsiteX5" fmla="*/ 2520950 w 6691086"/>
              <a:gd name="connsiteY5" fmla="*/ 360135 h 2239736"/>
              <a:gd name="connsiteX6" fmla="*/ 2525486 w 6691086"/>
              <a:gd name="connsiteY6" fmla="*/ 29029 h 2239736"/>
              <a:gd name="connsiteX7" fmla="*/ 3367314 w 6691086"/>
              <a:gd name="connsiteY7" fmla="*/ 0 h 2239736"/>
              <a:gd name="connsiteX8" fmla="*/ 3381829 w 6691086"/>
              <a:gd name="connsiteY8" fmla="*/ 333829 h 2239736"/>
              <a:gd name="connsiteX9" fmla="*/ 4209143 w 6691086"/>
              <a:gd name="connsiteY9" fmla="*/ 319315 h 2239736"/>
              <a:gd name="connsiteX10" fmla="*/ 4223657 w 6691086"/>
              <a:gd name="connsiteY10" fmla="*/ 899886 h 2239736"/>
              <a:gd name="connsiteX11" fmla="*/ 5892800 w 6691086"/>
              <a:gd name="connsiteY11" fmla="*/ 841829 h 2239736"/>
              <a:gd name="connsiteX12" fmla="*/ 5863771 w 6691086"/>
              <a:gd name="connsiteY12" fmla="*/ 1219200 h 2239736"/>
              <a:gd name="connsiteX13" fmla="*/ 6691086 w 6691086"/>
              <a:gd name="connsiteY13" fmla="*/ 1175657 h 2239736"/>
              <a:gd name="connsiteX0" fmla="*/ 0 w 6691086"/>
              <a:gd name="connsiteY0" fmla="*/ 2210707 h 2210707"/>
              <a:gd name="connsiteX1" fmla="*/ 862693 w 6691086"/>
              <a:gd name="connsiteY1" fmla="*/ 2207078 h 2210707"/>
              <a:gd name="connsiteX2" fmla="*/ 856343 w 6691086"/>
              <a:gd name="connsiteY2" fmla="*/ 1465943 h 2210707"/>
              <a:gd name="connsiteX3" fmla="*/ 1712686 w 6691086"/>
              <a:gd name="connsiteY3" fmla="*/ 149497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9143 w 6691086"/>
              <a:gd name="connsiteY9" fmla="*/ 290286 h 2210707"/>
              <a:gd name="connsiteX10" fmla="*/ 4223657 w 6691086"/>
              <a:gd name="connsiteY10" fmla="*/ 870857 h 2210707"/>
              <a:gd name="connsiteX11" fmla="*/ 589280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56343 w 6691086"/>
              <a:gd name="connsiteY2" fmla="*/ 1465943 h 2210707"/>
              <a:gd name="connsiteX3" fmla="*/ 1712686 w 6691086"/>
              <a:gd name="connsiteY3" fmla="*/ 149497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9280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56343 w 6691086"/>
              <a:gd name="connsiteY2" fmla="*/ 1465943 h 2210707"/>
              <a:gd name="connsiteX3" fmla="*/ 1712686 w 6691086"/>
              <a:gd name="connsiteY3" fmla="*/ 149497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49497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40000 w 6691086"/>
              <a:gd name="connsiteY5" fmla="*/ 24855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40000 w 6691086"/>
              <a:gd name="connsiteY5" fmla="*/ 2676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40000 w 6691086"/>
              <a:gd name="connsiteY5" fmla="*/ 2676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40000 w 6691086"/>
              <a:gd name="connsiteY5" fmla="*/ 2676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195286 h 2195286"/>
              <a:gd name="connsiteX1" fmla="*/ 862693 w 6691086"/>
              <a:gd name="connsiteY1" fmla="*/ 2191657 h 2195286"/>
              <a:gd name="connsiteX2" fmla="*/ 862693 w 6691086"/>
              <a:gd name="connsiteY2" fmla="*/ 1494972 h 2195286"/>
              <a:gd name="connsiteX3" fmla="*/ 1712686 w 6691086"/>
              <a:gd name="connsiteY3" fmla="*/ 1498600 h 2195286"/>
              <a:gd name="connsiteX4" fmla="*/ 1690007 w 6691086"/>
              <a:gd name="connsiteY4" fmla="*/ 251279 h 2195286"/>
              <a:gd name="connsiteX5" fmla="*/ 2540000 w 6691086"/>
              <a:gd name="connsiteY5" fmla="*/ 252185 h 2195286"/>
              <a:gd name="connsiteX6" fmla="*/ 2531836 w 6691086"/>
              <a:gd name="connsiteY6" fmla="*/ 22679 h 2195286"/>
              <a:gd name="connsiteX7" fmla="*/ 3367314 w 6691086"/>
              <a:gd name="connsiteY7" fmla="*/ 0 h 2195286"/>
              <a:gd name="connsiteX8" fmla="*/ 3381829 w 6691086"/>
              <a:gd name="connsiteY8" fmla="*/ 289379 h 2195286"/>
              <a:gd name="connsiteX9" fmla="*/ 4202793 w 6691086"/>
              <a:gd name="connsiteY9" fmla="*/ 287565 h 2195286"/>
              <a:gd name="connsiteX10" fmla="*/ 4223657 w 6691086"/>
              <a:gd name="connsiteY10" fmla="*/ 855436 h 2195286"/>
              <a:gd name="connsiteX11" fmla="*/ 5873750 w 6691086"/>
              <a:gd name="connsiteY11" fmla="*/ 797379 h 2195286"/>
              <a:gd name="connsiteX12" fmla="*/ 5863771 w 6691086"/>
              <a:gd name="connsiteY12" fmla="*/ 1174750 h 2195286"/>
              <a:gd name="connsiteX13" fmla="*/ 6691086 w 6691086"/>
              <a:gd name="connsiteY13" fmla="*/ 1131207 h 2195286"/>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28121 h 2172607"/>
              <a:gd name="connsiteX8" fmla="*/ 3381829 w 6691086"/>
              <a:gd name="connsiteY8" fmla="*/ 266700 h 2172607"/>
              <a:gd name="connsiteX9" fmla="*/ 4202793 w 6691086"/>
              <a:gd name="connsiteY9" fmla="*/ 264886 h 2172607"/>
              <a:gd name="connsiteX10" fmla="*/ 4223657 w 6691086"/>
              <a:gd name="connsiteY10" fmla="*/ 8327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1829 w 6691086"/>
              <a:gd name="connsiteY8" fmla="*/ 266700 h 2172607"/>
              <a:gd name="connsiteX9" fmla="*/ 4202793 w 6691086"/>
              <a:gd name="connsiteY9" fmla="*/ 264886 h 2172607"/>
              <a:gd name="connsiteX10" fmla="*/ 4223657 w 6691086"/>
              <a:gd name="connsiteY10" fmla="*/ 8327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02793 w 6691086"/>
              <a:gd name="connsiteY9" fmla="*/ 264886 h 2172607"/>
              <a:gd name="connsiteX10" fmla="*/ 4223657 w 6691086"/>
              <a:gd name="connsiteY10" fmla="*/ 8327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23657 w 6691086"/>
              <a:gd name="connsiteY10" fmla="*/ 8327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873750 w 6691086"/>
              <a:gd name="connsiteY12" fmla="*/ 774700 h 2172607"/>
              <a:gd name="connsiteX13" fmla="*/ 5863771 w 6691086"/>
              <a:gd name="connsiteY13" fmla="*/ 1152071 h 2172607"/>
              <a:gd name="connsiteX14" fmla="*/ 6691086 w 6691086"/>
              <a:gd name="connsiteY14"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873750 w 6691086"/>
              <a:gd name="connsiteY12" fmla="*/ 774700 h 2172607"/>
              <a:gd name="connsiteX13" fmla="*/ 5863771 w 6691086"/>
              <a:gd name="connsiteY13" fmla="*/ 1152071 h 2172607"/>
              <a:gd name="connsiteX14" fmla="*/ 6691086 w 6691086"/>
              <a:gd name="connsiteY14"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64596 w 6691086"/>
              <a:gd name="connsiteY12" fmla="*/ 7081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64596 w 6691086"/>
              <a:gd name="connsiteY12" fmla="*/ 7081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462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92800 w 6691086"/>
              <a:gd name="connsiteY13" fmla="*/ 75565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92800 w 6691086"/>
              <a:gd name="connsiteY13" fmla="*/ 755650 h 2172607"/>
              <a:gd name="connsiteX14" fmla="*/ 5901871 w 6691086"/>
              <a:gd name="connsiteY14" fmla="*/ 11647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92800 w 6691086"/>
              <a:gd name="connsiteY13" fmla="*/ 755650 h 2172607"/>
              <a:gd name="connsiteX14" fmla="*/ 5889171 w 6691086"/>
              <a:gd name="connsiteY14" fmla="*/ 117112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92800 w 6691086"/>
              <a:gd name="connsiteY13" fmla="*/ 755650 h 2172607"/>
              <a:gd name="connsiteX14" fmla="*/ 5889171 w 6691086"/>
              <a:gd name="connsiteY14" fmla="*/ 1171121 h 2172607"/>
              <a:gd name="connsiteX15" fmla="*/ 6691086 w 6691086"/>
              <a:gd name="connsiteY15" fmla="*/ 1159328 h 2172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91086" h="2172607">
                <a:moveTo>
                  <a:pt x="0" y="2172607"/>
                </a:moveTo>
                <a:lnTo>
                  <a:pt x="862693" y="2168978"/>
                </a:lnTo>
                <a:cubicBezTo>
                  <a:pt x="860576" y="1921933"/>
                  <a:pt x="864810" y="1719338"/>
                  <a:pt x="862693" y="1472293"/>
                </a:cubicBezTo>
                <a:lnTo>
                  <a:pt x="1712686" y="1475921"/>
                </a:lnTo>
                <a:lnTo>
                  <a:pt x="1690007" y="228600"/>
                </a:lnTo>
                <a:cubicBezTo>
                  <a:pt x="1971221" y="226785"/>
                  <a:pt x="2265136" y="218621"/>
                  <a:pt x="2540000" y="229506"/>
                </a:cubicBezTo>
                <a:lnTo>
                  <a:pt x="2531836" y="0"/>
                </a:lnTo>
                <a:lnTo>
                  <a:pt x="3380014" y="9071"/>
                </a:lnTo>
                <a:lnTo>
                  <a:pt x="3388179" y="330200"/>
                </a:lnTo>
                <a:lnTo>
                  <a:pt x="4221843" y="341086"/>
                </a:lnTo>
                <a:cubicBezTo>
                  <a:pt x="4222448" y="504976"/>
                  <a:pt x="4216702" y="719667"/>
                  <a:pt x="4217307" y="883557"/>
                </a:cubicBezTo>
                <a:cubicBezTo>
                  <a:pt x="4495503" y="869533"/>
                  <a:pt x="4773700" y="906309"/>
                  <a:pt x="5051896" y="892285"/>
                </a:cubicBezTo>
                <a:cubicBezTo>
                  <a:pt x="5050236" y="830240"/>
                  <a:pt x="5060970" y="822982"/>
                  <a:pt x="5058246" y="733535"/>
                </a:cubicBezTo>
                <a:cubicBezTo>
                  <a:pt x="5201572" y="732988"/>
                  <a:pt x="5775479" y="750452"/>
                  <a:pt x="5892800" y="755650"/>
                </a:cubicBezTo>
                <a:cubicBezTo>
                  <a:pt x="5891590" y="894140"/>
                  <a:pt x="5890381" y="1032631"/>
                  <a:pt x="5889171" y="1171121"/>
                </a:cubicBezTo>
                <a:lnTo>
                  <a:pt x="6691086" y="1159328"/>
                </a:lnTo>
              </a:path>
            </a:pathLst>
          </a:custGeom>
          <a:noFill/>
          <a:ln w="571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38100">
                <a:solidFill>
                  <a:schemeClr val="tx1"/>
                </a:solidFill>
              </a:ln>
            </a:endParaRPr>
          </a:p>
        </p:txBody>
      </p:sp>
    </p:spTree>
    <p:extLst>
      <p:ext uri="{BB962C8B-B14F-4D97-AF65-F5344CB8AC3E}">
        <p14:creationId xmlns:p14="http://schemas.microsoft.com/office/powerpoint/2010/main" val="411614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15"/>
                                        </p:tgtEl>
                                        <p:attrNameLst>
                                          <p:attrName>style.visibility</p:attrName>
                                        </p:attrNameLst>
                                      </p:cBhvr>
                                      <p:to>
                                        <p:strVal val="visible"/>
                                      </p:to>
                                    </p:set>
                                    <p:animEffect transition="in" filter="fade">
                                      <p:cBhvr>
                                        <p:cTn id="7" dur="500"/>
                                        <p:tgtEl>
                                          <p:spTgt spid="115"/>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6250"/>
                            </p:stCondLst>
                            <p:childTnLst>
                              <p:par>
                                <p:cTn id="13" presetID="22" presetClass="entr" presetSubtype="8" fill="hold" nodeType="afterEffect">
                                  <p:stCondLst>
                                    <p:cond delay="0"/>
                                  </p:stCondLst>
                                  <p:childTnLst>
                                    <p:set>
                                      <p:cBhvr>
                                        <p:cTn id="14" dur="1" fill="hold">
                                          <p:stCondLst>
                                            <p:cond delay="0"/>
                                          </p:stCondLst>
                                        </p:cTn>
                                        <p:tgtEl>
                                          <p:spTgt spid="70"/>
                                        </p:tgtEl>
                                        <p:attrNameLst>
                                          <p:attrName>style.visibility</p:attrName>
                                        </p:attrNameLst>
                                      </p:cBhvr>
                                      <p:to>
                                        <p:strVal val="visible"/>
                                      </p:to>
                                    </p:set>
                                    <p:animEffect transition="in" filter="wipe(left)">
                                      <p:cBhvr>
                                        <p:cTn id="15" dur="500"/>
                                        <p:tgtEl>
                                          <p:spTgt spid="70"/>
                                        </p:tgtEl>
                                      </p:cBhvr>
                                    </p:animEffect>
                                  </p:childTnLst>
                                </p:cTn>
                              </p:par>
                            </p:childTnLst>
                          </p:cTn>
                        </p:par>
                        <p:par>
                          <p:cTn id="16" fill="hold">
                            <p:stCondLst>
                              <p:cond delay="6750"/>
                            </p:stCondLst>
                            <p:childTnLst>
                              <p:par>
                                <p:cTn id="17" presetID="22" presetClass="entr" presetSubtype="8" fill="hold" grpId="0" nodeType="afterEffect">
                                  <p:stCondLst>
                                    <p:cond delay="0"/>
                                  </p:stCondLst>
                                  <p:childTnLst>
                                    <p:set>
                                      <p:cBhvr>
                                        <p:cTn id="18" dur="1" fill="hold">
                                          <p:stCondLst>
                                            <p:cond delay="0"/>
                                          </p:stCondLst>
                                        </p:cTn>
                                        <p:tgtEl>
                                          <p:spTgt spid="123"/>
                                        </p:tgtEl>
                                        <p:attrNameLst>
                                          <p:attrName>style.visibility</p:attrName>
                                        </p:attrNameLst>
                                      </p:cBhvr>
                                      <p:to>
                                        <p:strVal val="visible"/>
                                      </p:to>
                                    </p:set>
                                    <p:animEffect transition="in" filter="wipe(left)">
                                      <p:cBhvr>
                                        <p:cTn id="19" dur="500"/>
                                        <p:tgtEl>
                                          <p:spTgt spid="123"/>
                                        </p:tgtEl>
                                      </p:cBhvr>
                                    </p:animEffect>
                                  </p:childTnLst>
                                </p:cTn>
                              </p:par>
                            </p:childTnLst>
                          </p:cTn>
                        </p:par>
                        <p:par>
                          <p:cTn id="20" fill="hold">
                            <p:stCondLst>
                              <p:cond delay="7250"/>
                            </p:stCondLst>
                            <p:childTnLst>
                              <p:par>
                                <p:cTn id="21" presetID="22" presetClass="entr" presetSubtype="8" fill="hold" nodeType="afterEffect">
                                  <p:stCondLst>
                                    <p:cond delay="0"/>
                                  </p:stCondLst>
                                  <p:childTnLst>
                                    <p:set>
                                      <p:cBhvr>
                                        <p:cTn id="22" dur="1" fill="hold">
                                          <p:stCondLst>
                                            <p:cond delay="0"/>
                                          </p:stCondLst>
                                        </p:cTn>
                                        <p:tgtEl>
                                          <p:spTgt spid="122"/>
                                        </p:tgtEl>
                                        <p:attrNameLst>
                                          <p:attrName>style.visibility</p:attrName>
                                        </p:attrNameLst>
                                      </p:cBhvr>
                                      <p:to>
                                        <p:strVal val="visible"/>
                                      </p:to>
                                    </p:set>
                                    <p:animEffect transition="in" filter="wipe(left)">
                                      <p:cBhvr>
                                        <p:cTn id="23" dur="500"/>
                                        <p:tgtEl>
                                          <p:spTgt spid="122"/>
                                        </p:tgtEl>
                                      </p:cBhvr>
                                    </p:animEffect>
                                  </p:childTnLst>
                                </p:cTn>
                              </p:par>
                            </p:childTnLst>
                          </p:cTn>
                        </p:par>
                        <p:par>
                          <p:cTn id="24" fill="hold">
                            <p:stCondLst>
                              <p:cond delay="7750"/>
                            </p:stCondLst>
                            <p:childTnLst>
                              <p:par>
                                <p:cTn id="25" presetID="22" presetClass="entr" presetSubtype="8" fill="hold" nodeType="afterEffect">
                                  <p:stCondLst>
                                    <p:cond delay="0"/>
                                  </p:stCondLst>
                                  <p:childTnLst>
                                    <p:set>
                                      <p:cBhvr>
                                        <p:cTn id="26" dur="1" fill="hold">
                                          <p:stCondLst>
                                            <p:cond delay="0"/>
                                          </p:stCondLst>
                                        </p:cTn>
                                        <p:tgtEl>
                                          <p:spTgt spid="69"/>
                                        </p:tgtEl>
                                        <p:attrNameLst>
                                          <p:attrName>style.visibility</p:attrName>
                                        </p:attrNameLst>
                                      </p:cBhvr>
                                      <p:to>
                                        <p:strVal val="visible"/>
                                      </p:to>
                                    </p:set>
                                    <p:animEffect transition="in" filter="wipe(left)">
                                      <p:cBhvr>
                                        <p:cTn id="27" dur="500"/>
                                        <p:tgtEl>
                                          <p:spTgt spid="69"/>
                                        </p:tgtEl>
                                      </p:cBhvr>
                                    </p:animEffect>
                                  </p:childTnLst>
                                </p:cTn>
                              </p:par>
                            </p:childTnLst>
                          </p:cTn>
                        </p:par>
                        <p:par>
                          <p:cTn id="28" fill="hold">
                            <p:stCondLst>
                              <p:cond delay="8250"/>
                            </p:stCondLst>
                            <p:childTnLst>
                              <p:par>
                                <p:cTn id="29" presetID="22" presetClass="entr" presetSubtype="8" fill="hold" grpId="0" nodeType="afterEffect">
                                  <p:stCondLst>
                                    <p:cond delay="0"/>
                                  </p:stCondLst>
                                  <p:childTnLst>
                                    <p:set>
                                      <p:cBhvr>
                                        <p:cTn id="30" dur="1" fill="hold">
                                          <p:stCondLst>
                                            <p:cond delay="0"/>
                                          </p:stCondLst>
                                        </p:cTn>
                                        <p:tgtEl>
                                          <p:spTgt spid="127"/>
                                        </p:tgtEl>
                                        <p:attrNameLst>
                                          <p:attrName>style.visibility</p:attrName>
                                        </p:attrNameLst>
                                      </p:cBhvr>
                                      <p:to>
                                        <p:strVal val="visible"/>
                                      </p:to>
                                    </p:set>
                                    <p:animEffect transition="in" filter="wipe(left)">
                                      <p:cBhvr>
                                        <p:cTn id="31" dur="500"/>
                                        <p:tgtEl>
                                          <p:spTgt spid="127"/>
                                        </p:tgtEl>
                                      </p:cBhvr>
                                    </p:animEffect>
                                  </p:childTnLst>
                                </p:cTn>
                              </p:par>
                            </p:childTnLst>
                          </p:cTn>
                        </p:par>
                        <p:par>
                          <p:cTn id="32" fill="hold">
                            <p:stCondLst>
                              <p:cond delay="8750"/>
                            </p:stCondLst>
                            <p:childTnLst>
                              <p:par>
                                <p:cTn id="33" presetID="22" presetClass="entr" presetSubtype="8" fill="hold" nodeType="afterEffect">
                                  <p:stCondLst>
                                    <p:cond delay="0"/>
                                  </p:stCondLst>
                                  <p:childTnLst>
                                    <p:set>
                                      <p:cBhvr>
                                        <p:cTn id="34" dur="1" fill="hold">
                                          <p:stCondLst>
                                            <p:cond delay="0"/>
                                          </p:stCondLst>
                                        </p:cTn>
                                        <p:tgtEl>
                                          <p:spTgt spid="100"/>
                                        </p:tgtEl>
                                        <p:attrNameLst>
                                          <p:attrName>style.visibility</p:attrName>
                                        </p:attrNameLst>
                                      </p:cBhvr>
                                      <p:to>
                                        <p:strVal val="visible"/>
                                      </p:to>
                                    </p:set>
                                    <p:animEffect transition="in" filter="wipe(left)">
                                      <p:cBhvr>
                                        <p:cTn id="35" dur="500"/>
                                        <p:tgtEl>
                                          <p:spTgt spid="100"/>
                                        </p:tgtEl>
                                      </p:cBhvr>
                                    </p:animEffect>
                                  </p:childTnLst>
                                </p:cTn>
                              </p:par>
                            </p:childTnLst>
                          </p:cTn>
                        </p:par>
                        <p:par>
                          <p:cTn id="36" fill="hold">
                            <p:stCondLst>
                              <p:cond delay="9250"/>
                            </p:stCondLst>
                            <p:childTnLst>
                              <p:par>
                                <p:cTn id="37" presetID="22" presetClass="entr" presetSubtype="8" fill="hold" nodeType="afterEffect">
                                  <p:stCondLst>
                                    <p:cond delay="0"/>
                                  </p:stCondLst>
                                  <p:childTnLst>
                                    <p:set>
                                      <p:cBhvr>
                                        <p:cTn id="38" dur="1" fill="hold">
                                          <p:stCondLst>
                                            <p:cond delay="0"/>
                                          </p:stCondLst>
                                        </p:cTn>
                                        <p:tgtEl>
                                          <p:spTgt spid="65"/>
                                        </p:tgtEl>
                                        <p:attrNameLst>
                                          <p:attrName>style.visibility</p:attrName>
                                        </p:attrNameLst>
                                      </p:cBhvr>
                                      <p:to>
                                        <p:strVal val="visible"/>
                                      </p:to>
                                    </p:set>
                                    <p:animEffect transition="in" filter="wipe(left)">
                                      <p:cBhvr>
                                        <p:cTn id="39" dur="500"/>
                                        <p:tgtEl>
                                          <p:spTgt spid="65"/>
                                        </p:tgtEl>
                                      </p:cBhvr>
                                    </p:animEffect>
                                  </p:childTnLst>
                                </p:cTn>
                              </p:par>
                            </p:childTnLst>
                          </p:cTn>
                        </p:par>
                        <p:par>
                          <p:cTn id="40" fill="hold">
                            <p:stCondLst>
                              <p:cond delay="9750"/>
                            </p:stCondLst>
                            <p:childTnLst>
                              <p:par>
                                <p:cTn id="41" presetID="22" presetClass="entr" presetSubtype="8" fill="hold" grpId="0" nodeType="afterEffect">
                                  <p:stCondLst>
                                    <p:cond delay="0"/>
                                  </p:stCondLst>
                                  <p:childTnLst>
                                    <p:set>
                                      <p:cBhvr>
                                        <p:cTn id="42" dur="1" fill="hold">
                                          <p:stCondLst>
                                            <p:cond delay="0"/>
                                          </p:stCondLst>
                                        </p:cTn>
                                        <p:tgtEl>
                                          <p:spTgt spid="124"/>
                                        </p:tgtEl>
                                        <p:attrNameLst>
                                          <p:attrName>style.visibility</p:attrName>
                                        </p:attrNameLst>
                                      </p:cBhvr>
                                      <p:to>
                                        <p:strVal val="visible"/>
                                      </p:to>
                                    </p:set>
                                    <p:animEffect transition="in" filter="wipe(left)">
                                      <p:cBhvr>
                                        <p:cTn id="43" dur="500"/>
                                        <p:tgtEl>
                                          <p:spTgt spid="124"/>
                                        </p:tgtEl>
                                      </p:cBhvr>
                                    </p:animEffect>
                                  </p:childTnLst>
                                </p:cTn>
                              </p:par>
                            </p:childTnLst>
                          </p:cTn>
                        </p:par>
                        <p:par>
                          <p:cTn id="44" fill="hold">
                            <p:stCondLst>
                              <p:cond delay="10250"/>
                            </p:stCondLst>
                            <p:childTnLst>
                              <p:par>
                                <p:cTn id="45" presetID="22" presetClass="entr" presetSubtype="8" fill="hold" nodeType="afterEffect">
                                  <p:stCondLst>
                                    <p:cond delay="0"/>
                                  </p:stCondLst>
                                  <p:childTnLst>
                                    <p:set>
                                      <p:cBhvr>
                                        <p:cTn id="46" dur="1" fill="hold">
                                          <p:stCondLst>
                                            <p:cond delay="0"/>
                                          </p:stCondLst>
                                        </p:cTn>
                                        <p:tgtEl>
                                          <p:spTgt spid="116"/>
                                        </p:tgtEl>
                                        <p:attrNameLst>
                                          <p:attrName>style.visibility</p:attrName>
                                        </p:attrNameLst>
                                      </p:cBhvr>
                                      <p:to>
                                        <p:strVal val="visible"/>
                                      </p:to>
                                    </p:set>
                                    <p:animEffect transition="in" filter="wipe(left)">
                                      <p:cBhvr>
                                        <p:cTn id="47" dur="500"/>
                                        <p:tgtEl>
                                          <p:spTgt spid="116"/>
                                        </p:tgtEl>
                                      </p:cBhvr>
                                    </p:animEffect>
                                  </p:childTnLst>
                                </p:cTn>
                              </p:par>
                            </p:childTnLst>
                          </p:cTn>
                        </p:par>
                        <p:par>
                          <p:cTn id="48" fill="hold">
                            <p:stCondLst>
                              <p:cond delay="10750"/>
                            </p:stCondLst>
                            <p:childTnLst>
                              <p:par>
                                <p:cTn id="49" presetID="22" presetClass="entr" presetSubtype="8" fill="hold" nodeType="afterEffect">
                                  <p:stCondLst>
                                    <p:cond delay="0"/>
                                  </p:stCondLst>
                                  <p:childTnLst>
                                    <p:set>
                                      <p:cBhvr>
                                        <p:cTn id="50" dur="1" fill="hold">
                                          <p:stCondLst>
                                            <p:cond delay="0"/>
                                          </p:stCondLst>
                                        </p:cTn>
                                        <p:tgtEl>
                                          <p:spTgt spid="63"/>
                                        </p:tgtEl>
                                        <p:attrNameLst>
                                          <p:attrName>style.visibility</p:attrName>
                                        </p:attrNameLst>
                                      </p:cBhvr>
                                      <p:to>
                                        <p:strVal val="visible"/>
                                      </p:to>
                                    </p:set>
                                    <p:animEffect transition="in" filter="wipe(left)">
                                      <p:cBhvr>
                                        <p:cTn id="51" dur="500"/>
                                        <p:tgtEl>
                                          <p:spTgt spid="63"/>
                                        </p:tgtEl>
                                      </p:cBhvr>
                                    </p:animEffect>
                                  </p:childTnLst>
                                </p:cTn>
                              </p:par>
                            </p:childTnLst>
                          </p:cTn>
                        </p:par>
                        <p:par>
                          <p:cTn id="52" fill="hold">
                            <p:stCondLst>
                              <p:cond delay="11250"/>
                            </p:stCondLst>
                            <p:childTnLst>
                              <p:par>
                                <p:cTn id="53" presetID="22" presetClass="entr" presetSubtype="8" fill="hold" grpId="0" nodeType="afterEffect">
                                  <p:stCondLst>
                                    <p:cond delay="0"/>
                                  </p:stCondLst>
                                  <p:childTnLst>
                                    <p:set>
                                      <p:cBhvr>
                                        <p:cTn id="54" dur="1" fill="hold">
                                          <p:stCondLst>
                                            <p:cond delay="0"/>
                                          </p:stCondLst>
                                        </p:cTn>
                                        <p:tgtEl>
                                          <p:spTgt spid="129"/>
                                        </p:tgtEl>
                                        <p:attrNameLst>
                                          <p:attrName>style.visibility</p:attrName>
                                        </p:attrNameLst>
                                      </p:cBhvr>
                                      <p:to>
                                        <p:strVal val="visible"/>
                                      </p:to>
                                    </p:set>
                                    <p:animEffect transition="in" filter="wipe(left)">
                                      <p:cBhvr>
                                        <p:cTn id="55" dur="500"/>
                                        <p:tgtEl>
                                          <p:spTgt spid="129"/>
                                        </p:tgtEl>
                                      </p:cBhvr>
                                    </p:animEffect>
                                  </p:childTnLst>
                                </p:cTn>
                              </p:par>
                            </p:childTnLst>
                          </p:cTn>
                        </p:par>
                        <p:par>
                          <p:cTn id="56" fill="hold">
                            <p:stCondLst>
                              <p:cond delay="11750"/>
                            </p:stCondLst>
                            <p:childTnLst>
                              <p:par>
                                <p:cTn id="57" presetID="22" presetClass="entr" presetSubtype="8" fill="hold" nodeType="afterEffect">
                                  <p:stCondLst>
                                    <p:cond delay="0"/>
                                  </p:stCondLst>
                                  <p:childTnLst>
                                    <p:set>
                                      <p:cBhvr>
                                        <p:cTn id="58" dur="1" fill="hold">
                                          <p:stCondLst>
                                            <p:cond delay="0"/>
                                          </p:stCondLst>
                                        </p:cTn>
                                        <p:tgtEl>
                                          <p:spTgt spid="117"/>
                                        </p:tgtEl>
                                        <p:attrNameLst>
                                          <p:attrName>style.visibility</p:attrName>
                                        </p:attrNameLst>
                                      </p:cBhvr>
                                      <p:to>
                                        <p:strVal val="visible"/>
                                      </p:to>
                                    </p:set>
                                    <p:animEffect transition="in" filter="wipe(left)">
                                      <p:cBhvr>
                                        <p:cTn id="59" dur="500"/>
                                        <p:tgtEl>
                                          <p:spTgt spid="117"/>
                                        </p:tgtEl>
                                      </p:cBhvr>
                                    </p:animEffect>
                                  </p:childTnLst>
                                </p:cTn>
                              </p:par>
                            </p:childTnLst>
                          </p:cTn>
                        </p:par>
                        <p:par>
                          <p:cTn id="60" fill="hold">
                            <p:stCondLst>
                              <p:cond delay="12250"/>
                            </p:stCondLst>
                            <p:childTnLst>
                              <p:par>
                                <p:cTn id="61" presetID="22" presetClass="entr" presetSubtype="8" fill="hold" nodeType="afterEffect">
                                  <p:stCondLst>
                                    <p:cond delay="0"/>
                                  </p:stCondLst>
                                  <p:childTnLst>
                                    <p:set>
                                      <p:cBhvr>
                                        <p:cTn id="62" dur="1" fill="hold">
                                          <p:stCondLst>
                                            <p:cond delay="0"/>
                                          </p:stCondLst>
                                        </p:cTn>
                                        <p:tgtEl>
                                          <p:spTgt spid="64"/>
                                        </p:tgtEl>
                                        <p:attrNameLst>
                                          <p:attrName>style.visibility</p:attrName>
                                        </p:attrNameLst>
                                      </p:cBhvr>
                                      <p:to>
                                        <p:strVal val="visible"/>
                                      </p:to>
                                    </p:set>
                                    <p:animEffect transition="in" filter="wipe(left)">
                                      <p:cBhvr>
                                        <p:cTn id="63" dur="500"/>
                                        <p:tgtEl>
                                          <p:spTgt spid="64"/>
                                        </p:tgtEl>
                                      </p:cBhvr>
                                    </p:animEffect>
                                  </p:childTnLst>
                                </p:cTn>
                              </p:par>
                            </p:childTnLst>
                          </p:cTn>
                        </p:par>
                        <p:par>
                          <p:cTn id="64" fill="hold">
                            <p:stCondLst>
                              <p:cond delay="12750"/>
                            </p:stCondLst>
                            <p:childTnLst>
                              <p:par>
                                <p:cTn id="65" presetID="22" presetClass="entr" presetSubtype="8" fill="hold" grpId="0" nodeType="afterEffect">
                                  <p:stCondLst>
                                    <p:cond delay="0"/>
                                  </p:stCondLst>
                                  <p:childTnLst>
                                    <p:set>
                                      <p:cBhvr>
                                        <p:cTn id="66" dur="1" fill="hold">
                                          <p:stCondLst>
                                            <p:cond delay="0"/>
                                          </p:stCondLst>
                                        </p:cTn>
                                        <p:tgtEl>
                                          <p:spTgt spid="128"/>
                                        </p:tgtEl>
                                        <p:attrNameLst>
                                          <p:attrName>style.visibility</p:attrName>
                                        </p:attrNameLst>
                                      </p:cBhvr>
                                      <p:to>
                                        <p:strVal val="visible"/>
                                      </p:to>
                                    </p:set>
                                    <p:animEffect transition="in" filter="wipe(left)">
                                      <p:cBhvr>
                                        <p:cTn id="67" dur="500"/>
                                        <p:tgtEl>
                                          <p:spTgt spid="128"/>
                                        </p:tgtEl>
                                      </p:cBhvr>
                                    </p:animEffect>
                                  </p:childTnLst>
                                </p:cTn>
                              </p:par>
                            </p:childTnLst>
                          </p:cTn>
                        </p:par>
                        <p:par>
                          <p:cTn id="68" fill="hold">
                            <p:stCondLst>
                              <p:cond delay="13250"/>
                            </p:stCondLst>
                            <p:childTnLst>
                              <p:par>
                                <p:cTn id="69" presetID="22" presetClass="entr" presetSubtype="8" fill="hold" nodeType="afterEffect">
                                  <p:stCondLst>
                                    <p:cond delay="0"/>
                                  </p:stCondLst>
                                  <p:childTnLst>
                                    <p:set>
                                      <p:cBhvr>
                                        <p:cTn id="70" dur="1" fill="hold">
                                          <p:stCondLst>
                                            <p:cond delay="0"/>
                                          </p:stCondLst>
                                        </p:cTn>
                                        <p:tgtEl>
                                          <p:spTgt spid="118"/>
                                        </p:tgtEl>
                                        <p:attrNameLst>
                                          <p:attrName>style.visibility</p:attrName>
                                        </p:attrNameLst>
                                      </p:cBhvr>
                                      <p:to>
                                        <p:strVal val="visible"/>
                                      </p:to>
                                    </p:set>
                                    <p:animEffect transition="in" filter="wipe(left)">
                                      <p:cBhvr>
                                        <p:cTn id="71" dur="500"/>
                                        <p:tgtEl>
                                          <p:spTgt spid="118"/>
                                        </p:tgtEl>
                                      </p:cBhvr>
                                    </p:animEffect>
                                  </p:childTnLst>
                                </p:cTn>
                              </p:par>
                            </p:childTnLst>
                          </p:cTn>
                        </p:par>
                        <p:par>
                          <p:cTn id="72" fill="hold">
                            <p:stCondLst>
                              <p:cond delay="13750"/>
                            </p:stCondLst>
                            <p:childTnLst>
                              <p:par>
                                <p:cTn id="73" presetID="22" presetClass="entr" presetSubtype="8" fill="hold" nodeType="afterEffect">
                                  <p:stCondLst>
                                    <p:cond delay="0"/>
                                  </p:stCondLst>
                                  <p:childTnLst>
                                    <p:set>
                                      <p:cBhvr>
                                        <p:cTn id="74" dur="1" fill="hold">
                                          <p:stCondLst>
                                            <p:cond delay="0"/>
                                          </p:stCondLst>
                                        </p:cTn>
                                        <p:tgtEl>
                                          <p:spTgt spid="67"/>
                                        </p:tgtEl>
                                        <p:attrNameLst>
                                          <p:attrName>style.visibility</p:attrName>
                                        </p:attrNameLst>
                                      </p:cBhvr>
                                      <p:to>
                                        <p:strVal val="visible"/>
                                      </p:to>
                                    </p:set>
                                    <p:animEffect transition="in" filter="wipe(left)">
                                      <p:cBhvr>
                                        <p:cTn id="75" dur="500"/>
                                        <p:tgtEl>
                                          <p:spTgt spid="67"/>
                                        </p:tgtEl>
                                      </p:cBhvr>
                                    </p:animEffect>
                                  </p:childTnLst>
                                </p:cTn>
                              </p:par>
                            </p:childTnLst>
                          </p:cTn>
                        </p:par>
                        <p:par>
                          <p:cTn id="76" fill="hold">
                            <p:stCondLst>
                              <p:cond delay="14250"/>
                            </p:stCondLst>
                            <p:childTnLst>
                              <p:par>
                                <p:cTn id="77" presetID="22" presetClass="entr" presetSubtype="8" fill="hold" grpId="0" nodeType="afterEffect">
                                  <p:stCondLst>
                                    <p:cond delay="0"/>
                                  </p:stCondLst>
                                  <p:childTnLst>
                                    <p:set>
                                      <p:cBhvr>
                                        <p:cTn id="78" dur="1" fill="hold">
                                          <p:stCondLst>
                                            <p:cond delay="0"/>
                                          </p:stCondLst>
                                        </p:cTn>
                                        <p:tgtEl>
                                          <p:spTgt spid="130"/>
                                        </p:tgtEl>
                                        <p:attrNameLst>
                                          <p:attrName>style.visibility</p:attrName>
                                        </p:attrNameLst>
                                      </p:cBhvr>
                                      <p:to>
                                        <p:strVal val="visible"/>
                                      </p:to>
                                    </p:set>
                                    <p:animEffect transition="in" filter="wipe(left)">
                                      <p:cBhvr>
                                        <p:cTn id="79" dur="500"/>
                                        <p:tgtEl>
                                          <p:spTgt spid="130"/>
                                        </p:tgtEl>
                                      </p:cBhvr>
                                    </p:animEffect>
                                  </p:childTnLst>
                                </p:cTn>
                              </p:par>
                            </p:childTnLst>
                          </p:cTn>
                        </p:par>
                        <p:par>
                          <p:cTn id="80" fill="hold">
                            <p:stCondLst>
                              <p:cond delay="14750"/>
                            </p:stCondLst>
                            <p:childTnLst>
                              <p:par>
                                <p:cTn id="81" presetID="22" presetClass="entr" presetSubtype="8" fill="hold" nodeType="afterEffect">
                                  <p:stCondLst>
                                    <p:cond delay="0"/>
                                  </p:stCondLst>
                                  <p:childTnLst>
                                    <p:set>
                                      <p:cBhvr>
                                        <p:cTn id="82" dur="1" fill="hold">
                                          <p:stCondLst>
                                            <p:cond delay="0"/>
                                          </p:stCondLst>
                                        </p:cTn>
                                        <p:tgtEl>
                                          <p:spTgt spid="119"/>
                                        </p:tgtEl>
                                        <p:attrNameLst>
                                          <p:attrName>style.visibility</p:attrName>
                                        </p:attrNameLst>
                                      </p:cBhvr>
                                      <p:to>
                                        <p:strVal val="visible"/>
                                      </p:to>
                                    </p:set>
                                    <p:animEffect transition="in" filter="wipe(left)">
                                      <p:cBhvr>
                                        <p:cTn id="83" dur="500"/>
                                        <p:tgtEl>
                                          <p:spTgt spid="119"/>
                                        </p:tgtEl>
                                      </p:cBhvr>
                                    </p:animEffect>
                                  </p:childTnLst>
                                </p:cTn>
                              </p:par>
                            </p:childTnLst>
                          </p:cTn>
                        </p:par>
                        <p:par>
                          <p:cTn id="84" fill="hold">
                            <p:stCondLst>
                              <p:cond delay="15250"/>
                            </p:stCondLst>
                            <p:childTnLst>
                              <p:par>
                                <p:cTn id="85" presetID="22" presetClass="entr" presetSubtype="8" fill="hold" nodeType="afterEffect">
                                  <p:stCondLst>
                                    <p:cond delay="0"/>
                                  </p:stCondLst>
                                  <p:childTnLst>
                                    <p:set>
                                      <p:cBhvr>
                                        <p:cTn id="86" dur="1" fill="hold">
                                          <p:stCondLst>
                                            <p:cond delay="0"/>
                                          </p:stCondLst>
                                        </p:cTn>
                                        <p:tgtEl>
                                          <p:spTgt spid="66"/>
                                        </p:tgtEl>
                                        <p:attrNameLst>
                                          <p:attrName>style.visibility</p:attrName>
                                        </p:attrNameLst>
                                      </p:cBhvr>
                                      <p:to>
                                        <p:strVal val="visible"/>
                                      </p:to>
                                    </p:set>
                                    <p:animEffect transition="in" filter="wipe(left)">
                                      <p:cBhvr>
                                        <p:cTn id="87" dur="500"/>
                                        <p:tgtEl>
                                          <p:spTgt spid="66"/>
                                        </p:tgtEl>
                                      </p:cBhvr>
                                    </p:animEffect>
                                  </p:childTnLst>
                                </p:cTn>
                              </p:par>
                            </p:childTnLst>
                          </p:cTn>
                        </p:par>
                        <p:par>
                          <p:cTn id="88" fill="hold">
                            <p:stCondLst>
                              <p:cond delay="15750"/>
                            </p:stCondLst>
                            <p:childTnLst>
                              <p:par>
                                <p:cTn id="89" presetID="22" presetClass="entr" presetSubtype="8" fill="hold" grpId="0" nodeType="afterEffect">
                                  <p:stCondLst>
                                    <p:cond delay="0"/>
                                  </p:stCondLst>
                                  <p:childTnLst>
                                    <p:set>
                                      <p:cBhvr>
                                        <p:cTn id="90" dur="1" fill="hold">
                                          <p:stCondLst>
                                            <p:cond delay="0"/>
                                          </p:stCondLst>
                                        </p:cTn>
                                        <p:tgtEl>
                                          <p:spTgt spid="126"/>
                                        </p:tgtEl>
                                        <p:attrNameLst>
                                          <p:attrName>style.visibility</p:attrName>
                                        </p:attrNameLst>
                                      </p:cBhvr>
                                      <p:to>
                                        <p:strVal val="visible"/>
                                      </p:to>
                                    </p:set>
                                    <p:animEffect transition="in" filter="wipe(left)">
                                      <p:cBhvr>
                                        <p:cTn id="91" dur="500"/>
                                        <p:tgtEl>
                                          <p:spTgt spid="126"/>
                                        </p:tgtEl>
                                      </p:cBhvr>
                                    </p:animEffect>
                                  </p:childTnLst>
                                </p:cTn>
                              </p:par>
                            </p:childTnLst>
                          </p:cTn>
                        </p:par>
                        <p:par>
                          <p:cTn id="92" fill="hold">
                            <p:stCondLst>
                              <p:cond delay="16250"/>
                            </p:stCondLst>
                            <p:childTnLst>
                              <p:par>
                                <p:cTn id="93" presetID="22" presetClass="entr" presetSubtype="8" fill="hold" nodeType="afterEffect">
                                  <p:stCondLst>
                                    <p:cond delay="0"/>
                                  </p:stCondLst>
                                  <p:childTnLst>
                                    <p:set>
                                      <p:cBhvr>
                                        <p:cTn id="94" dur="1" fill="hold">
                                          <p:stCondLst>
                                            <p:cond delay="0"/>
                                          </p:stCondLst>
                                        </p:cTn>
                                        <p:tgtEl>
                                          <p:spTgt spid="120"/>
                                        </p:tgtEl>
                                        <p:attrNameLst>
                                          <p:attrName>style.visibility</p:attrName>
                                        </p:attrNameLst>
                                      </p:cBhvr>
                                      <p:to>
                                        <p:strVal val="visible"/>
                                      </p:to>
                                    </p:set>
                                    <p:animEffect transition="in" filter="wipe(left)">
                                      <p:cBhvr>
                                        <p:cTn id="95" dur="500"/>
                                        <p:tgtEl>
                                          <p:spTgt spid="120"/>
                                        </p:tgtEl>
                                      </p:cBhvr>
                                    </p:animEffect>
                                  </p:childTnLst>
                                </p:cTn>
                              </p:par>
                            </p:childTnLst>
                          </p:cTn>
                        </p:par>
                        <p:par>
                          <p:cTn id="96" fill="hold">
                            <p:stCondLst>
                              <p:cond delay="16750"/>
                            </p:stCondLst>
                            <p:childTnLst>
                              <p:par>
                                <p:cTn id="97" presetID="22" presetClass="entr" presetSubtype="8" fill="hold" nodeType="afterEffect">
                                  <p:stCondLst>
                                    <p:cond delay="0"/>
                                  </p:stCondLst>
                                  <p:childTnLst>
                                    <p:set>
                                      <p:cBhvr>
                                        <p:cTn id="98" dur="1" fill="hold">
                                          <p:stCondLst>
                                            <p:cond delay="0"/>
                                          </p:stCondLst>
                                        </p:cTn>
                                        <p:tgtEl>
                                          <p:spTgt spid="68"/>
                                        </p:tgtEl>
                                        <p:attrNameLst>
                                          <p:attrName>style.visibility</p:attrName>
                                        </p:attrNameLst>
                                      </p:cBhvr>
                                      <p:to>
                                        <p:strVal val="visible"/>
                                      </p:to>
                                    </p:set>
                                    <p:animEffect transition="in" filter="wipe(left)">
                                      <p:cBhvr>
                                        <p:cTn id="99" dur="500"/>
                                        <p:tgtEl>
                                          <p:spTgt spid="68"/>
                                        </p:tgtEl>
                                      </p:cBhvr>
                                    </p:animEffect>
                                  </p:childTnLst>
                                </p:cTn>
                              </p:par>
                            </p:childTnLst>
                          </p:cTn>
                        </p:par>
                        <p:par>
                          <p:cTn id="100" fill="hold">
                            <p:stCondLst>
                              <p:cond delay="17250"/>
                            </p:stCondLst>
                            <p:childTnLst>
                              <p:par>
                                <p:cTn id="101" presetID="22" presetClass="entr" presetSubtype="8" fill="hold" grpId="0" nodeType="afterEffect">
                                  <p:stCondLst>
                                    <p:cond delay="0"/>
                                  </p:stCondLst>
                                  <p:childTnLst>
                                    <p:set>
                                      <p:cBhvr>
                                        <p:cTn id="102" dur="1" fill="hold">
                                          <p:stCondLst>
                                            <p:cond delay="0"/>
                                          </p:stCondLst>
                                        </p:cTn>
                                        <p:tgtEl>
                                          <p:spTgt spid="125"/>
                                        </p:tgtEl>
                                        <p:attrNameLst>
                                          <p:attrName>style.visibility</p:attrName>
                                        </p:attrNameLst>
                                      </p:cBhvr>
                                      <p:to>
                                        <p:strVal val="visible"/>
                                      </p:to>
                                    </p:set>
                                    <p:animEffect transition="in" filter="wipe(left)">
                                      <p:cBhvr>
                                        <p:cTn id="103" dur="500"/>
                                        <p:tgtEl>
                                          <p:spTgt spid="125"/>
                                        </p:tgtEl>
                                      </p:cBhvr>
                                    </p:animEffect>
                                  </p:childTnLst>
                                </p:cTn>
                              </p:par>
                            </p:childTnLst>
                          </p:cTn>
                        </p:par>
                        <p:par>
                          <p:cTn id="104" fill="hold">
                            <p:stCondLst>
                              <p:cond delay="17750"/>
                            </p:stCondLst>
                            <p:childTnLst>
                              <p:par>
                                <p:cTn id="105" presetID="22" presetClass="entr" presetSubtype="8" fill="hold" nodeType="afterEffect">
                                  <p:stCondLst>
                                    <p:cond delay="0"/>
                                  </p:stCondLst>
                                  <p:childTnLst>
                                    <p:set>
                                      <p:cBhvr>
                                        <p:cTn id="106" dur="1" fill="hold">
                                          <p:stCondLst>
                                            <p:cond delay="0"/>
                                          </p:stCondLst>
                                        </p:cTn>
                                        <p:tgtEl>
                                          <p:spTgt spid="121"/>
                                        </p:tgtEl>
                                        <p:attrNameLst>
                                          <p:attrName>style.visibility</p:attrName>
                                        </p:attrNameLst>
                                      </p:cBhvr>
                                      <p:to>
                                        <p:strVal val="visible"/>
                                      </p:to>
                                    </p:set>
                                    <p:animEffect transition="in" filter="wipe(left)">
                                      <p:cBhvr>
                                        <p:cTn id="107" dur="500"/>
                                        <p:tgtEl>
                                          <p:spTgt spid="121"/>
                                        </p:tgtEl>
                                      </p:cBhvr>
                                    </p:animEffect>
                                  </p:childTnLst>
                                </p:cTn>
                              </p:par>
                            </p:childTnLst>
                          </p:cTn>
                        </p:par>
                        <p:par>
                          <p:cTn id="108" fill="hold">
                            <p:stCondLst>
                              <p:cond delay="18250"/>
                            </p:stCondLst>
                            <p:childTnLst>
                              <p:par>
                                <p:cTn id="109" presetID="22" presetClass="entr" presetSubtype="8" fill="hold" grpId="0" nodeType="afterEffect">
                                  <p:stCondLst>
                                    <p:cond delay="0"/>
                                  </p:stCondLst>
                                  <p:childTnLst>
                                    <p:set>
                                      <p:cBhvr>
                                        <p:cTn id="110" dur="1" fill="hold">
                                          <p:stCondLst>
                                            <p:cond delay="0"/>
                                          </p:stCondLst>
                                        </p:cTn>
                                        <p:tgtEl>
                                          <p:spTgt spid="2"/>
                                        </p:tgtEl>
                                        <p:attrNameLst>
                                          <p:attrName>style.visibility</p:attrName>
                                        </p:attrNameLst>
                                      </p:cBhvr>
                                      <p:to>
                                        <p:strVal val="visible"/>
                                      </p:to>
                                    </p:set>
                                    <p:animEffect transition="in" filter="wipe(left)">
                                      <p:cBhvr>
                                        <p:cTn id="111" dur="2250"/>
                                        <p:tgtEl>
                                          <p:spTgt spid="2"/>
                                        </p:tgtEl>
                                      </p:cBhvr>
                                    </p:animEffect>
                                  </p:childTnLst>
                                </p:cTn>
                              </p:par>
                            </p:childTnLst>
                          </p:cTn>
                        </p:par>
                        <p:par>
                          <p:cTn id="112" fill="hold">
                            <p:stCondLst>
                              <p:cond delay="20500"/>
                            </p:stCondLst>
                            <p:childTnLst>
                              <p:par>
                                <p:cTn id="113" presetID="10" presetClass="entr" presetSubtype="0" fill="hold" grpId="0" nodeType="afterEffect">
                                  <p:stCondLst>
                                    <p:cond delay="0"/>
                                  </p:stCondLst>
                                  <p:iterate type="wd">
                                    <p:tmPct val="10000"/>
                                  </p:iterate>
                                  <p:childTnLst>
                                    <p:set>
                                      <p:cBhvr>
                                        <p:cTn id="114" dur="1" fill="hold">
                                          <p:stCondLst>
                                            <p:cond delay="0"/>
                                          </p:stCondLst>
                                        </p:cTn>
                                        <p:tgtEl>
                                          <p:spTgt spid="46"/>
                                        </p:tgtEl>
                                        <p:attrNameLst>
                                          <p:attrName>style.visibility</p:attrName>
                                        </p:attrNameLst>
                                      </p:cBhvr>
                                      <p:to>
                                        <p:strVal val="visible"/>
                                      </p:to>
                                    </p:set>
                                    <p:animEffect transition="in" filter="fade">
                                      <p:cBhvr>
                                        <p:cTn id="115"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5" grpId="0"/>
      <p:bldP spid="46" grpId="0"/>
      <p:bldP spid="123" grpId="0"/>
      <p:bldP spid="124" grpId="0"/>
      <p:bldP spid="125" grpId="0"/>
      <p:bldP spid="126" grpId="0"/>
      <p:bldP spid="127" grpId="0"/>
      <p:bldP spid="128" grpId="0"/>
      <p:bldP spid="129" grpId="0"/>
      <p:bldP spid="130" grpId="0"/>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28351" y="4941168"/>
            <a:ext cx="9172351" cy="1754326"/>
          </a:xfrm>
          <a:prstGeom prst="rect">
            <a:avLst/>
          </a:prstGeom>
          <a:gradFill>
            <a:gsLst>
              <a:gs pos="0">
                <a:schemeClr val="accent1">
                  <a:lumMod val="50000"/>
                </a:schemeClr>
              </a:gs>
              <a:gs pos="50000">
                <a:srgbClr val="29240D"/>
              </a:gs>
              <a:gs pos="100000">
                <a:schemeClr val="accent1">
                  <a:lumMod val="50000"/>
                </a:schemeClr>
              </a:gs>
            </a:gsLst>
            <a:lin ang="5400000" scaled="0"/>
          </a:gradFill>
          <a:scene3d>
            <a:camera prst="orthographicFront"/>
            <a:lightRig rig="threePt" dir="t"/>
          </a:scene3d>
          <a:sp3d prstMaterial="dkEdge">
            <a:bevelT w="133350" h="14605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Si on considère maintenant les exposants des puissances de dix on se rend compte qu’il s’agit en fait du rang occupé par le symbole auquel on retranche 1:</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Unité  = rang 1 – 1 = 0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10</a:t>
            </a:r>
            <a:r>
              <a:rPr lang="fr-FR" b="1" baseline="30000" dirty="0" smtClean="0">
                <a:effectLst>
                  <a:outerShdw blurRad="38100" dist="38100" dir="2700000" algn="tl">
                    <a:srgbClr val="000000">
                      <a:alpha val="43137"/>
                    </a:srgbClr>
                  </a:outerShdw>
                </a:effectLst>
                <a:latin typeface="Arial" pitchFamily="34" charset="0"/>
                <a:cs typeface="Arial" pitchFamily="34" charset="0"/>
                <a:sym typeface="Symbol"/>
              </a:rPr>
              <a:t>(1-1)  </a:t>
            </a:r>
            <a:r>
              <a:rPr lang="fr-FR" b="1" dirty="0">
                <a:effectLst>
                  <a:outerShdw blurRad="38100" dist="38100" dir="2700000" algn="tl">
                    <a:srgbClr val="000000">
                      <a:alpha val="43137"/>
                    </a:srgbClr>
                  </a:outerShdw>
                </a:effectLst>
                <a:latin typeface="Arial" pitchFamily="34" charset="0"/>
                <a:cs typeface="Arial" pitchFamily="34" charset="0"/>
                <a:sym typeface="Symbol"/>
              </a:rPr>
              <a: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10</a:t>
            </a:r>
            <a:r>
              <a:rPr lang="fr-FR" b="1" baseline="30000" dirty="0" smtClean="0">
                <a:effectLst>
                  <a:outerShdw blurRad="38100" dist="38100" dir="2700000" algn="tl">
                    <a:srgbClr val="000000">
                      <a:alpha val="43137"/>
                    </a:srgbClr>
                  </a:outerShdw>
                </a:effectLst>
                <a:latin typeface="Arial" pitchFamily="34" charset="0"/>
                <a:cs typeface="Arial" pitchFamily="34" charset="0"/>
                <a:sym typeface="Symbol"/>
              </a:rPr>
              <a:t>0</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pour le « poids » du rang 1 (unité)…..</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appelle ce type de code pondéré parce que chaque rang affecte un poids de la puissance de la base (ici puissance de dix)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Ainsi quand un chiffre occupe le rang des milliers, il sera multiplié par </a:t>
            </a:r>
            <a:r>
              <a:rPr lang="fr-FR" b="1" dirty="0" smtClean="0">
                <a:effectLst>
                  <a:outerShdw blurRad="38100" dist="38100" dir="2700000" algn="tl">
                    <a:srgbClr val="000000">
                      <a:alpha val="43137"/>
                    </a:srgbClr>
                  </a:outerShdw>
                </a:effectLst>
                <a:latin typeface="Arial" pitchFamily="34" charset="0"/>
                <a:cs typeface="Arial" pitchFamily="34" charset="0"/>
              </a:rPr>
              <a:t>10</a:t>
            </a:r>
            <a:r>
              <a:rPr lang="fr-FR" b="1" baseline="30000" dirty="0" smtClean="0">
                <a:effectLst>
                  <a:outerShdw blurRad="38100" dist="38100" dir="2700000" algn="tl">
                    <a:srgbClr val="000000">
                      <a:alpha val="43137"/>
                    </a:srgbClr>
                  </a:outerShdw>
                </a:effectLst>
                <a:latin typeface="Arial" pitchFamily="34" charset="0"/>
                <a:cs typeface="Arial" pitchFamily="34" charset="0"/>
              </a:rPr>
              <a:t>3</a:t>
            </a:r>
            <a:r>
              <a:rPr lang="fr-FR" b="1" dirty="0" smtClean="0">
                <a:effectLst>
                  <a:outerShdw blurRad="38100" dist="38100" dir="2700000" algn="tl">
                    <a:srgbClr val="000000">
                      <a:alpha val="43137"/>
                    </a:srgbClr>
                  </a:outerShdw>
                </a:effectLst>
                <a:latin typeface="Arial" pitchFamily="34" charset="0"/>
                <a:cs typeface="Arial" pitchFamily="34" charset="0"/>
              </a:rPr>
              <a:t>.</a:t>
            </a:r>
            <a:r>
              <a:rPr lang="fr-FR" b="1" baseline="30000" dirty="0" smtClean="0">
                <a:effectLst>
                  <a:outerShdw blurRad="38100" dist="38100" dir="2700000" algn="tl">
                    <a:srgbClr val="000000">
                      <a:alpha val="43137"/>
                    </a:srgbClr>
                  </a:outerShdw>
                </a:effectLst>
                <a:latin typeface="Arial" pitchFamily="34" charset="0"/>
                <a:cs typeface="Arial" pitchFamily="34" charset="0"/>
              </a:rPr>
              <a: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a:t>
            </a:r>
          </a:p>
        </p:txBody>
      </p:sp>
      <p:sp>
        <p:nvSpPr>
          <p:cNvPr id="5" name="Rectangle 4"/>
          <p:cNvSpPr/>
          <p:nvPr/>
        </p:nvSpPr>
        <p:spPr>
          <a:xfrm>
            <a:off x="123801" y="974774"/>
            <a:ext cx="324479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a:t>
            </a:r>
            <a:endParaRPr lang="fr-FR" sz="2400" u="sng" dirty="0"/>
          </a:p>
        </p:txBody>
      </p:sp>
      <p:sp>
        <p:nvSpPr>
          <p:cNvPr id="2" name="Rectangle 1"/>
          <p:cNvSpPr/>
          <p:nvPr/>
        </p:nvSpPr>
        <p:spPr>
          <a:xfrm>
            <a:off x="-28284" y="1458610"/>
            <a:ext cx="9172284" cy="1477328"/>
          </a:xfrm>
          <a:prstGeom prst="rect">
            <a:avLst/>
          </a:prstGeom>
          <a:gradFill>
            <a:gsLst>
              <a:gs pos="0">
                <a:schemeClr val="bg1"/>
              </a:gs>
              <a:gs pos="50000">
                <a:schemeClr val="bg1">
                  <a:lumMod val="50000"/>
                  <a:lumOff val="50000"/>
                </a:schemeClr>
              </a:gs>
              <a:gs pos="100000">
                <a:schemeClr val="bg1"/>
              </a:gs>
            </a:gsLst>
            <a:lin ang="5400000" scaled="0"/>
          </a:gradFill>
          <a:scene3d>
            <a:camera prst="orthographicFront"/>
            <a:lightRig rig="threePt" dir="t"/>
          </a:scene3d>
          <a:sp3d>
            <a:bevelT/>
          </a:sp3d>
        </p:spPr>
        <p:txBody>
          <a:bodyPr wrap="square">
            <a:spAutoFit/>
          </a:bodyPr>
          <a:lstStyle/>
          <a:p>
            <a:pPr algn="ctr"/>
            <a:r>
              <a:rPr lang="fr-FR" b="1" dirty="0">
                <a:effectLst>
                  <a:outerShdw blurRad="38100" dist="38100" dir="2700000" algn="tl">
                    <a:srgbClr val="000000">
                      <a:alpha val="43137"/>
                    </a:srgbClr>
                  </a:outerShdw>
                </a:effectLst>
                <a:latin typeface="Arial" pitchFamily="34" charset="0"/>
                <a:cs typeface="Arial" pitchFamily="34" charset="0"/>
              </a:rPr>
              <a:t>La base du codage repose sur ce que l’on connait bien et que l’on manipule tous les jours, la base de dix ou le code décimal.</a:t>
            </a:r>
          </a:p>
          <a:p>
            <a:pPr algn="ctr"/>
            <a:r>
              <a:rPr lang="fr-FR" b="1" dirty="0">
                <a:effectLst>
                  <a:outerShdw blurRad="38100" dist="38100" dir="2700000" algn="tl">
                    <a:srgbClr val="000000">
                      <a:alpha val="43137"/>
                    </a:srgbClr>
                  </a:outerShdw>
                </a:effectLst>
                <a:latin typeface="Arial" pitchFamily="34" charset="0"/>
                <a:cs typeface="Arial" pitchFamily="34" charset="0"/>
              </a:rPr>
              <a:t>Si on observe bien comment il est construit, il y a les unités, les dizaines, les centaines, les milliers,……… Et dans chaque rang, il y a dix symboles différents, 0;1;2;3;4;5;6;7;8;9. </a:t>
            </a:r>
          </a:p>
        </p:txBody>
      </p:sp>
      <p:sp>
        <p:nvSpPr>
          <p:cNvPr id="6" name="Rectangle 5"/>
          <p:cNvSpPr/>
          <p:nvPr/>
        </p:nvSpPr>
        <p:spPr>
          <a:xfrm>
            <a:off x="-22516" y="3068960"/>
            <a:ext cx="9166516" cy="1754326"/>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a:effectLst>
                  <a:outerShdw blurRad="38100" dist="38100" dir="2700000" algn="tl">
                    <a:srgbClr val="000000">
                      <a:alpha val="43137"/>
                    </a:srgbClr>
                  </a:outerShdw>
                </a:effectLst>
                <a:latin typeface="Arial" pitchFamily="34" charset="0"/>
                <a:cs typeface="Arial" pitchFamily="34" charset="0"/>
              </a:rPr>
              <a:t>Dans la construction d’un nombre, on s’aperçoit en détaillant un peu le mécanisme, que tout se passe comme si  on réalisait une somme de chaque symbole multiplié par son rang:</a:t>
            </a:r>
          </a:p>
          <a:p>
            <a:pPr algn="ctr"/>
            <a:r>
              <a:rPr lang="fr-FR" b="1" dirty="0">
                <a:effectLst>
                  <a:outerShdw blurRad="38100" dist="38100" dir="2700000" algn="tl">
                    <a:srgbClr val="000000">
                      <a:alpha val="43137"/>
                    </a:srgbClr>
                  </a:outerShdw>
                </a:effectLst>
                <a:latin typeface="Arial" pitchFamily="34" charset="0"/>
                <a:cs typeface="Arial" pitchFamily="34" charset="0"/>
              </a:rPr>
              <a:t>2013 = 2 x 1000 + 0 x 100 + 1 x 10 + 3 x 1</a:t>
            </a:r>
          </a:p>
          <a:p>
            <a:pPr algn="ctr"/>
            <a:r>
              <a:rPr lang="fr-FR" b="1" dirty="0">
                <a:effectLst>
                  <a:outerShdw blurRad="38100" dist="38100" dir="2700000" algn="tl">
                    <a:srgbClr val="000000">
                      <a:alpha val="43137"/>
                    </a:srgbClr>
                  </a:outerShdw>
                </a:effectLst>
                <a:latin typeface="Arial" pitchFamily="34" charset="0"/>
                <a:cs typeface="Arial" pitchFamily="34" charset="0"/>
              </a:rPr>
              <a:t>Ou en écrivant les rangs avec des puissance de dix:</a:t>
            </a:r>
          </a:p>
          <a:p>
            <a:pPr algn="ctr"/>
            <a:r>
              <a:rPr lang="fr-FR" b="1" dirty="0">
                <a:effectLst>
                  <a:outerShdw blurRad="38100" dist="38100" dir="2700000" algn="tl">
                    <a:srgbClr val="000000">
                      <a:alpha val="43137"/>
                    </a:srgbClr>
                  </a:outerShdw>
                </a:effectLst>
                <a:latin typeface="Arial" pitchFamily="34" charset="0"/>
                <a:cs typeface="Arial" pitchFamily="34" charset="0"/>
              </a:rPr>
              <a:t>2013 = 2 x 10</a:t>
            </a:r>
            <a:r>
              <a:rPr lang="fr-FR" b="1" baseline="30000" dirty="0">
                <a:effectLst>
                  <a:outerShdw blurRad="38100" dist="38100" dir="2700000" algn="tl">
                    <a:srgbClr val="000000">
                      <a:alpha val="43137"/>
                    </a:srgbClr>
                  </a:outerShdw>
                </a:effectLst>
                <a:latin typeface="Arial" pitchFamily="34" charset="0"/>
                <a:cs typeface="Arial" pitchFamily="34" charset="0"/>
              </a:rPr>
              <a:t>3</a:t>
            </a:r>
            <a:r>
              <a:rPr lang="fr-FR" b="1" dirty="0">
                <a:effectLst>
                  <a:outerShdw blurRad="38100" dist="38100" dir="2700000" algn="tl">
                    <a:srgbClr val="000000">
                      <a:alpha val="43137"/>
                    </a:srgbClr>
                  </a:outerShdw>
                </a:effectLst>
                <a:latin typeface="Arial" pitchFamily="34" charset="0"/>
                <a:cs typeface="Arial" pitchFamily="34" charset="0"/>
              </a:rPr>
              <a:t> + 0 x 10</a:t>
            </a:r>
            <a:r>
              <a:rPr lang="fr-FR" b="1" baseline="30000" dirty="0">
                <a:effectLst>
                  <a:outerShdw blurRad="38100" dist="38100" dir="2700000" algn="tl">
                    <a:srgbClr val="000000">
                      <a:alpha val="43137"/>
                    </a:srgbClr>
                  </a:outerShdw>
                </a:effectLst>
                <a:latin typeface="Arial" pitchFamily="34" charset="0"/>
                <a:cs typeface="Arial" pitchFamily="34" charset="0"/>
              </a:rPr>
              <a:t>2</a:t>
            </a:r>
            <a:r>
              <a:rPr lang="fr-FR" b="1" dirty="0">
                <a:effectLst>
                  <a:outerShdw blurRad="38100" dist="38100" dir="2700000" algn="tl">
                    <a:srgbClr val="000000">
                      <a:alpha val="43137"/>
                    </a:srgbClr>
                  </a:outerShdw>
                </a:effectLst>
                <a:latin typeface="Arial" pitchFamily="34" charset="0"/>
                <a:cs typeface="Arial" pitchFamily="34" charset="0"/>
              </a:rPr>
              <a:t> + 1 x 10</a:t>
            </a:r>
            <a:r>
              <a:rPr lang="fr-FR" b="1" baseline="30000" dirty="0">
                <a:effectLst>
                  <a:outerShdw blurRad="38100" dist="38100" dir="2700000" algn="tl">
                    <a:srgbClr val="000000">
                      <a:alpha val="43137"/>
                    </a:srgbClr>
                  </a:outerShdw>
                </a:effectLst>
                <a:latin typeface="Arial" pitchFamily="34" charset="0"/>
                <a:cs typeface="Arial" pitchFamily="34" charset="0"/>
              </a:rPr>
              <a:t>1</a:t>
            </a:r>
            <a:r>
              <a:rPr lang="fr-FR" b="1" dirty="0">
                <a:effectLst>
                  <a:outerShdw blurRad="38100" dist="38100" dir="2700000" algn="tl">
                    <a:srgbClr val="000000">
                      <a:alpha val="43137"/>
                    </a:srgbClr>
                  </a:outerShdw>
                </a:effectLst>
                <a:latin typeface="Arial" pitchFamily="34" charset="0"/>
                <a:cs typeface="Arial" pitchFamily="34" charset="0"/>
              </a:rPr>
              <a:t> + 3 x 10</a:t>
            </a:r>
            <a:r>
              <a:rPr lang="fr-FR" b="1" baseline="30000" dirty="0">
                <a:effectLst>
                  <a:outerShdw blurRad="38100" dist="38100" dir="2700000" algn="tl">
                    <a:srgbClr val="000000">
                      <a:alpha val="43137"/>
                    </a:srgbClr>
                  </a:outerShdw>
                </a:effectLst>
                <a:latin typeface="Arial" pitchFamily="34" charset="0"/>
                <a:cs typeface="Arial" pitchFamily="34" charset="0"/>
              </a:rPr>
              <a:t>0</a:t>
            </a:r>
          </a:p>
        </p:txBody>
      </p:sp>
    </p:spTree>
    <p:extLst>
      <p:ext uri="{BB962C8B-B14F-4D97-AF65-F5344CB8AC3E}">
        <p14:creationId xmlns:p14="http://schemas.microsoft.com/office/powerpoint/2010/main" val="348954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iterate type="wd">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2600"/>
                            </p:stCondLst>
                            <p:childTnLst>
                              <p:par>
                                <p:cTn id="9" presetID="10" presetClass="entr" presetSubtype="0" fill="hold" grpId="0" nodeType="afterEffect">
                                  <p:stCondLst>
                                    <p:cond delay="2000"/>
                                  </p:stCondLst>
                                  <p:iterate type="wd">
                                    <p:tmPct val="10000"/>
                                  </p:iterate>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8350"/>
                            </p:stCondLst>
                            <p:childTnLst>
                              <p:par>
                                <p:cTn id="13" presetID="10" presetClass="entr" presetSubtype="0" fill="hold" grpId="0" nodeType="afterEffect">
                                  <p:stCondLst>
                                    <p:cond delay="2000"/>
                                  </p:stCondLst>
                                  <p:iterate type="wd">
                                    <p:tmPct val="10000"/>
                                  </p:iterate>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4700"/>
                            </p:stCondLst>
                            <p:childTnLst>
                              <p:par>
                                <p:cTn id="17" presetID="10" presetClass="entr" presetSubtype="0" fill="hold" grpId="0" nodeType="afterEffect">
                                  <p:stCondLst>
                                    <p:cond delay="2000"/>
                                  </p:stCondLst>
                                  <p:iterate type="wd">
                                    <p:tmPct val="10000"/>
                                  </p:iterate>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2"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1693" y="1124744"/>
            <a:ext cx="6232796"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  </a:t>
            </a:r>
            <a:endParaRPr lang="fr-FR" sz="2400" u="sng" dirty="0"/>
          </a:p>
        </p:txBody>
      </p:sp>
      <p:sp>
        <p:nvSpPr>
          <p:cNvPr id="5" name="Rectangle 4"/>
          <p:cNvSpPr/>
          <p:nvPr/>
        </p:nvSpPr>
        <p:spPr>
          <a:xfrm>
            <a:off x="-28284" y="1962706"/>
            <a:ext cx="9172284" cy="1754326"/>
          </a:xfrm>
          <a:prstGeom prst="rect">
            <a:avLst/>
          </a:prstGeom>
          <a:gradFill>
            <a:gsLst>
              <a:gs pos="0">
                <a:schemeClr val="bg1"/>
              </a:gs>
              <a:gs pos="50000">
                <a:schemeClr val="bg1">
                  <a:lumMod val="50000"/>
                  <a:lumOff val="50000"/>
                </a:schemeClr>
              </a:gs>
              <a:gs pos="100000">
                <a:schemeClr val="bg1"/>
              </a:gs>
            </a:gsLst>
            <a:lin ang="5400000" scaled="0"/>
          </a:gradFill>
          <a:scene3d>
            <a:camera prst="orthographicFront"/>
            <a:lightRig rig="threePt" dir="t"/>
          </a:scene3d>
          <a:sp3d>
            <a:bevelT/>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ou binaire naturel est construit sur le même modèle que le code 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Il aura deux symboles (chiffres) le 0 et le 1 et autant de rang que nécessaire pour exprimer une grandeur.</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Son principal intérêt est de pouvoir directement s’adresser aux systèmes numériques du fait de ses deux valeurs pour chaque rang qui seront matérialisés par des niveaux électriques  (par exemple 5 V = 1 logique et 0V = 0 logique). </a:t>
            </a:r>
            <a:endParaRPr lang="fr-FR"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nvSpPr>
        <p:spPr>
          <a:xfrm>
            <a:off x="-28284" y="4277995"/>
            <a:ext cx="9166516" cy="2031325"/>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Quand on considère un ensemble d’information binaires qui traduit une grandeur, on parle: </a:t>
            </a:r>
          </a:p>
          <a:p>
            <a:pPr marL="285750" indent="-285750" algn="ctr">
              <a:buFontTx/>
              <a:buChar char="-"/>
            </a:pP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D’un Octet (byte) s’il est composé de huit bits donc 2</a:t>
            </a:r>
            <a:r>
              <a:rPr lang="fr-FR" b="1" baseline="30000" dirty="0" smtClean="0">
                <a:effectLst>
                  <a:outerShdw blurRad="38100" dist="38100" dir="2700000" algn="tl">
                    <a:srgbClr val="000000">
                      <a:alpha val="43137"/>
                    </a:srgbClr>
                  </a:outerShdw>
                </a:effectLst>
                <a:latin typeface="Arial" pitchFamily="34" charset="0"/>
                <a:cs typeface="Arial" pitchFamily="34" charset="0"/>
                <a:sym typeface="Symbol"/>
              </a:rPr>
              <a:t>8</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 256 valeurs ; de 0 à 255</a:t>
            </a:r>
          </a:p>
          <a:p>
            <a:pPr marL="285750" indent="-285750">
              <a:buFontTx/>
              <a:buChar char="-"/>
            </a:pP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D’un Mot (</a:t>
            </a:r>
            <a:r>
              <a:rPr lang="fr-FR" b="1" dirty="0" err="1" smtClean="0">
                <a:effectLst>
                  <a:outerShdw blurRad="38100" dist="38100" dir="2700000" algn="tl">
                    <a:srgbClr val="000000">
                      <a:alpha val="43137"/>
                    </a:srgbClr>
                  </a:outerShdw>
                </a:effectLst>
                <a:latin typeface="Arial" pitchFamily="34" charset="0"/>
                <a:cs typeface="Arial" pitchFamily="34" charset="0"/>
                <a:sym typeface="Symbol"/>
              </a:rPr>
              <a:t>word</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s’il est composé de 16 bits donc 2</a:t>
            </a:r>
            <a:r>
              <a:rPr lang="fr-FR" b="1" baseline="30000" dirty="0" smtClean="0">
                <a:effectLst>
                  <a:outerShdw blurRad="38100" dist="38100" dir="2700000" algn="tl">
                    <a:srgbClr val="000000">
                      <a:alpha val="43137"/>
                    </a:srgbClr>
                  </a:outerShdw>
                </a:effectLst>
                <a:latin typeface="Arial" pitchFamily="34" charset="0"/>
                <a:cs typeface="Arial" pitchFamily="34" charset="0"/>
                <a:sym typeface="Symbol"/>
              </a:rPr>
              <a:t>16</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 65 536 </a:t>
            </a:r>
            <a:br>
              <a:rPr lang="fr-FR" b="1" dirty="0" smtClean="0">
                <a:effectLst>
                  <a:outerShdw blurRad="38100" dist="38100" dir="2700000" algn="tl">
                    <a:srgbClr val="000000">
                      <a:alpha val="43137"/>
                    </a:srgbClr>
                  </a:outerShdw>
                </a:effectLst>
                <a:latin typeface="Arial" pitchFamily="34" charset="0"/>
                <a:cs typeface="Arial" pitchFamily="34" charset="0"/>
                <a:sym typeface="Symbol"/>
              </a:rPr>
            </a:b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valeurs de 0 à 65 535</a:t>
            </a:r>
          </a:p>
          <a:p>
            <a:pPr marL="285750" indent="-285750">
              <a:buFontTx/>
              <a:buChar char="-"/>
            </a:pP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D’un double mot pour 32 bits ……</a:t>
            </a:r>
            <a:r>
              <a:rPr lang="fr-FR" b="1" dirty="0">
                <a:effectLst>
                  <a:outerShdw blurRad="38100" dist="38100" dir="2700000" algn="tl">
                    <a:srgbClr val="000000">
                      <a:alpha val="43137"/>
                    </a:srgbClr>
                  </a:outerShdw>
                </a:effectLst>
                <a:latin typeface="Arial" pitchFamily="34" charset="0"/>
                <a:cs typeface="Arial" pitchFamily="34" charset="0"/>
                <a:sym typeface="Symbol"/>
              </a:rPr>
              <a:t> soit 4 294 967 296 valeurs </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marL="285750" indent="-285750" algn="ctr">
              <a:buFontTx/>
              <a:buChar char="-"/>
            </a:pP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Ex:  1000 1111 0000 1010 1110 0100 1111 0101</a:t>
            </a:r>
          </a:p>
        </p:txBody>
      </p:sp>
    </p:spTree>
    <p:extLst>
      <p:ext uri="{BB962C8B-B14F-4D97-AF65-F5344CB8AC3E}">
        <p14:creationId xmlns:p14="http://schemas.microsoft.com/office/powerpoint/2010/main" val="348954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6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6700"/>
                            </p:stCondLst>
                            <p:childTnLst>
                              <p:par>
                                <p:cTn id="13" presetID="10" presetClass="entr" presetSubtype="0" fill="hold" grpId="0" nodeType="afterEffect">
                                  <p:stCondLst>
                                    <p:cond delay="2000"/>
                                  </p:stCondLst>
                                  <p:iterate type="wd">
                                    <p:tmPct val="10000"/>
                                  </p:iterate>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52dd45917bda070f3a9aa2063abdd6c4355c3f0"/>
  <p:tag name="ISPRING_ULTRA_SCORM_COURSE_ID" val="B9219B68-F4E6-4743-ACA9-4A2337F692DE"/>
  <p:tag name="ISPRING_SCORM_RATE_SLIDES" val="1"/>
  <p:tag name="ISPRING_SCORM_RATE_QUIZZES" val="0"/>
  <p:tag name="ISPRING_SCORM_PASSING_SCORE" val="100.0000000000"/>
  <p:tag name="ISPRINGONLINEFOLDERID" val="0"/>
  <p:tag name="ISPRINGONLINEFOLDERPATH" val="Content List"/>
  <p:tag name="ISPRINGCLOUDFOLDERID" val="0"/>
  <p:tag name="ISPRINGCLOUDFOLDERPATH" val="Content List"/>
  <p:tag name="ISPRING_PLAYERS_CUSTOMIZATION" val="UEsDBBQAAgAIAOu6PkP+VZKv0QMAAPsNAAAdAAAAdW5pdmVyc2FsL2NvbW1vbl9tZXNzYWdlcy5sbmetV91u2zYUvi/QdyAEFNgulrYDWhSD44C2GFuILLkiHSf7gcBIjEOEIl39uM2u9jR7sD3Jjig7sdMOkupdWDBpf9/5+c45IgdnXzKFNiIvpNGnztuTNw4SOjGp1KtTZ8HOf/rgoKLkOuXKaHHqaOOgs+HLFwPF9ariKwHfX75AaJCJooBlMaxXT2sk01NnPorH4WyOg+vYDydhPPImznBssjXXD8g3K/N7/sPP7z98efvu/Y+D11tkFyI6w75/SIUs07s3HYgCFoV+DGzEjwNyxZxh/eyHCxfM9wLiDLdf+qHnEbl0hvWzFbeIIhKwmPqeS2KPxkHIbC58wojrDK9Nhe74RqDSoI0Un1F5J0DJUuYCFUqm9ofEwIauRJsxN8JLL5jELAx9GpPA3e04Q6JT5Ob8M9RHT5YIUxIBQc4LkX8HNrZSWzjCSvVjmHqTqQ8fVrswlas7BZ+yrx9zEoBaQrehZoRSPCHxKLwCnaCswj6I8AKq6aIP4ppQqABC2zABvvQmmHlhUFdQRCiLvPFj+SRcI6PVA+JJAji0zsVGmqqAnbqiRNoUUtHPCiUfF1C4Hva/UaQNIZLalutKbgS4kKftukDLjIlbK/Nx4f0an2PPJ24MUrnhMma2l2tjHKpfmxJxpUwdANjl6YbrRKAbkfAKSukB/pbK1P5tzSHs2pNPlfwT8XLbOa+2TRe45OrVyXGuecyHYbHkue7QQc+oDlr+62CzqoBIy1Jk67Itir1MnPwvXhwb1xxT+p9BddHlyIie2e8bDoUSJxG82KDbR9J0R5AZ1AeMtYxL1R3lBedgaJ6LAka8yJGnb3vYvISsHcAvIZs98Esyoh6r8yNuClm2vk5skhutvq1vAu9vJUrxpPGNuDXQu0rwDQgA+7JoRD/5DmO9xNxNxXp87c/YLUsADq14CaclBC4pmUH8aQfOxYzsMtiMxoNMLE2lUjuKlLy34xG0qbImIetGp8bobW4yu6t4seuDZjqfHeNFE1zUGJ3vGWwjpQRH4ym0kKX3GY19PCJQ0YFBGS+TOxjvt6bSaUei5lzkknMMZNvsUMHz5O6fv/7uyPHMk2YXbXd/6UUCnVaPB/JI9ltgSlH80UbC8OgQZxddUNtz5A7X8VhpBdwmDzOGx9MZaEytpKbKk/a39j7DDEcX0Of20OMMZzy/hyHBjFG9WGzIdSGU/aw/HamrUkkt+mCPG5F1wMybx9h17f0CbhZKJvfNqyVF3A6q+qKh4KLRlWw8xQHMkGd8IpVlT0I7tncdCw3XrJ/abfP1FH9cFfaaNni9d2v7F1BLAwQUAAIACADruj5D79lzH/0CAAArCwAAJwAAAHVuaXZlcnNhbC9mbGFzaF9wdWJsaXNoaW5nX3NldHRpbmdzLnhtbNVW3U4aQRS+5ykm03gpq9ZWSxaMEUiJCkRo1Stz2BnYibMz251ZEK/6NH2wPknP7AhCtGbVmtRwAXPmnO/8f0x4cJNIMuWZEVrV6XZ1ixKuIs2EmtTpt2F7c58SY0ExkFrxOlWakoNGJUzzkRQmHnBrUdUQhFGmlto6ja1Na0Ewm82qwqSZu9Uyt4hvqpFOgjTjhivLsyCVMMcvO0+5oY1KhZDQi041yyUngmEISrjoQLYlmJgGXm0E0fUk07liR1rqjGSTUZ1+2D90n4WOh2qKhCuXnGmg0IltDRgTLh6QA3HLSczFJMbA93YpmQlm4zrd2XUoqB08RCmwfQ7gUI40JqPsHXzCLTCw4I/en+U31iwEXsTmChIRDfGGuPzrtDm8+nrZb52ddLrHV8Ne72TY6fsgCptgHScM1h2FGJDOs4gv/YRgLUQxxo02Y5CGh8GqaKE21motOHcmIy2x9oUVzkMy4qwLCV/pxuBaqDZqblMyxkTkvE4PMwGSEmFBimhpbPKRscIW/W+vahLEwjnj5HRA79376kQxZIavhrW4Ma7mUeNc55KRuc6JFNecWE0w/zzBXzEnq80h40wnhRTHxxIjBXqcCj7j7KCo6R3g3xxdooskR0uc3FRy6z38yMUtGfGxzhCXwxRnHOXCePzqs4BTMOYeFBYxbgxOOs3WVafbbF1suASBTUFFzwTHhvMktW+BD5i70uhCSo3VXIHAykSQG170hwlWqJVJs7TvGKZF010jC1Bst8B4PCZeRDiaQuW8LGAEimgl5wQiXCHjRmgqdG5Q4ofFQ5sXBehNiVBFqBPcIHSWMZ6VQdva3vm4++nz3v6XWjX4/fPX5pNGd7TSl+C8eV45epJYluTycOfCwHHB49Rgs/z/ZIb+Wet7mbp2WxfDUt1sDUrB9cpo9Y7LaJ15Kuuv0FgZs3PIFBLRu1DtImdOPEEja0qRCMvZv1yHF4z0q/7t/D68zUi/Yc6vWeN3k7I/LR9Oay+lMHj0KVdB+foDt1H5A1BLAwQUAAIACADruj5DVNOcXL0CAABVCgAAIQAAAHVuaXZlcnNhbC9mbGFzaF9za2luX3NldHRpbmdzLnhtbJVWbW/bIBD+vl8RZd/r7jWdRCO1aSZV6tZqrfod2xcbBYMFOF3+/QBDgcROvJwqhbvnOY57S5HcErb8MJuhglMunkEpwippNF43I+X1PO+U4uyi4EwBUxeMiwbT+fLjT/tBmUWeY/EdiKmcDS4gXLOwnykUd8e3hZExQsGbFrP9A6/4RY6LbSV4x8qzodX7FgQlbKuRlz8Wq/XoBZRIda+gSWJaXxmZRmkFSAkmpO9rI2dZFOdA/U2X9jORE646/foD2o5Ioizt5pORMVqLK0iTfHVjZBzPtPe0KgsjpwkK/ioN/fLZyCiU4j2I1PndVyOjDN527f/0SCt4ZRKack4X8Z1DOS71+JmoLo2cJZgHmYvOVsGlx771LgK5r/HcIzOugtMnk9eDhWCKnlNYKtEByvypt8mavz12Ss8HLDeYSg2IVQH0pIN+wp30blJdwP2BN8LK2JfTBMgrp10Dqz7gyF2qD/jV6tbuitjpuy6KUMDOKaMQgzIgf+u8HiEjZUA+U1LCI6P7I/ihpef4Gt9iV83T6ddWYFgfS2f1J281Nz2YyZXR1U7hMQ0vYSlNOC+kAVM2lFldH1J2FBNieEcqrAhnvwwu39vHSJQdGFyrDTcWUkRRGOo3G6Pe0nG97DltR2dN+7H/VQiP688zpZf49RwrhYu60b9Kcj5zPD0lOjHzbJhh1qSGg7hnGx5x7N1jpAaLLYgXzqmcSmFcwWQw74drDI6yKAkoG04zck6G8s+6Jgex1mUj4Psm1fW4mlQ11X/qlcAblN7o6jJi7amq1v4YJvQdHmlcFwAWRe3btj/0lqajilDYgR/+SGGfPPY2JHWbjnXcjXqAjYp7zmkOmjKao9CTblWEXon9pIYBwqsOa5jRWyb0vcK5tC9LRt+v4RBzspj9OjPNF28ye3a9lDjW9uMMaqX5d/IfUEsDBBQAAgAIAOu6PkNxVK3c5wIAAHIKAAAmAAAAdW5pdmVyc2FsL2h0bWxfcHVibGlzaGluZ19zZXR0aW5ncy54bWzVVs1OGzEQvucpLFccyQKlhaLdIARBoNIkImmBE5qsnayF197a3oRw6tP0wfokHa8JJIKiBUHVKofE45lvvvmN493rXJIJN1ZoldD15holXKWaCTVO6NfB4eo2JdaBYiC14glVmpLdViMuyqEUNutz51DVEoRRdqdwCc2cK3aiaDqdNoUtjL/VsnSIb5upzqPCcMuV4yYqJMzwy80Kbmmr0SAkDqIvmpWSE8GQghKeHcgjl0saBa0hpFdjo0vF9rXUhpjxMKHvtvf8Z64TkA5EzpWPzbZQ6MVuBxgTng7IvrjhJONinCHvrU1KpoK5LKEbmx4FtaOHKBV2CAE8yr7GWJS7hc+5AwYOwjH4c/za2bkgiNhMQS7SAd4QH35CDwaXRxe99unJcefz5aDbPRkc9wKJyiZaxomjZUcxEtKlSfmdnxicgzRD3mgzAml5HC2K5mojrZbI+TMZaompr6woGSFTOUvonhEgKREOpEjvbh2YMXeHQmIM3na9OVKO3gOGeNMMjOWLjuY31mcxbZ3pUjIy0yWR4ooTpwlGVOb4K+NkMd1kZHReSSVYR6wUjJOJ4FPOdqss3QL+ydEFushLtMRWLCR3wcP3UtyQIR9pg7gcJti0KBc24DefBVyAtfegMOe40j85PmhfHncO2ucrPkBgE1DpM8GxhDwv3FvgA8auNLqQUmM2FyAwMymUllf1YYJVanXCrO07g0lVdF/IChTLLZBPwMSLFFtLqJLXBUxBEa3kjECKQ2F9C02ELi1KQrMEaPsigsGUCFVRHeOCQmeGcVMHbW194/3mh49b2592mtGvHz9XnzS6XRQ9Cd5b2BT7T66Ku3XxcObiyE/o48PuTPm3Zr132v5WJ1Od9vmgVn3a/Vpw3Tpa3c91tE7DcuotLKY6ZmdgFK6W/0K1g1twHFYu7kEpcuE4e80Gf0GTPv2PFFr4lZr0DaN4ctT+3SDC6e4BsvTiiKNHn0QNlC+/E1uN31BLAwQUAAIACADruj5DrOWuP4wBAAAPBgAAHwAAAHVuaXZlcnNhbC9odG1sX3NraW5fc2V0dGluZ3MuanONlMtuwjAQRfd8ReRuK0Sfod2hQqVKLCq1u6oLE4YQ4diW7aSkiH9vxrxixyl4NvhyfOcR2ZteVC+SkOg52tjfdv/u7q0GqBlVwLWrsw49R51ols3hM8uBZRyIh5SHo0d5eyJCxoRb01n1gba64UcE/rOgTDdxGbBQAU2HDpcB8CegrUOHf53W9m3tWmrMeVYYI3g/EdwAN30uVE4tQ65e7Wp26MGiBHUGXdAEHNPYri7y5PgQYzS5ROSS8moqUtGf0WSVKlHweVf+ZSVB1V98tQMGT/HLxLFjmTZvBnI/8WSI0U1KBVrDPu/jBCMIMzoD1vAd2PUP6hi3G/LoMtOZOdCjG4wmLWkKrSkNRxguxmuv1jRjjDZnYG12xN0thkMwWoFqWY3vMRxQyEJe8AGlEilOpIW2Z35EmaDzjKf71AOMIIfFom3X9E6N2vLHxLlCwrtCy9Dty7uejtC99zRzNHTyai/vNJSXXZhXBDTZ+Qa1izH+O4L7r4hQY2iyzOvnoS732y/snHlv+wdQSwMEFAACAAgA67o+Qxra6juqAAAAHwEAABoAAAB1bml2ZXJzYWwvaTE4bl9wcmVzZXRzLnhtbJ2PMQ/CIBCFd34FuV2wW9MA3UzcHHQ2FVFJ6NFw1PrzhdQYZ4dL7l3e915O9a8x8KdL5CNqaMQWuEMbrx7vGk7H3aYFTnnA6xAiOg0YgfeGKd+0eEiOXCZeIpA0PHKeOimXZRGeplQSKIY5l2ASNo6yzBhRVlJOKwor2/m/6M8NDGOcq8vsQ96jKXtRq4VTshoqc3YoPN4iyGpQ8uuuys6US0URSv48ZtgbUEsDBBQAAgAIAOu6PkOk392acAAAAHgAAAAcAAAAdW5pdmVyc2FsL2xvY2FsX3NldHRpbmdzLnhtbA2Muw7CMAwA936F5b08NoamlUBiowvlA6zGoEiOjZKAyt/j7Ya7G6YtC3y51GQa8Lg7ILCuFpO+Aj6Wa39CqI00kphyQDWEaewGsZXkzq25WOEt9OOycHZoPFN281y84ggX+5TK0MPNr8/EEfdj9wdQSwMEFAACAAgAF2ccQ+V5dOPsAgAAiAgAABQAAAB1bml2ZXJzYWwvcGxheWVyLnhtbK1VTW/bMAw9p8D+g6F7raRd1zaQW3QFgh3WoUDWbbdAtRlbi215klw3/fWj/G3P6VZgBwM2xfdI8ZE0u35OYucJlBYy9cjCnRMHUl8GIg098vB1dXxBrq/eHbEs5ntQjgg8kqfCAnhMnAC0r0RmEHzPTeSRnsFFZuJkSkglzB65z5C7i3RG3h3N0CXVHomMyZaUFkXhCo2INNQyzi2Jdn2Z0EyBhtSAolUaxGmwS/N3ND6JTKnZZ6B7yMy8PXBN0nI8azEgKU5dqUJ6Mp8v6I+7z2s/goQfi1QbnvpAHKzkrCzlI/d3dzLIY9DWNmNVkmswxiZR2mbMLMXiInW08j1SOWwS0JqHoN04DQmtsHQCzLYx11HNowe0llfvRM1b+m3s96ZxK5WjnXOWP8ZCR3jUh3TWSSCjw6gsKa9bdtBD00Ery0QcBb9yoSAoP7+1LTJfkCpg23Flnq4ufDzAtxX3jVT7W4RhF9UKuq1obiWaW4JaDreNvu4oSHPbLXCTK2hKNWNPIgD5hSvFbVtcGZUDoyNjjaVDMKPVlWuROkFYZJL47B+0sX4jaX7q15QpAf9DmE9I1NZEpAE8rwT6GEiwpgaw2Nbmmix2bcwuJ50/Jr2+HpiqHGtR8CKO4SoEHMOAG047Oz0EBcU1uvi5GmF7BwfBkQijGB8zyTA+PUiTcLWbZOgdHATH0t9NQFtzW0Y6ruOomdoOYnRinTA/10Ym4qVsz8GeMcuyD18bueboJhPtwfn8j1EcxGgGc0smVpd96+2r5vDezqnRnc8mqyyDbsV5AJNnlVczC3k28glgy/PY3PZzavZhDzrKeWo6prm+Y7/LYi1ewClEYP90i1Nbkwhsz3jkw8VpjwH1xO0yCF+apiIyWktSqXlIOYa1eRJQVJhqVj6i6qGSeRqMtHGz7uegY9xVNwq4E8MWM12cYPPJzCPv8aW+y+XZZXeV88Vlgy3zuq8CV7m8YVXXCXedQet+bS/C6pnH199QSwMEFAACAAgA67o+Q5lTlZSuBwAAYh0AACkAAAB1bml2ZXJzYWwvc2tpbl9jdXN0b21pemF0aW9uX3NldHRpbmdzLnhtbK1Z627juBX+36cgXCyw/RNf5FsKjwtd6EQY39ZSkpkWhUFbTCxEEr0S5Zks/KNP0wfrk/SQkmJJcRxpZiNMMDo837mfQ1IZRc9uoMcRZ777B+EuCyzKuRs8ReO/IDTaMo+Fy5BGlEfNE+XBDRz2zQwemaABNeIkcEjo6GI1GrfQRP6g4UAdGkN462rdDhp0cQcPkYF7OqxdK8a1osOa0Wnro2ZJRCI3pFsa8PNSR83C6luAGUQ05Gbg0O9jpcidXyp6cBMSxwW+aNzviueYaT0aXfGgbrs36OFjR1UUpY/0ntE2WsfB4HqgthFudXst5agNO0pHQe1er33dP7YHnZ4Cb5PrPkjp4us+6g663Y5x7OAOoJGqakZHPw6U63ZbBW14eK0fJxNt0GqhdrutdI1jr69MtBYCbgVkqMpQBFAxFE3pH1VNbQ8VNNEn2qR7xAbu6z007OB+q3XsaprSap2Ce/IuH64TtbI7WTg/EHg2BWdXRW01zxTXaBuHITDb1N97hFO0IRE1nU8NbaXODWys9cXdysKNtDplJWe8mVFFakIEckB8Op7Enod+3bL9y99GTUnJlqUx+W7I05ELJmxizllwtWUBBwuvAhb6xGuM/5oUTOpOFSQ70LAO7pFs6UndQP5UhaW6oIjhuQTaMn9Pgpcpe2JXG7J9fgpZHDiVzNy97GnoucEzcLeuBzq+qMhzI25y6hfsw0PxVIftYUhFVJjXx+KphPTIhnqZxpb8qYE7qfw4IiXowY1cLqFqWzyXoHvyRIsJGKriuYwJQEsxawPxfAzi9DsHdkX0fOciu0deaFhUkszIiyi2j/d162kfsicR7CLu40S/4jwGIyd4Eha2xFMJJBwUCitlKQ2b9N8oMaav5Vky8kELJDc/XFKSFLnUYLjNlur863q6uFmsNfOmMdaTrkSiLX/t9Iff270+TK4UV1GSNVOn06IsJIX1WtVkze3VYroGgXi6nuMvdmMsfteGLu7sqTnHjXH6n9oClit83xiL31Wgd6sVnttra2oaeG1a6/nClnGZYhsbjfFXFqMdOVDEGTq49BviO4pgPLshRZHnOnJBjGw3iGkFfcZKfTDnN2t7sZhaazw3MkpjjAMHGSH5BuVQX9BKtfAKZISwE4Y/Bl/L/EsJSPW82kJuzZvbKfyzhSG37tPOg3/8B6xZ4jnkjwYVgDNsWeoNXmuLL5A5qLhFTdDiMxTa55qgr9iCysBWBdhcvTdvVNtczEVxrbBlr0z9tbK2JEAs8F4Q2W4Bh2D3OLgsjoAiio06SY1FtRVZ+Lc7KGtTnZ4p4UQmcgNZzE/ugYIVoVMpU9BWOjZErn67M/+5nqjmFM5bkDxj8bC2ZdcLfQTaI2AcEc9jwg1QTZwDCbZwVqNbEkOJvQCb4zqSbU/AeWHM77H7ByI8ba1f0q6EM92XX65+2jrTnsJYeSBhUK3FStIKk+Gtyz4cKMF02M/3/CNfcvG4+rMM+RO8W6qW9a5rVXL0836VTPgBpyyoe7yCjRHGgeayWiA8g4qBGegT16sFNOcTUCcvxXB6D5G4qdQScA9BLEi4h+DWE/GANcu0RbjoRpwkK4Bl2JMEnk+6OO97FG5Yr4nf0EcGze1RcoCUAN2Nkkq4+jF9dTOcjVAx6PIzORU0B7Oe5DcLBIZ5ri+O1NXE3s1wFs1kjhZC8sBiz5FDy3Of5SyFVMV+Epl9krZE72PIfEn1SJR1STLN//GThiQurhK9y5zOCnItrK70W+gxqWFqW+upqmEo9jlDPuHbHewIj+IQXV1Wctwy8EQFeWmYLErC7e5///lvdTElexIqSql/rysHWlEMEvwq719zBrf+f1eQY6taESpfKgLT02oGrX54lVlNY6natqrfziDxlswzi8Ntpd0/L2Smrj7DOJBnqcZ4RsJnGCc2Y15dQdJ9USC8tg2nQ3zM4c5Pa8J/erAK521zuVYNQ95u4F7judvnZH9yEEHphwzkwTWnhjz9Vp3DwCmJpI7L68uUIz/rbejL5P3UlYezO8Ar4XRlhCspi3nhBhrwkHlLcXd/+7EKGMSnho1Hx4/EiyA32WueJdqxb2nyMrY8qcy6BCOW4lw35mGc8p5oZe4VhVuOk2NNCWW+e+bBqNMTd3LsRXoZpeua/LaVt/uV9sZwOHKnSznLT8Qy/xzu9G/4c8QyvyXm/wLO+G9A5ZU8MvveoJEwT8+lLpFzJnPAQwMCxCy+2VuRR1gwFd+dopxJKaHI6TOHjuU2Zrs+TbtZ0PIGN9+xeBS8bsgzgdm8WOmNprRwqt7m5fIdcZd79P3aln5AB+azL99rNkDyfbQcjISK+MuefmrAaZ9sd774bN1AqYxPDRHO5NPze7h9Ns7ENKuF9OU0l8O8Fi4QMzyHkH5fhrCk0y+DRs03YRo1LyVolIp9P39B7G9oiKEEXJrVZpGW595l3xnu5QmrCHtnMY/nOxAdwHE/w+QIhaqS55qsVZKX/Lofe9z16IFmYypHyIXmsvejCFrjcmWrfEofeb62U0rtFkjn3KkQ89zFhXdh8pJSnJv5hZodx8kmkt6fGVXZvnPSdWYnyka0KPb8dGa8lPXmGVXA+170R838FgsD6s3fjso0gIK8d/+M+n9QSwMEFAACAAgA7Lo+Q1GXcScgEwAAckEAABcAAAB1bml2ZXJzYWwvdW5pdmVyc2FsLnBuZ+2be1hSWdfAKRutJsempqnES5e3fCvTyrwlqF2tqSzTUiuhJKMZSbxEKApkTmkXtZkmybzQXccbkXlFQctkipSaQcArFqEJAioCcn+P3zuVzzNff33/fQ/8cQ5nn73PXvu31l5r7f2cc2l/YID1bNvZIBDIetfObQdAIAswCDT96kxLoCTt5YOLwGlawoGALaCKdrsh4GIGcvPezSAQNftr/fGvgOsliJ0H9oJAuJUg0LmfQSAtUHTuAwiEWQcCiY+BQJtugkALY/PrgyAgkP/Irm2bQxJh0t59V1DYKubbBKfz3+BX0UHwc8HNqV6/vNp25v7583eXif3vLplx4XbWssv/Djw/8+TteV8tXWa1bZvbJcsZ18Mj7/7J61DLwn4PUVb4SbojJOMJty8VlhgxSiM0osqvtESrZ3cQjZAJkx+FrhWnkWC4oWYJhUEweFIaxl7G/2LaND3r3PL+mV5TTiM5y0eysA1CrbxPVV0DTRz0EWj6pWiijkgJpgYRjVoeAwZNmXidjmgCWcxZ9/HgBC6uCDNCik2jZKRbIGzP7ZkbLRcdOzft7wN/4358nGF2CQ+WvPfUv0On3jrlvr9gtP/CQtipiJCOksNTbxW3J46k++k3o4rD/tHCH1MSOLVw56K54NnVVcfm7ywfas/+WHrzR39UhjW1+bOo/i3n+KA101njxwfGm+mdnn9X/LBxiUfLRf7n5x1bEumPOrcgtSO8hbvh+PGP5SdtvVZ7OEASY0XP1k+p3G9c7LViouXiuXnXPjOZU2Y7F3ytbNn6C7XE4JnJMezF/618+9k5/lxwZNqn1udSM6ZRpx2acShg1pFn2y58Ev70l4T/LlL13VNjp99H4dd9Sfigp9x1QZ+FBwPdbkV9FnDd3PVLPJouN224cBN64RFR9ZHbpjlAv0s9puDNAPAe234M89sj9z0hn8TutAS6nQueMuRtQMtHyx7tWXpy39JhsgHxd8VvLIB+M6ynKGyZZYtl2Ldh9itQ1vMXfCw/Vj0N6LbFcophfWsRaVE20zk4ozN4pg5pWmRGaEZoRmhGaEZoRmhGaEZoRmhGaEZoRmhGaEZoRmhGaEZoRmhGaEZoRmhGaEZoRmhGaEZoRmhGaEZoRmhGaEZoRmhGaEZoRmhGaEZoRmhGaEZoRmhG+P8C4SjfS/T1RH56aFbqlJfTYx2tIbXZgifyThufKdWTLCKFx41L0oYXuX2q2xMw2Xti7sJ/aKZMFyajI+ev+fS+d9uXBhTS+OKbT82/oL6cXRd3Wf5fK6VaTb7Uf8OG+VmZwKHeGlDICo/F/1RIKFW55/Cn5klfVIjDwF6H4VzoR4XEfEkhvQdR0Ovff1JI4Zds+np60nWr5JPsjzbd/b8M5XqkUESC03HaoSJKYeK7S6WuhNEroeSJFicX2b2Y0F56fQEmmbamDfeS/Hc7WWlqW0LzbogNZNyjoy4Srx9J94OIU6h0kzZfpLAx4EiJjeOasTfU0XdXXGH4ATdyXW1t7Y8KsYorpVOwM+lom4t/i/o6ql8zSGbwjyu8nRQYepiguyuuRLLHZ6Hv+1rObeM1OVE6gYITzqAgSk7wvS0I71oMLRvqlX7UZOU30XwQbxffuw8vDg4lGhVkQXwv3DhGCoWbtDyKH90gRTs+4S6FszFcxzCCmiZojBsmjl0nNwzx0bLdEWjBaBn0iEqOJuq68yqww3SZ25+j7twYFok+/qA0j85OgGL8luPElSRSvE87tNCXaBjsXh9/ddEHz/3PunfjD7KWOnGieRpuDb0K53CIF34EKRZV1fRaaO8hED+96JDK6H/9Pr8J2yiJ4DndSi8z8BHZjSLcgtVKNSbyiKM8iZ1cYUr+A1eRYCw4Za+7fHXTgKPhQwDFhLXnXb4Y5Sp+rG6U45O3Un0pFcHkI7wjqgdHObP089YqGTwVivSLqLpA4R5Tv1bZyFXvzwlW/cnOcNAOix70ZLlbufiZkN3rz8xZPCnrLaYjUf8L9A1s+vG2ds41r/GzPAcs/au3H/he4xdh75TcEbuEpIL8jktRBvU1fjFy49kCFPdfyYoZ6Fxfx4QjR9VPfDgrluUIQ4MNs69qTawXmvjwC1HSgwbT7JYodk5YeEWoQw6yXvwer8jNwjJ0vT5pUZoe/I5Ag60S6sy+33vmiDgZBimKFHoUfgt938naXWdPOLlPl4vpsfO0lHH9G21U89jyevRftyplFOwlSQeMYp++1XUh2Mk4kCoSrUxv3VxQFsPYg+StTDopVMl2kkgrT8u2FvzGMwmymjbNghdiik8dPX93eqRCsdAG8yvD4Px8bA6X7tj+XyGUL4e6ToefPyFV2eOKHktwNaNXPyxlw2AvpV6DYdqeblp2bJl9tKUx+jaMRbzk9PxS95Nq+SVK0o/RDlrjjSrEQdKVzPkIwPTSW3fszaqBsxmNmzHnaXvYNp0Qnrc8NZbXt5ZKxb9rXAymvTvR/axCQil4JXd73PMwmNF6pyZKqioQSqtl23gxQkA7Vd1DYwpCtb0fMzsVZqH89VaABm/bnW0dTYiRUN9XMAIb83+ShtnF1/FrH/D5ysP6qLTVW8Txd94kD9aqLGJ/pFLZGXwvfWg0Raqp8JGVQol0wFAKIM+P0OxdGL1kDLN79GQ/xCJ7DHwXC3UpS6qTzKxto8AZfVhpYlmEi0fMUg+xKFjXxwu6EyQ3eL1vexadNzQmlO2RPNifl1qjKczU6toEG6qBP23Co67J3XprBCvZQyzPUROdeYwhKNhzsbc62g53RCZxA9MOC/NfF1tN87vCNDhvgmUttCBF93ciydCkkfg8p+cF8Og2xCDv1iNuAhuK5Qq7Cp63qiz0A830occJHlHW7FUkx7ENJXmEB6cKOIdQzozMEiNNwhMWxnentLdh+zD5a0A5agGKfrV8yz3Vg8jYWU9X+HoIltA13lXtJ/eH/AtFaD+bgpKxb/2y4nKWxjYPPdfvffXRwyj9eJFfrwYUqrbRyay4rxzHXrXSKcmv8OwuaaxGVBjWCU5+1kS0vk9ME6xXl9Yk9bpb1CQdcXkbba8FO6rtPalxA27gdL0PWAdzqGxIKXER6L3GBdIw3fFYjTbtpL0El3sA7xxHtavZ1Ax3KUU65zAEKWkT85axlB7qmFlp9WXL3j8UjD9RbaDVn2YSMkXW7zA0m7q1L4hI4U0fVn2w7i+y8Qw0gb/Q6gU/UXQjtIKu7aAUur9QVNYYKwcXee+Yc5SemkBoO20dU+1HVxTIG+IEh7O980imCaYfXdvqSR/N0QkiJBxBh9trli2tMLOiSoxTChAOad8kndXylWItBph4PfoekQdXHUSEC5h0eY0LRRhKQjswtbrDNUa6g58ab/ydGVnXONhA3IrKXwyWObua2v906DU42OOYR7ENmMcMfSehtdJIFOdmCvQDnuiU3nrrQf3A6gFZXz70kdWcfORtWCnxA169lG3rin3EmoXtFch1ipG3zzzpKrqEs7+ELhu7ScWTDSSGXqQNJs3XIOgkdx9mWdVRrMbXQ1g0/bbRmVgzp+ssnl0VaP1UzB5AhFwIMIRnMfvStOSv2/EDRo4aDYTWOK5khEtYEkHoKzDci9fH1CPoQ1mj1ZGI3MsdRJKf0h/zUyxktW5AN6JgNRk2jugEJmPZ6zDLraxZIxvwAsgqWCRCMaP2af8DEgwXPGk6Fcxfo/Y/0ZRtLg8mign639aFJRBf3mIhduOJrEH5lcw8Lty3iC7HXT0cGe1TkiOk1VkV9cik7FXgaCZSFw9E3awdCc4beAyyzaE8HSEQ5cw+gTJhebeiuWfx7aq/5O7eJT7yBFhg1VmfozLk+WmWLp3+TDS5a8EsVqU1Bt6wBphXk7GL8WMX43sw6wnRzXk1RMz+nTGMOI0O9P5RYFe2NhXzA4rDg2UJx/b8UYF0PkAN8uBmZfPnLgxY7v39DUny3F6P2BdUqqS6Iw1wR90jbv1IIEivBHuJTuB0CTnI78X3a3xzMoo3t59EcWYpxnzTpBJn9rVhnGWKYkZykseJOgEssDWYHUiOT8k5VdJ9iHksibHLYOhiFVeTC8Kml/piFbm/tnXfuJyptWV2qV61Wo+OMv2Mo+I8wCLcM9qytbT6YX6aVOuQAqQGgIeSqBwU9QJdPZuOVsfNgdhaBnrn9i0A05YdT0pQxG9o+HlLRE3gU4nBNk9dwxLwZqkHmAOV3+++zyGSSPs7WFcDDb5cO/Jj2TwwSx0hGKQjPaoZPC3dgzEwwCpSNe75AaU35UE8v41xaDmdX4QSr3KlhsUe3PkdNzvl/fLQySSAQldVURqHhF/DJ552pPuO35FIMrIChFkYadZz0aBUMc4vtiqPcC3tUg9buQ4mxent/CZDEZPxPd3wqlWFvtBFWNwR/64RH9mo2lCCS+lMEY6PzSuRCvhnXtW9v8VAcA9X0DR4Z7lbOMyyCmjSpV2wmlVpqxRIBfHA9ZsuYPrAJvVECipvuAoo2aTrYPqqqKWzL5+vlwtfOJEb6IERNb6DfAu5FpscIJ4QyEb9nDw85MWkIo66vKaawuy548Lr1WeuymumNtQI85tbu6QYjXQTpsEebWlkN7mxIQljldNpgRXY3n0yHLt1bKxIKtiB+SMv35O8tFP9592tjhZcO7v6dtUSPDDTyLl8JeBquXDCL7vKqxaHdz+jcNzAUQjpREbmDSDwr/fVvNjXt8g2b9oBXjnbW9VEo1tV6U70v/YZiHpcBaHV4QPwC6lB8ARFTcjBWI4JTrDI4I9UppAJOXiKmqmbvw8Sdyi2DLqcKq8JWqs2AdYsAEzI4kTSjnsVDMPwH3eyN7OU3HxHWt8YvyopjwQPp63xqIbvqPp5e+Pdk5qvVrJ2t+XIk3We6BWR9/aU2edFkJLZrTtSOH4ph1yz64cWZ0aQ8P0WjrXaN9mEM8pugZHLfIQYMQBwtaJ4X5Vj2q2c/PjBxxpvZs96tPEImOZLkd1EK3IzRdGnLZl00jkHrT9GNjquUQ/+zIZ1S2gbRsZYrmS9hCGhPwq8ht40RGHmALjQV0uuD4r2ClmbaIH0GsS9QDpJYq9woAVb7mBCHq7l9WIgYlHI7p0cpThRqoNJEjv8K1wEhE7O4/aB3cwcYXJM4toaRmHmqvlFid+BwdQgtL5CfQpltf20bDK5lmSL4DE9De2DfiZNKZugqtyCCDvlHPfvjVyE5DcfUjDinoyfQ9yu/zXyXgxL5eaqezrYIxQpCo5taGpasejDhNoj0Hs9Q8IO91Fh8TrZO4mfuifB6cIOe5bPlUya1/7oRF/9WxsgDaa2XSvG9RBa7xpjFJuUT/4EHCIB8FkOncidXMJZrgujnKx+Lw3ruxf3h+ujMCB/wC57AbIIngMxjP+FbMwXV8tMPoz2rr4zhPJZ0VAgA3dKv8jn40ytiGyoKgfprmrc+JOuM1sNZCCTC5VMqPxSfbnPXxyLFvrrkVcX57e6J7gg3wetG5kQZgtK+8O6K7txe2g/U4IZeDGHtG8t840bGOwUECkk0AdbWMUu8qiQor5m2EuLFiBK183fD6yuT/Q/XwiHSAzgor4iQcdgubQtoreCNlHP9jPpw9k/JZ5ERM+mSaJClLZSKdKzWlDzNiqkcvl21HuEkEN8rrzpw9XaRtvMBXJ4bkwRqyADQPhgcTFv2DGBDNHURzMJY+qzr04TVZ3IUMdQXtYNPh/wcguqaX1LjJVkw3Bmf7Gp0TCvBJeWaJh9lJH508kzGZkpKI4Eml2X5iOqT294OH4ghrkU214hPHEdcO9tTad70gvjTQKDdzSzUSeJeIdLhzyssC+6Dt+BAV9vbtnsd0KsKYUbxFp3NdMo7rYhjKSFCgwy7PPWJjVKr+UxCCcEyDcLghyBQM8uRN0nn6eQ5cAgsCkfB3FichC2XmqBYGe+EFOR9AfjWu+oaxm2b0BWFWhQb1TlQrVQcHCp6vUWHZAGNWop6ejWnYY175TeJFxR/9mkpvrvLJT17Ja0kPKkV9E/uIrOHn1Jr7WXLQcW14sshu7sVV9SUCX28XQv5dGJa4i4DyOyRW4BzNZtJ5h2tQthiW9L+mijdWy8rBXpVZgy9kIi4WAkCVneHyokWQV/LxIf2hbfaeOE1veceYr/oHnXkvB261bhzbe9dwjZWZmHvdwXQ9772yUXIIoKlYaDEI7OUyxaDnhP0kG8aA28jjC0N2LlRkiYnfbZAK7sf9aKkNWWKwu+doiXJQ5r3uFNxuy4lAMoO8VXK+HqXGRhXQlxjE5YIRsIMEREeGiSE7qh/es/ra/vWwPGaZoZrm06IrDx/LRObroXM7l5w379z80WHGdNrxo57/mnz8nBiSPZRP2zFw/7p+zgnEs9ZNGx2AZGNCi52xf04d5678j6durjb28SNjNMBjT1TuSUbYFjtzv8Ma1ppSb96PDFxwQOq0vN9Pq0Z5JsWeIqZmNQHPJkZlC+AuGGRrvZRzNvff7i/cCckFBnYl9GpvYK0SCBh1IaVbc+jHxnO2UHYI5d1O1Nd3GRCrZpuqNPWYjt9d99QMBv1/bAbRVbjp3/D1BLAwQUAAIACADsuj5Dan3BjUsAAABqAAAAGwAAAHVuaXZlcnNhbC91bml2ZXJzYWwucG5nLnhtbLOxr8jNUShLLSrOzM+zVTLUM1Cyt+PlsikoSi3LTC1XqACKAQUhQEmhEsg1QnDLM1NKMmyVzM2RlGSkZqZnlNgqmZpbwAX1gUYCAFBLAQIAABQAAgAIAOu6PkP+VZKv0QMAAPsNAAAdAAAAAAAAAAEAAAAAAAAAAAB1bml2ZXJzYWwvY29tbW9uX21lc3NhZ2VzLmxuZ1BLAQIAABQAAgAIAOu6PkPv2XMf/QIAACsLAAAnAAAAAAAAAAEAAAAAAAwEAAB1bml2ZXJzYWwvZmxhc2hfcHVibGlzaGluZ19zZXR0aW5ncy54bWxQSwECAAAUAAIACADruj5DVNOcXL0CAABVCgAAIQAAAAAAAAABAAAAAABOBwAAdW5pdmVyc2FsL2ZsYXNoX3NraW5fc2V0dGluZ3MueG1sUEsBAgAAFAACAAgA67o+Q3FUrdznAgAAcgoAACYAAAAAAAAAAQAAAAAASgoAAHVuaXZlcnNhbC9odG1sX3B1Ymxpc2hpbmdfc2V0dGluZ3MueG1sUEsBAgAAFAACAAgA67o+Q6zlrj+MAQAADwYAAB8AAAAAAAAAAQAAAAAAdQ0AAHVuaXZlcnNhbC9odG1sX3NraW5fc2V0dGluZ3MuanNQSwECAAAUAAIACADruj5DGtrqO6oAAAAfAQAAGgAAAAAAAAABAAAAAAA+DwAAdW5pdmVyc2FsL2kxOG5fcHJlc2V0cy54bWxQSwECAAAUAAIACADruj5DpN/dmnAAAAB4AAAAHAAAAAAAAAABAAAAAAAgEAAAdW5pdmVyc2FsL2xvY2FsX3NldHRpbmdzLnhtbFBLAQIAABQAAgAIABdnHEPleXTj7AIAAIgIAAAUAAAAAAAAAAEAAAAAAMoQAAB1bml2ZXJzYWwvcGxheWVyLnhtbFBLAQIAABQAAgAIAOu6PkOZU5WUrgcAAGIdAAApAAAAAAAAAAEAAAAAAOgTAAB1bml2ZXJzYWwvc2tpbl9jdXN0b21pemF0aW9uX3NldHRpbmdzLnhtbFBLAQIAABQAAgAIAOy6PkNRl3EnIBMAAHJBAAAXAAAAAAAAAAAAAAAAAN0bAAB1bml2ZXJzYWwvdW5pdmVyc2FsLnBuZ1BLAQIAABQAAgAIAOy6PkNqfcGNSwAAAGoAAAAbAAAAAAAAAAEAAAAAADIvAAB1bml2ZXJzYWwvdW5pdmVyc2FsLnBuZy54bWxQSwUGAAAAAAsACwBJAwAAti8AAAAA"/>
  <p:tag name="ISPRING_RESOURCE_PATHS_HASH_PRESENTER" val="629fd7577e81144b3e741049e99de7d6acd54c5"/>
  <p:tag name="ISPRING_SCORM_ENDPOINT" val="&lt;endpoint&gt;&lt;enable&gt;0&lt;/enable&gt;&lt;lrs&gt;http://&lt;/lrs&gt;&lt;auth&gt;0&lt;/auth&gt;&lt;login&gt;&lt;/login&gt;&lt;password&gt;&lt;/password&gt;&lt;key&gt;&lt;/key&gt;&lt;name&gt;&lt;/name&gt;&lt;email&gt;&lt;/email&gt;&lt;/endpoint&gt;&#10;"/>
  <p:tag name="ISPRING_ULTRA_SCORM_COURCE_TITLE" val="CodPond-5"/>
  <p:tag name="ISPRING_ULTRA_SCORM_LESSON_TITLE" val="CodPond-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4358</TotalTime>
  <Words>3144</Words>
  <Application>Microsoft Office PowerPoint</Application>
  <PresentationFormat>Affichage à l'écran (4:3)</PresentationFormat>
  <Paragraphs>998</Paragraphs>
  <Slides>30</Slides>
  <Notes>30</Notes>
  <HiddenSlides>0</HiddenSlides>
  <MMClips>0</MMClips>
  <ScaleCrop>false</ScaleCrop>
  <HeadingPairs>
    <vt:vector size="4" baseType="variant">
      <vt:variant>
        <vt:lpstr>Thème</vt:lpstr>
      </vt:variant>
      <vt:variant>
        <vt:i4>1</vt:i4>
      </vt:variant>
      <vt:variant>
        <vt:lpstr>Titres des diapositives</vt:lpstr>
      </vt:variant>
      <vt:variant>
        <vt:i4>30</vt:i4>
      </vt:variant>
    </vt:vector>
  </HeadingPairs>
  <TitlesOfParts>
    <vt:vector size="31" baseType="lpstr">
      <vt:lpstr>Apex</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CodPond-5</dc:title>
  <dc:creator>Philippe</dc:creator>
  <cp:lastModifiedBy>Phil</cp:lastModifiedBy>
  <cp:revision>75</cp:revision>
  <dcterms:created xsi:type="dcterms:W3CDTF">2013-01-02T19:44:05Z</dcterms:created>
  <dcterms:modified xsi:type="dcterms:W3CDTF">2012-10-16T15:23:01Z</dcterms:modified>
</cp:coreProperties>
</file>