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5" r:id="rId2"/>
    <p:sldId id="294" r:id="rId3"/>
    <p:sldId id="299" r:id="rId4"/>
    <p:sldId id="300" r:id="rId5"/>
    <p:sldId id="302" r:id="rId6"/>
    <p:sldId id="303" r:id="rId7"/>
    <p:sldId id="304" r:id="rId8"/>
    <p:sldId id="296" r:id="rId9"/>
    <p:sldId id="305" r:id="rId10"/>
    <p:sldId id="306" r:id="rId11"/>
    <p:sldId id="297" r:id="rId12"/>
    <p:sldId id="307" r:id="rId13"/>
    <p:sldId id="270" r:id="rId14"/>
    <p:sldId id="308" r:id="rId15"/>
    <p:sldId id="309" r:id="rId16"/>
    <p:sldId id="310" r:id="rId17"/>
    <p:sldId id="311" r:id="rId18"/>
    <p:sldId id="312" r:id="rId19"/>
    <p:sldId id="271" r:id="rId20"/>
  </p:sldIdLst>
  <p:sldSz cx="9144000" cy="6858000" type="screen4x3"/>
  <p:notesSz cx="6858000" cy="9144000"/>
  <p:custDataLst>
    <p:tags r:id="rId2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E183D25-A564-421D-A44C-465BD976C976}">
          <p14:sldIdLst>
            <p14:sldId id="295"/>
            <p14:sldId id="294"/>
            <p14:sldId id="299"/>
            <p14:sldId id="300"/>
            <p14:sldId id="302"/>
            <p14:sldId id="303"/>
            <p14:sldId id="304"/>
            <p14:sldId id="296"/>
            <p14:sldId id="305"/>
            <p14:sldId id="306"/>
            <p14:sldId id="297"/>
            <p14:sldId id="307"/>
            <p14:sldId id="270"/>
            <p14:sldId id="308"/>
            <p14:sldId id="309"/>
            <p14:sldId id="310"/>
            <p14:sldId id="311"/>
            <p14:sldId id="312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DB0A"/>
    <a:srgbClr val="E78401"/>
    <a:srgbClr val="FF6E01"/>
    <a:srgbClr val="FF66FF"/>
    <a:srgbClr val="649E16"/>
    <a:srgbClr val="8BDB8D"/>
    <a:srgbClr val="7BC31B"/>
    <a:srgbClr val="74BC14"/>
    <a:srgbClr val="DCE3D3"/>
    <a:srgbClr val="9BA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2" autoAdjust="0"/>
    <p:restoredTop sz="94660"/>
  </p:normalViewPr>
  <p:slideViewPr>
    <p:cSldViewPr>
      <p:cViewPr>
        <p:scale>
          <a:sx n="75" d="100"/>
          <a:sy n="75" d="100"/>
        </p:scale>
        <p:origin x="-108" y="-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DE16A-9F48-4426-9F1C-1562204A3BD1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F1BDF-9C6B-47FF-B778-3EE83385E0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75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398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859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637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19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648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552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041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203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190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843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72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692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752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542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670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353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82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261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41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323528" y="6432699"/>
            <a:ext cx="2133600" cy="365125"/>
          </a:xfrm>
        </p:spPr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dirty="0" smtClean="0"/>
              <a:t>Modifiez les styles du texte du masque</a:t>
            </a:r>
          </a:p>
          <a:p>
            <a:pPr lvl="1" eaLnBrk="1" latinLnBrk="0" hangingPunct="1"/>
            <a:r>
              <a:rPr kumimoji="0" lang="fr-FR" dirty="0" smtClean="0"/>
              <a:t>Deuxième niveau</a:t>
            </a:r>
          </a:p>
          <a:p>
            <a:pPr lvl="2" eaLnBrk="1" latinLnBrk="0" hangingPunct="1"/>
            <a:r>
              <a:rPr kumimoji="0" lang="fr-FR" dirty="0" smtClean="0"/>
              <a:t>Troisième niveau</a:t>
            </a:r>
          </a:p>
          <a:p>
            <a:pPr lvl="3" eaLnBrk="1" latinLnBrk="0" hangingPunct="1"/>
            <a:r>
              <a:rPr kumimoji="0" lang="fr-FR" dirty="0" smtClean="0"/>
              <a:t>Quatrième niveau</a:t>
            </a:r>
          </a:p>
          <a:p>
            <a:pPr lvl="4" eaLnBrk="1" latinLnBrk="0" hangingPunct="1"/>
            <a:r>
              <a:rPr kumimoji="0" lang="fr-FR" dirty="0" smtClean="0"/>
              <a:t>Cinquième niveau</a:t>
            </a:r>
            <a:endParaRPr kumimoji="0" lang="en-US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862A35-77CA-40CE-9854-BAC5AF4058C0}" type="datetimeFigureOut">
              <a:rPr lang="fr-FR" smtClean="0"/>
              <a:t>15/10/2012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-24727" y="648866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50000"/>
                  </a:schemeClr>
                </a:solidFill>
                <a:effectLst/>
              </a:rPr>
              <a:t>Ph.</a:t>
            </a:r>
            <a:r>
              <a:rPr lang="fr-FR" b="1" baseline="0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Dutour</a:t>
            </a:r>
            <a:endParaRPr lang="fr-FR" b="1" dirty="0">
              <a:solidFill>
                <a:schemeClr val="tx1">
                  <a:lumMod val="50000"/>
                </a:schemeClr>
              </a:solidFill>
              <a:effectLst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886073"/>
            <a:ext cx="4079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39774" y="2274196"/>
            <a:ext cx="4075771" cy="4247317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Quand on observe une suite de valeurs décimales converties en code binaire naturel on se rend compte que d’une valeur à la suivante, il y a souvent plusieurs bits qui doivent changer de valeur simultanément.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Ceci à représenté très longtemps une difficulté.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Partant du principe que deux changements simultanés était impossible sans risque de générer une erreur, le code Gray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s’est imposé avec un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seul bit changeant pour chaque évolution successive. 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366166" y="973078"/>
            <a:ext cx="2560211" cy="371475"/>
            <a:chOff x="4366166" y="973078"/>
            <a:chExt cx="2560211" cy="371475"/>
          </a:xfrm>
        </p:grpSpPr>
        <p:sp>
          <p:nvSpPr>
            <p:cNvPr id="138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257"/>
            <p:cNvSpPr>
              <a:spLocks noChangeArrowheads="1"/>
            </p:cNvSpPr>
            <p:nvPr/>
          </p:nvSpPr>
          <p:spPr bwMode="auto">
            <a:xfrm>
              <a:off x="5736184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Rectangle 254"/>
            <p:cNvSpPr>
              <a:spLocks noChangeArrowheads="1"/>
            </p:cNvSpPr>
            <p:nvPr/>
          </p:nvSpPr>
          <p:spPr bwMode="auto">
            <a:xfrm>
              <a:off x="4366166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255"/>
            <p:cNvSpPr>
              <a:spLocks noChangeArrowheads="1"/>
            </p:cNvSpPr>
            <p:nvPr/>
          </p:nvSpPr>
          <p:spPr bwMode="auto">
            <a:xfrm>
              <a:off x="4822838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Rectangle 256"/>
            <p:cNvSpPr>
              <a:spLocks noChangeArrowheads="1"/>
            </p:cNvSpPr>
            <p:nvPr/>
          </p:nvSpPr>
          <p:spPr bwMode="auto">
            <a:xfrm>
              <a:off x="5279511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8" name="Rectangle 254"/>
          <p:cNvSpPr>
            <a:spLocks noChangeArrowheads="1"/>
          </p:cNvSpPr>
          <p:nvPr/>
        </p:nvSpPr>
        <p:spPr bwMode="auto">
          <a:xfrm>
            <a:off x="6930334" y="973078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4366166" y="1346141"/>
            <a:ext cx="2560211" cy="373063"/>
            <a:chOff x="4366166" y="1346141"/>
            <a:chExt cx="2560211" cy="373063"/>
          </a:xfrm>
        </p:grpSpPr>
        <p:sp>
          <p:nvSpPr>
            <p:cNvPr id="164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6"/>
            <p:cNvSpPr>
              <a:spLocks noChangeArrowheads="1"/>
            </p:cNvSpPr>
            <p:nvPr/>
          </p:nvSpPr>
          <p:spPr bwMode="auto">
            <a:xfrm>
              <a:off x="4366166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89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291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292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" name="Rectangle 294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" name="Rectangle 295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297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0" name="Rectangle 286"/>
          <p:cNvSpPr>
            <a:spLocks noChangeArrowheads="1"/>
          </p:cNvSpPr>
          <p:nvPr/>
        </p:nvSpPr>
        <p:spPr bwMode="auto">
          <a:xfrm>
            <a:off x="6930334" y="1346141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4355976" y="613718"/>
            <a:ext cx="2570401" cy="371475"/>
            <a:chOff x="4355976" y="613718"/>
            <a:chExt cx="2570401" cy="371475"/>
          </a:xfrm>
        </p:grpSpPr>
        <p:sp>
          <p:nvSpPr>
            <p:cNvPr id="19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pur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2" name="Rectangle 254"/>
          <p:cNvSpPr>
            <a:spLocks noChangeArrowheads="1"/>
          </p:cNvSpPr>
          <p:nvPr/>
        </p:nvSpPr>
        <p:spPr bwMode="auto">
          <a:xfrm>
            <a:off x="6930334" y="613718"/>
            <a:ext cx="2016224" cy="371475"/>
          </a:xfrm>
          <a:prstGeom prst="rect">
            <a:avLst/>
          </a:prstGeom>
          <a:gradFill>
            <a:gsLst>
              <a:gs pos="9000">
                <a:srgbClr val="FF6E01">
                  <a:lumMod val="64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>
                  <a:lumMod val="75000"/>
                </a:srgb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erreurs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4366166" y="1709402"/>
            <a:ext cx="2560211" cy="371475"/>
            <a:chOff x="4366166" y="1709402"/>
            <a:chExt cx="2560211" cy="371475"/>
          </a:xfrm>
        </p:grpSpPr>
        <p:sp>
          <p:nvSpPr>
            <p:cNvPr id="203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Rectangle 254"/>
            <p:cNvSpPr>
              <a:spLocks noChangeArrowheads="1"/>
            </p:cNvSpPr>
            <p:nvPr/>
          </p:nvSpPr>
          <p:spPr bwMode="auto">
            <a:xfrm>
              <a:off x="4366166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Rectangle 255"/>
            <p:cNvSpPr>
              <a:spLocks noChangeArrowheads="1"/>
            </p:cNvSpPr>
            <p:nvPr/>
          </p:nvSpPr>
          <p:spPr bwMode="auto">
            <a:xfrm>
              <a:off x="4822838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" name="Rectangle 256"/>
            <p:cNvSpPr>
              <a:spLocks noChangeArrowheads="1"/>
            </p:cNvSpPr>
            <p:nvPr/>
          </p:nvSpPr>
          <p:spPr bwMode="auto">
            <a:xfrm>
              <a:off x="5279511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" name="Rectangle 257"/>
            <p:cNvSpPr>
              <a:spLocks noChangeArrowheads="1"/>
            </p:cNvSpPr>
            <p:nvPr/>
          </p:nvSpPr>
          <p:spPr bwMode="auto">
            <a:xfrm>
              <a:off x="5736184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3" name="Rectangle 254"/>
          <p:cNvSpPr>
            <a:spLocks noChangeArrowheads="1"/>
          </p:cNvSpPr>
          <p:nvPr/>
        </p:nvSpPr>
        <p:spPr bwMode="auto">
          <a:xfrm>
            <a:off x="6930334" y="1709402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4" name="Rectangle 254"/>
          <p:cNvSpPr>
            <a:spLocks noChangeArrowheads="1"/>
          </p:cNvSpPr>
          <p:nvPr/>
        </p:nvSpPr>
        <p:spPr bwMode="auto">
          <a:xfrm>
            <a:off x="6930334" y="2425017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0111; 0110; 0101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4366166" y="2798080"/>
            <a:ext cx="2560211" cy="373063"/>
            <a:chOff x="4366166" y="2798080"/>
            <a:chExt cx="2560211" cy="373063"/>
          </a:xfrm>
        </p:grpSpPr>
        <p:sp>
          <p:nvSpPr>
            <p:cNvPr id="235" name="Rectangle 286"/>
            <p:cNvSpPr>
              <a:spLocks noChangeArrowheads="1"/>
            </p:cNvSpPr>
            <p:nvPr/>
          </p:nvSpPr>
          <p:spPr bwMode="auto">
            <a:xfrm>
              <a:off x="4366166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Rectangle 289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91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Rectangle 292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94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Rectangle 295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7" name="Rectangle 286"/>
            <p:cNvSpPr>
              <a:spLocks noChangeArrowheads="1"/>
            </p:cNvSpPr>
            <p:nvPr/>
          </p:nvSpPr>
          <p:spPr bwMode="auto">
            <a:xfrm>
              <a:off x="6195995" y="2798080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5" name="Rectangle 286"/>
          <p:cNvSpPr>
            <a:spLocks noChangeArrowheads="1"/>
          </p:cNvSpPr>
          <p:nvPr/>
        </p:nvSpPr>
        <p:spPr bwMode="auto">
          <a:xfrm>
            <a:off x="6930334" y="2798080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6" name="Rectangle 465"/>
          <p:cNvSpPr>
            <a:spLocks noChangeArrowheads="1"/>
          </p:cNvSpPr>
          <p:nvPr/>
        </p:nvSpPr>
        <p:spPr bwMode="auto">
          <a:xfrm>
            <a:off x="6930334" y="3505137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 combinaisons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4366166" y="3161341"/>
            <a:ext cx="2560211" cy="371475"/>
            <a:chOff x="4366166" y="3161341"/>
            <a:chExt cx="2560211" cy="371475"/>
          </a:xfrm>
        </p:grpSpPr>
        <p:sp>
          <p:nvSpPr>
            <p:cNvPr id="23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9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7" name="Rectangle 254"/>
          <p:cNvSpPr>
            <a:spLocks noChangeArrowheads="1"/>
          </p:cNvSpPr>
          <p:nvPr/>
        </p:nvSpPr>
        <p:spPr bwMode="auto">
          <a:xfrm>
            <a:off x="6930334" y="3161341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4366166" y="4251263"/>
            <a:ext cx="2560211" cy="373063"/>
            <a:chOff x="4366166" y="4251263"/>
            <a:chExt cx="2560211" cy="373063"/>
          </a:xfrm>
        </p:grpSpPr>
        <p:sp>
          <p:nvSpPr>
            <p:cNvPr id="411" name="Rectangle 286"/>
            <p:cNvSpPr>
              <a:spLocks noChangeArrowheads="1"/>
            </p:cNvSpPr>
            <p:nvPr/>
          </p:nvSpPr>
          <p:spPr bwMode="auto">
            <a:xfrm>
              <a:off x="4366166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" name="Rectangle 289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" name="Rectangle 291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" name="Rectangle 292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" name="Rectangle 294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Rectangle 295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" name="Rectangle 297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1" name="Rectangle 286"/>
            <p:cNvSpPr>
              <a:spLocks noChangeArrowheads="1"/>
            </p:cNvSpPr>
            <p:nvPr/>
          </p:nvSpPr>
          <p:spPr bwMode="auto">
            <a:xfrm>
              <a:off x="6195995" y="4251263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9" name="Rectangle 286"/>
          <p:cNvSpPr>
            <a:spLocks noChangeArrowheads="1"/>
          </p:cNvSpPr>
          <p:nvPr/>
        </p:nvSpPr>
        <p:spPr bwMode="auto">
          <a:xfrm>
            <a:off x="6930334" y="4251263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4366166" y="4958320"/>
            <a:ext cx="2560211" cy="371475"/>
            <a:chOff x="4366166" y="4958320"/>
            <a:chExt cx="2560211" cy="371475"/>
          </a:xfrm>
        </p:grpSpPr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4366166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4822838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5736184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5279511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6195995" y="495832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0" name="Rectangle 469"/>
          <p:cNvSpPr>
            <a:spLocks noChangeArrowheads="1"/>
          </p:cNvSpPr>
          <p:nvPr/>
        </p:nvSpPr>
        <p:spPr bwMode="auto">
          <a:xfrm>
            <a:off x="6930334" y="4958320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1010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4366166" y="4614524"/>
            <a:ext cx="2560211" cy="371475"/>
            <a:chOff x="4366166" y="4614524"/>
            <a:chExt cx="2560211" cy="371475"/>
          </a:xfrm>
        </p:grpSpPr>
        <p:sp>
          <p:nvSpPr>
            <p:cNvPr id="406" name="Rectangle 254"/>
            <p:cNvSpPr>
              <a:spLocks noChangeArrowheads="1"/>
            </p:cNvSpPr>
            <p:nvPr/>
          </p:nvSpPr>
          <p:spPr bwMode="auto">
            <a:xfrm>
              <a:off x="4366166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7" name="Rectangle 255"/>
            <p:cNvSpPr>
              <a:spLocks noChangeArrowheads="1"/>
            </p:cNvSpPr>
            <p:nvPr/>
          </p:nvSpPr>
          <p:spPr bwMode="auto">
            <a:xfrm>
              <a:off x="4822838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8" name="Rectangle 256"/>
            <p:cNvSpPr>
              <a:spLocks noChangeArrowheads="1"/>
            </p:cNvSpPr>
            <p:nvPr/>
          </p:nvSpPr>
          <p:spPr bwMode="auto">
            <a:xfrm>
              <a:off x="5279511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" name="Rectangle 257"/>
            <p:cNvSpPr>
              <a:spLocks noChangeArrowheads="1"/>
            </p:cNvSpPr>
            <p:nvPr/>
          </p:nvSpPr>
          <p:spPr bwMode="auto">
            <a:xfrm>
              <a:off x="5736184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254"/>
            <p:cNvSpPr>
              <a:spLocks noChangeArrowheads="1"/>
            </p:cNvSpPr>
            <p:nvPr/>
          </p:nvSpPr>
          <p:spPr bwMode="auto">
            <a:xfrm>
              <a:off x="6195995" y="4614524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1" name="Rectangle 254"/>
          <p:cNvSpPr>
            <a:spLocks noChangeArrowheads="1"/>
          </p:cNvSpPr>
          <p:nvPr/>
        </p:nvSpPr>
        <p:spPr bwMode="auto">
          <a:xfrm>
            <a:off x="6930334" y="4614524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4366166" y="5711294"/>
            <a:ext cx="2560211" cy="373063"/>
            <a:chOff x="4366166" y="5711294"/>
            <a:chExt cx="2560211" cy="373063"/>
          </a:xfrm>
        </p:grpSpPr>
        <p:sp>
          <p:nvSpPr>
            <p:cNvPr id="434" name="Rectangle 286"/>
            <p:cNvSpPr>
              <a:spLocks noChangeArrowheads="1"/>
            </p:cNvSpPr>
            <p:nvPr/>
          </p:nvSpPr>
          <p:spPr bwMode="auto">
            <a:xfrm>
              <a:off x="4366166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5" name="Rectangle 289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6" name="Rectangle 291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7" name="Rectangle 292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8" name="Rectangle 294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9" name="Rectangle 295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" name="Rectangle 297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5" name="Rectangle 286"/>
            <p:cNvSpPr>
              <a:spLocks noChangeArrowheads="1"/>
            </p:cNvSpPr>
            <p:nvPr/>
          </p:nvSpPr>
          <p:spPr bwMode="auto">
            <a:xfrm>
              <a:off x="6195995" y="5711294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13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3" name="Rectangle 286"/>
          <p:cNvSpPr>
            <a:spLocks noChangeArrowheads="1"/>
          </p:cNvSpPr>
          <p:nvPr/>
        </p:nvSpPr>
        <p:spPr bwMode="auto">
          <a:xfrm>
            <a:off x="6930334" y="5711294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4366166" y="6418351"/>
            <a:ext cx="2560211" cy="371475"/>
            <a:chOff x="4366166" y="6418351"/>
            <a:chExt cx="2560211" cy="371475"/>
          </a:xfrm>
        </p:grpSpPr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4366166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4822838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5736184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5279511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6195995" y="641835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4" name="Rectangle 473"/>
          <p:cNvSpPr>
            <a:spLocks noChangeArrowheads="1"/>
          </p:cNvSpPr>
          <p:nvPr/>
        </p:nvSpPr>
        <p:spPr bwMode="auto">
          <a:xfrm>
            <a:off x="6930334" y="6418351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4366166" y="6074555"/>
            <a:ext cx="2560211" cy="371475"/>
            <a:chOff x="4366166" y="6074555"/>
            <a:chExt cx="2560211" cy="371475"/>
          </a:xfrm>
        </p:grpSpPr>
        <p:sp>
          <p:nvSpPr>
            <p:cNvPr id="429" name="Rectangle 254"/>
            <p:cNvSpPr>
              <a:spLocks noChangeArrowheads="1"/>
            </p:cNvSpPr>
            <p:nvPr/>
          </p:nvSpPr>
          <p:spPr bwMode="auto">
            <a:xfrm>
              <a:off x="4366166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Rectangle 255"/>
            <p:cNvSpPr>
              <a:spLocks noChangeArrowheads="1"/>
            </p:cNvSpPr>
            <p:nvPr/>
          </p:nvSpPr>
          <p:spPr bwMode="auto">
            <a:xfrm>
              <a:off x="4822838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" name="Rectangle 256"/>
            <p:cNvSpPr>
              <a:spLocks noChangeArrowheads="1"/>
            </p:cNvSpPr>
            <p:nvPr/>
          </p:nvSpPr>
          <p:spPr bwMode="auto">
            <a:xfrm>
              <a:off x="5279511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2" name="Rectangle 257"/>
            <p:cNvSpPr>
              <a:spLocks noChangeArrowheads="1"/>
            </p:cNvSpPr>
            <p:nvPr/>
          </p:nvSpPr>
          <p:spPr bwMode="auto">
            <a:xfrm>
              <a:off x="5736184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7" name="Rectangle 254"/>
            <p:cNvSpPr>
              <a:spLocks noChangeArrowheads="1"/>
            </p:cNvSpPr>
            <p:nvPr/>
          </p:nvSpPr>
          <p:spPr bwMode="auto">
            <a:xfrm>
              <a:off x="6195995" y="6074555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5" name="Rectangle 254"/>
          <p:cNvSpPr>
            <a:spLocks noChangeArrowheads="1"/>
          </p:cNvSpPr>
          <p:nvPr/>
        </p:nvSpPr>
        <p:spPr bwMode="auto">
          <a:xfrm>
            <a:off x="6930334" y="6074555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6123987" y="1532672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e libre 7"/>
          <p:cNvSpPr/>
          <p:nvPr/>
        </p:nvSpPr>
        <p:spPr>
          <a:xfrm>
            <a:off x="8369032" y="1495425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1" name="Rectangle 460"/>
          <p:cNvSpPr>
            <a:spLocks noChangeArrowheads="1"/>
          </p:cNvSpPr>
          <p:nvPr/>
        </p:nvSpPr>
        <p:spPr bwMode="auto">
          <a:xfrm>
            <a:off x="6930334" y="2053198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0000; 0010; 0001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5" name="Connecteur droit avec flèche 214"/>
          <p:cNvCxnSpPr/>
          <p:nvPr/>
        </p:nvCxnSpPr>
        <p:spPr>
          <a:xfrm flipH="1" flipV="1">
            <a:off x="6066238" y="1909940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e 40"/>
          <p:cNvGrpSpPr/>
          <p:nvPr/>
        </p:nvGrpSpPr>
        <p:grpSpPr>
          <a:xfrm>
            <a:off x="4366166" y="2053198"/>
            <a:ext cx="2560211" cy="371475"/>
            <a:chOff x="4366166" y="2053198"/>
            <a:chExt cx="2560211" cy="371475"/>
          </a:xfrm>
        </p:grpSpPr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66166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4822838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36184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5279511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16" name="Connecteur droit avec flèche 215"/>
          <p:cNvCxnSpPr/>
          <p:nvPr/>
        </p:nvCxnSpPr>
        <p:spPr>
          <a:xfrm>
            <a:off x="6123987" y="2233488"/>
            <a:ext cx="950363" cy="54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Forme libre 216"/>
          <p:cNvSpPr/>
          <p:nvPr/>
        </p:nvSpPr>
        <p:spPr>
          <a:xfrm>
            <a:off x="8730534" y="2192381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2" name="Groupe 41"/>
          <p:cNvGrpSpPr/>
          <p:nvPr/>
        </p:nvGrpSpPr>
        <p:grpSpPr>
          <a:xfrm>
            <a:off x="4366166" y="2425017"/>
            <a:ext cx="2560211" cy="371475"/>
            <a:chOff x="4366166" y="2425017"/>
            <a:chExt cx="2560211" cy="371475"/>
          </a:xfrm>
        </p:grpSpPr>
        <p:sp>
          <p:nvSpPr>
            <p:cNvPr id="243" name="Rectangle 257"/>
            <p:cNvSpPr>
              <a:spLocks noChangeArrowheads="1"/>
            </p:cNvSpPr>
            <p:nvPr/>
          </p:nvSpPr>
          <p:spPr bwMode="auto">
            <a:xfrm>
              <a:off x="5736184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Rectangle 254"/>
            <p:cNvSpPr>
              <a:spLocks noChangeArrowheads="1"/>
            </p:cNvSpPr>
            <p:nvPr/>
          </p:nvSpPr>
          <p:spPr bwMode="auto">
            <a:xfrm>
              <a:off x="4366166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55"/>
            <p:cNvSpPr>
              <a:spLocks noChangeArrowheads="1"/>
            </p:cNvSpPr>
            <p:nvPr/>
          </p:nvSpPr>
          <p:spPr bwMode="auto">
            <a:xfrm>
              <a:off x="4822838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Rectangle 256"/>
            <p:cNvSpPr>
              <a:spLocks noChangeArrowheads="1"/>
            </p:cNvSpPr>
            <p:nvPr/>
          </p:nvSpPr>
          <p:spPr bwMode="auto">
            <a:xfrm>
              <a:off x="5279511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6" name="Rectangle 254"/>
            <p:cNvSpPr>
              <a:spLocks noChangeArrowheads="1"/>
            </p:cNvSpPr>
            <p:nvPr/>
          </p:nvSpPr>
          <p:spPr bwMode="auto">
            <a:xfrm>
              <a:off x="6195995" y="242501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18" name="Connecteur droit avec flèche 217"/>
          <p:cNvCxnSpPr>
            <a:stCxn id="464" idx="1"/>
          </p:cNvCxnSpPr>
          <p:nvPr/>
        </p:nvCxnSpPr>
        <p:spPr>
          <a:xfrm flipH="1">
            <a:off x="6066239" y="2610755"/>
            <a:ext cx="8640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eur droit avec flèche 246"/>
          <p:cNvCxnSpPr/>
          <p:nvPr/>
        </p:nvCxnSpPr>
        <p:spPr>
          <a:xfrm flipV="1">
            <a:off x="6123988" y="2973337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Forme libre 247"/>
          <p:cNvSpPr/>
          <p:nvPr/>
        </p:nvSpPr>
        <p:spPr>
          <a:xfrm>
            <a:off x="8369033" y="2936090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9" name="Connecteur droit avec flèche 248"/>
          <p:cNvCxnSpPr/>
          <p:nvPr/>
        </p:nvCxnSpPr>
        <p:spPr>
          <a:xfrm flipH="1" flipV="1">
            <a:off x="6066239" y="3350605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8" name="Rectangle 254"/>
          <p:cNvSpPr>
            <a:spLocks noChangeArrowheads="1"/>
          </p:cNvSpPr>
          <p:nvPr/>
        </p:nvSpPr>
        <p:spPr bwMode="auto">
          <a:xfrm>
            <a:off x="6930334" y="3878200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possibles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0" name="Connecteur droit avec flèche 249"/>
          <p:cNvCxnSpPr/>
          <p:nvPr/>
        </p:nvCxnSpPr>
        <p:spPr>
          <a:xfrm flipV="1">
            <a:off x="6115181" y="4437794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Forme libre 250"/>
          <p:cNvSpPr/>
          <p:nvPr/>
        </p:nvSpPr>
        <p:spPr>
          <a:xfrm>
            <a:off x="8360226" y="4400547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2" name="Connecteur droit avec flèche 251"/>
          <p:cNvCxnSpPr/>
          <p:nvPr/>
        </p:nvCxnSpPr>
        <p:spPr>
          <a:xfrm flipH="1" flipV="1">
            <a:off x="6057432" y="4815062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/>
          <p:cNvGrpSpPr/>
          <p:nvPr/>
        </p:nvGrpSpPr>
        <p:grpSpPr>
          <a:xfrm>
            <a:off x="4366166" y="5338231"/>
            <a:ext cx="2560211" cy="371475"/>
            <a:chOff x="4366166" y="5338231"/>
            <a:chExt cx="2560211" cy="371475"/>
          </a:xfrm>
        </p:grpSpPr>
        <p:sp>
          <p:nvSpPr>
            <p:cNvPr id="442" name="Rectangle 257"/>
            <p:cNvSpPr>
              <a:spLocks noChangeArrowheads="1"/>
            </p:cNvSpPr>
            <p:nvPr/>
          </p:nvSpPr>
          <p:spPr bwMode="auto">
            <a:xfrm>
              <a:off x="5736184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3" name="Rectangle 254"/>
            <p:cNvSpPr>
              <a:spLocks noChangeArrowheads="1"/>
            </p:cNvSpPr>
            <p:nvPr/>
          </p:nvSpPr>
          <p:spPr bwMode="auto">
            <a:xfrm>
              <a:off x="4366166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4" name="Rectangle 255"/>
            <p:cNvSpPr>
              <a:spLocks noChangeArrowheads="1"/>
            </p:cNvSpPr>
            <p:nvPr/>
          </p:nvSpPr>
          <p:spPr bwMode="auto">
            <a:xfrm>
              <a:off x="4822838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5" name="Rectangle 256"/>
            <p:cNvSpPr>
              <a:spLocks noChangeArrowheads="1"/>
            </p:cNvSpPr>
            <p:nvPr/>
          </p:nvSpPr>
          <p:spPr bwMode="auto">
            <a:xfrm>
              <a:off x="5279511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Rectangle 254"/>
            <p:cNvSpPr>
              <a:spLocks noChangeArrowheads="1"/>
            </p:cNvSpPr>
            <p:nvPr/>
          </p:nvSpPr>
          <p:spPr bwMode="auto">
            <a:xfrm>
              <a:off x="6195995" y="533823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2" name="Rectangle 254"/>
          <p:cNvSpPr>
            <a:spLocks noChangeArrowheads="1"/>
          </p:cNvSpPr>
          <p:nvPr/>
        </p:nvSpPr>
        <p:spPr bwMode="auto">
          <a:xfrm>
            <a:off x="6930334" y="5338231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1111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1110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1101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3" name="Connecteur droit avec flèche 252"/>
          <p:cNvCxnSpPr/>
          <p:nvPr/>
        </p:nvCxnSpPr>
        <p:spPr>
          <a:xfrm flipV="1">
            <a:off x="6123987" y="5887450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Forme libre 253"/>
          <p:cNvSpPr/>
          <p:nvPr/>
        </p:nvSpPr>
        <p:spPr>
          <a:xfrm>
            <a:off x="8369032" y="5850203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5" name="Connecteur droit avec flèche 254"/>
          <p:cNvCxnSpPr/>
          <p:nvPr/>
        </p:nvCxnSpPr>
        <p:spPr>
          <a:xfrm flipH="1" flipV="1">
            <a:off x="6066238" y="6264718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e 42"/>
          <p:cNvGrpSpPr/>
          <p:nvPr/>
        </p:nvGrpSpPr>
        <p:grpSpPr>
          <a:xfrm>
            <a:off x="4366166" y="3505137"/>
            <a:ext cx="2560211" cy="371475"/>
            <a:chOff x="4366166" y="3505137"/>
            <a:chExt cx="2560211" cy="371475"/>
          </a:xfrm>
        </p:grpSpPr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4366166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822838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5736184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5279511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6195995" y="350513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56" name="Connecteur droit avec flèche 255"/>
          <p:cNvCxnSpPr/>
          <p:nvPr/>
        </p:nvCxnSpPr>
        <p:spPr>
          <a:xfrm>
            <a:off x="6139540" y="3711167"/>
            <a:ext cx="950363" cy="54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Forme libre 256"/>
          <p:cNvSpPr/>
          <p:nvPr/>
        </p:nvSpPr>
        <p:spPr>
          <a:xfrm>
            <a:off x="8746087" y="3670060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 43"/>
          <p:cNvGrpSpPr/>
          <p:nvPr/>
        </p:nvGrpSpPr>
        <p:grpSpPr>
          <a:xfrm>
            <a:off x="4366166" y="3878200"/>
            <a:ext cx="2560211" cy="371475"/>
            <a:chOff x="4366166" y="3878200"/>
            <a:chExt cx="2560211" cy="371475"/>
          </a:xfrm>
        </p:grpSpPr>
        <p:sp>
          <p:nvSpPr>
            <p:cNvPr id="41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2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58" name="Connecteur droit avec flèche 257"/>
          <p:cNvCxnSpPr/>
          <p:nvPr/>
        </p:nvCxnSpPr>
        <p:spPr>
          <a:xfrm flipH="1">
            <a:off x="6081792" y="4088434"/>
            <a:ext cx="8640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necteur droit avec flèche 258"/>
          <p:cNvCxnSpPr/>
          <p:nvPr/>
        </p:nvCxnSpPr>
        <p:spPr>
          <a:xfrm>
            <a:off x="6139540" y="5151972"/>
            <a:ext cx="950363" cy="54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Forme libre 259"/>
          <p:cNvSpPr/>
          <p:nvPr/>
        </p:nvSpPr>
        <p:spPr>
          <a:xfrm>
            <a:off x="8746087" y="5110865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1" name="Connecteur droit avec flèche 260"/>
          <p:cNvCxnSpPr/>
          <p:nvPr/>
        </p:nvCxnSpPr>
        <p:spPr>
          <a:xfrm flipH="1">
            <a:off x="6081792" y="5529239"/>
            <a:ext cx="8640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44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00"/>
                            </p:stCondLst>
                            <p:childTnLst>
                              <p:par>
                                <p:cTn id="15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500"/>
                            </p:stCondLst>
                            <p:childTnLst>
                              <p:par>
                                <p:cTn id="17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500"/>
                            </p:stCondLst>
                            <p:childTnLst>
                              <p:par>
                                <p:cTn id="19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00"/>
                            </p:stCondLst>
                            <p:childTnLst>
                              <p:par>
                                <p:cTn id="20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500"/>
                            </p:stCondLst>
                            <p:childTnLst>
                              <p:par>
                                <p:cTn id="2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500"/>
                            </p:stCondLst>
                            <p:childTnLst>
                              <p:par>
                                <p:cTn id="23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500"/>
                            </p:stCondLst>
                            <p:childTnLst>
                              <p:par>
                                <p:cTn id="2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458" grpId="0" animBg="1"/>
      <p:bldP spid="460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9" grpId="0" animBg="1"/>
      <p:bldP spid="470" grpId="0" animBg="1"/>
      <p:bldP spid="471" grpId="0" animBg="1"/>
      <p:bldP spid="473" grpId="0" animBg="1"/>
      <p:bldP spid="474" grpId="0" animBg="1"/>
      <p:bldP spid="475" grpId="0" animBg="1"/>
      <p:bldP spid="8" grpId="0" animBg="1"/>
      <p:bldP spid="461" grpId="0" animBg="1"/>
      <p:bldP spid="217" grpId="0" animBg="1"/>
      <p:bldP spid="248" grpId="0" animBg="1"/>
      <p:bldP spid="468" grpId="0" animBg="1"/>
      <p:bldP spid="251" grpId="0" animBg="1"/>
      <p:bldP spid="472" grpId="0" animBg="1"/>
      <p:bldP spid="254" grpId="0" animBg="1"/>
      <p:bldP spid="257" grpId="0" animBg="1"/>
      <p:bldP spid="26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785544"/>
            <a:ext cx="8756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</a:p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Codé Décimal ou BCD…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25314" y="1988840"/>
            <a:ext cx="9018686" cy="92333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A vous de jouer…….. Conversion Décimal vers BCD: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décimale de chaque rang est codée sur un paquet de Quatre bit.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Convertir en BCD</a:t>
            </a:r>
            <a:endParaRPr lang="fr-FR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0804" y="3124125"/>
            <a:ext cx="1282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2748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=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86999" y="3124125"/>
            <a:ext cx="3677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0010 0111 0100 1000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125314" y="4726885"/>
            <a:ext cx="9018686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Conversion BCD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vers Décimal :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paquet de Quatre bit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est convertit en un chiffre par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rang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2423" y="5593630"/>
            <a:ext cx="2906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0010 0100 0111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5868144" y="5593630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247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2415867" y="3759423"/>
            <a:ext cx="1111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930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=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3546303" y="3759423"/>
            <a:ext cx="2923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1001 0011 0000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2469389" y="6207695"/>
            <a:ext cx="3626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0110 0100 1001 0111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6025581" y="6207695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 6497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23510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8" grpId="0"/>
      <p:bldP spid="142" grpId="0" animBg="1"/>
      <p:bldP spid="9" grpId="0"/>
      <p:bldP spid="144" grpId="0"/>
      <p:bldP spid="154" grpId="0"/>
      <p:bldP spid="155" grpId="0"/>
      <p:bldP spid="156" grpId="0"/>
      <p:bldP spid="1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122" y="836712"/>
            <a:ext cx="90288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 standardisés: Le code ASCII,….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0" y="1340768"/>
            <a:ext cx="9074490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La nécessité de faire communiquer des systèmes de plus en plus complexes, et d’origines différentes, à favorisé la standardisation de certains codes.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03239"/>
              </p:ext>
            </p:extLst>
          </p:nvPr>
        </p:nvGraphicFramePr>
        <p:xfrm>
          <a:off x="3275856" y="2420888"/>
          <a:ext cx="5785714" cy="4320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648072"/>
                <a:gridCol w="720080"/>
                <a:gridCol w="936104"/>
                <a:gridCol w="738717"/>
                <a:gridCol w="738209"/>
                <a:gridCol w="1356460"/>
              </a:tblGrid>
              <a:tr h="35306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DEC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OCT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HEX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BIN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Symbol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HTML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Description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$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&amp;#36;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Dollar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48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100101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&amp;#37;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Procenttecken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100110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&amp;#38;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Ampersand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&amp;#48;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Zero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&amp;#49;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One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110010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&amp;#50;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Two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110011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&amp;#51;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Three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&amp;#52;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Four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77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3F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111111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&amp;#63;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Question mark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@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&amp;#64;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At symbol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&amp;#65;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A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1000010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&amp;#66;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B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1000011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&amp;#67;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C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&amp;#68;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1000101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&amp;#69;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Uppercase</a:t>
                      </a:r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6488" y="2060848"/>
            <a:ext cx="3095352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Par exemple la communication de textes, avec tous les caractères possibles et la ponctuation nécessaire à donné lieu à la création du code ASCII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sur un octet ( 8bits).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6488" y="4437112"/>
            <a:ext cx="3095352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Le code : 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01000010   01001101   01001100   01001000   01001101   01010011   01010010 envoyé sur un afficheur ASCII donnerait un résultat affiché « BONJOUR »</a:t>
            </a:r>
          </a:p>
        </p:txBody>
      </p:sp>
      <p:sp>
        <p:nvSpPr>
          <p:cNvPr id="5" name="Rectangle 4"/>
          <p:cNvSpPr/>
          <p:nvPr/>
        </p:nvSpPr>
        <p:spPr>
          <a:xfrm>
            <a:off x="3295405" y="2051556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Quelques exemples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85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6" grpId="0" animBg="1"/>
      <p:bldP spid="8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340768"/>
            <a:ext cx="9009725" cy="17543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Dans le cas ou on doit convertir une grandeur qui peut être positive ou négative on utilisera le Binaire signé.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 ensemble de n bits donnera  2</a:t>
            </a:r>
            <a:r>
              <a:rPr lang="fr-FR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valeurs possibles, la moitié de ces valeurs seront « positives » l’autre moitié négatives.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 qui sera pris comme indicateur d’un nombre négatif sera le bit de poids fort égal à « 1 ».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100793" y="3136900"/>
            <a:ext cx="4420867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dont le bit de poids fort sera égal à  « 0 » seront convertis en valeur décimale comme des codes binaire naturel.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dont le bit de poids fort sera égal à « 1 » seront convertis en décimal après application d’un complément à deux.</a:t>
            </a:r>
          </a:p>
        </p:txBody>
      </p:sp>
      <p:grpSp>
        <p:nvGrpSpPr>
          <p:cNvPr id="155" name="Groupe 154"/>
          <p:cNvGrpSpPr/>
          <p:nvPr/>
        </p:nvGrpSpPr>
        <p:grpSpPr>
          <a:xfrm>
            <a:off x="4520797" y="3739157"/>
            <a:ext cx="4590582" cy="371475"/>
            <a:chOff x="4355976" y="613718"/>
            <a:chExt cx="4590582" cy="371475"/>
          </a:xfrm>
        </p:grpSpPr>
        <p:sp>
          <p:nvSpPr>
            <p:cNvPr id="156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7" name="Groupe 166"/>
          <p:cNvGrpSpPr/>
          <p:nvPr/>
        </p:nvGrpSpPr>
        <p:grpSpPr>
          <a:xfrm>
            <a:off x="4520797" y="4077834"/>
            <a:ext cx="4580392" cy="371475"/>
            <a:chOff x="4366166" y="3161341"/>
            <a:chExt cx="4580392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2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positive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4" name="Groupe 173"/>
          <p:cNvGrpSpPr/>
          <p:nvPr/>
        </p:nvGrpSpPr>
        <p:grpSpPr>
          <a:xfrm>
            <a:off x="4520797" y="4421630"/>
            <a:ext cx="4580392" cy="371475"/>
            <a:chOff x="4366166" y="3878200"/>
            <a:chExt cx="4580392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7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négative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9" name="Rectangle 188"/>
          <p:cNvSpPr/>
          <p:nvPr/>
        </p:nvSpPr>
        <p:spPr>
          <a:xfrm>
            <a:off x="6590538" y="5021897"/>
            <a:ext cx="2345182" cy="17543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on doit passer le code sur huit bits il faudra ajouter à gauche autant de fois la valeur du bit de poids fort.</a:t>
            </a:r>
          </a:p>
        </p:txBody>
      </p:sp>
      <p:grpSp>
        <p:nvGrpSpPr>
          <p:cNvPr id="190" name="Groupe 189"/>
          <p:cNvGrpSpPr/>
          <p:nvPr/>
        </p:nvGrpSpPr>
        <p:grpSpPr>
          <a:xfrm>
            <a:off x="96204" y="5733256"/>
            <a:ext cx="6420012" cy="371475"/>
            <a:chOff x="2526546" y="613718"/>
            <a:chExt cx="6420012" cy="371475"/>
          </a:xfrm>
        </p:grpSpPr>
        <p:sp>
          <p:nvSpPr>
            <p:cNvPr id="191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2" name="Rectangle 254"/>
            <p:cNvSpPr>
              <a:spLocks noChangeArrowheads="1"/>
            </p:cNvSpPr>
            <p:nvPr/>
          </p:nvSpPr>
          <p:spPr bwMode="auto">
            <a:xfrm>
              <a:off x="2526546" y="613718"/>
              <a:ext cx="3657346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8" name="Groupe 197"/>
          <p:cNvGrpSpPr/>
          <p:nvPr/>
        </p:nvGrpSpPr>
        <p:grpSpPr>
          <a:xfrm>
            <a:off x="1925634" y="6071930"/>
            <a:ext cx="4580392" cy="371475"/>
            <a:chOff x="4366166" y="3161341"/>
            <a:chExt cx="4580392" cy="371475"/>
          </a:xfrm>
        </p:grpSpPr>
        <p:sp>
          <p:nvSpPr>
            <p:cNvPr id="20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2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positive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8" name="Groupe 207"/>
          <p:cNvGrpSpPr/>
          <p:nvPr/>
        </p:nvGrpSpPr>
        <p:grpSpPr>
          <a:xfrm>
            <a:off x="1925634" y="6415729"/>
            <a:ext cx="4580392" cy="371475"/>
            <a:chOff x="4366166" y="3878200"/>
            <a:chExt cx="4580392" cy="371475"/>
          </a:xfrm>
        </p:grpSpPr>
        <p:sp>
          <p:nvSpPr>
            <p:cNvPr id="20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négative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96203" y="6071930"/>
            <a:ext cx="1829431" cy="371475"/>
            <a:chOff x="1083686" y="6153516"/>
            <a:chExt cx="1829431" cy="371475"/>
          </a:xfrm>
        </p:grpSpPr>
        <p:sp>
          <p:nvSpPr>
            <p:cNvPr id="223" name="Rectangle 254"/>
            <p:cNvSpPr>
              <a:spLocks noChangeArrowheads="1"/>
            </p:cNvSpPr>
            <p:nvPr/>
          </p:nvSpPr>
          <p:spPr bwMode="auto">
            <a:xfrm>
              <a:off x="2456445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4" name="Rectangle 254"/>
            <p:cNvSpPr>
              <a:spLocks noChangeArrowheads="1"/>
            </p:cNvSpPr>
            <p:nvPr/>
          </p:nvSpPr>
          <p:spPr bwMode="auto">
            <a:xfrm>
              <a:off x="1997030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" name="Rectangle 254"/>
            <p:cNvSpPr>
              <a:spLocks noChangeArrowheads="1"/>
            </p:cNvSpPr>
            <p:nvPr/>
          </p:nvSpPr>
          <p:spPr bwMode="auto">
            <a:xfrm>
              <a:off x="1540358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" name="Rectangle 254"/>
            <p:cNvSpPr>
              <a:spLocks noChangeArrowheads="1"/>
            </p:cNvSpPr>
            <p:nvPr/>
          </p:nvSpPr>
          <p:spPr bwMode="auto">
            <a:xfrm>
              <a:off x="1083686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96203" y="6415729"/>
            <a:ext cx="1826688" cy="371475"/>
            <a:chOff x="1083686" y="6497315"/>
            <a:chExt cx="1826688" cy="371475"/>
          </a:xfrm>
        </p:grpSpPr>
        <p:sp>
          <p:nvSpPr>
            <p:cNvPr id="242" name="Rectangle 254"/>
            <p:cNvSpPr>
              <a:spLocks noChangeArrowheads="1"/>
            </p:cNvSpPr>
            <p:nvPr/>
          </p:nvSpPr>
          <p:spPr bwMode="auto">
            <a:xfrm>
              <a:off x="2453702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2" name="Rectangle 254"/>
            <p:cNvSpPr>
              <a:spLocks noChangeArrowheads="1"/>
            </p:cNvSpPr>
            <p:nvPr/>
          </p:nvSpPr>
          <p:spPr bwMode="auto">
            <a:xfrm>
              <a:off x="1997030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3" name="Rectangle 254"/>
            <p:cNvSpPr>
              <a:spLocks noChangeArrowheads="1"/>
            </p:cNvSpPr>
            <p:nvPr/>
          </p:nvSpPr>
          <p:spPr bwMode="auto">
            <a:xfrm>
              <a:off x="1540358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4" name="Rectangle 254"/>
            <p:cNvSpPr>
              <a:spLocks noChangeArrowheads="1"/>
            </p:cNvSpPr>
            <p:nvPr/>
          </p:nvSpPr>
          <p:spPr bwMode="auto">
            <a:xfrm>
              <a:off x="1083686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24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5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45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54" grpId="0" animBg="1"/>
      <p:bldP spid="18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37395" y="116632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/>
              <a:t>C</a:t>
            </a:r>
            <a:r>
              <a:rPr lang="fr-FR" sz="4400" b="1" dirty="0" smtClean="0"/>
              <a:t>odage de l’information</a:t>
            </a:r>
            <a:endParaRPr lang="fr-FR" sz="4400" b="1" dirty="0"/>
          </a:p>
        </p:txBody>
      </p:sp>
      <p:grpSp>
        <p:nvGrpSpPr>
          <p:cNvPr id="17" name="Groupe 16"/>
          <p:cNvGrpSpPr/>
          <p:nvPr/>
        </p:nvGrpSpPr>
        <p:grpSpPr>
          <a:xfrm>
            <a:off x="3387686" y="1772392"/>
            <a:ext cx="4713532" cy="4713526"/>
            <a:chOff x="2843378" y="1772392"/>
            <a:chExt cx="4713532" cy="4713526"/>
          </a:xfrm>
        </p:grpSpPr>
        <p:sp>
          <p:nvSpPr>
            <p:cNvPr id="4" name="Ellipse 3"/>
            <p:cNvSpPr/>
            <p:nvPr/>
          </p:nvSpPr>
          <p:spPr>
            <a:xfrm>
              <a:off x="2843806" y="1787226"/>
              <a:ext cx="4680000" cy="468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Secteurs 8"/>
            <p:cNvSpPr/>
            <p:nvPr/>
          </p:nvSpPr>
          <p:spPr>
            <a:xfrm>
              <a:off x="2843808" y="178722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Secteurs 9"/>
            <p:cNvSpPr/>
            <p:nvPr/>
          </p:nvSpPr>
          <p:spPr>
            <a:xfrm rot="18919608">
              <a:off x="2876910" y="1805918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Secteurs 10"/>
            <p:cNvSpPr/>
            <p:nvPr/>
          </p:nvSpPr>
          <p:spPr>
            <a:xfrm rot="16200000">
              <a:off x="2843809" y="1772817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Secteurs 11"/>
            <p:cNvSpPr/>
            <p:nvPr/>
          </p:nvSpPr>
          <p:spPr>
            <a:xfrm rot="13511851">
              <a:off x="2843808" y="1781099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Secteurs 12"/>
            <p:cNvSpPr/>
            <p:nvPr/>
          </p:nvSpPr>
          <p:spPr>
            <a:xfrm rot="10800000">
              <a:off x="2843805" y="177281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Secteurs 13"/>
            <p:cNvSpPr/>
            <p:nvPr/>
          </p:nvSpPr>
          <p:spPr>
            <a:xfrm rot="8114036">
              <a:off x="2843800" y="177281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Secteurs 14"/>
            <p:cNvSpPr/>
            <p:nvPr/>
          </p:nvSpPr>
          <p:spPr>
            <a:xfrm rot="5400000">
              <a:off x="2843808" y="177281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6" name="Secteurs 15"/>
            <p:cNvSpPr/>
            <p:nvPr/>
          </p:nvSpPr>
          <p:spPr>
            <a:xfrm rot="2756709">
              <a:off x="2843378" y="1772392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4283806" y="3227226"/>
              <a:ext cx="1800000" cy="1800000"/>
            </a:xfrm>
            <a:prstGeom prst="ellipse">
              <a:avLst/>
            </a:prstGeom>
            <a:gradFill flip="none" rotWithShape="1">
              <a:gsLst>
                <a:gs pos="98000">
                  <a:schemeClr val="accent6">
                    <a:lumMod val="50000"/>
                  </a:schemeClr>
                </a:gs>
                <a:gs pos="1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Ellipse 4"/>
            <p:cNvSpPr/>
            <p:nvPr/>
          </p:nvSpPr>
          <p:spPr>
            <a:xfrm>
              <a:off x="3203806" y="2147226"/>
              <a:ext cx="3960000" cy="396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/>
            <p:cNvSpPr/>
            <p:nvPr/>
          </p:nvSpPr>
          <p:spPr>
            <a:xfrm>
              <a:off x="3563806" y="2507226"/>
              <a:ext cx="3240000" cy="324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/>
            <p:cNvSpPr/>
            <p:nvPr/>
          </p:nvSpPr>
          <p:spPr>
            <a:xfrm>
              <a:off x="3923806" y="2867226"/>
              <a:ext cx="2520000" cy="252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ZoneTexte 17"/>
          <p:cNvSpPr txBox="1"/>
          <p:nvPr/>
        </p:nvSpPr>
        <p:spPr>
          <a:xfrm rot="8799774">
            <a:off x="3657868" y="477912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 rot="799656">
            <a:off x="6642918" y="412907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 rot="1951352">
            <a:off x="6407679" y="473483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 rot="3308376">
            <a:off x="5975656" y="519694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 rot="4875474">
            <a:off x="5331125" y="546213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 rot="6119632">
            <a:off x="4697515" y="545304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 rot="7346734">
            <a:off x="4072707" y="519734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 rot="20898394">
            <a:off x="6654409" y="3494396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 rot="10128224">
            <a:off x="3400227" y="414582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 rot="11406138">
            <a:off x="3383476" y="351470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 rot="12956629">
            <a:off x="3657867" y="287774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 rot="14161348">
            <a:off x="4108119" y="243654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 rot="15479905">
            <a:off x="4693046" y="223418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 rot="16788238">
            <a:off x="5331124" y="222550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 rot="18048413">
            <a:off x="5924004" y="244386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 rot="19402971">
            <a:off x="6396181" y="288241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5" name="Légende encadrée 2 34"/>
          <p:cNvSpPr/>
          <p:nvPr/>
        </p:nvSpPr>
        <p:spPr>
          <a:xfrm>
            <a:off x="8466756" y="3459413"/>
            <a:ext cx="569740" cy="466782"/>
          </a:xfrm>
          <a:prstGeom prst="borderCallout2">
            <a:avLst>
              <a:gd name="adj1" fmla="val 52954"/>
              <a:gd name="adj2" fmla="val -5785"/>
              <a:gd name="adj3" fmla="val 56063"/>
              <a:gd name="adj4" fmla="val -14120"/>
              <a:gd name="adj5" fmla="val 25144"/>
              <a:gd name="adj6" fmla="val -8024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6" name="Légende encadrée 2 35"/>
          <p:cNvSpPr/>
          <p:nvPr/>
        </p:nvSpPr>
        <p:spPr>
          <a:xfrm>
            <a:off x="8466756" y="4155493"/>
            <a:ext cx="569740" cy="466782"/>
          </a:xfrm>
          <a:prstGeom prst="borderCallout2">
            <a:avLst>
              <a:gd name="adj1" fmla="val 46735"/>
              <a:gd name="adj2" fmla="val -3238"/>
              <a:gd name="adj3" fmla="val 112033"/>
              <a:gd name="adj4" fmla="val -34500"/>
              <a:gd name="adj5" fmla="val 130865"/>
              <a:gd name="adj6" fmla="val -77693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7" name="Légende encadrée 2 36"/>
          <p:cNvSpPr/>
          <p:nvPr/>
        </p:nvSpPr>
        <p:spPr>
          <a:xfrm>
            <a:off x="8466756" y="4851573"/>
            <a:ext cx="569740" cy="466782"/>
          </a:xfrm>
          <a:prstGeom prst="borderCallout2">
            <a:avLst>
              <a:gd name="adj1" fmla="val 49844"/>
              <a:gd name="adj2" fmla="val -8333"/>
              <a:gd name="adj3" fmla="val 146237"/>
              <a:gd name="adj4" fmla="val -87998"/>
              <a:gd name="adj5" fmla="val 126006"/>
              <a:gd name="adj6" fmla="val -125778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2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8" name="Légende encadrée 2 37"/>
          <p:cNvSpPr/>
          <p:nvPr/>
        </p:nvSpPr>
        <p:spPr>
          <a:xfrm>
            <a:off x="8466756" y="5547653"/>
            <a:ext cx="569740" cy="466782"/>
          </a:xfrm>
          <a:prstGeom prst="borderCallout2">
            <a:avLst>
              <a:gd name="adj1" fmla="val 49844"/>
              <a:gd name="adj2" fmla="val -3238"/>
              <a:gd name="adj3" fmla="val 151387"/>
              <a:gd name="adj4" fmla="val -161239"/>
              <a:gd name="adj5" fmla="val 119982"/>
              <a:gd name="adj6" fmla="val -245512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3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9" name="Légende encadrée 2 38"/>
          <p:cNvSpPr/>
          <p:nvPr/>
        </p:nvSpPr>
        <p:spPr>
          <a:xfrm>
            <a:off x="8466756" y="6243732"/>
            <a:ext cx="569740" cy="466782"/>
          </a:xfrm>
          <a:prstGeom prst="borderCallout2">
            <a:avLst>
              <a:gd name="adj1" fmla="val 49844"/>
              <a:gd name="adj2" fmla="val 1857"/>
              <a:gd name="adj3" fmla="val 89004"/>
              <a:gd name="adj4" fmla="val -239655"/>
              <a:gd name="adj5" fmla="val 32918"/>
              <a:gd name="adj6" fmla="val -406882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4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0" name="Légende encadrée 2 39"/>
          <p:cNvSpPr/>
          <p:nvPr/>
        </p:nvSpPr>
        <p:spPr>
          <a:xfrm>
            <a:off x="2346076" y="6243732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111839"/>
              <a:gd name="adj4" fmla="val 366975"/>
              <a:gd name="adj5" fmla="val 40303"/>
              <a:gd name="adj6" fmla="val 505611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5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1" name="Légende encadrée 2 40"/>
          <p:cNvSpPr/>
          <p:nvPr/>
        </p:nvSpPr>
        <p:spPr>
          <a:xfrm>
            <a:off x="2346076" y="554765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141379"/>
              <a:gd name="adj4" fmla="val 239280"/>
              <a:gd name="adj5" fmla="val 117650"/>
              <a:gd name="adj6" fmla="val 373458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6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2" name="Légende encadrée 2 41"/>
          <p:cNvSpPr/>
          <p:nvPr/>
        </p:nvSpPr>
        <p:spPr>
          <a:xfrm>
            <a:off x="2346076" y="485157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142350"/>
              <a:gd name="adj4" fmla="val 177582"/>
              <a:gd name="adj5" fmla="val 128727"/>
              <a:gd name="adj6" fmla="val 244569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7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3" name="Légende encadrée 2 42"/>
          <p:cNvSpPr/>
          <p:nvPr/>
        </p:nvSpPr>
        <p:spPr>
          <a:xfrm>
            <a:off x="2346076" y="415549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86380"/>
              <a:gd name="adj4" fmla="val 116441"/>
              <a:gd name="adj5" fmla="val 100743"/>
              <a:gd name="adj6" fmla="val 188523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-8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4" name="Légende encadrée 2 43"/>
          <p:cNvSpPr/>
          <p:nvPr/>
        </p:nvSpPr>
        <p:spPr>
          <a:xfrm>
            <a:off x="8466756" y="2763333"/>
            <a:ext cx="569740" cy="466782"/>
          </a:xfrm>
          <a:prstGeom prst="borderCallout2">
            <a:avLst>
              <a:gd name="adj1" fmla="val 49844"/>
              <a:gd name="adj2" fmla="val -690"/>
              <a:gd name="adj3" fmla="val -27891"/>
              <a:gd name="adj4" fmla="val -85451"/>
              <a:gd name="adj5" fmla="val -3036"/>
              <a:gd name="adj6" fmla="val -148148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5" name="Légende encadrée 2 44"/>
          <p:cNvSpPr/>
          <p:nvPr/>
        </p:nvSpPr>
        <p:spPr>
          <a:xfrm>
            <a:off x="8466756" y="2067253"/>
            <a:ext cx="569740" cy="466782"/>
          </a:xfrm>
          <a:prstGeom prst="borderCallout2">
            <a:avLst>
              <a:gd name="adj1" fmla="val 46735"/>
              <a:gd name="adj2" fmla="val -5785"/>
              <a:gd name="adj3" fmla="val -15453"/>
              <a:gd name="adj4" fmla="val -187352"/>
              <a:gd name="adj5" fmla="val 20480"/>
              <a:gd name="adj6" fmla="val -259364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-2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6" name="Légende encadrée 2 45"/>
          <p:cNvSpPr/>
          <p:nvPr/>
        </p:nvSpPr>
        <p:spPr>
          <a:xfrm>
            <a:off x="8466756" y="1371173"/>
            <a:ext cx="569740" cy="466782"/>
          </a:xfrm>
          <a:prstGeom prst="borderCallout2">
            <a:avLst>
              <a:gd name="adj1" fmla="val 49844"/>
              <a:gd name="adj2" fmla="val -5785"/>
              <a:gd name="adj3" fmla="val 56063"/>
              <a:gd name="adj4" fmla="val -330013"/>
              <a:gd name="adj5" fmla="val 92094"/>
              <a:gd name="adj6" fmla="val -400831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-3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7" name="Légende encadrée 2 46"/>
          <p:cNvSpPr/>
          <p:nvPr/>
        </p:nvSpPr>
        <p:spPr>
          <a:xfrm>
            <a:off x="2346076" y="345941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52177"/>
              <a:gd name="adj4" fmla="val 129179"/>
              <a:gd name="adj5" fmla="val 44772"/>
              <a:gd name="adj6" fmla="val 185975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-7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8" name="Légende encadrée 2 47"/>
          <p:cNvSpPr/>
          <p:nvPr/>
        </p:nvSpPr>
        <p:spPr>
          <a:xfrm>
            <a:off x="2346076" y="276333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-684"/>
              <a:gd name="adj4" fmla="val 169939"/>
              <a:gd name="adj5" fmla="val 9597"/>
              <a:gd name="adj6" fmla="val 247593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-6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9" name="Légende encadrée 2 48"/>
          <p:cNvSpPr/>
          <p:nvPr/>
        </p:nvSpPr>
        <p:spPr>
          <a:xfrm>
            <a:off x="2346076" y="206725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-16230"/>
              <a:gd name="adj4" fmla="val 274387"/>
              <a:gd name="adj5" fmla="val 19994"/>
              <a:gd name="adj6" fmla="val 36271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-5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0" name="Légende encadrée 2 49"/>
          <p:cNvSpPr/>
          <p:nvPr/>
        </p:nvSpPr>
        <p:spPr>
          <a:xfrm>
            <a:off x="2346076" y="137117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47901"/>
              <a:gd name="adj4" fmla="val 409566"/>
              <a:gd name="adj5" fmla="val 98800"/>
              <a:gd name="adj6" fmla="val 511662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-4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0" y="886073"/>
            <a:ext cx="8528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54" name="Rectangle 53"/>
          <p:cNvSpPr/>
          <p:nvPr/>
        </p:nvSpPr>
        <p:spPr>
          <a:xfrm>
            <a:off x="-35196" y="2632621"/>
            <a:ext cx="2345182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lvl="0"/>
            <a:r>
              <a:rPr lang="fr-F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table des valeurs peut être vue comme enroulée sur elle-même la première valeur «0» étant entre le  « 0001 » et le « 1111 ». 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29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5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5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1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85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6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3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1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85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6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350"/>
                            </p:stCondLst>
                            <p:childTnLst>
                              <p:par>
                                <p:cTn id="4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1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85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600"/>
                            </p:stCondLst>
                            <p:childTnLst>
                              <p:par>
                                <p:cTn id="57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350"/>
                            </p:stCondLst>
                            <p:childTnLst>
                              <p:par>
                                <p:cTn id="61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100"/>
                            </p:stCondLst>
                            <p:childTnLst>
                              <p:par>
                                <p:cTn id="6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850"/>
                            </p:stCondLst>
                            <p:childTnLst>
                              <p:par>
                                <p:cTn id="6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1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1600"/>
                            </p:stCondLst>
                            <p:childTnLst>
                              <p:par>
                                <p:cTn id="7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0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4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2585323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convertir un nombre codé en Binaire signé vers le Décimal correspondant. On regarde en premier le bit de poids fort: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est égal à « 0 » on applique la conversion  Binaire Décimal que l’on connait.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est égal à « 1 » on effectue un « complément à deux »: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1°) On inverse chaque valeurs des bits le composant, tous les « 1 » deviennent des « 0 » et tous les « 0 » deviennent des « 1 ».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2°) On additionne « 1 » au résultat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3°) on applique la conversion Binaire vers décimal au résultat obtenu et on n’oublie pas de porter le signe moins devant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697298" y="4221088"/>
            <a:ext cx="3844139" cy="371475"/>
            <a:chOff x="1697298" y="4221088"/>
            <a:chExt cx="3844139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697298" y="4574568"/>
            <a:ext cx="3844139" cy="371475"/>
            <a:chOff x="1697298" y="4574568"/>
            <a:chExt cx="3844139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de départ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697298" y="5092150"/>
            <a:ext cx="3844139" cy="371475"/>
            <a:chOff x="1697298" y="4918365"/>
            <a:chExt cx="3844139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691680" y="5474993"/>
            <a:ext cx="3849757" cy="371475"/>
            <a:chOff x="1691680" y="5301208"/>
            <a:chExt cx="3849757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1691680" y="5865837"/>
            <a:ext cx="3849757" cy="371475"/>
            <a:chOff x="1691680" y="5692052"/>
            <a:chExt cx="3849757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220072" y="6237311"/>
            <a:ext cx="3643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- 2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644397" y="6256671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657380" y="6256671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Résultat décimal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5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3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4" grpId="0"/>
      <p:bldP spid="75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558533"/>
            <a:ext cx="9009725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 Binaire signé vers le Décimal ….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vous de jouer…..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51254" y="2564904"/>
            <a:ext cx="3296610" cy="371475"/>
            <a:chOff x="1697298" y="4221088"/>
            <a:chExt cx="3296610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51254" y="2918384"/>
            <a:ext cx="3296610" cy="371475"/>
            <a:chOff x="1697298" y="4574568"/>
            <a:chExt cx="3296610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Val. départ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51254" y="3466770"/>
            <a:ext cx="3296610" cy="371475"/>
            <a:chOff x="1697298" y="4918365"/>
            <a:chExt cx="3296610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0" name="Groupe 189"/>
          <p:cNvGrpSpPr/>
          <p:nvPr/>
        </p:nvGrpSpPr>
        <p:grpSpPr>
          <a:xfrm>
            <a:off x="3563889" y="2564904"/>
            <a:ext cx="5400599" cy="371475"/>
            <a:chOff x="2526546" y="613718"/>
            <a:chExt cx="5400599" cy="371475"/>
          </a:xfrm>
        </p:grpSpPr>
        <p:sp>
          <p:nvSpPr>
            <p:cNvPr id="192" name="Rectangle 254"/>
            <p:cNvSpPr>
              <a:spLocks noChangeArrowheads="1"/>
            </p:cNvSpPr>
            <p:nvPr/>
          </p:nvSpPr>
          <p:spPr bwMode="auto">
            <a:xfrm>
              <a:off x="2526546" y="613718"/>
              <a:ext cx="3657346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Rectangle 254"/>
            <p:cNvSpPr>
              <a:spLocks noChangeArrowheads="1"/>
            </p:cNvSpPr>
            <p:nvPr/>
          </p:nvSpPr>
          <p:spPr bwMode="auto">
            <a:xfrm>
              <a:off x="6156176" y="613718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563888" y="2903578"/>
            <a:ext cx="5400600" cy="371475"/>
            <a:chOff x="4326745" y="2514608"/>
            <a:chExt cx="5400600" cy="371475"/>
          </a:xfrm>
        </p:grpSpPr>
        <p:grpSp>
          <p:nvGrpSpPr>
            <p:cNvPr id="198" name="Groupe 197"/>
            <p:cNvGrpSpPr/>
            <p:nvPr/>
          </p:nvGrpSpPr>
          <p:grpSpPr>
            <a:xfrm>
              <a:off x="6156176" y="2514608"/>
              <a:ext cx="3571169" cy="371475"/>
              <a:chOff x="4366166" y="3161341"/>
              <a:chExt cx="3571169" cy="371475"/>
            </a:xfrm>
          </p:grpSpPr>
          <p:sp>
            <p:nvSpPr>
              <p:cNvPr id="200" name="Rectangle 254"/>
              <p:cNvSpPr>
                <a:spLocks noChangeArrowheads="1"/>
              </p:cNvSpPr>
              <p:nvPr/>
            </p:nvSpPr>
            <p:spPr bwMode="auto">
              <a:xfrm>
                <a:off x="4366166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" name="Rectangle 255"/>
              <p:cNvSpPr>
                <a:spLocks noChangeArrowheads="1"/>
              </p:cNvSpPr>
              <p:nvPr/>
            </p:nvSpPr>
            <p:spPr bwMode="auto">
              <a:xfrm>
                <a:off x="4822838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" name="Rectangle 256"/>
              <p:cNvSpPr>
                <a:spLocks noChangeArrowheads="1"/>
              </p:cNvSpPr>
              <p:nvPr/>
            </p:nvSpPr>
            <p:spPr bwMode="auto">
              <a:xfrm>
                <a:off x="5279511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" name="Rectangle 257"/>
              <p:cNvSpPr>
                <a:spLocks noChangeArrowheads="1"/>
              </p:cNvSpPr>
              <p:nvPr/>
            </p:nvSpPr>
            <p:spPr bwMode="auto">
              <a:xfrm>
                <a:off x="5736184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" name="Rectangle 254"/>
              <p:cNvSpPr>
                <a:spLocks noChangeArrowheads="1"/>
              </p:cNvSpPr>
              <p:nvPr/>
            </p:nvSpPr>
            <p:spPr bwMode="auto">
              <a:xfrm>
                <a:off x="6166366" y="3161341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Val. départ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4326745" y="2514608"/>
              <a:ext cx="1829431" cy="371475"/>
              <a:chOff x="1083686" y="6153516"/>
              <a:chExt cx="1829431" cy="371475"/>
            </a:xfrm>
          </p:grpSpPr>
          <p:sp>
            <p:nvSpPr>
              <p:cNvPr id="223" name="Rectangle 254"/>
              <p:cNvSpPr>
                <a:spLocks noChangeArrowheads="1"/>
              </p:cNvSpPr>
              <p:nvPr/>
            </p:nvSpPr>
            <p:spPr bwMode="auto">
              <a:xfrm>
                <a:off x="2456445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" name="Rectangle 254"/>
              <p:cNvSpPr>
                <a:spLocks noChangeArrowheads="1"/>
              </p:cNvSpPr>
              <p:nvPr/>
            </p:nvSpPr>
            <p:spPr bwMode="auto">
              <a:xfrm>
                <a:off x="1997030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" name="Rectangle 254"/>
              <p:cNvSpPr>
                <a:spLocks noChangeArrowheads="1"/>
              </p:cNvSpPr>
              <p:nvPr/>
            </p:nvSpPr>
            <p:spPr bwMode="auto">
              <a:xfrm>
                <a:off x="1540358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" name="Rectangle 254"/>
              <p:cNvSpPr>
                <a:spLocks noChangeArrowheads="1"/>
              </p:cNvSpPr>
              <p:nvPr/>
            </p:nvSpPr>
            <p:spPr bwMode="auto">
              <a:xfrm>
                <a:off x="1083686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563888" y="3463843"/>
            <a:ext cx="5400600" cy="371475"/>
            <a:chOff x="4326745" y="2858407"/>
            <a:chExt cx="5400600" cy="371475"/>
          </a:xfrm>
        </p:grpSpPr>
        <p:grpSp>
          <p:nvGrpSpPr>
            <p:cNvPr id="208" name="Groupe 207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209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Complément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242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45636" y="3849613"/>
            <a:ext cx="3302228" cy="371475"/>
            <a:chOff x="1691680" y="5301208"/>
            <a:chExt cx="3302228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45636" y="4194577"/>
            <a:ext cx="3302228" cy="371475"/>
            <a:chOff x="1691680" y="5692052"/>
            <a:chExt cx="3302228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492828" y="5565080"/>
            <a:ext cx="22429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- 8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2310545" y="4941168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23528" y="4941168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Résultat décimal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Groupe 70"/>
          <p:cNvGrpSpPr/>
          <p:nvPr/>
        </p:nvGrpSpPr>
        <p:grpSpPr>
          <a:xfrm>
            <a:off x="3563888" y="3849612"/>
            <a:ext cx="5400600" cy="371475"/>
            <a:chOff x="4326745" y="2858407"/>
            <a:chExt cx="5400600" cy="371475"/>
          </a:xfrm>
        </p:grpSpPr>
        <p:grpSp>
          <p:nvGrpSpPr>
            <p:cNvPr id="72" name="Groupe 71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78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+  1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74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e 82"/>
          <p:cNvGrpSpPr/>
          <p:nvPr/>
        </p:nvGrpSpPr>
        <p:grpSpPr>
          <a:xfrm>
            <a:off x="3563889" y="4194577"/>
            <a:ext cx="5400600" cy="371475"/>
            <a:chOff x="4326745" y="2858407"/>
            <a:chExt cx="5400600" cy="371475"/>
          </a:xfrm>
        </p:grpSpPr>
        <p:grpSp>
          <p:nvGrpSpPr>
            <p:cNvPr id="84" name="Groupe 83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90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92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addition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5" name="Groupe 84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86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5" name="Rectangle 94"/>
          <p:cNvSpPr/>
          <p:nvPr/>
        </p:nvSpPr>
        <p:spPr>
          <a:xfrm>
            <a:off x="4412050" y="5550331"/>
            <a:ext cx="32550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10000110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- 122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735833" y="4926419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122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748816" y="4926419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Résultat décimal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48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8" grpId="0"/>
      <p:bldP spid="69" grpId="0"/>
      <p:bldP spid="70" grpId="0"/>
      <p:bldP spid="95" grpId="0"/>
      <p:bldP spid="96" grpId="0"/>
      <p:bldP spid="9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203132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convertir un nombre négatif codé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Décimal vers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signé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correspondant. On convertit  la valeur absolue  en binaire, et on effectue un « complément à deux »: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1°) On inverse chaque valeurs des bits le composant, tous les « 1 » deviennent des « 0 » et tous les « 0 » deviennent des « 1 ».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2°) On additionne « 1 » au résultat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3°) on obtient directement le résultat.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3104125" y="4077072"/>
            <a:ext cx="3844139" cy="371475"/>
            <a:chOff x="1697298" y="4221088"/>
            <a:chExt cx="3844139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3104125" y="4430552"/>
            <a:ext cx="3844139" cy="371475"/>
            <a:chOff x="1697298" y="4574568"/>
            <a:chExt cx="3844139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104125" y="4948134"/>
            <a:ext cx="3844139" cy="371475"/>
            <a:chOff x="1697298" y="4918365"/>
            <a:chExt cx="3844139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3098507" y="5330977"/>
            <a:ext cx="3849757" cy="371475"/>
            <a:chOff x="1691680" y="5301208"/>
            <a:chExt cx="3849757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98507" y="5721821"/>
            <a:ext cx="3849757" cy="371475"/>
            <a:chOff x="1691680" y="5692052"/>
            <a:chExt cx="3849757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220072" y="6237311"/>
            <a:ext cx="3422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- 7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1001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50174" y="4059496"/>
            <a:ext cx="1868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convertir : - 7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-33689" y="4571050"/>
            <a:ext cx="277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prends:   7 </a:t>
            </a:r>
            <a:r>
              <a:rPr lang="fr-FR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0111</a:t>
            </a:r>
            <a:r>
              <a:rPr lang="fr-FR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fr-FR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8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4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4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4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4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4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4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4" grpId="0"/>
      <p:bldP spid="7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Décimal vers le Binaire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signé….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vous de jouer…..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87942" y="3300060"/>
            <a:ext cx="3296610" cy="371475"/>
            <a:chOff x="1697298" y="4221088"/>
            <a:chExt cx="3296610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87942" y="3653540"/>
            <a:ext cx="3296610" cy="371475"/>
            <a:chOff x="1697298" y="4574568"/>
            <a:chExt cx="3296610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Val. départ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87942" y="4201926"/>
            <a:ext cx="3296610" cy="371475"/>
            <a:chOff x="1697298" y="4918365"/>
            <a:chExt cx="3296610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0" name="Groupe 189"/>
          <p:cNvGrpSpPr/>
          <p:nvPr/>
        </p:nvGrpSpPr>
        <p:grpSpPr>
          <a:xfrm>
            <a:off x="3635896" y="3326232"/>
            <a:ext cx="5400599" cy="371475"/>
            <a:chOff x="2526546" y="613718"/>
            <a:chExt cx="5400599" cy="371475"/>
          </a:xfrm>
        </p:grpSpPr>
        <p:sp>
          <p:nvSpPr>
            <p:cNvPr id="192" name="Rectangle 254"/>
            <p:cNvSpPr>
              <a:spLocks noChangeArrowheads="1"/>
            </p:cNvSpPr>
            <p:nvPr/>
          </p:nvSpPr>
          <p:spPr bwMode="auto">
            <a:xfrm>
              <a:off x="2526546" y="613718"/>
              <a:ext cx="3657346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Rectangle 254"/>
            <p:cNvSpPr>
              <a:spLocks noChangeArrowheads="1"/>
            </p:cNvSpPr>
            <p:nvPr/>
          </p:nvSpPr>
          <p:spPr bwMode="auto">
            <a:xfrm>
              <a:off x="6156176" y="613718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635895" y="3664906"/>
            <a:ext cx="5400600" cy="371475"/>
            <a:chOff x="4326745" y="2514608"/>
            <a:chExt cx="5400600" cy="371475"/>
          </a:xfrm>
        </p:grpSpPr>
        <p:grpSp>
          <p:nvGrpSpPr>
            <p:cNvPr id="198" name="Groupe 197"/>
            <p:cNvGrpSpPr/>
            <p:nvPr/>
          </p:nvGrpSpPr>
          <p:grpSpPr>
            <a:xfrm>
              <a:off x="6156176" y="2514608"/>
              <a:ext cx="3571169" cy="371475"/>
              <a:chOff x="4366166" y="3161341"/>
              <a:chExt cx="3571169" cy="371475"/>
            </a:xfrm>
          </p:grpSpPr>
          <p:sp>
            <p:nvSpPr>
              <p:cNvPr id="200" name="Rectangle 254"/>
              <p:cNvSpPr>
                <a:spLocks noChangeArrowheads="1"/>
              </p:cNvSpPr>
              <p:nvPr/>
            </p:nvSpPr>
            <p:spPr bwMode="auto">
              <a:xfrm>
                <a:off x="4366166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" name="Rectangle 255"/>
              <p:cNvSpPr>
                <a:spLocks noChangeArrowheads="1"/>
              </p:cNvSpPr>
              <p:nvPr/>
            </p:nvSpPr>
            <p:spPr bwMode="auto">
              <a:xfrm>
                <a:off x="4822838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" name="Rectangle 256"/>
              <p:cNvSpPr>
                <a:spLocks noChangeArrowheads="1"/>
              </p:cNvSpPr>
              <p:nvPr/>
            </p:nvSpPr>
            <p:spPr bwMode="auto">
              <a:xfrm>
                <a:off x="5279511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" name="Rectangle 257"/>
              <p:cNvSpPr>
                <a:spLocks noChangeArrowheads="1"/>
              </p:cNvSpPr>
              <p:nvPr/>
            </p:nvSpPr>
            <p:spPr bwMode="auto">
              <a:xfrm>
                <a:off x="5736184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" name="Rectangle 254"/>
              <p:cNvSpPr>
                <a:spLocks noChangeArrowheads="1"/>
              </p:cNvSpPr>
              <p:nvPr/>
            </p:nvSpPr>
            <p:spPr bwMode="auto">
              <a:xfrm>
                <a:off x="6166366" y="3161341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Val. départ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4326745" y="2514608"/>
              <a:ext cx="1829431" cy="371475"/>
              <a:chOff x="1083686" y="6153516"/>
              <a:chExt cx="1829431" cy="371475"/>
            </a:xfrm>
          </p:grpSpPr>
          <p:sp>
            <p:nvSpPr>
              <p:cNvPr id="223" name="Rectangle 254"/>
              <p:cNvSpPr>
                <a:spLocks noChangeArrowheads="1"/>
              </p:cNvSpPr>
              <p:nvPr/>
            </p:nvSpPr>
            <p:spPr bwMode="auto">
              <a:xfrm>
                <a:off x="2456445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" name="Rectangle 254"/>
              <p:cNvSpPr>
                <a:spLocks noChangeArrowheads="1"/>
              </p:cNvSpPr>
              <p:nvPr/>
            </p:nvSpPr>
            <p:spPr bwMode="auto">
              <a:xfrm>
                <a:off x="1997030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" name="Rectangle 254"/>
              <p:cNvSpPr>
                <a:spLocks noChangeArrowheads="1"/>
              </p:cNvSpPr>
              <p:nvPr/>
            </p:nvSpPr>
            <p:spPr bwMode="auto">
              <a:xfrm>
                <a:off x="1540358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" name="Rectangle 254"/>
              <p:cNvSpPr>
                <a:spLocks noChangeArrowheads="1"/>
              </p:cNvSpPr>
              <p:nvPr/>
            </p:nvSpPr>
            <p:spPr bwMode="auto">
              <a:xfrm>
                <a:off x="1083686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635895" y="4198999"/>
            <a:ext cx="5400600" cy="371475"/>
            <a:chOff x="4326745" y="2858407"/>
            <a:chExt cx="5400600" cy="371475"/>
          </a:xfrm>
        </p:grpSpPr>
        <p:grpSp>
          <p:nvGrpSpPr>
            <p:cNvPr id="208" name="Groupe 207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209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Complément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242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82324" y="4584769"/>
            <a:ext cx="3302228" cy="371475"/>
            <a:chOff x="1691680" y="5301208"/>
            <a:chExt cx="3302228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82324" y="4929733"/>
            <a:ext cx="3302228" cy="371475"/>
            <a:chOff x="1691680" y="5692052"/>
            <a:chExt cx="3302228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3635895" y="4584768"/>
            <a:ext cx="5400600" cy="371475"/>
            <a:chOff x="4326745" y="2858407"/>
            <a:chExt cx="5400600" cy="371475"/>
          </a:xfrm>
        </p:grpSpPr>
        <p:grpSp>
          <p:nvGrpSpPr>
            <p:cNvPr id="72" name="Groupe 71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78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+  1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74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e 82"/>
          <p:cNvGrpSpPr/>
          <p:nvPr/>
        </p:nvGrpSpPr>
        <p:grpSpPr>
          <a:xfrm>
            <a:off x="3635896" y="4929733"/>
            <a:ext cx="5400600" cy="371475"/>
            <a:chOff x="4326745" y="2858407"/>
            <a:chExt cx="5400600" cy="371475"/>
          </a:xfrm>
        </p:grpSpPr>
        <p:grpSp>
          <p:nvGrpSpPr>
            <p:cNvPr id="84" name="Groupe 83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90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addition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5" name="Groupe 84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86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8" name="Rectangle 97"/>
          <p:cNvSpPr/>
          <p:nvPr/>
        </p:nvSpPr>
        <p:spPr>
          <a:xfrm>
            <a:off x="442501" y="2204864"/>
            <a:ext cx="1868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convertir : - 6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258638" y="2716418"/>
            <a:ext cx="2857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prends:   6 </a:t>
            </a:r>
            <a:r>
              <a:rPr lang="fr-FR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0110</a:t>
            </a:r>
            <a:r>
              <a:rPr lang="fr-FR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fr-FR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577201" y="5742292"/>
            <a:ext cx="20730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- 6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1010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722429" y="5742291"/>
            <a:ext cx="31021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- 123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10000101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4281489" y="2219494"/>
            <a:ext cx="2125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convertir : - 123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4097626" y="2731048"/>
            <a:ext cx="3613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prends:   123 </a:t>
            </a:r>
            <a:r>
              <a:rPr lang="fr-FR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01111011</a:t>
            </a:r>
            <a:r>
              <a:rPr lang="fr-FR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fr-FR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2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5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8" grpId="0"/>
      <p:bldP spid="99" grpId="0"/>
      <p:bldP spid="100" grpId="0"/>
      <p:bldP spid="101" grpId="0"/>
      <p:bldP spid="102" grpId="0"/>
      <p:bldP spid="1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514" y="88761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Opérations sur les nombres binaires: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opérations + ; - ; /; x s’effectuent sur les nombres binaires come sur les décimaux. Et on devra trouver les mêmes résultats….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Exemple l’addition de deux nombres binaires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77807" y="5445224"/>
            <a:ext cx="748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pourra trouver d’autres explications et exercices sur les opérations binaires sur internet….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898893" y="3107155"/>
            <a:ext cx="7164288" cy="371475"/>
            <a:chOff x="0" y="3107156"/>
            <a:chExt cx="7164288" cy="371475"/>
          </a:xfrm>
        </p:grpSpPr>
        <p:grpSp>
          <p:nvGrpSpPr>
            <p:cNvPr id="190" name="Groupe 189"/>
            <p:cNvGrpSpPr/>
            <p:nvPr/>
          </p:nvGrpSpPr>
          <p:grpSpPr>
            <a:xfrm>
              <a:off x="1763689" y="3107156"/>
              <a:ext cx="5400599" cy="371475"/>
              <a:chOff x="2526546" y="613718"/>
              <a:chExt cx="5400599" cy="371475"/>
            </a:xfrm>
          </p:grpSpPr>
          <p:sp>
            <p:nvSpPr>
              <p:cNvPr id="192" name="Rectangle 254"/>
              <p:cNvSpPr>
                <a:spLocks noChangeArrowheads="1"/>
              </p:cNvSpPr>
              <p:nvPr/>
            </p:nvSpPr>
            <p:spPr bwMode="auto">
              <a:xfrm>
                <a:off x="2526546" y="613718"/>
                <a:ext cx="3657346" cy="371475"/>
              </a:xfrm>
              <a:prstGeom prst="rect">
                <a:avLst/>
              </a:prstGeom>
              <a:gradFill>
                <a:gsLst>
                  <a:gs pos="14000">
                    <a:schemeClr val="accent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89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Addition  Binaire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" name="Rectangle 254"/>
              <p:cNvSpPr>
                <a:spLocks noChangeArrowheads="1"/>
              </p:cNvSpPr>
              <p:nvPr/>
            </p:nvSpPr>
            <p:spPr bwMode="auto">
              <a:xfrm>
                <a:off x="6156176" y="613718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>
                      <a:lumMod val="64000"/>
                    </a:srgb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>
                      <a:lumMod val="75000"/>
                    </a:srgb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5" name="Rectangle 254"/>
            <p:cNvSpPr>
              <a:spLocks noChangeArrowheads="1"/>
            </p:cNvSpPr>
            <p:nvPr/>
          </p:nvSpPr>
          <p:spPr bwMode="auto">
            <a:xfrm>
              <a:off x="0" y="3107156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0" name="Rectangle 254"/>
          <p:cNvSpPr>
            <a:spLocks noChangeArrowheads="1"/>
          </p:cNvSpPr>
          <p:nvPr/>
        </p:nvSpPr>
        <p:spPr bwMode="auto">
          <a:xfrm>
            <a:off x="4492012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Rectangle 255"/>
          <p:cNvSpPr>
            <a:spLocks noChangeArrowheads="1"/>
          </p:cNvSpPr>
          <p:nvPr/>
        </p:nvSpPr>
        <p:spPr bwMode="auto">
          <a:xfrm>
            <a:off x="4948684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" name="Rectangle 256"/>
          <p:cNvSpPr>
            <a:spLocks noChangeArrowheads="1"/>
          </p:cNvSpPr>
          <p:nvPr/>
        </p:nvSpPr>
        <p:spPr bwMode="auto">
          <a:xfrm>
            <a:off x="5405357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" name="Rectangle 257"/>
          <p:cNvSpPr>
            <a:spLocks noChangeArrowheads="1"/>
          </p:cNvSpPr>
          <p:nvPr/>
        </p:nvSpPr>
        <p:spPr bwMode="auto">
          <a:xfrm>
            <a:off x="5862030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Rectangle 254"/>
          <p:cNvSpPr>
            <a:spLocks noChangeArrowheads="1"/>
          </p:cNvSpPr>
          <p:nvPr/>
        </p:nvSpPr>
        <p:spPr bwMode="auto">
          <a:xfrm>
            <a:off x="6292212" y="3479167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retenues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Rectangle 254"/>
          <p:cNvSpPr>
            <a:spLocks noChangeArrowheads="1"/>
          </p:cNvSpPr>
          <p:nvPr/>
        </p:nvSpPr>
        <p:spPr bwMode="auto">
          <a:xfrm>
            <a:off x="4035340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Rectangle 254"/>
          <p:cNvSpPr>
            <a:spLocks noChangeArrowheads="1"/>
          </p:cNvSpPr>
          <p:nvPr/>
        </p:nvSpPr>
        <p:spPr bwMode="auto">
          <a:xfrm>
            <a:off x="3575925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9" name="Rectangle 254"/>
          <p:cNvSpPr>
            <a:spLocks noChangeArrowheads="1"/>
          </p:cNvSpPr>
          <p:nvPr/>
        </p:nvSpPr>
        <p:spPr bwMode="auto">
          <a:xfrm>
            <a:off x="3119253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4" name="Rectangle 254"/>
          <p:cNvSpPr>
            <a:spLocks noChangeArrowheads="1"/>
          </p:cNvSpPr>
          <p:nvPr/>
        </p:nvSpPr>
        <p:spPr bwMode="auto">
          <a:xfrm>
            <a:off x="2662581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Rectangle 254"/>
          <p:cNvSpPr>
            <a:spLocks noChangeArrowheads="1"/>
          </p:cNvSpPr>
          <p:nvPr/>
        </p:nvSpPr>
        <p:spPr bwMode="auto">
          <a:xfrm>
            <a:off x="898893" y="3479167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retenues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891896" y="3861047"/>
            <a:ext cx="7171285" cy="371475"/>
            <a:chOff x="-6997" y="3861048"/>
            <a:chExt cx="7171285" cy="371475"/>
          </a:xfrm>
        </p:grpSpPr>
        <p:grpSp>
          <p:nvGrpSpPr>
            <p:cNvPr id="5" name="Groupe 4"/>
            <p:cNvGrpSpPr/>
            <p:nvPr/>
          </p:nvGrpSpPr>
          <p:grpSpPr>
            <a:xfrm>
              <a:off x="1763688" y="3861048"/>
              <a:ext cx="5400600" cy="371475"/>
              <a:chOff x="4326745" y="2858407"/>
              <a:chExt cx="5400600" cy="371475"/>
            </a:xfrm>
          </p:grpSpPr>
          <p:grpSp>
            <p:nvGrpSpPr>
              <p:cNvPr id="208" name="Groupe 207"/>
              <p:cNvGrpSpPr/>
              <p:nvPr/>
            </p:nvGrpSpPr>
            <p:grpSpPr>
              <a:xfrm>
                <a:off x="6156176" y="2858407"/>
                <a:ext cx="3571169" cy="371475"/>
                <a:chOff x="4366166" y="3878200"/>
                <a:chExt cx="3571169" cy="371475"/>
              </a:xfrm>
            </p:grpSpPr>
            <p:sp>
              <p:nvSpPr>
                <p:cNvPr id="209" name="Rectangle 257"/>
                <p:cNvSpPr>
                  <a:spLocks noChangeArrowheads="1"/>
                </p:cNvSpPr>
                <p:nvPr/>
              </p:nvSpPr>
              <p:spPr bwMode="auto">
                <a:xfrm>
                  <a:off x="5736184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0" name="Rectangle 254"/>
                <p:cNvSpPr>
                  <a:spLocks noChangeArrowheads="1"/>
                </p:cNvSpPr>
                <p:nvPr/>
              </p:nvSpPr>
              <p:spPr bwMode="auto">
                <a:xfrm>
                  <a:off x="4366166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9" name="Rectangle 255"/>
                <p:cNvSpPr>
                  <a:spLocks noChangeArrowheads="1"/>
                </p:cNvSpPr>
                <p:nvPr/>
              </p:nvSpPr>
              <p:spPr bwMode="auto">
                <a:xfrm>
                  <a:off x="4822838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0" name="Rectangle 256"/>
                <p:cNvSpPr>
                  <a:spLocks noChangeArrowheads="1"/>
                </p:cNvSpPr>
                <p:nvPr/>
              </p:nvSpPr>
              <p:spPr bwMode="auto">
                <a:xfrm>
                  <a:off x="5279511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2" name="Rectangle 254"/>
                <p:cNvSpPr>
                  <a:spLocks noChangeArrowheads="1"/>
                </p:cNvSpPr>
                <p:nvPr/>
              </p:nvSpPr>
              <p:spPr bwMode="auto">
                <a:xfrm>
                  <a:off x="6166366" y="3878200"/>
                  <a:ext cx="1770969" cy="371475"/>
                </a:xfrm>
                <a:prstGeom prst="rect">
                  <a:avLst/>
                </a:prstGeom>
                <a:gradFill>
                  <a:gsLst>
                    <a:gs pos="9000">
                      <a:srgbClr val="FF6E01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rgbClr val="E78401"/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fr-FR" sz="1600" b="1" baseline="30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er</a:t>
                  </a:r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 nombre</a:t>
                  </a:r>
                  <a:endParaRPr lang="fr-FR" sz="1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" name="Groupe 5"/>
              <p:cNvGrpSpPr/>
              <p:nvPr/>
            </p:nvGrpSpPr>
            <p:grpSpPr>
              <a:xfrm>
                <a:off x="4326745" y="2858407"/>
                <a:ext cx="1826688" cy="371475"/>
                <a:chOff x="1083686" y="6497315"/>
                <a:chExt cx="1826688" cy="371475"/>
              </a:xfrm>
            </p:grpSpPr>
            <p:sp>
              <p:nvSpPr>
                <p:cNvPr id="242" name="Rectangle 254"/>
                <p:cNvSpPr>
                  <a:spLocks noChangeArrowheads="1"/>
                </p:cNvSpPr>
                <p:nvPr/>
              </p:nvSpPr>
              <p:spPr bwMode="auto">
                <a:xfrm>
                  <a:off x="2453702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2" name="Rectangle 254"/>
                <p:cNvSpPr>
                  <a:spLocks noChangeArrowheads="1"/>
                </p:cNvSpPr>
                <p:nvPr/>
              </p:nvSpPr>
              <p:spPr bwMode="auto">
                <a:xfrm>
                  <a:off x="1997030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3" name="Rectangle 254"/>
                <p:cNvSpPr>
                  <a:spLocks noChangeArrowheads="1"/>
                </p:cNvSpPr>
                <p:nvPr/>
              </p:nvSpPr>
              <p:spPr bwMode="auto">
                <a:xfrm>
                  <a:off x="1540358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4" name="Rectangle 254"/>
                <p:cNvSpPr>
                  <a:spLocks noChangeArrowheads="1"/>
                </p:cNvSpPr>
                <p:nvPr/>
              </p:nvSpPr>
              <p:spPr bwMode="auto">
                <a:xfrm>
                  <a:off x="1083686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97" name="Rectangle 254"/>
            <p:cNvSpPr>
              <a:spLocks noChangeArrowheads="1"/>
            </p:cNvSpPr>
            <p:nvPr/>
          </p:nvSpPr>
          <p:spPr bwMode="auto">
            <a:xfrm>
              <a:off x="-6997" y="3861048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181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888076" y="4246816"/>
            <a:ext cx="7175105" cy="371475"/>
            <a:chOff x="-10817" y="4246817"/>
            <a:chExt cx="7175105" cy="371475"/>
          </a:xfrm>
        </p:grpSpPr>
        <p:grpSp>
          <p:nvGrpSpPr>
            <p:cNvPr id="71" name="Groupe 70"/>
            <p:cNvGrpSpPr/>
            <p:nvPr/>
          </p:nvGrpSpPr>
          <p:grpSpPr>
            <a:xfrm>
              <a:off x="1763688" y="4246817"/>
              <a:ext cx="5400600" cy="371475"/>
              <a:chOff x="4326745" y="2858407"/>
              <a:chExt cx="5400600" cy="371475"/>
            </a:xfrm>
          </p:grpSpPr>
          <p:grpSp>
            <p:nvGrpSpPr>
              <p:cNvPr id="72" name="Groupe 71"/>
              <p:cNvGrpSpPr/>
              <p:nvPr/>
            </p:nvGrpSpPr>
            <p:grpSpPr>
              <a:xfrm>
                <a:off x="6156176" y="2858407"/>
                <a:ext cx="3571169" cy="371475"/>
                <a:chOff x="4366166" y="3878200"/>
                <a:chExt cx="3571169" cy="371475"/>
              </a:xfrm>
            </p:grpSpPr>
            <p:sp>
              <p:nvSpPr>
                <p:cNvPr id="78" name="Rectangle 257"/>
                <p:cNvSpPr>
                  <a:spLocks noChangeArrowheads="1"/>
                </p:cNvSpPr>
                <p:nvPr/>
              </p:nvSpPr>
              <p:spPr bwMode="auto">
                <a:xfrm>
                  <a:off x="5736184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" name="Rectangle 254"/>
                <p:cNvSpPr>
                  <a:spLocks noChangeArrowheads="1"/>
                </p:cNvSpPr>
                <p:nvPr/>
              </p:nvSpPr>
              <p:spPr bwMode="auto">
                <a:xfrm>
                  <a:off x="4366166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" name="Rectangle 255"/>
                <p:cNvSpPr>
                  <a:spLocks noChangeArrowheads="1"/>
                </p:cNvSpPr>
                <p:nvPr/>
              </p:nvSpPr>
              <p:spPr bwMode="auto">
                <a:xfrm>
                  <a:off x="4822838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" name="Rectangle 256"/>
                <p:cNvSpPr>
                  <a:spLocks noChangeArrowheads="1"/>
                </p:cNvSpPr>
                <p:nvPr/>
              </p:nvSpPr>
              <p:spPr bwMode="auto">
                <a:xfrm>
                  <a:off x="5279511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" name="Rectangle 254"/>
                <p:cNvSpPr>
                  <a:spLocks noChangeArrowheads="1"/>
                </p:cNvSpPr>
                <p:nvPr/>
              </p:nvSpPr>
              <p:spPr bwMode="auto">
                <a:xfrm>
                  <a:off x="6166366" y="3878200"/>
                  <a:ext cx="1770969" cy="371475"/>
                </a:xfrm>
                <a:prstGeom prst="rect">
                  <a:avLst/>
                </a:prstGeom>
                <a:gradFill>
                  <a:gsLst>
                    <a:gs pos="9000">
                      <a:srgbClr val="FF6E01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rgbClr val="E78401"/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+  2</a:t>
                  </a:r>
                  <a:r>
                    <a:rPr lang="fr-FR" sz="1600" b="1" baseline="30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éme</a:t>
                  </a:r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 nombre</a:t>
                  </a:r>
                  <a:endParaRPr lang="fr-FR" sz="1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73" name="Groupe 72"/>
              <p:cNvGrpSpPr/>
              <p:nvPr/>
            </p:nvGrpSpPr>
            <p:grpSpPr>
              <a:xfrm>
                <a:off x="4326745" y="2858407"/>
                <a:ext cx="1826688" cy="371475"/>
                <a:chOff x="1083686" y="6497315"/>
                <a:chExt cx="1826688" cy="371475"/>
              </a:xfrm>
            </p:grpSpPr>
            <p:sp>
              <p:nvSpPr>
                <p:cNvPr id="74" name="Rectangle 254"/>
                <p:cNvSpPr>
                  <a:spLocks noChangeArrowheads="1"/>
                </p:cNvSpPr>
                <p:nvPr/>
              </p:nvSpPr>
              <p:spPr bwMode="auto">
                <a:xfrm>
                  <a:off x="2453702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" name="Rectangle 254"/>
                <p:cNvSpPr>
                  <a:spLocks noChangeArrowheads="1"/>
                </p:cNvSpPr>
                <p:nvPr/>
              </p:nvSpPr>
              <p:spPr bwMode="auto">
                <a:xfrm>
                  <a:off x="1997030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6" name="Rectangle 254"/>
                <p:cNvSpPr>
                  <a:spLocks noChangeArrowheads="1"/>
                </p:cNvSpPr>
                <p:nvPr/>
              </p:nvSpPr>
              <p:spPr bwMode="auto">
                <a:xfrm>
                  <a:off x="1540358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" name="Rectangle 254"/>
                <p:cNvSpPr>
                  <a:spLocks noChangeArrowheads="1"/>
                </p:cNvSpPr>
                <p:nvPr/>
              </p:nvSpPr>
              <p:spPr bwMode="auto">
                <a:xfrm>
                  <a:off x="1083686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04" name="Rectangle 254"/>
            <p:cNvSpPr>
              <a:spLocks noChangeArrowheads="1"/>
            </p:cNvSpPr>
            <p:nvPr/>
          </p:nvSpPr>
          <p:spPr bwMode="auto">
            <a:xfrm>
              <a:off x="-10817" y="4246817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+ 49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0" name="Rectangle 257"/>
          <p:cNvSpPr>
            <a:spLocks noChangeArrowheads="1"/>
          </p:cNvSpPr>
          <p:nvPr/>
        </p:nvSpPr>
        <p:spPr bwMode="auto">
          <a:xfrm>
            <a:off x="5862031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ectangle 254"/>
          <p:cNvSpPr>
            <a:spLocks noChangeArrowheads="1"/>
          </p:cNvSpPr>
          <p:nvPr/>
        </p:nvSpPr>
        <p:spPr bwMode="auto">
          <a:xfrm>
            <a:off x="4492013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ectangle 255"/>
          <p:cNvSpPr>
            <a:spLocks noChangeArrowheads="1"/>
          </p:cNvSpPr>
          <p:nvPr/>
        </p:nvSpPr>
        <p:spPr bwMode="auto">
          <a:xfrm>
            <a:off x="4948685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ectangle 256"/>
          <p:cNvSpPr>
            <a:spLocks noChangeArrowheads="1"/>
          </p:cNvSpPr>
          <p:nvPr/>
        </p:nvSpPr>
        <p:spPr bwMode="auto">
          <a:xfrm>
            <a:off x="5405358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Rectangle 254"/>
          <p:cNvSpPr>
            <a:spLocks noChangeArrowheads="1"/>
          </p:cNvSpPr>
          <p:nvPr/>
        </p:nvSpPr>
        <p:spPr bwMode="auto">
          <a:xfrm>
            <a:off x="6292213" y="4591781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résultat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Rectangle 254"/>
          <p:cNvSpPr>
            <a:spLocks noChangeArrowheads="1"/>
          </p:cNvSpPr>
          <p:nvPr/>
        </p:nvSpPr>
        <p:spPr bwMode="auto">
          <a:xfrm>
            <a:off x="4032598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Rectangle 254"/>
          <p:cNvSpPr>
            <a:spLocks noChangeArrowheads="1"/>
          </p:cNvSpPr>
          <p:nvPr/>
        </p:nvSpPr>
        <p:spPr bwMode="auto">
          <a:xfrm>
            <a:off x="3575926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Rectangle 254"/>
          <p:cNvSpPr>
            <a:spLocks noChangeArrowheads="1"/>
          </p:cNvSpPr>
          <p:nvPr/>
        </p:nvSpPr>
        <p:spPr bwMode="auto">
          <a:xfrm>
            <a:off x="3119254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Rectangle 254"/>
          <p:cNvSpPr>
            <a:spLocks noChangeArrowheads="1"/>
          </p:cNvSpPr>
          <p:nvPr/>
        </p:nvSpPr>
        <p:spPr bwMode="auto">
          <a:xfrm>
            <a:off x="2662582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Rectangle 254"/>
          <p:cNvSpPr>
            <a:spLocks noChangeArrowheads="1"/>
          </p:cNvSpPr>
          <p:nvPr/>
        </p:nvSpPr>
        <p:spPr bwMode="auto">
          <a:xfrm>
            <a:off x="885484" y="4591781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230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1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0" grpId="0"/>
      <p:bldP spid="200" grpId="0" animBg="1"/>
      <p:bldP spid="202" grpId="0" animBg="1"/>
      <p:bldP spid="204" grpId="0" animBg="1"/>
      <p:bldP spid="205" grpId="0" animBg="1"/>
      <p:bldP spid="207" grpId="0" animBg="1"/>
      <p:bldP spid="223" grpId="0" animBg="1"/>
      <p:bldP spid="224" grpId="0" animBg="1"/>
      <p:bldP spid="229" grpId="0" animBg="1"/>
      <p:bldP spid="234" grpId="0" animBg="1"/>
      <p:bldP spid="96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86" grpId="0" animBg="1"/>
      <p:bldP spid="87" grpId="0" animBg="1"/>
      <p:bldP spid="88" grpId="0" animBg="1"/>
      <p:bldP spid="89" grpId="0" animBg="1"/>
      <p:bldP spid="10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779912" y="2456111"/>
            <a:ext cx="11881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 smtClean="0"/>
              <a:t>FIN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84329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32" y="692696"/>
            <a:ext cx="69523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 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3369" y="1580599"/>
            <a:ext cx="6408635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lIns="36000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deux premiers codes  Gray correspondant aux valeurs décimales « 0 » et « 1 » sont identiques au binaire naturel, pour éviter d’avoir deux bits qui changent d’état en même temps on inverse les deux suivants….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41" name="Rectangle 840"/>
          <p:cNvSpPr/>
          <p:nvPr/>
        </p:nvSpPr>
        <p:spPr>
          <a:xfrm>
            <a:off x="35496" y="2852936"/>
            <a:ext cx="6390738" cy="147732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base du cycle de construction du code gray est construite. A partir de la il suffit pour continuer le codage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d’appliquer un « effet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miroir »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entre les combinaisons des deux colonnes déjà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remplies et de mettre « 1 » dans la colonne devant ….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42" name="Rectangle 841"/>
          <p:cNvSpPr/>
          <p:nvPr/>
        </p:nvSpPr>
        <p:spPr>
          <a:xfrm>
            <a:off x="13370" y="4365104"/>
            <a:ext cx="6412864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même principe s’applique pour les deux premières colonnes sur quatre combinaisons, puis les trois premières colonne sur les huit combinaisons précédentes …etc…..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652" name="Groupe 651"/>
          <p:cNvGrpSpPr/>
          <p:nvPr/>
        </p:nvGrpSpPr>
        <p:grpSpPr>
          <a:xfrm>
            <a:off x="6424675" y="956119"/>
            <a:ext cx="2543859" cy="371475"/>
            <a:chOff x="6195995" y="973078"/>
            <a:chExt cx="2543859" cy="371475"/>
          </a:xfrm>
        </p:grpSpPr>
        <p:sp>
          <p:nvSpPr>
            <p:cNvPr id="653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4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" name="Rectangle 260"/>
            <p:cNvSpPr>
              <a:spLocks noChangeArrowheads="1"/>
            </p:cNvSpPr>
            <p:nvPr/>
          </p:nvSpPr>
          <p:spPr bwMode="auto">
            <a:xfrm>
              <a:off x="783200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" name="Rectangle 261"/>
            <p:cNvSpPr>
              <a:spLocks noChangeArrowheads="1"/>
            </p:cNvSpPr>
            <p:nvPr/>
          </p:nvSpPr>
          <p:spPr bwMode="auto">
            <a:xfrm>
              <a:off x="8282654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7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8" name="Groupe 657"/>
          <p:cNvGrpSpPr/>
          <p:nvPr/>
        </p:nvGrpSpPr>
        <p:grpSpPr>
          <a:xfrm>
            <a:off x="6424675" y="1298520"/>
            <a:ext cx="2543859" cy="373063"/>
            <a:chOff x="6195995" y="1346141"/>
            <a:chExt cx="2543859" cy="373063"/>
          </a:xfrm>
        </p:grpSpPr>
        <p:sp>
          <p:nvSpPr>
            <p:cNvPr id="659" name="Rectangle 298"/>
            <p:cNvSpPr>
              <a:spLocks noChangeArrowheads="1"/>
            </p:cNvSpPr>
            <p:nvPr/>
          </p:nvSpPr>
          <p:spPr bwMode="auto">
            <a:xfrm>
              <a:off x="693155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0" name="Rectangle 300"/>
            <p:cNvSpPr>
              <a:spLocks noChangeArrowheads="1"/>
            </p:cNvSpPr>
            <p:nvPr/>
          </p:nvSpPr>
          <p:spPr bwMode="auto">
            <a:xfrm>
              <a:off x="693155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61" name="Rectangle 301"/>
            <p:cNvSpPr>
              <a:spLocks noChangeArrowheads="1"/>
            </p:cNvSpPr>
            <p:nvPr/>
          </p:nvSpPr>
          <p:spPr bwMode="auto">
            <a:xfrm>
              <a:off x="738135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2" name="Rectangle 304"/>
            <p:cNvSpPr>
              <a:spLocks noChangeArrowheads="1"/>
            </p:cNvSpPr>
            <p:nvPr/>
          </p:nvSpPr>
          <p:spPr bwMode="auto">
            <a:xfrm>
              <a:off x="783200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3" name="Rectangle 306"/>
            <p:cNvSpPr>
              <a:spLocks noChangeArrowheads="1"/>
            </p:cNvSpPr>
            <p:nvPr/>
          </p:nvSpPr>
          <p:spPr bwMode="auto">
            <a:xfrm>
              <a:off x="783200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4" name="Rectangle 307"/>
            <p:cNvSpPr>
              <a:spLocks noChangeArrowheads="1"/>
            </p:cNvSpPr>
            <p:nvPr/>
          </p:nvSpPr>
          <p:spPr bwMode="auto">
            <a:xfrm>
              <a:off x="8282654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" name="Rectangle 309"/>
            <p:cNvSpPr>
              <a:spLocks noChangeArrowheads="1"/>
            </p:cNvSpPr>
            <p:nvPr/>
          </p:nvSpPr>
          <p:spPr bwMode="auto">
            <a:xfrm>
              <a:off x="8282654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666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7" name="Groupe 666"/>
          <p:cNvGrpSpPr/>
          <p:nvPr/>
        </p:nvGrpSpPr>
        <p:grpSpPr>
          <a:xfrm>
            <a:off x="6426234" y="548680"/>
            <a:ext cx="2540740" cy="371475"/>
            <a:chOff x="6195995" y="613718"/>
            <a:chExt cx="2540740" cy="371475"/>
          </a:xfrm>
        </p:grpSpPr>
        <p:sp>
          <p:nvSpPr>
            <p:cNvPr id="668" name="Rectangle 254"/>
            <p:cNvSpPr>
              <a:spLocks noChangeArrowheads="1"/>
            </p:cNvSpPr>
            <p:nvPr/>
          </p:nvSpPr>
          <p:spPr bwMode="auto">
            <a:xfrm>
              <a:off x="6926377" y="613718"/>
              <a:ext cx="1810358" cy="370702"/>
            </a:xfrm>
            <a:prstGeom prst="rect">
              <a:avLst/>
            </a:prstGeom>
            <a:gradFill>
              <a:gsLst>
                <a:gs pos="14000">
                  <a:schemeClr val="accent3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3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0" name="Groupe 669"/>
          <p:cNvGrpSpPr/>
          <p:nvPr/>
        </p:nvGrpSpPr>
        <p:grpSpPr>
          <a:xfrm>
            <a:off x="6424675" y="1642509"/>
            <a:ext cx="2543859" cy="371475"/>
            <a:chOff x="6195995" y="1709402"/>
            <a:chExt cx="2543859" cy="371475"/>
          </a:xfrm>
        </p:grpSpPr>
        <p:sp>
          <p:nvSpPr>
            <p:cNvPr id="671" name="Rectangle 258"/>
            <p:cNvSpPr>
              <a:spLocks noChangeArrowheads="1"/>
            </p:cNvSpPr>
            <p:nvPr/>
          </p:nvSpPr>
          <p:spPr bwMode="auto">
            <a:xfrm>
              <a:off x="6931555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72" name="Rectangle 259"/>
            <p:cNvSpPr>
              <a:spLocks noChangeArrowheads="1"/>
            </p:cNvSpPr>
            <p:nvPr/>
          </p:nvSpPr>
          <p:spPr bwMode="auto">
            <a:xfrm>
              <a:off x="7381355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" name="Rectangle 260"/>
            <p:cNvSpPr>
              <a:spLocks noChangeArrowheads="1"/>
            </p:cNvSpPr>
            <p:nvPr/>
          </p:nvSpPr>
          <p:spPr bwMode="auto">
            <a:xfrm>
              <a:off x="7832005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" name="Rectangle 261"/>
            <p:cNvSpPr>
              <a:spLocks noChangeArrowheads="1"/>
            </p:cNvSpPr>
            <p:nvPr/>
          </p:nvSpPr>
          <p:spPr bwMode="auto">
            <a:xfrm>
              <a:off x="8282654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5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6" name="Groupe 675"/>
          <p:cNvGrpSpPr/>
          <p:nvPr/>
        </p:nvGrpSpPr>
        <p:grpSpPr>
          <a:xfrm>
            <a:off x="6425279" y="1984910"/>
            <a:ext cx="2542651" cy="371475"/>
            <a:chOff x="6195995" y="2053198"/>
            <a:chExt cx="2542651" cy="371475"/>
          </a:xfrm>
        </p:grpSpPr>
        <p:sp>
          <p:nvSpPr>
            <p:cNvPr id="677" name="Rectangle 676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8" name="Rectangle 677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9" name="Rectangle 678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0" name="Rectangle 679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1" name="Rectangle 680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2" name="Groupe 681"/>
          <p:cNvGrpSpPr/>
          <p:nvPr/>
        </p:nvGrpSpPr>
        <p:grpSpPr>
          <a:xfrm>
            <a:off x="8056805" y="937172"/>
            <a:ext cx="907850" cy="1410673"/>
            <a:chOff x="9978925" y="3593344"/>
            <a:chExt cx="907850" cy="1457000"/>
          </a:xfrm>
          <a:scene3d>
            <a:camera prst="orthographicFront">
              <a:rot lat="0" lon="0" rev="0"/>
            </a:camera>
            <a:lightRig rig="threePt" dir="t"/>
          </a:scene3d>
        </p:grpSpPr>
        <p:grpSp>
          <p:nvGrpSpPr>
            <p:cNvPr id="683" name="Groupe 682"/>
            <p:cNvGrpSpPr/>
            <p:nvPr/>
          </p:nvGrpSpPr>
          <p:grpSpPr>
            <a:xfrm>
              <a:off x="9978925" y="4679544"/>
              <a:ext cx="907849" cy="370800"/>
              <a:chOff x="9067801" y="993744"/>
              <a:chExt cx="907849" cy="370800"/>
            </a:xfrm>
          </p:grpSpPr>
          <p:sp>
            <p:nvSpPr>
              <p:cNvPr id="696" name="Rectangle 260"/>
              <p:cNvSpPr>
                <a:spLocks noChangeArrowheads="1"/>
              </p:cNvSpPr>
              <p:nvPr/>
            </p:nvSpPr>
            <p:spPr bwMode="auto">
              <a:xfrm>
                <a:off x="9067801" y="99374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7" name="Rectangle 261"/>
              <p:cNvSpPr>
                <a:spLocks noChangeArrowheads="1"/>
              </p:cNvSpPr>
              <p:nvPr/>
            </p:nvSpPr>
            <p:spPr bwMode="auto">
              <a:xfrm>
                <a:off x="9518450" y="99374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84" name="Groupe 683"/>
            <p:cNvGrpSpPr/>
            <p:nvPr/>
          </p:nvGrpSpPr>
          <p:grpSpPr>
            <a:xfrm>
              <a:off x="9978925" y="4317478"/>
              <a:ext cx="907849" cy="370800"/>
              <a:chOff x="9067801" y="1368395"/>
              <a:chExt cx="907849" cy="370800"/>
            </a:xfrm>
          </p:grpSpPr>
          <p:sp>
            <p:nvSpPr>
              <p:cNvPr id="691" name="Rectangle 304"/>
              <p:cNvSpPr>
                <a:spLocks noChangeArrowheads="1"/>
              </p:cNvSpPr>
              <p:nvPr/>
            </p:nvSpPr>
            <p:spPr bwMode="auto">
              <a:xfrm>
                <a:off x="9067801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2" name="Rectangle 306"/>
              <p:cNvSpPr>
                <a:spLocks noChangeArrowheads="1"/>
              </p:cNvSpPr>
              <p:nvPr/>
            </p:nvSpPr>
            <p:spPr bwMode="auto">
              <a:xfrm>
                <a:off x="9067801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4" name="Rectangle 307"/>
              <p:cNvSpPr>
                <a:spLocks noChangeArrowheads="1"/>
              </p:cNvSpPr>
              <p:nvPr/>
            </p:nvSpPr>
            <p:spPr bwMode="auto">
              <a:xfrm>
                <a:off x="9518450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5" name="Rectangle 309"/>
              <p:cNvSpPr>
                <a:spLocks noChangeArrowheads="1"/>
              </p:cNvSpPr>
              <p:nvPr/>
            </p:nvSpPr>
            <p:spPr bwMode="auto">
              <a:xfrm>
                <a:off x="9518450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685" name="Groupe 684"/>
            <p:cNvGrpSpPr/>
            <p:nvPr/>
          </p:nvGrpSpPr>
          <p:grpSpPr>
            <a:xfrm>
              <a:off x="9978925" y="3593344"/>
              <a:ext cx="907850" cy="370800"/>
              <a:chOff x="9066592" y="2073864"/>
              <a:chExt cx="907850" cy="370800"/>
            </a:xfrm>
          </p:grpSpPr>
          <p:sp>
            <p:nvSpPr>
              <p:cNvPr id="689" name="Rectangle 688"/>
              <p:cNvSpPr>
                <a:spLocks noChangeArrowheads="1"/>
              </p:cNvSpPr>
              <p:nvPr/>
            </p:nvSpPr>
            <p:spPr bwMode="auto">
              <a:xfrm>
                <a:off x="9066592" y="207386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0" name="Rectangle 689"/>
              <p:cNvSpPr>
                <a:spLocks noChangeArrowheads="1"/>
              </p:cNvSpPr>
              <p:nvPr/>
            </p:nvSpPr>
            <p:spPr bwMode="auto">
              <a:xfrm>
                <a:off x="9517242" y="207386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p:grpSp>
        <p:grpSp>
          <p:nvGrpSpPr>
            <p:cNvPr id="686" name="Groupe 685"/>
            <p:cNvGrpSpPr/>
            <p:nvPr/>
          </p:nvGrpSpPr>
          <p:grpSpPr>
            <a:xfrm>
              <a:off x="9978925" y="3955411"/>
              <a:ext cx="907849" cy="370800"/>
              <a:chOff x="9067801" y="1730068"/>
              <a:chExt cx="907849" cy="370800"/>
            </a:xfrm>
          </p:grpSpPr>
          <p:sp>
            <p:nvSpPr>
              <p:cNvPr id="687" name="Rectangle 260"/>
              <p:cNvSpPr>
                <a:spLocks noChangeArrowheads="1"/>
              </p:cNvSpPr>
              <p:nvPr/>
            </p:nvSpPr>
            <p:spPr bwMode="auto">
              <a:xfrm>
                <a:off x="9067801" y="1730068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8" name="Rectangle 261"/>
              <p:cNvSpPr>
                <a:spLocks noChangeArrowheads="1"/>
              </p:cNvSpPr>
              <p:nvPr/>
            </p:nvSpPr>
            <p:spPr bwMode="auto">
              <a:xfrm>
                <a:off x="9518450" y="1730068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98" name="Groupe 697"/>
          <p:cNvGrpSpPr/>
          <p:nvPr/>
        </p:nvGrpSpPr>
        <p:grpSpPr>
          <a:xfrm>
            <a:off x="6425279" y="2327311"/>
            <a:ext cx="2542651" cy="371475"/>
            <a:chOff x="6195995" y="2053198"/>
            <a:chExt cx="2542651" cy="371475"/>
          </a:xfrm>
        </p:grpSpPr>
        <p:sp>
          <p:nvSpPr>
            <p:cNvPr id="699" name="Rectangle 698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1" name="Rectangle 70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2" name="Rectangle 70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3" name="Rectangle 70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4" name="Rectangle 70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5" name="Groupe 704"/>
          <p:cNvGrpSpPr/>
          <p:nvPr/>
        </p:nvGrpSpPr>
        <p:grpSpPr>
          <a:xfrm>
            <a:off x="6425279" y="2669712"/>
            <a:ext cx="2542651" cy="371475"/>
            <a:chOff x="6195995" y="2053198"/>
            <a:chExt cx="2542651" cy="371475"/>
          </a:xfrm>
        </p:grpSpPr>
        <p:sp>
          <p:nvSpPr>
            <p:cNvPr id="706" name="Rectangle 705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7" name="Rectangle 706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8" name="Rectangle 70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9" name="Rectangle 70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1" name="Rectangle 710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2" name="Groupe 711"/>
          <p:cNvGrpSpPr/>
          <p:nvPr/>
        </p:nvGrpSpPr>
        <p:grpSpPr>
          <a:xfrm>
            <a:off x="6425279" y="3012113"/>
            <a:ext cx="2542651" cy="371475"/>
            <a:chOff x="6195995" y="2053198"/>
            <a:chExt cx="2542651" cy="371475"/>
          </a:xfrm>
        </p:grpSpPr>
        <p:sp>
          <p:nvSpPr>
            <p:cNvPr id="713" name="Rectangle 712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5" name="Rectangle 714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6" name="Rectangle 71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" name="Rectangle 71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" name="Rectangle 71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9" name="Groupe 718"/>
          <p:cNvGrpSpPr/>
          <p:nvPr/>
        </p:nvGrpSpPr>
        <p:grpSpPr>
          <a:xfrm>
            <a:off x="6425279" y="3354514"/>
            <a:ext cx="2542651" cy="371475"/>
            <a:chOff x="6195995" y="2053198"/>
            <a:chExt cx="2542651" cy="371475"/>
          </a:xfrm>
        </p:grpSpPr>
        <p:sp>
          <p:nvSpPr>
            <p:cNvPr id="720" name="Rectangle 71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" name="Rectangle 72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" name="Rectangle 72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" name="Rectangle 72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" name="Rectangle 72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6" name="Groupe 725"/>
          <p:cNvGrpSpPr/>
          <p:nvPr/>
        </p:nvGrpSpPr>
        <p:grpSpPr>
          <a:xfrm>
            <a:off x="6425279" y="3696915"/>
            <a:ext cx="2542651" cy="371475"/>
            <a:chOff x="6195995" y="2053198"/>
            <a:chExt cx="2542651" cy="371475"/>
          </a:xfrm>
        </p:grpSpPr>
        <p:sp>
          <p:nvSpPr>
            <p:cNvPr id="727" name="Rectangle 726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8" name="Rectangle 727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9" name="Rectangle 728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0" name="Rectangle 729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1" name="Rectangle 730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2" name="Groupe 731"/>
          <p:cNvGrpSpPr/>
          <p:nvPr/>
        </p:nvGrpSpPr>
        <p:grpSpPr>
          <a:xfrm>
            <a:off x="6425279" y="4039316"/>
            <a:ext cx="2542651" cy="371475"/>
            <a:chOff x="6195995" y="2053198"/>
            <a:chExt cx="2542651" cy="371475"/>
          </a:xfrm>
        </p:grpSpPr>
        <p:sp>
          <p:nvSpPr>
            <p:cNvPr id="733" name="Rectangle 732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4" name="Rectangle 733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6" name="Rectangle 73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" name="Rectangle 73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8" name="Rectangle 73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9" name="Groupe 738"/>
          <p:cNvGrpSpPr/>
          <p:nvPr/>
        </p:nvGrpSpPr>
        <p:grpSpPr>
          <a:xfrm>
            <a:off x="6425279" y="4381717"/>
            <a:ext cx="2542651" cy="371475"/>
            <a:chOff x="6195995" y="2053198"/>
            <a:chExt cx="2542651" cy="371475"/>
          </a:xfrm>
        </p:grpSpPr>
        <p:sp>
          <p:nvSpPr>
            <p:cNvPr id="740" name="Rectangle 73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1" name="Rectangle 74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3" name="Rectangle 742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4" name="Rectangle 743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5" name="Rectangle 744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6" name="Groupe 745"/>
          <p:cNvGrpSpPr/>
          <p:nvPr/>
        </p:nvGrpSpPr>
        <p:grpSpPr>
          <a:xfrm>
            <a:off x="6425279" y="4724118"/>
            <a:ext cx="2542651" cy="371475"/>
            <a:chOff x="6195995" y="2053198"/>
            <a:chExt cx="2542651" cy="371475"/>
          </a:xfrm>
        </p:grpSpPr>
        <p:sp>
          <p:nvSpPr>
            <p:cNvPr id="747" name="Rectangle 746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8" name="Rectangle 747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0" name="Rectangle 749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1" name="Rectangle 750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2" name="Rectangle 751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53" name="Groupe 752"/>
          <p:cNvGrpSpPr/>
          <p:nvPr/>
        </p:nvGrpSpPr>
        <p:grpSpPr>
          <a:xfrm>
            <a:off x="6425279" y="5066519"/>
            <a:ext cx="2542651" cy="371475"/>
            <a:chOff x="6195995" y="2053198"/>
            <a:chExt cx="2542651" cy="371475"/>
          </a:xfrm>
        </p:grpSpPr>
        <p:sp>
          <p:nvSpPr>
            <p:cNvPr id="754" name="Rectangle 753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5" name="Rectangle 754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" name="Rectangle 75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7" name="Rectangle 75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8" name="Rectangle 75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0" name="Groupe 759"/>
          <p:cNvGrpSpPr/>
          <p:nvPr/>
        </p:nvGrpSpPr>
        <p:grpSpPr>
          <a:xfrm>
            <a:off x="6425279" y="5408920"/>
            <a:ext cx="2542651" cy="371475"/>
            <a:chOff x="6195995" y="2053198"/>
            <a:chExt cx="2542651" cy="371475"/>
          </a:xfrm>
        </p:grpSpPr>
        <p:sp>
          <p:nvSpPr>
            <p:cNvPr id="761" name="Rectangle 760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2" name="Rectangle 761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3" name="Rectangle 762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4" name="Rectangle 763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5" name="Rectangle 764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7" name="Groupe 766"/>
          <p:cNvGrpSpPr/>
          <p:nvPr/>
        </p:nvGrpSpPr>
        <p:grpSpPr>
          <a:xfrm>
            <a:off x="6425279" y="5751321"/>
            <a:ext cx="2542651" cy="371475"/>
            <a:chOff x="6195995" y="2053198"/>
            <a:chExt cx="2542651" cy="371475"/>
          </a:xfrm>
        </p:grpSpPr>
        <p:sp>
          <p:nvSpPr>
            <p:cNvPr id="768" name="Rectangle 767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9" name="Rectangle 768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0" name="Rectangle 769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1" name="Rectangle 770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2" name="Rectangle 771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4" name="Groupe 773"/>
          <p:cNvGrpSpPr/>
          <p:nvPr/>
        </p:nvGrpSpPr>
        <p:grpSpPr>
          <a:xfrm>
            <a:off x="6425279" y="6093729"/>
            <a:ext cx="2542651" cy="371475"/>
            <a:chOff x="6195995" y="2053198"/>
            <a:chExt cx="2542651" cy="371475"/>
          </a:xfrm>
        </p:grpSpPr>
        <p:sp>
          <p:nvSpPr>
            <p:cNvPr id="775" name="Rectangle 77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6" name="Rectangle 77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7" name="Rectangle 77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" name="Rectangle 77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9" name="Rectangle 77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0" name="Groupe 779"/>
          <p:cNvGrpSpPr/>
          <p:nvPr/>
        </p:nvGrpSpPr>
        <p:grpSpPr>
          <a:xfrm>
            <a:off x="8080859" y="2301566"/>
            <a:ext cx="909058" cy="1343458"/>
            <a:chOff x="7830796" y="2425692"/>
            <a:chExt cx="909058" cy="1450920"/>
          </a:xfrm>
          <a:scene3d>
            <a:camera prst="orthographicFront">
              <a:rot lat="0" lon="0" rev="0"/>
            </a:camera>
            <a:lightRig rig="threePt" dir="t"/>
          </a:scene3d>
        </p:grpSpPr>
        <p:sp>
          <p:nvSpPr>
            <p:cNvPr id="781" name="Rectangle 260"/>
            <p:cNvSpPr>
              <a:spLocks noChangeArrowheads="1"/>
            </p:cNvSpPr>
            <p:nvPr/>
          </p:nvSpPr>
          <p:spPr bwMode="auto">
            <a:xfrm>
              <a:off x="7832005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2" name="Rectangle 261"/>
            <p:cNvSpPr>
              <a:spLocks noChangeArrowheads="1"/>
            </p:cNvSpPr>
            <p:nvPr/>
          </p:nvSpPr>
          <p:spPr bwMode="auto">
            <a:xfrm>
              <a:off x="8282654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84" name="Groupe 783"/>
            <p:cNvGrpSpPr/>
            <p:nvPr/>
          </p:nvGrpSpPr>
          <p:grpSpPr>
            <a:xfrm>
              <a:off x="7830796" y="2800343"/>
              <a:ext cx="909058" cy="1076269"/>
              <a:chOff x="7830796" y="2800343"/>
              <a:chExt cx="909058" cy="1076269"/>
            </a:xfrm>
          </p:grpSpPr>
          <p:sp>
            <p:nvSpPr>
              <p:cNvPr id="785" name="Rectangle 304"/>
              <p:cNvSpPr>
                <a:spLocks noChangeArrowheads="1"/>
              </p:cNvSpPr>
              <p:nvPr/>
            </p:nvSpPr>
            <p:spPr bwMode="auto">
              <a:xfrm>
                <a:off x="7832005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" name="Rectangle 306"/>
              <p:cNvSpPr>
                <a:spLocks noChangeArrowheads="1"/>
              </p:cNvSpPr>
              <p:nvPr/>
            </p:nvSpPr>
            <p:spPr bwMode="auto">
              <a:xfrm>
                <a:off x="7832005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7" name="Rectangle 307"/>
              <p:cNvSpPr>
                <a:spLocks noChangeArrowheads="1"/>
              </p:cNvSpPr>
              <p:nvPr/>
            </p:nvSpPr>
            <p:spPr bwMode="auto">
              <a:xfrm>
                <a:off x="8282654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8" name="Rectangle 309"/>
              <p:cNvSpPr>
                <a:spLocks noChangeArrowheads="1"/>
              </p:cNvSpPr>
              <p:nvPr/>
            </p:nvSpPr>
            <p:spPr bwMode="auto">
              <a:xfrm>
                <a:off x="8282654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789" name="Rectangle 788"/>
              <p:cNvSpPr>
                <a:spLocks noChangeArrowheads="1"/>
              </p:cNvSpPr>
              <p:nvPr/>
            </p:nvSpPr>
            <p:spPr bwMode="auto">
              <a:xfrm>
                <a:off x="7830796" y="3505812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1" name="Rectangle 790"/>
              <p:cNvSpPr>
                <a:spLocks noChangeArrowheads="1"/>
              </p:cNvSpPr>
              <p:nvPr/>
            </p:nvSpPr>
            <p:spPr bwMode="auto">
              <a:xfrm>
                <a:off x="8281446" y="3505812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792" name="Rectangle 260"/>
              <p:cNvSpPr>
                <a:spLocks noChangeArrowheads="1"/>
              </p:cNvSpPr>
              <p:nvPr/>
            </p:nvSpPr>
            <p:spPr bwMode="auto">
              <a:xfrm>
                <a:off x="7832005" y="3162016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3" name="Rectangle 261"/>
              <p:cNvSpPr>
                <a:spLocks noChangeArrowheads="1"/>
              </p:cNvSpPr>
              <p:nvPr/>
            </p:nvSpPr>
            <p:spPr bwMode="auto">
              <a:xfrm>
                <a:off x="8282654" y="3162016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94" name="Groupe 793"/>
          <p:cNvGrpSpPr/>
          <p:nvPr/>
        </p:nvGrpSpPr>
        <p:grpSpPr>
          <a:xfrm>
            <a:off x="6426234" y="2318354"/>
            <a:ext cx="2542651" cy="371475"/>
            <a:chOff x="6195995" y="2053198"/>
            <a:chExt cx="2542651" cy="371475"/>
          </a:xfrm>
        </p:grpSpPr>
        <p:sp>
          <p:nvSpPr>
            <p:cNvPr id="795" name="Rectangle 79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6" name="Rectangle 79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8" name="Rectangle 79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9" name="Rectangle 79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0" name="Rectangle 799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1" name="Groupe 800"/>
          <p:cNvGrpSpPr/>
          <p:nvPr/>
        </p:nvGrpSpPr>
        <p:grpSpPr>
          <a:xfrm>
            <a:off x="6426234" y="2660755"/>
            <a:ext cx="2542651" cy="371475"/>
            <a:chOff x="6195995" y="2053198"/>
            <a:chExt cx="2542651" cy="371475"/>
          </a:xfrm>
        </p:grpSpPr>
        <p:sp>
          <p:nvSpPr>
            <p:cNvPr id="803" name="Rectangle 802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4" name="Rectangle 803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5" name="Rectangle 804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6" name="Rectangle 805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7" name="Rectangle 806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8" name="Groupe 807"/>
          <p:cNvGrpSpPr/>
          <p:nvPr/>
        </p:nvGrpSpPr>
        <p:grpSpPr>
          <a:xfrm>
            <a:off x="6426234" y="3003156"/>
            <a:ext cx="2542651" cy="371475"/>
            <a:chOff x="6195995" y="2053198"/>
            <a:chExt cx="2542651" cy="371475"/>
          </a:xfrm>
        </p:grpSpPr>
        <p:sp>
          <p:nvSpPr>
            <p:cNvPr id="809" name="Rectangle 808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0" name="Rectangle 809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1" name="Rectangle 810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2" name="Rectangle 811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3" name="Rectangle 812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14" name="Groupe 813"/>
          <p:cNvGrpSpPr/>
          <p:nvPr/>
        </p:nvGrpSpPr>
        <p:grpSpPr>
          <a:xfrm>
            <a:off x="6426234" y="3345557"/>
            <a:ext cx="2542651" cy="371475"/>
            <a:chOff x="6195995" y="2053198"/>
            <a:chExt cx="2542651" cy="371475"/>
          </a:xfrm>
        </p:grpSpPr>
        <p:sp>
          <p:nvSpPr>
            <p:cNvPr id="815" name="Rectangle 81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6" name="Rectangle 81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7" name="Rectangle 81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8" name="Rectangle 81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" name="Rectangle 81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1" name="Groupe 820"/>
          <p:cNvGrpSpPr/>
          <p:nvPr/>
        </p:nvGrpSpPr>
        <p:grpSpPr>
          <a:xfrm>
            <a:off x="6426234" y="2327986"/>
            <a:ext cx="2542651" cy="371475"/>
            <a:chOff x="6195995" y="2053198"/>
            <a:chExt cx="2542651" cy="371475"/>
          </a:xfrm>
        </p:grpSpPr>
        <p:sp>
          <p:nvSpPr>
            <p:cNvPr id="822" name="Rectangle 821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3" name="Rectangle 822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4" name="Rectangle 823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5" name="Rectangle 824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6" name="Rectangle 82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7" name="Groupe 826"/>
          <p:cNvGrpSpPr/>
          <p:nvPr/>
        </p:nvGrpSpPr>
        <p:grpSpPr>
          <a:xfrm>
            <a:off x="6426234" y="2670387"/>
            <a:ext cx="2542651" cy="371475"/>
            <a:chOff x="6195995" y="2053198"/>
            <a:chExt cx="2542651" cy="371475"/>
          </a:xfrm>
        </p:grpSpPr>
        <p:sp>
          <p:nvSpPr>
            <p:cNvPr id="828" name="Rectangle 827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9" name="Rectangle 828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1" name="Rectangle 830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2" name="Rectangle 831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3" name="Rectangle 832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4" name="Groupe 833"/>
          <p:cNvGrpSpPr/>
          <p:nvPr/>
        </p:nvGrpSpPr>
        <p:grpSpPr>
          <a:xfrm>
            <a:off x="6426234" y="3012788"/>
            <a:ext cx="2542651" cy="371475"/>
            <a:chOff x="6195995" y="2053198"/>
            <a:chExt cx="2542651" cy="371475"/>
          </a:xfrm>
        </p:grpSpPr>
        <p:sp>
          <p:nvSpPr>
            <p:cNvPr id="835" name="Rectangle 83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6" name="Rectangle 83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7" name="Rectangle 83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8" name="Rectangle 83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" name="Rectangle 83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40" name="Groupe 839"/>
          <p:cNvGrpSpPr/>
          <p:nvPr/>
        </p:nvGrpSpPr>
        <p:grpSpPr>
          <a:xfrm>
            <a:off x="6426234" y="3355189"/>
            <a:ext cx="2542651" cy="371475"/>
            <a:chOff x="6195995" y="2053198"/>
            <a:chExt cx="2542651" cy="371475"/>
          </a:xfrm>
        </p:grpSpPr>
        <p:sp>
          <p:nvSpPr>
            <p:cNvPr id="855" name="Rectangle 85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" name="Rectangle 85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" name="Rectangle 85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8" name="Rectangle 85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9" name="Rectangle 85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60" name="Groupe 859"/>
          <p:cNvGrpSpPr/>
          <p:nvPr/>
        </p:nvGrpSpPr>
        <p:grpSpPr>
          <a:xfrm>
            <a:off x="7606156" y="3696915"/>
            <a:ext cx="1358499" cy="2756421"/>
            <a:chOff x="7125512" y="3878875"/>
            <a:chExt cx="1358499" cy="2933014"/>
          </a:xfrm>
        </p:grpSpPr>
        <p:sp>
          <p:nvSpPr>
            <p:cNvPr id="861" name="Rectangle 860"/>
            <p:cNvSpPr>
              <a:spLocks noChangeArrowheads="1"/>
            </p:cNvSpPr>
            <p:nvPr/>
          </p:nvSpPr>
          <p:spPr bwMode="auto">
            <a:xfrm>
              <a:off x="7125512" y="3878875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2" name="Rectangle 861"/>
            <p:cNvSpPr>
              <a:spLocks noChangeArrowheads="1"/>
            </p:cNvSpPr>
            <p:nvPr/>
          </p:nvSpPr>
          <p:spPr bwMode="auto">
            <a:xfrm>
              <a:off x="7576162" y="3878875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3" name="Rectangle 862"/>
            <p:cNvSpPr>
              <a:spLocks noChangeArrowheads="1"/>
            </p:cNvSpPr>
            <p:nvPr/>
          </p:nvSpPr>
          <p:spPr bwMode="auto">
            <a:xfrm>
              <a:off x="8026811" y="3878875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64" name="Rectangle 259"/>
            <p:cNvSpPr>
              <a:spLocks noChangeArrowheads="1"/>
            </p:cNvSpPr>
            <p:nvPr/>
          </p:nvSpPr>
          <p:spPr bwMode="auto">
            <a:xfrm>
              <a:off x="7125512" y="425352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5" name="Rectangle 260"/>
            <p:cNvSpPr>
              <a:spLocks noChangeArrowheads="1"/>
            </p:cNvSpPr>
            <p:nvPr/>
          </p:nvSpPr>
          <p:spPr bwMode="auto">
            <a:xfrm>
              <a:off x="7576162" y="425352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6" name="Rectangle 261"/>
            <p:cNvSpPr>
              <a:spLocks noChangeArrowheads="1"/>
            </p:cNvSpPr>
            <p:nvPr/>
          </p:nvSpPr>
          <p:spPr bwMode="auto">
            <a:xfrm>
              <a:off x="8026811" y="425352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7" name="Rectangle 301"/>
            <p:cNvSpPr>
              <a:spLocks noChangeArrowheads="1"/>
            </p:cNvSpPr>
            <p:nvPr/>
          </p:nvSpPr>
          <p:spPr bwMode="auto">
            <a:xfrm>
              <a:off x="7125512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8" name="Rectangle 304"/>
            <p:cNvSpPr>
              <a:spLocks noChangeArrowheads="1"/>
            </p:cNvSpPr>
            <p:nvPr/>
          </p:nvSpPr>
          <p:spPr bwMode="auto">
            <a:xfrm>
              <a:off x="7576162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9" name="Rectangle 306"/>
            <p:cNvSpPr>
              <a:spLocks noChangeArrowheads="1"/>
            </p:cNvSpPr>
            <p:nvPr/>
          </p:nvSpPr>
          <p:spPr bwMode="auto">
            <a:xfrm>
              <a:off x="7576162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" name="Rectangle 307"/>
            <p:cNvSpPr>
              <a:spLocks noChangeArrowheads="1"/>
            </p:cNvSpPr>
            <p:nvPr/>
          </p:nvSpPr>
          <p:spPr bwMode="auto">
            <a:xfrm>
              <a:off x="8026811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1" name="Rectangle 309"/>
            <p:cNvSpPr>
              <a:spLocks noChangeArrowheads="1"/>
            </p:cNvSpPr>
            <p:nvPr/>
          </p:nvSpPr>
          <p:spPr bwMode="auto">
            <a:xfrm>
              <a:off x="8026811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72" name="Rectangle 259"/>
            <p:cNvSpPr>
              <a:spLocks noChangeArrowheads="1"/>
            </p:cNvSpPr>
            <p:nvPr/>
          </p:nvSpPr>
          <p:spPr bwMode="auto">
            <a:xfrm>
              <a:off x="7125512" y="498140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3" name="Rectangle 260"/>
            <p:cNvSpPr>
              <a:spLocks noChangeArrowheads="1"/>
            </p:cNvSpPr>
            <p:nvPr/>
          </p:nvSpPr>
          <p:spPr bwMode="auto">
            <a:xfrm>
              <a:off x="7576162" y="498140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4" name="Rectangle 261"/>
            <p:cNvSpPr>
              <a:spLocks noChangeArrowheads="1"/>
            </p:cNvSpPr>
            <p:nvPr/>
          </p:nvSpPr>
          <p:spPr bwMode="auto">
            <a:xfrm>
              <a:off x="8026811" y="498140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5" name="Rectangle 874"/>
            <p:cNvSpPr>
              <a:spLocks noChangeArrowheads="1"/>
            </p:cNvSpPr>
            <p:nvPr/>
          </p:nvSpPr>
          <p:spPr bwMode="auto">
            <a:xfrm>
              <a:off x="7125512" y="535211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76" name="Rectangle 875"/>
            <p:cNvSpPr>
              <a:spLocks noChangeArrowheads="1"/>
            </p:cNvSpPr>
            <p:nvPr/>
          </p:nvSpPr>
          <p:spPr bwMode="auto">
            <a:xfrm>
              <a:off x="7576162" y="535211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7" name="Rectangle 876"/>
            <p:cNvSpPr>
              <a:spLocks noChangeArrowheads="1"/>
            </p:cNvSpPr>
            <p:nvPr/>
          </p:nvSpPr>
          <p:spPr bwMode="auto">
            <a:xfrm>
              <a:off x="8026811" y="535211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78" name="Rectangle 259"/>
            <p:cNvSpPr>
              <a:spLocks noChangeArrowheads="1"/>
            </p:cNvSpPr>
            <p:nvPr/>
          </p:nvSpPr>
          <p:spPr bwMode="auto">
            <a:xfrm>
              <a:off x="7125512" y="573162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9" name="Rectangle 260"/>
            <p:cNvSpPr>
              <a:spLocks noChangeArrowheads="1"/>
            </p:cNvSpPr>
            <p:nvPr/>
          </p:nvSpPr>
          <p:spPr bwMode="auto">
            <a:xfrm>
              <a:off x="7576162" y="573162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0" name="Rectangle 261"/>
            <p:cNvSpPr>
              <a:spLocks noChangeArrowheads="1"/>
            </p:cNvSpPr>
            <p:nvPr/>
          </p:nvSpPr>
          <p:spPr bwMode="auto">
            <a:xfrm>
              <a:off x="8026811" y="573162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1" name="Rectangle 880"/>
            <p:cNvSpPr>
              <a:spLocks noChangeArrowheads="1"/>
            </p:cNvSpPr>
            <p:nvPr/>
          </p:nvSpPr>
          <p:spPr bwMode="auto">
            <a:xfrm>
              <a:off x="7125512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2" name="Rectangle 304"/>
            <p:cNvSpPr>
              <a:spLocks noChangeArrowheads="1"/>
            </p:cNvSpPr>
            <p:nvPr/>
          </p:nvSpPr>
          <p:spPr bwMode="auto">
            <a:xfrm>
              <a:off x="7576162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3" name="Rectangle 306"/>
            <p:cNvSpPr>
              <a:spLocks noChangeArrowheads="1"/>
            </p:cNvSpPr>
            <p:nvPr/>
          </p:nvSpPr>
          <p:spPr bwMode="auto">
            <a:xfrm>
              <a:off x="7576162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4" name="Rectangle 307"/>
            <p:cNvSpPr>
              <a:spLocks noChangeArrowheads="1"/>
            </p:cNvSpPr>
            <p:nvPr/>
          </p:nvSpPr>
          <p:spPr bwMode="auto">
            <a:xfrm>
              <a:off x="8026811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5" name="Rectangle 309"/>
            <p:cNvSpPr>
              <a:spLocks noChangeArrowheads="1"/>
            </p:cNvSpPr>
            <p:nvPr/>
          </p:nvSpPr>
          <p:spPr bwMode="auto">
            <a:xfrm>
              <a:off x="8026811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86" name="Rectangle 259"/>
            <p:cNvSpPr>
              <a:spLocks noChangeArrowheads="1"/>
            </p:cNvSpPr>
            <p:nvPr/>
          </p:nvSpPr>
          <p:spPr bwMode="auto">
            <a:xfrm>
              <a:off x="7125512" y="644108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7" name="Rectangle 260"/>
            <p:cNvSpPr>
              <a:spLocks noChangeArrowheads="1"/>
            </p:cNvSpPr>
            <p:nvPr/>
          </p:nvSpPr>
          <p:spPr bwMode="auto">
            <a:xfrm>
              <a:off x="7576162" y="644108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8" name="Rectangle 261"/>
            <p:cNvSpPr>
              <a:spLocks noChangeArrowheads="1"/>
            </p:cNvSpPr>
            <p:nvPr/>
          </p:nvSpPr>
          <p:spPr bwMode="auto">
            <a:xfrm>
              <a:off x="8026811" y="644108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89" name="Groupe 888"/>
          <p:cNvGrpSpPr/>
          <p:nvPr/>
        </p:nvGrpSpPr>
        <p:grpSpPr>
          <a:xfrm>
            <a:off x="6422004" y="3717032"/>
            <a:ext cx="2542651" cy="371475"/>
            <a:chOff x="6195995" y="2053198"/>
            <a:chExt cx="2542651" cy="371475"/>
          </a:xfrm>
        </p:grpSpPr>
        <p:sp>
          <p:nvSpPr>
            <p:cNvPr id="890" name="Rectangle 88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91" name="Rectangle 89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2" name="Rectangle 89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3" name="Rectangle 89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4" name="Rectangle 89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95" name="Groupe 894"/>
          <p:cNvGrpSpPr/>
          <p:nvPr/>
        </p:nvGrpSpPr>
        <p:grpSpPr>
          <a:xfrm>
            <a:off x="6422004" y="4059433"/>
            <a:ext cx="2542651" cy="371475"/>
            <a:chOff x="6195995" y="2053198"/>
            <a:chExt cx="2542651" cy="371475"/>
          </a:xfrm>
        </p:grpSpPr>
        <p:sp>
          <p:nvSpPr>
            <p:cNvPr id="896" name="Rectangle 895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7" name="Rectangle 896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8" name="Rectangle 89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9" name="Rectangle 89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0" name="Rectangle 899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01" name="Groupe 900"/>
          <p:cNvGrpSpPr/>
          <p:nvPr/>
        </p:nvGrpSpPr>
        <p:grpSpPr>
          <a:xfrm>
            <a:off x="6422004" y="4401834"/>
            <a:ext cx="2542651" cy="371475"/>
            <a:chOff x="6195995" y="2053198"/>
            <a:chExt cx="2542651" cy="371475"/>
          </a:xfrm>
        </p:grpSpPr>
        <p:sp>
          <p:nvSpPr>
            <p:cNvPr id="902" name="Rectangle 901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3" name="Rectangle 902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4" name="Rectangle 903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5" name="Rectangle 904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6" name="Rectangle 90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07" name="Groupe 906"/>
          <p:cNvGrpSpPr/>
          <p:nvPr/>
        </p:nvGrpSpPr>
        <p:grpSpPr>
          <a:xfrm>
            <a:off x="6422004" y="4744235"/>
            <a:ext cx="2542651" cy="371475"/>
            <a:chOff x="6195995" y="2053198"/>
            <a:chExt cx="2542651" cy="371475"/>
          </a:xfrm>
        </p:grpSpPr>
        <p:sp>
          <p:nvSpPr>
            <p:cNvPr id="908" name="Rectangle 907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9" name="Rectangle 908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0" name="Rectangle 909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1" name="Rectangle 910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2" name="Rectangle 911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3" name="Groupe 912"/>
          <p:cNvGrpSpPr/>
          <p:nvPr/>
        </p:nvGrpSpPr>
        <p:grpSpPr>
          <a:xfrm>
            <a:off x="6422004" y="5086636"/>
            <a:ext cx="2542651" cy="371475"/>
            <a:chOff x="6195995" y="2053198"/>
            <a:chExt cx="2542651" cy="371475"/>
          </a:xfrm>
        </p:grpSpPr>
        <p:sp>
          <p:nvSpPr>
            <p:cNvPr id="914" name="Rectangle 913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5" name="Rectangle 914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6" name="Rectangle 91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7" name="Rectangle 91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8" name="Rectangle 91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9" name="Groupe 918"/>
          <p:cNvGrpSpPr/>
          <p:nvPr/>
        </p:nvGrpSpPr>
        <p:grpSpPr>
          <a:xfrm>
            <a:off x="6422004" y="5429037"/>
            <a:ext cx="2542651" cy="371475"/>
            <a:chOff x="6195995" y="2053198"/>
            <a:chExt cx="2542651" cy="371475"/>
          </a:xfrm>
        </p:grpSpPr>
        <p:sp>
          <p:nvSpPr>
            <p:cNvPr id="920" name="Rectangle 91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" name="Rectangle 92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" name="Rectangle 92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3" name="Rectangle 92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4" name="Rectangle 92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5" name="Groupe 924"/>
          <p:cNvGrpSpPr/>
          <p:nvPr/>
        </p:nvGrpSpPr>
        <p:grpSpPr>
          <a:xfrm>
            <a:off x="6422004" y="5771438"/>
            <a:ext cx="2542651" cy="371475"/>
            <a:chOff x="6195995" y="2053198"/>
            <a:chExt cx="2542651" cy="371475"/>
          </a:xfrm>
        </p:grpSpPr>
        <p:sp>
          <p:nvSpPr>
            <p:cNvPr id="926" name="Rectangle 925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7" name="Rectangle 926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8" name="Rectangle 92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9" name="Rectangle 92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0" name="Rectangle 929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1" name="Groupe 930"/>
          <p:cNvGrpSpPr/>
          <p:nvPr/>
        </p:nvGrpSpPr>
        <p:grpSpPr>
          <a:xfrm>
            <a:off x="6422004" y="6113846"/>
            <a:ext cx="2542651" cy="371475"/>
            <a:chOff x="6195995" y="2053198"/>
            <a:chExt cx="2542651" cy="371475"/>
          </a:xfrm>
        </p:grpSpPr>
        <p:sp>
          <p:nvSpPr>
            <p:cNvPr id="932" name="Rectangle 931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3" name="Rectangle 932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4" name="Rectangle 933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5" name="Rectangle 934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6" name="Rectangle 93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7" name="Groupe 936"/>
          <p:cNvGrpSpPr/>
          <p:nvPr/>
        </p:nvGrpSpPr>
        <p:grpSpPr>
          <a:xfrm>
            <a:off x="7616830" y="919382"/>
            <a:ext cx="1359708" cy="2799863"/>
            <a:chOff x="7124303" y="973753"/>
            <a:chExt cx="1359708" cy="2902859"/>
          </a:xfrm>
        </p:grpSpPr>
        <p:sp>
          <p:nvSpPr>
            <p:cNvPr id="938" name="Rectangle 260"/>
            <p:cNvSpPr>
              <a:spLocks noChangeArrowheads="1"/>
            </p:cNvSpPr>
            <p:nvPr/>
          </p:nvSpPr>
          <p:spPr bwMode="auto">
            <a:xfrm>
              <a:off x="7576162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9" name="Rectangle 261"/>
            <p:cNvSpPr>
              <a:spLocks noChangeArrowheads="1"/>
            </p:cNvSpPr>
            <p:nvPr/>
          </p:nvSpPr>
          <p:spPr bwMode="auto">
            <a:xfrm>
              <a:off x="8026811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0" name="Rectangle 304"/>
            <p:cNvSpPr>
              <a:spLocks noChangeArrowheads="1"/>
            </p:cNvSpPr>
            <p:nvPr/>
          </p:nvSpPr>
          <p:spPr bwMode="auto">
            <a:xfrm>
              <a:off x="7576162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1" name="Rectangle 306"/>
            <p:cNvSpPr>
              <a:spLocks noChangeArrowheads="1"/>
            </p:cNvSpPr>
            <p:nvPr/>
          </p:nvSpPr>
          <p:spPr bwMode="auto">
            <a:xfrm>
              <a:off x="7576162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2" name="Rectangle 307"/>
            <p:cNvSpPr>
              <a:spLocks noChangeArrowheads="1"/>
            </p:cNvSpPr>
            <p:nvPr/>
          </p:nvSpPr>
          <p:spPr bwMode="auto">
            <a:xfrm>
              <a:off x="8026811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3" name="Rectangle 309"/>
            <p:cNvSpPr>
              <a:spLocks noChangeArrowheads="1"/>
            </p:cNvSpPr>
            <p:nvPr/>
          </p:nvSpPr>
          <p:spPr bwMode="auto">
            <a:xfrm>
              <a:off x="8026811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44" name="Rectangle 943"/>
            <p:cNvSpPr>
              <a:spLocks noChangeArrowheads="1"/>
            </p:cNvSpPr>
            <p:nvPr/>
          </p:nvSpPr>
          <p:spPr bwMode="auto">
            <a:xfrm>
              <a:off x="7574953" y="350581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5" name="Rectangle 944"/>
            <p:cNvSpPr>
              <a:spLocks noChangeArrowheads="1"/>
            </p:cNvSpPr>
            <p:nvPr/>
          </p:nvSpPr>
          <p:spPr bwMode="auto">
            <a:xfrm>
              <a:off x="8025603" y="350581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946" name="Rectangle 945"/>
            <p:cNvSpPr>
              <a:spLocks noChangeArrowheads="1"/>
            </p:cNvSpPr>
            <p:nvPr/>
          </p:nvSpPr>
          <p:spPr bwMode="auto">
            <a:xfrm>
              <a:off x="7576162" y="316201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7" name="Rectangle 946"/>
            <p:cNvSpPr>
              <a:spLocks noChangeArrowheads="1"/>
            </p:cNvSpPr>
            <p:nvPr/>
          </p:nvSpPr>
          <p:spPr bwMode="auto">
            <a:xfrm>
              <a:off x="8026811" y="316201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8" name="Rectangle 259"/>
            <p:cNvSpPr>
              <a:spLocks noChangeArrowheads="1"/>
            </p:cNvSpPr>
            <p:nvPr/>
          </p:nvSpPr>
          <p:spPr bwMode="auto">
            <a:xfrm>
              <a:off x="7125512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9" name="Rectangle 260"/>
            <p:cNvSpPr>
              <a:spLocks noChangeArrowheads="1"/>
            </p:cNvSpPr>
            <p:nvPr/>
          </p:nvSpPr>
          <p:spPr bwMode="auto">
            <a:xfrm>
              <a:off x="7576162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0" name="Rectangle 261"/>
            <p:cNvSpPr>
              <a:spLocks noChangeArrowheads="1"/>
            </p:cNvSpPr>
            <p:nvPr/>
          </p:nvSpPr>
          <p:spPr bwMode="auto">
            <a:xfrm>
              <a:off x="8026811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1" name="Rectangle 301"/>
            <p:cNvSpPr>
              <a:spLocks noChangeArrowheads="1"/>
            </p:cNvSpPr>
            <p:nvPr/>
          </p:nvSpPr>
          <p:spPr bwMode="auto">
            <a:xfrm>
              <a:off x="7125512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2" name="Rectangle 304"/>
            <p:cNvSpPr>
              <a:spLocks noChangeArrowheads="1"/>
            </p:cNvSpPr>
            <p:nvPr/>
          </p:nvSpPr>
          <p:spPr bwMode="auto">
            <a:xfrm>
              <a:off x="7576162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3" name="Rectangle 306"/>
            <p:cNvSpPr>
              <a:spLocks noChangeArrowheads="1"/>
            </p:cNvSpPr>
            <p:nvPr/>
          </p:nvSpPr>
          <p:spPr bwMode="auto">
            <a:xfrm>
              <a:off x="7576162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4" name="Rectangle 307"/>
            <p:cNvSpPr>
              <a:spLocks noChangeArrowheads="1"/>
            </p:cNvSpPr>
            <p:nvPr/>
          </p:nvSpPr>
          <p:spPr bwMode="auto">
            <a:xfrm>
              <a:off x="8026811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5" name="Rectangle 309"/>
            <p:cNvSpPr>
              <a:spLocks noChangeArrowheads="1"/>
            </p:cNvSpPr>
            <p:nvPr/>
          </p:nvSpPr>
          <p:spPr bwMode="auto">
            <a:xfrm>
              <a:off x="8026811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56" name="Rectangle 259"/>
            <p:cNvSpPr>
              <a:spLocks noChangeArrowheads="1"/>
            </p:cNvSpPr>
            <p:nvPr/>
          </p:nvSpPr>
          <p:spPr bwMode="auto">
            <a:xfrm>
              <a:off x="7125512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7" name="Rectangle 260"/>
            <p:cNvSpPr>
              <a:spLocks noChangeArrowheads="1"/>
            </p:cNvSpPr>
            <p:nvPr/>
          </p:nvSpPr>
          <p:spPr bwMode="auto">
            <a:xfrm>
              <a:off x="7576162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8" name="Rectangle 261"/>
            <p:cNvSpPr>
              <a:spLocks noChangeArrowheads="1"/>
            </p:cNvSpPr>
            <p:nvPr/>
          </p:nvSpPr>
          <p:spPr bwMode="auto">
            <a:xfrm>
              <a:off x="8026811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9" name="Rectangle 259"/>
            <p:cNvSpPr>
              <a:spLocks noChangeArrowheads="1"/>
            </p:cNvSpPr>
            <p:nvPr/>
          </p:nvSpPr>
          <p:spPr bwMode="auto">
            <a:xfrm>
              <a:off x="7125512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0" name="Rectangle 301"/>
            <p:cNvSpPr>
              <a:spLocks noChangeArrowheads="1"/>
            </p:cNvSpPr>
            <p:nvPr/>
          </p:nvSpPr>
          <p:spPr bwMode="auto">
            <a:xfrm>
              <a:off x="7125512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1" name="Rectangle 960"/>
            <p:cNvSpPr>
              <a:spLocks noChangeArrowheads="1"/>
            </p:cNvSpPr>
            <p:nvPr/>
          </p:nvSpPr>
          <p:spPr bwMode="auto">
            <a:xfrm>
              <a:off x="7124303" y="350581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2" name="Rectangle 259"/>
            <p:cNvSpPr>
              <a:spLocks noChangeArrowheads="1"/>
            </p:cNvSpPr>
            <p:nvPr/>
          </p:nvSpPr>
          <p:spPr bwMode="auto">
            <a:xfrm>
              <a:off x="7125512" y="316201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3" name="Rectangle 962"/>
            <p:cNvSpPr>
              <a:spLocks noChangeArrowheads="1"/>
            </p:cNvSpPr>
            <p:nvPr/>
          </p:nvSpPr>
          <p:spPr bwMode="auto">
            <a:xfrm>
              <a:off x="7124303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964" name="Rectangle 963"/>
            <p:cNvSpPr>
              <a:spLocks noChangeArrowheads="1"/>
            </p:cNvSpPr>
            <p:nvPr/>
          </p:nvSpPr>
          <p:spPr bwMode="auto">
            <a:xfrm>
              <a:off x="7574953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5" name="Rectangle 964"/>
            <p:cNvSpPr>
              <a:spLocks noChangeArrowheads="1"/>
            </p:cNvSpPr>
            <p:nvPr/>
          </p:nvSpPr>
          <p:spPr bwMode="auto">
            <a:xfrm>
              <a:off x="8025603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</p:grpSp>
      <p:cxnSp>
        <p:nvCxnSpPr>
          <p:cNvPr id="966" name="Connecteur droit 965"/>
          <p:cNvCxnSpPr/>
          <p:nvPr/>
        </p:nvCxnSpPr>
        <p:spPr>
          <a:xfrm flipH="1" flipV="1">
            <a:off x="8060080" y="2318312"/>
            <a:ext cx="1093744" cy="101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7" name="Connecteur droit 966"/>
          <p:cNvCxnSpPr/>
          <p:nvPr/>
        </p:nvCxnSpPr>
        <p:spPr>
          <a:xfrm flipH="1" flipV="1">
            <a:off x="7638898" y="3717032"/>
            <a:ext cx="1541614" cy="102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Rectangle 291"/>
          <p:cNvSpPr/>
          <p:nvPr/>
        </p:nvSpPr>
        <p:spPr>
          <a:xfrm>
            <a:off x="18232" y="5589240"/>
            <a:ext cx="6403772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Une autre méthode de « remplissage » du code gray. On regarde le cycle de la première colonne (à droite) : 0;11;00;11…Le cycle de la colonne suivante est multiplié par deux: 00;1111;0000;1111.etc…..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23880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8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-0.00243 0.10717 " pathEditMode="relative" rAng="0" ptsTypes="AA">
                                      <p:cBhvr>
                                        <p:cTn id="94" dur="15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5347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3 -0.08703 L -0.00243 0.00348 " pathEditMode="relative" rAng="0" ptsTypes="AA">
                                      <p:cBhvr>
                                        <p:cTn id="105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4514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75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000"/>
                            </p:stCondLst>
                            <p:childTnLst>
                              <p:par>
                                <p:cTn id="1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10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-0.00052 0.21088 " pathEditMode="relative" rAng="0" ptsTypes="AA">
                                      <p:cBhvr>
                                        <p:cTn id="142" dur="1750" fill="hold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0532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1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1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75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19098 L 0.00122 0.00139 " pathEditMode="relative" rAng="0" ptsTypes="AA">
                                      <p:cBhvr>
                                        <p:cTn id="153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9606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75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500"/>
                            </p:stCondLst>
                            <p:childTnLst>
                              <p:par>
                                <p:cTn id="1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5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60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70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7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8500"/>
                            </p:stCondLst>
                            <p:childTnLst>
                              <p:par>
                                <p:cTn id="2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41" grpId="0" animBg="1"/>
      <p:bldP spid="842" grpId="0" animBg="1"/>
      <p:bldP spid="2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3275856" y="1935216"/>
            <a:ext cx="5782766" cy="233910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gray, binaire naturel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effectuer cette conversion sans avoir à écrire un tableau avec toutes les valeurs, on utilise une opération logique avec une fonction que l’on appelle le « OU exclusif » symbole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. Dans cette fonction, pour avoir la sortie à « 1 » logique il faut que une et une seule des entrées soit à « 1 » logique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grpSp>
        <p:nvGrpSpPr>
          <p:cNvPr id="310" name="Groupe 309"/>
          <p:cNvGrpSpPr/>
          <p:nvPr/>
        </p:nvGrpSpPr>
        <p:grpSpPr>
          <a:xfrm flipH="1">
            <a:off x="3420315" y="4544717"/>
            <a:ext cx="1642560" cy="371475"/>
            <a:chOff x="6195995" y="973078"/>
            <a:chExt cx="1642560" cy="371475"/>
          </a:xfrm>
        </p:grpSpPr>
        <p:sp>
          <p:nvSpPr>
            <p:cNvPr id="31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fr-F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  <a:sym typeface="Symbol"/>
                </a:rPr>
                <a:t> 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Groupe 321"/>
          <p:cNvGrpSpPr/>
          <p:nvPr/>
        </p:nvGrpSpPr>
        <p:grpSpPr>
          <a:xfrm flipH="1">
            <a:off x="3420315" y="4918320"/>
            <a:ext cx="1642560" cy="371475"/>
            <a:chOff x="6195995" y="973078"/>
            <a:chExt cx="1642560" cy="371475"/>
          </a:xfrm>
        </p:grpSpPr>
        <p:sp>
          <p:nvSpPr>
            <p:cNvPr id="323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4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6" name="Groupe 325"/>
          <p:cNvGrpSpPr/>
          <p:nvPr/>
        </p:nvGrpSpPr>
        <p:grpSpPr>
          <a:xfrm flipH="1">
            <a:off x="3419872" y="5279880"/>
            <a:ext cx="1642560" cy="371475"/>
            <a:chOff x="6195995" y="973078"/>
            <a:chExt cx="1642560" cy="371475"/>
          </a:xfrm>
        </p:grpSpPr>
        <p:sp>
          <p:nvSpPr>
            <p:cNvPr id="327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0" name="Groupe 329"/>
          <p:cNvGrpSpPr/>
          <p:nvPr/>
        </p:nvGrpSpPr>
        <p:grpSpPr>
          <a:xfrm flipH="1">
            <a:off x="3419872" y="5631027"/>
            <a:ext cx="1642560" cy="371475"/>
            <a:chOff x="6195995" y="973078"/>
            <a:chExt cx="1642560" cy="371475"/>
          </a:xfrm>
        </p:grpSpPr>
        <p:sp>
          <p:nvSpPr>
            <p:cNvPr id="33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3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4" name="Groupe 333"/>
          <p:cNvGrpSpPr/>
          <p:nvPr/>
        </p:nvGrpSpPr>
        <p:grpSpPr>
          <a:xfrm flipH="1">
            <a:off x="3419872" y="6009853"/>
            <a:ext cx="1642560" cy="371475"/>
            <a:chOff x="6195995" y="973078"/>
            <a:chExt cx="1642560" cy="371475"/>
          </a:xfrm>
        </p:grpSpPr>
        <p:sp>
          <p:nvSpPr>
            <p:cNvPr id="335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6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8" name="Rectangle 297"/>
          <p:cNvSpPr/>
          <p:nvPr/>
        </p:nvSpPr>
        <p:spPr>
          <a:xfrm>
            <a:off x="39348" y="210884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00" name="Rectangle 299"/>
          <p:cNvSpPr/>
          <p:nvPr/>
        </p:nvSpPr>
        <p:spPr>
          <a:xfrm>
            <a:off x="2055572" y="239688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grpSp>
        <p:nvGrpSpPr>
          <p:cNvPr id="5" name="Groupe 4"/>
          <p:cNvGrpSpPr/>
          <p:nvPr/>
        </p:nvGrpSpPr>
        <p:grpSpPr>
          <a:xfrm>
            <a:off x="327380" y="1935216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8" name="Rectangle 337"/>
          <p:cNvSpPr/>
          <p:nvPr/>
        </p:nvSpPr>
        <p:spPr>
          <a:xfrm>
            <a:off x="39348" y="262853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08" name="Rectangle 307"/>
          <p:cNvSpPr/>
          <p:nvPr/>
        </p:nvSpPr>
        <p:spPr>
          <a:xfrm>
            <a:off x="39348" y="331703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09" name="Rectangle 308"/>
          <p:cNvSpPr/>
          <p:nvPr/>
        </p:nvSpPr>
        <p:spPr>
          <a:xfrm>
            <a:off x="39348" y="382108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grpSp>
        <p:nvGrpSpPr>
          <p:cNvPr id="9" name="Groupe 8"/>
          <p:cNvGrpSpPr/>
          <p:nvPr/>
        </p:nvGrpSpPr>
        <p:grpSpPr>
          <a:xfrm>
            <a:off x="327380" y="3143397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0" name="Rectangle 319"/>
          <p:cNvSpPr/>
          <p:nvPr/>
        </p:nvSpPr>
        <p:spPr>
          <a:xfrm>
            <a:off x="2055572" y="361150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347802" y="4351578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50449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52" name="Rectangle 351"/>
          <p:cNvSpPr/>
          <p:nvPr/>
        </p:nvSpPr>
        <p:spPr>
          <a:xfrm>
            <a:off x="39348" y="452521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353" name="Rectangle 352"/>
          <p:cNvSpPr/>
          <p:nvPr/>
        </p:nvSpPr>
        <p:spPr>
          <a:xfrm>
            <a:off x="2055572" y="481968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360" name="Rectangle 359"/>
          <p:cNvSpPr/>
          <p:nvPr/>
        </p:nvSpPr>
        <p:spPr>
          <a:xfrm>
            <a:off x="39348" y="623744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2055572" y="602142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39348" y="573339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73" name="Rectangle 72"/>
          <p:cNvSpPr/>
          <p:nvPr/>
        </p:nvSpPr>
        <p:spPr>
          <a:xfrm>
            <a:off x="5868144" y="4653136"/>
            <a:ext cx="2686422" cy="163121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Soit a et b les deux entrées de la fonction, et S la sortie, on a: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S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= a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  b 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0851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8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8" grpId="0"/>
      <p:bldP spid="300" grpId="0"/>
      <p:bldP spid="338" grpId="0"/>
      <p:bldP spid="308" grpId="0"/>
      <p:bldP spid="309" grpId="0"/>
      <p:bldP spid="320" grpId="0"/>
      <p:bldP spid="351" grpId="0"/>
      <p:bldP spid="352" grpId="0"/>
      <p:bldP spid="353" grpId="0"/>
      <p:bldP spid="360" grpId="0"/>
      <p:bldP spid="361" grpId="0"/>
      <p:bldP spid="366" grpId="0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179859" y="6165304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5" name="Rectangle 124"/>
          <p:cNvSpPr/>
          <p:nvPr/>
        </p:nvSpPr>
        <p:spPr>
          <a:xfrm>
            <a:off x="6788175" y="615659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8" name="Rectangle 127"/>
          <p:cNvSpPr/>
          <p:nvPr/>
        </p:nvSpPr>
        <p:spPr>
          <a:xfrm>
            <a:off x="7392831" y="618692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893019"/>
            <a:ext cx="6552728" cy="261610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Gray vers Binaire naturel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applique l’équation suivante avec l’opérateur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 ou exclusif » symbole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On considère B comme étant un élément du code binaire recherché, G comme étant un élément du code gray à convertir, et n le rang de l’élément (bit) en question:</a:t>
            </a: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Ce qui peut aussi se représenter avec ce schéma.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415617" y="87918"/>
            <a:ext cx="1643005" cy="1730013"/>
            <a:chOff x="7415617" y="87918"/>
            <a:chExt cx="1728825" cy="1859356"/>
          </a:xfrm>
        </p:grpSpPr>
        <p:grpSp>
          <p:nvGrpSpPr>
            <p:cNvPr id="310" name="Groupe 309"/>
            <p:cNvGrpSpPr/>
            <p:nvPr/>
          </p:nvGrpSpPr>
          <p:grpSpPr>
            <a:xfrm flipH="1">
              <a:off x="7416060" y="87918"/>
              <a:ext cx="1728382" cy="394220"/>
              <a:chOff x="6195995" y="973078"/>
              <a:chExt cx="1642560" cy="371475"/>
            </a:xfrm>
          </p:grpSpPr>
          <p:sp>
            <p:nvSpPr>
              <p:cNvPr id="31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fr-F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  <a:sym typeface="Symbol"/>
                  </a:rPr>
                  <a:t>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2" name="Groupe 321"/>
            <p:cNvGrpSpPr/>
            <p:nvPr/>
          </p:nvGrpSpPr>
          <p:grpSpPr>
            <a:xfrm flipH="1">
              <a:off x="7416060" y="461521"/>
              <a:ext cx="1728382" cy="394220"/>
              <a:chOff x="6195995" y="973078"/>
              <a:chExt cx="1642560" cy="371475"/>
            </a:xfrm>
          </p:grpSpPr>
          <p:sp>
            <p:nvSpPr>
              <p:cNvPr id="323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6" name="Groupe 325"/>
            <p:cNvGrpSpPr/>
            <p:nvPr/>
          </p:nvGrpSpPr>
          <p:grpSpPr>
            <a:xfrm flipH="1">
              <a:off x="7415617" y="823081"/>
              <a:ext cx="1728382" cy="394220"/>
              <a:chOff x="6195995" y="973078"/>
              <a:chExt cx="1642560" cy="371475"/>
            </a:xfrm>
          </p:grpSpPr>
          <p:sp>
            <p:nvSpPr>
              <p:cNvPr id="327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 flipH="1">
              <a:off x="7415617" y="1174228"/>
              <a:ext cx="1728382" cy="394220"/>
              <a:chOff x="6195995" y="973078"/>
              <a:chExt cx="1642560" cy="371475"/>
            </a:xfrm>
          </p:grpSpPr>
          <p:sp>
            <p:nvSpPr>
              <p:cNvPr id="33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4" name="Groupe 333"/>
            <p:cNvGrpSpPr/>
            <p:nvPr/>
          </p:nvGrpSpPr>
          <p:grpSpPr>
            <a:xfrm flipH="1">
              <a:off x="7415617" y="1553054"/>
              <a:ext cx="1728382" cy="394220"/>
              <a:chOff x="6195995" y="973078"/>
              <a:chExt cx="1642560" cy="371475"/>
            </a:xfrm>
          </p:grpSpPr>
          <p:sp>
            <p:nvSpPr>
              <p:cNvPr id="335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979712" y="602142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2225" y="566124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16" name="Forme libre 15"/>
          <p:cNvSpPr/>
          <p:nvPr/>
        </p:nvSpPr>
        <p:spPr>
          <a:xfrm>
            <a:off x="315686" y="2394857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orme libre 77"/>
          <p:cNvSpPr/>
          <p:nvPr/>
        </p:nvSpPr>
        <p:spPr>
          <a:xfrm>
            <a:off x="333393" y="3744259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orme libre 78"/>
          <p:cNvSpPr/>
          <p:nvPr/>
        </p:nvSpPr>
        <p:spPr>
          <a:xfrm>
            <a:off x="353815" y="5103923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75390" y="4695527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-2097" y="433535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1962471" y="332121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-15016" y="296103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1962471" y="194727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-15016" y="1587099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371547" y="5748180"/>
            <a:ext cx="4584829" cy="504075"/>
            <a:chOff x="3059832" y="5748180"/>
            <a:chExt cx="4584829" cy="504075"/>
          </a:xfrm>
        </p:grpSpPr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5508177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6116058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6725089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7334119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367173" y="6244959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Connecteur droit avec flèche 17"/>
          <p:cNvCxnSpPr>
            <a:endCxn id="112" idx="0"/>
          </p:cNvCxnSpPr>
          <p:nvPr/>
        </p:nvCxnSpPr>
        <p:spPr>
          <a:xfrm>
            <a:off x="5817118" y="6021423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>
            <a:off x="6429373" y="607167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/>
        </p:nvCxnSpPr>
        <p:spPr>
          <a:xfrm rot="16200000" flipH="1">
            <a:off x="6081767" y="633694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/>
        </p:nvCxnSpPr>
        <p:spPr>
          <a:xfrm>
            <a:off x="7037689" y="60629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/>
        </p:nvCxnSpPr>
        <p:spPr>
          <a:xfrm rot="16200000" flipH="1">
            <a:off x="6690083" y="632823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7642345" y="609329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/>
        </p:nvCxnSpPr>
        <p:spPr>
          <a:xfrm rot="16200000" flipH="1">
            <a:off x="7294739" y="63585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2505894" y="4665910"/>
            <a:ext cx="6552728" cy="92333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On peut aussi procéder ainsi, en commençant par le bit de poids le plus fort et en sachant que ce bit (MSB) est le même en GRAY qu’en Binaire </a:t>
            </a:r>
            <a:r>
              <a:rPr lang="fr-FR" b="1" dirty="0" smtClean="0"/>
              <a:t>naturel</a:t>
            </a:r>
            <a:r>
              <a:rPr lang="fr-FR" u="sng" dirty="0" smtClean="0"/>
              <a:t>.</a:t>
            </a:r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val="15496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9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4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9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4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9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1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4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9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1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4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6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9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1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4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6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19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15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4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5" grpId="0"/>
      <p:bldP spid="128" grpId="0"/>
      <p:bldP spid="7" grpId="0" animBg="1"/>
      <p:bldP spid="351" grpId="0"/>
      <p:bldP spid="361" grpId="0"/>
      <p:bldP spid="366" grpId="0"/>
      <p:bldP spid="16" grpId="0" animBg="1"/>
      <p:bldP spid="78" grpId="0" animBg="1"/>
      <p:bldP spid="79" grpId="0" animBg="1"/>
      <p:bldP spid="80" grpId="0"/>
      <p:bldP spid="81" grpId="0"/>
      <p:bldP spid="82" grpId="0"/>
      <p:bldP spid="83" grpId="0"/>
      <p:bldP spid="84" grpId="0"/>
      <p:bldP spid="85" grpId="0"/>
      <p:bldP spid="112" grpId="0" animBg="1"/>
      <p:bldP spid="113" grpId="0" animBg="1"/>
      <p:bldP spid="114" grpId="0" animBg="1"/>
      <p:bldP spid="115" grpId="0" animBg="1"/>
      <p:bldP spid="116" grpId="0" animBg="1"/>
      <p:bldP spid="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981870"/>
            <a:ext cx="6552728" cy="123110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gray vers binaire naturel</a:t>
            </a: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A vous d’essayer…….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415619" y="87917"/>
            <a:ext cx="1643003" cy="1836611"/>
            <a:chOff x="7415619" y="87917"/>
            <a:chExt cx="1643003" cy="1836611"/>
          </a:xfrm>
        </p:grpSpPr>
        <p:grpSp>
          <p:nvGrpSpPr>
            <p:cNvPr id="310" name="Groupe 309"/>
            <p:cNvGrpSpPr/>
            <p:nvPr/>
          </p:nvGrpSpPr>
          <p:grpSpPr>
            <a:xfrm flipH="1">
              <a:off x="7416062" y="87917"/>
              <a:ext cx="1642560" cy="371475"/>
              <a:chOff x="6195995" y="973078"/>
              <a:chExt cx="1642560" cy="371475"/>
            </a:xfrm>
          </p:grpSpPr>
          <p:sp>
            <p:nvSpPr>
              <p:cNvPr id="31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fr-F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  <a:sym typeface="Symbol"/>
                  </a:rPr>
                  <a:t>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2" name="Groupe 321"/>
            <p:cNvGrpSpPr/>
            <p:nvPr/>
          </p:nvGrpSpPr>
          <p:grpSpPr>
            <a:xfrm flipH="1">
              <a:off x="7416062" y="461520"/>
              <a:ext cx="1642560" cy="371475"/>
              <a:chOff x="6195995" y="973078"/>
              <a:chExt cx="1642560" cy="371475"/>
            </a:xfrm>
          </p:grpSpPr>
          <p:sp>
            <p:nvSpPr>
              <p:cNvPr id="323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6" name="Groupe 325"/>
            <p:cNvGrpSpPr/>
            <p:nvPr/>
          </p:nvGrpSpPr>
          <p:grpSpPr>
            <a:xfrm flipH="1">
              <a:off x="7415619" y="823080"/>
              <a:ext cx="1642560" cy="371475"/>
              <a:chOff x="6195995" y="973078"/>
              <a:chExt cx="1642560" cy="371475"/>
            </a:xfrm>
          </p:grpSpPr>
          <p:sp>
            <p:nvSpPr>
              <p:cNvPr id="327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 flipH="1">
              <a:off x="7415619" y="1174227"/>
              <a:ext cx="1642560" cy="371475"/>
              <a:chOff x="6195995" y="973078"/>
              <a:chExt cx="1642560" cy="371475"/>
            </a:xfrm>
          </p:grpSpPr>
          <p:sp>
            <p:nvSpPr>
              <p:cNvPr id="33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4" name="Groupe 333"/>
            <p:cNvGrpSpPr/>
            <p:nvPr/>
          </p:nvGrpSpPr>
          <p:grpSpPr>
            <a:xfrm flipH="1">
              <a:off x="7415619" y="1553053"/>
              <a:ext cx="1642560" cy="371475"/>
              <a:chOff x="6195995" y="973078"/>
              <a:chExt cx="1642560" cy="371475"/>
            </a:xfrm>
          </p:grpSpPr>
          <p:sp>
            <p:nvSpPr>
              <p:cNvPr id="335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979712" y="602142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2225" y="566124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16" name="Forme libre 15"/>
          <p:cNvSpPr/>
          <p:nvPr/>
        </p:nvSpPr>
        <p:spPr>
          <a:xfrm>
            <a:off x="315686" y="2394857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orme libre 77"/>
          <p:cNvSpPr/>
          <p:nvPr/>
        </p:nvSpPr>
        <p:spPr>
          <a:xfrm>
            <a:off x="333393" y="3744259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orme libre 78"/>
          <p:cNvSpPr/>
          <p:nvPr/>
        </p:nvSpPr>
        <p:spPr>
          <a:xfrm>
            <a:off x="353815" y="5103923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75390" y="4695527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-2097" y="433535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1962471" y="332121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-15016" y="296103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1962471" y="194727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-15016" y="1587099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119" name="Rectangle 118"/>
          <p:cNvSpPr/>
          <p:nvPr/>
        </p:nvSpPr>
        <p:spPr>
          <a:xfrm>
            <a:off x="6622753" y="370322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2" name="Rectangle 121"/>
          <p:cNvSpPr/>
          <p:nvPr/>
        </p:nvSpPr>
        <p:spPr>
          <a:xfrm>
            <a:off x="7231069" y="3694512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9" name="Rectangle 128"/>
          <p:cNvSpPr/>
          <p:nvPr/>
        </p:nvSpPr>
        <p:spPr>
          <a:xfrm>
            <a:off x="7835725" y="3724842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30" name="Groupe 129"/>
          <p:cNvGrpSpPr/>
          <p:nvPr/>
        </p:nvGrpSpPr>
        <p:grpSpPr>
          <a:xfrm>
            <a:off x="3814441" y="3286099"/>
            <a:ext cx="4584829" cy="504075"/>
            <a:chOff x="3059832" y="5748180"/>
            <a:chExt cx="4584829" cy="504075"/>
          </a:xfrm>
        </p:grpSpPr>
        <p:sp>
          <p:nvSpPr>
            <p:cNvPr id="131" name="Rectangle 130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2" name="Rectangle 131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Rectangle 132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" name="Rectangle 133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" name="Rectangle 134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5951071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6558952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7167983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Rectangle 138"/>
          <p:cNvSpPr>
            <a:spLocks noChangeArrowheads="1"/>
          </p:cNvSpPr>
          <p:nvPr/>
        </p:nvSpPr>
        <p:spPr bwMode="auto">
          <a:xfrm>
            <a:off x="7777013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Rectangle 139"/>
          <p:cNvSpPr>
            <a:spLocks noChangeArrowheads="1"/>
          </p:cNvSpPr>
          <p:nvPr/>
        </p:nvSpPr>
        <p:spPr bwMode="auto">
          <a:xfrm>
            <a:off x="3810067" y="3782878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1" name="Connecteur droit avec flèche 140"/>
          <p:cNvCxnSpPr>
            <a:endCxn id="136" idx="0"/>
          </p:cNvCxnSpPr>
          <p:nvPr/>
        </p:nvCxnSpPr>
        <p:spPr>
          <a:xfrm>
            <a:off x="6260012" y="3559342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/>
          <p:nvPr/>
        </p:nvCxnSpPr>
        <p:spPr>
          <a:xfrm>
            <a:off x="6872267" y="360959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eur droit avec flèche 142"/>
          <p:cNvCxnSpPr/>
          <p:nvPr/>
        </p:nvCxnSpPr>
        <p:spPr>
          <a:xfrm rot="16200000" flipH="1">
            <a:off x="6524661" y="38748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avec flèche 143"/>
          <p:cNvCxnSpPr/>
          <p:nvPr/>
        </p:nvCxnSpPr>
        <p:spPr>
          <a:xfrm>
            <a:off x="7480583" y="360088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avec flèche 144"/>
          <p:cNvCxnSpPr/>
          <p:nvPr/>
        </p:nvCxnSpPr>
        <p:spPr>
          <a:xfrm rot="16200000" flipH="1">
            <a:off x="7132977" y="386615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avec flèche 145"/>
          <p:cNvCxnSpPr/>
          <p:nvPr/>
        </p:nvCxnSpPr>
        <p:spPr>
          <a:xfrm>
            <a:off x="8085239" y="363121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avec flèche 146"/>
          <p:cNvCxnSpPr/>
          <p:nvPr/>
        </p:nvCxnSpPr>
        <p:spPr>
          <a:xfrm rot="16200000" flipH="1">
            <a:off x="7737633" y="389648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/>
          <p:cNvSpPr/>
          <p:nvPr/>
        </p:nvSpPr>
        <p:spPr>
          <a:xfrm>
            <a:off x="6615871" y="4910838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49" name="Rectangle 148"/>
          <p:cNvSpPr/>
          <p:nvPr/>
        </p:nvSpPr>
        <p:spPr>
          <a:xfrm>
            <a:off x="7224187" y="4902127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50" name="Rectangle 149"/>
          <p:cNvSpPr/>
          <p:nvPr/>
        </p:nvSpPr>
        <p:spPr>
          <a:xfrm>
            <a:off x="7828843" y="4932457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51" name="Groupe 150"/>
          <p:cNvGrpSpPr/>
          <p:nvPr/>
        </p:nvGrpSpPr>
        <p:grpSpPr>
          <a:xfrm>
            <a:off x="3807559" y="4493714"/>
            <a:ext cx="4584829" cy="504075"/>
            <a:chOff x="3059832" y="5748180"/>
            <a:chExt cx="4584829" cy="504075"/>
          </a:xfrm>
        </p:grpSpPr>
        <p:sp>
          <p:nvSpPr>
            <p:cNvPr id="152" name="Rectangle 151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" name="Rectangle 152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Rectangle 153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" name="Rectangle 154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" name="Rectangle 155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5944189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6552070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Rectangle 158"/>
          <p:cNvSpPr>
            <a:spLocks noChangeArrowheads="1"/>
          </p:cNvSpPr>
          <p:nvPr/>
        </p:nvSpPr>
        <p:spPr bwMode="auto">
          <a:xfrm>
            <a:off x="7161101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7770131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Rectangle 160"/>
          <p:cNvSpPr>
            <a:spLocks noChangeArrowheads="1"/>
          </p:cNvSpPr>
          <p:nvPr/>
        </p:nvSpPr>
        <p:spPr bwMode="auto">
          <a:xfrm>
            <a:off x="3803185" y="4990493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2" name="Connecteur droit avec flèche 161"/>
          <p:cNvCxnSpPr>
            <a:endCxn id="157" idx="0"/>
          </p:cNvCxnSpPr>
          <p:nvPr/>
        </p:nvCxnSpPr>
        <p:spPr>
          <a:xfrm>
            <a:off x="6253130" y="476695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eur droit avec flèche 162"/>
          <p:cNvCxnSpPr/>
          <p:nvPr/>
        </p:nvCxnSpPr>
        <p:spPr>
          <a:xfrm>
            <a:off x="6865385" y="4817211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avec flèche 163"/>
          <p:cNvCxnSpPr/>
          <p:nvPr/>
        </p:nvCxnSpPr>
        <p:spPr>
          <a:xfrm rot="16200000" flipH="1">
            <a:off x="6517779" y="5082481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eur droit avec flèche 164"/>
          <p:cNvCxnSpPr/>
          <p:nvPr/>
        </p:nvCxnSpPr>
        <p:spPr>
          <a:xfrm>
            <a:off x="7473701" y="480850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eur droit avec flèche 165"/>
          <p:cNvCxnSpPr/>
          <p:nvPr/>
        </p:nvCxnSpPr>
        <p:spPr>
          <a:xfrm rot="16200000" flipH="1">
            <a:off x="7126095" y="507377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eur droit avec flèche 166"/>
          <p:cNvCxnSpPr/>
          <p:nvPr/>
        </p:nvCxnSpPr>
        <p:spPr>
          <a:xfrm>
            <a:off x="8078357" y="483883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eur droit avec flèche 167"/>
          <p:cNvCxnSpPr/>
          <p:nvPr/>
        </p:nvCxnSpPr>
        <p:spPr>
          <a:xfrm rot="16200000" flipH="1">
            <a:off x="7730751" y="510410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/>
          <p:cNvSpPr/>
          <p:nvPr/>
        </p:nvSpPr>
        <p:spPr>
          <a:xfrm>
            <a:off x="6592598" y="6121246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91" name="Rectangle 190"/>
          <p:cNvSpPr/>
          <p:nvPr/>
        </p:nvSpPr>
        <p:spPr>
          <a:xfrm>
            <a:off x="7200914" y="611253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92" name="Rectangle 191"/>
          <p:cNvSpPr/>
          <p:nvPr/>
        </p:nvSpPr>
        <p:spPr>
          <a:xfrm>
            <a:off x="7805570" y="614286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93" name="Groupe 192"/>
          <p:cNvGrpSpPr/>
          <p:nvPr/>
        </p:nvGrpSpPr>
        <p:grpSpPr>
          <a:xfrm>
            <a:off x="3784286" y="5704122"/>
            <a:ext cx="4584829" cy="504075"/>
            <a:chOff x="3059832" y="5748180"/>
            <a:chExt cx="4584829" cy="504075"/>
          </a:xfrm>
        </p:grpSpPr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" name="Rectangle 197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9" name="Rectangle 198"/>
          <p:cNvSpPr>
            <a:spLocks noChangeArrowheads="1"/>
          </p:cNvSpPr>
          <p:nvPr/>
        </p:nvSpPr>
        <p:spPr bwMode="auto">
          <a:xfrm>
            <a:off x="5920916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Rectangle 199"/>
          <p:cNvSpPr>
            <a:spLocks noChangeArrowheads="1"/>
          </p:cNvSpPr>
          <p:nvPr/>
        </p:nvSpPr>
        <p:spPr bwMode="auto">
          <a:xfrm>
            <a:off x="6528797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Rectangle 200"/>
          <p:cNvSpPr>
            <a:spLocks noChangeArrowheads="1"/>
          </p:cNvSpPr>
          <p:nvPr/>
        </p:nvSpPr>
        <p:spPr bwMode="auto">
          <a:xfrm>
            <a:off x="7137828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Rectangle 201"/>
          <p:cNvSpPr>
            <a:spLocks noChangeArrowheads="1"/>
          </p:cNvSpPr>
          <p:nvPr/>
        </p:nvSpPr>
        <p:spPr bwMode="auto">
          <a:xfrm>
            <a:off x="7746858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Rectangle 202"/>
          <p:cNvSpPr>
            <a:spLocks noChangeArrowheads="1"/>
          </p:cNvSpPr>
          <p:nvPr/>
        </p:nvSpPr>
        <p:spPr bwMode="auto">
          <a:xfrm>
            <a:off x="3779912" y="6200901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4" name="Connecteur droit avec flèche 203"/>
          <p:cNvCxnSpPr>
            <a:endCxn id="199" idx="0"/>
          </p:cNvCxnSpPr>
          <p:nvPr/>
        </p:nvCxnSpPr>
        <p:spPr>
          <a:xfrm>
            <a:off x="6229857" y="597736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eur droit avec flèche 204"/>
          <p:cNvCxnSpPr/>
          <p:nvPr/>
        </p:nvCxnSpPr>
        <p:spPr>
          <a:xfrm>
            <a:off x="6842112" y="602761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necteur droit avec flèche 205"/>
          <p:cNvCxnSpPr/>
          <p:nvPr/>
        </p:nvCxnSpPr>
        <p:spPr>
          <a:xfrm rot="16200000" flipH="1">
            <a:off x="6494506" y="629288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cteur droit avec flèche 206"/>
          <p:cNvCxnSpPr/>
          <p:nvPr/>
        </p:nvCxnSpPr>
        <p:spPr>
          <a:xfrm>
            <a:off x="7450428" y="601890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necteur droit avec flèche 207"/>
          <p:cNvCxnSpPr/>
          <p:nvPr/>
        </p:nvCxnSpPr>
        <p:spPr>
          <a:xfrm rot="16200000" flipH="1">
            <a:off x="7102822" y="628417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eur droit avec flèche 208"/>
          <p:cNvCxnSpPr/>
          <p:nvPr/>
        </p:nvCxnSpPr>
        <p:spPr>
          <a:xfrm>
            <a:off x="8055084" y="604923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necteur droit avec flèche 209"/>
          <p:cNvCxnSpPr/>
          <p:nvPr/>
        </p:nvCxnSpPr>
        <p:spPr>
          <a:xfrm rot="16200000" flipH="1">
            <a:off x="7707478" y="631450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9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9" grpId="0"/>
      <p:bldP spid="122" grpId="0"/>
      <p:bldP spid="129" grpId="0"/>
      <p:bldP spid="136" grpId="0" animBg="1"/>
      <p:bldP spid="137" grpId="0" animBg="1"/>
      <p:bldP spid="138" grpId="0" animBg="1"/>
      <p:bldP spid="139" grpId="0" animBg="1"/>
      <p:bldP spid="140" grpId="0" animBg="1"/>
      <p:bldP spid="148" grpId="0"/>
      <p:bldP spid="149" grpId="0"/>
      <p:bldP spid="150" grpId="0"/>
      <p:bldP spid="157" grpId="0" animBg="1"/>
      <p:bldP spid="158" grpId="0" animBg="1"/>
      <p:bldP spid="159" grpId="0" animBg="1"/>
      <p:bldP spid="160" grpId="0" animBg="1"/>
      <p:bldP spid="161" grpId="0" animBg="1"/>
      <p:bldP spid="190" grpId="0"/>
      <p:bldP spid="191" grpId="0"/>
      <p:bldP spid="192" grpId="0"/>
      <p:bldP spid="199" grpId="0" animBg="1"/>
      <p:bldP spid="200" grpId="0" animBg="1"/>
      <p:bldP spid="201" grpId="0" animBg="1"/>
      <p:bldP spid="202" grpId="0" animBg="1"/>
      <p:bldP spid="2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179859" y="6134974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5" name="Rectangle 124"/>
          <p:cNvSpPr/>
          <p:nvPr/>
        </p:nvSpPr>
        <p:spPr>
          <a:xfrm>
            <a:off x="6788175" y="612626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8" name="Rectangle 127"/>
          <p:cNvSpPr/>
          <p:nvPr/>
        </p:nvSpPr>
        <p:spPr>
          <a:xfrm>
            <a:off x="7392831" y="615659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893019"/>
            <a:ext cx="6574854" cy="261610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Binaire naturel vers Gray.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applique l’équation suivante avec l’opérateur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 ou exclusif » symbole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On considère B comme étant un élément du code binaire recherché, G comme étant un élément du code gray à convertir, et n le rang de l’élément (bit) en question:</a:t>
            </a: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Ce qui peut aussi se représenter avec ce schéma.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415620" y="44624"/>
            <a:ext cx="1642560" cy="1771715"/>
            <a:chOff x="7415619" y="87917"/>
            <a:chExt cx="1643003" cy="1836611"/>
          </a:xfrm>
        </p:grpSpPr>
        <p:grpSp>
          <p:nvGrpSpPr>
            <p:cNvPr id="310" name="Groupe 309"/>
            <p:cNvGrpSpPr/>
            <p:nvPr/>
          </p:nvGrpSpPr>
          <p:grpSpPr>
            <a:xfrm flipH="1">
              <a:off x="7416062" y="87917"/>
              <a:ext cx="1642560" cy="371475"/>
              <a:chOff x="6195995" y="973078"/>
              <a:chExt cx="1642560" cy="371475"/>
            </a:xfrm>
          </p:grpSpPr>
          <p:sp>
            <p:nvSpPr>
              <p:cNvPr id="31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fr-F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  <a:sym typeface="Symbol"/>
                  </a:rPr>
                  <a:t>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2" name="Groupe 321"/>
            <p:cNvGrpSpPr/>
            <p:nvPr/>
          </p:nvGrpSpPr>
          <p:grpSpPr>
            <a:xfrm flipH="1">
              <a:off x="7416062" y="461520"/>
              <a:ext cx="1642560" cy="371475"/>
              <a:chOff x="6195995" y="973078"/>
              <a:chExt cx="1642560" cy="371475"/>
            </a:xfrm>
          </p:grpSpPr>
          <p:sp>
            <p:nvSpPr>
              <p:cNvPr id="323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6" name="Groupe 325"/>
            <p:cNvGrpSpPr/>
            <p:nvPr/>
          </p:nvGrpSpPr>
          <p:grpSpPr>
            <a:xfrm flipH="1">
              <a:off x="7415619" y="823080"/>
              <a:ext cx="1642560" cy="371475"/>
              <a:chOff x="6195995" y="973078"/>
              <a:chExt cx="1642560" cy="371475"/>
            </a:xfrm>
          </p:grpSpPr>
          <p:sp>
            <p:nvSpPr>
              <p:cNvPr id="327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 flipH="1">
              <a:off x="7415619" y="1174227"/>
              <a:ext cx="1642560" cy="371475"/>
              <a:chOff x="6195995" y="973078"/>
              <a:chExt cx="1642560" cy="371475"/>
            </a:xfrm>
          </p:grpSpPr>
          <p:sp>
            <p:nvSpPr>
              <p:cNvPr id="33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4" name="Groupe 333"/>
            <p:cNvGrpSpPr/>
            <p:nvPr/>
          </p:nvGrpSpPr>
          <p:grpSpPr>
            <a:xfrm flipH="1">
              <a:off x="7415619" y="1553053"/>
              <a:ext cx="1642560" cy="371475"/>
              <a:chOff x="6195995" y="973078"/>
              <a:chExt cx="1642560" cy="371475"/>
            </a:xfrm>
          </p:grpSpPr>
          <p:sp>
            <p:nvSpPr>
              <p:cNvPr id="335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607708" y="4946901"/>
                <a:ext cx="291884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" y="570363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1968285" y="602128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-21709" y="435864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1922167" y="4659516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-36512" y="2967335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1979712" y="332580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-43207" y="162880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1954455" y="1959223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371547" y="5717850"/>
            <a:ext cx="4584829" cy="504075"/>
            <a:chOff x="3059832" y="5748180"/>
            <a:chExt cx="4584829" cy="504075"/>
          </a:xfrm>
        </p:grpSpPr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5508177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6116058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6725089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7334119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367173" y="6214629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Gray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Connecteur droit avec flèche 17"/>
          <p:cNvCxnSpPr>
            <a:endCxn id="112" idx="0"/>
          </p:cNvCxnSpPr>
          <p:nvPr/>
        </p:nvCxnSpPr>
        <p:spPr>
          <a:xfrm>
            <a:off x="5817118" y="5991093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>
            <a:off x="6429373" y="604134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/>
        </p:nvCxnSpPr>
        <p:spPr>
          <a:xfrm>
            <a:off x="5896089" y="5991821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/>
        </p:nvCxnSpPr>
        <p:spPr>
          <a:xfrm>
            <a:off x="7037689" y="603263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/>
        </p:nvCxnSpPr>
        <p:spPr>
          <a:xfrm>
            <a:off x="6494804" y="6013592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7642345" y="60629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/>
        </p:nvCxnSpPr>
        <p:spPr>
          <a:xfrm>
            <a:off x="7187971" y="6032636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/>
          <p:nvPr/>
        </p:nvCxnSpPr>
        <p:spPr>
          <a:xfrm>
            <a:off x="531226" y="2408939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/>
          <p:cNvCxnSpPr/>
          <p:nvPr/>
        </p:nvCxnSpPr>
        <p:spPr>
          <a:xfrm>
            <a:off x="586770" y="3758812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/>
          <p:cNvCxnSpPr/>
          <p:nvPr/>
        </p:nvCxnSpPr>
        <p:spPr>
          <a:xfrm>
            <a:off x="601349" y="5127065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2482883" y="4665910"/>
            <a:ext cx="6574854" cy="92333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On peut aussi procéder ainsi, en commençant indifféremment par le bit de poids le plus faible (MSB) ou le plus fort (MSB</a:t>
            </a:r>
            <a:r>
              <a:rPr lang="fr-FR" b="1" dirty="0" smtClean="0"/>
              <a:t>)</a:t>
            </a:r>
            <a:r>
              <a:rPr lang="fr-FR" u="sng" dirty="0" smtClean="0"/>
              <a:t>.</a:t>
            </a:r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val="219241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4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4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4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2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9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7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4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9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7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2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9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4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2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7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8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8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5" grpId="0"/>
      <p:bldP spid="128" grpId="0"/>
      <p:bldP spid="7" grpId="0" animBg="1"/>
      <p:bldP spid="351" grpId="0"/>
      <p:bldP spid="361" grpId="0"/>
      <p:bldP spid="366" grpId="0"/>
      <p:bldP spid="80" grpId="0"/>
      <p:bldP spid="81" grpId="0"/>
      <p:bldP spid="82" grpId="0"/>
      <p:bldP spid="83" grpId="0"/>
      <p:bldP spid="84" grpId="0"/>
      <p:bldP spid="85" grpId="0"/>
      <p:bldP spid="112" grpId="0" animBg="1"/>
      <p:bldP spid="113" grpId="0" animBg="1"/>
      <p:bldP spid="114" grpId="0" animBg="1"/>
      <p:bldP spid="115" grpId="0" animBg="1"/>
      <p:bldP spid="116" grpId="0" animBg="1"/>
      <p:bldP spid="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5868877" y="3708170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5" name="Rectangle 124"/>
          <p:cNvSpPr/>
          <p:nvPr/>
        </p:nvSpPr>
        <p:spPr>
          <a:xfrm>
            <a:off x="6477193" y="3699459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8" name="Rectangle 127"/>
          <p:cNvSpPr/>
          <p:nvPr/>
        </p:nvSpPr>
        <p:spPr>
          <a:xfrm>
            <a:off x="7081849" y="3729789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981870"/>
            <a:ext cx="6574854" cy="123110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Binaire naturel vers Gray. 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A vous d’essayer…….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310" name="Groupe 309"/>
          <p:cNvGrpSpPr/>
          <p:nvPr/>
        </p:nvGrpSpPr>
        <p:grpSpPr>
          <a:xfrm flipH="1">
            <a:off x="7416062" y="87917"/>
            <a:ext cx="1642560" cy="371475"/>
            <a:chOff x="6195995" y="973078"/>
            <a:chExt cx="1642560" cy="371475"/>
          </a:xfrm>
        </p:grpSpPr>
        <p:sp>
          <p:nvSpPr>
            <p:cNvPr id="31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 </a:t>
              </a:r>
              <a:r>
                <a:rPr lang="fr-F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  <a:sym typeface="Symbol"/>
                </a:rPr>
                <a:t>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Groupe 321"/>
          <p:cNvGrpSpPr/>
          <p:nvPr/>
        </p:nvGrpSpPr>
        <p:grpSpPr>
          <a:xfrm flipH="1">
            <a:off x="7416062" y="461520"/>
            <a:ext cx="1642560" cy="371475"/>
            <a:chOff x="6195995" y="973078"/>
            <a:chExt cx="1642560" cy="371475"/>
          </a:xfrm>
        </p:grpSpPr>
        <p:sp>
          <p:nvSpPr>
            <p:cNvPr id="323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4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6" name="Groupe 325"/>
          <p:cNvGrpSpPr/>
          <p:nvPr/>
        </p:nvGrpSpPr>
        <p:grpSpPr>
          <a:xfrm flipH="1">
            <a:off x="7415619" y="823080"/>
            <a:ext cx="1642560" cy="371475"/>
            <a:chOff x="6195995" y="973078"/>
            <a:chExt cx="1642560" cy="371475"/>
          </a:xfrm>
        </p:grpSpPr>
        <p:sp>
          <p:nvSpPr>
            <p:cNvPr id="327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0" name="Groupe 329"/>
          <p:cNvGrpSpPr/>
          <p:nvPr/>
        </p:nvGrpSpPr>
        <p:grpSpPr>
          <a:xfrm flipH="1">
            <a:off x="7415619" y="1174227"/>
            <a:ext cx="1642560" cy="371475"/>
            <a:chOff x="6195995" y="973078"/>
            <a:chExt cx="1642560" cy="371475"/>
          </a:xfrm>
        </p:grpSpPr>
        <p:sp>
          <p:nvSpPr>
            <p:cNvPr id="33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3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4" name="Groupe 333"/>
          <p:cNvGrpSpPr/>
          <p:nvPr/>
        </p:nvGrpSpPr>
        <p:grpSpPr>
          <a:xfrm flipH="1">
            <a:off x="7415619" y="1553053"/>
            <a:ext cx="1642560" cy="371475"/>
            <a:chOff x="6195995" y="973078"/>
            <a:chExt cx="1642560" cy="371475"/>
          </a:xfrm>
        </p:grpSpPr>
        <p:sp>
          <p:nvSpPr>
            <p:cNvPr id="335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6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607708" y="4946901"/>
                <a:ext cx="291884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" y="570363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1968285" y="602128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-21709" y="435864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1922167" y="4659516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-36512" y="2967335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1979712" y="332580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-43207" y="162880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1954455" y="1959223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060565" y="3291046"/>
            <a:ext cx="4584829" cy="504075"/>
            <a:chOff x="3059832" y="5748180"/>
            <a:chExt cx="4584829" cy="504075"/>
          </a:xfrm>
        </p:grpSpPr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5197195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5805076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6414107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7023137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056191" y="3787825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 Gray</a:t>
            </a: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Connecteur droit avec flèche 17"/>
          <p:cNvCxnSpPr>
            <a:endCxn id="112" idx="0"/>
          </p:cNvCxnSpPr>
          <p:nvPr/>
        </p:nvCxnSpPr>
        <p:spPr>
          <a:xfrm>
            <a:off x="5506136" y="356428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>
            <a:off x="6118391" y="3614543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/>
        </p:nvCxnSpPr>
        <p:spPr>
          <a:xfrm>
            <a:off x="5585107" y="3565017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/>
        </p:nvCxnSpPr>
        <p:spPr>
          <a:xfrm>
            <a:off x="6726707" y="3605832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/>
        </p:nvCxnSpPr>
        <p:spPr>
          <a:xfrm>
            <a:off x="6183822" y="3586788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7331363" y="3636162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/>
        </p:nvCxnSpPr>
        <p:spPr>
          <a:xfrm>
            <a:off x="6876989" y="3605832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/>
          <p:nvPr/>
        </p:nvCxnSpPr>
        <p:spPr>
          <a:xfrm>
            <a:off x="531226" y="2408939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/>
          <p:cNvCxnSpPr/>
          <p:nvPr/>
        </p:nvCxnSpPr>
        <p:spPr>
          <a:xfrm>
            <a:off x="586770" y="3758812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/>
          <p:cNvCxnSpPr/>
          <p:nvPr/>
        </p:nvCxnSpPr>
        <p:spPr>
          <a:xfrm>
            <a:off x="601349" y="5127065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5868876" y="4901362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97" name="Rectangle 96"/>
          <p:cNvSpPr/>
          <p:nvPr/>
        </p:nvSpPr>
        <p:spPr>
          <a:xfrm>
            <a:off x="6477192" y="4892651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99" name="Rectangle 98"/>
          <p:cNvSpPr/>
          <p:nvPr/>
        </p:nvSpPr>
        <p:spPr>
          <a:xfrm>
            <a:off x="7081848" y="4922981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00" name="Groupe 99"/>
          <p:cNvGrpSpPr/>
          <p:nvPr/>
        </p:nvGrpSpPr>
        <p:grpSpPr>
          <a:xfrm>
            <a:off x="3060564" y="4484238"/>
            <a:ext cx="4584829" cy="504075"/>
            <a:chOff x="3059832" y="5748180"/>
            <a:chExt cx="4584829" cy="504075"/>
          </a:xfrm>
        </p:grpSpPr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5197194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5805075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Rectangle 109"/>
          <p:cNvSpPr>
            <a:spLocks noChangeArrowheads="1"/>
          </p:cNvSpPr>
          <p:nvPr/>
        </p:nvSpPr>
        <p:spPr bwMode="auto">
          <a:xfrm>
            <a:off x="6414106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7023136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3056190" y="4981017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 Gray</a:t>
            </a: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8" name="Connecteur droit avec flèche 117"/>
          <p:cNvCxnSpPr>
            <a:endCxn id="108" idx="0"/>
          </p:cNvCxnSpPr>
          <p:nvPr/>
        </p:nvCxnSpPr>
        <p:spPr>
          <a:xfrm>
            <a:off x="5506135" y="4757481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avec flèche 118"/>
          <p:cNvCxnSpPr/>
          <p:nvPr/>
        </p:nvCxnSpPr>
        <p:spPr>
          <a:xfrm>
            <a:off x="6118390" y="480773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avec flèche 121"/>
          <p:cNvCxnSpPr/>
          <p:nvPr/>
        </p:nvCxnSpPr>
        <p:spPr>
          <a:xfrm>
            <a:off x="5585106" y="4758209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/>
          <p:cNvCxnSpPr/>
          <p:nvPr/>
        </p:nvCxnSpPr>
        <p:spPr>
          <a:xfrm>
            <a:off x="6726706" y="4799024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avec flèche 129"/>
          <p:cNvCxnSpPr/>
          <p:nvPr/>
        </p:nvCxnSpPr>
        <p:spPr>
          <a:xfrm>
            <a:off x="6183821" y="4779980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eur droit avec flèche 130"/>
          <p:cNvCxnSpPr/>
          <p:nvPr/>
        </p:nvCxnSpPr>
        <p:spPr>
          <a:xfrm>
            <a:off x="7331362" y="4829354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avec flèche 131"/>
          <p:cNvCxnSpPr/>
          <p:nvPr/>
        </p:nvCxnSpPr>
        <p:spPr>
          <a:xfrm>
            <a:off x="6876988" y="4799024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/>
          <p:cNvSpPr/>
          <p:nvPr/>
        </p:nvSpPr>
        <p:spPr>
          <a:xfrm>
            <a:off x="5878614" y="6062966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34" name="Rectangle 133"/>
          <p:cNvSpPr/>
          <p:nvPr/>
        </p:nvSpPr>
        <p:spPr>
          <a:xfrm>
            <a:off x="6486930" y="605425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35" name="Rectangle 134"/>
          <p:cNvSpPr/>
          <p:nvPr/>
        </p:nvSpPr>
        <p:spPr>
          <a:xfrm>
            <a:off x="7091586" y="608458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36" name="Groupe 135"/>
          <p:cNvGrpSpPr/>
          <p:nvPr/>
        </p:nvGrpSpPr>
        <p:grpSpPr>
          <a:xfrm>
            <a:off x="3070302" y="5645842"/>
            <a:ext cx="4584829" cy="504075"/>
            <a:chOff x="3059832" y="5748180"/>
            <a:chExt cx="4584829" cy="504075"/>
          </a:xfrm>
        </p:grpSpPr>
        <p:sp>
          <p:nvSpPr>
            <p:cNvPr id="137" name="Rectangle 136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8" name="Rectangle 137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9" name="Rectangle 138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0" name="Rectangle 139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1" name="Rectangle 140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5206932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5814813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Rectangle 143"/>
          <p:cNvSpPr>
            <a:spLocks noChangeArrowheads="1"/>
          </p:cNvSpPr>
          <p:nvPr/>
        </p:nvSpPr>
        <p:spPr bwMode="auto">
          <a:xfrm>
            <a:off x="6423844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Rectangle 144"/>
          <p:cNvSpPr>
            <a:spLocks noChangeArrowheads="1"/>
          </p:cNvSpPr>
          <p:nvPr/>
        </p:nvSpPr>
        <p:spPr bwMode="auto">
          <a:xfrm>
            <a:off x="7032874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Rectangle 145"/>
          <p:cNvSpPr>
            <a:spLocks noChangeArrowheads="1"/>
          </p:cNvSpPr>
          <p:nvPr/>
        </p:nvSpPr>
        <p:spPr bwMode="auto">
          <a:xfrm>
            <a:off x="3065928" y="6142621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 Gray</a:t>
            </a: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7" name="Connecteur droit avec flèche 146"/>
          <p:cNvCxnSpPr>
            <a:endCxn id="142" idx="0"/>
          </p:cNvCxnSpPr>
          <p:nvPr/>
        </p:nvCxnSpPr>
        <p:spPr>
          <a:xfrm>
            <a:off x="5515873" y="591908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47"/>
          <p:cNvCxnSpPr/>
          <p:nvPr/>
        </p:nvCxnSpPr>
        <p:spPr>
          <a:xfrm>
            <a:off x="6128128" y="596933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eur droit avec flèche 148"/>
          <p:cNvCxnSpPr/>
          <p:nvPr/>
        </p:nvCxnSpPr>
        <p:spPr>
          <a:xfrm>
            <a:off x="5594844" y="5919813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avec flèche 149"/>
          <p:cNvCxnSpPr/>
          <p:nvPr/>
        </p:nvCxnSpPr>
        <p:spPr>
          <a:xfrm>
            <a:off x="6736444" y="596062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eur droit avec flèche 150"/>
          <p:cNvCxnSpPr/>
          <p:nvPr/>
        </p:nvCxnSpPr>
        <p:spPr>
          <a:xfrm>
            <a:off x="6193559" y="5941584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avec flèche 151"/>
          <p:cNvCxnSpPr/>
          <p:nvPr/>
        </p:nvCxnSpPr>
        <p:spPr>
          <a:xfrm>
            <a:off x="7341100" y="599095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cteur droit avec flèche 152"/>
          <p:cNvCxnSpPr/>
          <p:nvPr/>
        </p:nvCxnSpPr>
        <p:spPr>
          <a:xfrm>
            <a:off x="6886726" y="5960628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58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5" grpId="0"/>
      <p:bldP spid="128" grpId="0"/>
      <p:bldP spid="7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96" grpId="0"/>
      <p:bldP spid="97" grpId="0"/>
      <p:bldP spid="99" grpId="0"/>
      <p:bldP spid="108" grpId="0" animBg="1"/>
      <p:bldP spid="109" grpId="0" animBg="1"/>
      <p:bldP spid="110" grpId="0" animBg="1"/>
      <p:bldP spid="111" grpId="0" animBg="1"/>
      <p:bldP spid="117" grpId="0" animBg="1"/>
      <p:bldP spid="133" grpId="0"/>
      <p:bldP spid="134" grpId="0"/>
      <p:bldP spid="135" grpId="0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886073"/>
            <a:ext cx="4079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Codé Décimal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BCD…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6744" y="2053198"/>
            <a:ext cx="4075771" cy="147732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Très utilisé dans les interfaces « hommes machines » dès que l’on veut informer un système de grandeurs exprimées en décimales, ex: roues codeuses....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4366166" y="973078"/>
            <a:ext cx="4580392" cy="371475"/>
            <a:chOff x="4366166" y="973078"/>
            <a:chExt cx="4580392" cy="371475"/>
          </a:xfrm>
        </p:grpSpPr>
        <p:sp>
          <p:nvSpPr>
            <p:cNvPr id="138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257"/>
            <p:cNvSpPr>
              <a:spLocks noChangeArrowheads="1"/>
            </p:cNvSpPr>
            <p:nvPr/>
          </p:nvSpPr>
          <p:spPr bwMode="auto">
            <a:xfrm>
              <a:off x="5736184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Rectangle 254"/>
            <p:cNvSpPr>
              <a:spLocks noChangeArrowheads="1"/>
            </p:cNvSpPr>
            <p:nvPr/>
          </p:nvSpPr>
          <p:spPr bwMode="auto">
            <a:xfrm>
              <a:off x="4366166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255"/>
            <p:cNvSpPr>
              <a:spLocks noChangeArrowheads="1"/>
            </p:cNvSpPr>
            <p:nvPr/>
          </p:nvSpPr>
          <p:spPr bwMode="auto">
            <a:xfrm>
              <a:off x="4822838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Rectangle 256"/>
            <p:cNvSpPr>
              <a:spLocks noChangeArrowheads="1"/>
            </p:cNvSpPr>
            <p:nvPr/>
          </p:nvSpPr>
          <p:spPr bwMode="auto">
            <a:xfrm>
              <a:off x="5279511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8" name="Rectangle 254"/>
            <p:cNvSpPr>
              <a:spLocks noChangeArrowheads="1"/>
            </p:cNvSpPr>
            <p:nvPr/>
          </p:nvSpPr>
          <p:spPr bwMode="auto">
            <a:xfrm>
              <a:off x="6930334" y="97307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366166" y="1346141"/>
            <a:ext cx="4580392" cy="373063"/>
            <a:chOff x="4366166" y="1346141"/>
            <a:chExt cx="4580392" cy="373063"/>
          </a:xfrm>
        </p:grpSpPr>
        <p:sp>
          <p:nvSpPr>
            <p:cNvPr id="164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6"/>
            <p:cNvSpPr>
              <a:spLocks noChangeArrowheads="1"/>
            </p:cNvSpPr>
            <p:nvPr/>
          </p:nvSpPr>
          <p:spPr bwMode="auto">
            <a:xfrm>
              <a:off x="4366166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89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291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292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" name="Rectangle 294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" name="Rectangle 295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297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" name="Rectangle 286"/>
            <p:cNvSpPr>
              <a:spLocks noChangeArrowheads="1"/>
            </p:cNvSpPr>
            <p:nvPr/>
          </p:nvSpPr>
          <p:spPr bwMode="auto">
            <a:xfrm>
              <a:off x="6930334" y="1346141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4355976" y="613718"/>
            <a:ext cx="4590582" cy="371475"/>
            <a:chOff x="4355976" y="613718"/>
            <a:chExt cx="4590582" cy="371475"/>
          </a:xfrm>
        </p:grpSpPr>
        <p:sp>
          <p:nvSpPr>
            <p:cNvPr id="19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BCD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pur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2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4366166" y="1709402"/>
            <a:ext cx="4580392" cy="371475"/>
            <a:chOff x="4366166" y="1709402"/>
            <a:chExt cx="4580392" cy="371475"/>
          </a:xfrm>
        </p:grpSpPr>
        <p:sp>
          <p:nvSpPr>
            <p:cNvPr id="203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Rectangle 254"/>
            <p:cNvSpPr>
              <a:spLocks noChangeArrowheads="1"/>
            </p:cNvSpPr>
            <p:nvPr/>
          </p:nvSpPr>
          <p:spPr bwMode="auto">
            <a:xfrm>
              <a:off x="4366166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Rectangle 255"/>
            <p:cNvSpPr>
              <a:spLocks noChangeArrowheads="1"/>
            </p:cNvSpPr>
            <p:nvPr/>
          </p:nvSpPr>
          <p:spPr bwMode="auto">
            <a:xfrm>
              <a:off x="4822838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" name="Rectangle 256"/>
            <p:cNvSpPr>
              <a:spLocks noChangeArrowheads="1"/>
            </p:cNvSpPr>
            <p:nvPr/>
          </p:nvSpPr>
          <p:spPr bwMode="auto">
            <a:xfrm>
              <a:off x="5279511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" name="Rectangle 257"/>
            <p:cNvSpPr>
              <a:spLocks noChangeArrowheads="1"/>
            </p:cNvSpPr>
            <p:nvPr/>
          </p:nvSpPr>
          <p:spPr bwMode="auto">
            <a:xfrm>
              <a:off x="5736184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3" name="Rectangle 254"/>
            <p:cNvSpPr>
              <a:spLocks noChangeArrowheads="1"/>
            </p:cNvSpPr>
            <p:nvPr/>
          </p:nvSpPr>
          <p:spPr bwMode="auto">
            <a:xfrm>
              <a:off x="6930334" y="170940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4366166" y="2425017"/>
            <a:ext cx="4580392" cy="371475"/>
            <a:chOff x="4366166" y="2425017"/>
            <a:chExt cx="4580392" cy="371475"/>
          </a:xfrm>
        </p:grpSpPr>
        <p:sp>
          <p:nvSpPr>
            <p:cNvPr id="243" name="Rectangle 257"/>
            <p:cNvSpPr>
              <a:spLocks noChangeArrowheads="1"/>
            </p:cNvSpPr>
            <p:nvPr/>
          </p:nvSpPr>
          <p:spPr bwMode="auto">
            <a:xfrm>
              <a:off x="5736184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Rectangle 254"/>
            <p:cNvSpPr>
              <a:spLocks noChangeArrowheads="1"/>
            </p:cNvSpPr>
            <p:nvPr/>
          </p:nvSpPr>
          <p:spPr bwMode="auto">
            <a:xfrm>
              <a:off x="4366166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55"/>
            <p:cNvSpPr>
              <a:spLocks noChangeArrowheads="1"/>
            </p:cNvSpPr>
            <p:nvPr/>
          </p:nvSpPr>
          <p:spPr bwMode="auto">
            <a:xfrm>
              <a:off x="4822838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Rectangle 256"/>
            <p:cNvSpPr>
              <a:spLocks noChangeArrowheads="1"/>
            </p:cNvSpPr>
            <p:nvPr/>
          </p:nvSpPr>
          <p:spPr bwMode="auto">
            <a:xfrm>
              <a:off x="5279511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6" name="Rectangle 254"/>
            <p:cNvSpPr>
              <a:spLocks noChangeArrowheads="1"/>
            </p:cNvSpPr>
            <p:nvPr/>
          </p:nvSpPr>
          <p:spPr bwMode="auto">
            <a:xfrm>
              <a:off x="6195995" y="242501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4" name="Rectangle 254"/>
            <p:cNvSpPr>
              <a:spLocks noChangeArrowheads="1"/>
            </p:cNvSpPr>
            <p:nvPr/>
          </p:nvSpPr>
          <p:spPr bwMode="auto">
            <a:xfrm>
              <a:off x="6930334" y="242501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4366166" y="2798080"/>
            <a:ext cx="4580392" cy="373063"/>
            <a:chOff x="4366166" y="2798080"/>
            <a:chExt cx="4580392" cy="373063"/>
          </a:xfrm>
        </p:grpSpPr>
        <p:sp>
          <p:nvSpPr>
            <p:cNvPr id="235" name="Rectangle 286"/>
            <p:cNvSpPr>
              <a:spLocks noChangeArrowheads="1"/>
            </p:cNvSpPr>
            <p:nvPr/>
          </p:nvSpPr>
          <p:spPr bwMode="auto">
            <a:xfrm>
              <a:off x="4366166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Rectangle 289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91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Rectangle 292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94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Rectangle 295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7" name="Rectangle 286"/>
            <p:cNvSpPr>
              <a:spLocks noChangeArrowheads="1"/>
            </p:cNvSpPr>
            <p:nvPr/>
          </p:nvSpPr>
          <p:spPr bwMode="auto">
            <a:xfrm>
              <a:off x="6195995" y="2798080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5" name="Rectangle 286"/>
            <p:cNvSpPr>
              <a:spLocks noChangeArrowheads="1"/>
            </p:cNvSpPr>
            <p:nvPr/>
          </p:nvSpPr>
          <p:spPr bwMode="auto">
            <a:xfrm>
              <a:off x="6930334" y="2798080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366166" y="3505137"/>
            <a:ext cx="4580392" cy="371475"/>
            <a:chOff x="4366166" y="3505137"/>
            <a:chExt cx="4580392" cy="371475"/>
          </a:xfrm>
        </p:grpSpPr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4366166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822838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5736184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5279511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6195995" y="350513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6" name="Rectangle 465"/>
            <p:cNvSpPr>
              <a:spLocks noChangeArrowheads="1"/>
            </p:cNvSpPr>
            <p:nvPr/>
          </p:nvSpPr>
          <p:spPr bwMode="auto">
            <a:xfrm>
              <a:off x="6930334" y="350513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366166" y="3161341"/>
            <a:ext cx="4580392" cy="371475"/>
            <a:chOff x="4366166" y="3161341"/>
            <a:chExt cx="4580392" cy="371475"/>
          </a:xfrm>
        </p:grpSpPr>
        <p:sp>
          <p:nvSpPr>
            <p:cNvPr id="23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9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7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4366166" y="4251263"/>
            <a:ext cx="4580392" cy="373063"/>
            <a:chOff x="4366166" y="4251263"/>
            <a:chExt cx="4580392" cy="373063"/>
          </a:xfrm>
        </p:grpSpPr>
        <p:sp>
          <p:nvSpPr>
            <p:cNvPr id="411" name="Rectangle 286"/>
            <p:cNvSpPr>
              <a:spLocks noChangeArrowheads="1"/>
            </p:cNvSpPr>
            <p:nvPr/>
          </p:nvSpPr>
          <p:spPr bwMode="auto">
            <a:xfrm>
              <a:off x="4366166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" name="Rectangle 289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" name="Rectangle 291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" name="Rectangle 292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" name="Rectangle 294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Rectangle 295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" name="Rectangle 297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1" name="Rectangle 286"/>
            <p:cNvSpPr>
              <a:spLocks noChangeArrowheads="1"/>
            </p:cNvSpPr>
            <p:nvPr/>
          </p:nvSpPr>
          <p:spPr bwMode="auto">
            <a:xfrm>
              <a:off x="6195995" y="4251263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" name="Rectangle 286"/>
            <p:cNvSpPr>
              <a:spLocks noChangeArrowheads="1"/>
            </p:cNvSpPr>
            <p:nvPr/>
          </p:nvSpPr>
          <p:spPr bwMode="auto">
            <a:xfrm>
              <a:off x="6930334" y="4251263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4366166" y="4958320"/>
            <a:ext cx="4580392" cy="371475"/>
            <a:chOff x="4366166" y="4958320"/>
            <a:chExt cx="4580392" cy="371475"/>
          </a:xfrm>
        </p:grpSpPr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4366166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4822838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5736184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5279511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6195995" y="495832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0" name="Rectangle 469"/>
            <p:cNvSpPr>
              <a:spLocks noChangeArrowheads="1"/>
            </p:cNvSpPr>
            <p:nvPr/>
          </p:nvSpPr>
          <p:spPr bwMode="auto">
            <a:xfrm>
              <a:off x="6930334" y="495832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366166" y="4614524"/>
            <a:ext cx="4580392" cy="371475"/>
            <a:chOff x="4366166" y="4614524"/>
            <a:chExt cx="4580392" cy="371475"/>
          </a:xfrm>
        </p:grpSpPr>
        <p:sp>
          <p:nvSpPr>
            <p:cNvPr id="406" name="Rectangle 254"/>
            <p:cNvSpPr>
              <a:spLocks noChangeArrowheads="1"/>
            </p:cNvSpPr>
            <p:nvPr/>
          </p:nvSpPr>
          <p:spPr bwMode="auto">
            <a:xfrm>
              <a:off x="4366166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7" name="Rectangle 255"/>
            <p:cNvSpPr>
              <a:spLocks noChangeArrowheads="1"/>
            </p:cNvSpPr>
            <p:nvPr/>
          </p:nvSpPr>
          <p:spPr bwMode="auto">
            <a:xfrm>
              <a:off x="4822838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8" name="Rectangle 256"/>
            <p:cNvSpPr>
              <a:spLocks noChangeArrowheads="1"/>
            </p:cNvSpPr>
            <p:nvPr/>
          </p:nvSpPr>
          <p:spPr bwMode="auto">
            <a:xfrm>
              <a:off x="5279511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" name="Rectangle 257"/>
            <p:cNvSpPr>
              <a:spLocks noChangeArrowheads="1"/>
            </p:cNvSpPr>
            <p:nvPr/>
          </p:nvSpPr>
          <p:spPr bwMode="auto">
            <a:xfrm>
              <a:off x="5736184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254"/>
            <p:cNvSpPr>
              <a:spLocks noChangeArrowheads="1"/>
            </p:cNvSpPr>
            <p:nvPr/>
          </p:nvSpPr>
          <p:spPr bwMode="auto">
            <a:xfrm>
              <a:off x="6195995" y="4614524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" name="Rectangle 254"/>
            <p:cNvSpPr>
              <a:spLocks noChangeArrowheads="1"/>
            </p:cNvSpPr>
            <p:nvPr/>
          </p:nvSpPr>
          <p:spPr bwMode="auto">
            <a:xfrm>
              <a:off x="6930334" y="4614524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4366166" y="5711294"/>
            <a:ext cx="4580392" cy="373063"/>
            <a:chOff x="4366166" y="5711294"/>
            <a:chExt cx="4580392" cy="373063"/>
          </a:xfrm>
        </p:grpSpPr>
        <p:sp>
          <p:nvSpPr>
            <p:cNvPr id="434" name="Rectangle 286"/>
            <p:cNvSpPr>
              <a:spLocks noChangeArrowheads="1"/>
            </p:cNvSpPr>
            <p:nvPr/>
          </p:nvSpPr>
          <p:spPr bwMode="auto">
            <a:xfrm>
              <a:off x="4366166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5" name="Rectangle 289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6" name="Rectangle 291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7" name="Rectangle 292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8" name="Rectangle 294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9" name="Rectangle 295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" name="Rectangle 297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5" name="Rectangle 286"/>
            <p:cNvSpPr>
              <a:spLocks noChangeArrowheads="1"/>
            </p:cNvSpPr>
            <p:nvPr/>
          </p:nvSpPr>
          <p:spPr bwMode="auto">
            <a:xfrm>
              <a:off x="6195995" y="5711294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3" name="Rectangle 286"/>
            <p:cNvSpPr>
              <a:spLocks noChangeArrowheads="1"/>
            </p:cNvSpPr>
            <p:nvPr/>
          </p:nvSpPr>
          <p:spPr bwMode="auto">
            <a:xfrm>
              <a:off x="6930334" y="5711294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4366166" y="6418351"/>
            <a:ext cx="4580392" cy="371475"/>
            <a:chOff x="4366166" y="6418351"/>
            <a:chExt cx="4580392" cy="371475"/>
          </a:xfrm>
        </p:grpSpPr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4366166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4822838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5736184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5279511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6195995" y="641835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4" name="Rectangle 473"/>
            <p:cNvSpPr>
              <a:spLocks noChangeArrowheads="1"/>
            </p:cNvSpPr>
            <p:nvPr/>
          </p:nvSpPr>
          <p:spPr bwMode="auto">
            <a:xfrm>
              <a:off x="6930334" y="641835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4366166" y="6074555"/>
            <a:ext cx="4580392" cy="371475"/>
            <a:chOff x="4366166" y="6074555"/>
            <a:chExt cx="4580392" cy="371475"/>
          </a:xfrm>
        </p:grpSpPr>
        <p:sp>
          <p:nvSpPr>
            <p:cNvPr id="429" name="Rectangle 254"/>
            <p:cNvSpPr>
              <a:spLocks noChangeArrowheads="1"/>
            </p:cNvSpPr>
            <p:nvPr/>
          </p:nvSpPr>
          <p:spPr bwMode="auto">
            <a:xfrm>
              <a:off x="4366166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Rectangle 255"/>
            <p:cNvSpPr>
              <a:spLocks noChangeArrowheads="1"/>
            </p:cNvSpPr>
            <p:nvPr/>
          </p:nvSpPr>
          <p:spPr bwMode="auto">
            <a:xfrm>
              <a:off x="4822838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" name="Rectangle 256"/>
            <p:cNvSpPr>
              <a:spLocks noChangeArrowheads="1"/>
            </p:cNvSpPr>
            <p:nvPr/>
          </p:nvSpPr>
          <p:spPr bwMode="auto">
            <a:xfrm>
              <a:off x="5279511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2" name="Rectangle 257"/>
            <p:cNvSpPr>
              <a:spLocks noChangeArrowheads="1"/>
            </p:cNvSpPr>
            <p:nvPr/>
          </p:nvSpPr>
          <p:spPr bwMode="auto">
            <a:xfrm>
              <a:off x="5736184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7" name="Rectangle 254"/>
            <p:cNvSpPr>
              <a:spLocks noChangeArrowheads="1"/>
            </p:cNvSpPr>
            <p:nvPr/>
          </p:nvSpPr>
          <p:spPr bwMode="auto">
            <a:xfrm>
              <a:off x="6195995" y="6074555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5" name="Rectangle 254"/>
            <p:cNvSpPr>
              <a:spLocks noChangeArrowheads="1"/>
            </p:cNvSpPr>
            <p:nvPr/>
          </p:nvSpPr>
          <p:spPr bwMode="auto">
            <a:xfrm>
              <a:off x="6930334" y="607455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4366166" y="2053198"/>
            <a:ext cx="4580392" cy="371475"/>
            <a:chOff x="4366166" y="2053198"/>
            <a:chExt cx="4580392" cy="371475"/>
          </a:xfrm>
        </p:grpSpPr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66166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4822838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36184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5279511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" name="Rectangle 460"/>
            <p:cNvSpPr>
              <a:spLocks noChangeArrowheads="1"/>
            </p:cNvSpPr>
            <p:nvPr/>
          </p:nvSpPr>
          <p:spPr bwMode="auto">
            <a:xfrm>
              <a:off x="6930334" y="205319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4366166" y="3878200"/>
            <a:ext cx="4580392" cy="371475"/>
            <a:chOff x="4366166" y="3878200"/>
            <a:chExt cx="4580392" cy="371475"/>
          </a:xfrm>
        </p:grpSpPr>
        <p:sp>
          <p:nvSpPr>
            <p:cNvPr id="41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2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4366166" y="5338231"/>
            <a:ext cx="4580392" cy="371475"/>
            <a:chOff x="4366166" y="5338231"/>
            <a:chExt cx="4580392" cy="371475"/>
          </a:xfrm>
        </p:grpSpPr>
        <p:sp>
          <p:nvSpPr>
            <p:cNvPr id="442" name="Rectangle 257"/>
            <p:cNvSpPr>
              <a:spLocks noChangeArrowheads="1"/>
            </p:cNvSpPr>
            <p:nvPr/>
          </p:nvSpPr>
          <p:spPr bwMode="auto">
            <a:xfrm>
              <a:off x="5736184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3" name="Rectangle 254"/>
            <p:cNvSpPr>
              <a:spLocks noChangeArrowheads="1"/>
            </p:cNvSpPr>
            <p:nvPr/>
          </p:nvSpPr>
          <p:spPr bwMode="auto">
            <a:xfrm>
              <a:off x="4366166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4" name="Rectangle 255"/>
            <p:cNvSpPr>
              <a:spLocks noChangeArrowheads="1"/>
            </p:cNvSpPr>
            <p:nvPr/>
          </p:nvSpPr>
          <p:spPr bwMode="auto">
            <a:xfrm>
              <a:off x="4822838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5" name="Rectangle 256"/>
            <p:cNvSpPr>
              <a:spLocks noChangeArrowheads="1"/>
            </p:cNvSpPr>
            <p:nvPr/>
          </p:nvSpPr>
          <p:spPr bwMode="auto">
            <a:xfrm>
              <a:off x="5279511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Rectangle 254"/>
            <p:cNvSpPr>
              <a:spLocks noChangeArrowheads="1"/>
            </p:cNvSpPr>
            <p:nvPr/>
          </p:nvSpPr>
          <p:spPr bwMode="auto">
            <a:xfrm>
              <a:off x="6195995" y="533823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2" name="Rectangle 254"/>
            <p:cNvSpPr>
              <a:spLocks noChangeArrowheads="1"/>
            </p:cNvSpPr>
            <p:nvPr/>
          </p:nvSpPr>
          <p:spPr bwMode="auto">
            <a:xfrm>
              <a:off x="6930334" y="533823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http://transitek.com/photos_produits/6/roue_codeuse_-_16_positions_-_complement_binaire-fe1248hc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6" b="89734" l="3429" r="9742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45" y="3152905"/>
            <a:ext cx="2899545" cy="217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Rectangle 135"/>
          <p:cNvSpPr/>
          <p:nvPr/>
        </p:nvSpPr>
        <p:spPr>
          <a:xfrm>
            <a:off x="156744" y="4782051"/>
            <a:ext cx="4075771" cy="203132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regroupe les bits par paquets de quatre, comme en hexadécimal. La différence c’est que les symboles A,B,C,D,E,F, n’existent pas, et les codes correspondants, non plus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Chaque rang décimal aura donc son paquet de 4 bits.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72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7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92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644495"/>
            <a:ext cx="4079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Codé Décimal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BCD…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25314" y="1844824"/>
            <a:ext cx="4075771" cy="147732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Conversion Décimal vers BCD: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décimale de chaque rang est codée sur un paquet de Quatre bit.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Convertir 1953</a:t>
            </a:r>
            <a:r>
              <a:rPr lang="fr-FR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D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en BCD</a:t>
            </a:r>
            <a:endParaRPr lang="fr-FR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366166" y="973078"/>
            <a:ext cx="4580392" cy="371475"/>
            <a:chOff x="4366166" y="973078"/>
            <a:chExt cx="4580392" cy="371475"/>
          </a:xfrm>
        </p:grpSpPr>
        <p:sp>
          <p:nvSpPr>
            <p:cNvPr id="138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257"/>
            <p:cNvSpPr>
              <a:spLocks noChangeArrowheads="1"/>
            </p:cNvSpPr>
            <p:nvPr/>
          </p:nvSpPr>
          <p:spPr bwMode="auto">
            <a:xfrm>
              <a:off x="5736184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Rectangle 254"/>
            <p:cNvSpPr>
              <a:spLocks noChangeArrowheads="1"/>
            </p:cNvSpPr>
            <p:nvPr/>
          </p:nvSpPr>
          <p:spPr bwMode="auto">
            <a:xfrm>
              <a:off x="4366166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255"/>
            <p:cNvSpPr>
              <a:spLocks noChangeArrowheads="1"/>
            </p:cNvSpPr>
            <p:nvPr/>
          </p:nvSpPr>
          <p:spPr bwMode="auto">
            <a:xfrm>
              <a:off x="4822838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Rectangle 256"/>
            <p:cNvSpPr>
              <a:spLocks noChangeArrowheads="1"/>
            </p:cNvSpPr>
            <p:nvPr/>
          </p:nvSpPr>
          <p:spPr bwMode="auto">
            <a:xfrm>
              <a:off x="5279511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8" name="Rectangle 254"/>
            <p:cNvSpPr>
              <a:spLocks noChangeArrowheads="1"/>
            </p:cNvSpPr>
            <p:nvPr/>
          </p:nvSpPr>
          <p:spPr bwMode="auto">
            <a:xfrm>
              <a:off x="6930334" y="97307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366166" y="1346141"/>
            <a:ext cx="4580392" cy="373063"/>
            <a:chOff x="4366166" y="1346141"/>
            <a:chExt cx="4580392" cy="373063"/>
          </a:xfrm>
        </p:grpSpPr>
        <p:sp>
          <p:nvSpPr>
            <p:cNvPr id="164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6"/>
            <p:cNvSpPr>
              <a:spLocks noChangeArrowheads="1"/>
            </p:cNvSpPr>
            <p:nvPr/>
          </p:nvSpPr>
          <p:spPr bwMode="auto">
            <a:xfrm>
              <a:off x="4366166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89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291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292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" name="Rectangle 294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" name="Rectangle 295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297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" name="Rectangle 286"/>
            <p:cNvSpPr>
              <a:spLocks noChangeArrowheads="1"/>
            </p:cNvSpPr>
            <p:nvPr/>
          </p:nvSpPr>
          <p:spPr bwMode="auto">
            <a:xfrm>
              <a:off x="6930334" y="1346141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4355976" y="613718"/>
            <a:ext cx="4590582" cy="371475"/>
            <a:chOff x="4355976" y="613718"/>
            <a:chExt cx="4590582" cy="371475"/>
          </a:xfrm>
        </p:grpSpPr>
        <p:sp>
          <p:nvSpPr>
            <p:cNvPr id="19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BCD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pur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2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4366166" y="1709402"/>
            <a:ext cx="4580392" cy="371475"/>
            <a:chOff x="4366166" y="1709402"/>
            <a:chExt cx="4580392" cy="371475"/>
          </a:xfrm>
        </p:grpSpPr>
        <p:sp>
          <p:nvSpPr>
            <p:cNvPr id="203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Rectangle 254"/>
            <p:cNvSpPr>
              <a:spLocks noChangeArrowheads="1"/>
            </p:cNvSpPr>
            <p:nvPr/>
          </p:nvSpPr>
          <p:spPr bwMode="auto">
            <a:xfrm>
              <a:off x="4366166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Rectangle 255"/>
            <p:cNvSpPr>
              <a:spLocks noChangeArrowheads="1"/>
            </p:cNvSpPr>
            <p:nvPr/>
          </p:nvSpPr>
          <p:spPr bwMode="auto">
            <a:xfrm>
              <a:off x="4822838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" name="Rectangle 256"/>
            <p:cNvSpPr>
              <a:spLocks noChangeArrowheads="1"/>
            </p:cNvSpPr>
            <p:nvPr/>
          </p:nvSpPr>
          <p:spPr bwMode="auto">
            <a:xfrm>
              <a:off x="5279511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" name="Rectangle 257"/>
            <p:cNvSpPr>
              <a:spLocks noChangeArrowheads="1"/>
            </p:cNvSpPr>
            <p:nvPr/>
          </p:nvSpPr>
          <p:spPr bwMode="auto">
            <a:xfrm>
              <a:off x="5736184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3" name="Rectangle 254"/>
            <p:cNvSpPr>
              <a:spLocks noChangeArrowheads="1"/>
            </p:cNvSpPr>
            <p:nvPr/>
          </p:nvSpPr>
          <p:spPr bwMode="auto">
            <a:xfrm>
              <a:off x="6930334" y="170940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4366166" y="2425017"/>
            <a:ext cx="4580392" cy="371475"/>
            <a:chOff x="4366166" y="2425017"/>
            <a:chExt cx="4580392" cy="371475"/>
          </a:xfrm>
        </p:grpSpPr>
        <p:sp>
          <p:nvSpPr>
            <p:cNvPr id="243" name="Rectangle 257"/>
            <p:cNvSpPr>
              <a:spLocks noChangeArrowheads="1"/>
            </p:cNvSpPr>
            <p:nvPr/>
          </p:nvSpPr>
          <p:spPr bwMode="auto">
            <a:xfrm>
              <a:off x="5736184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Rectangle 254"/>
            <p:cNvSpPr>
              <a:spLocks noChangeArrowheads="1"/>
            </p:cNvSpPr>
            <p:nvPr/>
          </p:nvSpPr>
          <p:spPr bwMode="auto">
            <a:xfrm>
              <a:off x="4366166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55"/>
            <p:cNvSpPr>
              <a:spLocks noChangeArrowheads="1"/>
            </p:cNvSpPr>
            <p:nvPr/>
          </p:nvSpPr>
          <p:spPr bwMode="auto">
            <a:xfrm>
              <a:off x="4822838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Rectangle 256"/>
            <p:cNvSpPr>
              <a:spLocks noChangeArrowheads="1"/>
            </p:cNvSpPr>
            <p:nvPr/>
          </p:nvSpPr>
          <p:spPr bwMode="auto">
            <a:xfrm>
              <a:off x="5279511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6" name="Rectangle 254"/>
            <p:cNvSpPr>
              <a:spLocks noChangeArrowheads="1"/>
            </p:cNvSpPr>
            <p:nvPr/>
          </p:nvSpPr>
          <p:spPr bwMode="auto">
            <a:xfrm>
              <a:off x="6195995" y="242501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4" name="Rectangle 254"/>
            <p:cNvSpPr>
              <a:spLocks noChangeArrowheads="1"/>
            </p:cNvSpPr>
            <p:nvPr/>
          </p:nvSpPr>
          <p:spPr bwMode="auto">
            <a:xfrm>
              <a:off x="6930334" y="242501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4366166" y="2798080"/>
            <a:ext cx="4580392" cy="373063"/>
            <a:chOff x="4366166" y="2798080"/>
            <a:chExt cx="4580392" cy="373063"/>
          </a:xfrm>
        </p:grpSpPr>
        <p:sp>
          <p:nvSpPr>
            <p:cNvPr id="235" name="Rectangle 286"/>
            <p:cNvSpPr>
              <a:spLocks noChangeArrowheads="1"/>
            </p:cNvSpPr>
            <p:nvPr/>
          </p:nvSpPr>
          <p:spPr bwMode="auto">
            <a:xfrm>
              <a:off x="4366166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Rectangle 289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91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Rectangle 292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94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Rectangle 295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7" name="Rectangle 286"/>
            <p:cNvSpPr>
              <a:spLocks noChangeArrowheads="1"/>
            </p:cNvSpPr>
            <p:nvPr/>
          </p:nvSpPr>
          <p:spPr bwMode="auto">
            <a:xfrm>
              <a:off x="6195995" y="2798080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5" name="Rectangle 286"/>
            <p:cNvSpPr>
              <a:spLocks noChangeArrowheads="1"/>
            </p:cNvSpPr>
            <p:nvPr/>
          </p:nvSpPr>
          <p:spPr bwMode="auto">
            <a:xfrm>
              <a:off x="6930334" y="2798080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366166" y="3505137"/>
            <a:ext cx="4580392" cy="371475"/>
            <a:chOff x="4366166" y="3505137"/>
            <a:chExt cx="4580392" cy="371475"/>
          </a:xfrm>
        </p:grpSpPr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4366166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822838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5736184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5279511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6195995" y="350513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6" name="Rectangle 465"/>
            <p:cNvSpPr>
              <a:spLocks noChangeArrowheads="1"/>
            </p:cNvSpPr>
            <p:nvPr/>
          </p:nvSpPr>
          <p:spPr bwMode="auto">
            <a:xfrm>
              <a:off x="6930334" y="350513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366166" y="3161341"/>
            <a:ext cx="4580392" cy="371475"/>
            <a:chOff x="4366166" y="3161341"/>
            <a:chExt cx="4580392" cy="371475"/>
          </a:xfrm>
        </p:grpSpPr>
        <p:sp>
          <p:nvSpPr>
            <p:cNvPr id="23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9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7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4366166" y="4251263"/>
            <a:ext cx="4580392" cy="373063"/>
            <a:chOff x="4366166" y="4251263"/>
            <a:chExt cx="4580392" cy="373063"/>
          </a:xfrm>
        </p:grpSpPr>
        <p:sp>
          <p:nvSpPr>
            <p:cNvPr id="411" name="Rectangle 286"/>
            <p:cNvSpPr>
              <a:spLocks noChangeArrowheads="1"/>
            </p:cNvSpPr>
            <p:nvPr/>
          </p:nvSpPr>
          <p:spPr bwMode="auto">
            <a:xfrm>
              <a:off x="4366166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" name="Rectangle 289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" name="Rectangle 291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" name="Rectangle 292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" name="Rectangle 294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Rectangle 295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" name="Rectangle 297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1" name="Rectangle 286"/>
            <p:cNvSpPr>
              <a:spLocks noChangeArrowheads="1"/>
            </p:cNvSpPr>
            <p:nvPr/>
          </p:nvSpPr>
          <p:spPr bwMode="auto">
            <a:xfrm>
              <a:off x="6195995" y="4251263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" name="Rectangle 286"/>
            <p:cNvSpPr>
              <a:spLocks noChangeArrowheads="1"/>
            </p:cNvSpPr>
            <p:nvPr/>
          </p:nvSpPr>
          <p:spPr bwMode="auto">
            <a:xfrm>
              <a:off x="6930334" y="4251263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4366166" y="4958320"/>
            <a:ext cx="4580392" cy="371475"/>
            <a:chOff x="4366166" y="4958320"/>
            <a:chExt cx="4580392" cy="371475"/>
          </a:xfrm>
        </p:grpSpPr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4366166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4822838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5736184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5279511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6195995" y="495832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0" name="Rectangle 469"/>
            <p:cNvSpPr>
              <a:spLocks noChangeArrowheads="1"/>
            </p:cNvSpPr>
            <p:nvPr/>
          </p:nvSpPr>
          <p:spPr bwMode="auto">
            <a:xfrm>
              <a:off x="6930334" y="495832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366166" y="4614524"/>
            <a:ext cx="4580392" cy="371475"/>
            <a:chOff x="4366166" y="4614524"/>
            <a:chExt cx="4580392" cy="371475"/>
          </a:xfrm>
        </p:grpSpPr>
        <p:sp>
          <p:nvSpPr>
            <p:cNvPr id="406" name="Rectangle 254"/>
            <p:cNvSpPr>
              <a:spLocks noChangeArrowheads="1"/>
            </p:cNvSpPr>
            <p:nvPr/>
          </p:nvSpPr>
          <p:spPr bwMode="auto">
            <a:xfrm>
              <a:off x="4366166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7" name="Rectangle 255"/>
            <p:cNvSpPr>
              <a:spLocks noChangeArrowheads="1"/>
            </p:cNvSpPr>
            <p:nvPr/>
          </p:nvSpPr>
          <p:spPr bwMode="auto">
            <a:xfrm>
              <a:off x="4822838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8" name="Rectangle 256"/>
            <p:cNvSpPr>
              <a:spLocks noChangeArrowheads="1"/>
            </p:cNvSpPr>
            <p:nvPr/>
          </p:nvSpPr>
          <p:spPr bwMode="auto">
            <a:xfrm>
              <a:off x="5279511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" name="Rectangle 257"/>
            <p:cNvSpPr>
              <a:spLocks noChangeArrowheads="1"/>
            </p:cNvSpPr>
            <p:nvPr/>
          </p:nvSpPr>
          <p:spPr bwMode="auto">
            <a:xfrm>
              <a:off x="5736184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254"/>
            <p:cNvSpPr>
              <a:spLocks noChangeArrowheads="1"/>
            </p:cNvSpPr>
            <p:nvPr/>
          </p:nvSpPr>
          <p:spPr bwMode="auto">
            <a:xfrm>
              <a:off x="6195995" y="4614524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" name="Rectangle 254"/>
            <p:cNvSpPr>
              <a:spLocks noChangeArrowheads="1"/>
            </p:cNvSpPr>
            <p:nvPr/>
          </p:nvSpPr>
          <p:spPr bwMode="auto">
            <a:xfrm>
              <a:off x="6930334" y="4614524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4366166" y="5711294"/>
            <a:ext cx="4580392" cy="373063"/>
            <a:chOff x="4366166" y="5711294"/>
            <a:chExt cx="4580392" cy="373063"/>
          </a:xfrm>
        </p:grpSpPr>
        <p:sp>
          <p:nvSpPr>
            <p:cNvPr id="434" name="Rectangle 286"/>
            <p:cNvSpPr>
              <a:spLocks noChangeArrowheads="1"/>
            </p:cNvSpPr>
            <p:nvPr/>
          </p:nvSpPr>
          <p:spPr bwMode="auto">
            <a:xfrm>
              <a:off x="4366166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5" name="Rectangle 289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6" name="Rectangle 291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7" name="Rectangle 292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8" name="Rectangle 294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9" name="Rectangle 295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" name="Rectangle 297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5" name="Rectangle 286"/>
            <p:cNvSpPr>
              <a:spLocks noChangeArrowheads="1"/>
            </p:cNvSpPr>
            <p:nvPr/>
          </p:nvSpPr>
          <p:spPr bwMode="auto">
            <a:xfrm>
              <a:off x="6195995" y="5711294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3" name="Rectangle 286"/>
            <p:cNvSpPr>
              <a:spLocks noChangeArrowheads="1"/>
            </p:cNvSpPr>
            <p:nvPr/>
          </p:nvSpPr>
          <p:spPr bwMode="auto">
            <a:xfrm>
              <a:off x="6930334" y="5711294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4366166" y="6418351"/>
            <a:ext cx="4580392" cy="371475"/>
            <a:chOff x="4366166" y="6418351"/>
            <a:chExt cx="4580392" cy="371475"/>
          </a:xfrm>
        </p:grpSpPr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4366166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4822838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5736184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5279511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6195995" y="641835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4" name="Rectangle 473"/>
            <p:cNvSpPr>
              <a:spLocks noChangeArrowheads="1"/>
            </p:cNvSpPr>
            <p:nvPr/>
          </p:nvSpPr>
          <p:spPr bwMode="auto">
            <a:xfrm>
              <a:off x="6930334" y="641835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4366166" y="6074555"/>
            <a:ext cx="4580392" cy="371475"/>
            <a:chOff x="4366166" y="6074555"/>
            <a:chExt cx="4580392" cy="371475"/>
          </a:xfrm>
        </p:grpSpPr>
        <p:sp>
          <p:nvSpPr>
            <p:cNvPr id="429" name="Rectangle 254"/>
            <p:cNvSpPr>
              <a:spLocks noChangeArrowheads="1"/>
            </p:cNvSpPr>
            <p:nvPr/>
          </p:nvSpPr>
          <p:spPr bwMode="auto">
            <a:xfrm>
              <a:off x="4366166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Rectangle 255"/>
            <p:cNvSpPr>
              <a:spLocks noChangeArrowheads="1"/>
            </p:cNvSpPr>
            <p:nvPr/>
          </p:nvSpPr>
          <p:spPr bwMode="auto">
            <a:xfrm>
              <a:off x="4822838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" name="Rectangle 256"/>
            <p:cNvSpPr>
              <a:spLocks noChangeArrowheads="1"/>
            </p:cNvSpPr>
            <p:nvPr/>
          </p:nvSpPr>
          <p:spPr bwMode="auto">
            <a:xfrm>
              <a:off x="5279511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2" name="Rectangle 257"/>
            <p:cNvSpPr>
              <a:spLocks noChangeArrowheads="1"/>
            </p:cNvSpPr>
            <p:nvPr/>
          </p:nvSpPr>
          <p:spPr bwMode="auto">
            <a:xfrm>
              <a:off x="5736184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7" name="Rectangle 254"/>
            <p:cNvSpPr>
              <a:spLocks noChangeArrowheads="1"/>
            </p:cNvSpPr>
            <p:nvPr/>
          </p:nvSpPr>
          <p:spPr bwMode="auto">
            <a:xfrm>
              <a:off x="6195995" y="6074555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5" name="Rectangle 254"/>
            <p:cNvSpPr>
              <a:spLocks noChangeArrowheads="1"/>
            </p:cNvSpPr>
            <p:nvPr/>
          </p:nvSpPr>
          <p:spPr bwMode="auto">
            <a:xfrm>
              <a:off x="6930334" y="607455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4366166" y="2053198"/>
            <a:ext cx="4580392" cy="371475"/>
            <a:chOff x="4366166" y="2053198"/>
            <a:chExt cx="4580392" cy="371475"/>
          </a:xfrm>
        </p:grpSpPr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66166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4822838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36184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5279511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" name="Rectangle 460"/>
            <p:cNvSpPr>
              <a:spLocks noChangeArrowheads="1"/>
            </p:cNvSpPr>
            <p:nvPr/>
          </p:nvSpPr>
          <p:spPr bwMode="auto">
            <a:xfrm>
              <a:off x="6930334" y="205319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4366166" y="3878200"/>
            <a:ext cx="4580392" cy="371475"/>
            <a:chOff x="4366166" y="3878200"/>
            <a:chExt cx="4580392" cy="371475"/>
          </a:xfrm>
        </p:grpSpPr>
        <p:sp>
          <p:nvSpPr>
            <p:cNvPr id="41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2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4366166" y="5338231"/>
            <a:ext cx="4580392" cy="371475"/>
            <a:chOff x="4366166" y="5338231"/>
            <a:chExt cx="4580392" cy="371475"/>
          </a:xfrm>
        </p:grpSpPr>
        <p:sp>
          <p:nvSpPr>
            <p:cNvPr id="442" name="Rectangle 257"/>
            <p:cNvSpPr>
              <a:spLocks noChangeArrowheads="1"/>
            </p:cNvSpPr>
            <p:nvPr/>
          </p:nvSpPr>
          <p:spPr bwMode="auto">
            <a:xfrm>
              <a:off x="5736184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3" name="Rectangle 254"/>
            <p:cNvSpPr>
              <a:spLocks noChangeArrowheads="1"/>
            </p:cNvSpPr>
            <p:nvPr/>
          </p:nvSpPr>
          <p:spPr bwMode="auto">
            <a:xfrm>
              <a:off x="4366166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4" name="Rectangle 255"/>
            <p:cNvSpPr>
              <a:spLocks noChangeArrowheads="1"/>
            </p:cNvSpPr>
            <p:nvPr/>
          </p:nvSpPr>
          <p:spPr bwMode="auto">
            <a:xfrm>
              <a:off x="4822838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5" name="Rectangle 256"/>
            <p:cNvSpPr>
              <a:spLocks noChangeArrowheads="1"/>
            </p:cNvSpPr>
            <p:nvPr/>
          </p:nvSpPr>
          <p:spPr bwMode="auto">
            <a:xfrm>
              <a:off x="5279511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Rectangle 254"/>
            <p:cNvSpPr>
              <a:spLocks noChangeArrowheads="1"/>
            </p:cNvSpPr>
            <p:nvPr/>
          </p:nvSpPr>
          <p:spPr bwMode="auto">
            <a:xfrm>
              <a:off x="6195995" y="533823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2" name="Rectangle 254"/>
            <p:cNvSpPr>
              <a:spLocks noChangeArrowheads="1"/>
            </p:cNvSpPr>
            <p:nvPr/>
          </p:nvSpPr>
          <p:spPr bwMode="auto">
            <a:xfrm>
              <a:off x="6930334" y="533823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Ellipse 4"/>
          <p:cNvSpPr/>
          <p:nvPr/>
        </p:nvSpPr>
        <p:spPr>
          <a:xfrm>
            <a:off x="4117797" y="1344553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37" name="Ellipse 136"/>
          <p:cNvSpPr/>
          <p:nvPr/>
        </p:nvSpPr>
        <p:spPr>
          <a:xfrm>
            <a:off x="4176934" y="4230012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39" name="Ellipse 138"/>
          <p:cNvSpPr/>
          <p:nvPr/>
        </p:nvSpPr>
        <p:spPr>
          <a:xfrm>
            <a:off x="4176933" y="2819113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40" name="Ellipse 139"/>
          <p:cNvSpPr/>
          <p:nvPr/>
        </p:nvSpPr>
        <p:spPr>
          <a:xfrm>
            <a:off x="4201085" y="2053198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6512" y="3356992"/>
            <a:ext cx="1098379" cy="400110"/>
          </a:xfrm>
          <a:prstGeom prst="rect">
            <a:avLst/>
          </a:prstGeom>
          <a:ln w="57150">
            <a:solidFill>
              <a:srgbClr val="05DB0A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1953</a:t>
            </a:r>
            <a:r>
              <a:rPr lang="fr-FR" sz="20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</a:t>
            </a:r>
            <a:endParaRPr lang="fr-FR" sz="20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87512" y="3356992"/>
            <a:ext cx="3105594" cy="400110"/>
          </a:xfrm>
          <a:prstGeom prst="rect">
            <a:avLst/>
          </a:prstGeom>
          <a:ln w="57150">
            <a:solidFill>
              <a:srgbClr val="05DB0A"/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0001 1001 0101 0011 </a:t>
            </a:r>
            <a:r>
              <a:rPr lang="fr-FR" sz="20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125314" y="3861048"/>
            <a:ext cx="4075771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Conversion BCD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vers Décimal :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paquet de Quatre bit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est convertit en un chiffre par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rang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Convertir 1000 0111 0100 0010 </a:t>
            </a:r>
            <a:r>
              <a:rPr lang="fr-FR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810" y="5144057"/>
            <a:ext cx="3091424" cy="400110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1000 0111 0100 0010 </a:t>
            </a:r>
            <a:r>
              <a:rPr lang="fr-FR" sz="20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3185589" y="5144057"/>
            <a:ext cx="1098379" cy="400110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 8742</a:t>
            </a:r>
            <a:r>
              <a:rPr lang="fr-FR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endParaRPr lang="fr-FR" sz="20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45" name="Ellipse 144"/>
          <p:cNvSpPr/>
          <p:nvPr/>
        </p:nvSpPr>
        <p:spPr>
          <a:xfrm>
            <a:off x="4168665" y="3861347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0" name="Ellipse 149"/>
          <p:cNvSpPr/>
          <p:nvPr/>
        </p:nvSpPr>
        <p:spPr>
          <a:xfrm>
            <a:off x="4141910" y="3536744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1" name="Ellipse 150"/>
          <p:cNvSpPr/>
          <p:nvPr/>
        </p:nvSpPr>
        <p:spPr>
          <a:xfrm>
            <a:off x="4117797" y="2445009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2" name="Ellipse 151"/>
          <p:cNvSpPr/>
          <p:nvPr/>
        </p:nvSpPr>
        <p:spPr>
          <a:xfrm>
            <a:off x="4067944" y="1719204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101163" y="5589240"/>
            <a:ext cx="4075771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Le résultat sera obtenu par application des poids de chaque rang du binaire naturel limité à quatre bits 8;4;2;1.</a:t>
            </a:r>
            <a:endParaRPr lang="fr-FR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38978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37" grpId="0" animBg="1"/>
      <p:bldP spid="139" grpId="0" animBg="1"/>
      <p:bldP spid="140" grpId="0" animBg="1"/>
      <p:bldP spid="6" grpId="0" animBg="1"/>
      <p:bldP spid="8" grpId="0" animBg="1"/>
      <p:bldP spid="142" grpId="0" animBg="1"/>
      <p:bldP spid="9" grpId="0" animBg="1"/>
      <p:bldP spid="144" grpId="0" animBg="1"/>
      <p:bldP spid="145" grpId="0" animBg="1"/>
      <p:bldP spid="150" grpId="0" animBg="1"/>
      <p:bldP spid="151" grpId="0" animBg="1"/>
      <p:bldP spid="152" grpId="0" animBg="1"/>
      <p:bldP spid="1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52dd45917bda070f3a9aa2063abdd6c4355c3f0"/>
  <p:tag name="ISPRING_ULTRA_SCORM_COURSE_ID" val="B9219B68-F4E6-4743-ACA9-4A2337F692DE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Ou6Pk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Druj5D79lzH/0CAAArCwAAJwAAAHVuaXZlcnNhbC9mbGFzaF9wdWJsaXNoaW5nX3NldHRpbmdzLnhtbNVW3U4aQRS+5ykm03gpq9ZWSxaMEUiJCkRo1Stz2BnYibMz251ZEK/6NH2wPknP7AhCtGbVmtRwAXPmnO/8f0x4cJNIMuWZEVrV6XZ1ixKuIs2EmtTpt2F7c58SY0ExkFrxOlWakoNGJUzzkRQmHnBrUdUQhFGmlto6ja1Na0Ewm82qwqSZu9Uyt4hvqpFOgjTjhivLsyCVMMcvO0+5oY1KhZDQi041yyUngmEISrjoQLYlmJgGXm0E0fUk07liR1rqjGSTUZ1+2D90n4WOh2qKhCuXnGmg0IltDRgTLh6QA3HLSczFJMbA93YpmQlm4zrd2XUoqB08RCmwfQ7gUI40JqPsHXzCLTCw4I/en+U31iwEXsTmChIRDfGGuPzrtDm8+nrZb52ddLrHV8Ne72TY6fsgCptgHScM1h2FGJDOs4gv/YRgLUQxxo02Y5CGh8GqaKE21motOHcmIy2x9oUVzkMy4qwLCV/pxuBaqDZqblMyxkTkvE4PMwGSEmFBimhpbPKRscIW/W+vahLEwjnj5HRA79376kQxZIavhrW4Ma7mUeNc55KRuc6JFNecWE0w/zzBXzEnq80h40wnhRTHxxIjBXqcCj7j7KCo6R3g3xxdooskR0uc3FRy6z38yMUtGfGxzhCXwxRnHOXCePzqs4BTMOYeFBYxbgxOOs3WVafbbF1suASBTUFFzwTHhvMktW+BD5i70uhCSo3VXIHAykSQG170hwlWqJVJs7TvGKZF010jC1Bst8B4PCZeRDiaQuW8LGAEimgl5wQiXCHjRmgqdG5Q4ofFQ5sXBehNiVBFqBPcIHSWMZ6VQdva3vm4++nz3v6XWjX4/fPX5pNGd7TSl+C8eV45epJYluTycOfCwHHB49Rgs/z/ZIb+Wet7mbp2WxfDUt1sDUrB9cpo9Y7LaJ15Kuuv0FgZs3PIFBLRu1DtImdOPEEja0qRCMvZv1yHF4z0q/7t/D68zUi/Yc6vWeN3k7I/LR9Oay+lMHj0KVdB+foDt1H5A1BLAwQUAAIACADruj5DVNOcXL0CAABVCgAAIQAAAHVuaXZlcnNhbC9mbGFzaF9za2luX3NldHRpbmdzLnhtbJVWbW/bIBD+vl8RZd/r7jWdRCO1aSZV6tZqrfod2xcbBYMFOF3+/QBDgcROvJwqhbvnOY57S5HcErb8MJuhglMunkEpwippNF43I+X1PO+U4uyi4EwBUxeMiwbT+fLjT/tBmUWeY/EdiKmcDS4gXLOwnykUd8e3hZExQsGbFrP9A6/4RY6LbSV4x8qzodX7FgQlbKuRlz8Wq/XoBZRIda+gSWJaXxmZRmkFSAkmpO9rI2dZFOdA/U2X9jORE646/foD2o5Ioizt5pORMVqLK0iTfHVjZBzPtPe0KgsjpwkK/ioN/fLZyCiU4j2I1PndVyOjDN527f/0SCt4ZRKack4X8Z1DOS71+JmoLo2cJZgHmYvOVsGlx771LgK5r/HcIzOugtMnk9eDhWCKnlNYKtEByvypt8mavz12Ss8HLDeYSg2IVQH0pIN+wp30blJdwP2BN8LK2JfTBMgrp10Dqz7gyF2qD/jV6tbuitjpuy6KUMDOKaMQgzIgf+u8HiEjZUA+U1LCI6P7I/ihpef4Gt9iV83T6ddWYFgfS2f1J281Nz2YyZXR1U7hMQ0vYSlNOC+kAVM2lFldH1J2FBNieEcqrAhnvwwu39vHSJQdGFyrDTcWUkRRGOo3G6Pe0nG97DltR2dN+7H/VQiP688zpZf49RwrhYu60b9Kcj5zPD0lOjHzbJhh1qSGg7hnGx5x7N1jpAaLLYgXzqmcSmFcwWQw74drDI6yKAkoG04zck6G8s+6Jgex1mUj4Psm1fW4mlQ11X/qlcAblN7o6jJi7amq1v4YJvQdHmlcFwAWRe3btj/0lqajilDYgR/+SGGfPPY2JHWbjnXcjXqAjYp7zmkOmjKao9CTblWEXon9pIYBwqsOa5jRWyb0vcK5tC9LRt+v4RBzspj9OjPNF28ye3a9lDjW9uMMaqX5d/IfUEsDBBQAAgAIAOu6PkNxVK3c5wIAAHIKAAAmAAAAdW5pdmVyc2FsL2h0bWxfcHVibGlzaGluZ19zZXR0aW5ncy54bWzVVs1OGzEQvucpLFccyQKlhaLdIARBoNIkImmBE5qsnayF197a3oRw6tP0wfokHa8JJIKiBUHVKofE45lvvvmN493rXJIJN1ZoldD15holXKWaCTVO6NfB4eo2JdaBYiC14glVmpLdViMuyqEUNutz51DVEoRRdqdwCc2cK3aiaDqdNoUtjL/VsnSIb5upzqPCcMuV4yYqJMzwy80Kbmmr0SAkDqIvmpWSE8GQghKeHcgjl0saBa0hpFdjo0vF9rXUhpjxMKHvtvf8Z64TkA5EzpWPzbZQ6MVuBxgTng7IvrjhJONinCHvrU1KpoK5LKEbmx4FtaOHKBV2CAE8yr7GWJS7hc+5AwYOwjH4c/za2bkgiNhMQS7SAd4QH35CDwaXRxe99unJcefz5aDbPRkc9wKJyiZaxomjZUcxEtKlSfmdnxicgzRD3mgzAml5HC2K5mojrZbI+TMZaompr6woGSFTOUvonhEgKREOpEjvbh2YMXeHQmIM3na9OVKO3gOGeNMMjOWLjuY31mcxbZ3pUjIy0yWR4ooTpwlGVOb4K+NkMd1kZHReSSVYR6wUjJOJ4FPOdqss3QL+ydEFushLtMRWLCR3wcP3UtyQIR9pg7gcJti0KBc24DefBVyAtfegMOe40j85PmhfHncO2ucrPkBgE1DpM8GxhDwv3FvgA8auNLqQUmM2FyAwMymUllf1YYJVanXCrO07g0lVdF/IChTLLZBPwMSLFFtLqJLXBUxBEa3kjECKQ2F9C02ELi1KQrMEaPsigsGUCFVRHeOCQmeGcVMHbW194/3mh49b2592mtGvHz9XnzS6XRQ9Cd5b2BT7T66Ku3XxcObiyE/o48PuTPm3Zr132v5WJ1Od9vmgVn3a/Vpw3Tpa3c91tE7DcuotLKY6ZmdgFK6W/0K1g1twHFYu7kEpcuE4e80Gf0GTPv2PFFr4lZr0DaN4ctT+3SDC6e4BsvTiiKNHn0QNlC+/E1uN31BLAwQUAAIACADruj5DrOWuP4wBAAAPBgAAHwAAAHVuaXZlcnNhbC9odG1sX3NraW5fc2V0dGluZ3MuanONlMtuwjAQRfd8ReRuK0Sfod2hQqVKLCq1u6oLE4YQ4diW7aSkiH9vxrxixyl4NvhyfOcR2ZteVC+SkOg52tjfdv/u7q0GqBlVwLWrsw49R51ols3hM8uBZRyIh5SHo0d5eyJCxoRb01n1gba64UcE/rOgTDdxGbBQAU2HDpcB8CegrUOHf53W9m3tWmrMeVYYI3g/EdwAN30uVE4tQ65e7Wp26MGiBHUGXdAEHNPYri7y5PgQYzS5ROSS8moqUtGf0WSVKlHweVf+ZSVB1V98tQMGT/HLxLFjmTZvBnI/8WSI0U1KBVrDPu/jBCMIMzoD1vAd2PUP6hi3G/LoMtOZOdCjG4wmLWkKrSkNRxguxmuv1jRjjDZnYG12xN0thkMwWoFqWY3vMRxQyEJe8AGlEilOpIW2Z35EmaDzjKf71AOMIIfFom3X9E6N2vLHxLlCwrtCy9Dty7uejtC99zRzNHTyai/vNJSXXZhXBDTZ+Qa1izH+O4L7r4hQY2iyzOvnoS732y/snHlv+wdQSwMEFAACAAgA67o+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Ou6PkOk392acAAAAHgAAAAcAAAAdW5pdmVyc2FsL2xvY2FsX3NldHRpbmdzLnhtbA2Muw7CMAwA936F5b08NoamlUBiowvlA6zGoEiOjZKAyt/j7Ya7G6YtC3y51GQa8Lg7ILCuFpO+Aj6Wa39CqI00kphyQDWEaewGsZXkzq25WOEt9OOycHZoPFN281y84ggX+5TK0MPNr8/EEfdj9wdQSwMEFAACAAgAF2ccQ+V5dOPsAgAAiAgAABQAAAB1bml2ZXJzYWwvcGxheWVyLnhtbK1VTW/bMAw9p8D+g6F7raRd1zaQW3QFgh3WoUDWbbdAtRlbi215klw3/fWj/G3P6VZgBwM2xfdI8ZE0u35OYucJlBYy9cjCnRMHUl8GIg098vB1dXxBrq/eHbEs5ntQjgg8kqfCAnhMnAC0r0RmEHzPTeSRnsFFZuJkSkglzB65z5C7i3RG3h3N0CXVHomMyZaUFkXhCo2INNQyzi2Jdn2Z0EyBhtSAolUaxGmwS/N3ND6JTKnZZ6B7yMy8PXBN0nI8azEgKU5dqUJ6Mp8v6I+7z2s/goQfi1QbnvpAHKzkrCzlI/d3dzLIY9DWNmNVkmswxiZR2mbMLMXiInW08j1SOWwS0JqHoN04DQmtsHQCzLYx11HNowe0llfvRM1b+m3s96ZxK5WjnXOWP8ZCR3jUh3TWSSCjw6gsKa9bdtBD00Ery0QcBb9yoSAoP7+1LTJfkCpg23Flnq4ufDzAtxX3jVT7W4RhF9UKuq1obiWaW4JaDreNvu4oSHPbLXCTK2hKNWNPIgD5hSvFbVtcGZUDoyNjjaVDMKPVlWuROkFYZJL47B+0sX4jaX7q15QpAf9DmE9I1NZEpAE8rwT6GEiwpgaw2Nbmmix2bcwuJ50/Jr2+HpiqHGtR8CKO4SoEHMOAG047Oz0EBcU1uvi5GmF7BwfBkQijGB8zyTA+PUiTcLWbZOgdHATH0t9NQFtzW0Y6ruOomdoOYnRinTA/10Ym4qVsz8GeMcuyD18bueboJhPtwfn8j1EcxGgGc0smVpd96+2r5vDezqnRnc8mqyyDbsV5AJNnlVczC3k28glgy/PY3PZzavZhDzrKeWo6prm+Y7/LYi1ewClEYP90i1Nbkwhsz3jkw8VpjwH1xO0yCF+apiIyWktSqXlIOYa1eRJQVJhqVj6i6qGSeRqMtHGz7uegY9xVNwq4E8MWM12cYPPJzCPv8aW+y+XZZXeV88Vlgy3zuq8CV7m8YVXXCXedQet+bS/C6pnH199QSwMEFAACAAgA67o+Q5lTlZSuBwAAYh0AACkAAAB1bml2ZXJzYWwvc2tpbl9jdXN0b21pemF0aW9uX3NldHRpbmdzLnhtbK1Z627juBX+36cgXCyw/RNf5FsKjwtd6EQY39ZSkpkWhUFbTCxEEr0S5Zks/KNP0wfrk/SQkmJJcRxpZiNMMDo837mfQ1IZRc9uoMcRZ777B+EuCyzKuRs8ReO/IDTaMo+Fy5BGlEfNE+XBDRz2zQwemaABNeIkcEjo6GI1GrfQRP6g4UAdGkN462rdDhp0cQcPkYF7OqxdK8a1osOa0Wnro2ZJRCI3pFsa8PNSR83C6luAGUQ05Gbg0O9jpcidXyp6cBMSxwW+aNzviueYaT0aXfGgbrs36OFjR1UUpY/0ntE2WsfB4HqgthFudXst5agNO0pHQe1er33dP7YHnZ4Cb5PrPkjp4us+6g663Y5x7OAOoJGqakZHPw6U63ZbBW14eK0fJxNt0GqhdrutdI1jr69MtBYCbgVkqMpQBFAxFE3pH1VNbQ8VNNEn2qR7xAbu6z007OB+q3XsaprSap2Ce/IuH64TtbI7WTg/EHg2BWdXRW01zxTXaBuHITDb1N97hFO0IRE1nU8NbaXODWys9cXdysKNtDplJWe8mVFFakIEckB8Op7Enod+3bL9y99GTUnJlqUx+W7I05ELJmxizllwtWUBBwuvAhb6xGuM/5oUTOpOFSQ70LAO7pFs6UndQP5UhaW6oIjhuQTaMn9Pgpcpe2JXG7J9fgpZHDiVzNy97GnoucEzcLeuBzq+qMhzI25y6hfsw0PxVIftYUhFVJjXx+KphPTIhnqZxpb8qYE7qfw4IiXowY1cLqFqWzyXoHvyRIsJGKriuYwJQEsxawPxfAzi9DsHdkX0fOciu0deaFhUkszIiyi2j/d162kfsicR7CLu40S/4jwGIyd4Eha2xFMJJBwUCitlKQ2b9N8oMaav5Vky8kELJDc/XFKSFLnUYLjNlur863q6uFmsNfOmMdaTrkSiLX/t9Iff270+TK4UV1GSNVOn06IsJIX1WtVkze3VYroGgXi6nuMvdmMsfteGLu7sqTnHjXH6n9oClit83xiL31Wgd6sVnttra2oaeG1a6/nClnGZYhsbjfFXFqMdOVDEGTq49BviO4pgPLshRZHnOnJBjGw3iGkFfcZKfTDnN2t7sZhaazw3MkpjjAMHGSH5BuVQX9BKtfAKZISwE4Y/Bl/L/EsJSPW82kJuzZvbKfyzhSG37tPOg3/8B6xZ4jnkjwYVgDNsWeoNXmuLL5A5qLhFTdDiMxTa55qgr9iCysBWBdhcvTdvVNtczEVxrbBlr0z9tbK2JEAs8F4Q2W4Bh2D3OLgsjoAiio06SY1FtRVZ+Lc7KGtTnZ4p4UQmcgNZzE/ugYIVoVMpU9BWOjZErn67M/+5nqjmFM5bkDxj8bC2ZdcLfQTaI2AcEc9jwg1QTZwDCbZwVqNbEkOJvQCb4zqSbU/AeWHM77H7ByI8ba1f0q6EM92XX65+2jrTnsJYeSBhUK3FStIKk+Gtyz4cKMF02M/3/CNfcvG4+rMM+RO8W6qW9a5rVXL0836VTPgBpyyoe7yCjRHGgeayWiA8g4qBGegT16sFNOcTUCcvxXB6D5G4qdQScA9BLEi4h+DWE/GANcu0RbjoRpwkK4Bl2JMEnk+6OO97FG5Yr4nf0EcGze1RcoCUAN2Nkkq4+jF9dTOcjVAx6PIzORU0B7Oe5DcLBIZ5ri+O1NXE3s1wFs1kjhZC8sBiz5FDy3Of5SyFVMV+Epl9krZE72PIfEn1SJR1STLN//GThiQurhK9y5zOCnItrK70W+gxqWFqW+upqmEo9jlDPuHbHewIj+IQXV1Wctwy8EQFeWmYLErC7e5///lvdTElexIqSql/rysHWlEMEvwq719zBrf+f1eQY6taESpfKgLT02oGrX54lVlNY6natqrfziDxlswzi8Ntpd0/L2Smrj7DOJBnqcZ4RsJnGCc2Y15dQdJ9USC8tg2nQ3zM4c5Pa8J/erAK521zuVYNQ95u4F7judvnZH9yEEHphwzkwTWnhjz9Vp3DwCmJpI7L68uUIz/rbejL5P3UlYezO8Ar4XRlhCspi3nhBhrwkHlLcXd/+7EKGMSnho1Hx4/EiyA32WueJdqxb2nyMrY8qcy6BCOW4lw35mGc8p5oZe4VhVuOk2NNCWW+e+bBqNMTd3LsRXoZpeua/LaVt/uV9sZwOHKnSznLT8Qy/xzu9G/4c8QyvyXm/wLO+G9A5ZU8MvveoJEwT8+lLpFzJnPAQwMCxCy+2VuRR1gwFd+dopxJKaHI6TOHjuU2Zrs+TbtZ0PIGN9+xeBS8bsgzgdm8WOmNprRwqt7m5fIdcZd79P3aln5AB+azL99rNkDyfbQcjISK+MuefmrAaZ9sd774bN1AqYxPDRHO5NPze7h9Ns7ENKuF9OU0l8O8Fi4QMzyHkH5fhrCk0y+DRs03YRo1LyVolIp9P39B7G9oiKEEXJrVZpGW595l3xnu5QmrCHtnMY/nOxAdwHE/w+QIhaqS55qsVZKX/Lofe9z16IFmYypHyIXmsvejCFrjcmWrfEofeb62U0rtFkjn3KkQ89zFhXdh8pJSnJv5hZodx8kmkt6fGVXZvnPSdWYnyka0KPb8dGa8lPXmGVXA+170R838FgsD6s3fjso0gIK8d/+M+n9QSwMEFAACAAgA7Lo+Q1GXcScgEwAAckEAABcAAAB1bml2ZXJzYWwvdW5pdmVyc2FsLnBuZ+2be1hSWdfAKRutJsempqnES5e3fCvTyrwlqF2tqSzTUiuhJKMZSbxEKApkTmkXtZkmybzQXccbkXlFQctkipSaQcArFqEJAioCcn+P3zuVzzNff33/fQ/8cQ5nn73PXvu31l5r7f2cc2l/YID1bNvZIBDIetfObQdAIAswCDT96kxLoCTt5YOLwGlawoGALaCKdrsh4GIGcvPezSAQNftr/fGvgOsliJ0H9oJAuJUg0LmfQSAtUHTuAwiEWQcCiY+BQJtugkALY/PrgyAgkP/Irm2bQxJh0t59V1DYKubbBKfz3+BX0UHwc8HNqV6/vNp25v7583eXif3vLplx4XbWssv/Djw/8+TteV8tXWa1bZvbJcsZ18Mj7/7J61DLwn4PUVb4SbojJOMJty8VlhgxSiM0osqvtESrZ3cQjZAJkx+FrhWnkWC4oWYJhUEweFIaxl7G/2LaND3r3PL+mV5TTiM5y0eysA1CrbxPVV0DTRz0EWj6pWiijkgJpgYRjVoeAwZNmXidjmgCWcxZ9/HgBC6uCDNCik2jZKRbIGzP7ZkbLRcdOzft7wN/4358nGF2CQ+WvPfUv0On3jrlvr9gtP/CQtipiJCOksNTbxW3J46k++k3o4rD/tHCH1MSOLVw56K54NnVVcfm7ywfas/+WHrzR39UhjW1+bOo/i3n+KA101njxwfGm+mdnn9X/LBxiUfLRf7n5x1bEumPOrcgtSO8hbvh+PGP5SdtvVZ7OEASY0XP1k+p3G9c7LViouXiuXnXPjOZU2Y7F3ytbNn6C7XE4JnJMezF/618+9k5/lxwZNqn1udSM6ZRpx2acShg1pFn2y58Ev70l4T/LlL13VNjp99H4dd9Sfigp9x1QZ+FBwPdbkV9FnDd3PVLPJouN224cBN64RFR9ZHbpjlAv0s9puDNAPAe234M89sj9z0hn8TutAS6nQueMuRtQMtHyx7tWXpy39JhsgHxd8VvLIB+M6ynKGyZZYtl2Ldh9itQ1vMXfCw/Vj0N6LbFcophfWsRaVE20zk4ozN4pg5pWmRGaEZoRmhGaEZoRmhGaEZoRmhGaEZoRmhGaEZoRmhGaEZoRmhGaEZoRmhGaEZoRmhGaEZoRmhGaEZoRmhGaEZoRmhGaEZoRmhGaEZoRmhGaEZoRmhG+P8C4SjfS/T1RH56aFbqlJfTYx2tIbXZgifyThufKdWTLCKFx41L0oYXuX2q2xMw2Xti7sJ/aKZMFyajI+ev+fS+d9uXBhTS+OKbT82/oL6cXRd3Wf5fK6VaTb7Uf8OG+VmZwKHeGlDICo/F/1RIKFW55/Cn5klfVIjDwF6H4VzoR4XEfEkhvQdR0Ovff1JI4Zds+np60nWr5JPsjzbd/b8M5XqkUESC03HaoSJKYeK7S6WuhNEroeSJFicX2b2Y0F56fQEmmbamDfeS/Hc7WWlqW0LzbogNZNyjoy4Srx9J94OIU6h0kzZfpLAx4EiJjeOasTfU0XdXXGH4ATdyXW1t7Y8KsYorpVOwM+lom4t/i/o6ql8zSGbwjyu8nRQYepiguyuuRLLHZ6Hv+1rObeM1OVE6gYITzqAgSk7wvS0I71oMLRvqlX7UZOU30XwQbxffuw8vDg4lGhVkQXwv3DhGCoWbtDyKH90gRTs+4S6FszFcxzCCmiZojBsmjl0nNwzx0bLdEWjBaBn0iEqOJuq68yqww3SZ25+j7twYFok+/qA0j85OgGL8luPElSRSvE87tNCXaBjsXh9/ddEHz/3PunfjD7KWOnGieRpuDb0K53CIF34EKRZV1fRaaO8hED+96JDK6H/9Pr8J2yiJ4DndSi8z8BHZjSLcgtVKNSbyiKM8iZ1cYUr+A1eRYCw4Za+7fHXTgKPhQwDFhLXnXb4Y5Sp+rG6U45O3Un0pFcHkI7wjqgdHObP089YqGTwVivSLqLpA4R5Tv1bZyFXvzwlW/cnOcNAOix70ZLlbufiZkN3rz8xZPCnrLaYjUf8L9A1s+vG2ds41r/GzPAcs/au3H/he4xdh75TcEbuEpIL8jktRBvU1fjFy49kCFPdfyYoZ6Fxfx4QjR9VPfDgrluUIQ4MNs69qTawXmvjwC1HSgwbT7JYodk5YeEWoQw6yXvwer8jNwjJ0vT5pUZoe/I5Ag60S6sy+33vmiDgZBimKFHoUfgt938naXWdPOLlPl4vpsfO0lHH9G21U89jyevRftyplFOwlSQeMYp++1XUh2Mk4kCoSrUxv3VxQFsPYg+StTDopVMl2kkgrT8u2FvzGMwmymjbNghdiik8dPX93eqRCsdAG8yvD4Px8bA6X7tj+XyGUL4e6ToefPyFV2eOKHktwNaNXPyxlw2AvpV6DYdqeblp2bJl9tKUx+jaMRbzk9PxS95Nq+SVK0o/RDlrjjSrEQdKVzPkIwPTSW3fszaqBsxmNmzHnaXvYNp0Qnrc8NZbXt5ZKxb9rXAymvTvR/axCQil4JXd73PMwmNF6pyZKqioQSqtl23gxQkA7Vd1DYwpCtb0fMzsVZqH89VaABm/bnW0dTYiRUN9XMAIb83+ShtnF1/FrH/D5ysP6qLTVW8Txd94kD9aqLGJ/pFLZGXwvfWg0Raqp8JGVQol0wFAKIM+P0OxdGL1kDLN79GQ/xCJ7DHwXC3UpS6qTzKxto8AZfVhpYlmEi0fMUg+xKFjXxwu6EyQ3eL1vexadNzQmlO2RPNifl1qjKczU6toEG6qBP23Co67J3XprBCvZQyzPUROdeYwhKNhzsbc62g53RCZxA9MOC/NfF1tN87vCNDhvgmUttCBF93ciydCkkfg8p+cF8Og2xCDv1iNuAhuK5Qq7Cp63qiz0A830occJHlHW7FUkx7ENJXmEB6cKOIdQzozMEiNNwhMWxnentLdh+zD5a0A5agGKfrV8yz3Vg8jYWU9X+HoIltA13lXtJ/eH/AtFaD+bgpKxb/2y4nKWxjYPPdfvffXRwyj9eJFfrwYUqrbRyay4rxzHXrXSKcmv8OwuaaxGVBjWCU5+1kS0vk9ME6xXl9Yk9bpb1CQdcXkbba8FO6rtPalxA27gdL0PWAdzqGxIKXER6L3GBdIw3fFYjTbtpL0El3sA7xxHtavZ1Ax3KUU65zAEKWkT85axlB7qmFlp9WXL3j8UjD9RbaDVn2YSMkXW7zA0m7q1L4hI4U0fVn2w7i+y8Qw0gb/Q6gU/UXQjtIKu7aAUur9QVNYYKwcXee+Yc5SemkBoO20dU+1HVxTIG+IEh7O980imCaYfXdvqSR/N0QkiJBxBh9trli2tMLOiSoxTChAOad8kndXylWItBph4PfoekQdXHUSEC5h0eY0LRRhKQjswtbrDNUa6g58ab/ydGVnXONhA3IrKXwyWObua2v906DU42OOYR7ENmMcMfSehtdJIFOdmCvQDnuiU3nrrQf3A6gFZXz70kdWcfORtWCnxA169lG3rin3EmoXtFch1ipG3zzzpKrqEs7+ELhu7ScWTDSSGXqQNJs3XIOgkdx9mWdVRrMbXQ1g0/bbRmVgzp+ssnl0VaP1UzB5AhFwIMIRnMfvStOSv2/EDRo4aDYTWOK5khEtYEkHoKzDci9fH1CPoQ1mj1ZGI3MsdRJKf0h/zUyxktW5AN6JgNRk2jugEJmPZ6zDLraxZIxvwAsgqWCRCMaP2af8DEgwXPGk6Fcxfo/Y/0ZRtLg8mign639aFJRBf3mIhduOJrEH5lcw8Lty3iC7HXT0cGe1TkiOk1VkV9cik7FXgaCZSFw9E3awdCc4beAyyzaE8HSEQ5cw+gTJhebeiuWfx7aq/5O7eJT7yBFhg1VmfozLk+WmWLp3+TDS5a8EsVqU1Bt6wBphXk7GL8WMX43sw6wnRzXk1RMz+nTGMOI0O9P5RYFe2NhXzA4rDg2UJx/b8UYF0PkAN8uBmZfPnLgxY7v39DUny3F6P2BdUqqS6Iw1wR90jbv1IIEivBHuJTuB0CTnI78X3a3xzMoo3t59EcWYpxnzTpBJn9rVhnGWKYkZykseJOgEssDWYHUiOT8k5VdJ9iHksibHLYOhiFVeTC8Kml/piFbm/tnXfuJyptWV2qV61Wo+OMv2Mo+I8wCLcM9qytbT6YX6aVOuQAqQGgIeSqBwU9QJdPZuOVsfNgdhaBnrn9i0A05YdT0pQxG9o+HlLRE3gU4nBNk9dwxLwZqkHmAOV3+++zyGSSPs7WFcDDb5cO/Jj2TwwSx0hGKQjPaoZPC3dgzEwwCpSNe75AaU35UE8v41xaDmdX4QSr3KlhsUe3PkdNzvl/fLQySSAQldVURqHhF/DJ552pPuO35FIMrIChFkYadZz0aBUMc4vtiqPcC3tUg9buQ4mxent/CZDEZPxPd3wqlWFvtBFWNwR/64RH9mo2lCCS+lMEY6PzSuRCvhnXtW9v8VAcA9X0DR4Z7lbOMyyCmjSpV2wmlVpqxRIBfHA9ZsuYPrAJvVECipvuAoo2aTrYPqqqKWzL5+vlwtfOJEb6IERNb6DfAu5FpscIJ4QyEb9nDw85MWkIo66vKaawuy548Lr1WeuymumNtQI85tbu6QYjXQTpsEebWlkN7mxIQljldNpgRXY3n0yHLt1bKxIKtiB+SMv35O8tFP9592tjhZcO7v6dtUSPDDTyLl8JeBquXDCL7vKqxaHdz+jcNzAUQjpREbmDSDwr/fVvNjXt8g2b9oBXjnbW9VEo1tV6U70v/YZiHpcBaHV4QPwC6lB8ARFTcjBWI4JTrDI4I9UppAJOXiKmqmbvw8Sdyi2DLqcKq8JWqs2AdYsAEzI4kTSjnsVDMPwH3eyN7OU3HxHWt8YvyopjwQPp63xqIbvqPp5e+Pdk5qvVrJ2t+XIk3We6BWR9/aU2edFkJLZrTtSOH4ph1yz64cWZ0aQ8P0WjrXaN9mEM8pugZHLfIQYMQBwtaJ4X5Vj2q2c/PjBxxpvZs96tPEImOZLkd1EK3IzRdGnLZl00jkHrT9GNjquUQ/+zIZ1S2gbRsZYrmS9hCGhPwq8ht40RGHmALjQV0uuD4r2ClmbaIH0GsS9QDpJYq9woAVb7mBCHq7l9WIgYlHI7p0cpThRqoNJEjv8K1wEhE7O4/aB3cwcYXJM4toaRmHmqvlFid+BwdQgtL5CfQpltf20bDK5lmSL4DE9De2DfiZNKZugqtyCCDvlHPfvjVyE5DcfUjDinoyfQ9yu/zXyXgxL5eaqezrYIxQpCo5taGpasejDhNoj0Hs9Q8IO91Fh8TrZO4mfuifB6cIOe5bPlUya1/7oRF/9WxsgDaa2XSvG9RBa7xpjFJuUT/4EHCIB8FkOncidXMJZrgujnKx+Lw3ruxf3h+ujMCB/wC57AbIIngMxjP+FbMwXV8tMPoz2rr4zhPJZ0VAgA3dKv8jn40ytiGyoKgfprmrc+JOuM1sNZCCTC5VMqPxSfbnPXxyLFvrrkVcX57e6J7gg3wetG5kQZgtK+8O6K7txe2g/U4IZeDGHtG8t840bGOwUECkk0AdbWMUu8qiQor5m2EuLFiBK183fD6yuT/Q/XwiHSAzgor4iQcdgubQtoreCNlHP9jPpw9k/JZ5ERM+mSaJClLZSKdKzWlDzNiqkcvl21HuEkEN8rrzpw9XaRtvMBXJ4bkwRqyADQPhgcTFv2DGBDNHURzMJY+qzr04TVZ3IUMdQXtYNPh/wcguqaX1LjJVkw3Bmf7Gp0TCvBJeWaJh9lJH508kzGZkpKI4Eml2X5iOqT294OH4ghrkU214hPHEdcO9tTad70gvjTQKDdzSzUSeJeIdLhzyssC+6Dt+BAV9vbtnsd0KsKYUbxFp3NdMo7rYhjKSFCgwy7PPWJjVKr+UxCCcEyDcLghyBQM8uRN0nn6eQ5cAgsCkfB3FichC2XmqBYGe+EFOR9AfjWu+oaxm2b0BWFWhQb1TlQrVQcHCp6vUWHZAGNWop6ejWnYY175TeJFxR/9mkpvrvLJT17Ja0kPKkV9E/uIrOHn1Jr7WXLQcW14sshu7sVV9SUCX28XQv5dGJa4i4DyOyRW4BzNZtJ5h2tQthiW9L+mijdWy8rBXpVZgy9kIi4WAkCVneHyokWQV/LxIf2hbfaeOE1veceYr/oHnXkvB261bhzbe9dwjZWZmHvdwXQ9772yUXIIoKlYaDEI7OUyxaDnhP0kG8aA28jjC0N2LlRkiYnfbZAK7sf9aKkNWWKwu+doiXJQ5r3uFNxuy4lAMoO8VXK+HqXGRhXQlxjE5YIRsIMEREeGiSE7qh/es/ra/vWwPGaZoZrm06IrDx/LRObroXM7l5w379z80WHGdNrxo57/mnz8nBiSPZRP2zFw/7p+zgnEs9ZNGx2AZGNCi52xf04d5678j6durjb28SNjNMBjT1TuSUbYFjtzv8Ma1ppSb96PDFxwQOq0vN9Pq0Z5JsWeIqZmNQHPJkZlC+AuGGRrvZRzNvff7i/cCckFBnYl9GpvYK0SCBh1IaVbc+jHxnO2UHYI5d1O1Nd3GRCrZpuqNPWYjt9d99QMBv1/bAbRVbjp3/D1BLAwQUAAIACADsuj5Dan3BjUsAAABqAAAAGwAAAHVuaXZlcnNhbC91bml2ZXJzYWwucG5nLnhtbLOxr8jNUShLLSrOzM+zVTLUM1Cyt+PlsikoSi3LTC1XqACKAQUhQEmhEsg1QnDLM1NKMmyVzM2RlGSkZqZnlNgqmZpbwAX1gUYCAFBLAQIAABQAAgAIAOu6PkP+VZKv0QMAAPsNAAAdAAAAAAAAAAEAAAAAAAAAAAB1bml2ZXJzYWwvY29tbW9uX21lc3NhZ2VzLmxuZ1BLAQIAABQAAgAIAOu6PkPv2XMf/QIAACsLAAAnAAAAAAAAAAEAAAAAAAwEAAB1bml2ZXJzYWwvZmxhc2hfcHVibGlzaGluZ19zZXR0aW5ncy54bWxQSwECAAAUAAIACADruj5DVNOcXL0CAABVCgAAIQAAAAAAAAABAAAAAABOBwAAdW5pdmVyc2FsL2ZsYXNoX3NraW5fc2V0dGluZ3MueG1sUEsBAgAAFAACAAgA67o+Q3FUrdznAgAAcgoAACYAAAAAAAAAAQAAAAAASgoAAHVuaXZlcnNhbC9odG1sX3B1Ymxpc2hpbmdfc2V0dGluZ3MueG1sUEsBAgAAFAACAAgA67o+Q6zlrj+MAQAADwYAAB8AAAAAAAAAAQAAAAAAdQ0AAHVuaXZlcnNhbC9odG1sX3NraW5fc2V0dGluZ3MuanNQSwECAAAUAAIACADruj5DGtrqO6oAAAAfAQAAGgAAAAAAAAABAAAAAAA+DwAAdW5pdmVyc2FsL2kxOG5fcHJlc2V0cy54bWxQSwECAAAUAAIACADruj5DpN/dmnAAAAB4AAAAHAAAAAAAAAABAAAAAAAgEAAAdW5pdmVyc2FsL2xvY2FsX3NldHRpbmdzLnhtbFBLAQIAABQAAgAIABdnHEPleXTj7AIAAIgIAAAUAAAAAAAAAAEAAAAAAMoQAAB1bml2ZXJzYWwvcGxheWVyLnhtbFBLAQIAABQAAgAIAOu6PkOZU5WUrgcAAGIdAAApAAAAAAAAAAEAAAAAAOgTAAB1bml2ZXJzYWwvc2tpbl9jdXN0b21pemF0aW9uX3NldHRpbmdzLnhtbFBLAQIAABQAAgAIAOy6PkNRl3EnIBMAAHJBAAAXAAAAAAAAAAAAAAAAAN0bAAB1bml2ZXJzYWwvdW5pdmVyc2FsLnBuZ1BLAQIAABQAAgAIAOy6PkNqfcGNSwAAAGoAAAAbAAAAAAAAAAEAAAAAADIvAAB1bml2ZXJzYWwvdW5pdmVyc2FsLnBuZy54bWxQSwUGAAAAAAsACwBJAwAAti8AAAAA"/>
  <p:tag name="ISPRING_RESOURCE_PATHS_HASH_PRESENTER" val="f33f4b5415628fd8543138fdc3014dff874a8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codNonPond-F"/>
  <p:tag name="ISPRING_ULTRA_SCORM_LESSON_TITLE" val="codNonPond-F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4324</TotalTime>
  <Words>2421</Words>
  <Application>Microsoft Office PowerPoint</Application>
  <PresentationFormat>Affichage à l'écran (4:3)</PresentationFormat>
  <Paragraphs>1301</Paragraphs>
  <Slides>19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Apex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codNonPond-F</dc:title>
  <dc:creator>Philippe</dc:creator>
  <cp:lastModifiedBy>Phil</cp:lastModifiedBy>
  <cp:revision>71</cp:revision>
  <dcterms:created xsi:type="dcterms:W3CDTF">2013-01-02T19:44:05Z</dcterms:created>
  <dcterms:modified xsi:type="dcterms:W3CDTF">2012-10-15T15:37:40Z</dcterms:modified>
</cp:coreProperties>
</file>