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5.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7.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8.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0.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1.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2.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13.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14.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15.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16.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17.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18.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19.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notesSlides/notesSlide20.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notesSlides/notesSlide21.xml" ContentType="application/vnd.openxmlformats-officedocument.presentationml.notesSlide+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22.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notesSlides/notesSlide23.xml" ContentType="application/vnd.openxmlformats-officedocument.presentationml.notesSlide+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notesSlides/notesSlide24.xml" ContentType="application/vnd.openxmlformats-officedocument.presentationml.notesSlide+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notesSlides/notesSlide25.xml" ContentType="application/vnd.openxmlformats-officedocument.presentationml.notesSlide+xml"/>
  <Override PartName="/ppt/tags/tag285.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8" r:id="rId2"/>
    <p:sldId id="257" r:id="rId3"/>
    <p:sldId id="259" r:id="rId4"/>
    <p:sldId id="260" r:id="rId5"/>
    <p:sldId id="261" r:id="rId6"/>
    <p:sldId id="262" r:id="rId7"/>
    <p:sldId id="263" r:id="rId8"/>
    <p:sldId id="264" r:id="rId9"/>
    <p:sldId id="265" r:id="rId10"/>
    <p:sldId id="266" r:id="rId11"/>
    <p:sldId id="267" r:id="rId12"/>
    <p:sldId id="305" r:id="rId13"/>
    <p:sldId id="268" r:id="rId14"/>
    <p:sldId id="269" r:id="rId15"/>
    <p:sldId id="288" r:id="rId16"/>
    <p:sldId id="270" r:id="rId17"/>
    <p:sldId id="271" r:id="rId18"/>
    <p:sldId id="306" r:id="rId19"/>
    <p:sldId id="272" r:id="rId20"/>
    <p:sldId id="289" r:id="rId21"/>
    <p:sldId id="273" r:id="rId22"/>
    <p:sldId id="318" r:id="rId23"/>
    <p:sldId id="319" r:id="rId24"/>
    <p:sldId id="320" r:id="rId25"/>
    <p:sldId id="321" r:id="rId26"/>
    <p:sldId id="331" r:id="rId27"/>
  </p:sldIdLst>
  <p:sldSz cx="9144000" cy="6858000" type="screen4x3"/>
  <p:notesSz cx="6858000" cy="9144000"/>
  <p:custDataLst>
    <p:tags r:id="rId29"/>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6600"/>
    <a:srgbClr val="9A6700"/>
    <a:srgbClr val="A87000"/>
    <a:srgbClr val="C08000"/>
    <a:srgbClr val="C48300"/>
    <a:srgbClr val="B07500"/>
    <a:srgbClr val="C0B702"/>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5" autoAdjust="0"/>
    <p:restoredTop sz="93525" autoAdjust="0"/>
  </p:normalViewPr>
  <p:slideViewPr>
    <p:cSldViewPr>
      <p:cViewPr>
        <p:scale>
          <a:sx n="66" d="100"/>
          <a:sy n="66" d="100"/>
        </p:scale>
        <p:origin x="-1590" y="-642"/>
      </p:cViewPr>
      <p:guideLst>
        <p:guide orient="horz" pos="2160"/>
        <p:guide pos="2880"/>
      </p:guideLst>
    </p:cSldViewPr>
  </p:slideViewPr>
  <p:notesTextViewPr>
    <p:cViewPr>
      <p:scale>
        <a:sx n="25" d="100"/>
        <a:sy n="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D5DEE0-E542-48E2-9C16-8E35E141D29A}" type="datetimeFigureOut">
              <a:rPr lang="fr-FR" smtClean="0"/>
              <a:t>01/10/2015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71BC46-3EFB-4706-B0BA-201B374F5600}" type="slidenum">
              <a:rPr lang="fr-FR" smtClean="0"/>
              <a:t>‹N°›</a:t>
            </a:fld>
            <a:endParaRPr lang="fr-FR"/>
          </a:p>
        </p:txBody>
      </p:sp>
    </p:spTree>
    <p:extLst>
      <p:ext uri="{BB962C8B-B14F-4D97-AF65-F5344CB8AC3E}">
        <p14:creationId xmlns:p14="http://schemas.microsoft.com/office/powerpoint/2010/main" val="998576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a:t>
            </a:fld>
            <a:endParaRPr lang="fr-FR"/>
          </a:p>
        </p:txBody>
      </p:sp>
    </p:spTree>
    <p:extLst>
      <p:ext uri="{BB962C8B-B14F-4D97-AF65-F5344CB8AC3E}">
        <p14:creationId xmlns:p14="http://schemas.microsoft.com/office/powerpoint/2010/main" val="4233966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10</a:t>
            </a:fld>
            <a:endParaRPr lang="fr-FR"/>
          </a:p>
        </p:txBody>
      </p:sp>
    </p:spTree>
    <p:extLst>
      <p:ext uri="{BB962C8B-B14F-4D97-AF65-F5344CB8AC3E}">
        <p14:creationId xmlns:p14="http://schemas.microsoft.com/office/powerpoint/2010/main" val="4124947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11</a:t>
            </a:fld>
            <a:endParaRPr lang="fr-FR"/>
          </a:p>
        </p:txBody>
      </p:sp>
    </p:spTree>
    <p:extLst>
      <p:ext uri="{BB962C8B-B14F-4D97-AF65-F5344CB8AC3E}">
        <p14:creationId xmlns:p14="http://schemas.microsoft.com/office/powerpoint/2010/main" val="1892611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12</a:t>
            </a:fld>
            <a:endParaRPr lang="fr-FR"/>
          </a:p>
        </p:txBody>
      </p:sp>
    </p:spTree>
    <p:extLst>
      <p:ext uri="{BB962C8B-B14F-4D97-AF65-F5344CB8AC3E}">
        <p14:creationId xmlns:p14="http://schemas.microsoft.com/office/powerpoint/2010/main" val="1929747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13</a:t>
            </a:fld>
            <a:endParaRPr lang="fr-FR"/>
          </a:p>
        </p:txBody>
      </p:sp>
    </p:spTree>
    <p:extLst>
      <p:ext uri="{BB962C8B-B14F-4D97-AF65-F5344CB8AC3E}">
        <p14:creationId xmlns:p14="http://schemas.microsoft.com/office/powerpoint/2010/main" val="2508749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14</a:t>
            </a:fld>
            <a:endParaRPr lang="fr-FR"/>
          </a:p>
        </p:txBody>
      </p:sp>
    </p:spTree>
    <p:extLst>
      <p:ext uri="{BB962C8B-B14F-4D97-AF65-F5344CB8AC3E}">
        <p14:creationId xmlns:p14="http://schemas.microsoft.com/office/powerpoint/2010/main" val="1011244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15</a:t>
            </a:fld>
            <a:endParaRPr lang="fr-FR"/>
          </a:p>
        </p:txBody>
      </p:sp>
    </p:spTree>
    <p:extLst>
      <p:ext uri="{BB962C8B-B14F-4D97-AF65-F5344CB8AC3E}">
        <p14:creationId xmlns:p14="http://schemas.microsoft.com/office/powerpoint/2010/main" val="326796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16</a:t>
            </a:fld>
            <a:endParaRPr lang="fr-FR"/>
          </a:p>
        </p:txBody>
      </p:sp>
    </p:spTree>
    <p:extLst>
      <p:ext uri="{BB962C8B-B14F-4D97-AF65-F5344CB8AC3E}">
        <p14:creationId xmlns:p14="http://schemas.microsoft.com/office/powerpoint/2010/main" val="1807893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17</a:t>
            </a:fld>
            <a:endParaRPr lang="fr-FR"/>
          </a:p>
        </p:txBody>
      </p:sp>
    </p:spTree>
    <p:extLst>
      <p:ext uri="{BB962C8B-B14F-4D97-AF65-F5344CB8AC3E}">
        <p14:creationId xmlns:p14="http://schemas.microsoft.com/office/powerpoint/2010/main" val="16183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18</a:t>
            </a:fld>
            <a:endParaRPr lang="fr-FR"/>
          </a:p>
        </p:txBody>
      </p:sp>
    </p:spTree>
    <p:extLst>
      <p:ext uri="{BB962C8B-B14F-4D97-AF65-F5344CB8AC3E}">
        <p14:creationId xmlns:p14="http://schemas.microsoft.com/office/powerpoint/2010/main" val="2617344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19</a:t>
            </a:fld>
            <a:endParaRPr lang="fr-FR"/>
          </a:p>
        </p:txBody>
      </p:sp>
    </p:spTree>
    <p:extLst>
      <p:ext uri="{BB962C8B-B14F-4D97-AF65-F5344CB8AC3E}">
        <p14:creationId xmlns:p14="http://schemas.microsoft.com/office/powerpoint/2010/main" val="1027151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a:t>
            </a:fld>
            <a:endParaRPr lang="fr-FR"/>
          </a:p>
        </p:txBody>
      </p:sp>
    </p:spTree>
    <p:extLst>
      <p:ext uri="{BB962C8B-B14F-4D97-AF65-F5344CB8AC3E}">
        <p14:creationId xmlns:p14="http://schemas.microsoft.com/office/powerpoint/2010/main" val="2459995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20</a:t>
            </a:fld>
            <a:endParaRPr lang="fr-FR"/>
          </a:p>
        </p:txBody>
      </p:sp>
    </p:spTree>
    <p:extLst>
      <p:ext uri="{BB962C8B-B14F-4D97-AF65-F5344CB8AC3E}">
        <p14:creationId xmlns:p14="http://schemas.microsoft.com/office/powerpoint/2010/main" val="3835199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21</a:t>
            </a:fld>
            <a:endParaRPr lang="fr-FR"/>
          </a:p>
        </p:txBody>
      </p:sp>
    </p:spTree>
    <p:extLst>
      <p:ext uri="{BB962C8B-B14F-4D97-AF65-F5344CB8AC3E}">
        <p14:creationId xmlns:p14="http://schemas.microsoft.com/office/powerpoint/2010/main" val="244407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22</a:t>
            </a:fld>
            <a:endParaRPr lang="fr-FR"/>
          </a:p>
        </p:txBody>
      </p:sp>
    </p:spTree>
    <p:extLst>
      <p:ext uri="{BB962C8B-B14F-4D97-AF65-F5344CB8AC3E}">
        <p14:creationId xmlns:p14="http://schemas.microsoft.com/office/powerpoint/2010/main" val="606551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23</a:t>
            </a:fld>
            <a:endParaRPr lang="fr-FR"/>
          </a:p>
        </p:txBody>
      </p:sp>
    </p:spTree>
    <p:extLst>
      <p:ext uri="{BB962C8B-B14F-4D97-AF65-F5344CB8AC3E}">
        <p14:creationId xmlns:p14="http://schemas.microsoft.com/office/powerpoint/2010/main" val="892399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24</a:t>
            </a:fld>
            <a:endParaRPr lang="fr-FR"/>
          </a:p>
        </p:txBody>
      </p:sp>
    </p:spTree>
    <p:extLst>
      <p:ext uri="{BB962C8B-B14F-4D97-AF65-F5344CB8AC3E}">
        <p14:creationId xmlns:p14="http://schemas.microsoft.com/office/powerpoint/2010/main" val="15354198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25</a:t>
            </a:fld>
            <a:endParaRPr lang="fr-FR"/>
          </a:p>
        </p:txBody>
      </p:sp>
    </p:spTree>
    <p:extLst>
      <p:ext uri="{BB962C8B-B14F-4D97-AF65-F5344CB8AC3E}">
        <p14:creationId xmlns:p14="http://schemas.microsoft.com/office/powerpoint/2010/main" val="3759395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26</a:t>
            </a:fld>
            <a:endParaRPr lang="fr-FR"/>
          </a:p>
        </p:txBody>
      </p:sp>
    </p:spTree>
    <p:extLst>
      <p:ext uri="{BB962C8B-B14F-4D97-AF65-F5344CB8AC3E}">
        <p14:creationId xmlns:p14="http://schemas.microsoft.com/office/powerpoint/2010/main" val="3579927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a:t>
            </a:fld>
            <a:endParaRPr lang="fr-FR"/>
          </a:p>
        </p:txBody>
      </p:sp>
    </p:spTree>
    <p:extLst>
      <p:ext uri="{BB962C8B-B14F-4D97-AF65-F5344CB8AC3E}">
        <p14:creationId xmlns:p14="http://schemas.microsoft.com/office/powerpoint/2010/main" val="99560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a:t>
            </a:fld>
            <a:endParaRPr lang="fr-FR"/>
          </a:p>
        </p:txBody>
      </p:sp>
    </p:spTree>
    <p:extLst>
      <p:ext uri="{BB962C8B-B14F-4D97-AF65-F5344CB8AC3E}">
        <p14:creationId xmlns:p14="http://schemas.microsoft.com/office/powerpoint/2010/main" val="2157346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5</a:t>
            </a:fld>
            <a:endParaRPr lang="fr-FR"/>
          </a:p>
        </p:txBody>
      </p:sp>
    </p:spTree>
    <p:extLst>
      <p:ext uri="{BB962C8B-B14F-4D97-AF65-F5344CB8AC3E}">
        <p14:creationId xmlns:p14="http://schemas.microsoft.com/office/powerpoint/2010/main" val="3726523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6</a:t>
            </a:fld>
            <a:endParaRPr lang="fr-FR"/>
          </a:p>
        </p:txBody>
      </p:sp>
    </p:spTree>
    <p:extLst>
      <p:ext uri="{BB962C8B-B14F-4D97-AF65-F5344CB8AC3E}">
        <p14:creationId xmlns:p14="http://schemas.microsoft.com/office/powerpoint/2010/main" val="3959185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7</a:t>
            </a:fld>
            <a:endParaRPr lang="fr-FR"/>
          </a:p>
        </p:txBody>
      </p:sp>
    </p:spTree>
    <p:extLst>
      <p:ext uri="{BB962C8B-B14F-4D97-AF65-F5344CB8AC3E}">
        <p14:creationId xmlns:p14="http://schemas.microsoft.com/office/powerpoint/2010/main" val="2917883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8</a:t>
            </a:fld>
            <a:endParaRPr lang="fr-FR"/>
          </a:p>
        </p:txBody>
      </p:sp>
    </p:spTree>
    <p:extLst>
      <p:ext uri="{BB962C8B-B14F-4D97-AF65-F5344CB8AC3E}">
        <p14:creationId xmlns:p14="http://schemas.microsoft.com/office/powerpoint/2010/main" val="1604482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9</a:t>
            </a:fld>
            <a:endParaRPr lang="fr-FR"/>
          </a:p>
        </p:txBody>
      </p:sp>
    </p:spTree>
    <p:extLst>
      <p:ext uri="{BB962C8B-B14F-4D97-AF65-F5344CB8AC3E}">
        <p14:creationId xmlns:p14="http://schemas.microsoft.com/office/powerpoint/2010/main" val="2565347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6867D0A-9FF6-4A32-BB64-1137ECFE8C2F}" type="datetimeFigureOut">
              <a:rPr lang="fr-FR" smtClean="0"/>
              <a:t>01/10/2015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1686955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6867D0A-9FF6-4A32-BB64-1137ECFE8C2F}" type="datetimeFigureOut">
              <a:rPr lang="fr-FR" smtClean="0"/>
              <a:t>01/10/2015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391625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867D0A-9FF6-4A32-BB64-1137ECFE8C2F}" type="datetimeFigureOut">
              <a:rPr lang="fr-FR" smtClean="0"/>
              <a:t>01/10/2015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26574401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867D0A-9FF6-4A32-BB64-1137ECFE8C2F}" type="datetimeFigureOut">
              <a:rPr lang="fr-FR" smtClean="0"/>
              <a:t>01/10/2015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399663780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867D0A-9FF6-4A32-BB64-1137ECFE8C2F}" type="datetimeFigureOut">
              <a:rPr lang="fr-FR" smtClean="0"/>
              <a:t>01/10/2015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31028287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6867D0A-9FF6-4A32-BB64-1137ECFE8C2F}" type="datetimeFigureOut">
              <a:rPr lang="fr-FR" smtClean="0"/>
              <a:t>01/10/2015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85280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6867D0A-9FF6-4A32-BB64-1137ECFE8C2F}" type="datetimeFigureOut">
              <a:rPr lang="fr-FR" smtClean="0"/>
              <a:t>01/10/2015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1913470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6867D0A-9FF6-4A32-BB64-1137ECFE8C2F}" type="datetimeFigureOut">
              <a:rPr lang="fr-FR" smtClean="0"/>
              <a:t>01/10/2015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168180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6867D0A-9FF6-4A32-BB64-1137ECFE8C2F}" type="datetimeFigureOut">
              <a:rPr lang="fr-FR" smtClean="0"/>
              <a:t>01/10/2015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3229237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867D0A-9FF6-4A32-BB64-1137ECFE8C2F}" type="datetimeFigureOut">
              <a:rPr lang="fr-FR" smtClean="0"/>
              <a:t>01/10/2015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184408929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6867D0A-9FF6-4A32-BB64-1137ECFE8C2F}" type="datetimeFigureOut">
              <a:rPr lang="fr-FR" smtClean="0"/>
              <a:t>01/10/2015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8B8193D-F20E-4858-A7AF-F9B5C59F4064}" type="slidenum">
              <a:rPr lang="fr-FR" smtClean="0"/>
              <a:t>‹N°›</a:t>
            </a:fld>
            <a:endParaRPr lang="fr-FR"/>
          </a:p>
        </p:txBody>
      </p:sp>
      <p:grpSp>
        <p:nvGrpSpPr>
          <p:cNvPr id="6" name="Groupe 5"/>
          <p:cNvGrpSpPr/>
          <p:nvPr userDrawn="1"/>
        </p:nvGrpSpPr>
        <p:grpSpPr>
          <a:xfrm>
            <a:off x="1196132" y="4437112"/>
            <a:ext cx="5824140" cy="2160240"/>
            <a:chOff x="1196132" y="4437112"/>
            <a:chExt cx="5824140" cy="2160240"/>
          </a:xfrm>
        </p:grpSpPr>
        <p:sp>
          <p:nvSpPr>
            <p:cNvPr id="7" name="Rectangle à coins arrondis 6"/>
            <p:cNvSpPr/>
            <p:nvPr/>
          </p:nvSpPr>
          <p:spPr>
            <a:xfrm>
              <a:off x="1196132" y="4437112"/>
              <a:ext cx="5824140" cy="216024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2914795" y="4857824"/>
              <a:ext cx="145037" cy="227360"/>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5367256" y="4857824"/>
              <a:ext cx="145037" cy="227360"/>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25073357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6867D0A-9FF6-4A32-BB64-1137ECFE8C2F}" type="datetimeFigureOut">
              <a:rPr lang="fr-FR" smtClean="0"/>
              <a:t>01/10/2015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401062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867D0A-9FF6-4A32-BB64-1137ECFE8C2F}" type="datetimeFigureOut">
              <a:rPr lang="fr-FR" smtClean="0"/>
              <a:t>01/10/2015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8193D-F20E-4858-A7AF-F9B5C59F4064}" type="slidenum">
              <a:rPr lang="fr-FR" smtClean="0"/>
              <a:t>‹N°›</a:t>
            </a:fld>
            <a:endParaRPr lang="fr-FR"/>
          </a:p>
        </p:txBody>
      </p:sp>
    </p:spTree>
    <p:extLst>
      <p:ext uri="{BB962C8B-B14F-4D97-AF65-F5344CB8AC3E}">
        <p14:creationId xmlns:p14="http://schemas.microsoft.com/office/powerpoint/2010/main" val="3977251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tags" Target="../tags/tag66.xml"/><Relationship Id="rId18" Type="http://schemas.openxmlformats.org/officeDocument/2006/relationships/notesSlide" Target="../notesSlides/notesSlide10.xml"/><Relationship Id="rId3" Type="http://schemas.openxmlformats.org/officeDocument/2006/relationships/tags" Target="../tags/tag56.xml"/><Relationship Id="rId21" Type="http://schemas.openxmlformats.org/officeDocument/2006/relationships/image" Target="../media/image8.jpeg"/><Relationship Id="rId7" Type="http://schemas.openxmlformats.org/officeDocument/2006/relationships/tags" Target="../tags/tag60.xml"/><Relationship Id="rId12" Type="http://schemas.openxmlformats.org/officeDocument/2006/relationships/tags" Target="../tags/tag65.xml"/><Relationship Id="rId17" Type="http://schemas.openxmlformats.org/officeDocument/2006/relationships/slideLayout" Target="../slideLayouts/slideLayout7.xml"/><Relationship Id="rId2" Type="http://schemas.openxmlformats.org/officeDocument/2006/relationships/tags" Target="../tags/tag55.xml"/><Relationship Id="rId16" Type="http://schemas.openxmlformats.org/officeDocument/2006/relationships/tags" Target="../tags/tag69.xml"/><Relationship Id="rId20" Type="http://schemas.microsoft.com/office/2007/relationships/hdphoto" Target="../media/hdphoto5.wdp"/><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tags" Target="../tags/tag64.xml"/><Relationship Id="rId5" Type="http://schemas.openxmlformats.org/officeDocument/2006/relationships/tags" Target="../tags/tag58.xml"/><Relationship Id="rId15" Type="http://schemas.openxmlformats.org/officeDocument/2006/relationships/tags" Target="../tags/tag68.xml"/><Relationship Id="rId10" Type="http://schemas.openxmlformats.org/officeDocument/2006/relationships/tags" Target="../tags/tag63.xml"/><Relationship Id="rId19" Type="http://schemas.openxmlformats.org/officeDocument/2006/relationships/image" Target="../media/image7.png"/><Relationship Id="rId4" Type="http://schemas.openxmlformats.org/officeDocument/2006/relationships/tags" Target="../tags/tag57.xml"/><Relationship Id="rId9" Type="http://schemas.openxmlformats.org/officeDocument/2006/relationships/tags" Target="../tags/tag62.xml"/><Relationship Id="rId14" Type="http://schemas.openxmlformats.org/officeDocument/2006/relationships/tags" Target="../tags/tag67.xml"/></Relationships>
</file>

<file path=ppt/slides/_rels/slide11.xml.rels><?xml version="1.0" encoding="UTF-8" standalone="yes"?>
<Relationships xmlns="http://schemas.openxmlformats.org/package/2006/relationships"><Relationship Id="rId8" Type="http://schemas.openxmlformats.org/officeDocument/2006/relationships/tags" Target="../tags/tag77.xml"/><Relationship Id="rId13" Type="http://schemas.openxmlformats.org/officeDocument/2006/relationships/tags" Target="../tags/tag82.xml"/><Relationship Id="rId18" Type="http://schemas.openxmlformats.org/officeDocument/2006/relationships/image" Target="../media/image10.png"/><Relationship Id="rId3" Type="http://schemas.openxmlformats.org/officeDocument/2006/relationships/tags" Target="../tags/tag72.xml"/><Relationship Id="rId7" Type="http://schemas.openxmlformats.org/officeDocument/2006/relationships/tags" Target="../tags/tag76.xml"/><Relationship Id="rId12" Type="http://schemas.openxmlformats.org/officeDocument/2006/relationships/tags" Target="../tags/tag81.xml"/><Relationship Id="rId17" Type="http://schemas.microsoft.com/office/2007/relationships/hdphoto" Target="../media/hdphoto6.wdp"/><Relationship Id="rId2" Type="http://schemas.openxmlformats.org/officeDocument/2006/relationships/tags" Target="../tags/tag71.xml"/><Relationship Id="rId16" Type="http://schemas.openxmlformats.org/officeDocument/2006/relationships/image" Target="../media/image9.png"/><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tags" Target="../tags/tag80.xml"/><Relationship Id="rId5" Type="http://schemas.openxmlformats.org/officeDocument/2006/relationships/tags" Target="../tags/tag74.xml"/><Relationship Id="rId15" Type="http://schemas.openxmlformats.org/officeDocument/2006/relationships/notesSlide" Target="../notesSlides/notesSlide11.xml"/><Relationship Id="rId10" Type="http://schemas.openxmlformats.org/officeDocument/2006/relationships/tags" Target="../tags/tag79.xml"/><Relationship Id="rId19" Type="http://schemas.openxmlformats.org/officeDocument/2006/relationships/image" Target="../media/image8.jpeg"/><Relationship Id="rId4" Type="http://schemas.openxmlformats.org/officeDocument/2006/relationships/tags" Target="../tags/tag73.xml"/><Relationship Id="rId9" Type="http://schemas.openxmlformats.org/officeDocument/2006/relationships/tags" Target="../tags/tag78.xml"/><Relationship Id="rId14"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openxmlformats.org/officeDocument/2006/relationships/tags" Target="../tags/tag85.xml"/><Relationship Id="rId7" Type="http://schemas.openxmlformats.org/officeDocument/2006/relationships/slideLayout" Target="../slideLayouts/slideLayout7.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s>
</file>

<file path=ppt/slides/_rels/slide13.xml.rels><?xml version="1.0" encoding="UTF-8" standalone="yes"?>
<Relationships xmlns="http://schemas.openxmlformats.org/package/2006/relationships"><Relationship Id="rId8" Type="http://schemas.openxmlformats.org/officeDocument/2006/relationships/tags" Target="../tags/tag96.xml"/><Relationship Id="rId13" Type="http://schemas.openxmlformats.org/officeDocument/2006/relationships/image" Target="../media/image11.jpeg"/><Relationship Id="rId3" Type="http://schemas.openxmlformats.org/officeDocument/2006/relationships/tags" Target="../tags/tag91.xml"/><Relationship Id="rId7" Type="http://schemas.openxmlformats.org/officeDocument/2006/relationships/tags" Target="../tags/tag95.xml"/><Relationship Id="rId12" Type="http://schemas.openxmlformats.org/officeDocument/2006/relationships/notesSlide" Target="../notesSlides/notesSlide13.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slideLayout" Target="../slideLayouts/slideLayout7.xml"/><Relationship Id="rId5" Type="http://schemas.openxmlformats.org/officeDocument/2006/relationships/tags" Target="../tags/tag93.xml"/><Relationship Id="rId15" Type="http://schemas.microsoft.com/office/2007/relationships/hdphoto" Target="../media/hdphoto7.wdp"/><Relationship Id="rId10" Type="http://schemas.openxmlformats.org/officeDocument/2006/relationships/tags" Target="../tags/tag98.xml"/><Relationship Id="rId4" Type="http://schemas.openxmlformats.org/officeDocument/2006/relationships/tags" Target="../tags/tag92.xml"/><Relationship Id="rId9" Type="http://schemas.openxmlformats.org/officeDocument/2006/relationships/tags" Target="../tags/tag97.xml"/><Relationship Id="rId1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slideLayout" Target="../slideLayouts/slideLayout7.xml"/><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tags" Target="../tags/tag110.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tags" Target="../tags/tag109.xml"/><Relationship Id="rId5" Type="http://schemas.openxmlformats.org/officeDocument/2006/relationships/tags" Target="../tags/tag103.xml"/><Relationship Id="rId15" Type="http://schemas.openxmlformats.org/officeDocument/2006/relationships/image" Target="../media/image13.jpeg"/><Relationship Id="rId10" Type="http://schemas.openxmlformats.org/officeDocument/2006/relationships/tags" Target="../tags/tag108.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tags" Target="../tags/tag118.xml"/><Relationship Id="rId13" Type="http://schemas.openxmlformats.org/officeDocument/2006/relationships/tags" Target="../tags/tag123.xml"/><Relationship Id="rId18" Type="http://schemas.openxmlformats.org/officeDocument/2006/relationships/image" Target="../media/image14.png"/><Relationship Id="rId3" Type="http://schemas.openxmlformats.org/officeDocument/2006/relationships/tags" Target="../tags/tag113.xml"/><Relationship Id="rId7" Type="http://schemas.openxmlformats.org/officeDocument/2006/relationships/tags" Target="../tags/tag117.xml"/><Relationship Id="rId12" Type="http://schemas.openxmlformats.org/officeDocument/2006/relationships/tags" Target="../tags/tag122.xml"/><Relationship Id="rId17" Type="http://schemas.openxmlformats.org/officeDocument/2006/relationships/notesSlide" Target="../notesSlides/notesSlide15.xml"/><Relationship Id="rId2" Type="http://schemas.openxmlformats.org/officeDocument/2006/relationships/tags" Target="../tags/tag112.xml"/><Relationship Id="rId16" Type="http://schemas.openxmlformats.org/officeDocument/2006/relationships/slideLayout" Target="../slideLayouts/slideLayout7.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tags" Target="../tags/tag121.xml"/><Relationship Id="rId5" Type="http://schemas.openxmlformats.org/officeDocument/2006/relationships/tags" Target="../tags/tag115.xml"/><Relationship Id="rId15" Type="http://schemas.openxmlformats.org/officeDocument/2006/relationships/tags" Target="../tags/tag125.xml"/><Relationship Id="rId10" Type="http://schemas.openxmlformats.org/officeDocument/2006/relationships/tags" Target="../tags/tag120.xml"/><Relationship Id="rId4" Type="http://schemas.openxmlformats.org/officeDocument/2006/relationships/tags" Target="../tags/tag114.xml"/><Relationship Id="rId9" Type="http://schemas.openxmlformats.org/officeDocument/2006/relationships/tags" Target="../tags/tag119.xml"/><Relationship Id="rId14" Type="http://schemas.openxmlformats.org/officeDocument/2006/relationships/tags" Target="../tags/tag124.xml"/></Relationships>
</file>

<file path=ppt/slides/_rels/slide16.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tags" Target="../tags/tag138.xml"/><Relationship Id="rId3" Type="http://schemas.openxmlformats.org/officeDocument/2006/relationships/tags" Target="../tags/tag128.xml"/><Relationship Id="rId7" Type="http://schemas.openxmlformats.org/officeDocument/2006/relationships/tags" Target="../tags/tag132.xml"/><Relationship Id="rId12" Type="http://schemas.openxmlformats.org/officeDocument/2006/relationships/tags" Target="../tags/tag137.xml"/><Relationship Id="rId2" Type="http://schemas.openxmlformats.org/officeDocument/2006/relationships/tags" Target="../tags/tag127.xml"/><Relationship Id="rId16" Type="http://schemas.openxmlformats.org/officeDocument/2006/relationships/notesSlide" Target="../notesSlides/notesSlide16.xml"/><Relationship Id="rId1" Type="http://schemas.openxmlformats.org/officeDocument/2006/relationships/tags" Target="../tags/tag126.xml"/><Relationship Id="rId6" Type="http://schemas.openxmlformats.org/officeDocument/2006/relationships/tags" Target="../tags/tag131.xml"/><Relationship Id="rId11" Type="http://schemas.openxmlformats.org/officeDocument/2006/relationships/tags" Target="../tags/tag136.xml"/><Relationship Id="rId5" Type="http://schemas.openxmlformats.org/officeDocument/2006/relationships/tags" Target="../tags/tag130.xml"/><Relationship Id="rId15" Type="http://schemas.openxmlformats.org/officeDocument/2006/relationships/slideLayout" Target="../slideLayouts/slideLayout7.xml"/><Relationship Id="rId10" Type="http://schemas.openxmlformats.org/officeDocument/2006/relationships/tags" Target="../tags/tag135.xml"/><Relationship Id="rId4" Type="http://schemas.openxmlformats.org/officeDocument/2006/relationships/tags" Target="../tags/tag129.xml"/><Relationship Id="rId9" Type="http://schemas.openxmlformats.org/officeDocument/2006/relationships/tags" Target="../tags/tag134.xml"/><Relationship Id="rId14" Type="http://schemas.openxmlformats.org/officeDocument/2006/relationships/tags" Target="../tags/tag139.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42.xml"/><Relationship Id="rId7" Type="http://schemas.openxmlformats.org/officeDocument/2006/relationships/tags" Target="../tags/tag146.xml"/><Relationship Id="rId12" Type="http://schemas.microsoft.com/office/2007/relationships/hdphoto" Target="../media/hdphoto8.wdp"/><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image" Target="../media/image16.png"/><Relationship Id="rId5" Type="http://schemas.openxmlformats.org/officeDocument/2006/relationships/tags" Target="../tags/tag144.xml"/><Relationship Id="rId10" Type="http://schemas.openxmlformats.org/officeDocument/2006/relationships/image" Target="../media/image15.jpeg"/><Relationship Id="rId4" Type="http://schemas.openxmlformats.org/officeDocument/2006/relationships/tags" Target="../tags/tag143.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149.xml"/><Relationship Id="rId7" Type="http://schemas.openxmlformats.org/officeDocument/2006/relationships/slideLayout" Target="../slideLayouts/slideLayout7.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tags" Target="../tags/tag152.xml"/><Relationship Id="rId5" Type="http://schemas.openxmlformats.org/officeDocument/2006/relationships/tags" Target="../tags/tag151.xml"/><Relationship Id="rId4" Type="http://schemas.openxmlformats.org/officeDocument/2006/relationships/tags" Target="../tags/tag150.xml"/></Relationships>
</file>

<file path=ppt/slides/_rels/slide19.xml.rels><?xml version="1.0" encoding="UTF-8" standalone="yes"?>
<Relationships xmlns="http://schemas.openxmlformats.org/package/2006/relationships"><Relationship Id="rId8" Type="http://schemas.openxmlformats.org/officeDocument/2006/relationships/tags" Target="../tags/tag160.xml"/><Relationship Id="rId13" Type="http://schemas.openxmlformats.org/officeDocument/2006/relationships/tags" Target="../tags/tag165.xml"/><Relationship Id="rId18" Type="http://schemas.openxmlformats.org/officeDocument/2006/relationships/tags" Target="../tags/tag170.xml"/><Relationship Id="rId26" Type="http://schemas.openxmlformats.org/officeDocument/2006/relationships/notesSlide" Target="../notesSlides/notesSlide19.xml"/><Relationship Id="rId3" Type="http://schemas.openxmlformats.org/officeDocument/2006/relationships/tags" Target="../tags/tag155.xml"/><Relationship Id="rId21" Type="http://schemas.openxmlformats.org/officeDocument/2006/relationships/tags" Target="../tags/tag173.xml"/><Relationship Id="rId7" Type="http://schemas.openxmlformats.org/officeDocument/2006/relationships/tags" Target="../tags/tag159.xml"/><Relationship Id="rId12" Type="http://schemas.openxmlformats.org/officeDocument/2006/relationships/tags" Target="../tags/tag164.xml"/><Relationship Id="rId17" Type="http://schemas.openxmlformats.org/officeDocument/2006/relationships/tags" Target="../tags/tag169.xml"/><Relationship Id="rId25" Type="http://schemas.openxmlformats.org/officeDocument/2006/relationships/slideLayout" Target="../slideLayouts/slideLayout7.xml"/><Relationship Id="rId2" Type="http://schemas.openxmlformats.org/officeDocument/2006/relationships/tags" Target="../tags/tag154.xml"/><Relationship Id="rId16" Type="http://schemas.openxmlformats.org/officeDocument/2006/relationships/tags" Target="../tags/tag168.xml"/><Relationship Id="rId20" Type="http://schemas.openxmlformats.org/officeDocument/2006/relationships/tags" Target="../tags/tag172.xml"/><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tags" Target="../tags/tag163.xml"/><Relationship Id="rId24" Type="http://schemas.openxmlformats.org/officeDocument/2006/relationships/tags" Target="../tags/tag176.xml"/><Relationship Id="rId5" Type="http://schemas.openxmlformats.org/officeDocument/2006/relationships/tags" Target="../tags/tag157.xml"/><Relationship Id="rId15" Type="http://schemas.openxmlformats.org/officeDocument/2006/relationships/tags" Target="../tags/tag167.xml"/><Relationship Id="rId23" Type="http://schemas.openxmlformats.org/officeDocument/2006/relationships/tags" Target="../tags/tag175.xml"/><Relationship Id="rId28" Type="http://schemas.microsoft.com/office/2007/relationships/hdphoto" Target="../media/hdphoto9.wdp"/><Relationship Id="rId10" Type="http://schemas.openxmlformats.org/officeDocument/2006/relationships/tags" Target="../tags/tag162.xml"/><Relationship Id="rId19" Type="http://schemas.openxmlformats.org/officeDocument/2006/relationships/tags" Target="../tags/tag171.xml"/><Relationship Id="rId4" Type="http://schemas.openxmlformats.org/officeDocument/2006/relationships/tags" Target="../tags/tag156.xml"/><Relationship Id="rId9" Type="http://schemas.openxmlformats.org/officeDocument/2006/relationships/tags" Target="../tags/tag161.xml"/><Relationship Id="rId14" Type="http://schemas.openxmlformats.org/officeDocument/2006/relationships/tags" Target="../tags/tag166.xml"/><Relationship Id="rId22" Type="http://schemas.openxmlformats.org/officeDocument/2006/relationships/tags" Target="../tags/tag174.xml"/><Relationship Id="rId27"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image" Target="../media/image2.png"/><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notesSlide" Target="../notesSlides/notesSlide2.xml"/><Relationship Id="rId2" Type="http://schemas.openxmlformats.org/officeDocument/2006/relationships/tags" Target="../tags/tag5.xml"/><Relationship Id="rId16" Type="http://schemas.openxmlformats.org/officeDocument/2006/relationships/slideLayout" Target="../slideLayouts/slideLayout2.xml"/><Relationship Id="rId20" Type="http://schemas.openxmlformats.org/officeDocument/2006/relationships/image" Target="../media/image3.jpeg"/><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tags" Target="../tags/tag18.xml"/><Relationship Id="rId10" Type="http://schemas.openxmlformats.org/officeDocument/2006/relationships/tags" Target="../tags/tag13.xml"/><Relationship Id="rId19" Type="http://schemas.microsoft.com/office/2007/relationships/hdphoto" Target="../media/hdphoto1.wdp"/><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s>
</file>

<file path=ppt/slides/_rels/slide20.xml.rels><?xml version="1.0" encoding="UTF-8" standalone="yes"?>
<Relationships xmlns="http://schemas.openxmlformats.org/package/2006/relationships"><Relationship Id="rId8" Type="http://schemas.openxmlformats.org/officeDocument/2006/relationships/tags" Target="../tags/tag184.xml"/><Relationship Id="rId13" Type="http://schemas.openxmlformats.org/officeDocument/2006/relationships/tags" Target="../tags/tag189.xml"/><Relationship Id="rId18" Type="http://schemas.openxmlformats.org/officeDocument/2006/relationships/tags" Target="../tags/tag194.xml"/><Relationship Id="rId26" Type="http://schemas.microsoft.com/office/2007/relationships/hdphoto" Target="../media/hdphoto10.wdp"/><Relationship Id="rId3" Type="http://schemas.openxmlformats.org/officeDocument/2006/relationships/tags" Target="../tags/tag179.xml"/><Relationship Id="rId21" Type="http://schemas.openxmlformats.org/officeDocument/2006/relationships/tags" Target="../tags/tag197.xml"/><Relationship Id="rId7" Type="http://schemas.openxmlformats.org/officeDocument/2006/relationships/tags" Target="../tags/tag183.xml"/><Relationship Id="rId12" Type="http://schemas.openxmlformats.org/officeDocument/2006/relationships/tags" Target="../tags/tag188.xml"/><Relationship Id="rId17" Type="http://schemas.openxmlformats.org/officeDocument/2006/relationships/tags" Target="../tags/tag193.xml"/><Relationship Id="rId25" Type="http://schemas.openxmlformats.org/officeDocument/2006/relationships/image" Target="../media/image18.png"/><Relationship Id="rId2" Type="http://schemas.openxmlformats.org/officeDocument/2006/relationships/tags" Target="../tags/tag178.xml"/><Relationship Id="rId16" Type="http://schemas.openxmlformats.org/officeDocument/2006/relationships/tags" Target="../tags/tag192.xml"/><Relationship Id="rId20" Type="http://schemas.openxmlformats.org/officeDocument/2006/relationships/tags" Target="../tags/tag196.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tags" Target="../tags/tag187.xml"/><Relationship Id="rId24" Type="http://schemas.openxmlformats.org/officeDocument/2006/relationships/notesSlide" Target="../notesSlides/notesSlide20.xml"/><Relationship Id="rId5" Type="http://schemas.openxmlformats.org/officeDocument/2006/relationships/tags" Target="../tags/tag181.xml"/><Relationship Id="rId15" Type="http://schemas.openxmlformats.org/officeDocument/2006/relationships/tags" Target="../tags/tag191.xml"/><Relationship Id="rId23" Type="http://schemas.openxmlformats.org/officeDocument/2006/relationships/slideLayout" Target="../slideLayouts/slideLayout7.xml"/><Relationship Id="rId10" Type="http://schemas.openxmlformats.org/officeDocument/2006/relationships/tags" Target="../tags/tag186.xml"/><Relationship Id="rId19" Type="http://schemas.openxmlformats.org/officeDocument/2006/relationships/tags" Target="../tags/tag195.xml"/><Relationship Id="rId4" Type="http://schemas.openxmlformats.org/officeDocument/2006/relationships/tags" Target="../tags/tag180.xml"/><Relationship Id="rId9" Type="http://schemas.openxmlformats.org/officeDocument/2006/relationships/tags" Target="../tags/tag185.xml"/><Relationship Id="rId14" Type="http://schemas.openxmlformats.org/officeDocument/2006/relationships/tags" Target="../tags/tag190.xml"/><Relationship Id="rId22" Type="http://schemas.openxmlformats.org/officeDocument/2006/relationships/tags" Target="../tags/tag198.xml"/></Relationships>
</file>

<file path=ppt/slides/_rels/slide21.xml.rels><?xml version="1.0" encoding="UTF-8" standalone="yes"?>
<Relationships xmlns="http://schemas.openxmlformats.org/package/2006/relationships"><Relationship Id="rId8" Type="http://schemas.openxmlformats.org/officeDocument/2006/relationships/tags" Target="../tags/tag206.xml"/><Relationship Id="rId13" Type="http://schemas.openxmlformats.org/officeDocument/2006/relationships/tags" Target="../tags/tag211.xml"/><Relationship Id="rId18" Type="http://schemas.openxmlformats.org/officeDocument/2006/relationships/notesSlide" Target="../notesSlides/notesSlide21.xml"/><Relationship Id="rId26" Type="http://schemas.openxmlformats.org/officeDocument/2006/relationships/image" Target="../media/image23.png"/><Relationship Id="rId3" Type="http://schemas.openxmlformats.org/officeDocument/2006/relationships/tags" Target="../tags/tag201.xml"/><Relationship Id="rId21" Type="http://schemas.microsoft.com/office/2007/relationships/hdphoto" Target="../media/hdphoto11.wdp"/><Relationship Id="rId7" Type="http://schemas.openxmlformats.org/officeDocument/2006/relationships/tags" Target="../tags/tag205.xml"/><Relationship Id="rId12" Type="http://schemas.openxmlformats.org/officeDocument/2006/relationships/tags" Target="../tags/tag210.xml"/><Relationship Id="rId17" Type="http://schemas.openxmlformats.org/officeDocument/2006/relationships/slideLayout" Target="../slideLayouts/slideLayout7.xml"/><Relationship Id="rId25" Type="http://schemas.microsoft.com/office/2007/relationships/hdphoto" Target="../media/hdphoto13.wdp"/><Relationship Id="rId2" Type="http://schemas.openxmlformats.org/officeDocument/2006/relationships/tags" Target="../tags/tag200.xml"/><Relationship Id="rId16" Type="http://schemas.openxmlformats.org/officeDocument/2006/relationships/tags" Target="../tags/tag214.xml"/><Relationship Id="rId20" Type="http://schemas.openxmlformats.org/officeDocument/2006/relationships/image" Target="../media/image20.png"/><Relationship Id="rId1" Type="http://schemas.openxmlformats.org/officeDocument/2006/relationships/tags" Target="../tags/tag199.xml"/><Relationship Id="rId6" Type="http://schemas.openxmlformats.org/officeDocument/2006/relationships/tags" Target="../tags/tag204.xml"/><Relationship Id="rId11" Type="http://schemas.openxmlformats.org/officeDocument/2006/relationships/tags" Target="../tags/tag209.xml"/><Relationship Id="rId24" Type="http://schemas.openxmlformats.org/officeDocument/2006/relationships/image" Target="../media/image22.png"/><Relationship Id="rId5" Type="http://schemas.openxmlformats.org/officeDocument/2006/relationships/tags" Target="../tags/tag203.xml"/><Relationship Id="rId15" Type="http://schemas.openxmlformats.org/officeDocument/2006/relationships/tags" Target="../tags/tag213.xml"/><Relationship Id="rId23" Type="http://schemas.microsoft.com/office/2007/relationships/hdphoto" Target="../media/hdphoto12.wdp"/><Relationship Id="rId10" Type="http://schemas.openxmlformats.org/officeDocument/2006/relationships/tags" Target="../tags/tag208.xml"/><Relationship Id="rId19" Type="http://schemas.openxmlformats.org/officeDocument/2006/relationships/image" Target="../media/image19.jpeg"/><Relationship Id="rId4" Type="http://schemas.openxmlformats.org/officeDocument/2006/relationships/tags" Target="../tags/tag202.xml"/><Relationship Id="rId9" Type="http://schemas.openxmlformats.org/officeDocument/2006/relationships/tags" Target="../tags/tag207.xml"/><Relationship Id="rId14" Type="http://schemas.openxmlformats.org/officeDocument/2006/relationships/tags" Target="../tags/tag212.xml"/><Relationship Id="rId22" Type="http://schemas.openxmlformats.org/officeDocument/2006/relationships/image" Target="../media/image21.png"/><Relationship Id="rId27" Type="http://schemas.microsoft.com/office/2007/relationships/hdphoto" Target="../media/hdphoto14.wdp"/></Relationships>
</file>

<file path=ppt/slides/_rels/slide22.xml.rels><?xml version="1.0" encoding="UTF-8" standalone="yes"?>
<Relationships xmlns="http://schemas.openxmlformats.org/package/2006/relationships"><Relationship Id="rId13" Type="http://schemas.openxmlformats.org/officeDocument/2006/relationships/tags" Target="../tags/tag227.xml"/><Relationship Id="rId18" Type="http://schemas.openxmlformats.org/officeDocument/2006/relationships/tags" Target="../tags/tag232.xml"/><Relationship Id="rId26" Type="http://schemas.openxmlformats.org/officeDocument/2006/relationships/tags" Target="../tags/tag240.xml"/><Relationship Id="rId39" Type="http://schemas.openxmlformats.org/officeDocument/2006/relationships/tags" Target="../tags/tag253.xml"/><Relationship Id="rId21" Type="http://schemas.openxmlformats.org/officeDocument/2006/relationships/tags" Target="../tags/tag235.xml"/><Relationship Id="rId34" Type="http://schemas.openxmlformats.org/officeDocument/2006/relationships/tags" Target="../tags/tag248.xml"/><Relationship Id="rId42" Type="http://schemas.openxmlformats.org/officeDocument/2006/relationships/tags" Target="../tags/tag256.xml"/><Relationship Id="rId47" Type="http://schemas.openxmlformats.org/officeDocument/2006/relationships/tags" Target="../tags/tag261.xml"/><Relationship Id="rId50" Type="http://schemas.openxmlformats.org/officeDocument/2006/relationships/tags" Target="../tags/tag264.xml"/><Relationship Id="rId7" Type="http://schemas.openxmlformats.org/officeDocument/2006/relationships/tags" Target="../tags/tag221.xml"/><Relationship Id="rId2" Type="http://schemas.openxmlformats.org/officeDocument/2006/relationships/tags" Target="../tags/tag216.xml"/><Relationship Id="rId16" Type="http://schemas.openxmlformats.org/officeDocument/2006/relationships/tags" Target="../tags/tag230.xml"/><Relationship Id="rId29" Type="http://schemas.openxmlformats.org/officeDocument/2006/relationships/tags" Target="../tags/tag243.xml"/><Relationship Id="rId11" Type="http://schemas.openxmlformats.org/officeDocument/2006/relationships/tags" Target="../tags/tag225.xml"/><Relationship Id="rId24" Type="http://schemas.openxmlformats.org/officeDocument/2006/relationships/tags" Target="../tags/tag238.xml"/><Relationship Id="rId32" Type="http://schemas.openxmlformats.org/officeDocument/2006/relationships/tags" Target="../tags/tag246.xml"/><Relationship Id="rId37" Type="http://schemas.openxmlformats.org/officeDocument/2006/relationships/tags" Target="../tags/tag251.xml"/><Relationship Id="rId40" Type="http://schemas.openxmlformats.org/officeDocument/2006/relationships/tags" Target="../tags/tag254.xml"/><Relationship Id="rId45" Type="http://schemas.openxmlformats.org/officeDocument/2006/relationships/tags" Target="../tags/tag259.xml"/><Relationship Id="rId53" Type="http://schemas.openxmlformats.org/officeDocument/2006/relationships/slideLayout" Target="../slideLayouts/slideLayout7.xml"/><Relationship Id="rId5" Type="http://schemas.openxmlformats.org/officeDocument/2006/relationships/tags" Target="../tags/tag219.xml"/><Relationship Id="rId10" Type="http://schemas.openxmlformats.org/officeDocument/2006/relationships/tags" Target="../tags/tag224.xml"/><Relationship Id="rId19" Type="http://schemas.openxmlformats.org/officeDocument/2006/relationships/tags" Target="../tags/tag233.xml"/><Relationship Id="rId31" Type="http://schemas.openxmlformats.org/officeDocument/2006/relationships/tags" Target="../tags/tag245.xml"/><Relationship Id="rId44" Type="http://schemas.openxmlformats.org/officeDocument/2006/relationships/tags" Target="../tags/tag258.xml"/><Relationship Id="rId52" Type="http://schemas.openxmlformats.org/officeDocument/2006/relationships/tags" Target="../tags/tag266.xml"/><Relationship Id="rId4" Type="http://schemas.openxmlformats.org/officeDocument/2006/relationships/tags" Target="../tags/tag218.xml"/><Relationship Id="rId9" Type="http://schemas.openxmlformats.org/officeDocument/2006/relationships/tags" Target="../tags/tag223.xml"/><Relationship Id="rId14" Type="http://schemas.openxmlformats.org/officeDocument/2006/relationships/tags" Target="../tags/tag228.xml"/><Relationship Id="rId22" Type="http://schemas.openxmlformats.org/officeDocument/2006/relationships/tags" Target="../tags/tag236.xml"/><Relationship Id="rId27" Type="http://schemas.openxmlformats.org/officeDocument/2006/relationships/tags" Target="../tags/tag241.xml"/><Relationship Id="rId30" Type="http://schemas.openxmlformats.org/officeDocument/2006/relationships/tags" Target="../tags/tag244.xml"/><Relationship Id="rId35" Type="http://schemas.openxmlformats.org/officeDocument/2006/relationships/tags" Target="../tags/tag249.xml"/><Relationship Id="rId43" Type="http://schemas.openxmlformats.org/officeDocument/2006/relationships/tags" Target="../tags/tag257.xml"/><Relationship Id="rId48" Type="http://schemas.openxmlformats.org/officeDocument/2006/relationships/tags" Target="../tags/tag262.xml"/><Relationship Id="rId8" Type="http://schemas.openxmlformats.org/officeDocument/2006/relationships/tags" Target="../tags/tag222.xml"/><Relationship Id="rId51" Type="http://schemas.openxmlformats.org/officeDocument/2006/relationships/tags" Target="../tags/tag265.xml"/><Relationship Id="rId3" Type="http://schemas.openxmlformats.org/officeDocument/2006/relationships/tags" Target="../tags/tag217.xml"/><Relationship Id="rId12" Type="http://schemas.openxmlformats.org/officeDocument/2006/relationships/tags" Target="../tags/tag226.xml"/><Relationship Id="rId17" Type="http://schemas.openxmlformats.org/officeDocument/2006/relationships/tags" Target="../tags/tag231.xml"/><Relationship Id="rId25" Type="http://schemas.openxmlformats.org/officeDocument/2006/relationships/tags" Target="../tags/tag239.xml"/><Relationship Id="rId33" Type="http://schemas.openxmlformats.org/officeDocument/2006/relationships/tags" Target="../tags/tag247.xml"/><Relationship Id="rId38" Type="http://schemas.openxmlformats.org/officeDocument/2006/relationships/tags" Target="../tags/tag252.xml"/><Relationship Id="rId46" Type="http://schemas.openxmlformats.org/officeDocument/2006/relationships/tags" Target="../tags/tag260.xml"/><Relationship Id="rId20" Type="http://schemas.openxmlformats.org/officeDocument/2006/relationships/tags" Target="../tags/tag234.xml"/><Relationship Id="rId41" Type="http://schemas.openxmlformats.org/officeDocument/2006/relationships/tags" Target="../tags/tag255.xml"/><Relationship Id="rId54" Type="http://schemas.openxmlformats.org/officeDocument/2006/relationships/notesSlide" Target="../notesSlides/notesSlide22.xml"/><Relationship Id="rId1" Type="http://schemas.openxmlformats.org/officeDocument/2006/relationships/tags" Target="../tags/tag215.xml"/><Relationship Id="rId6" Type="http://schemas.openxmlformats.org/officeDocument/2006/relationships/tags" Target="../tags/tag220.xml"/><Relationship Id="rId15" Type="http://schemas.openxmlformats.org/officeDocument/2006/relationships/tags" Target="../tags/tag229.xml"/><Relationship Id="rId23" Type="http://schemas.openxmlformats.org/officeDocument/2006/relationships/tags" Target="../tags/tag237.xml"/><Relationship Id="rId28" Type="http://schemas.openxmlformats.org/officeDocument/2006/relationships/tags" Target="../tags/tag242.xml"/><Relationship Id="rId36" Type="http://schemas.openxmlformats.org/officeDocument/2006/relationships/tags" Target="../tags/tag250.xml"/><Relationship Id="rId49" Type="http://schemas.openxmlformats.org/officeDocument/2006/relationships/tags" Target="../tags/tag263.xml"/></Relationships>
</file>

<file path=ppt/slides/_rels/slide23.xml.rels><?xml version="1.0" encoding="UTF-8" standalone="yes"?>
<Relationships xmlns="http://schemas.openxmlformats.org/package/2006/relationships"><Relationship Id="rId8" Type="http://schemas.openxmlformats.org/officeDocument/2006/relationships/tags" Target="../tags/tag274.xml"/><Relationship Id="rId13" Type="http://schemas.openxmlformats.org/officeDocument/2006/relationships/slideLayout" Target="../slideLayouts/slideLayout7.xml"/><Relationship Id="rId3" Type="http://schemas.openxmlformats.org/officeDocument/2006/relationships/tags" Target="../tags/tag269.xml"/><Relationship Id="rId7" Type="http://schemas.openxmlformats.org/officeDocument/2006/relationships/tags" Target="../tags/tag273.xml"/><Relationship Id="rId12" Type="http://schemas.openxmlformats.org/officeDocument/2006/relationships/tags" Target="../tags/tag278.xml"/><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tags" Target="../tags/tag272.xml"/><Relationship Id="rId11" Type="http://schemas.openxmlformats.org/officeDocument/2006/relationships/tags" Target="../tags/tag277.xml"/><Relationship Id="rId5" Type="http://schemas.openxmlformats.org/officeDocument/2006/relationships/tags" Target="../tags/tag271.xml"/><Relationship Id="rId15" Type="http://schemas.openxmlformats.org/officeDocument/2006/relationships/image" Target="../media/image24.jpeg"/><Relationship Id="rId10" Type="http://schemas.openxmlformats.org/officeDocument/2006/relationships/tags" Target="../tags/tag276.xml"/><Relationship Id="rId4" Type="http://schemas.openxmlformats.org/officeDocument/2006/relationships/tags" Target="../tags/tag270.xml"/><Relationship Id="rId9" Type="http://schemas.openxmlformats.org/officeDocument/2006/relationships/tags" Target="../tags/tag275.xml"/><Relationship Id="rId1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image" Target="../media/image25.jpeg"/><Relationship Id="rId5" Type="http://schemas.openxmlformats.org/officeDocument/2006/relationships/notesSlide" Target="../notesSlides/notesSlide24.xml"/><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image" Target="../media/image26.jpeg"/><Relationship Id="rId5" Type="http://schemas.openxmlformats.org/officeDocument/2006/relationships/notesSlide" Target="../notesSlides/notesSlide25.xml"/><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8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notesSlide" Target="../notesSlides/notesSlide4.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7.xml"/><Relationship Id="rId5" Type="http://schemas.openxmlformats.org/officeDocument/2006/relationships/tags" Target="../tags/tag25.xml"/><Relationship Id="rId4" Type="http://schemas.openxmlformats.org/officeDocument/2006/relationships/tags" Target="../tags/tag24.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28.xml"/><Relationship Id="rId7"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s/_rels/slide6.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35.xml"/></Relationships>
</file>

<file path=ppt/slides/_rels/slide7.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39.xml"/></Relationships>
</file>

<file path=ppt/slides/_rels/slide8.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8.xml"/><Relationship Id="rId5" Type="http://schemas.openxmlformats.org/officeDocument/2006/relationships/slideLayout" Target="../slideLayouts/slideLayout7.xml"/><Relationship Id="rId4" Type="http://schemas.openxmlformats.org/officeDocument/2006/relationships/tags" Target="../tags/tag43.xml"/></Relationships>
</file>

<file path=ppt/slides/_rels/slide9.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4.png"/><Relationship Id="rId18" Type="http://schemas.microsoft.com/office/2007/relationships/hdphoto" Target="../media/hdphoto4.wdp"/><Relationship Id="rId3" Type="http://schemas.openxmlformats.org/officeDocument/2006/relationships/tags" Target="../tags/tag46.xml"/><Relationship Id="rId7" Type="http://schemas.openxmlformats.org/officeDocument/2006/relationships/tags" Target="../tags/tag50.xml"/><Relationship Id="rId12" Type="http://schemas.openxmlformats.org/officeDocument/2006/relationships/notesSlide" Target="../notesSlides/notesSlide9.xml"/><Relationship Id="rId17" Type="http://schemas.openxmlformats.org/officeDocument/2006/relationships/image" Target="../media/image6.png"/><Relationship Id="rId2" Type="http://schemas.openxmlformats.org/officeDocument/2006/relationships/tags" Target="../tags/tag45.xml"/><Relationship Id="rId16" Type="http://schemas.microsoft.com/office/2007/relationships/hdphoto" Target="../media/hdphoto3.wdp"/><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slideLayout" Target="../slideLayouts/slideLayout7.xml"/><Relationship Id="rId5" Type="http://schemas.openxmlformats.org/officeDocument/2006/relationships/tags" Target="../tags/tag48.xml"/><Relationship Id="rId15" Type="http://schemas.openxmlformats.org/officeDocument/2006/relationships/image" Target="../media/image5.png"/><Relationship Id="rId10" Type="http://schemas.openxmlformats.org/officeDocument/2006/relationships/tags" Target="../tags/tag53.xml"/><Relationship Id="rId4" Type="http://schemas.openxmlformats.org/officeDocument/2006/relationships/tags" Target="../tags/tag47.xml"/><Relationship Id="rId9" Type="http://schemas.openxmlformats.org/officeDocument/2006/relationships/tags" Target="../tags/tag52.xml"/><Relationship Id="rId1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836712"/>
            <a:ext cx="8229600" cy="1143000"/>
          </a:xfrm>
        </p:spPr>
        <p:txBody>
          <a:bodyPr>
            <a:noAutofit/>
          </a:bodyPr>
          <a:lstStyle/>
          <a:p>
            <a:r>
              <a:rPr lang="fr-FR" sz="7200" b="1" dirty="0" smtClean="0">
                <a:effectLst>
                  <a:outerShdw blurRad="38100" dist="38100" dir="2700000" algn="tl">
                    <a:srgbClr val="000000">
                      <a:alpha val="43137"/>
                    </a:srgbClr>
                  </a:outerShdw>
                </a:effectLst>
              </a:rPr>
              <a:t>Les Capteurs</a:t>
            </a:r>
            <a:endParaRPr lang="fr-FR" sz="7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395536" y="3140968"/>
            <a:ext cx="8568952" cy="1756792"/>
          </a:xfrm>
        </p:spPr>
        <p:txBody>
          <a:bodyPr>
            <a:noAutofit/>
          </a:bodyPr>
          <a:lstStyle/>
          <a:p>
            <a:r>
              <a:rPr lang="fr-FR" sz="2800" b="1" dirty="0" smtClean="0"/>
              <a:t>Prise d’information sur la Partie Opérative (Effecteurs)</a:t>
            </a:r>
          </a:p>
          <a:p>
            <a:r>
              <a:rPr lang="fr-FR" sz="2800" b="1" dirty="0" smtClean="0"/>
              <a:t>Mise en forme du signal </a:t>
            </a:r>
          </a:p>
          <a:p>
            <a:r>
              <a:rPr lang="fr-FR" sz="2800" b="1" dirty="0" smtClean="0"/>
              <a:t>Transmission à la Partie Commande</a:t>
            </a:r>
            <a:endParaRPr lang="fr-FR" sz="2800" b="1" dirty="0"/>
          </a:p>
        </p:txBody>
      </p:sp>
    </p:spTree>
    <p:extLst>
      <p:ext uri="{BB962C8B-B14F-4D97-AF65-F5344CB8AC3E}">
        <p14:creationId xmlns:p14="http://schemas.microsoft.com/office/powerpoint/2010/main" val="403264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fr.farnell.com/productimages/farnell/standard/42420417.jpg"/>
          <p:cNvPicPr>
            <a:picLocks noChangeAspect="1" noChangeArrowheads="1"/>
          </p:cNvPicPr>
          <p:nvPr>
            <p:custDataLst>
              <p:tags r:id="rId1"/>
            </p:custDataLst>
          </p:nvPr>
        </p:nvPicPr>
        <p:blipFill>
          <a:blip r:embed="rId19">
            <a:extLst>
              <a:ext uri="{BEBA8EAE-BF5A-486C-A8C5-ECC9F3942E4B}">
                <a14:imgProps xmlns:a14="http://schemas.microsoft.com/office/drawing/2010/main">
                  <a14:imgLayer r:embed="rId20">
                    <a14:imgEffect>
                      <a14:backgroundRemoval t="10000" b="96500" l="4377" r="89899"/>
                    </a14:imgEffect>
                  </a14:imgLayer>
                </a14:imgProps>
              </a:ext>
              <a:ext uri="{28A0092B-C50C-407E-A947-70E740481C1C}">
                <a14:useLocalDpi xmlns:a14="http://schemas.microsoft.com/office/drawing/2010/main"/>
              </a:ext>
            </a:extLst>
          </a:blip>
          <a:srcRect/>
          <a:stretch>
            <a:fillRect/>
          </a:stretch>
        </p:blipFill>
        <p:spPr bwMode="auto">
          <a:xfrm rot="20020111" flipH="1">
            <a:off x="4389438" y="738554"/>
            <a:ext cx="4073525" cy="2743114"/>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6"/>
          <p:cNvSpPr txBox="1">
            <a:spLocks noChangeArrowheads="1"/>
          </p:cNvSpPr>
          <p:nvPr>
            <p:custDataLst>
              <p:tags r:id="rId2"/>
            </p:custDataLst>
          </p:nvPr>
        </p:nvSpPr>
        <p:spPr bwMode="auto">
          <a:xfrm>
            <a:off x="5918200" y="7558405"/>
            <a:ext cx="1016000" cy="182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5" name="Rectangle 4"/>
          <p:cNvSpPr>
            <a:spLocks noChangeArrowheads="1"/>
          </p:cNvSpPr>
          <p:nvPr>
            <p:custDataLst>
              <p:tags r:id="rId3"/>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6" name="Rectangle 5"/>
          <p:cNvSpPr>
            <a:spLocks noChangeArrowheads="1"/>
          </p:cNvSpPr>
          <p:nvPr>
            <p:custDataLst>
              <p:tags r:id="rId4"/>
            </p:custDataLst>
          </p:nvPr>
        </p:nvSpPr>
        <p:spPr bwMode="auto">
          <a:xfrm>
            <a:off x="485404" y="2636912"/>
            <a:ext cx="8548824" cy="2073716"/>
          </a:xfrm>
          <a:custGeom>
            <a:avLst/>
            <a:gdLst>
              <a:gd name="connsiteX0" fmla="*/ 0 w 8066224"/>
              <a:gd name="connsiteY0" fmla="*/ 0 h 1569660"/>
              <a:gd name="connsiteX1" fmla="*/ 8066224 w 8066224"/>
              <a:gd name="connsiteY1" fmla="*/ 0 h 1569660"/>
              <a:gd name="connsiteX2" fmla="*/ 8066224 w 8066224"/>
              <a:gd name="connsiteY2" fmla="*/ 1569660 h 1569660"/>
              <a:gd name="connsiteX3" fmla="*/ 0 w 8066224"/>
              <a:gd name="connsiteY3" fmla="*/ 1569660 h 1569660"/>
              <a:gd name="connsiteX4" fmla="*/ 0 w 8066224"/>
              <a:gd name="connsiteY4" fmla="*/ 0 h 1569660"/>
              <a:gd name="connsiteX0" fmla="*/ 0 w 8066224"/>
              <a:gd name="connsiteY0" fmla="*/ 0 h 1569660"/>
              <a:gd name="connsiteX1" fmla="*/ 6085024 w 8066224"/>
              <a:gd name="connsiteY1" fmla="*/ 101600 h 1569660"/>
              <a:gd name="connsiteX2" fmla="*/ 8066224 w 8066224"/>
              <a:gd name="connsiteY2" fmla="*/ 1569660 h 1569660"/>
              <a:gd name="connsiteX3" fmla="*/ 0 w 8066224"/>
              <a:gd name="connsiteY3" fmla="*/ 1569660 h 1569660"/>
              <a:gd name="connsiteX4" fmla="*/ 0 w 8066224"/>
              <a:gd name="connsiteY4" fmla="*/ 0 h 1569660"/>
              <a:gd name="connsiteX0" fmla="*/ 0 w 8548824"/>
              <a:gd name="connsiteY0" fmla="*/ 0 h 1569660"/>
              <a:gd name="connsiteX1" fmla="*/ 6085024 w 8548824"/>
              <a:gd name="connsiteY1" fmla="*/ 101600 h 1569660"/>
              <a:gd name="connsiteX2" fmla="*/ 8548824 w 8548824"/>
              <a:gd name="connsiteY2" fmla="*/ 1556960 h 1569660"/>
              <a:gd name="connsiteX3" fmla="*/ 0 w 8548824"/>
              <a:gd name="connsiteY3" fmla="*/ 1569660 h 1569660"/>
              <a:gd name="connsiteX4" fmla="*/ 0 w 8548824"/>
              <a:gd name="connsiteY4" fmla="*/ 0 h 1569660"/>
              <a:gd name="connsiteX0" fmla="*/ 0 w 8548824"/>
              <a:gd name="connsiteY0" fmla="*/ 0 h 1569660"/>
              <a:gd name="connsiteX1" fmla="*/ 6110424 w 8548824"/>
              <a:gd name="connsiteY1" fmla="*/ 76200 h 1569660"/>
              <a:gd name="connsiteX2" fmla="*/ 8548824 w 8548824"/>
              <a:gd name="connsiteY2" fmla="*/ 1556960 h 1569660"/>
              <a:gd name="connsiteX3" fmla="*/ 0 w 8548824"/>
              <a:gd name="connsiteY3" fmla="*/ 1569660 h 1569660"/>
              <a:gd name="connsiteX4" fmla="*/ 0 w 8548824"/>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48824" h="1569660">
                <a:moveTo>
                  <a:pt x="0" y="0"/>
                </a:moveTo>
                <a:lnTo>
                  <a:pt x="6110424" y="76200"/>
                </a:lnTo>
                <a:lnTo>
                  <a:pt x="8548824" y="1556960"/>
                </a:lnTo>
                <a:lnTo>
                  <a:pt x="0" y="1569660"/>
                </a:lnTo>
                <a:lnTo>
                  <a:pt x="0" y="0"/>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Pour détecter du métal sans contact physique et à faible distance. </a:t>
            </a:r>
          </a:p>
          <a:p>
            <a:pPr marL="0" marR="0" lvl="0" indent="0"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Le principe de fonctionnement repose sur la génération d’un champ </a:t>
            </a:r>
          </a:p>
          <a:p>
            <a:pPr marL="0" marR="0" lvl="0" indent="0"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magnétique à haute fréquence émis par le détecteur, l’approche d’un métal plus </a:t>
            </a:r>
          </a:p>
          <a:p>
            <a:pPr marL="0" marR="0" lvl="0" indent="0"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ou moins bon conducteur magnétique</a:t>
            </a:r>
            <a:r>
              <a:rPr kumimoji="0" lang="fr-FR" sz="16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vient modifier le champ émis par le capteur, </a:t>
            </a:r>
          </a:p>
          <a:p>
            <a:pPr marL="0" marR="0" lvl="0" indent="0"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donc le courant dans la</a:t>
            </a:r>
            <a:r>
              <a:rPr kumimoji="0" lang="fr-FR" sz="1600" b="1" i="0" u="none" strike="noStrike" cap="none" normalizeH="0" dirty="0" smtClean="0">
                <a:ln>
                  <a:noFill/>
                </a:ln>
                <a:solidFill>
                  <a:srgbClr val="000000"/>
                </a:solidFill>
                <a:effectLst/>
                <a:latin typeface="Arial" pitchFamily="34" charset="0"/>
                <a:ea typeface="Times New Roman" pitchFamily="18" charset="0"/>
                <a:cs typeface="Arial" pitchFamily="34" charset="0"/>
              </a:rPr>
              <a:t> bobine</a:t>
            </a: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À partir d’un seuil prédéfini, le contact (statique) change d’état, l’information est générée.</a:t>
            </a:r>
          </a:p>
          <a:p>
            <a:pPr marL="0" marR="0" lvl="0" indent="0" algn="just" defTabSz="914400" rtl="0" eaLnBrk="0" fontAlgn="base" latinLnBrk="0" hangingPunct="0">
              <a:lnSpc>
                <a:spcPct val="100000"/>
              </a:lnSpc>
              <a:spcBef>
                <a:spcPct val="0"/>
              </a:spcBef>
              <a:spcAft>
                <a:spcPct val="0"/>
              </a:spcAft>
              <a:buClrTx/>
              <a:buSzTx/>
              <a:buFontTx/>
              <a:buNone/>
              <a:tabLst/>
            </a:pPr>
            <a:r>
              <a:rPr lang="fr-FR" sz="1600" b="1" dirty="0" smtClean="0">
                <a:solidFill>
                  <a:srgbClr val="000000"/>
                </a:solidFill>
                <a:latin typeface="Arial" pitchFamily="34" charset="0"/>
                <a:cs typeface="Arial" pitchFamily="34" charset="0"/>
              </a:rPr>
              <a:t>À des distances différentes, ces capteurs sont capables de « voir » des matériaux comme l’aluminium et le cuivre (à condition qu’ils soient très proches), et bien sûr des matériaux ferreux à distance plus importante (quelques millimètres).</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9"/>
          <p:cNvSpPr>
            <a:spLocks noChangeArrowheads="1"/>
          </p:cNvSpPr>
          <p:nvPr>
            <p:custDataLst>
              <p:tags r:id="rId5"/>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5" name="ZoneTexte 14"/>
          <p:cNvSpPr txBox="1"/>
          <p:nvPr>
            <p:custDataLst>
              <p:tags r:id="rId6"/>
            </p:custDataLst>
          </p:nvPr>
        </p:nvSpPr>
        <p:spPr>
          <a:xfrm>
            <a:off x="854731" y="1276181"/>
            <a:ext cx="1005340" cy="369332"/>
          </a:xfrm>
          <a:prstGeom prst="rect">
            <a:avLst/>
          </a:prstGeom>
          <a:noFill/>
        </p:spPr>
        <p:txBody>
          <a:bodyPr wrap="none" rtlCol="0">
            <a:spAutoFit/>
          </a:bodyPr>
          <a:lstStyle/>
          <a:p>
            <a:r>
              <a:rPr lang="fr-FR" b="1" u="sng" dirty="0" smtClean="0"/>
              <a:t>Symbole</a:t>
            </a:r>
            <a:endParaRPr lang="fr-FR" b="1" u="sng" dirty="0"/>
          </a:p>
        </p:txBody>
      </p:sp>
      <p:grpSp>
        <p:nvGrpSpPr>
          <p:cNvPr id="16" name="Group 97"/>
          <p:cNvGrpSpPr>
            <a:grpSpLocks/>
          </p:cNvGrpSpPr>
          <p:nvPr>
            <p:custDataLst>
              <p:tags r:id="rId7"/>
            </p:custDataLst>
          </p:nvPr>
        </p:nvGrpSpPr>
        <p:grpSpPr bwMode="auto">
          <a:xfrm>
            <a:off x="2092299" y="1012894"/>
            <a:ext cx="2667000" cy="1316038"/>
            <a:chOff x="4032" y="3312"/>
            <a:chExt cx="1680" cy="829"/>
          </a:xfrm>
        </p:grpSpPr>
        <p:sp>
          <p:nvSpPr>
            <p:cNvPr id="17" name="Line 41"/>
            <p:cNvSpPr>
              <a:spLocks noChangeShapeType="1"/>
            </p:cNvSpPr>
            <p:nvPr/>
          </p:nvSpPr>
          <p:spPr bwMode="auto">
            <a:xfrm flipH="1">
              <a:off x="4893" y="3371"/>
              <a:ext cx="5" cy="77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8" name="Oval 42"/>
            <p:cNvSpPr>
              <a:spLocks noChangeArrowheads="1"/>
            </p:cNvSpPr>
            <p:nvPr/>
          </p:nvSpPr>
          <p:spPr bwMode="auto">
            <a:xfrm>
              <a:off x="4845" y="3606"/>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9" name="Line 43"/>
            <p:cNvSpPr>
              <a:spLocks noChangeShapeType="1"/>
            </p:cNvSpPr>
            <p:nvPr/>
          </p:nvSpPr>
          <p:spPr bwMode="auto">
            <a:xfrm>
              <a:off x="4758" y="3606"/>
              <a:ext cx="131" cy="27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0" name="Rectangle 44"/>
            <p:cNvSpPr>
              <a:spLocks noChangeArrowheads="1"/>
            </p:cNvSpPr>
            <p:nvPr/>
          </p:nvSpPr>
          <p:spPr bwMode="auto">
            <a:xfrm rot="-5400000">
              <a:off x="4658" y="388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21" name="Rectangle 45"/>
            <p:cNvSpPr>
              <a:spLocks noChangeArrowheads="1"/>
            </p:cNvSpPr>
            <p:nvPr/>
          </p:nvSpPr>
          <p:spPr bwMode="auto">
            <a:xfrm rot="-5400000">
              <a:off x="4658" y="344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22" name="Line 58"/>
            <p:cNvSpPr>
              <a:spLocks noChangeShapeType="1"/>
            </p:cNvSpPr>
            <p:nvPr/>
          </p:nvSpPr>
          <p:spPr bwMode="auto">
            <a:xfrm flipH="1">
              <a:off x="4567" y="3755"/>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23" name="Group 64"/>
            <p:cNvGrpSpPr>
              <a:grpSpLocks/>
            </p:cNvGrpSpPr>
            <p:nvPr/>
          </p:nvGrpSpPr>
          <p:grpSpPr bwMode="auto">
            <a:xfrm>
              <a:off x="4375" y="3659"/>
              <a:ext cx="192" cy="210"/>
              <a:chOff x="672" y="3648"/>
              <a:chExt cx="192" cy="210"/>
            </a:xfrm>
          </p:grpSpPr>
          <p:sp>
            <p:nvSpPr>
              <p:cNvPr id="36"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37"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38"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24" name="Line 49"/>
            <p:cNvSpPr>
              <a:spLocks noChangeShapeType="1"/>
            </p:cNvSpPr>
            <p:nvPr/>
          </p:nvSpPr>
          <p:spPr bwMode="auto">
            <a:xfrm flipH="1">
              <a:off x="5611" y="3317"/>
              <a:ext cx="4" cy="78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5" name="Oval 50"/>
            <p:cNvSpPr>
              <a:spLocks noChangeArrowheads="1"/>
            </p:cNvSpPr>
            <p:nvPr/>
          </p:nvSpPr>
          <p:spPr bwMode="auto">
            <a:xfrm>
              <a:off x="5570" y="3552"/>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6" name="Line 51"/>
            <p:cNvSpPr>
              <a:spLocks noChangeShapeType="1"/>
            </p:cNvSpPr>
            <p:nvPr/>
          </p:nvSpPr>
          <p:spPr bwMode="auto">
            <a:xfrm flipH="1">
              <a:off x="5612" y="3525"/>
              <a:ext cx="66" cy="31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7" name="Line 52"/>
            <p:cNvSpPr>
              <a:spLocks noChangeShapeType="1"/>
            </p:cNvSpPr>
            <p:nvPr/>
          </p:nvSpPr>
          <p:spPr bwMode="auto">
            <a:xfrm>
              <a:off x="5611" y="3554"/>
              <a:ext cx="101"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8" name="Rectangle 53"/>
            <p:cNvSpPr>
              <a:spLocks noChangeArrowheads="1"/>
            </p:cNvSpPr>
            <p:nvPr/>
          </p:nvSpPr>
          <p:spPr bwMode="auto">
            <a:xfrm rot="-5400000">
              <a:off x="5378" y="3830"/>
              <a:ext cx="212"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29" name="Rectangle 54"/>
            <p:cNvSpPr>
              <a:spLocks noChangeArrowheads="1"/>
            </p:cNvSpPr>
            <p:nvPr/>
          </p:nvSpPr>
          <p:spPr bwMode="auto">
            <a:xfrm rot="-5400000">
              <a:off x="5385" y="3365"/>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30" name="Line 57"/>
            <p:cNvSpPr>
              <a:spLocks noChangeShapeType="1"/>
            </p:cNvSpPr>
            <p:nvPr/>
          </p:nvSpPr>
          <p:spPr bwMode="auto">
            <a:xfrm flipH="1">
              <a:off x="5382" y="3648"/>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31" name="Rectangle 66"/>
            <p:cNvSpPr>
              <a:spLocks noChangeArrowheads="1"/>
            </p:cNvSpPr>
            <p:nvPr/>
          </p:nvSpPr>
          <p:spPr bwMode="auto">
            <a:xfrm rot="2573669">
              <a:off x="5190" y="3552"/>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32" name="Line 67"/>
            <p:cNvSpPr>
              <a:spLocks noChangeShapeType="1"/>
            </p:cNvSpPr>
            <p:nvPr/>
          </p:nvSpPr>
          <p:spPr bwMode="auto">
            <a:xfrm>
              <a:off x="5262"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33" name="Line 68"/>
            <p:cNvSpPr>
              <a:spLocks noChangeShapeType="1"/>
            </p:cNvSpPr>
            <p:nvPr/>
          </p:nvSpPr>
          <p:spPr bwMode="auto">
            <a:xfrm>
              <a:off x="5310"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34" name="Rectangle 85"/>
            <p:cNvSpPr>
              <a:spLocks noChangeArrowheads="1"/>
            </p:cNvSpPr>
            <p:nvPr/>
          </p:nvSpPr>
          <p:spPr bwMode="auto">
            <a:xfrm>
              <a:off x="4032" y="3552"/>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a:solidFill>
                    <a:srgbClr val="000000"/>
                  </a:solidFill>
                  <a:effectLst>
                    <a:outerShdw blurRad="38100" dist="38100" dir="2700000" algn="tl">
                      <a:srgbClr val="FFFFFF"/>
                    </a:outerShdw>
                  </a:effectLst>
                  <a:latin typeface="Times New Roman" pitchFamily="18" charset="0"/>
                </a:rPr>
                <a:t>-B1</a:t>
              </a:r>
              <a:endParaRPr lang="fr-FR" sz="2000" b="1">
                <a:effectLst>
                  <a:outerShdw blurRad="38100" dist="38100" dir="2700000" algn="tl">
                    <a:srgbClr val="000000"/>
                  </a:outerShdw>
                </a:effectLst>
                <a:latin typeface="Times New Roman" pitchFamily="18" charset="0"/>
              </a:endParaRPr>
            </a:p>
          </p:txBody>
        </p:sp>
        <p:sp>
          <p:nvSpPr>
            <p:cNvPr id="35" name="Rectangle 86"/>
            <p:cNvSpPr>
              <a:spLocks noChangeArrowheads="1"/>
            </p:cNvSpPr>
            <p:nvPr/>
          </p:nvSpPr>
          <p:spPr bwMode="auto">
            <a:xfrm>
              <a:off x="4924" y="3360"/>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a:solidFill>
                    <a:srgbClr val="000000"/>
                  </a:solidFill>
                  <a:effectLst>
                    <a:outerShdw blurRad="38100" dist="38100" dir="2700000" algn="tl">
                      <a:srgbClr val="FFFFFF"/>
                    </a:outerShdw>
                  </a:effectLst>
                  <a:latin typeface="Times New Roman" pitchFamily="18" charset="0"/>
                </a:rPr>
                <a:t>-B2</a:t>
              </a:r>
              <a:endParaRPr lang="fr-FR" sz="2000" b="1">
                <a:effectLst>
                  <a:outerShdw blurRad="38100" dist="38100" dir="2700000" algn="tl">
                    <a:srgbClr val="000000"/>
                  </a:outerShdw>
                </a:effectLst>
                <a:latin typeface="Times New Roman" pitchFamily="18" charset="0"/>
              </a:endParaRPr>
            </a:p>
          </p:txBody>
        </p:sp>
      </p:grpSp>
      <p:sp>
        <p:nvSpPr>
          <p:cNvPr id="4" name="ZoneTexte 3"/>
          <p:cNvSpPr txBox="1"/>
          <p:nvPr>
            <p:custDataLst>
              <p:tags r:id="rId8"/>
            </p:custDataLst>
          </p:nvPr>
        </p:nvSpPr>
        <p:spPr>
          <a:xfrm>
            <a:off x="661091" y="195590"/>
            <a:ext cx="6118983" cy="523220"/>
          </a:xfrm>
          <a:prstGeom prst="rect">
            <a:avLst/>
          </a:prstGeom>
          <a:noFill/>
        </p:spPr>
        <p:txBody>
          <a:bodyPr wrap="none" rtlCol="0">
            <a:spAutoFit/>
          </a:bodyPr>
          <a:lstStyle/>
          <a:p>
            <a:pPr lvl="0"/>
            <a:r>
              <a:rPr lang="fr-FR" sz="2800" b="1" u="sng" dirty="0">
                <a:latin typeface="Arial" pitchFamily="34" charset="0"/>
                <a:cs typeface="Arial" pitchFamily="34" charset="0"/>
              </a:rPr>
              <a:t>Détecteurs de Proximité </a:t>
            </a:r>
            <a:r>
              <a:rPr lang="fr-FR" sz="2800" b="1" u="sng" dirty="0" smtClean="0">
                <a:latin typeface="Arial" pitchFamily="34" charset="0"/>
                <a:cs typeface="Arial" pitchFamily="34" charset="0"/>
              </a:rPr>
              <a:t>inductifs</a:t>
            </a:r>
            <a:r>
              <a:rPr lang="fr-FR" sz="2800" b="1" u="sng" dirty="0">
                <a:latin typeface="Arial" pitchFamily="34" charset="0"/>
                <a:cs typeface="Arial" pitchFamily="34" charset="0"/>
              </a:rPr>
              <a:t> </a:t>
            </a:r>
            <a:r>
              <a:rPr lang="fr-FR" sz="2800" b="1" u="sng" dirty="0" smtClean="0">
                <a:latin typeface="Arial" pitchFamily="34" charset="0"/>
                <a:cs typeface="Arial" pitchFamily="34" charset="0"/>
              </a:rPr>
              <a:t>:</a:t>
            </a:r>
            <a:endParaRPr lang="fr-FR" sz="2800" b="1" u="sng" dirty="0">
              <a:latin typeface="Arial" pitchFamily="34" charset="0"/>
              <a:cs typeface="Arial" pitchFamily="34" charset="0"/>
            </a:endParaRPr>
          </a:p>
        </p:txBody>
      </p:sp>
      <p:pic>
        <p:nvPicPr>
          <p:cNvPr id="39" name="Picture 4" descr="http://fr.farnell.com/productimages/farnell/standard/42420417.jpg"/>
          <p:cNvPicPr>
            <a:picLocks noChangeAspect="1" noChangeArrowheads="1"/>
          </p:cNvPicPr>
          <p:nvPr>
            <p:custDataLst>
              <p:tags r:id="rId9"/>
            </p:custDataLst>
          </p:nvPr>
        </p:nvPicPr>
        <p:blipFill>
          <a:blip r:embed="rId19">
            <a:extLst>
              <a:ext uri="{BEBA8EAE-BF5A-486C-A8C5-ECC9F3942E4B}">
                <a14:imgProps xmlns:a14="http://schemas.microsoft.com/office/drawing/2010/main">
                  <a14:imgLayer r:embed="rId20">
                    <a14:imgEffect>
                      <a14:backgroundRemoval t="10000" b="96500" l="4377" r="89899"/>
                    </a14:imgEffect>
                  </a14:imgLayer>
                </a14:imgProps>
              </a:ext>
              <a:ext uri="{28A0092B-C50C-407E-A947-70E740481C1C}">
                <a14:useLocalDpi xmlns:a14="http://schemas.microsoft.com/office/drawing/2010/main"/>
              </a:ext>
            </a:extLst>
          </a:blip>
          <a:srcRect/>
          <a:stretch>
            <a:fillRect/>
          </a:stretch>
        </p:blipFill>
        <p:spPr bwMode="auto">
          <a:xfrm rot="2324864">
            <a:off x="3566198" y="5095468"/>
            <a:ext cx="2133041" cy="1436391"/>
          </a:xfrm>
          <a:prstGeom prst="rect">
            <a:avLst/>
          </a:prstGeom>
          <a:noFill/>
          <a:extLst>
            <a:ext uri="{909E8E84-426E-40DD-AFC4-6F175D3DCCD1}">
              <a14:hiddenFill xmlns:a14="http://schemas.microsoft.com/office/drawing/2010/main">
                <a:solidFill>
                  <a:srgbClr val="FFFFFF"/>
                </a:solidFill>
              </a14:hiddenFill>
            </a:ext>
          </a:extLst>
        </p:spPr>
      </p:pic>
      <p:sp>
        <p:nvSpPr>
          <p:cNvPr id="7" name="Cube 6"/>
          <p:cNvSpPr/>
          <p:nvPr>
            <p:custDataLst>
              <p:tags r:id="rId10"/>
            </p:custDataLst>
          </p:nvPr>
        </p:nvSpPr>
        <p:spPr>
          <a:xfrm>
            <a:off x="929082" y="5070013"/>
            <a:ext cx="1205239" cy="360040"/>
          </a:xfrm>
          <a:prstGeom prst="cube">
            <a:avLst/>
          </a:prstGeom>
          <a:blipFill>
            <a:blip r:embed="rId21"/>
            <a:tile tx="0" ty="0" sx="100000" sy="100000" flip="none" algn="tl"/>
          </a:blip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effectLst>
                  <a:outerShdw blurRad="38100" dist="38100" dir="2700000" algn="tl">
                    <a:srgbClr val="000000">
                      <a:alpha val="43137"/>
                    </a:srgbClr>
                  </a:outerShdw>
                </a:effectLst>
              </a:rPr>
              <a:t>Verre</a:t>
            </a:r>
            <a:endParaRPr lang="fr-FR" b="1" dirty="0">
              <a:solidFill>
                <a:schemeClr val="tx1"/>
              </a:solidFill>
              <a:effectLst>
                <a:outerShdw blurRad="38100" dist="38100" dir="2700000" algn="tl">
                  <a:srgbClr val="000000">
                    <a:alpha val="43137"/>
                  </a:srgbClr>
                </a:outerShdw>
              </a:effectLst>
            </a:endParaRPr>
          </a:p>
        </p:txBody>
      </p:sp>
      <p:sp>
        <p:nvSpPr>
          <p:cNvPr id="41" name="Cube 40"/>
          <p:cNvSpPr/>
          <p:nvPr>
            <p:custDataLst>
              <p:tags r:id="rId11"/>
            </p:custDataLst>
          </p:nvPr>
        </p:nvSpPr>
        <p:spPr>
          <a:xfrm>
            <a:off x="1044251" y="5589240"/>
            <a:ext cx="1382520" cy="360040"/>
          </a:xfrm>
          <a:prstGeom prst="cub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effectLst>
                  <a:outerShdw blurRad="38100" dist="38100" dir="2700000" algn="tl">
                    <a:srgbClr val="000000">
                      <a:alpha val="43137"/>
                    </a:srgbClr>
                  </a:outerShdw>
                </a:effectLst>
              </a:rPr>
              <a:t>Aluminium</a:t>
            </a:r>
            <a:endParaRPr lang="fr-FR" b="1" dirty="0">
              <a:solidFill>
                <a:schemeClr val="tx1"/>
              </a:solidFill>
              <a:effectLst>
                <a:outerShdw blurRad="38100" dist="38100" dir="2700000" algn="tl">
                  <a:srgbClr val="000000">
                    <a:alpha val="43137"/>
                  </a:srgbClr>
                </a:outerShdw>
              </a:effectLst>
            </a:endParaRPr>
          </a:p>
        </p:txBody>
      </p:sp>
      <p:sp>
        <p:nvSpPr>
          <p:cNvPr id="42" name="Cube 41"/>
          <p:cNvSpPr/>
          <p:nvPr>
            <p:custDataLst>
              <p:tags r:id="rId12"/>
            </p:custDataLst>
          </p:nvPr>
        </p:nvSpPr>
        <p:spPr>
          <a:xfrm>
            <a:off x="1232647" y="6111924"/>
            <a:ext cx="1205239" cy="360040"/>
          </a:xfrm>
          <a:prstGeom prst="cub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effectLst>
                  <a:outerShdw blurRad="38100" dist="38100" dir="2700000" algn="tl">
                    <a:srgbClr val="000000">
                      <a:alpha val="43137"/>
                    </a:srgbClr>
                  </a:outerShdw>
                </a:effectLst>
              </a:rPr>
              <a:t>Fer</a:t>
            </a:r>
            <a:endParaRPr lang="fr-FR" b="1" dirty="0">
              <a:effectLst>
                <a:outerShdw blurRad="38100" dist="38100" dir="2700000" algn="tl">
                  <a:srgbClr val="000000">
                    <a:alpha val="43137"/>
                  </a:srgbClr>
                </a:outerShdw>
              </a:effectLst>
            </a:endParaRPr>
          </a:p>
        </p:txBody>
      </p:sp>
      <p:sp>
        <p:nvSpPr>
          <p:cNvPr id="8" name="ZoneTexte 7"/>
          <p:cNvSpPr txBox="1"/>
          <p:nvPr>
            <p:custDataLst>
              <p:tags r:id="rId13"/>
            </p:custDataLst>
          </p:nvPr>
        </p:nvSpPr>
        <p:spPr>
          <a:xfrm>
            <a:off x="1619672" y="6488668"/>
            <a:ext cx="7342844" cy="369332"/>
          </a:xfrm>
          <a:prstGeom prst="rect">
            <a:avLst/>
          </a:prstGeom>
          <a:noFill/>
        </p:spPr>
        <p:txBody>
          <a:bodyPr wrap="none" rtlCol="0">
            <a:spAutoFit/>
          </a:bodyPr>
          <a:lstStyle/>
          <a:p>
            <a:r>
              <a:rPr lang="fr-FR" dirty="0" smtClean="0"/>
              <a:t>Cliquez sur le matériau  que vous voulez approcher </a:t>
            </a:r>
            <a:r>
              <a:rPr lang="fr-FR" dirty="0"/>
              <a:t>ou éloigner </a:t>
            </a:r>
            <a:r>
              <a:rPr lang="fr-FR" dirty="0" smtClean="0"/>
              <a:t>du détecteur</a:t>
            </a:r>
            <a:endParaRPr lang="fr-FR" dirty="0"/>
          </a:p>
        </p:txBody>
      </p:sp>
      <p:sp>
        <p:nvSpPr>
          <p:cNvPr id="10" name="Flèche droite rayée 9"/>
          <p:cNvSpPr/>
          <p:nvPr>
            <p:custDataLst>
              <p:tags r:id="rId14"/>
            </p:custDataLst>
          </p:nvPr>
        </p:nvSpPr>
        <p:spPr>
          <a:xfrm>
            <a:off x="4932040" y="5582503"/>
            <a:ext cx="216024" cy="127001"/>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4" name="Groupe 93"/>
          <p:cNvGrpSpPr/>
          <p:nvPr>
            <p:custDataLst>
              <p:tags r:id="rId15"/>
            </p:custDataLst>
          </p:nvPr>
        </p:nvGrpSpPr>
        <p:grpSpPr>
          <a:xfrm>
            <a:off x="5724128" y="5085841"/>
            <a:ext cx="2824831" cy="1316038"/>
            <a:chOff x="5724128" y="5128193"/>
            <a:chExt cx="2824831" cy="1316038"/>
          </a:xfrm>
        </p:grpSpPr>
        <p:grpSp>
          <p:nvGrpSpPr>
            <p:cNvPr id="43" name="Group 97"/>
            <p:cNvGrpSpPr>
              <a:grpSpLocks/>
            </p:cNvGrpSpPr>
            <p:nvPr/>
          </p:nvGrpSpPr>
          <p:grpSpPr bwMode="auto">
            <a:xfrm>
              <a:off x="5724128" y="5128193"/>
              <a:ext cx="2667000" cy="1316038"/>
              <a:chOff x="4032" y="3312"/>
              <a:chExt cx="1680" cy="829"/>
            </a:xfrm>
          </p:grpSpPr>
          <p:sp>
            <p:nvSpPr>
              <p:cNvPr id="44" name="Line 41"/>
              <p:cNvSpPr>
                <a:spLocks noChangeShapeType="1"/>
              </p:cNvSpPr>
              <p:nvPr/>
            </p:nvSpPr>
            <p:spPr bwMode="auto">
              <a:xfrm flipH="1">
                <a:off x="4893" y="3371"/>
                <a:ext cx="5" cy="77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5" name="Oval 42"/>
              <p:cNvSpPr>
                <a:spLocks noChangeArrowheads="1"/>
              </p:cNvSpPr>
              <p:nvPr/>
            </p:nvSpPr>
            <p:spPr bwMode="auto">
              <a:xfrm>
                <a:off x="4845" y="3606"/>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6" name="Line 43"/>
              <p:cNvSpPr>
                <a:spLocks noChangeShapeType="1"/>
              </p:cNvSpPr>
              <p:nvPr/>
            </p:nvSpPr>
            <p:spPr bwMode="auto">
              <a:xfrm>
                <a:off x="4758" y="3606"/>
                <a:ext cx="131" cy="27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7" name="Rectangle 44"/>
              <p:cNvSpPr>
                <a:spLocks noChangeArrowheads="1"/>
              </p:cNvSpPr>
              <p:nvPr/>
            </p:nvSpPr>
            <p:spPr bwMode="auto">
              <a:xfrm rot="-5400000">
                <a:off x="4658" y="388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48" name="Rectangle 45"/>
              <p:cNvSpPr>
                <a:spLocks noChangeArrowheads="1"/>
              </p:cNvSpPr>
              <p:nvPr/>
            </p:nvSpPr>
            <p:spPr bwMode="auto">
              <a:xfrm rot="-5400000">
                <a:off x="4658" y="344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49" name="Line 58"/>
              <p:cNvSpPr>
                <a:spLocks noChangeShapeType="1"/>
              </p:cNvSpPr>
              <p:nvPr/>
            </p:nvSpPr>
            <p:spPr bwMode="auto">
              <a:xfrm flipH="1">
                <a:off x="4567" y="3755"/>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50" name="Group 64"/>
              <p:cNvGrpSpPr>
                <a:grpSpLocks/>
              </p:cNvGrpSpPr>
              <p:nvPr/>
            </p:nvGrpSpPr>
            <p:grpSpPr bwMode="auto">
              <a:xfrm>
                <a:off x="4375" y="3659"/>
                <a:ext cx="192" cy="210"/>
                <a:chOff x="672" y="3648"/>
                <a:chExt cx="192" cy="210"/>
              </a:xfrm>
            </p:grpSpPr>
            <p:sp>
              <p:nvSpPr>
                <p:cNvPr id="63"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4"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5"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51" name="Line 49"/>
              <p:cNvSpPr>
                <a:spLocks noChangeShapeType="1"/>
              </p:cNvSpPr>
              <p:nvPr/>
            </p:nvSpPr>
            <p:spPr bwMode="auto">
              <a:xfrm flipH="1">
                <a:off x="5611" y="3317"/>
                <a:ext cx="4" cy="78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2" name="Oval 50"/>
              <p:cNvSpPr>
                <a:spLocks noChangeArrowheads="1"/>
              </p:cNvSpPr>
              <p:nvPr/>
            </p:nvSpPr>
            <p:spPr bwMode="auto">
              <a:xfrm>
                <a:off x="5570" y="3552"/>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3" name="Line 51"/>
              <p:cNvSpPr>
                <a:spLocks noChangeShapeType="1"/>
              </p:cNvSpPr>
              <p:nvPr/>
            </p:nvSpPr>
            <p:spPr bwMode="auto">
              <a:xfrm flipH="1">
                <a:off x="5612" y="3525"/>
                <a:ext cx="66" cy="31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4" name="Line 52"/>
              <p:cNvSpPr>
                <a:spLocks noChangeShapeType="1"/>
              </p:cNvSpPr>
              <p:nvPr/>
            </p:nvSpPr>
            <p:spPr bwMode="auto">
              <a:xfrm>
                <a:off x="5611" y="3554"/>
                <a:ext cx="101"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5" name="Rectangle 53"/>
              <p:cNvSpPr>
                <a:spLocks noChangeArrowheads="1"/>
              </p:cNvSpPr>
              <p:nvPr/>
            </p:nvSpPr>
            <p:spPr bwMode="auto">
              <a:xfrm rot="-5400000">
                <a:off x="5378" y="3830"/>
                <a:ext cx="212"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12</a:t>
                </a:r>
              </a:p>
            </p:txBody>
          </p:sp>
          <p:sp>
            <p:nvSpPr>
              <p:cNvPr id="56" name="Rectangle 54"/>
              <p:cNvSpPr>
                <a:spLocks noChangeArrowheads="1"/>
              </p:cNvSpPr>
              <p:nvPr/>
            </p:nvSpPr>
            <p:spPr bwMode="auto">
              <a:xfrm rot="-5400000">
                <a:off x="5385" y="3365"/>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11</a:t>
                </a:r>
              </a:p>
            </p:txBody>
          </p:sp>
          <p:sp>
            <p:nvSpPr>
              <p:cNvPr id="57" name="Line 57"/>
              <p:cNvSpPr>
                <a:spLocks noChangeShapeType="1"/>
              </p:cNvSpPr>
              <p:nvPr/>
            </p:nvSpPr>
            <p:spPr bwMode="auto">
              <a:xfrm flipH="1">
                <a:off x="5382" y="3648"/>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58" name="Rectangle 66"/>
              <p:cNvSpPr>
                <a:spLocks noChangeArrowheads="1"/>
              </p:cNvSpPr>
              <p:nvPr/>
            </p:nvSpPr>
            <p:spPr bwMode="auto">
              <a:xfrm rot="2573669">
                <a:off x="5190" y="3552"/>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59" name="Line 67"/>
              <p:cNvSpPr>
                <a:spLocks noChangeShapeType="1"/>
              </p:cNvSpPr>
              <p:nvPr/>
            </p:nvSpPr>
            <p:spPr bwMode="auto">
              <a:xfrm>
                <a:off x="5262"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0" name="Line 68"/>
              <p:cNvSpPr>
                <a:spLocks noChangeShapeType="1"/>
              </p:cNvSpPr>
              <p:nvPr/>
            </p:nvSpPr>
            <p:spPr bwMode="auto">
              <a:xfrm>
                <a:off x="5310"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1" name="Rectangle 85"/>
              <p:cNvSpPr>
                <a:spLocks noChangeArrowheads="1"/>
              </p:cNvSpPr>
              <p:nvPr/>
            </p:nvSpPr>
            <p:spPr bwMode="auto">
              <a:xfrm>
                <a:off x="4032" y="3552"/>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62" name="Rectangle 86"/>
              <p:cNvSpPr>
                <a:spLocks noChangeArrowheads="1"/>
              </p:cNvSpPr>
              <p:nvPr/>
            </p:nvSpPr>
            <p:spPr bwMode="auto">
              <a:xfrm>
                <a:off x="4924" y="3360"/>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grpSp>
        <p:grpSp>
          <p:nvGrpSpPr>
            <p:cNvPr id="14" name="Groupe 13"/>
            <p:cNvGrpSpPr/>
            <p:nvPr/>
          </p:nvGrpSpPr>
          <p:grpSpPr>
            <a:xfrm>
              <a:off x="6572979" y="5560005"/>
              <a:ext cx="583184" cy="476237"/>
              <a:chOff x="5052216" y="6090170"/>
              <a:chExt cx="583184" cy="476237"/>
            </a:xfrm>
          </p:grpSpPr>
          <p:sp useBgFill="1">
            <p:nvSpPr>
              <p:cNvPr id="11" name="Rectangle 10"/>
              <p:cNvSpPr/>
              <p:nvPr/>
            </p:nvSpPr>
            <p:spPr>
              <a:xfrm>
                <a:off x="5355429" y="6113982"/>
                <a:ext cx="279971" cy="4524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Line 43"/>
              <p:cNvSpPr>
                <a:spLocks noChangeShapeType="1"/>
              </p:cNvSpPr>
              <p:nvPr/>
            </p:nvSpPr>
            <p:spPr bwMode="auto">
              <a:xfrm>
                <a:off x="5563392" y="6090170"/>
                <a:ext cx="0" cy="475731"/>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7" name="Line 58"/>
              <p:cNvSpPr>
                <a:spLocks noChangeShapeType="1"/>
              </p:cNvSpPr>
              <p:nvPr/>
            </p:nvSpPr>
            <p:spPr bwMode="auto">
              <a:xfrm flipH="1" flipV="1">
                <a:off x="5052216" y="6361113"/>
                <a:ext cx="511175" cy="856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grpSp>
          <p:nvGrpSpPr>
            <p:cNvPr id="13" name="Groupe 12"/>
            <p:cNvGrpSpPr/>
            <p:nvPr/>
          </p:nvGrpSpPr>
          <p:grpSpPr>
            <a:xfrm>
              <a:off x="7782446" y="5483834"/>
              <a:ext cx="766513" cy="414803"/>
              <a:chOff x="8377486" y="6262455"/>
              <a:chExt cx="766513" cy="414803"/>
            </a:xfrm>
          </p:grpSpPr>
          <p:sp useBgFill="1">
            <p:nvSpPr>
              <p:cNvPr id="68" name="Rectangle 67"/>
              <p:cNvSpPr/>
              <p:nvPr/>
            </p:nvSpPr>
            <p:spPr>
              <a:xfrm>
                <a:off x="8640366" y="6312646"/>
                <a:ext cx="317624" cy="364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Line 43"/>
              <p:cNvSpPr>
                <a:spLocks noChangeShapeType="1"/>
              </p:cNvSpPr>
              <p:nvPr/>
            </p:nvSpPr>
            <p:spPr bwMode="auto">
              <a:xfrm flipH="1">
                <a:off x="8848328" y="6262455"/>
                <a:ext cx="295671" cy="41429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1" name="Line 58"/>
              <p:cNvSpPr>
                <a:spLocks noChangeShapeType="1"/>
              </p:cNvSpPr>
              <p:nvPr/>
            </p:nvSpPr>
            <p:spPr bwMode="auto">
              <a:xfrm flipH="1">
                <a:off x="8377486" y="6432417"/>
                <a:ext cx="659010" cy="2091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grpSp>
      <p:grpSp>
        <p:nvGrpSpPr>
          <p:cNvPr id="127" name="Groupe 126"/>
          <p:cNvGrpSpPr/>
          <p:nvPr>
            <p:custDataLst>
              <p:tags r:id="rId16"/>
            </p:custDataLst>
          </p:nvPr>
        </p:nvGrpSpPr>
        <p:grpSpPr>
          <a:xfrm>
            <a:off x="5724128" y="5080853"/>
            <a:ext cx="2868099" cy="1316038"/>
            <a:chOff x="5724129" y="5137298"/>
            <a:chExt cx="2868099" cy="1316038"/>
          </a:xfrm>
        </p:grpSpPr>
        <p:grpSp>
          <p:nvGrpSpPr>
            <p:cNvPr id="95" name="Group 97"/>
            <p:cNvGrpSpPr>
              <a:grpSpLocks/>
            </p:cNvGrpSpPr>
            <p:nvPr/>
          </p:nvGrpSpPr>
          <p:grpSpPr bwMode="auto">
            <a:xfrm>
              <a:off x="5724129" y="5137298"/>
              <a:ext cx="2667000" cy="1316038"/>
              <a:chOff x="4032" y="3312"/>
              <a:chExt cx="1680" cy="829"/>
            </a:xfrm>
          </p:grpSpPr>
          <p:sp>
            <p:nvSpPr>
              <p:cNvPr id="96" name="Line 41"/>
              <p:cNvSpPr>
                <a:spLocks noChangeShapeType="1"/>
              </p:cNvSpPr>
              <p:nvPr/>
            </p:nvSpPr>
            <p:spPr bwMode="auto">
              <a:xfrm flipH="1">
                <a:off x="4893" y="3371"/>
                <a:ext cx="5" cy="77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97" name="Oval 42"/>
              <p:cNvSpPr>
                <a:spLocks noChangeArrowheads="1"/>
              </p:cNvSpPr>
              <p:nvPr/>
            </p:nvSpPr>
            <p:spPr bwMode="auto">
              <a:xfrm>
                <a:off x="4845" y="3606"/>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98" name="Line 43"/>
              <p:cNvSpPr>
                <a:spLocks noChangeShapeType="1"/>
              </p:cNvSpPr>
              <p:nvPr/>
            </p:nvSpPr>
            <p:spPr bwMode="auto">
              <a:xfrm>
                <a:off x="4758" y="3606"/>
                <a:ext cx="131" cy="27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99" name="Rectangle 44"/>
              <p:cNvSpPr>
                <a:spLocks noChangeArrowheads="1"/>
              </p:cNvSpPr>
              <p:nvPr/>
            </p:nvSpPr>
            <p:spPr bwMode="auto">
              <a:xfrm rot="-5400000">
                <a:off x="4658" y="388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100" name="Rectangle 45"/>
              <p:cNvSpPr>
                <a:spLocks noChangeArrowheads="1"/>
              </p:cNvSpPr>
              <p:nvPr/>
            </p:nvSpPr>
            <p:spPr bwMode="auto">
              <a:xfrm rot="-5400000">
                <a:off x="4658" y="344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101" name="Line 58"/>
              <p:cNvSpPr>
                <a:spLocks noChangeShapeType="1"/>
              </p:cNvSpPr>
              <p:nvPr/>
            </p:nvSpPr>
            <p:spPr bwMode="auto">
              <a:xfrm flipH="1">
                <a:off x="4567" y="3755"/>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102" name="Group 64"/>
              <p:cNvGrpSpPr>
                <a:grpSpLocks/>
              </p:cNvGrpSpPr>
              <p:nvPr/>
            </p:nvGrpSpPr>
            <p:grpSpPr bwMode="auto">
              <a:xfrm>
                <a:off x="4375" y="3659"/>
                <a:ext cx="192" cy="210"/>
                <a:chOff x="672" y="3648"/>
                <a:chExt cx="192" cy="210"/>
              </a:xfrm>
            </p:grpSpPr>
            <p:sp>
              <p:nvSpPr>
                <p:cNvPr id="115"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6"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7"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103" name="Line 49"/>
              <p:cNvSpPr>
                <a:spLocks noChangeShapeType="1"/>
              </p:cNvSpPr>
              <p:nvPr/>
            </p:nvSpPr>
            <p:spPr bwMode="auto">
              <a:xfrm flipH="1">
                <a:off x="5611" y="3317"/>
                <a:ext cx="4" cy="78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4" name="Oval 50"/>
              <p:cNvSpPr>
                <a:spLocks noChangeArrowheads="1"/>
              </p:cNvSpPr>
              <p:nvPr/>
            </p:nvSpPr>
            <p:spPr bwMode="auto">
              <a:xfrm>
                <a:off x="5570" y="3552"/>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5" name="Line 51"/>
              <p:cNvSpPr>
                <a:spLocks noChangeShapeType="1"/>
              </p:cNvSpPr>
              <p:nvPr/>
            </p:nvSpPr>
            <p:spPr bwMode="auto">
              <a:xfrm flipH="1">
                <a:off x="5612" y="3525"/>
                <a:ext cx="66" cy="31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6" name="Line 52"/>
              <p:cNvSpPr>
                <a:spLocks noChangeShapeType="1"/>
              </p:cNvSpPr>
              <p:nvPr/>
            </p:nvSpPr>
            <p:spPr bwMode="auto">
              <a:xfrm>
                <a:off x="5611" y="3554"/>
                <a:ext cx="101"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7" name="Rectangle 53"/>
              <p:cNvSpPr>
                <a:spLocks noChangeArrowheads="1"/>
              </p:cNvSpPr>
              <p:nvPr/>
            </p:nvSpPr>
            <p:spPr bwMode="auto">
              <a:xfrm rot="-5400000">
                <a:off x="5378" y="3830"/>
                <a:ext cx="212"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108" name="Rectangle 54"/>
              <p:cNvSpPr>
                <a:spLocks noChangeArrowheads="1"/>
              </p:cNvSpPr>
              <p:nvPr/>
            </p:nvSpPr>
            <p:spPr bwMode="auto">
              <a:xfrm rot="-5400000">
                <a:off x="5385" y="3365"/>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109" name="Line 57"/>
              <p:cNvSpPr>
                <a:spLocks noChangeShapeType="1"/>
              </p:cNvSpPr>
              <p:nvPr/>
            </p:nvSpPr>
            <p:spPr bwMode="auto">
              <a:xfrm flipH="1">
                <a:off x="5382" y="3648"/>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0" name="Rectangle 66"/>
              <p:cNvSpPr>
                <a:spLocks noChangeArrowheads="1"/>
              </p:cNvSpPr>
              <p:nvPr/>
            </p:nvSpPr>
            <p:spPr bwMode="auto">
              <a:xfrm rot="2573669">
                <a:off x="5190" y="3552"/>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1" name="Line 67"/>
              <p:cNvSpPr>
                <a:spLocks noChangeShapeType="1"/>
              </p:cNvSpPr>
              <p:nvPr/>
            </p:nvSpPr>
            <p:spPr bwMode="auto">
              <a:xfrm>
                <a:off x="5262"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2" name="Line 68"/>
              <p:cNvSpPr>
                <a:spLocks noChangeShapeType="1"/>
              </p:cNvSpPr>
              <p:nvPr/>
            </p:nvSpPr>
            <p:spPr bwMode="auto">
              <a:xfrm>
                <a:off x="5310"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3" name="Rectangle 85"/>
              <p:cNvSpPr>
                <a:spLocks noChangeArrowheads="1"/>
              </p:cNvSpPr>
              <p:nvPr/>
            </p:nvSpPr>
            <p:spPr bwMode="auto">
              <a:xfrm>
                <a:off x="4032" y="3552"/>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a:solidFill>
                      <a:srgbClr val="000000"/>
                    </a:solidFill>
                    <a:effectLst>
                      <a:outerShdw blurRad="38100" dist="38100" dir="2700000" algn="tl">
                        <a:srgbClr val="FFFFFF"/>
                      </a:outerShdw>
                    </a:effectLst>
                    <a:latin typeface="Times New Roman" pitchFamily="18" charset="0"/>
                  </a:rPr>
                  <a:t>-B1</a:t>
                </a:r>
                <a:endParaRPr lang="fr-FR" sz="2000" b="1">
                  <a:effectLst>
                    <a:outerShdw blurRad="38100" dist="38100" dir="2700000" algn="tl">
                      <a:srgbClr val="000000"/>
                    </a:outerShdw>
                  </a:effectLst>
                  <a:latin typeface="Times New Roman" pitchFamily="18" charset="0"/>
                </a:endParaRPr>
              </a:p>
            </p:txBody>
          </p:sp>
          <p:sp>
            <p:nvSpPr>
              <p:cNvPr id="114" name="Rectangle 86"/>
              <p:cNvSpPr>
                <a:spLocks noChangeArrowheads="1"/>
              </p:cNvSpPr>
              <p:nvPr/>
            </p:nvSpPr>
            <p:spPr bwMode="auto">
              <a:xfrm>
                <a:off x="4924" y="3360"/>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a:solidFill>
                      <a:srgbClr val="000000"/>
                    </a:solidFill>
                    <a:effectLst>
                      <a:outerShdw blurRad="38100" dist="38100" dir="2700000" algn="tl">
                        <a:srgbClr val="FFFFFF"/>
                      </a:outerShdw>
                    </a:effectLst>
                    <a:latin typeface="Times New Roman" pitchFamily="18" charset="0"/>
                  </a:rPr>
                  <a:t>-B2</a:t>
                </a:r>
                <a:endParaRPr lang="fr-FR" sz="2000" b="1">
                  <a:effectLst>
                    <a:outerShdw blurRad="38100" dist="38100" dir="2700000" algn="tl">
                      <a:srgbClr val="000000"/>
                    </a:outerShdw>
                  </a:effectLst>
                  <a:latin typeface="Times New Roman" pitchFamily="18" charset="0"/>
                </a:endParaRPr>
              </a:p>
            </p:txBody>
          </p:sp>
        </p:grpSp>
        <p:sp useBgFill="1">
          <p:nvSpPr>
            <p:cNvPr id="126" name="Ellipse 125"/>
            <p:cNvSpPr/>
            <p:nvPr/>
          </p:nvSpPr>
          <p:spPr>
            <a:xfrm rot="1419702">
              <a:off x="8336668" y="5441094"/>
              <a:ext cx="255560" cy="49413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83043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200"/>
                            </p:stCondLst>
                            <p:childTnLst>
                              <p:par>
                                <p:cTn id="13" presetID="23" presetClass="entr" presetSubtype="16"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childTnLst>
                                </p:cTn>
                              </p:par>
                            </p:childTnLst>
                          </p:cTn>
                        </p:par>
                        <p:par>
                          <p:cTn id="17" fill="hold">
                            <p:stCondLst>
                              <p:cond delay="1700"/>
                            </p:stCondLst>
                            <p:childTnLst>
                              <p:par>
                                <p:cTn id="18" presetID="53" presetClass="entr" presetSubtype="16"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par>
                          <p:cTn id="23" fill="hold">
                            <p:stCondLst>
                              <p:cond delay="2200"/>
                            </p:stCondLst>
                            <p:childTnLst>
                              <p:par>
                                <p:cTn id="24" presetID="10" presetClass="entr" presetSubtype="0" fill="hold" grpId="0" nodeType="afterEffect">
                                  <p:stCondLst>
                                    <p:cond delay="0"/>
                                  </p:stCondLst>
                                  <p:iterate type="wd">
                                    <p:tmPct val="10000"/>
                                  </p:iterate>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p:cTn id="31" dur="500" fill="hold"/>
                                        <p:tgtEl>
                                          <p:spTgt spid="39"/>
                                        </p:tgtEl>
                                        <p:attrNameLst>
                                          <p:attrName>ppt_w</p:attrName>
                                        </p:attrNameLst>
                                      </p:cBhvr>
                                      <p:tavLst>
                                        <p:tav tm="0">
                                          <p:val>
                                            <p:fltVal val="0"/>
                                          </p:val>
                                        </p:tav>
                                        <p:tav tm="100000">
                                          <p:val>
                                            <p:strVal val="#ppt_w"/>
                                          </p:val>
                                        </p:tav>
                                      </p:tavLst>
                                    </p:anim>
                                    <p:anim calcmode="lin" valueType="num">
                                      <p:cBhvr>
                                        <p:cTn id="32" dur="500" fill="hold"/>
                                        <p:tgtEl>
                                          <p:spTgt spid="39"/>
                                        </p:tgtEl>
                                        <p:attrNameLst>
                                          <p:attrName>ppt_h</p:attrName>
                                        </p:attrNameLst>
                                      </p:cBhvr>
                                      <p:tavLst>
                                        <p:tav tm="0">
                                          <p:val>
                                            <p:fltVal val="0"/>
                                          </p:val>
                                        </p:tav>
                                        <p:tav tm="100000">
                                          <p:val>
                                            <p:strVal val="#ppt_h"/>
                                          </p:val>
                                        </p:tav>
                                      </p:tavLst>
                                    </p:anim>
                                    <p:animEffect transition="in" filter="fade">
                                      <p:cBhvr>
                                        <p:cTn id="33" dur="500"/>
                                        <p:tgtEl>
                                          <p:spTgt spid="39"/>
                                        </p:tgtEl>
                                      </p:cBhvr>
                                    </p:animEffect>
                                  </p:childTnLst>
                                </p:cTn>
                              </p:par>
                            </p:childTnLst>
                          </p:cTn>
                        </p:par>
                        <p:par>
                          <p:cTn id="34" fill="hold">
                            <p:stCondLst>
                              <p:cond delay="500"/>
                            </p:stCondLst>
                            <p:childTnLst>
                              <p:par>
                                <p:cTn id="35" presetID="53" presetClass="entr" presetSubtype="16" fill="hold" nodeType="afterEffect">
                                  <p:stCondLst>
                                    <p:cond delay="0"/>
                                  </p:stCondLst>
                                  <p:childTnLst>
                                    <p:set>
                                      <p:cBhvr>
                                        <p:cTn id="36" dur="1" fill="hold">
                                          <p:stCondLst>
                                            <p:cond delay="0"/>
                                          </p:stCondLst>
                                        </p:cTn>
                                        <p:tgtEl>
                                          <p:spTgt spid="127"/>
                                        </p:tgtEl>
                                        <p:attrNameLst>
                                          <p:attrName>style.visibility</p:attrName>
                                        </p:attrNameLst>
                                      </p:cBhvr>
                                      <p:to>
                                        <p:strVal val="visible"/>
                                      </p:to>
                                    </p:set>
                                    <p:anim calcmode="lin" valueType="num">
                                      <p:cBhvr>
                                        <p:cTn id="37" dur="500" fill="hold"/>
                                        <p:tgtEl>
                                          <p:spTgt spid="127"/>
                                        </p:tgtEl>
                                        <p:attrNameLst>
                                          <p:attrName>ppt_w</p:attrName>
                                        </p:attrNameLst>
                                      </p:cBhvr>
                                      <p:tavLst>
                                        <p:tav tm="0">
                                          <p:val>
                                            <p:fltVal val="0"/>
                                          </p:val>
                                        </p:tav>
                                        <p:tav tm="100000">
                                          <p:val>
                                            <p:strVal val="#ppt_w"/>
                                          </p:val>
                                        </p:tav>
                                      </p:tavLst>
                                    </p:anim>
                                    <p:anim calcmode="lin" valueType="num">
                                      <p:cBhvr>
                                        <p:cTn id="38" dur="500" fill="hold"/>
                                        <p:tgtEl>
                                          <p:spTgt spid="127"/>
                                        </p:tgtEl>
                                        <p:attrNameLst>
                                          <p:attrName>ppt_h</p:attrName>
                                        </p:attrNameLst>
                                      </p:cBhvr>
                                      <p:tavLst>
                                        <p:tav tm="0">
                                          <p:val>
                                            <p:fltVal val="0"/>
                                          </p:val>
                                        </p:tav>
                                        <p:tav tm="100000">
                                          <p:val>
                                            <p:strVal val="#ppt_h"/>
                                          </p:val>
                                        </p:tav>
                                      </p:tavLst>
                                    </p:anim>
                                    <p:animEffect transition="in" filter="fade">
                                      <p:cBhvr>
                                        <p:cTn id="39" dur="500"/>
                                        <p:tgtEl>
                                          <p:spTgt spid="127"/>
                                        </p:tgtEl>
                                      </p:cBhvr>
                                    </p:animEffect>
                                  </p:childTnLst>
                                </p:cTn>
                              </p:par>
                            </p:childTnLst>
                          </p:cTn>
                        </p:par>
                        <p:par>
                          <p:cTn id="40" fill="hold">
                            <p:stCondLst>
                              <p:cond delay="1000"/>
                            </p:stCondLst>
                            <p:childTnLst>
                              <p:par>
                                <p:cTn id="41" presetID="53" presetClass="entr" presetSubtype="16"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p:cTn id="43" dur="500" fill="hold"/>
                                        <p:tgtEl>
                                          <p:spTgt spid="7"/>
                                        </p:tgtEl>
                                        <p:attrNameLst>
                                          <p:attrName>ppt_w</p:attrName>
                                        </p:attrNameLst>
                                      </p:cBhvr>
                                      <p:tavLst>
                                        <p:tav tm="0">
                                          <p:val>
                                            <p:fltVal val="0"/>
                                          </p:val>
                                        </p:tav>
                                        <p:tav tm="100000">
                                          <p:val>
                                            <p:strVal val="#ppt_w"/>
                                          </p:val>
                                        </p:tav>
                                      </p:tavLst>
                                    </p:anim>
                                    <p:anim calcmode="lin" valueType="num">
                                      <p:cBhvr>
                                        <p:cTn id="44" dur="500" fill="hold"/>
                                        <p:tgtEl>
                                          <p:spTgt spid="7"/>
                                        </p:tgtEl>
                                        <p:attrNameLst>
                                          <p:attrName>ppt_h</p:attrName>
                                        </p:attrNameLst>
                                      </p:cBhvr>
                                      <p:tavLst>
                                        <p:tav tm="0">
                                          <p:val>
                                            <p:fltVal val="0"/>
                                          </p:val>
                                        </p:tav>
                                        <p:tav tm="100000">
                                          <p:val>
                                            <p:strVal val="#ppt_h"/>
                                          </p:val>
                                        </p:tav>
                                      </p:tavLst>
                                    </p:anim>
                                    <p:animEffect transition="in" filter="fade">
                                      <p:cBhvr>
                                        <p:cTn id="45" dur="500"/>
                                        <p:tgtEl>
                                          <p:spTgt spid="7"/>
                                        </p:tgtEl>
                                      </p:cBhvr>
                                    </p:animEffect>
                                  </p:childTnLst>
                                </p:cTn>
                              </p:par>
                            </p:childTnLst>
                          </p:cTn>
                        </p:par>
                        <p:par>
                          <p:cTn id="46" fill="hold">
                            <p:stCondLst>
                              <p:cond delay="1500"/>
                            </p:stCondLst>
                            <p:childTnLst>
                              <p:par>
                                <p:cTn id="47" presetID="53" presetClass="entr" presetSubtype="16" fill="hold" grpId="2" nodeType="after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p:cTn id="49" dur="500" fill="hold"/>
                                        <p:tgtEl>
                                          <p:spTgt spid="41"/>
                                        </p:tgtEl>
                                        <p:attrNameLst>
                                          <p:attrName>ppt_w</p:attrName>
                                        </p:attrNameLst>
                                      </p:cBhvr>
                                      <p:tavLst>
                                        <p:tav tm="0">
                                          <p:val>
                                            <p:fltVal val="0"/>
                                          </p:val>
                                        </p:tav>
                                        <p:tav tm="100000">
                                          <p:val>
                                            <p:strVal val="#ppt_w"/>
                                          </p:val>
                                        </p:tav>
                                      </p:tavLst>
                                    </p:anim>
                                    <p:anim calcmode="lin" valueType="num">
                                      <p:cBhvr>
                                        <p:cTn id="50" dur="500" fill="hold"/>
                                        <p:tgtEl>
                                          <p:spTgt spid="41"/>
                                        </p:tgtEl>
                                        <p:attrNameLst>
                                          <p:attrName>ppt_h</p:attrName>
                                        </p:attrNameLst>
                                      </p:cBhvr>
                                      <p:tavLst>
                                        <p:tav tm="0">
                                          <p:val>
                                            <p:fltVal val="0"/>
                                          </p:val>
                                        </p:tav>
                                        <p:tav tm="100000">
                                          <p:val>
                                            <p:strVal val="#ppt_h"/>
                                          </p:val>
                                        </p:tav>
                                      </p:tavLst>
                                    </p:anim>
                                    <p:animEffect transition="in" filter="fade">
                                      <p:cBhvr>
                                        <p:cTn id="51" dur="500"/>
                                        <p:tgtEl>
                                          <p:spTgt spid="41"/>
                                        </p:tgtEl>
                                      </p:cBhvr>
                                    </p:animEffect>
                                  </p:childTnLst>
                                </p:cTn>
                              </p:par>
                            </p:childTnLst>
                          </p:cTn>
                        </p:par>
                        <p:par>
                          <p:cTn id="52" fill="hold">
                            <p:stCondLst>
                              <p:cond delay="2000"/>
                            </p:stCondLst>
                            <p:childTnLst>
                              <p:par>
                                <p:cTn id="53" presetID="53" presetClass="entr" presetSubtype="16" fill="hold" grpId="0" nodeType="afterEffect">
                                  <p:stCondLst>
                                    <p:cond delay="0"/>
                                  </p:stCondLst>
                                  <p:childTnLst>
                                    <p:set>
                                      <p:cBhvr>
                                        <p:cTn id="54" dur="1" fill="hold">
                                          <p:stCondLst>
                                            <p:cond delay="0"/>
                                          </p:stCondLst>
                                        </p:cTn>
                                        <p:tgtEl>
                                          <p:spTgt spid="42"/>
                                        </p:tgtEl>
                                        <p:attrNameLst>
                                          <p:attrName>style.visibility</p:attrName>
                                        </p:attrNameLst>
                                      </p:cBhvr>
                                      <p:to>
                                        <p:strVal val="visible"/>
                                      </p:to>
                                    </p:set>
                                    <p:anim calcmode="lin" valueType="num">
                                      <p:cBhvr>
                                        <p:cTn id="55" dur="500" fill="hold"/>
                                        <p:tgtEl>
                                          <p:spTgt spid="42"/>
                                        </p:tgtEl>
                                        <p:attrNameLst>
                                          <p:attrName>ppt_w</p:attrName>
                                        </p:attrNameLst>
                                      </p:cBhvr>
                                      <p:tavLst>
                                        <p:tav tm="0">
                                          <p:val>
                                            <p:fltVal val="0"/>
                                          </p:val>
                                        </p:tav>
                                        <p:tav tm="100000">
                                          <p:val>
                                            <p:strVal val="#ppt_w"/>
                                          </p:val>
                                        </p:tav>
                                      </p:tavLst>
                                    </p:anim>
                                    <p:anim calcmode="lin" valueType="num">
                                      <p:cBhvr>
                                        <p:cTn id="56" dur="500" fill="hold"/>
                                        <p:tgtEl>
                                          <p:spTgt spid="42"/>
                                        </p:tgtEl>
                                        <p:attrNameLst>
                                          <p:attrName>ppt_h</p:attrName>
                                        </p:attrNameLst>
                                      </p:cBhvr>
                                      <p:tavLst>
                                        <p:tav tm="0">
                                          <p:val>
                                            <p:fltVal val="0"/>
                                          </p:val>
                                        </p:tav>
                                        <p:tav tm="100000">
                                          <p:val>
                                            <p:strVal val="#ppt_h"/>
                                          </p:val>
                                        </p:tav>
                                      </p:tavLst>
                                    </p:anim>
                                    <p:animEffect transition="in" filter="fade">
                                      <p:cBhvr>
                                        <p:cTn id="57" dur="500"/>
                                        <p:tgtEl>
                                          <p:spTgt spid="42"/>
                                        </p:tgtEl>
                                      </p:cBhvr>
                                    </p:animEffect>
                                  </p:childTnLst>
                                </p:cTn>
                              </p:par>
                            </p:childTnLst>
                          </p:cTn>
                        </p:par>
                        <p:par>
                          <p:cTn id="58" fill="hold">
                            <p:stCondLst>
                              <p:cond delay="2500"/>
                            </p:stCondLst>
                            <p:childTnLst>
                              <p:par>
                                <p:cTn id="59" presetID="10" presetClass="entr" presetSubtype="0" fill="hold" grpId="0" nodeType="after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fade">
                                      <p:cBhvr>
                                        <p:cTn id="6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7"/>
                    </p:tgtEl>
                  </p:cond>
                </p:stCondLst>
                <p:endSync evt="end" delay="0">
                  <p:rtn val="all"/>
                </p:endSync>
                <p:childTnLst>
                  <p:par>
                    <p:cTn id="63" fill="hold">
                      <p:stCondLst>
                        <p:cond delay="0"/>
                      </p:stCondLst>
                      <p:childTnLst>
                        <p:par>
                          <p:cTn id="64" fill="hold">
                            <p:stCondLst>
                              <p:cond delay="0"/>
                            </p:stCondLst>
                            <p:childTnLst>
                              <p:par>
                                <p:cTn id="65" presetID="50" presetClass="path" presetSubtype="0" accel="50000" decel="50000" fill="hold" grpId="1" nodeType="clickEffect">
                                  <p:stCondLst>
                                    <p:cond delay="0"/>
                                  </p:stCondLst>
                                  <p:childTnLst>
                                    <p:animMotion origin="layout" path="M -2.5E-6 0 L 0.07813 0 C 0.1132 0 0.15643 0.02014 0.15643 0.03681 L 0.15643 0.07361 " pathEditMode="relative" rAng="0" ptsTypes="FfFF">
                                      <p:cBhvr>
                                        <p:cTn id="66" dur="2000" fill="hold"/>
                                        <p:tgtEl>
                                          <p:spTgt spid="7"/>
                                        </p:tgtEl>
                                        <p:attrNameLst>
                                          <p:attrName>ppt_x</p:attrName>
                                          <p:attrName>ppt_y</p:attrName>
                                        </p:attrNameLst>
                                      </p:cBhvr>
                                      <p:rCtr x="7813" y="3681"/>
                                    </p:animMotion>
                                  </p:childTnLst>
                                </p:cTn>
                              </p:par>
                            </p:childTnLst>
                          </p:cTn>
                        </p:par>
                        <p:par>
                          <p:cTn id="67" fill="hold">
                            <p:stCondLst>
                              <p:cond delay="2000"/>
                            </p:stCondLst>
                            <p:childTnLst>
                              <p:par>
                                <p:cTn id="68" presetID="53" presetClass="entr" presetSubtype="16" fill="hold" grpId="5" nodeType="after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500" fill="hold"/>
                                        <p:tgtEl>
                                          <p:spTgt spid="10"/>
                                        </p:tgtEl>
                                        <p:attrNameLst>
                                          <p:attrName>ppt_w</p:attrName>
                                        </p:attrNameLst>
                                      </p:cBhvr>
                                      <p:tavLst>
                                        <p:tav tm="0">
                                          <p:val>
                                            <p:fltVal val="0"/>
                                          </p:val>
                                        </p:tav>
                                        <p:tav tm="100000">
                                          <p:val>
                                            <p:strVal val="#ppt_w"/>
                                          </p:val>
                                        </p:tav>
                                      </p:tavLst>
                                    </p:anim>
                                    <p:anim calcmode="lin" valueType="num">
                                      <p:cBhvr>
                                        <p:cTn id="71" dur="500" fill="hold"/>
                                        <p:tgtEl>
                                          <p:spTgt spid="10"/>
                                        </p:tgtEl>
                                        <p:attrNameLst>
                                          <p:attrName>ppt_h</p:attrName>
                                        </p:attrNameLst>
                                      </p:cBhvr>
                                      <p:tavLst>
                                        <p:tav tm="0">
                                          <p:val>
                                            <p:fltVal val="0"/>
                                          </p:val>
                                        </p:tav>
                                        <p:tav tm="100000">
                                          <p:val>
                                            <p:strVal val="#ppt_h"/>
                                          </p:val>
                                        </p:tav>
                                      </p:tavLst>
                                    </p:anim>
                                    <p:animEffect transition="in" filter="fade">
                                      <p:cBhvr>
                                        <p:cTn id="72" dur="500"/>
                                        <p:tgtEl>
                                          <p:spTgt spid="10"/>
                                        </p:tgtEl>
                                      </p:cBhvr>
                                    </p:animEffect>
                                  </p:childTnLst>
                                </p:cTn>
                              </p:par>
                              <p:par>
                                <p:cTn id="73" presetID="27" presetClass="emph" presetSubtype="0" repeatCount="indefinite" fill="remove" grpId="6" nodeType="withEffect">
                                  <p:stCondLst>
                                    <p:cond delay="0"/>
                                  </p:stCondLst>
                                  <p:endCondLst>
                                    <p:cond evt="onNext" delay="0">
                                      <p:tgtEl>
                                        <p:sldTgt/>
                                      </p:tgtEl>
                                    </p:cond>
                                  </p:endCondLst>
                                  <p:childTnLst>
                                    <p:animClr clrSpc="rgb" dir="cw">
                                      <p:cBhvr override="childStyle">
                                        <p:cTn id="74" dur="250" autoRev="1" fill="remove"/>
                                        <p:tgtEl>
                                          <p:spTgt spid="10"/>
                                        </p:tgtEl>
                                        <p:attrNameLst>
                                          <p:attrName>style.color</p:attrName>
                                        </p:attrNameLst>
                                      </p:cBhvr>
                                      <p:to>
                                        <a:schemeClr val="bg1"/>
                                      </p:to>
                                    </p:animClr>
                                    <p:animClr clrSpc="rgb" dir="cw">
                                      <p:cBhvr>
                                        <p:cTn id="75" dur="250" autoRev="1" fill="remove"/>
                                        <p:tgtEl>
                                          <p:spTgt spid="10"/>
                                        </p:tgtEl>
                                        <p:attrNameLst>
                                          <p:attrName>fillcolor</p:attrName>
                                        </p:attrNameLst>
                                      </p:cBhvr>
                                      <p:to>
                                        <a:schemeClr val="bg1"/>
                                      </p:to>
                                    </p:animClr>
                                    <p:set>
                                      <p:cBhvr>
                                        <p:cTn id="76" dur="250" autoRev="1" fill="remove"/>
                                        <p:tgtEl>
                                          <p:spTgt spid="10"/>
                                        </p:tgtEl>
                                        <p:attrNameLst>
                                          <p:attrName>fill.type</p:attrName>
                                        </p:attrNameLst>
                                      </p:cBhvr>
                                      <p:to>
                                        <p:strVal val="solid"/>
                                      </p:to>
                                    </p:set>
                                    <p:set>
                                      <p:cBhvr>
                                        <p:cTn id="77" dur="250" autoRev="1" fill="remove"/>
                                        <p:tgtEl>
                                          <p:spTgt spid="10"/>
                                        </p:tgtEl>
                                        <p:attrNameLst>
                                          <p:attrName>fill.on</p:attrName>
                                        </p:attrNameLst>
                                      </p:cBhvr>
                                      <p:to>
                                        <p:strVal val="true"/>
                                      </p:to>
                                    </p:set>
                                  </p:childTnLst>
                                </p:cTn>
                              </p:par>
                            </p:childTnLst>
                          </p:cTn>
                        </p:par>
                      </p:childTnLst>
                    </p:cTn>
                  </p:par>
                  <p:par>
                    <p:cTn id="78" fill="hold">
                      <p:stCondLst>
                        <p:cond delay="indefinite"/>
                      </p:stCondLst>
                      <p:childTnLst>
                        <p:par>
                          <p:cTn id="79" fill="hold">
                            <p:stCondLst>
                              <p:cond delay="0"/>
                            </p:stCondLst>
                            <p:childTnLst>
                              <p:par>
                                <p:cTn id="80" presetID="57" presetClass="path" presetSubtype="0" accel="50000" decel="50000" fill="hold" grpId="2" nodeType="clickEffect">
                                  <p:stCondLst>
                                    <p:cond delay="0"/>
                                  </p:stCondLst>
                                  <p:childTnLst>
                                    <p:animMotion origin="layout" path="M 0.15642 0.07361 L 0.15642 0.03518 C 0.15642 0.01805 0.11406 -0.00301 0.07917 -0.00301 L 0.00191 -0.00301 " pathEditMode="relative" rAng="0" ptsTypes="FfFF">
                                      <p:cBhvr>
                                        <p:cTn id="81" dur="2000" fill="hold"/>
                                        <p:tgtEl>
                                          <p:spTgt spid="7"/>
                                        </p:tgtEl>
                                        <p:attrNameLst>
                                          <p:attrName>ppt_x</p:attrName>
                                          <p:attrName>ppt_y</p:attrName>
                                        </p:attrNameLst>
                                      </p:cBhvr>
                                      <p:rCtr x="-7726" y="-3843"/>
                                    </p:animMotion>
                                  </p:childTnLst>
                                </p:cTn>
                              </p:par>
                            </p:childTnLst>
                          </p:cTn>
                        </p:par>
                      </p:childTnLst>
                    </p:cTn>
                  </p:par>
                </p:childTnLst>
              </p:cTn>
              <p:nextCondLst>
                <p:cond evt="onClick" delay="0">
                  <p:tgtEl>
                    <p:spTgt spid="7"/>
                  </p:tgtEl>
                </p:cond>
              </p:nextCondLst>
            </p:seq>
            <p:seq concurrent="1" nextAc="seek">
              <p:cTn id="82" restart="whenNotActive" fill="hold" evtFilter="cancelBubble" nodeType="interactiveSeq">
                <p:stCondLst>
                  <p:cond evt="onClick" delay="0">
                    <p:tgtEl>
                      <p:spTgt spid="41"/>
                    </p:tgtEl>
                  </p:cond>
                </p:stCondLst>
                <p:endSync evt="end" delay="0">
                  <p:rtn val="all"/>
                </p:endSync>
                <p:childTnLst>
                  <p:par>
                    <p:cTn id="83" fill="hold">
                      <p:stCondLst>
                        <p:cond delay="0"/>
                      </p:stCondLst>
                      <p:childTnLst>
                        <p:par>
                          <p:cTn id="84" fill="hold">
                            <p:stCondLst>
                              <p:cond delay="0"/>
                            </p:stCondLst>
                            <p:childTnLst>
                              <p:par>
                                <p:cTn id="85" presetID="63" presetClass="path" presetSubtype="0" accel="50000" decel="50000" fill="hold" grpId="0" nodeType="clickEffect">
                                  <p:stCondLst>
                                    <p:cond delay="0"/>
                                  </p:stCondLst>
                                  <p:childTnLst>
                                    <p:animMotion origin="layout" path="M 3.05556E-6 -3.7037E-6 L 0.11337 0.00533 " pathEditMode="relative" rAng="0" ptsTypes="AA">
                                      <p:cBhvr>
                                        <p:cTn id="86" dur="2000" fill="hold"/>
                                        <p:tgtEl>
                                          <p:spTgt spid="41"/>
                                        </p:tgtEl>
                                        <p:attrNameLst>
                                          <p:attrName>ppt_x</p:attrName>
                                          <p:attrName>ppt_y</p:attrName>
                                        </p:attrNameLst>
                                      </p:cBhvr>
                                      <p:rCtr x="5660" y="255"/>
                                    </p:animMotion>
                                  </p:childTnLst>
                                </p:cTn>
                              </p:par>
                            </p:childTnLst>
                          </p:cTn>
                        </p:par>
                        <p:par>
                          <p:cTn id="87" fill="hold">
                            <p:stCondLst>
                              <p:cond delay="2000"/>
                            </p:stCondLst>
                            <p:childTnLst>
                              <p:par>
                                <p:cTn id="88" presetID="53" presetClass="entr" presetSubtype="16" fill="hold" grpId="2" nodeType="afterEffect">
                                  <p:stCondLst>
                                    <p:cond delay="0"/>
                                  </p:stCondLst>
                                  <p:childTnLst>
                                    <p:set>
                                      <p:cBhvr>
                                        <p:cTn id="89" dur="1" fill="hold">
                                          <p:stCondLst>
                                            <p:cond delay="0"/>
                                          </p:stCondLst>
                                        </p:cTn>
                                        <p:tgtEl>
                                          <p:spTgt spid="10"/>
                                        </p:tgtEl>
                                        <p:attrNameLst>
                                          <p:attrName>style.visibility</p:attrName>
                                        </p:attrNameLst>
                                      </p:cBhvr>
                                      <p:to>
                                        <p:strVal val="visible"/>
                                      </p:to>
                                    </p:set>
                                    <p:anim calcmode="lin" valueType="num">
                                      <p:cBhvr>
                                        <p:cTn id="90" dur="500" fill="hold"/>
                                        <p:tgtEl>
                                          <p:spTgt spid="10"/>
                                        </p:tgtEl>
                                        <p:attrNameLst>
                                          <p:attrName>ppt_w</p:attrName>
                                        </p:attrNameLst>
                                      </p:cBhvr>
                                      <p:tavLst>
                                        <p:tav tm="0">
                                          <p:val>
                                            <p:fltVal val="0"/>
                                          </p:val>
                                        </p:tav>
                                        <p:tav tm="100000">
                                          <p:val>
                                            <p:strVal val="#ppt_w"/>
                                          </p:val>
                                        </p:tav>
                                      </p:tavLst>
                                    </p:anim>
                                    <p:anim calcmode="lin" valueType="num">
                                      <p:cBhvr>
                                        <p:cTn id="91" dur="500" fill="hold"/>
                                        <p:tgtEl>
                                          <p:spTgt spid="10"/>
                                        </p:tgtEl>
                                        <p:attrNameLst>
                                          <p:attrName>ppt_h</p:attrName>
                                        </p:attrNameLst>
                                      </p:cBhvr>
                                      <p:tavLst>
                                        <p:tav tm="0">
                                          <p:val>
                                            <p:fltVal val="0"/>
                                          </p:val>
                                        </p:tav>
                                        <p:tav tm="100000">
                                          <p:val>
                                            <p:strVal val="#ppt_h"/>
                                          </p:val>
                                        </p:tav>
                                      </p:tavLst>
                                    </p:anim>
                                    <p:animEffect transition="in" filter="fade">
                                      <p:cBhvr>
                                        <p:cTn id="92" dur="500"/>
                                        <p:tgtEl>
                                          <p:spTgt spid="10"/>
                                        </p:tgtEl>
                                      </p:cBhvr>
                                    </p:animEffect>
                                  </p:childTnLst>
                                </p:cTn>
                              </p:par>
                              <p:par>
                                <p:cTn id="93" presetID="27" presetClass="emph" presetSubtype="0" repeatCount="indefinite" fill="remove" grpId="3" nodeType="withEffect">
                                  <p:stCondLst>
                                    <p:cond delay="0"/>
                                  </p:stCondLst>
                                  <p:endCondLst>
                                    <p:cond evt="onNext" delay="0">
                                      <p:tgtEl>
                                        <p:sldTgt/>
                                      </p:tgtEl>
                                    </p:cond>
                                  </p:endCondLst>
                                  <p:childTnLst>
                                    <p:animClr clrSpc="rgb" dir="cw">
                                      <p:cBhvr override="childStyle">
                                        <p:cTn id="94" dur="250" autoRev="1" fill="remove"/>
                                        <p:tgtEl>
                                          <p:spTgt spid="10"/>
                                        </p:tgtEl>
                                        <p:attrNameLst>
                                          <p:attrName>style.color</p:attrName>
                                        </p:attrNameLst>
                                      </p:cBhvr>
                                      <p:to>
                                        <a:schemeClr val="bg1"/>
                                      </p:to>
                                    </p:animClr>
                                    <p:animClr clrSpc="rgb" dir="cw">
                                      <p:cBhvr>
                                        <p:cTn id="95" dur="250" autoRev="1" fill="remove"/>
                                        <p:tgtEl>
                                          <p:spTgt spid="10"/>
                                        </p:tgtEl>
                                        <p:attrNameLst>
                                          <p:attrName>fillcolor</p:attrName>
                                        </p:attrNameLst>
                                      </p:cBhvr>
                                      <p:to>
                                        <a:schemeClr val="bg1"/>
                                      </p:to>
                                    </p:animClr>
                                    <p:set>
                                      <p:cBhvr>
                                        <p:cTn id="96" dur="250" autoRev="1" fill="remove"/>
                                        <p:tgtEl>
                                          <p:spTgt spid="10"/>
                                        </p:tgtEl>
                                        <p:attrNameLst>
                                          <p:attrName>fill.type</p:attrName>
                                        </p:attrNameLst>
                                      </p:cBhvr>
                                      <p:to>
                                        <p:strVal val="solid"/>
                                      </p:to>
                                    </p:set>
                                    <p:set>
                                      <p:cBhvr>
                                        <p:cTn id="97" dur="250" autoRev="1" fill="remove"/>
                                        <p:tgtEl>
                                          <p:spTgt spid="10"/>
                                        </p:tgtEl>
                                        <p:attrNameLst>
                                          <p:attrName>fill.on</p:attrName>
                                        </p:attrNameLst>
                                      </p:cBhvr>
                                      <p:to>
                                        <p:strVal val="true"/>
                                      </p:to>
                                    </p:set>
                                  </p:childTnLst>
                                </p:cTn>
                              </p:par>
                            </p:childTnLst>
                          </p:cTn>
                        </p:par>
                      </p:childTnLst>
                    </p:cTn>
                  </p:par>
                  <p:par>
                    <p:cTn id="98" fill="hold">
                      <p:stCondLst>
                        <p:cond delay="indefinite"/>
                      </p:stCondLst>
                      <p:childTnLst>
                        <p:par>
                          <p:cTn id="99" fill="hold">
                            <p:stCondLst>
                              <p:cond delay="0"/>
                            </p:stCondLst>
                            <p:childTnLst>
                              <p:par>
                                <p:cTn id="100" presetID="63" presetClass="path" presetSubtype="0" accel="50000" decel="50000" fill="hold" grpId="1" nodeType="clickEffect">
                                  <p:stCondLst>
                                    <p:cond delay="0"/>
                                  </p:stCondLst>
                                  <p:childTnLst>
                                    <p:animMotion origin="layout" path="M 0.11337 0.00533 L 0.12916 0.00533 " pathEditMode="relative" rAng="0" ptsTypes="AA">
                                      <p:cBhvr>
                                        <p:cTn id="101" dur="2000" fill="hold"/>
                                        <p:tgtEl>
                                          <p:spTgt spid="41"/>
                                        </p:tgtEl>
                                        <p:attrNameLst>
                                          <p:attrName>ppt_x</p:attrName>
                                          <p:attrName>ppt_y</p:attrName>
                                        </p:attrNameLst>
                                      </p:cBhvr>
                                      <p:rCtr x="781" y="0"/>
                                    </p:animMotion>
                                  </p:childTnLst>
                                </p:cTn>
                              </p:par>
                            </p:childTnLst>
                          </p:cTn>
                        </p:par>
                        <p:par>
                          <p:cTn id="102" fill="hold">
                            <p:stCondLst>
                              <p:cond delay="2000"/>
                            </p:stCondLst>
                            <p:childTnLst>
                              <p:par>
                                <p:cTn id="103" presetID="63" presetClass="path" presetSubtype="0" repeatCount="10000" accel="50000" decel="50000" fill="remove" grpId="4" nodeType="afterEffect">
                                  <p:stCondLst>
                                    <p:cond delay="0"/>
                                  </p:stCondLst>
                                  <p:childTnLst>
                                    <p:animMotion origin="layout" path="M 4.72222E-6 3.7037E-7 L 0.19288 0.00208 " pathEditMode="relative" rAng="0" ptsTypes="AA">
                                      <p:cBhvr>
                                        <p:cTn id="104" dur="2000" fill="hold"/>
                                        <p:tgtEl>
                                          <p:spTgt spid="10"/>
                                        </p:tgtEl>
                                        <p:attrNameLst>
                                          <p:attrName>ppt_x</p:attrName>
                                          <p:attrName>ppt_y</p:attrName>
                                        </p:attrNameLst>
                                      </p:cBhvr>
                                      <p:rCtr x="9635" y="93"/>
                                    </p:animMotion>
                                  </p:childTnLst>
                                </p:cTn>
                              </p:par>
                              <p:par>
                                <p:cTn id="105" presetID="10" presetClass="entr" presetSubtype="0" fill="hold" nodeType="withEffect">
                                  <p:stCondLst>
                                    <p:cond delay="750"/>
                                  </p:stCondLst>
                                  <p:childTnLst>
                                    <p:set>
                                      <p:cBhvr>
                                        <p:cTn id="106" dur="1" fill="hold">
                                          <p:stCondLst>
                                            <p:cond delay="0"/>
                                          </p:stCondLst>
                                        </p:cTn>
                                        <p:tgtEl>
                                          <p:spTgt spid="94"/>
                                        </p:tgtEl>
                                        <p:attrNameLst>
                                          <p:attrName>style.visibility</p:attrName>
                                        </p:attrNameLst>
                                      </p:cBhvr>
                                      <p:to>
                                        <p:strVal val="visible"/>
                                      </p:to>
                                    </p:set>
                                    <p:animEffect transition="in" filter="fade">
                                      <p:cBhvr>
                                        <p:cTn id="107" dur="500"/>
                                        <p:tgtEl>
                                          <p:spTgt spid="94"/>
                                        </p:tgtEl>
                                      </p:cBhvr>
                                    </p:animEffect>
                                  </p:childTnLst>
                                </p:cTn>
                              </p:par>
                              <p:par>
                                <p:cTn id="108" presetID="10" presetClass="exit" presetSubtype="0" fill="hold" nodeType="withEffect">
                                  <p:stCondLst>
                                    <p:cond delay="750"/>
                                  </p:stCondLst>
                                  <p:childTnLst>
                                    <p:animEffect transition="out" filter="fade">
                                      <p:cBhvr>
                                        <p:cTn id="109" dur="500"/>
                                        <p:tgtEl>
                                          <p:spTgt spid="127"/>
                                        </p:tgtEl>
                                      </p:cBhvr>
                                    </p:animEffect>
                                    <p:set>
                                      <p:cBhvr>
                                        <p:cTn id="110" dur="1" fill="hold">
                                          <p:stCondLst>
                                            <p:cond delay="499"/>
                                          </p:stCondLst>
                                        </p:cTn>
                                        <p:tgtEl>
                                          <p:spTgt spid="127"/>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35" presetClass="path" presetSubtype="0" accel="50000" decel="50000" fill="hold" grpId="3" nodeType="clickEffect">
                                  <p:stCondLst>
                                    <p:cond delay="0"/>
                                  </p:stCondLst>
                                  <p:childTnLst>
                                    <p:animMotion origin="layout" path="M 0.12916 0.00533 L 0.00816 -0.00023 " pathEditMode="relative" rAng="0" ptsTypes="AA">
                                      <p:cBhvr>
                                        <p:cTn id="114" dur="2000" fill="hold"/>
                                        <p:tgtEl>
                                          <p:spTgt spid="41"/>
                                        </p:tgtEl>
                                        <p:attrNameLst>
                                          <p:attrName>ppt_x</p:attrName>
                                          <p:attrName>ppt_y</p:attrName>
                                        </p:attrNameLst>
                                      </p:cBhvr>
                                      <p:rCtr x="-6059" y="-278"/>
                                    </p:animMotion>
                                  </p:childTnLst>
                                </p:cTn>
                              </p:par>
                              <p:par>
                                <p:cTn id="115" presetID="10" presetClass="entr" presetSubtype="0" fill="hold" nodeType="withEffect">
                                  <p:stCondLst>
                                    <p:cond delay="0"/>
                                  </p:stCondLst>
                                  <p:childTnLst>
                                    <p:set>
                                      <p:cBhvr>
                                        <p:cTn id="116" dur="1" fill="hold">
                                          <p:stCondLst>
                                            <p:cond delay="0"/>
                                          </p:stCondLst>
                                        </p:cTn>
                                        <p:tgtEl>
                                          <p:spTgt spid="127"/>
                                        </p:tgtEl>
                                        <p:attrNameLst>
                                          <p:attrName>style.visibility</p:attrName>
                                        </p:attrNameLst>
                                      </p:cBhvr>
                                      <p:to>
                                        <p:strVal val="visible"/>
                                      </p:to>
                                    </p:set>
                                    <p:animEffect transition="in" filter="fade">
                                      <p:cBhvr>
                                        <p:cTn id="117" dur="500"/>
                                        <p:tgtEl>
                                          <p:spTgt spid="127"/>
                                        </p:tgtEl>
                                      </p:cBhvr>
                                    </p:animEffect>
                                  </p:childTnLst>
                                </p:cTn>
                              </p:par>
                            </p:childTnLst>
                          </p:cTn>
                        </p:par>
                      </p:childTnLst>
                    </p:cTn>
                  </p:par>
                </p:childTnLst>
              </p:cTn>
              <p:nextCondLst>
                <p:cond evt="onClick" delay="0">
                  <p:tgtEl>
                    <p:spTgt spid="41"/>
                  </p:tgtEl>
                </p:cond>
              </p:nextCondLst>
            </p:seq>
            <p:seq concurrent="1" nextAc="seek">
              <p:cTn id="118" restart="whenNotActive" fill="hold" evtFilter="cancelBubble" nodeType="interactiveSeq">
                <p:stCondLst>
                  <p:cond evt="onClick" delay="0">
                    <p:tgtEl>
                      <p:spTgt spid="42"/>
                    </p:tgtEl>
                  </p:cond>
                </p:stCondLst>
                <p:endSync evt="end" delay="0">
                  <p:rtn val="all"/>
                </p:endSync>
                <p:childTnLst>
                  <p:par>
                    <p:cTn id="119" fill="hold">
                      <p:stCondLst>
                        <p:cond delay="0"/>
                      </p:stCondLst>
                      <p:childTnLst>
                        <p:par>
                          <p:cTn id="120" fill="hold">
                            <p:stCondLst>
                              <p:cond delay="0"/>
                            </p:stCondLst>
                            <p:childTnLst>
                              <p:par>
                                <p:cTn id="121" presetID="43" presetClass="path" presetSubtype="0" accel="50000" decel="50000" fill="hold" grpId="1" nodeType="clickEffect">
                                  <p:stCondLst>
                                    <p:cond delay="0"/>
                                  </p:stCondLst>
                                  <p:childTnLst>
                                    <p:animMotion origin="layout" path="M 0.00781 -0.01042 L 0.05434 -0.01042 C 0.07587 -0.01042 0.10243 -0.02732 0.10243 -0.04074 L 0.10243 -0.07084 " pathEditMode="relative" rAng="0" ptsTypes="FfFF">
                                      <p:cBhvr>
                                        <p:cTn id="122" dur="2000" fill="hold"/>
                                        <p:tgtEl>
                                          <p:spTgt spid="42"/>
                                        </p:tgtEl>
                                        <p:attrNameLst>
                                          <p:attrName>ppt_x</p:attrName>
                                          <p:attrName>ppt_y</p:attrName>
                                        </p:attrNameLst>
                                      </p:cBhvr>
                                      <p:rCtr x="4722" y="-3032"/>
                                    </p:animMotion>
                                  </p:childTnLst>
                                </p:cTn>
                              </p:par>
                            </p:childTnLst>
                          </p:cTn>
                        </p:par>
                        <p:par>
                          <p:cTn id="123" fill="hold">
                            <p:stCondLst>
                              <p:cond delay="2000"/>
                            </p:stCondLst>
                            <p:childTnLst>
                              <p:par>
                                <p:cTn id="124" presetID="10" presetClass="entr" presetSubtype="0" fill="hold" grpId="0" nodeType="afterEffect">
                                  <p:stCondLst>
                                    <p:cond delay="0"/>
                                  </p:stCondLst>
                                  <p:childTnLst>
                                    <p:set>
                                      <p:cBhvr>
                                        <p:cTn id="125" dur="1" fill="hold">
                                          <p:stCondLst>
                                            <p:cond delay="0"/>
                                          </p:stCondLst>
                                        </p:cTn>
                                        <p:tgtEl>
                                          <p:spTgt spid="10"/>
                                        </p:tgtEl>
                                        <p:attrNameLst>
                                          <p:attrName>style.visibility</p:attrName>
                                        </p:attrNameLst>
                                      </p:cBhvr>
                                      <p:to>
                                        <p:strVal val="visible"/>
                                      </p:to>
                                    </p:set>
                                    <p:animEffect transition="in" filter="fade">
                                      <p:cBhvr>
                                        <p:cTn id="126" dur="500"/>
                                        <p:tgtEl>
                                          <p:spTgt spid="10"/>
                                        </p:tgtEl>
                                      </p:cBhvr>
                                    </p:animEffect>
                                  </p:childTnLst>
                                </p:cTn>
                              </p:par>
                              <p:par>
                                <p:cTn id="127" presetID="63" presetClass="path" presetSubtype="0" repeatCount="10000" accel="50000" decel="50000" fill="remove" grpId="1" nodeType="withEffect">
                                  <p:stCondLst>
                                    <p:cond delay="0"/>
                                  </p:stCondLst>
                                  <p:childTnLst>
                                    <p:animMotion origin="layout" path="M 4.72222E-6 3.7037E-7 L 0.19288 0.00208 " pathEditMode="relative" rAng="0" ptsTypes="AA">
                                      <p:cBhvr>
                                        <p:cTn id="128" dur="2000" fill="hold"/>
                                        <p:tgtEl>
                                          <p:spTgt spid="10"/>
                                        </p:tgtEl>
                                        <p:attrNameLst>
                                          <p:attrName>ppt_x</p:attrName>
                                          <p:attrName>ppt_y</p:attrName>
                                        </p:attrNameLst>
                                      </p:cBhvr>
                                      <p:rCtr x="9635" y="93"/>
                                    </p:animMotion>
                                  </p:childTnLst>
                                </p:cTn>
                              </p:par>
                              <p:par>
                                <p:cTn id="129" presetID="10" presetClass="entr" presetSubtype="0" fill="hold" nodeType="withEffect">
                                  <p:stCondLst>
                                    <p:cond delay="750"/>
                                  </p:stCondLst>
                                  <p:childTnLst>
                                    <p:set>
                                      <p:cBhvr>
                                        <p:cTn id="130" dur="1" fill="hold">
                                          <p:stCondLst>
                                            <p:cond delay="0"/>
                                          </p:stCondLst>
                                        </p:cTn>
                                        <p:tgtEl>
                                          <p:spTgt spid="94"/>
                                        </p:tgtEl>
                                        <p:attrNameLst>
                                          <p:attrName>style.visibility</p:attrName>
                                        </p:attrNameLst>
                                      </p:cBhvr>
                                      <p:to>
                                        <p:strVal val="visible"/>
                                      </p:to>
                                    </p:set>
                                    <p:animEffect transition="in" filter="fade">
                                      <p:cBhvr>
                                        <p:cTn id="131" dur="500"/>
                                        <p:tgtEl>
                                          <p:spTgt spid="94"/>
                                        </p:tgtEl>
                                      </p:cBhvr>
                                    </p:animEffect>
                                  </p:childTnLst>
                                </p:cTn>
                              </p:par>
                              <p:par>
                                <p:cTn id="132" presetID="10" presetClass="exit" presetSubtype="0" fill="hold" nodeType="withEffect">
                                  <p:stCondLst>
                                    <p:cond delay="750"/>
                                  </p:stCondLst>
                                  <p:childTnLst>
                                    <p:animEffect transition="out" filter="fade">
                                      <p:cBhvr>
                                        <p:cTn id="133" dur="500"/>
                                        <p:tgtEl>
                                          <p:spTgt spid="127"/>
                                        </p:tgtEl>
                                      </p:cBhvr>
                                    </p:animEffect>
                                    <p:set>
                                      <p:cBhvr>
                                        <p:cTn id="134" dur="1" fill="hold">
                                          <p:stCondLst>
                                            <p:cond delay="499"/>
                                          </p:stCondLst>
                                        </p:cTn>
                                        <p:tgtEl>
                                          <p:spTgt spid="127"/>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50" presetClass="path" presetSubtype="0" accel="50000" decel="50000" fill="hold" grpId="2" nodeType="clickEffect">
                                  <p:stCondLst>
                                    <p:cond delay="0"/>
                                  </p:stCondLst>
                                  <p:childTnLst>
                                    <p:animMotion origin="layout" path="M 0.10244 -0.07083 L 0.10244 -0.03981 C 0.10244 -0.02546 0.07639 -0.00787 0.05539 -0.00787 L 0.00799 -0.00787 " pathEditMode="relative" rAng="5400000" ptsTypes="FfFF">
                                      <p:cBhvr>
                                        <p:cTn id="138" dur="2000" fill="hold"/>
                                        <p:tgtEl>
                                          <p:spTgt spid="42"/>
                                        </p:tgtEl>
                                        <p:attrNameLst>
                                          <p:attrName>ppt_x</p:attrName>
                                          <p:attrName>ppt_y</p:attrName>
                                        </p:attrNameLst>
                                      </p:cBhvr>
                                      <p:rCtr x="-4722" y="3148"/>
                                    </p:animMotion>
                                  </p:childTnLst>
                                </p:cTn>
                              </p:par>
                              <p:par>
                                <p:cTn id="139" presetID="10" presetClass="entr" presetSubtype="0" fill="hold" nodeType="withEffect">
                                  <p:stCondLst>
                                    <p:cond delay="0"/>
                                  </p:stCondLst>
                                  <p:childTnLst>
                                    <p:set>
                                      <p:cBhvr>
                                        <p:cTn id="140" dur="1" fill="hold">
                                          <p:stCondLst>
                                            <p:cond delay="0"/>
                                          </p:stCondLst>
                                        </p:cTn>
                                        <p:tgtEl>
                                          <p:spTgt spid="127"/>
                                        </p:tgtEl>
                                        <p:attrNameLst>
                                          <p:attrName>style.visibility</p:attrName>
                                        </p:attrNameLst>
                                      </p:cBhvr>
                                      <p:to>
                                        <p:strVal val="visible"/>
                                      </p:to>
                                    </p:set>
                                    <p:animEffect transition="in" filter="fade">
                                      <p:cBhvr>
                                        <p:cTn id="141" dur="500"/>
                                        <p:tgtEl>
                                          <p:spTgt spid="127"/>
                                        </p:tgtEl>
                                      </p:cBhvr>
                                    </p:animEffect>
                                  </p:childTnLst>
                                </p:cTn>
                              </p:par>
                            </p:childTnLst>
                          </p:cTn>
                        </p:par>
                      </p:childTnLst>
                    </p:cTn>
                  </p:par>
                </p:childTnLst>
              </p:cTn>
              <p:nextCondLst>
                <p:cond evt="onClick" delay="0">
                  <p:tgtEl>
                    <p:spTgt spid="42"/>
                  </p:tgtEl>
                </p:cond>
              </p:nextCondLst>
            </p:seq>
          </p:childTnLst>
        </p:cTn>
      </p:par>
    </p:tnLst>
    <p:bldLst>
      <p:bldP spid="6" grpId="0"/>
      <p:bldP spid="15" grpId="0"/>
      <p:bldP spid="4" grpId="0"/>
      <p:bldP spid="7" grpId="0" animBg="1"/>
      <p:bldP spid="7" grpId="1" animBg="1"/>
      <p:bldP spid="7" grpId="2" animBg="1"/>
      <p:bldP spid="41" grpId="0" animBg="1"/>
      <p:bldP spid="41" grpId="1" animBg="1"/>
      <p:bldP spid="41" grpId="2" animBg="1"/>
      <p:bldP spid="41" grpId="3" animBg="1"/>
      <p:bldP spid="42" grpId="0" animBg="1"/>
      <p:bldP spid="42" grpId="1" animBg="1"/>
      <p:bldP spid="42" grpId="2" animBg="1"/>
      <p:bldP spid="8" grpId="0"/>
      <p:bldP spid="10" grpId="0" animBg="1"/>
      <p:bldP spid="10" grpId="1" animBg="1"/>
      <p:bldP spid="10" grpId="2" animBg="1"/>
      <p:bldP spid="10" grpId="3" animBg="1"/>
      <p:bldP spid="10" grpId="4" animBg="1"/>
      <p:bldP spid="10" grpId="5" animBg="1"/>
      <p:bldP spid="10" grpId="6"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4" descr="captcapa.jpg"/>
          <p:cNvPicPr>
            <a:picLocks noChangeAspect="1" noChangeArrowheads="1"/>
          </p:cNvPicPr>
          <p:nvPr>
            <p:custDataLst>
              <p:tags r:id="rId1"/>
            </p:custDataLst>
          </p:nvPr>
        </p:nvPicPr>
        <p:blipFill>
          <a:blip r:embed="rId16">
            <a:extLst>
              <a:ext uri="{BEBA8EAE-BF5A-486C-A8C5-ECC9F3942E4B}">
                <a14:imgProps xmlns:a14="http://schemas.microsoft.com/office/drawing/2010/main">
                  <a14:imgLayer r:embed="rId17">
                    <a14:imgEffect>
                      <a14:backgroundRemoval t="980" b="99020" l="4286" r="97143"/>
                    </a14:imgEffect>
                  </a14:imgLayer>
                </a14:imgProps>
              </a:ext>
              <a:ext uri="{28A0092B-C50C-407E-A947-70E740481C1C}">
                <a14:useLocalDpi xmlns:a14="http://schemas.microsoft.com/office/drawing/2010/main"/>
              </a:ext>
            </a:extLst>
          </a:blip>
          <a:srcRect/>
          <a:stretch>
            <a:fillRect/>
          </a:stretch>
        </p:blipFill>
        <p:spPr bwMode="auto">
          <a:xfrm rot="4956132">
            <a:off x="1181358" y="184014"/>
            <a:ext cx="876628" cy="256139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0"/>
          <p:cNvSpPr>
            <a:spLocks noChangeArrowheads="1"/>
          </p:cNvSpPr>
          <p:nvPr>
            <p:custDataLst>
              <p:tags r:id="rId2"/>
            </p:custDataLst>
          </p:nvPr>
        </p:nvSpPr>
        <p:spPr bwMode="auto">
          <a:xfrm>
            <a:off x="293196" y="2420888"/>
            <a:ext cx="859928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Pour détecter des objets de natures diverses, à faible distance sans contact physique.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 principe de fonctionnement repose sur la conception de base du condensateur, une armature est matérialisée par la face avant du détecteur, l’autre armature est matérialisée par le corps. </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 matériau à détecter vient modifier le diélectrique du condensateur  ainsi fait, et donc modifier le courant circulant dans le composant ( un oscillateur permet de considérer le caractère ohmique du condensateur).</a:t>
            </a:r>
          </a:p>
          <a:p>
            <a:pPr marL="0" marR="0" lvl="0" indent="0" algn="just" defTabSz="914400" rtl="0" eaLnBrk="0" fontAlgn="base" latinLnBrk="0" hangingPunct="0">
              <a:lnSpc>
                <a:spcPct val="100000"/>
              </a:lnSpc>
              <a:spcBef>
                <a:spcPct val="0"/>
              </a:spcBef>
              <a:spcAft>
                <a:spcPct val="0"/>
              </a:spcAft>
              <a:buClrTx/>
              <a:buSzTx/>
              <a:buFontTx/>
              <a:buNone/>
              <a:tabLst/>
            </a:pPr>
            <a:r>
              <a:rPr lang="fr-FR" sz="1600" b="1" dirty="0" smtClean="0">
                <a:latin typeface="Arial" pitchFamily="34" charset="0"/>
                <a:ea typeface="Times New Roman" pitchFamily="18" charset="0"/>
                <a:cs typeface="Arial" pitchFamily="34" charset="0"/>
              </a:rPr>
              <a:t>De taille plus importante que les inductifs, ils sont capables de " voir" toutes les matières.</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 97"/>
          <p:cNvGrpSpPr>
            <a:grpSpLocks/>
          </p:cNvGrpSpPr>
          <p:nvPr>
            <p:custDataLst>
              <p:tags r:id="rId3"/>
            </p:custDataLst>
          </p:nvPr>
        </p:nvGrpSpPr>
        <p:grpSpPr bwMode="auto">
          <a:xfrm>
            <a:off x="5200253" y="861138"/>
            <a:ext cx="2667000" cy="1316038"/>
            <a:chOff x="4032" y="3312"/>
            <a:chExt cx="1680" cy="829"/>
          </a:xfrm>
        </p:grpSpPr>
        <p:sp>
          <p:nvSpPr>
            <p:cNvPr id="5" name="Line 41"/>
            <p:cNvSpPr>
              <a:spLocks noChangeShapeType="1"/>
            </p:cNvSpPr>
            <p:nvPr/>
          </p:nvSpPr>
          <p:spPr bwMode="auto">
            <a:xfrm flipH="1">
              <a:off x="4893" y="3371"/>
              <a:ext cx="5" cy="77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 name="Oval 42"/>
            <p:cNvSpPr>
              <a:spLocks noChangeArrowheads="1"/>
            </p:cNvSpPr>
            <p:nvPr/>
          </p:nvSpPr>
          <p:spPr bwMode="auto">
            <a:xfrm>
              <a:off x="4845" y="3606"/>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 name="Line 43"/>
            <p:cNvSpPr>
              <a:spLocks noChangeShapeType="1"/>
            </p:cNvSpPr>
            <p:nvPr/>
          </p:nvSpPr>
          <p:spPr bwMode="auto">
            <a:xfrm>
              <a:off x="4758" y="3606"/>
              <a:ext cx="131" cy="27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 name="Rectangle 44"/>
            <p:cNvSpPr>
              <a:spLocks noChangeArrowheads="1"/>
            </p:cNvSpPr>
            <p:nvPr/>
          </p:nvSpPr>
          <p:spPr bwMode="auto">
            <a:xfrm rot="-5400000">
              <a:off x="4658" y="388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9" name="Rectangle 45"/>
            <p:cNvSpPr>
              <a:spLocks noChangeArrowheads="1"/>
            </p:cNvSpPr>
            <p:nvPr/>
          </p:nvSpPr>
          <p:spPr bwMode="auto">
            <a:xfrm rot="-5400000">
              <a:off x="4658" y="344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10" name="Line 58"/>
            <p:cNvSpPr>
              <a:spLocks noChangeShapeType="1"/>
            </p:cNvSpPr>
            <p:nvPr/>
          </p:nvSpPr>
          <p:spPr bwMode="auto">
            <a:xfrm flipH="1">
              <a:off x="4567" y="3755"/>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11" name="Group 64"/>
            <p:cNvGrpSpPr>
              <a:grpSpLocks/>
            </p:cNvGrpSpPr>
            <p:nvPr/>
          </p:nvGrpSpPr>
          <p:grpSpPr bwMode="auto">
            <a:xfrm>
              <a:off x="4375" y="3659"/>
              <a:ext cx="192" cy="210"/>
              <a:chOff x="672" y="3648"/>
              <a:chExt cx="192" cy="210"/>
            </a:xfrm>
          </p:grpSpPr>
          <p:sp>
            <p:nvSpPr>
              <p:cNvPr id="24"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25"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26"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12" name="Line 49"/>
            <p:cNvSpPr>
              <a:spLocks noChangeShapeType="1"/>
            </p:cNvSpPr>
            <p:nvPr/>
          </p:nvSpPr>
          <p:spPr bwMode="auto">
            <a:xfrm flipH="1">
              <a:off x="5611" y="3317"/>
              <a:ext cx="4" cy="78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3" name="Oval 50"/>
            <p:cNvSpPr>
              <a:spLocks noChangeArrowheads="1"/>
            </p:cNvSpPr>
            <p:nvPr/>
          </p:nvSpPr>
          <p:spPr bwMode="auto">
            <a:xfrm>
              <a:off x="5570" y="3552"/>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 name="Line 51"/>
            <p:cNvSpPr>
              <a:spLocks noChangeShapeType="1"/>
            </p:cNvSpPr>
            <p:nvPr/>
          </p:nvSpPr>
          <p:spPr bwMode="auto">
            <a:xfrm flipH="1">
              <a:off x="5612" y="3525"/>
              <a:ext cx="66" cy="31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5" name="Line 52"/>
            <p:cNvSpPr>
              <a:spLocks noChangeShapeType="1"/>
            </p:cNvSpPr>
            <p:nvPr/>
          </p:nvSpPr>
          <p:spPr bwMode="auto">
            <a:xfrm>
              <a:off x="5611" y="3554"/>
              <a:ext cx="101"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6" name="Rectangle 53"/>
            <p:cNvSpPr>
              <a:spLocks noChangeArrowheads="1"/>
            </p:cNvSpPr>
            <p:nvPr/>
          </p:nvSpPr>
          <p:spPr bwMode="auto">
            <a:xfrm rot="-5400000">
              <a:off x="5378" y="3830"/>
              <a:ext cx="212"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17" name="Rectangle 54"/>
            <p:cNvSpPr>
              <a:spLocks noChangeArrowheads="1"/>
            </p:cNvSpPr>
            <p:nvPr/>
          </p:nvSpPr>
          <p:spPr bwMode="auto">
            <a:xfrm rot="-5400000">
              <a:off x="5385" y="3365"/>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18" name="Line 57"/>
            <p:cNvSpPr>
              <a:spLocks noChangeShapeType="1"/>
            </p:cNvSpPr>
            <p:nvPr/>
          </p:nvSpPr>
          <p:spPr bwMode="auto">
            <a:xfrm flipH="1">
              <a:off x="5382" y="3648"/>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9" name="Rectangle 66"/>
            <p:cNvSpPr>
              <a:spLocks noChangeArrowheads="1"/>
            </p:cNvSpPr>
            <p:nvPr/>
          </p:nvSpPr>
          <p:spPr bwMode="auto">
            <a:xfrm rot="2573669">
              <a:off x="5190" y="3552"/>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20" name="Line 67"/>
            <p:cNvSpPr>
              <a:spLocks noChangeShapeType="1"/>
            </p:cNvSpPr>
            <p:nvPr/>
          </p:nvSpPr>
          <p:spPr bwMode="auto">
            <a:xfrm>
              <a:off x="5262"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21" name="Line 68"/>
            <p:cNvSpPr>
              <a:spLocks noChangeShapeType="1"/>
            </p:cNvSpPr>
            <p:nvPr/>
          </p:nvSpPr>
          <p:spPr bwMode="auto">
            <a:xfrm>
              <a:off x="5310"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22" name="Rectangle 85"/>
            <p:cNvSpPr>
              <a:spLocks noChangeArrowheads="1"/>
            </p:cNvSpPr>
            <p:nvPr/>
          </p:nvSpPr>
          <p:spPr bwMode="auto">
            <a:xfrm>
              <a:off x="4032" y="3552"/>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a:solidFill>
                    <a:srgbClr val="000000"/>
                  </a:solidFill>
                  <a:effectLst>
                    <a:outerShdw blurRad="38100" dist="38100" dir="2700000" algn="tl">
                      <a:srgbClr val="FFFFFF"/>
                    </a:outerShdw>
                  </a:effectLst>
                  <a:latin typeface="Times New Roman" pitchFamily="18" charset="0"/>
                </a:rPr>
                <a:t>-B1</a:t>
              </a:r>
              <a:endParaRPr lang="fr-FR" sz="2000" b="1">
                <a:effectLst>
                  <a:outerShdw blurRad="38100" dist="38100" dir="2700000" algn="tl">
                    <a:srgbClr val="000000"/>
                  </a:outerShdw>
                </a:effectLst>
                <a:latin typeface="Times New Roman" pitchFamily="18" charset="0"/>
              </a:endParaRPr>
            </a:p>
          </p:txBody>
        </p:sp>
        <p:sp>
          <p:nvSpPr>
            <p:cNvPr id="23" name="Rectangle 86"/>
            <p:cNvSpPr>
              <a:spLocks noChangeArrowheads="1"/>
            </p:cNvSpPr>
            <p:nvPr/>
          </p:nvSpPr>
          <p:spPr bwMode="auto">
            <a:xfrm>
              <a:off x="4924" y="3360"/>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a:solidFill>
                    <a:srgbClr val="000000"/>
                  </a:solidFill>
                  <a:effectLst>
                    <a:outerShdw blurRad="38100" dist="38100" dir="2700000" algn="tl">
                      <a:srgbClr val="FFFFFF"/>
                    </a:outerShdw>
                  </a:effectLst>
                  <a:latin typeface="Times New Roman" pitchFamily="18" charset="0"/>
                </a:rPr>
                <a:t>-B2</a:t>
              </a:r>
              <a:endParaRPr lang="fr-FR" sz="2000" b="1">
                <a:effectLst>
                  <a:outerShdw blurRad="38100" dist="38100" dir="2700000" algn="tl">
                    <a:srgbClr val="000000"/>
                  </a:outerShdw>
                </a:effectLst>
                <a:latin typeface="Times New Roman" pitchFamily="18" charset="0"/>
              </a:endParaRPr>
            </a:p>
          </p:txBody>
        </p:sp>
      </p:grpSp>
      <p:sp>
        <p:nvSpPr>
          <p:cNvPr id="27" name="ZoneTexte 26"/>
          <p:cNvSpPr txBox="1"/>
          <p:nvPr>
            <p:custDataLst>
              <p:tags r:id="rId4"/>
            </p:custDataLst>
          </p:nvPr>
        </p:nvSpPr>
        <p:spPr>
          <a:xfrm>
            <a:off x="4034712" y="1309844"/>
            <a:ext cx="1005340" cy="369332"/>
          </a:xfrm>
          <a:prstGeom prst="rect">
            <a:avLst/>
          </a:prstGeom>
          <a:noFill/>
        </p:spPr>
        <p:txBody>
          <a:bodyPr wrap="none" rtlCol="0">
            <a:spAutoFit/>
          </a:bodyPr>
          <a:lstStyle/>
          <a:p>
            <a:r>
              <a:rPr lang="fr-FR" b="1" u="sng" dirty="0" smtClean="0"/>
              <a:t>Symbole</a:t>
            </a:r>
            <a:endParaRPr lang="fr-FR" b="1" u="sng" dirty="0"/>
          </a:p>
        </p:txBody>
      </p:sp>
      <p:sp>
        <p:nvSpPr>
          <p:cNvPr id="29" name="Rectangle 28"/>
          <p:cNvSpPr/>
          <p:nvPr>
            <p:custDataLst>
              <p:tags r:id="rId5"/>
            </p:custDataLst>
          </p:nvPr>
        </p:nvSpPr>
        <p:spPr>
          <a:xfrm>
            <a:off x="729280" y="178293"/>
            <a:ext cx="6340197" cy="523220"/>
          </a:xfrm>
          <a:prstGeom prst="rect">
            <a:avLst/>
          </a:prstGeom>
        </p:spPr>
        <p:txBody>
          <a:bodyPr wrap="none">
            <a:spAutoFit/>
          </a:bodyPr>
          <a:lstStyle/>
          <a:p>
            <a:pPr lvl="0" algn="just" fontAlgn="base">
              <a:spcBef>
                <a:spcPct val="0"/>
              </a:spcBef>
              <a:spcAft>
                <a:spcPct val="0"/>
              </a:spcAft>
            </a:pPr>
            <a:r>
              <a:rPr lang="fr-FR" sz="2800" b="1" u="sng" dirty="0">
                <a:latin typeface="Arial" pitchFamily="34" charset="0"/>
                <a:cs typeface="Arial" pitchFamily="34" charset="0"/>
              </a:rPr>
              <a:t>Détecteurs de Proximité </a:t>
            </a:r>
            <a:r>
              <a:rPr lang="fr-FR" sz="2800" b="1" u="sng" dirty="0" smtClean="0">
                <a:latin typeface="Arial" pitchFamily="34" charset="0"/>
                <a:cs typeface="Arial" pitchFamily="34" charset="0"/>
              </a:rPr>
              <a:t>capacitifs</a:t>
            </a:r>
            <a:r>
              <a:rPr lang="fr-FR" sz="2800" b="1" u="sng" dirty="0">
                <a:latin typeface="Arial" pitchFamily="34" charset="0"/>
                <a:cs typeface="Arial" pitchFamily="34" charset="0"/>
              </a:rPr>
              <a:t>: </a:t>
            </a:r>
          </a:p>
        </p:txBody>
      </p:sp>
      <p:grpSp>
        <p:nvGrpSpPr>
          <p:cNvPr id="35" name="Groupe 34"/>
          <p:cNvGrpSpPr/>
          <p:nvPr>
            <p:custDataLst>
              <p:tags r:id="rId6"/>
            </p:custDataLst>
          </p:nvPr>
        </p:nvGrpSpPr>
        <p:grpSpPr>
          <a:xfrm>
            <a:off x="3269586" y="5319993"/>
            <a:ext cx="2125079" cy="571564"/>
            <a:chOff x="3456118" y="5284175"/>
            <a:chExt cx="2700058" cy="876629"/>
          </a:xfrm>
        </p:grpSpPr>
        <p:grpSp>
          <p:nvGrpSpPr>
            <p:cNvPr id="33" name="Groupe 32"/>
            <p:cNvGrpSpPr/>
            <p:nvPr/>
          </p:nvGrpSpPr>
          <p:grpSpPr>
            <a:xfrm>
              <a:off x="3456118" y="5284175"/>
              <a:ext cx="2700058" cy="876629"/>
              <a:chOff x="3456118" y="5284175"/>
              <a:chExt cx="2561398" cy="876629"/>
            </a:xfrm>
          </p:grpSpPr>
          <p:pic>
            <p:nvPicPr>
              <p:cNvPr id="32" name="Image 4" descr="captcapa.jpg"/>
              <p:cNvPicPr>
                <a:picLocks noChangeAspect="1" noChangeArrowheads="1"/>
              </p:cNvPicPr>
              <p:nvPr/>
            </p:nvPicPr>
            <p:blipFill>
              <a:blip r:embed="rId18">
                <a:extLst>
                  <a:ext uri="{BEBA8EAE-BF5A-486C-A8C5-ECC9F3942E4B}">
                    <a14:imgProps xmlns:a14="http://schemas.microsoft.com/office/drawing/2010/main">
                      <a14:imgLayer r:embed="rId17">
                        <a14:imgEffect>
                          <a14:backgroundRemoval t="0" b="98039" l="10000" r="84286">
                            <a14:foregroundMark x1="45714" y1="16176" x2="17143" y2="71569"/>
                            <a14:foregroundMark x1="34286" y1="79412" x2="34286" y2="98039"/>
                            <a14:foregroundMark x1="15714" y1="10294" x2="15714" y2="64216"/>
                          </a14:backgroundRemoval>
                        </a14:imgEffect>
                      </a14:imgLayer>
                    </a14:imgProps>
                  </a:ext>
                  <a:ext uri="{28A0092B-C50C-407E-A947-70E740481C1C}">
                    <a14:useLocalDpi xmlns:a14="http://schemas.microsoft.com/office/drawing/2010/main"/>
                  </a:ext>
                </a:extLst>
              </a:blip>
              <a:srcRect/>
              <a:stretch>
                <a:fillRect/>
              </a:stretch>
            </p:blipFill>
            <p:spPr bwMode="auto">
              <a:xfrm rot="5400000" flipV="1">
                <a:off x="4298503" y="4441790"/>
                <a:ext cx="876628" cy="2561398"/>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 4" descr="captcapa.jpg"/>
              <p:cNvPicPr>
                <a:picLocks noChangeAspect="1" noChangeArrowheads="1"/>
              </p:cNvPicPr>
              <p:nvPr/>
            </p:nvPicPr>
            <p:blipFill>
              <a:blip r:embed="rId18">
                <a:extLst>
                  <a:ext uri="{BEBA8EAE-BF5A-486C-A8C5-ECC9F3942E4B}">
                    <a14:imgProps xmlns:a14="http://schemas.microsoft.com/office/drawing/2010/main">
                      <a14:imgLayer r:embed="rId17">
                        <a14:imgEffect>
                          <a14:backgroundRemoval t="0" b="98039" l="10000" r="84286">
                            <a14:foregroundMark x1="45714" y1="16176" x2="17143" y2="71569"/>
                            <a14:foregroundMark x1="34286" y1="79412" x2="34286" y2="98039"/>
                            <a14:foregroundMark x1="15714" y1="10294" x2="15714" y2="64216"/>
                          </a14:backgroundRemoval>
                        </a14:imgEffect>
                      </a14:imgLayer>
                    </a14:imgProps>
                  </a:ext>
                  <a:ext uri="{28A0092B-C50C-407E-A947-70E740481C1C}">
                    <a14:useLocalDpi xmlns:a14="http://schemas.microsoft.com/office/drawing/2010/main"/>
                  </a:ext>
                </a:extLst>
              </a:blip>
              <a:srcRect/>
              <a:stretch>
                <a:fillRect/>
              </a:stretch>
            </p:blipFill>
            <p:spPr bwMode="auto">
              <a:xfrm rot="16200000">
                <a:off x="4298503" y="4441791"/>
                <a:ext cx="876628" cy="2561398"/>
              </a:xfrm>
              <a:prstGeom prst="rect">
                <a:avLst/>
              </a:prstGeom>
              <a:noFill/>
              <a:extLst>
                <a:ext uri="{909E8E84-426E-40DD-AFC4-6F175D3DCCD1}">
                  <a14:hiddenFill xmlns:a14="http://schemas.microsoft.com/office/drawing/2010/main">
                    <a:solidFill>
                      <a:srgbClr val="FFFFFF"/>
                    </a:solidFill>
                  </a14:hiddenFill>
                </a:ext>
              </a:extLst>
            </p:spPr>
          </p:pic>
        </p:grpSp>
        <p:sp useBgFill="1">
          <p:nvSpPr>
            <p:cNvPr id="34" name="Rectangle 33"/>
            <p:cNvSpPr/>
            <p:nvPr/>
          </p:nvSpPr>
          <p:spPr>
            <a:xfrm>
              <a:off x="5546204" y="5523582"/>
              <a:ext cx="571011" cy="1440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6" name="Cube 35"/>
          <p:cNvSpPr/>
          <p:nvPr>
            <p:custDataLst>
              <p:tags r:id="rId7"/>
            </p:custDataLst>
          </p:nvPr>
        </p:nvSpPr>
        <p:spPr>
          <a:xfrm>
            <a:off x="524019" y="4999420"/>
            <a:ext cx="1205239" cy="360040"/>
          </a:xfrm>
          <a:prstGeom prst="cube">
            <a:avLst/>
          </a:prstGeom>
          <a:blipFill>
            <a:blip r:embed="rId19"/>
            <a:tile tx="0" ty="0" sx="100000" sy="100000" flip="none" algn="tl"/>
          </a:blip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effectLst>
                  <a:outerShdw blurRad="38100" dist="38100" dir="2700000" algn="tl">
                    <a:srgbClr val="000000">
                      <a:alpha val="43137"/>
                    </a:srgbClr>
                  </a:outerShdw>
                </a:effectLst>
              </a:rPr>
              <a:t>Verre</a:t>
            </a:r>
            <a:endParaRPr lang="fr-FR" b="1" dirty="0">
              <a:solidFill>
                <a:schemeClr val="tx1"/>
              </a:solidFill>
              <a:effectLst>
                <a:outerShdw blurRad="38100" dist="38100" dir="2700000" algn="tl">
                  <a:srgbClr val="000000">
                    <a:alpha val="43137"/>
                  </a:srgbClr>
                </a:outerShdw>
              </a:effectLst>
            </a:endParaRPr>
          </a:p>
        </p:txBody>
      </p:sp>
      <p:sp>
        <p:nvSpPr>
          <p:cNvPr id="37" name="Cube 36"/>
          <p:cNvSpPr/>
          <p:nvPr>
            <p:custDataLst>
              <p:tags r:id="rId8"/>
            </p:custDataLst>
          </p:nvPr>
        </p:nvSpPr>
        <p:spPr>
          <a:xfrm>
            <a:off x="639188" y="5518647"/>
            <a:ext cx="1382520" cy="360040"/>
          </a:xfrm>
          <a:prstGeom prst="cube">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effectLst>
                  <a:outerShdw blurRad="38100" dist="38100" dir="2700000" algn="tl">
                    <a:srgbClr val="000000">
                      <a:alpha val="43137"/>
                    </a:srgbClr>
                  </a:outerShdw>
                </a:effectLst>
              </a:rPr>
              <a:t>Aluminium</a:t>
            </a:r>
            <a:endParaRPr lang="fr-FR" b="1" dirty="0">
              <a:solidFill>
                <a:schemeClr val="tx1"/>
              </a:solidFill>
              <a:effectLst>
                <a:outerShdw blurRad="38100" dist="38100" dir="2700000" algn="tl">
                  <a:srgbClr val="000000">
                    <a:alpha val="43137"/>
                  </a:srgbClr>
                </a:outerShdw>
              </a:effectLst>
            </a:endParaRPr>
          </a:p>
        </p:txBody>
      </p:sp>
      <p:sp>
        <p:nvSpPr>
          <p:cNvPr id="38" name="Cube 37"/>
          <p:cNvSpPr/>
          <p:nvPr>
            <p:custDataLst>
              <p:tags r:id="rId9"/>
            </p:custDataLst>
          </p:nvPr>
        </p:nvSpPr>
        <p:spPr>
          <a:xfrm>
            <a:off x="827584" y="6041331"/>
            <a:ext cx="1205239" cy="360040"/>
          </a:xfrm>
          <a:prstGeom prst="cube">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effectLst>
                  <a:outerShdw blurRad="38100" dist="38100" dir="2700000" algn="tl">
                    <a:srgbClr val="000000">
                      <a:alpha val="43137"/>
                    </a:srgbClr>
                  </a:outerShdw>
                </a:effectLst>
              </a:rPr>
              <a:t>Fer</a:t>
            </a:r>
            <a:endParaRPr lang="fr-FR" b="1" dirty="0">
              <a:effectLst>
                <a:outerShdw blurRad="38100" dist="38100" dir="2700000" algn="tl">
                  <a:srgbClr val="000000">
                    <a:alpha val="43137"/>
                  </a:srgbClr>
                </a:outerShdw>
              </a:effectLst>
            </a:endParaRPr>
          </a:p>
        </p:txBody>
      </p:sp>
      <p:sp>
        <p:nvSpPr>
          <p:cNvPr id="39" name="ZoneTexte 38"/>
          <p:cNvSpPr txBox="1"/>
          <p:nvPr>
            <p:custDataLst>
              <p:tags r:id="rId10"/>
            </p:custDataLst>
          </p:nvPr>
        </p:nvSpPr>
        <p:spPr>
          <a:xfrm>
            <a:off x="1619672" y="6488668"/>
            <a:ext cx="7286803" cy="369332"/>
          </a:xfrm>
          <a:prstGeom prst="rect">
            <a:avLst/>
          </a:prstGeom>
          <a:noFill/>
        </p:spPr>
        <p:txBody>
          <a:bodyPr wrap="none" rtlCol="0">
            <a:spAutoFit/>
          </a:bodyPr>
          <a:lstStyle/>
          <a:p>
            <a:r>
              <a:rPr lang="fr-FR" dirty="0" smtClean="0"/>
              <a:t>Cliquez sur le matériau  que vous voulez approcher ou éloigner du détecteur</a:t>
            </a:r>
            <a:endParaRPr lang="fr-FR" dirty="0"/>
          </a:p>
        </p:txBody>
      </p:sp>
      <p:sp>
        <p:nvSpPr>
          <p:cNvPr id="40" name="Flèche droite rayée 39"/>
          <p:cNvSpPr/>
          <p:nvPr>
            <p:custDataLst>
              <p:tags r:id="rId11"/>
            </p:custDataLst>
          </p:nvPr>
        </p:nvSpPr>
        <p:spPr>
          <a:xfrm>
            <a:off x="4932040" y="5582503"/>
            <a:ext cx="216024" cy="127001"/>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1" name="Groupe 40"/>
          <p:cNvGrpSpPr/>
          <p:nvPr>
            <p:custDataLst>
              <p:tags r:id="rId12"/>
            </p:custDataLst>
          </p:nvPr>
        </p:nvGrpSpPr>
        <p:grpSpPr>
          <a:xfrm>
            <a:off x="5724128" y="5060441"/>
            <a:ext cx="2824831" cy="1316038"/>
            <a:chOff x="5724128" y="5128193"/>
            <a:chExt cx="2824831" cy="1316038"/>
          </a:xfrm>
        </p:grpSpPr>
        <p:grpSp>
          <p:nvGrpSpPr>
            <p:cNvPr id="42" name="Group 97"/>
            <p:cNvGrpSpPr>
              <a:grpSpLocks/>
            </p:cNvGrpSpPr>
            <p:nvPr/>
          </p:nvGrpSpPr>
          <p:grpSpPr bwMode="auto">
            <a:xfrm>
              <a:off x="5724128" y="5128193"/>
              <a:ext cx="2667000" cy="1316038"/>
              <a:chOff x="4032" y="3312"/>
              <a:chExt cx="1680" cy="829"/>
            </a:xfrm>
          </p:grpSpPr>
          <p:sp>
            <p:nvSpPr>
              <p:cNvPr id="51" name="Line 41"/>
              <p:cNvSpPr>
                <a:spLocks noChangeShapeType="1"/>
              </p:cNvSpPr>
              <p:nvPr/>
            </p:nvSpPr>
            <p:spPr bwMode="auto">
              <a:xfrm flipH="1">
                <a:off x="4893" y="3371"/>
                <a:ext cx="5" cy="77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2" name="Oval 42"/>
              <p:cNvSpPr>
                <a:spLocks noChangeArrowheads="1"/>
              </p:cNvSpPr>
              <p:nvPr/>
            </p:nvSpPr>
            <p:spPr bwMode="auto">
              <a:xfrm>
                <a:off x="4845" y="3606"/>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3" name="Line 43"/>
              <p:cNvSpPr>
                <a:spLocks noChangeShapeType="1"/>
              </p:cNvSpPr>
              <p:nvPr/>
            </p:nvSpPr>
            <p:spPr bwMode="auto">
              <a:xfrm>
                <a:off x="4758" y="3606"/>
                <a:ext cx="131" cy="27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4" name="Rectangle 44"/>
              <p:cNvSpPr>
                <a:spLocks noChangeArrowheads="1"/>
              </p:cNvSpPr>
              <p:nvPr/>
            </p:nvSpPr>
            <p:spPr bwMode="auto">
              <a:xfrm rot="-5400000">
                <a:off x="4658" y="388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55" name="Rectangle 45"/>
              <p:cNvSpPr>
                <a:spLocks noChangeArrowheads="1"/>
              </p:cNvSpPr>
              <p:nvPr/>
            </p:nvSpPr>
            <p:spPr bwMode="auto">
              <a:xfrm rot="-5400000">
                <a:off x="4658" y="344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56" name="Line 58"/>
              <p:cNvSpPr>
                <a:spLocks noChangeShapeType="1"/>
              </p:cNvSpPr>
              <p:nvPr/>
            </p:nvSpPr>
            <p:spPr bwMode="auto">
              <a:xfrm flipH="1">
                <a:off x="4567" y="3755"/>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57" name="Group 64"/>
              <p:cNvGrpSpPr>
                <a:grpSpLocks/>
              </p:cNvGrpSpPr>
              <p:nvPr/>
            </p:nvGrpSpPr>
            <p:grpSpPr bwMode="auto">
              <a:xfrm>
                <a:off x="4375" y="3659"/>
                <a:ext cx="192" cy="210"/>
                <a:chOff x="672" y="3648"/>
                <a:chExt cx="192" cy="210"/>
              </a:xfrm>
            </p:grpSpPr>
            <p:sp>
              <p:nvSpPr>
                <p:cNvPr id="70"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71"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72"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58" name="Line 49"/>
              <p:cNvSpPr>
                <a:spLocks noChangeShapeType="1"/>
              </p:cNvSpPr>
              <p:nvPr/>
            </p:nvSpPr>
            <p:spPr bwMode="auto">
              <a:xfrm flipH="1">
                <a:off x="5611" y="3317"/>
                <a:ext cx="4" cy="78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9" name="Oval 50"/>
              <p:cNvSpPr>
                <a:spLocks noChangeArrowheads="1"/>
              </p:cNvSpPr>
              <p:nvPr/>
            </p:nvSpPr>
            <p:spPr bwMode="auto">
              <a:xfrm>
                <a:off x="5570" y="3552"/>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0" name="Line 51"/>
              <p:cNvSpPr>
                <a:spLocks noChangeShapeType="1"/>
              </p:cNvSpPr>
              <p:nvPr/>
            </p:nvSpPr>
            <p:spPr bwMode="auto">
              <a:xfrm flipH="1">
                <a:off x="5612" y="3525"/>
                <a:ext cx="66" cy="31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1" name="Line 52"/>
              <p:cNvSpPr>
                <a:spLocks noChangeShapeType="1"/>
              </p:cNvSpPr>
              <p:nvPr/>
            </p:nvSpPr>
            <p:spPr bwMode="auto">
              <a:xfrm>
                <a:off x="5611" y="3554"/>
                <a:ext cx="101"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2" name="Rectangle 53"/>
              <p:cNvSpPr>
                <a:spLocks noChangeArrowheads="1"/>
              </p:cNvSpPr>
              <p:nvPr/>
            </p:nvSpPr>
            <p:spPr bwMode="auto">
              <a:xfrm rot="-5400000">
                <a:off x="5378" y="3830"/>
                <a:ext cx="212"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12</a:t>
                </a:r>
              </a:p>
            </p:txBody>
          </p:sp>
          <p:sp>
            <p:nvSpPr>
              <p:cNvPr id="63" name="Rectangle 54"/>
              <p:cNvSpPr>
                <a:spLocks noChangeArrowheads="1"/>
              </p:cNvSpPr>
              <p:nvPr/>
            </p:nvSpPr>
            <p:spPr bwMode="auto">
              <a:xfrm rot="-5400000">
                <a:off x="5385" y="3365"/>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11</a:t>
                </a:r>
              </a:p>
            </p:txBody>
          </p:sp>
          <p:sp>
            <p:nvSpPr>
              <p:cNvPr id="64" name="Line 57"/>
              <p:cNvSpPr>
                <a:spLocks noChangeShapeType="1"/>
              </p:cNvSpPr>
              <p:nvPr/>
            </p:nvSpPr>
            <p:spPr bwMode="auto">
              <a:xfrm flipH="1">
                <a:off x="5382" y="3648"/>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5" name="Rectangle 66"/>
              <p:cNvSpPr>
                <a:spLocks noChangeArrowheads="1"/>
              </p:cNvSpPr>
              <p:nvPr/>
            </p:nvSpPr>
            <p:spPr bwMode="auto">
              <a:xfrm rot="2573669">
                <a:off x="5190" y="3552"/>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6" name="Line 67"/>
              <p:cNvSpPr>
                <a:spLocks noChangeShapeType="1"/>
              </p:cNvSpPr>
              <p:nvPr/>
            </p:nvSpPr>
            <p:spPr bwMode="auto">
              <a:xfrm>
                <a:off x="5262"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7" name="Line 68"/>
              <p:cNvSpPr>
                <a:spLocks noChangeShapeType="1"/>
              </p:cNvSpPr>
              <p:nvPr/>
            </p:nvSpPr>
            <p:spPr bwMode="auto">
              <a:xfrm>
                <a:off x="5310"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8" name="Rectangle 85"/>
              <p:cNvSpPr>
                <a:spLocks noChangeArrowheads="1"/>
              </p:cNvSpPr>
              <p:nvPr/>
            </p:nvSpPr>
            <p:spPr bwMode="auto">
              <a:xfrm>
                <a:off x="4032" y="3552"/>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69" name="Rectangle 86"/>
              <p:cNvSpPr>
                <a:spLocks noChangeArrowheads="1"/>
              </p:cNvSpPr>
              <p:nvPr/>
            </p:nvSpPr>
            <p:spPr bwMode="auto">
              <a:xfrm>
                <a:off x="4924" y="3360"/>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grpSp>
        <p:grpSp>
          <p:nvGrpSpPr>
            <p:cNvPr id="43" name="Groupe 42"/>
            <p:cNvGrpSpPr/>
            <p:nvPr/>
          </p:nvGrpSpPr>
          <p:grpSpPr>
            <a:xfrm>
              <a:off x="6572979" y="5560005"/>
              <a:ext cx="583184" cy="476237"/>
              <a:chOff x="5052216" y="6090170"/>
              <a:chExt cx="583184" cy="476237"/>
            </a:xfrm>
          </p:grpSpPr>
          <p:sp useBgFill="1">
            <p:nvSpPr>
              <p:cNvPr id="48" name="Rectangle 47"/>
              <p:cNvSpPr/>
              <p:nvPr/>
            </p:nvSpPr>
            <p:spPr>
              <a:xfrm>
                <a:off x="5355429" y="6113982"/>
                <a:ext cx="279971" cy="4524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Line 43"/>
              <p:cNvSpPr>
                <a:spLocks noChangeShapeType="1"/>
              </p:cNvSpPr>
              <p:nvPr/>
            </p:nvSpPr>
            <p:spPr bwMode="auto">
              <a:xfrm>
                <a:off x="5563392" y="6090170"/>
                <a:ext cx="0" cy="475731"/>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0" name="Line 58"/>
              <p:cNvSpPr>
                <a:spLocks noChangeShapeType="1"/>
              </p:cNvSpPr>
              <p:nvPr/>
            </p:nvSpPr>
            <p:spPr bwMode="auto">
              <a:xfrm flipH="1" flipV="1">
                <a:off x="5052216" y="6361113"/>
                <a:ext cx="511175" cy="856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grpSp>
          <p:nvGrpSpPr>
            <p:cNvPr id="44" name="Groupe 43"/>
            <p:cNvGrpSpPr/>
            <p:nvPr/>
          </p:nvGrpSpPr>
          <p:grpSpPr>
            <a:xfrm>
              <a:off x="7782446" y="5483834"/>
              <a:ext cx="766513" cy="414803"/>
              <a:chOff x="8377486" y="6262455"/>
              <a:chExt cx="766513" cy="414803"/>
            </a:xfrm>
          </p:grpSpPr>
          <p:sp useBgFill="1">
            <p:nvSpPr>
              <p:cNvPr id="45" name="Rectangle 44"/>
              <p:cNvSpPr/>
              <p:nvPr/>
            </p:nvSpPr>
            <p:spPr>
              <a:xfrm>
                <a:off x="8640366" y="6312646"/>
                <a:ext cx="317624" cy="364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Line 43"/>
              <p:cNvSpPr>
                <a:spLocks noChangeShapeType="1"/>
              </p:cNvSpPr>
              <p:nvPr/>
            </p:nvSpPr>
            <p:spPr bwMode="auto">
              <a:xfrm flipH="1">
                <a:off x="8848328" y="6262455"/>
                <a:ext cx="295671" cy="41429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7" name="Line 58"/>
              <p:cNvSpPr>
                <a:spLocks noChangeShapeType="1"/>
              </p:cNvSpPr>
              <p:nvPr/>
            </p:nvSpPr>
            <p:spPr bwMode="auto">
              <a:xfrm flipH="1">
                <a:off x="8377486" y="6432417"/>
                <a:ext cx="659010" cy="2091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grpSp>
      <p:grpSp>
        <p:nvGrpSpPr>
          <p:cNvPr id="73" name="Groupe 72"/>
          <p:cNvGrpSpPr/>
          <p:nvPr>
            <p:custDataLst>
              <p:tags r:id="rId13"/>
            </p:custDataLst>
          </p:nvPr>
        </p:nvGrpSpPr>
        <p:grpSpPr>
          <a:xfrm>
            <a:off x="5722113" y="5065290"/>
            <a:ext cx="2868099" cy="1316038"/>
            <a:chOff x="5724129" y="5137298"/>
            <a:chExt cx="2868099" cy="1316038"/>
          </a:xfrm>
        </p:grpSpPr>
        <p:grpSp>
          <p:nvGrpSpPr>
            <p:cNvPr id="74" name="Group 97"/>
            <p:cNvGrpSpPr>
              <a:grpSpLocks/>
            </p:cNvGrpSpPr>
            <p:nvPr/>
          </p:nvGrpSpPr>
          <p:grpSpPr bwMode="auto">
            <a:xfrm>
              <a:off x="5724129" y="5137298"/>
              <a:ext cx="2667000" cy="1316038"/>
              <a:chOff x="4032" y="3312"/>
              <a:chExt cx="1680" cy="829"/>
            </a:xfrm>
          </p:grpSpPr>
          <p:sp>
            <p:nvSpPr>
              <p:cNvPr id="76" name="Line 41"/>
              <p:cNvSpPr>
                <a:spLocks noChangeShapeType="1"/>
              </p:cNvSpPr>
              <p:nvPr/>
            </p:nvSpPr>
            <p:spPr bwMode="auto">
              <a:xfrm flipH="1">
                <a:off x="4893" y="3371"/>
                <a:ext cx="5" cy="77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7" name="Oval 42"/>
              <p:cNvSpPr>
                <a:spLocks noChangeArrowheads="1"/>
              </p:cNvSpPr>
              <p:nvPr/>
            </p:nvSpPr>
            <p:spPr bwMode="auto">
              <a:xfrm>
                <a:off x="4845" y="3606"/>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8" name="Line 43"/>
              <p:cNvSpPr>
                <a:spLocks noChangeShapeType="1"/>
              </p:cNvSpPr>
              <p:nvPr/>
            </p:nvSpPr>
            <p:spPr bwMode="auto">
              <a:xfrm>
                <a:off x="4758" y="3606"/>
                <a:ext cx="131" cy="27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9" name="Rectangle 44"/>
              <p:cNvSpPr>
                <a:spLocks noChangeArrowheads="1"/>
              </p:cNvSpPr>
              <p:nvPr/>
            </p:nvSpPr>
            <p:spPr bwMode="auto">
              <a:xfrm rot="-5400000">
                <a:off x="4658" y="388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14</a:t>
                </a:r>
              </a:p>
            </p:txBody>
          </p:sp>
          <p:sp>
            <p:nvSpPr>
              <p:cNvPr id="80" name="Rectangle 45"/>
              <p:cNvSpPr>
                <a:spLocks noChangeArrowheads="1"/>
              </p:cNvSpPr>
              <p:nvPr/>
            </p:nvSpPr>
            <p:spPr bwMode="auto">
              <a:xfrm rot="-5400000">
                <a:off x="4658" y="3442"/>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81" name="Line 58"/>
              <p:cNvSpPr>
                <a:spLocks noChangeShapeType="1"/>
              </p:cNvSpPr>
              <p:nvPr/>
            </p:nvSpPr>
            <p:spPr bwMode="auto">
              <a:xfrm flipH="1">
                <a:off x="4567" y="3755"/>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82" name="Group 64"/>
              <p:cNvGrpSpPr>
                <a:grpSpLocks/>
              </p:cNvGrpSpPr>
              <p:nvPr/>
            </p:nvGrpSpPr>
            <p:grpSpPr bwMode="auto">
              <a:xfrm>
                <a:off x="4375" y="3659"/>
                <a:ext cx="192" cy="210"/>
                <a:chOff x="672" y="3648"/>
                <a:chExt cx="192" cy="210"/>
              </a:xfrm>
            </p:grpSpPr>
            <p:sp>
              <p:nvSpPr>
                <p:cNvPr id="95"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96"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97"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83" name="Line 49"/>
              <p:cNvSpPr>
                <a:spLocks noChangeShapeType="1"/>
              </p:cNvSpPr>
              <p:nvPr/>
            </p:nvSpPr>
            <p:spPr bwMode="auto">
              <a:xfrm flipH="1">
                <a:off x="5611" y="3317"/>
                <a:ext cx="4" cy="78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4" name="Oval 50"/>
              <p:cNvSpPr>
                <a:spLocks noChangeArrowheads="1"/>
              </p:cNvSpPr>
              <p:nvPr/>
            </p:nvSpPr>
            <p:spPr bwMode="auto">
              <a:xfrm>
                <a:off x="5570" y="3552"/>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5" name="Line 51"/>
              <p:cNvSpPr>
                <a:spLocks noChangeShapeType="1"/>
              </p:cNvSpPr>
              <p:nvPr/>
            </p:nvSpPr>
            <p:spPr bwMode="auto">
              <a:xfrm flipH="1">
                <a:off x="5612" y="3525"/>
                <a:ext cx="66" cy="31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6" name="Line 52"/>
              <p:cNvSpPr>
                <a:spLocks noChangeShapeType="1"/>
              </p:cNvSpPr>
              <p:nvPr/>
            </p:nvSpPr>
            <p:spPr bwMode="auto">
              <a:xfrm>
                <a:off x="5611" y="3554"/>
                <a:ext cx="101"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7" name="Rectangle 53"/>
              <p:cNvSpPr>
                <a:spLocks noChangeArrowheads="1"/>
              </p:cNvSpPr>
              <p:nvPr/>
            </p:nvSpPr>
            <p:spPr bwMode="auto">
              <a:xfrm rot="-5400000">
                <a:off x="5378" y="3830"/>
                <a:ext cx="212"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88" name="Rectangle 54"/>
              <p:cNvSpPr>
                <a:spLocks noChangeArrowheads="1"/>
              </p:cNvSpPr>
              <p:nvPr/>
            </p:nvSpPr>
            <p:spPr bwMode="auto">
              <a:xfrm rot="-5400000">
                <a:off x="5385" y="3365"/>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89" name="Line 57"/>
              <p:cNvSpPr>
                <a:spLocks noChangeShapeType="1"/>
              </p:cNvSpPr>
              <p:nvPr/>
            </p:nvSpPr>
            <p:spPr bwMode="auto">
              <a:xfrm flipH="1">
                <a:off x="5382" y="3648"/>
                <a:ext cx="24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90" name="Rectangle 66"/>
              <p:cNvSpPr>
                <a:spLocks noChangeArrowheads="1"/>
              </p:cNvSpPr>
              <p:nvPr/>
            </p:nvSpPr>
            <p:spPr bwMode="auto">
              <a:xfrm rot="2573669">
                <a:off x="5190" y="3552"/>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91" name="Line 67"/>
              <p:cNvSpPr>
                <a:spLocks noChangeShapeType="1"/>
              </p:cNvSpPr>
              <p:nvPr/>
            </p:nvSpPr>
            <p:spPr bwMode="auto">
              <a:xfrm>
                <a:off x="5262"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92" name="Line 68"/>
              <p:cNvSpPr>
                <a:spLocks noChangeShapeType="1"/>
              </p:cNvSpPr>
              <p:nvPr/>
            </p:nvSpPr>
            <p:spPr bwMode="auto">
              <a:xfrm>
                <a:off x="5310" y="3552"/>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93" name="Rectangle 85"/>
              <p:cNvSpPr>
                <a:spLocks noChangeArrowheads="1"/>
              </p:cNvSpPr>
              <p:nvPr/>
            </p:nvSpPr>
            <p:spPr bwMode="auto">
              <a:xfrm>
                <a:off x="4032" y="3552"/>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a:solidFill>
                      <a:srgbClr val="000000"/>
                    </a:solidFill>
                    <a:effectLst>
                      <a:outerShdw blurRad="38100" dist="38100" dir="2700000" algn="tl">
                        <a:srgbClr val="FFFFFF"/>
                      </a:outerShdw>
                    </a:effectLst>
                    <a:latin typeface="Times New Roman" pitchFamily="18" charset="0"/>
                  </a:rPr>
                  <a:t>-B1</a:t>
                </a:r>
                <a:endParaRPr lang="fr-FR" sz="2000" b="1">
                  <a:effectLst>
                    <a:outerShdw blurRad="38100" dist="38100" dir="2700000" algn="tl">
                      <a:srgbClr val="000000"/>
                    </a:outerShdw>
                  </a:effectLst>
                  <a:latin typeface="Times New Roman" pitchFamily="18" charset="0"/>
                </a:endParaRPr>
              </a:p>
            </p:txBody>
          </p:sp>
          <p:sp>
            <p:nvSpPr>
              <p:cNvPr id="94" name="Rectangle 86"/>
              <p:cNvSpPr>
                <a:spLocks noChangeArrowheads="1"/>
              </p:cNvSpPr>
              <p:nvPr/>
            </p:nvSpPr>
            <p:spPr bwMode="auto">
              <a:xfrm>
                <a:off x="4924" y="3360"/>
                <a:ext cx="3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a:solidFill>
                      <a:srgbClr val="000000"/>
                    </a:solidFill>
                    <a:effectLst>
                      <a:outerShdw blurRad="38100" dist="38100" dir="2700000" algn="tl">
                        <a:srgbClr val="FFFFFF"/>
                      </a:outerShdw>
                    </a:effectLst>
                    <a:latin typeface="Times New Roman" pitchFamily="18" charset="0"/>
                  </a:rPr>
                  <a:t>-B2</a:t>
                </a:r>
                <a:endParaRPr lang="fr-FR" sz="2000" b="1">
                  <a:effectLst>
                    <a:outerShdw blurRad="38100" dist="38100" dir="2700000" algn="tl">
                      <a:srgbClr val="000000"/>
                    </a:outerShdw>
                  </a:effectLst>
                  <a:latin typeface="Times New Roman" pitchFamily="18" charset="0"/>
                </a:endParaRPr>
              </a:p>
            </p:txBody>
          </p:sp>
        </p:grpSp>
        <p:sp useBgFill="1">
          <p:nvSpPr>
            <p:cNvPr id="75" name="Ellipse 74"/>
            <p:cNvSpPr/>
            <p:nvPr/>
          </p:nvSpPr>
          <p:spPr>
            <a:xfrm rot="1419702">
              <a:off x="8336668" y="5441094"/>
              <a:ext cx="255560" cy="49413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81187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7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par>
                          <p:cTn id="14" fill="hold">
                            <p:stCondLst>
                              <p:cond delay="1200"/>
                            </p:stCondLst>
                            <p:childTnLst>
                              <p:par>
                                <p:cTn id="15" presetID="10" presetClass="entr" presetSubtype="0" fill="hold" grpId="0"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par>
                          <p:cTn id="18" fill="hold">
                            <p:stCondLst>
                              <p:cond delay="1700"/>
                            </p:stCondLst>
                            <p:childTnLst>
                              <p:par>
                                <p:cTn id="19" presetID="23" presetClass="entr" presetSubtype="16"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childTnLst>
                                </p:cTn>
                              </p:par>
                            </p:childTnLst>
                          </p:cTn>
                        </p:par>
                        <p:par>
                          <p:cTn id="23" fill="hold">
                            <p:stCondLst>
                              <p:cond delay="2200"/>
                            </p:stCondLst>
                            <p:childTnLst>
                              <p:par>
                                <p:cTn id="24" presetID="10" presetClass="entr" presetSubtype="0" fill="hold" grpId="0" nodeType="afterEffect">
                                  <p:stCondLst>
                                    <p:cond delay="0"/>
                                  </p:stCondLst>
                                  <p:iterate type="wd">
                                    <p:tmPct val="10000"/>
                                  </p:iterate>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500"/>
                            </p:stCondLst>
                            <p:childTnLst>
                              <p:par>
                                <p:cTn id="35" presetID="53" presetClass="entr" presetSubtype="16" fill="hold" nodeType="afterEffect">
                                  <p:stCondLst>
                                    <p:cond delay="0"/>
                                  </p:stCondLst>
                                  <p:childTnLst>
                                    <p:set>
                                      <p:cBhvr>
                                        <p:cTn id="36" dur="1" fill="hold">
                                          <p:stCondLst>
                                            <p:cond delay="0"/>
                                          </p:stCondLst>
                                        </p:cTn>
                                        <p:tgtEl>
                                          <p:spTgt spid="73"/>
                                        </p:tgtEl>
                                        <p:attrNameLst>
                                          <p:attrName>style.visibility</p:attrName>
                                        </p:attrNameLst>
                                      </p:cBhvr>
                                      <p:to>
                                        <p:strVal val="visible"/>
                                      </p:to>
                                    </p:set>
                                    <p:anim calcmode="lin" valueType="num">
                                      <p:cBhvr>
                                        <p:cTn id="37" dur="500" fill="hold"/>
                                        <p:tgtEl>
                                          <p:spTgt spid="73"/>
                                        </p:tgtEl>
                                        <p:attrNameLst>
                                          <p:attrName>ppt_w</p:attrName>
                                        </p:attrNameLst>
                                      </p:cBhvr>
                                      <p:tavLst>
                                        <p:tav tm="0">
                                          <p:val>
                                            <p:fltVal val="0"/>
                                          </p:val>
                                        </p:tav>
                                        <p:tav tm="100000">
                                          <p:val>
                                            <p:strVal val="#ppt_w"/>
                                          </p:val>
                                        </p:tav>
                                      </p:tavLst>
                                    </p:anim>
                                    <p:anim calcmode="lin" valueType="num">
                                      <p:cBhvr>
                                        <p:cTn id="38" dur="500" fill="hold"/>
                                        <p:tgtEl>
                                          <p:spTgt spid="73"/>
                                        </p:tgtEl>
                                        <p:attrNameLst>
                                          <p:attrName>ppt_h</p:attrName>
                                        </p:attrNameLst>
                                      </p:cBhvr>
                                      <p:tavLst>
                                        <p:tav tm="0">
                                          <p:val>
                                            <p:fltVal val="0"/>
                                          </p:val>
                                        </p:tav>
                                        <p:tav tm="100000">
                                          <p:val>
                                            <p:strVal val="#ppt_h"/>
                                          </p:val>
                                        </p:tav>
                                      </p:tavLst>
                                    </p:anim>
                                    <p:animEffect transition="in" filter="fade">
                                      <p:cBhvr>
                                        <p:cTn id="39" dur="500"/>
                                        <p:tgtEl>
                                          <p:spTgt spid="73"/>
                                        </p:tgtEl>
                                      </p:cBhvr>
                                    </p:animEffect>
                                  </p:childTnLst>
                                </p:cTn>
                              </p:par>
                            </p:childTnLst>
                          </p:cTn>
                        </p:par>
                        <p:par>
                          <p:cTn id="40" fill="hold">
                            <p:stCondLst>
                              <p:cond delay="1000"/>
                            </p:stCondLst>
                            <p:childTnLst>
                              <p:par>
                                <p:cTn id="41" presetID="53" presetClass="entr" presetSubtype="16"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p:cTn id="43" dur="500" fill="hold"/>
                                        <p:tgtEl>
                                          <p:spTgt spid="36"/>
                                        </p:tgtEl>
                                        <p:attrNameLst>
                                          <p:attrName>ppt_w</p:attrName>
                                        </p:attrNameLst>
                                      </p:cBhvr>
                                      <p:tavLst>
                                        <p:tav tm="0">
                                          <p:val>
                                            <p:fltVal val="0"/>
                                          </p:val>
                                        </p:tav>
                                        <p:tav tm="100000">
                                          <p:val>
                                            <p:strVal val="#ppt_w"/>
                                          </p:val>
                                        </p:tav>
                                      </p:tavLst>
                                    </p:anim>
                                    <p:anim calcmode="lin" valueType="num">
                                      <p:cBhvr>
                                        <p:cTn id="44" dur="500" fill="hold"/>
                                        <p:tgtEl>
                                          <p:spTgt spid="36"/>
                                        </p:tgtEl>
                                        <p:attrNameLst>
                                          <p:attrName>ppt_h</p:attrName>
                                        </p:attrNameLst>
                                      </p:cBhvr>
                                      <p:tavLst>
                                        <p:tav tm="0">
                                          <p:val>
                                            <p:fltVal val="0"/>
                                          </p:val>
                                        </p:tav>
                                        <p:tav tm="100000">
                                          <p:val>
                                            <p:strVal val="#ppt_h"/>
                                          </p:val>
                                        </p:tav>
                                      </p:tavLst>
                                    </p:anim>
                                    <p:animEffect transition="in" filter="fade">
                                      <p:cBhvr>
                                        <p:cTn id="45" dur="500"/>
                                        <p:tgtEl>
                                          <p:spTgt spid="36"/>
                                        </p:tgtEl>
                                      </p:cBhvr>
                                    </p:animEffect>
                                  </p:childTnLst>
                                </p:cTn>
                              </p:par>
                            </p:childTnLst>
                          </p:cTn>
                        </p:par>
                        <p:par>
                          <p:cTn id="46" fill="hold">
                            <p:stCondLst>
                              <p:cond delay="1500"/>
                            </p:stCondLst>
                            <p:childTnLst>
                              <p:par>
                                <p:cTn id="47" presetID="53" presetClass="entr" presetSubtype="16" fill="hold" grpId="2" nodeType="after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p:cTn id="49" dur="500" fill="hold"/>
                                        <p:tgtEl>
                                          <p:spTgt spid="37"/>
                                        </p:tgtEl>
                                        <p:attrNameLst>
                                          <p:attrName>ppt_w</p:attrName>
                                        </p:attrNameLst>
                                      </p:cBhvr>
                                      <p:tavLst>
                                        <p:tav tm="0">
                                          <p:val>
                                            <p:fltVal val="0"/>
                                          </p:val>
                                        </p:tav>
                                        <p:tav tm="100000">
                                          <p:val>
                                            <p:strVal val="#ppt_w"/>
                                          </p:val>
                                        </p:tav>
                                      </p:tavLst>
                                    </p:anim>
                                    <p:anim calcmode="lin" valueType="num">
                                      <p:cBhvr>
                                        <p:cTn id="50" dur="500" fill="hold"/>
                                        <p:tgtEl>
                                          <p:spTgt spid="37"/>
                                        </p:tgtEl>
                                        <p:attrNameLst>
                                          <p:attrName>ppt_h</p:attrName>
                                        </p:attrNameLst>
                                      </p:cBhvr>
                                      <p:tavLst>
                                        <p:tav tm="0">
                                          <p:val>
                                            <p:fltVal val="0"/>
                                          </p:val>
                                        </p:tav>
                                        <p:tav tm="100000">
                                          <p:val>
                                            <p:strVal val="#ppt_h"/>
                                          </p:val>
                                        </p:tav>
                                      </p:tavLst>
                                    </p:anim>
                                    <p:animEffect transition="in" filter="fade">
                                      <p:cBhvr>
                                        <p:cTn id="51" dur="500"/>
                                        <p:tgtEl>
                                          <p:spTgt spid="37"/>
                                        </p:tgtEl>
                                      </p:cBhvr>
                                    </p:animEffect>
                                  </p:childTnLst>
                                </p:cTn>
                              </p:par>
                            </p:childTnLst>
                          </p:cTn>
                        </p:par>
                        <p:par>
                          <p:cTn id="52" fill="hold">
                            <p:stCondLst>
                              <p:cond delay="2000"/>
                            </p:stCondLst>
                            <p:childTnLst>
                              <p:par>
                                <p:cTn id="53" presetID="53" presetClass="entr" presetSubtype="16"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cBhvr>
                                        <p:cTn id="55" dur="500" fill="hold"/>
                                        <p:tgtEl>
                                          <p:spTgt spid="38"/>
                                        </p:tgtEl>
                                        <p:attrNameLst>
                                          <p:attrName>ppt_w</p:attrName>
                                        </p:attrNameLst>
                                      </p:cBhvr>
                                      <p:tavLst>
                                        <p:tav tm="0">
                                          <p:val>
                                            <p:fltVal val="0"/>
                                          </p:val>
                                        </p:tav>
                                        <p:tav tm="100000">
                                          <p:val>
                                            <p:strVal val="#ppt_w"/>
                                          </p:val>
                                        </p:tav>
                                      </p:tavLst>
                                    </p:anim>
                                    <p:anim calcmode="lin" valueType="num">
                                      <p:cBhvr>
                                        <p:cTn id="56" dur="500" fill="hold"/>
                                        <p:tgtEl>
                                          <p:spTgt spid="38"/>
                                        </p:tgtEl>
                                        <p:attrNameLst>
                                          <p:attrName>ppt_h</p:attrName>
                                        </p:attrNameLst>
                                      </p:cBhvr>
                                      <p:tavLst>
                                        <p:tav tm="0">
                                          <p:val>
                                            <p:fltVal val="0"/>
                                          </p:val>
                                        </p:tav>
                                        <p:tav tm="100000">
                                          <p:val>
                                            <p:strVal val="#ppt_h"/>
                                          </p:val>
                                        </p:tav>
                                      </p:tavLst>
                                    </p:anim>
                                    <p:animEffect transition="in" filter="fade">
                                      <p:cBhvr>
                                        <p:cTn id="57" dur="500"/>
                                        <p:tgtEl>
                                          <p:spTgt spid="38"/>
                                        </p:tgtEl>
                                      </p:cBhvr>
                                    </p:animEffect>
                                  </p:childTnLst>
                                </p:cTn>
                              </p:par>
                            </p:childTnLst>
                          </p:cTn>
                        </p:par>
                        <p:par>
                          <p:cTn id="58" fill="hold">
                            <p:stCondLst>
                              <p:cond delay="2500"/>
                            </p:stCondLst>
                            <p:childTnLst>
                              <p:par>
                                <p:cTn id="59" presetID="10" presetClass="entr" presetSubtype="0" fill="hold" grpId="0" nodeType="after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fade">
                                      <p:cBhvr>
                                        <p:cTn id="6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36"/>
                    </p:tgtEl>
                  </p:cond>
                </p:stCondLst>
                <p:endSync evt="end" delay="0">
                  <p:rtn val="all"/>
                </p:endSync>
                <p:childTnLst>
                  <p:par>
                    <p:cTn id="63" fill="hold">
                      <p:stCondLst>
                        <p:cond delay="0"/>
                      </p:stCondLst>
                      <p:childTnLst>
                        <p:par>
                          <p:cTn id="64" fill="hold">
                            <p:stCondLst>
                              <p:cond delay="0"/>
                            </p:stCondLst>
                            <p:childTnLst>
                              <p:par>
                                <p:cTn id="65" presetID="50" presetClass="path" presetSubtype="0" accel="50000" decel="50000" fill="hold" grpId="1" nodeType="clickEffect">
                                  <p:stCondLst>
                                    <p:cond delay="0"/>
                                  </p:stCondLst>
                                  <p:childTnLst>
                                    <p:animMotion origin="layout" path="M -2.5E-6 0 L 0.07813 0 C 0.1132 0 0.15643 0.02014 0.15643 0.03681 L 0.15643 0.07361 " pathEditMode="relative" rAng="0" ptsTypes="FfFF">
                                      <p:cBhvr>
                                        <p:cTn id="66" dur="2000" fill="hold"/>
                                        <p:tgtEl>
                                          <p:spTgt spid="36"/>
                                        </p:tgtEl>
                                        <p:attrNameLst>
                                          <p:attrName>ppt_x</p:attrName>
                                          <p:attrName>ppt_y</p:attrName>
                                        </p:attrNameLst>
                                      </p:cBhvr>
                                      <p:rCtr x="7813" y="3681"/>
                                    </p:animMotion>
                                  </p:childTnLst>
                                </p:cTn>
                              </p:par>
                            </p:childTnLst>
                          </p:cTn>
                        </p:par>
                        <p:par>
                          <p:cTn id="67" fill="hold">
                            <p:stCondLst>
                              <p:cond delay="2000"/>
                            </p:stCondLst>
                            <p:childTnLst>
                              <p:par>
                                <p:cTn id="68" presetID="53" presetClass="entr" presetSubtype="16" fill="hold" grpId="5" nodeType="afterEffect">
                                  <p:stCondLst>
                                    <p:cond delay="0"/>
                                  </p:stCondLst>
                                  <p:childTnLst>
                                    <p:set>
                                      <p:cBhvr>
                                        <p:cTn id="69" dur="1" fill="hold">
                                          <p:stCondLst>
                                            <p:cond delay="0"/>
                                          </p:stCondLst>
                                        </p:cTn>
                                        <p:tgtEl>
                                          <p:spTgt spid="40"/>
                                        </p:tgtEl>
                                        <p:attrNameLst>
                                          <p:attrName>style.visibility</p:attrName>
                                        </p:attrNameLst>
                                      </p:cBhvr>
                                      <p:to>
                                        <p:strVal val="visible"/>
                                      </p:to>
                                    </p:set>
                                    <p:anim calcmode="lin" valueType="num">
                                      <p:cBhvr>
                                        <p:cTn id="70" dur="500" fill="hold"/>
                                        <p:tgtEl>
                                          <p:spTgt spid="40"/>
                                        </p:tgtEl>
                                        <p:attrNameLst>
                                          <p:attrName>ppt_w</p:attrName>
                                        </p:attrNameLst>
                                      </p:cBhvr>
                                      <p:tavLst>
                                        <p:tav tm="0">
                                          <p:val>
                                            <p:fltVal val="0"/>
                                          </p:val>
                                        </p:tav>
                                        <p:tav tm="100000">
                                          <p:val>
                                            <p:strVal val="#ppt_w"/>
                                          </p:val>
                                        </p:tav>
                                      </p:tavLst>
                                    </p:anim>
                                    <p:anim calcmode="lin" valueType="num">
                                      <p:cBhvr>
                                        <p:cTn id="71" dur="500" fill="hold"/>
                                        <p:tgtEl>
                                          <p:spTgt spid="40"/>
                                        </p:tgtEl>
                                        <p:attrNameLst>
                                          <p:attrName>ppt_h</p:attrName>
                                        </p:attrNameLst>
                                      </p:cBhvr>
                                      <p:tavLst>
                                        <p:tav tm="0">
                                          <p:val>
                                            <p:fltVal val="0"/>
                                          </p:val>
                                        </p:tav>
                                        <p:tav tm="100000">
                                          <p:val>
                                            <p:strVal val="#ppt_h"/>
                                          </p:val>
                                        </p:tav>
                                      </p:tavLst>
                                    </p:anim>
                                    <p:animEffect transition="in" filter="fade">
                                      <p:cBhvr>
                                        <p:cTn id="72" dur="500"/>
                                        <p:tgtEl>
                                          <p:spTgt spid="40"/>
                                        </p:tgtEl>
                                      </p:cBhvr>
                                    </p:animEffect>
                                  </p:childTnLst>
                                </p:cTn>
                              </p:par>
                              <p:par>
                                <p:cTn id="73" presetID="63" presetClass="path" presetSubtype="0" repeatCount="10000" accel="50000" decel="50000" fill="remove" grpId="6" nodeType="withEffect">
                                  <p:stCondLst>
                                    <p:cond delay="0"/>
                                  </p:stCondLst>
                                  <p:childTnLst>
                                    <p:animMotion origin="layout" path="M 4.72222E-6 3.7037E-7 L 0.19288 0.00208 " pathEditMode="relative" rAng="0" ptsTypes="AA">
                                      <p:cBhvr>
                                        <p:cTn id="74" dur="2000" fill="hold"/>
                                        <p:tgtEl>
                                          <p:spTgt spid="40"/>
                                        </p:tgtEl>
                                        <p:attrNameLst>
                                          <p:attrName>ppt_x</p:attrName>
                                          <p:attrName>ppt_y</p:attrName>
                                        </p:attrNameLst>
                                      </p:cBhvr>
                                      <p:rCtr x="9635" y="93"/>
                                    </p:animMotion>
                                  </p:childTnLst>
                                </p:cTn>
                              </p:par>
                              <p:par>
                                <p:cTn id="75" presetID="10" presetClass="exit" presetSubtype="0" fill="hold" nodeType="withEffect">
                                  <p:stCondLst>
                                    <p:cond delay="1750"/>
                                  </p:stCondLst>
                                  <p:childTnLst>
                                    <p:animEffect transition="out" filter="fade">
                                      <p:cBhvr>
                                        <p:cTn id="76" dur="500"/>
                                        <p:tgtEl>
                                          <p:spTgt spid="73"/>
                                        </p:tgtEl>
                                      </p:cBhvr>
                                    </p:animEffect>
                                    <p:set>
                                      <p:cBhvr>
                                        <p:cTn id="77" dur="1" fill="hold">
                                          <p:stCondLst>
                                            <p:cond delay="499"/>
                                          </p:stCondLst>
                                        </p:cTn>
                                        <p:tgtEl>
                                          <p:spTgt spid="73"/>
                                        </p:tgtEl>
                                        <p:attrNameLst>
                                          <p:attrName>style.visibility</p:attrName>
                                        </p:attrNameLst>
                                      </p:cBhvr>
                                      <p:to>
                                        <p:strVal val="hidden"/>
                                      </p:to>
                                    </p:set>
                                  </p:childTnLst>
                                </p:cTn>
                              </p:par>
                              <p:par>
                                <p:cTn id="78" presetID="10" presetClass="entr" presetSubtype="0" fill="hold" nodeType="withEffect">
                                  <p:stCondLst>
                                    <p:cond delay="1750"/>
                                  </p:stCondLst>
                                  <p:childTnLst>
                                    <p:set>
                                      <p:cBhvr>
                                        <p:cTn id="79" dur="1" fill="hold">
                                          <p:stCondLst>
                                            <p:cond delay="0"/>
                                          </p:stCondLst>
                                        </p:cTn>
                                        <p:tgtEl>
                                          <p:spTgt spid="41"/>
                                        </p:tgtEl>
                                        <p:attrNameLst>
                                          <p:attrName>style.visibility</p:attrName>
                                        </p:attrNameLst>
                                      </p:cBhvr>
                                      <p:to>
                                        <p:strVal val="visible"/>
                                      </p:to>
                                    </p:set>
                                    <p:animEffect transition="in" filter="fade">
                                      <p:cBhvr>
                                        <p:cTn id="80" dur="500"/>
                                        <p:tgtEl>
                                          <p:spTgt spid="41"/>
                                        </p:tgtEl>
                                      </p:cBhvr>
                                    </p:animEffect>
                                  </p:childTnLst>
                                </p:cTn>
                              </p:par>
                            </p:childTnLst>
                          </p:cTn>
                        </p:par>
                      </p:childTnLst>
                    </p:cTn>
                  </p:par>
                  <p:par>
                    <p:cTn id="81" fill="hold">
                      <p:stCondLst>
                        <p:cond delay="indefinite"/>
                      </p:stCondLst>
                      <p:childTnLst>
                        <p:par>
                          <p:cTn id="82" fill="hold">
                            <p:stCondLst>
                              <p:cond delay="0"/>
                            </p:stCondLst>
                            <p:childTnLst>
                              <p:par>
                                <p:cTn id="83" presetID="57" presetClass="path" presetSubtype="0" accel="50000" decel="50000" fill="hold" grpId="2" nodeType="clickEffect">
                                  <p:stCondLst>
                                    <p:cond delay="0"/>
                                  </p:stCondLst>
                                  <p:childTnLst>
                                    <p:animMotion origin="layout" path="M 0.15642 0.07361 L 0.15642 0.03518 C 0.15642 0.01805 0.11406 -0.00301 0.07917 -0.00301 L 0.00191 -0.00301 " pathEditMode="relative" rAng="0" ptsTypes="FfFF">
                                      <p:cBhvr>
                                        <p:cTn id="84" dur="2000" fill="hold"/>
                                        <p:tgtEl>
                                          <p:spTgt spid="36"/>
                                        </p:tgtEl>
                                        <p:attrNameLst>
                                          <p:attrName>ppt_x</p:attrName>
                                          <p:attrName>ppt_y</p:attrName>
                                        </p:attrNameLst>
                                      </p:cBhvr>
                                      <p:rCtr x="-7726" y="-3843"/>
                                    </p:animMotion>
                                  </p:childTnLst>
                                </p:cTn>
                              </p:par>
                              <p:par>
                                <p:cTn id="85" presetID="10" presetClass="entr" presetSubtype="0" fill="hold" nodeType="withEffect">
                                  <p:stCondLst>
                                    <p:cond delay="0"/>
                                  </p:stCondLst>
                                  <p:childTnLst>
                                    <p:set>
                                      <p:cBhvr>
                                        <p:cTn id="86" dur="1" fill="hold">
                                          <p:stCondLst>
                                            <p:cond delay="0"/>
                                          </p:stCondLst>
                                        </p:cTn>
                                        <p:tgtEl>
                                          <p:spTgt spid="73"/>
                                        </p:tgtEl>
                                        <p:attrNameLst>
                                          <p:attrName>style.visibility</p:attrName>
                                        </p:attrNameLst>
                                      </p:cBhvr>
                                      <p:to>
                                        <p:strVal val="visible"/>
                                      </p:to>
                                    </p:set>
                                    <p:animEffect transition="in" filter="fade">
                                      <p:cBhvr>
                                        <p:cTn id="87" dur="500"/>
                                        <p:tgtEl>
                                          <p:spTgt spid="73"/>
                                        </p:tgtEl>
                                      </p:cBhvr>
                                    </p:animEffect>
                                  </p:childTnLst>
                                </p:cTn>
                              </p:par>
                            </p:childTnLst>
                          </p:cTn>
                        </p:par>
                      </p:childTnLst>
                    </p:cTn>
                  </p:par>
                </p:childTnLst>
              </p:cTn>
              <p:nextCondLst>
                <p:cond evt="onClick" delay="0">
                  <p:tgtEl>
                    <p:spTgt spid="36"/>
                  </p:tgtEl>
                </p:cond>
              </p:nextCondLst>
            </p:seq>
            <p:seq concurrent="1" nextAc="seek">
              <p:cTn id="88" restart="whenNotActive" fill="hold" evtFilter="cancelBubble" nodeType="interactiveSeq">
                <p:stCondLst>
                  <p:cond evt="onClick" delay="0">
                    <p:tgtEl>
                      <p:spTgt spid="37"/>
                    </p:tgtEl>
                  </p:cond>
                </p:stCondLst>
                <p:endSync evt="end" delay="0">
                  <p:rtn val="all"/>
                </p:endSync>
                <p:childTnLst>
                  <p:par>
                    <p:cTn id="89" fill="hold">
                      <p:stCondLst>
                        <p:cond delay="0"/>
                      </p:stCondLst>
                      <p:childTnLst>
                        <p:par>
                          <p:cTn id="90" fill="hold">
                            <p:stCondLst>
                              <p:cond delay="0"/>
                            </p:stCondLst>
                            <p:childTnLst>
                              <p:par>
                                <p:cTn id="91" presetID="63" presetClass="path" presetSubtype="0" accel="50000" decel="50000" fill="hold" grpId="0" nodeType="clickEffect">
                                  <p:stCondLst>
                                    <p:cond delay="0"/>
                                  </p:stCondLst>
                                  <p:childTnLst>
                                    <p:animMotion origin="layout" path="M 3.05556E-6 -3.7037E-6 L 0.11337 0.00533 " pathEditMode="relative" rAng="0" ptsTypes="AA">
                                      <p:cBhvr>
                                        <p:cTn id="92" dur="2000" fill="hold"/>
                                        <p:tgtEl>
                                          <p:spTgt spid="37"/>
                                        </p:tgtEl>
                                        <p:attrNameLst>
                                          <p:attrName>ppt_x</p:attrName>
                                          <p:attrName>ppt_y</p:attrName>
                                        </p:attrNameLst>
                                      </p:cBhvr>
                                      <p:rCtr x="5660" y="255"/>
                                    </p:animMotion>
                                  </p:childTnLst>
                                </p:cTn>
                              </p:par>
                            </p:childTnLst>
                          </p:cTn>
                        </p:par>
                        <p:par>
                          <p:cTn id="93" fill="hold">
                            <p:stCondLst>
                              <p:cond delay="2000"/>
                            </p:stCondLst>
                            <p:childTnLst>
                              <p:par>
                                <p:cTn id="94" presetID="53" presetClass="entr" presetSubtype="16" fill="hold" grpId="2" nodeType="afterEffect">
                                  <p:stCondLst>
                                    <p:cond delay="0"/>
                                  </p:stCondLst>
                                  <p:childTnLst>
                                    <p:set>
                                      <p:cBhvr>
                                        <p:cTn id="95" dur="1" fill="hold">
                                          <p:stCondLst>
                                            <p:cond delay="0"/>
                                          </p:stCondLst>
                                        </p:cTn>
                                        <p:tgtEl>
                                          <p:spTgt spid="40"/>
                                        </p:tgtEl>
                                        <p:attrNameLst>
                                          <p:attrName>style.visibility</p:attrName>
                                        </p:attrNameLst>
                                      </p:cBhvr>
                                      <p:to>
                                        <p:strVal val="visible"/>
                                      </p:to>
                                    </p:set>
                                    <p:anim calcmode="lin" valueType="num">
                                      <p:cBhvr>
                                        <p:cTn id="96" dur="500" fill="hold"/>
                                        <p:tgtEl>
                                          <p:spTgt spid="40"/>
                                        </p:tgtEl>
                                        <p:attrNameLst>
                                          <p:attrName>ppt_w</p:attrName>
                                        </p:attrNameLst>
                                      </p:cBhvr>
                                      <p:tavLst>
                                        <p:tav tm="0">
                                          <p:val>
                                            <p:fltVal val="0"/>
                                          </p:val>
                                        </p:tav>
                                        <p:tav tm="100000">
                                          <p:val>
                                            <p:strVal val="#ppt_w"/>
                                          </p:val>
                                        </p:tav>
                                      </p:tavLst>
                                    </p:anim>
                                    <p:anim calcmode="lin" valueType="num">
                                      <p:cBhvr>
                                        <p:cTn id="97" dur="500" fill="hold"/>
                                        <p:tgtEl>
                                          <p:spTgt spid="40"/>
                                        </p:tgtEl>
                                        <p:attrNameLst>
                                          <p:attrName>ppt_h</p:attrName>
                                        </p:attrNameLst>
                                      </p:cBhvr>
                                      <p:tavLst>
                                        <p:tav tm="0">
                                          <p:val>
                                            <p:fltVal val="0"/>
                                          </p:val>
                                        </p:tav>
                                        <p:tav tm="100000">
                                          <p:val>
                                            <p:strVal val="#ppt_h"/>
                                          </p:val>
                                        </p:tav>
                                      </p:tavLst>
                                    </p:anim>
                                    <p:animEffect transition="in" filter="fade">
                                      <p:cBhvr>
                                        <p:cTn id="98" dur="500"/>
                                        <p:tgtEl>
                                          <p:spTgt spid="40"/>
                                        </p:tgtEl>
                                      </p:cBhvr>
                                    </p:animEffect>
                                  </p:childTnLst>
                                </p:cTn>
                              </p:par>
                              <p:par>
                                <p:cTn id="99" presetID="63" presetClass="path" presetSubtype="0" repeatCount="10000" accel="50000" decel="50000" fill="remove" grpId="4" nodeType="withEffect">
                                  <p:stCondLst>
                                    <p:cond delay="0"/>
                                  </p:stCondLst>
                                  <p:childTnLst>
                                    <p:animMotion origin="layout" path="M 4.72222E-6 3.7037E-7 L 0.19288 0.00208 " pathEditMode="relative" rAng="0" ptsTypes="AA">
                                      <p:cBhvr>
                                        <p:cTn id="100" dur="2000" fill="hold"/>
                                        <p:tgtEl>
                                          <p:spTgt spid="40"/>
                                        </p:tgtEl>
                                        <p:attrNameLst>
                                          <p:attrName>ppt_x</p:attrName>
                                          <p:attrName>ppt_y</p:attrName>
                                        </p:attrNameLst>
                                      </p:cBhvr>
                                      <p:rCtr x="9635" y="93"/>
                                    </p:animMotion>
                                  </p:childTnLst>
                                </p:cTn>
                              </p:par>
                              <p:par>
                                <p:cTn id="101" presetID="10" presetClass="entr" presetSubtype="0" fill="hold" nodeType="withEffect">
                                  <p:stCondLst>
                                    <p:cond delay="1750"/>
                                  </p:stCondLst>
                                  <p:childTnLst>
                                    <p:set>
                                      <p:cBhvr>
                                        <p:cTn id="102" dur="1" fill="hold">
                                          <p:stCondLst>
                                            <p:cond delay="0"/>
                                          </p:stCondLst>
                                        </p:cTn>
                                        <p:tgtEl>
                                          <p:spTgt spid="41"/>
                                        </p:tgtEl>
                                        <p:attrNameLst>
                                          <p:attrName>style.visibility</p:attrName>
                                        </p:attrNameLst>
                                      </p:cBhvr>
                                      <p:to>
                                        <p:strVal val="visible"/>
                                      </p:to>
                                    </p:set>
                                    <p:animEffect transition="in" filter="fade">
                                      <p:cBhvr>
                                        <p:cTn id="103" dur="500"/>
                                        <p:tgtEl>
                                          <p:spTgt spid="41"/>
                                        </p:tgtEl>
                                      </p:cBhvr>
                                    </p:animEffect>
                                  </p:childTnLst>
                                </p:cTn>
                              </p:par>
                              <p:par>
                                <p:cTn id="104" presetID="10" presetClass="exit" presetSubtype="0" fill="hold" nodeType="withEffect">
                                  <p:stCondLst>
                                    <p:cond delay="1750"/>
                                  </p:stCondLst>
                                  <p:childTnLst>
                                    <p:animEffect transition="out" filter="fade">
                                      <p:cBhvr>
                                        <p:cTn id="105" dur="500"/>
                                        <p:tgtEl>
                                          <p:spTgt spid="73"/>
                                        </p:tgtEl>
                                      </p:cBhvr>
                                    </p:animEffect>
                                    <p:set>
                                      <p:cBhvr>
                                        <p:cTn id="106" dur="1" fill="hold">
                                          <p:stCondLst>
                                            <p:cond delay="499"/>
                                          </p:stCondLst>
                                        </p:cTn>
                                        <p:tgtEl>
                                          <p:spTgt spid="73"/>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35" presetClass="path" presetSubtype="0" accel="50000" decel="50000" fill="hold" grpId="3" nodeType="clickEffect">
                                  <p:stCondLst>
                                    <p:cond delay="0"/>
                                  </p:stCondLst>
                                  <p:childTnLst>
                                    <p:animMotion origin="layout" path="M 0.12916 0.00533 L 0.00816 -0.00023 " pathEditMode="relative" rAng="0" ptsTypes="AA">
                                      <p:cBhvr>
                                        <p:cTn id="110" dur="2000" fill="hold"/>
                                        <p:tgtEl>
                                          <p:spTgt spid="37"/>
                                        </p:tgtEl>
                                        <p:attrNameLst>
                                          <p:attrName>ppt_x</p:attrName>
                                          <p:attrName>ppt_y</p:attrName>
                                        </p:attrNameLst>
                                      </p:cBhvr>
                                      <p:rCtr x="-6059" y="-278"/>
                                    </p:animMotion>
                                  </p:childTnLst>
                                </p:cTn>
                              </p:par>
                              <p:par>
                                <p:cTn id="111" presetID="10" presetClass="entr" presetSubtype="0" fill="hold" nodeType="withEffect">
                                  <p:stCondLst>
                                    <p:cond delay="0"/>
                                  </p:stCondLst>
                                  <p:childTnLst>
                                    <p:set>
                                      <p:cBhvr>
                                        <p:cTn id="112" dur="1" fill="hold">
                                          <p:stCondLst>
                                            <p:cond delay="0"/>
                                          </p:stCondLst>
                                        </p:cTn>
                                        <p:tgtEl>
                                          <p:spTgt spid="73"/>
                                        </p:tgtEl>
                                        <p:attrNameLst>
                                          <p:attrName>style.visibility</p:attrName>
                                        </p:attrNameLst>
                                      </p:cBhvr>
                                      <p:to>
                                        <p:strVal val="visible"/>
                                      </p:to>
                                    </p:set>
                                    <p:animEffect transition="in" filter="fade">
                                      <p:cBhvr>
                                        <p:cTn id="113" dur="500"/>
                                        <p:tgtEl>
                                          <p:spTgt spid="73"/>
                                        </p:tgtEl>
                                      </p:cBhvr>
                                    </p:animEffect>
                                  </p:childTnLst>
                                </p:cTn>
                              </p:par>
                            </p:childTnLst>
                          </p:cTn>
                        </p:par>
                      </p:childTnLst>
                    </p:cTn>
                  </p:par>
                </p:childTnLst>
              </p:cTn>
              <p:nextCondLst>
                <p:cond evt="onClick" delay="0">
                  <p:tgtEl>
                    <p:spTgt spid="37"/>
                  </p:tgtEl>
                </p:cond>
              </p:nextCondLst>
            </p:seq>
            <p:seq concurrent="1" nextAc="seek">
              <p:cTn id="114" restart="whenNotActive" fill="hold" evtFilter="cancelBubble" nodeType="interactiveSeq">
                <p:stCondLst>
                  <p:cond evt="onClick" delay="0">
                    <p:tgtEl>
                      <p:spTgt spid="38"/>
                    </p:tgtEl>
                  </p:cond>
                </p:stCondLst>
                <p:endSync evt="end" delay="0">
                  <p:rtn val="all"/>
                </p:endSync>
                <p:childTnLst>
                  <p:par>
                    <p:cTn id="115" fill="hold">
                      <p:stCondLst>
                        <p:cond delay="0"/>
                      </p:stCondLst>
                      <p:childTnLst>
                        <p:par>
                          <p:cTn id="116" fill="hold">
                            <p:stCondLst>
                              <p:cond delay="0"/>
                            </p:stCondLst>
                            <p:childTnLst>
                              <p:par>
                                <p:cTn id="117" presetID="43" presetClass="path" presetSubtype="0" accel="50000" decel="50000" fill="hold" grpId="1" nodeType="clickEffect">
                                  <p:stCondLst>
                                    <p:cond delay="0"/>
                                  </p:stCondLst>
                                  <p:childTnLst>
                                    <p:animMotion origin="layout" path="M 0.00781 -0.01042 L 0.05434 -0.01042 C 0.07587 -0.01042 0.10243 -0.02732 0.10243 -0.04074 L 0.10243 -0.07084 " pathEditMode="relative" rAng="0" ptsTypes="FfFF">
                                      <p:cBhvr>
                                        <p:cTn id="118" dur="2000" fill="hold"/>
                                        <p:tgtEl>
                                          <p:spTgt spid="38"/>
                                        </p:tgtEl>
                                        <p:attrNameLst>
                                          <p:attrName>ppt_x</p:attrName>
                                          <p:attrName>ppt_y</p:attrName>
                                        </p:attrNameLst>
                                      </p:cBhvr>
                                      <p:rCtr x="4722" y="-3032"/>
                                    </p:animMotion>
                                  </p:childTnLst>
                                </p:cTn>
                              </p:par>
                            </p:childTnLst>
                          </p:cTn>
                        </p:par>
                        <p:par>
                          <p:cTn id="119" fill="hold">
                            <p:stCondLst>
                              <p:cond delay="2000"/>
                            </p:stCondLst>
                            <p:childTnLst>
                              <p:par>
                                <p:cTn id="120" presetID="10" presetClass="entr" presetSubtype="0" fill="hold" grpId="0" nodeType="after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cTn>
                              </p:par>
                              <p:par>
                                <p:cTn id="123" presetID="63" presetClass="path" presetSubtype="0" repeatCount="10000" accel="50000" decel="50000" fill="remove" grpId="1" nodeType="withEffect">
                                  <p:stCondLst>
                                    <p:cond delay="0"/>
                                  </p:stCondLst>
                                  <p:childTnLst>
                                    <p:animMotion origin="layout" path="M 4.72222E-6 3.7037E-7 L 0.19288 0.00208 " pathEditMode="relative" rAng="0" ptsTypes="AA">
                                      <p:cBhvr>
                                        <p:cTn id="124" dur="2000" fill="hold"/>
                                        <p:tgtEl>
                                          <p:spTgt spid="40"/>
                                        </p:tgtEl>
                                        <p:attrNameLst>
                                          <p:attrName>ppt_x</p:attrName>
                                          <p:attrName>ppt_y</p:attrName>
                                        </p:attrNameLst>
                                      </p:cBhvr>
                                      <p:rCtr x="9635" y="93"/>
                                    </p:animMotion>
                                  </p:childTnLst>
                                </p:cTn>
                              </p:par>
                              <p:par>
                                <p:cTn id="125" presetID="10" presetClass="entr" presetSubtype="0" fill="hold" nodeType="withEffect">
                                  <p:stCondLst>
                                    <p:cond delay="1750"/>
                                  </p:stCondLst>
                                  <p:childTnLst>
                                    <p:set>
                                      <p:cBhvr>
                                        <p:cTn id="126" dur="1" fill="hold">
                                          <p:stCondLst>
                                            <p:cond delay="0"/>
                                          </p:stCondLst>
                                        </p:cTn>
                                        <p:tgtEl>
                                          <p:spTgt spid="41"/>
                                        </p:tgtEl>
                                        <p:attrNameLst>
                                          <p:attrName>style.visibility</p:attrName>
                                        </p:attrNameLst>
                                      </p:cBhvr>
                                      <p:to>
                                        <p:strVal val="visible"/>
                                      </p:to>
                                    </p:set>
                                    <p:animEffect transition="in" filter="fade">
                                      <p:cBhvr>
                                        <p:cTn id="127" dur="500"/>
                                        <p:tgtEl>
                                          <p:spTgt spid="41"/>
                                        </p:tgtEl>
                                      </p:cBhvr>
                                    </p:animEffect>
                                  </p:childTnLst>
                                </p:cTn>
                              </p:par>
                              <p:par>
                                <p:cTn id="128" presetID="10" presetClass="exit" presetSubtype="0" fill="hold" nodeType="withEffect">
                                  <p:stCondLst>
                                    <p:cond delay="1750"/>
                                  </p:stCondLst>
                                  <p:childTnLst>
                                    <p:animEffect transition="out" filter="fade">
                                      <p:cBhvr>
                                        <p:cTn id="129" dur="500"/>
                                        <p:tgtEl>
                                          <p:spTgt spid="73"/>
                                        </p:tgtEl>
                                      </p:cBhvr>
                                    </p:animEffect>
                                    <p:set>
                                      <p:cBhvr>
                                        <p:cTn id="130" dur="1" fill="hold">
                                          <p:stCondLst>
                                            <p:cond delay="499"/>
                                          </p:stCondLst>
                                        </p:cTn>
                                        <p:tgtEl>
                                          <p:spTgt spid="73"/>
                                        </p:tgtEl>
                                        <p:attrNameLst>
                                          <p:attrName>style.visibility</p:attrName>
                                        </p:attrNameLst>
                                      </p:cBhvr>
                                      <p:to>
                                        <p:strVal val="hidden"/>
                                      </p:to>
                                    </p:set>
                                  </p:childTnLst>
                                </p:cTn>
                              </p:par>
                            </p:childTnLst>
                          </p:cTn>
                        </p:par>
                      </p:childTnLst>
                    </p:cTn>
                  </p:par>
                  <p:par>
                    <p:cTn id="131" fill="hold">
                      <p:stCondLst>
                        <p:cond delay="indefinite"/>
                      </p:stCondLst>
                      <p:childTnLst>
                        <p:par>
                          <p:cTn id="132" fill="hold">
                            <p:stCondLst>
                              <p:cond delay="0"/>
                            </p:stCondLst>
                            <p:childTnLst>
                              <p:par>
                                <p:cTn id="133" presetID="50" presetClass="path" presetSubtype="0" accel="50000" decel="50000" fill="hold" grpId="2" nodeType="clickEffect">
                                  <p:stCondLst>
                                    <p:cond delay="0"/>
                                  </p:stCondLst>
                                  <p:childTnLst>
                                    <p:animMotion origin="layout" path="M 0.10244 -0.07083 L 0.10244 -0.03981 C 0.10244 -0.02546 0.07639 -0.00787 0.05539 -0.00787 L 0.00799 -0.00787 " pathEditMode="relative" rAng="5400000" ptsTypes="FfFF">
                                      <p:cBhvr>
                                        <p:cTn id="134" dur="2000" fill="hold"/>
                                        <p:tgtEl>
                                          <p:spTgt spid="38"/>
                                        </p:tgtEl>
                                        <p:attrNameLst>
                                          <p:attrName>ppt_x</p:attrName>
                                          <p:attrName>ppt_y</p:attrName>
                                        </p:attrNameLst>
                                      </p:cBhvr>
                                      <p:rCtr x="-4722" y="3148"/>
                                    </p:animMotion>
                                  </p:childTnLst>
                                </p:cTn>
                              </p:par>
                              <p:par>
                                <p:cTn id="135" presetID="10" presetClass="entr" presetSubtype="0" fill="hold" nodeType="withEffect">
                                  <p:stCondLst>
                                    <p:cond delay="0"/>
                                  </p:stCondLst>
                                  <p:childTnLst>
                                    <p:set>
                                      <p:cBhvr>
                                        <p:cTn id="136" dur="1" fill="hold">
                                          <p:stCondLst>
                                            <p:cond delay="0"/>
                                          </p:stCondLst>
                                        </p:cTn>
                                        <p:tgtEl>
                                          <p:spTgt spid="73"/>
                                        </p:tgtEl>
                                        <p:attrNameLst>
                                          <p:attrName>style.visibility</p:attrName>
                                        </p:attrNameLst>
                                      </p:cBhvr>
                                      <p:to>
                                        <p:strVal val="visible"/>
                                      </p:to>
                                    </p:set>
                                    <p:animEffect transition="in" filter="fade">
                                      <p:cBhvr>
                                        <p:cTn id="137" dur="500"/>
                                        <p:tgtEl>
                                          <p:spTgt spid="73"/>
                                        </p:tgtEl>
                                      </p:cBhvr>
                                    </p:animEffect>
                                  </p:childTnLst>
                                </p:cTn>
                              </p:par>
                            </p:childTnLst>
                          </p:cTn>
                        </p:par>
                      </p:childTnLst>
                    </p:cTn>
                  </p:par>
                </p:childTnLst>
              </p:cTn>
              <p:nextCondLst>
                <p:cond evt="onClick" delay="0">
                  <p:tgtEl>
                    <p:spTgt spid="38"/>
                  </p:tgtEl>
                </p:cond>
              </p:nextCondLst>
            </p:seq>
          </p:childTnLst>
        </p:cTn>
      </p:par>
    </p:tnLst>
    <p:bldLst>
      <p:bldP spid="3" grpId="0"/>
      <p:bldP spid="27" grpId="0"/>
      <p:bldP spid="29" grpId="0"/>
      <p:bldP spid="36" grpId="0" animBg="1"/>
      <p:bldP spid="36" grpId="1" animBg="1"/>
      <p:bldP spid="36" grpId="2" animBg="1"/>
      <p:bldP spid="37" grpId="0" animBg="1"/>
      <p:bldP spid="37" grpId="2" animBg="1"/>
      <p:bldP spid="37" grpId="3" animBg="1"/>
      <p:bldP spid="38" grpId="0" animBg="1"/>
      <p:bldP spid="38" grpId="1" animBg="1"/>
      <p:bldP spid="38" grpId="2" animBg="1"/>
      <p:bldP spid="39" grpId="0"/>
      <p:bldP spid="40" grpId="0" animBg="1"/>
      <p:bldP spid="40" grpId="1" animBg="1"/>
      <p:bldP spid="40" grpId="2" animBg="1"/>
      <p:bldP spid="40" grpId="4" animBg="1"/>
      <p:bldP spid="40" grpId="5" animBg="1"/>
      <p:bldP spid="40" grpId="6"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custDataLst>
              <p:tags r:id="rId1"/>
            </p:custDataLst>
          </p:nvPr>
        </p:nvSpPr>
        <p:spPr>
          <a:xfrm>
            <a:off x="1416735" y="178293"/>
            <a:ext cx="6078908" cy="523220"/>
          </a:xfrm>
          <a:prstGeom prst="rect">
            <a:avLst/>
          </a:prstGeom>
        </p:spPr>
        <p:txBody>
          <a:bodyPr wrap="none">
            <a:spAutoFit/>
          </a:bodyPr>
          <a:lstStyle/>
          <a:p>
            <a:pPr lvl="0" algn="just" fontAlgn="base">
              <a:spcBef>
                <a:spcPct val="0"/>
              </a:spcBef>
              <a:spcAft>
                <a:spcPct val="0"/>
              </a:spcAft>
            </a:pPr>
            <a:r>
              <a:rPr lang="fr-FR" sz="2800" b="1" u="sng" dirty="0" smtClean="0">
                <a:latin typeface="Arial" pitchFamily="34" charset="0"/>
                <a:cs typeface="Arial" pitchFamily="34" charset="0"/>
              </a:rPr>
              <a:t>Câblage détecteur </a:t>
            </a:r>
            <a:r>
              <a:rPr lang="fr-FR" sz="2800" b="1" u="sng" dirty="0">
                <a:latin typeface="Arial" pitchFamily="34" charset="0"/>
                <a:cs typeface="Arial" pitchFamily="34" charset="0"/>
              </a:rPr>
              <a:t>de </a:t>
            </a:r>
            <a:r>
              <a:rPr lang="fr-FR" sz="2800" b="1" u="sng" dirty="0" smtClean="0">
                <a:latin typeface="Arial" pitchFamily="34" charset="0"/>
                <a:cs typeface="Arial" pitchFamily="34" charset="0"/>
              </a:rPr>
              <a:t>proximité : </a:t>
            </a:r>
            <a:endParaRPr lang="fr-FR" sz="2800" b="1" u="sng" dirty="0">
              <a:latin typeface="Arial" pitchFamily="34" charset="0"/>
              <a:cs typeface="Arial" pitchFamily="34" charset="0"/>
            </a:endParaRPr>
          </a:p>
        </p:txBody>
      </p:sp>
      <p:sp>
        <p:nvSpPr>
          <p:cNvPr id="28" name="ZoneTexte 27"/>
          <p:cNvSpPr txBox="1"/>
          <p:nvPr>
            <p:custDataLst>
              <p:tags r:id="rId2"/>
            </p:custDataLst>
          </p:nvPr>
        </p:nvSpPr>
        <p:spPr>
          <a:xfrm>
            <a:off x="3314857" y="1510969"/>
            <a:ext cx="5432898" cy="1569660"/>
          </a:xfrm>
          <a:prstGeom prst="rect">
            <a:avLst/>
          </a:prstGeom>
          <a:noFill/>
        </p:spPr>
        <p:txBody>
          <a:bodyPr wrap="none" rtlCol="0">
            <a:spAutoFit/>
          </a:bodyPr>
          <a:lstStyle/>
          <a:p>
            <a:r>
              <a:rPr lang="fr-FR" sz="1600" b="1" dirty="0" smtClean="0">
                <a:latin typeface="Arial" pitchFamily="34" charset="0"/>
                <a:cs typeface="Arial" pitchFamily="34" charset="0"/>
              </a:rPr>
              <a:t>Technologies en deux fils;</a:t>
            </a:r>
          </a:p>
          <a:p>
            <a:pPr marL="285750" indent="-285750">
              <a:buFontTx/>
              <a:buChar char="-"/>
            </a:pPr>
            <a:r>
              <a:rPr lang="fr-FR" sz="1600" b="1" dirty="0" smtClean="0">
                <a:latin typeface="Arial" pitchFamily="34" charset="0"/>
                <a:cs typeface="Arial" pitchFamily="34" charset="0"/>
              </a:rPr>
              <a:t>Facilité de câblage</a:t>
            </a:r>
          </a:p>
          <a:p>
            <a:pPr marL="285750" indent="-285750">
              <a:buFontTx/>
              <a:buChar char="-"/>
            </a:pPr>
            <a:r>
              <a:rPr lang="fr-FR" sz="1600" b="1" dirty="0" smtClean="0">
                <a:latin typeface="Arial" pitchFamily="34" charset="0"/>
                <a:cs typeface="Arial" pitchFamily="34" charset="0"/>
              </a:rPr>
              <a:t>Chute de tension en position « fermé »</a:t>
            </a:r>
          </a:p>
          <a:p>
            <a:pPr marL="285750" indent="-285750">
              <a:buFontTx/>
              <a:buChar char="-"/>
            </a:pPr>
            <a:r>
              <a:rPr lang="fr-FR" sz="1600" b="1" dirty="0" smtClean="0">
                <a:latin typeface="Arial" pitchFamily="34" charset="0"/>
                <a:cs typeface="Arial" pitchFamily="34" charset="0"/>
              </a:rPr>
              <a:t>Courant de fuite en position « ouvert » </a:t>
            </a:r>
          </a:p>
          <a:p>
            <a:r>
              <a:rPr lang="fr-FR" sz="1600" b="1" dirty="0" smtClean="0">
                <a:latin typeface="Arial" pitchFamily="34" charset="0"/>
                <a:cs typeface="Arial" pitchFamily="34" charset="0"/>
              </a:rPr>
              <a:t>La mise en série de deux capteurs devient impossible</a:t>
            </a:r>
          </a:p>
          <a:p>
            <a:endParaRPr lang="fr-FR" sz="1600" b="1" dirty="0">
              <a:latin typeface="Arial" pitchFamily="34" charset="0"/>
              <a:cs typeface="Arial" pitchFamily="34" charset="0"/>
            </a:endParaRPr>
          </a:p>
        </p:txBody>
      </p:sp>
      <p:sp>
        <p:nvSpPr>
          <p:cNvPr id="98" name="ZoneTexte 97"/>
          <p:cNvSpPr txBox="1"/>
          <p:nvPr>
            <p:custDataLst>
              <p:tags r:id="rId3"/>
            </p:custDataLst>
          </p:nvPr>
        </p:nvSpPr>
        <p:spPr>
          <a:xfrm>
            <a:off x="213282" y="4036747"/>
            <a:ext cx="6528111" cy="1815882"/>
          </a:xfrm>
          <a:prstGeom prst="rect">
            <a:avLst/>
          </a:prstGeom>
          <a:noFill/>
        </p:spPr>
        <p:txBody>
          <a:bodyPr wrap="square" rtlCol="0">
            <a:spAutoFit/>
          </a:bodyPr>
          <a:lstStyle/>
          <a:p>
            <a:r>
              <a:rPr lang="fr-FR" sz="1600" b="1" dirty="0" smtClean="0">
                <a:latin typeface="Arial" pitchFamily="34" charset="0"/>
                <a:cs typeface="Arial" pitchFamily="34" charset="0"/>
              </a:rPr>
              <a:t>On trouvera des technologies en trois fils (4 si deux contacts); </a:t>
            </a:r>
          </a:p>
          <a:p>
            <a:r>
              <a:rPr lang="fr-FR" sz="1600" b="1" dirty="0" smtClean="0">
                <a:latin typeface="Arial" pitchFamily="34" charset="0"/>
                <a:cs typeface="Arial" pitchFamily="34" charset="0"/>
              </a:rPr>
              <a:t>Deux fils d’alimentation et un fil (S) de sortie d’information</a:t>
            </a:r>
          </a:p>
          <a:p>
            <a:pPr marL="285750" indent="-285750">
              <a:buFontTx/>
              <a:buChar char="-"/>
            </a:pPr>
            <a:r>
              <a:rPr lang="fr-FR" sz="1600" b="1" dirty="0" smtClean="0">
                <a:latin typeface="Arial" pitchFamily="34" charset="0"/>
                <a:cs typeface="Arial" pitchFamily="34" charset="0"/>
              </a:rPr>
              <a:t>Un peu plus difficile à mettre en œuvre</a:t>
            </a:r>
          </a:p>
          <a:p>
            <a:pPr marL="285750" indent="-285750">
              <a:buFontTx/>
              <a:buChar char="-"/>
            </a:pPr>
            <a:r>
              <a:rPr lang="fr-FR" sz="1600" b="1" dirty="0" smtClean="0">
                <a:latin typeface="Arial" pitchFamily="34" charset="0"/>
                <a:cs typeface="Arial" pitchFamily="34" charset="0"/>
              </a:rPr>
              <a:t>Pas de Chute de tension en position « fermé »</a:t>
            </a:r>
          </a:p>
          <a:p>
            <a:pPr marL="285750" indent="-285750">
              <a:buFontTx/>
              <a:buChar char="-"/>
            </a:pPr>
            <a:r>
              <a:rPr lang="fr-FR" sz="1600" b="1" dirty="0" smtClean="0">
                <a:latin typeface="Arial" pitchFamily="34" charset="0"/>
                <a:cs typeface="Arial" pitchFamily="34" charset="0"/>
              </a:rPr>
              <a:t>Pas de Courant de fuite en position « ouvert » </a:t>
            </a:r>
          </a:p>
          <a:p>
            <a:r>
              <a:rPr lang="fr-FR" sz="1600" b="1" dirty="0" smtClean="0">
                <a:latin typeface="Arial" pitchFamily="34" charset="0"/>
                <a:cs typeface="Arial" pitchFamily="34" charset="0"/>
              </a:rPr>
              <a:t>La mise en série de deux capteurs devient possible.</a:t>
            </a:r>
          </a:p>
          <a:p>
            <a:endParaRPr lang="fr-FR" sz="1600" b="1" dirty="0">
              <a:latin typeface="Arial" pitchFamily="34" charset="0"/>
              <a:cs typeface="Arial" pitchFamily="34" charset="0"/>
            </a:endParaRPr>
          </a:p>
        </p:txBody>
      </p:sp>
      <p:grpSp>
        <p:nvGrpSpPr>
          <p:cNvPr id="162" name="Groupe 161"/>
          <p:cNvGrpSpPr/>
          <p:nvPr>
            <p:custDataLst>
              <p:tags r:id="rId4"/>
            </p:custDataLst>
          </p:nvPr>
        </p:nvGrpSpPr>
        <p:grpSpPr>
          <a:xfrm>
            <a:off x="5903979" y="4497861"/>
            <a:ext cx="2952666" cy="2051090"/>
            <a:chOff x="362778" y="3099574"/>
            <a:chExt cx="2952666" cy="2051090"/>
          </a:xfrm>
        </p:grpSpPr>
        <p:grpSp>
          <p:nvGrpSpPr>
            <p:cNvPr id="124" name="Groupe 123"/>
            <p:cNvGrpSpPr/>
            <p:nvPr/>
          </p:nvGrpSpPr>
          <p:grpSpPr>
            <a:xfrm>
              <a:off x="922141" y="3536504"/>
              <a:ext cx="1065213" cy="1352550"/>
              <a:chOff x="922141" y="3536504"/>
              <a:chExt cx="1065213" cy="1352550"/>
            </a:xfrm>
          </p:grpSpPr>
          <p:sp>
            <p:nvSpPr>
              <p:cNvPr id="100" name="Line 41"/>
              <p:cNvSpPr>
                <a:spLocks noChangeShapeType="1"/>
              </p:cNvSpPr>
              <p:nvPr/>
            </p:nvSpPr>
            <p:spPr bwMode="auto">
              <a:xfrm flipH="1">
                <a:off x="1906391" y="366667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1" name="Oval 42"/>
              <p:cNvSpPr>
                <a:spLocks noChangeArrowheads="1"/>
              </p:cNvSpPr>
              <p:nvPr/>
            </p:nvSpPr>
            <p:spPr bwMode="auto">
              <a:xfrm>
                <a:off x="1830191" y="403974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2" name="Line 43"/>
              <p:cNvSpPr>
                <a:spLocks noChangeShapeType="1"/>
              </p:cNvSpPr>
              <p:nvPr/>
            </p:nvSpPr>
            <p:spPr bwMode="auto">
              <a:xfrm>
                <a:off x="1692079" y="403974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3" name="Rectangle 44"/>
              <p:cNvSpPr>
                <a:spLocks noChangeArrowheads="1"/>
              </p:cNvSpPr>
              <p:nvPr/>
            </p:nvSpPr>
            <p:spPr bwMode="auto">
              <a:xfrm rot="16200000">
                <a:off x="1533329" y="447789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104" name="Rectangle 45"/>
              <p:cNvSpPr>
                <a:spLocks noChangeArrowheads="1"/>
              </p:cNvSpPr>
              <p:nvPr/>
            </p:nvSpPr>
            <p:spPr bwMode="auto">
              <a:xfrm rot="16200000">
                <a:off x="1533329" y="377939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105" name="Line 58"/>
              <p:cNvSpPr>
                <a:spLocks noChangeShapeType="1"/>
              </p:cNvSpPr>
              <p:nvPr/>
            </p:nvSpPr>
            <p:spPr bwMode="auto">
              <a:xfrm flipH="1">
                <a:off x="1388866" y="427627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106" name="Group 64"/>
              <p:cNvGrpSpPr>
                <a:grpSpLocks/>
              </p:cNvGrpSpPr>
              <p:nvPr/>
            </p:nvGrpSpPr>
            <p:grpSpPr bwMode="auto">
              <a:xfrm>
                <a:off x="1084066" y="4123879"/>
                <a:ext cx="304800" cy="333375"/>
                <a:chOff x="672" y="3648"/>
                <a:chExt cx="192" cy="210"/>
              </a:xfrm>
            </p:grpSpPr>
            <p:sp>
              <p:nvSpPr>
                <p:cNvPr id="119"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20"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21"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117" name="Rectangle 85"/>
              <p:cNvSpPr>
                <a:spLocks noChangeArrowheads="1"/>
              </p:cNvSpPr>
              <p:nvPr/>
            </p:nvSpPr>
            <p:spPr bwMode="auto">
              <a:xfrm>
                <a:off x="922141" y="3536504"/>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31" name="Organigramme : Processus 30"/>
              <p:cNvSpPr/>
              <p:nvPr/>
            </p:nvSpPr>
            <p:spPr>
              <a:xfrm>
                <a:off x="1021084" y="3865116"/>
                <a:ext cx="430762" cy="784225"/>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3" name="Groupe 122"/>
            <p:cNvGrpSpPr/>
            <p:nvPr/>
          </p:nvGrpSpPr>
          <p:grpSpPr>
            <a:xfrm>
              <a:off x="2285804" y="3493367"/>
              <a:ext cx="920750" cy="1447801"/>
              <a:chOff x="2285804" y="3382516"/>
              <a:chExt cx="920750" cy="1447801"/>
            </a:xfrm>
          </p:grpSpPr>
          <p:sp>
            <p:nvSpPr>
              <p:cNvPr id="107" name="Line 49"/>
              <p:cNvSpPr>
                <a:spLocks noChangeShapeType="1"/>
              </p:cNvSpPr>
              <p:nvPr/>
            </p:nvSpPr>
            <p:spPr bwMode="auto">
              <a:xfrm flipH="1">
                <a:off x="3046216" y="3580954"/>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8" name="Oval 50"/>
              <p:cNvSpPr>
                <a:spLocks noChangeArrowheads="1"/>
              </p:cNvSpPr>
              <p:nvPr/>
            </p:nvSpPr>
            <p:spPr bwMode="auto">
              <a:xfrm>
                <a:off x="2981129" y="3954016"/>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9" name="Line 51"/>
              <p:cNvSpPr>
                <a:spLocks noChangeShapeType="1"/>
              </p:cNvSpPr>
              <p:nvPr/>
            </p:nvSpPr>
            <p:spPr bwMode="auto">
              <a:xfrm flipH="1">
                <a:off x="3047804" y="3911154"/>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10" name="Line 52"/>
              <p:cNvSpPr>
                <a:spLocks noChangeShapeType="1"/>
              </p:cNvSpPr>
              <p:nvPr/>
            </p:nvSpPr>
            <p:spPr bwMode="auto">
              <a:xfrm>
                <a:off x="3046216" y="3957191"/>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11" name="Rectangle 53"/>
              <p:cNvSpPr>
                <a:spLocks noChangeArrowheads="1"/>
              </p:cNvSpPr>
              <p:nvPr/>
            </p:nvSpPr>
            <p:spPr bwMode="auto">
              <a:xfrm rot="16200000">
                <a:off x="2676329" y="4395341"/>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112" name="Rectangle 54"/>
              <p:cNvSpPr>
                <a:spLocks noChangeArrowheads="1"/>
              </p:cNvSpPr>
              <p:nvPr/>
            </p:nvSpPr>
            <p:spPr bwMode="auto">
              <a:xfrm rot="16200000">
                <a:off x="2687441" y="3657154"/>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113" name="Line 57"/>
              <p:cNvSpPr>
                <a:spLocks noChangeShapeType="1"/>
              </p:cNvSpPr>
              <p:nvPr/>
            </p:nvSpPr>
            <p:spPr bwMode="auto">
              <a:xfrm flipH="1">
                <a:off x="2682679" y="4106416"/>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4" name="Rectangle 66"/>
              <p:cNvSpPr>
                <a:spLocks noChangeArrowheads="1"/>
              </p:cNvSpPr>
              <p:nvPr/>
            </p:nvSpPr>
            <p:spPr bwMode="auto">
              <a:xfrm rot="2573669">
                <a:off x="2377879" y="3954016"/>
                <a:ext cx="304800" cy="304800"/>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5" name="Line 67"/>
              <p:cNvSpPr>
                <a:spLocks noChangeShapeType="1"/>
              </p:cNvSpPr>
              <p:nvPr/>
            </p:nvSpPr>
            <p:spPr bwMode="auto">
              <a:xfrm>
                <a:off x="2492179" y="3954016"/>
                <a:ext cx="0" cy="333375"/>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6" name="Line 68"/>
              <p:cNvSpPr>
                <a:spLocks noChangeShapeType="1"/>
              </p:cNvSpPr>
              <p:nvPr/>
            </p:nvSpPr>
            <p:spPr bwMode="auto">
              <a:xfrm>
                <a:off x="2568379" y="3954016"/>
                <a:ext cx="0" cy="333375"/>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8" name="Rectangle 86"/>
              <p:cNvSpPr>
                <a:spLocks noChangeArrowheads="1"/>
              </p:cNvSpPr>
              <p:nvPr/>
            </p:nvSpPr>
            <p:spPr bwMode="auto">
              <a:xfrm>
                <a:off x="2285804" y="3382516"/>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sp>
            <p:nvSpPr>
              <p:cNvPr id="122" name="Organigramme : Processus 121"/>
              <p:cNvSpPr/>
              <p:nvPr/>
            </p:nvSpPr>
            <p:spPr>
              <a:xfrm>
                <a:off x="2314896" y="3711752"/>
                <a:ext cx="430762" cy="784225"/>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1" name="Forme libre 150"/>
            <p:cNvSpPr/>
            <p:nvPr/>
          </p:nvSpPr>
          <p:spPr>
            <a:xfrm>
              <a:off x="393700" y="3479800"/>
              <a:ext cx="1917700" cy="647700"/>
            </a:xfrm>
            <a:custGeom>
              <a:avLst/>
              <a:gdLst>
                <a:gd name="connsiteX0" fmla="*/ 596900 w 1917700"/>
                <a:gd name="connsiteY0" fmla="*/ 635000 h 647700"/>
                <a:gd name="connsiteX1" fmla="*/ 330200 w 1917700"/>
                <a:gd name="connsiteY1" fmla="*/ 647700 h 647700"/>
                <a:gd name="connsiteX2" fmla="*/ 355600 w 1917700"/>
                <a:gd name="connsiteY2" fmla="*/ 0 h 647700"/>
                <a:gd name="connsiteX3" fmla="*/ 355600 w 1917700"/>
                <a:gd name="connsiteY3" fmla="*/ 0 h 647700"/>
                <a:gd name="connsiteX4" fmla="*/ 0 w 1917700"/>
                <a:gd name="connsiteY4" fmla="*/ 0 h 647700"/>
                <a:gd name="connsiteX5" fmla="*/ 1701800 w 1917700"/>
                <a:gd name="connsiteY5" fmla="*/ 38100 h 647700"/>
                <a:gd name="connsiteX6" fmla="*/ 1689100 w 1917700"/>
                <a:gd name="connsiteY6" fmla="*/ 622300 h 647700"/>
                <a:gd name="connsiteX7" fmla="*/ 1917700 w 1917700"/>
                <a:gd name="connsiteY7" fmla="*/ 60960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7700" h="647700">
                  <a:moveTo>
                    <a:pt x="596900" y="635000"/>
                  </a:moveTo>
                  <a:lnTo>
                    <a:pt x="330200" y="647700"/>
                  </a:lnTo>
                  <a:lnTo>
                    <a:pt x="355600" y="0"/>
                  </a:lnTo>
                  <a:lnTo>
                    <a:pt x="355600" y="0"/>
                  </a:lnTo>
                  <a:lnTo>
                    <a:pt x="0" y="0"/>
                  </a:lnTo>
                  <a:lnTo>
                    <a:pt x="1701800" y="38100"/>
                  </a:lnTo>
                  <a:lnTo>
                    <a:pt x="1689100" y="622300"/>
                  </a:lnTo>
                  <a:lnTo>
                    <a:pt x="1917700" y="6096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ZoneTexte 151"/>
            <p:cNvSpPr txBox="1"/>
            <p:nvPr/>
          </p:nvSpPr>
          <p:spPr>
            <a:xfrm>
              <a:off x="362778" y="3099574"/>
              <a:ext cx="295274" cy="523220"/>
            </a:xfrm>
            <a:prstGeom prst="rect">
              <a:avLst/>
            </a:prstGeom>
            <a:noFill/>
          </p:spPr>
          <p:txBody>
            <a:bodyPr wrap="none" rtlCol="0">
              <a:spAutoFit/>
            </a:bodyPr>
            <a:lstStyle/>
            <a:p>
              <a:r>
                <a:rPr lang="fr-FR" sz="2800" dirty="0" smtClean="0"/>
                <a:t>-</a:t>
              </a:r>
              <a:endParaRPr lang="fr-FR" sz="2800" dirty="0"/>
            </a:p>
          </p:txBody>
        </p:sp>
        <p:sp>
          <p:nvSpPr>
            <p:cNvPr id="153" name="ZoneTexte 152"/>
            <p:cNvSpPr txBox="1"/>
            <p:nvPr/>
          </p:nvSpPr>
          <p:spPr>
            <a:xfrm>
              <a:off x="1619672" y="3405069"/>
              <a:ext cx="364202" cy="523220"/>
            </a:xfrm>
            <a:prstGeom prst="rect">
              <a:avLst/>
            </a:prstGeom>
            <a:noFill/>
          </p:spPr>
          <p:txBody>
            <a:bodyPr wrap="none" rtlCol="0">
              <a:spAutoFit/>
            </a:bodyPr>
            <a:lstStyle/>
            <a:p>
              <a:r>
                <a:rPr lang="fr-FR" sz="2800" dirty="0"/>
                <a:t>+</a:t>
              </a:r>
            </a:p>
          </p:txBody>
        </p:sp>
        <p:sp>
          <p:nvSpPr>
            <p:cNvPr id="154" name="ZoneTexte 153"/>
            <p:cNvSpPr txBox="1"/>
            <p:nvPr/>
          </p:nvSpPr>
          <p:spPr>
            <a:xfrm>
              <a:off x="2723582" y="3367022"/>
              <a:ext cx="364202" cy="523220"/>
            </a:xfrm>
            <a:prstGeom prst="rect">
              <a:avLst/>
            </a:prstGeom>
            <a:noFill/>
          </p:spPr>
          <p:txBody>
            <a:bodyPr wrap="none" rtlCol="0">
              <a:spAutoFit/>
            </a:bodyPr>
            <a:lstStyle/>
            <a:p>
              <a:r>
                <a:rPr lang="fr-FR" sz="2800" dirty="0"/>
                <a:t>+</a:t>
              </a:r>
            </a:p>
          </p:txBody>
        </p:sp>
        <p:sp>
          <p:nvSpPr>
            <p:cNvPr id="155" name="ZoneTexte 154"/>
            <p:cNvSpPr txBox="1"/>
            <p:nvPr/>
          </p:nvSpPr>
          <p:spPr>
            <a:xfrm>
              <a:off x="1836345" y="4627444"/>
              <a:ext cx="325730" cy="523220"/>
            </a:xfrm>
            <a:prstGeom prst="rect">
              <a:avLst/>
            </a:prstGeom>
            <a:noFill/>
          </p:spPr>
          <p:txBody>
            <a:bodyPr wrap="none" rtlCol="0">
              <a:spAutoFit/>
            </a:bodyPr>
            <a:lstStyle/>
            <a:p>
              <a:r>
                <a:rPr lang="fr-FR" sz="2800" dirty="0" smtClean="0"/>
                <a:t>s</a:t>
              </a:r>
              <a:endParaRPr lang="fr-FR" sz="2800" dirty="0"/>
            </a:p>
          </p:txBody>
        </p:sp>
        <p:sp>
          <p:nvSpPr>
            <p:cNvPr id="156" name="ZoneTexte 155"/>
            <p:cNvSpPr txBox="1"/>
            <p:nvPr/>
          </p:nvSpPr>
          <p:spPr>
            <a:xfrm>
              <a:off x="2989714" y="4557742"/>
              <a:ext cx="325730" cy="523220"/>
            </a:xfrm>
            <a:prstGeom prst="rect">
              <a:avLst/>
            </a:prstGeom>
            <a:noFill/>
          </p:spPr>
          <p:txBody>
            <a:bodyPr wrap="none" rtlCol="0">
              <a:spAutoFit/>
            </a:bodyPr>
            <a:lstStyle/>
            <a:p>
              <a:r>
                <a:rPr lang="fr-FR" sz="2800" dirty="0" smtClean="0"/>
                <a:t>s</a:t>
              </a:r>
              <a:endParaRPr lang="fr-FR" sz="2800" dirty="0"/>
            </a:p>
          </p:txBody>
        </p:sp>
      </p:grpSp>
      <p:grpSp>
        <p:nvGrpSpPr>
          <p:cNvPr id="161" name="Groupe 160"/>
          <p:cNvGrpSpPr/>
          <p:nvPr>
            <p:custDataLst>
              <p:tags r:id="rId5"/>
            </p:custDataLst>
          </p:nvPr>
        </p:nvGrpSpPr>
        <p:grpSpPr>
          <a:xfrm>
            <a:off x="520665" y="1374559"/>
            <a:ext cx="2400217" cy="1599135"/>
            <a:chOff x="6084168" y="1024304"/>
            <a:chExt cx="2400217" cy="1599135"/>
          </a:xfrm>
        </p:grpSpPr>
        <p:grpSp>
          <p:nvGrpSpPr>
            <p:cNvPr id="125" name="Groupe 124"/>
            <p:cNvGrpSpPr/>
            <p:nvPr/>
          </p:nvGrpSpPr>
          <p:grpSpPr>
            <a:xfrm>
              <a:off x="6084168" y="1065594"/>
              <a:ext cx="1065213" cy="1352550"/>
              <a:chOff x="922141" y="3536504"/>
              <a:chExt cx="1065213" cy="1352550"/>
            </a:xfrm>
          </p:grpSpPr>
          <p:sp>
            <p:nvSpPr>
              <p:cNvPr id="126" name="Line 41"/>
              <p:cNvSpPr>
                <a:spLocks noChangeShapeType="1"/>
              </p:cNvSpPr>
              <p:nvPr/>
            </p:nvSpPr>
            <p:spPr bwMode="auto">
              <a:xfrm flipH="1">
                <a:off x="1906391" y="366667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27" name="Oval 42"/>
              <p:cNvSpPr>
                <a:spLocks noChangeArrowheads="1"/>
              </p:cNvSpPr>
              <p:nvPr/>
            </p:nvSpPr>
            <p:spPr bwMode="auto">
              <a:xfrm>
                <a:off x="1830191" y="403974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28" name="Line 43"/>
              <p:cNvSpPr>
                <a:spLocks noChangeShapeType="1"/>
              </p:cNvSpPr>
              <p:nvPr/>
            </p:nvSpPr>
            <p:spPr bwMode="auto">
              <a:xfrm>
                <a:off x="1692079" y="403974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29" name="Rectangle 44"/>
              <p:cNvSpPr>
                <a:spLocks noChangeArrowheads="1"/>
              </p:cNvSpPr>
              <p:nvPr/>
            </p:nvSpPr>
            <p:spPr bwMode="auto">
              <a:xfrm rot="16200000">
                <a:off x="1533329" y="447789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130" name="Rectangle 45"/>
              <p:cNvSpPr>
                <a:spLocks noChangeArrowheads="1"/>
              </p:cNvSpPr>
              <p:nvPr/>
            </p:nvSpPr>
            <p:spPr bwMode="auto">
              <a:xfrm rot="16200000">
                <a:off x="1533329" y="377939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131" name="Line 58"/>
              <p:cNvSpPr>
                <a:spLocks noChangeShapeType="1"/>
              </p:cNvSpPr>
              <p:nvPr/>
            </p:nvSpPr>
            <p:spPr bwMode="auto">
              <a:xfrm flipH="1">
                <a:off x="1388866" y="427627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132" name="Group 64"/>
              <p:cNvGrpSpPr>
                <a:grpSpLocks/>
              </p:cNvGrpSpPr>
              <p:nvPr/>
            </p:nvGrpSpPr>
            <p:grpSpPr bwMode="auto">
              <a:xfrm>
                <a:off x="1084066" y="4123879"/>
                <a:ext cx="304800" cy="333375"/>
                <a:chOff x="672" y="3648"/>
                <a:chExt cx="192" cy="210"/>
              </a:xfrm>
            </p:grpSpPr>
            <p:sp>
              <p:nvSpPr>
                <p:cNvPr id="135"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36"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37"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133" name="Rectangle 85"/>
              <p:cNvSpPr>
                <a:spLocks noChangeArrowheads="1"/>
              </p:cNvSpPr>
              <p:nvPr/>
            </p:nvSpPr>
            <p:spPr bwMode="auto">
              <a:xfrm>
                <a:off x="922141" y="3536504"/>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grpSp>
        <p:grpSp>
          <p:nvGrpSpPr>
            <p:cNvPr id="138" name="Groupe 137"/>
            <p:cNvGrpSpPr/>
            <p:nvPr/>
          </p:nvGrpSpPr>
          <p:grpSpPr>
            <a:xfrm>
              <a:off x="7380312" y="1043094"/>
              <a:ext cx="920750" cy="1447801"/>
              <a:chOff x="2285804" y="3382516"/>
              <a:chExt cx="920750" cy="1447801"/>
            </a:xfrm>
          </p:grpSpPr>
          <p:sp>
            <p:nvSpPr>
              <p:cNvPr id="139" name="Line 49"/>
              <p:cNvSpPr>
                <a:spLocks noChangeShapeType="1"/>
              </p:cNvSpPr>
              <p:nvPr/>
            </p:nvSpPr>
            <p:spPr bwMode="auto">
              <a:xfrm flipH="1">
                <a:off x="3046216" y="3580954"/>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0" name="Oval 50"/>
              <p:cNvSpPr>
                <a:spLocks noChangeArrowheads="1"/>
              </p:cNvSpPr>
              <p:nvPr/>
            </p:nvSpPr>
            <p:spPr bwMode="auto">
              <a:xfrm>
                <a:off x="2981129" y="3954016"/>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1" name="Line 51"/>
              <p:cNvSpPr>
                <a:spLocks noChangeShapeType="1"/>
              </p:cNvSpPr>
              <p:nvPr/>
            </p:nvSpPr>
            <p:spPr bwMode="auto">
              <a:xfrm flipH="1">
                <a:off x="3047804" y="3911154"/>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2" name="Line 52"/>
              <p:cNvSpPr>
                <a:spLocks noChangeShapeType="1"/>
              </p:cNvSpPr>
              <p:nvPr/>
            </p:nvSpPr>
            <p:spPr bwMode="auto">
              <a:xfrm>
                <a:off x="3046216" y="3957191"/>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3" name="Rectangle 53"/>
              <p:cNvSpPr>
                <a:spLocks noChangeArrowheads="1"/>
              </p:cNvSpPr>
              <p:nvPr/>
            </p:nvSpPr>
            <p:spPr bwMode="auto">
              <a:xfrm rot="16200000">
                <a:off x="2676329" y="4395341"/>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144" name="Rectangle 54"/>
              <p:cNvSpPr>
                <a:spLocks noChangeArrowheads="1"/>
              </p:cNvSpPr>
              <p:nvPr/>
            </p:nvSpPr>
            <p:spPr bwMode="auto">
              <a:xfrm rot="16200000">
                <a:off x="2687441" y="3657154"/>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145" name="Line 57"/>
              <p:cNvSpPr>
                <a:spLocks noChangeShapeType="1"/>
              </p:cNvSpPr>
              <p:nvPr/>
            </p:nvSpPr>
            <p:spPr bwMode="auto">
              <a:xfrm flipH="1">
                <a:off x="2682679" y="4106416"/>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46" name="Rectangle 66"/>
              <p:cNvSpPr>
                <a:spLocks noChangeArrowheads="1"/>
              </p:cNvSpPr>
              <p:nvPr/>
            </p:nvSpPr>
            <p:spPr bwMode="auto">
              <a:xfrm rot="2573669">
                <a:off x="2377879" y="3954016"/>
                <a:ext cx="304800" cy="304800"/>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47" name="Line 67"/>
              <p:cNvSpPr>
                <a:spLocks noChangeShapeType="1"/>
              </p:cNvSpPr>
              <p:nvPr/>
            </p:nvSpPr>
            <p:spPr bwMode="auto">
              <a:xfrm>
                <a:off x="2492179" y="3954016"/>
                <a:ext cx="0" cy="333375"/>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48" name="Line 68"/>
              <p:cNvSpPr>
                <a:spLocks noChangeShapeType="1"/>
              </p:cNvSpPr>
              <p:nvPr/>
            </p:nvSpPr>
            <p:spPr bwMode="auto">
              <a:xfrm>
                <a:off x="2568379" y="3954016"/>
                <a:ext cx="0" cy="333375"/>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49" name="Rectangle 86"/>
              <p:cNvSpPr>
                <a:spLocks noChangeArrowheads="1"/>
              </p:cNvSpPr>
              <p:nvPr/>
            </p:nvSpPr>
            <p:spPr bwMode="auto">
              <a:xfrm>
                <a:off x="2285804" y="3382516"/>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grpSp>
        <p:sp>
          <p:nvSpPr>
            <p:cNvPr id="157" name="ZoneTexte 156"/>
            <p:cNvSpPr txBox="1"/>
            <p:nvPr/>
          </p:nvSpPr>
          <p:spPr>
            <a:xfrm>
              <a:off x="7054582" y="2097850"/>
              <a:ext cx="325730" cy="523220"/>
            </a:xfrm>
            <a:prstGeom prst="rect">
              <a:avLst/>
            </a:prstGeom>
            <a:noFill/>
          </p:spPr>
          <p:txBody>
            <a:bodyPr wrap="none" rtlCol="0">
              <a:spAutoFit/>
            </a:bodyPr>
            <a:lstStyle/>
            <a:p>
              <a:r>
                <a:rPr lang="fr-FR" sz="2800" dirty="0" smtClean="0"/>
                <a:t>s</a:t>
              </a:r>
              <a:endParaRPr lang="fr-FR" sz="2800" dirty="0"/>
            </a:p>
          </p:txBody>
        </p:sp>
        <p:sp>
          <p:nvSpPr>
            <p:cNvPr id="158" name="ZoneTexte 157"/>
            <p:cNvSpPr txBox="1"/>
            <p:nvPr/>
          </p:nvSpPr>
          <p:spPr>
            <a:xfrm>
              <a:off x="8088337" y="2100219"/>
              <a:ext cx="325730" cy="523220"/>
            </a:xfrm>
            <a:prstGeom prst="rect">
              <a:avLst/>
            </a:prstGeom>
            <a:noFill/>
          </p:spPr>
          <p:txBody>
            <a:bodyPr wrap="none" rtlCol="0">
              <a:spAutoFit/>
            </a:bodyPr>
            <a:lstStyle/>
            <a:p>
              <a:r>
                <a:rPr lang="fr-FR" sz="2800" dirty="0" smtClean="0"/>
                <a:t>s</a:t>
              </a:r>
              <a:endParaRPr lang="fr-FR" sz="2800" dirty="0"/>
            </a:p>
          </p:txBody>
        </p:sp>
        <p:sp>
          <p:nvSpPr>
            <p:cNvPr id="159" name="ZoneTexte 158"/>
            <p:cNvSpPr txBox="1"/>
            <p:nvPr/>
          </p:nvSpPr>
          <p:spPr>
            <a:xfrm>
              <a:off x="8120183" y="1024304"/>
              <a:ext cx="364202" cy="523220"/>
            </a:xfrm>
            <a:prstGeom prst="rect">
              <a:avLst/>
            </a:prstGeom>
            <a:noFill/>
          </p:spPr>
          <p:txBody>
            <a:bodyPr wrap="none" rtlCol="0">
              <a:spAutoFit/>
            </a:bodyPr>
            <a:lstStyle/>
            <a:p>
              <a:r>
                <a:rPr lang="fr-FR" sz="2800" dirty="0"/>
                <a:t>+</a:t>
              </a:r>
            </a:p>
          </p:txBody>
        </p:sp>
      </p:grpSp>
      <p:sp>
        <p:nvSpPr>
          <p:cNvPr id="160" name="ZoneTexte 159"/>
          <p:cNvSpPr txBox="1"/>
          <p:nvPr>
            <p:custDataLst>
              <p:tags r:id="rId6"/>
            </p:custDataLst>
          </p:nvPr>
        </p:nvSpPr>
        <p:spPr>
          <a:xfrm>
            <a:off x="6775986" y="916749"/>
            <a:ext cx="364202" cy="523220"/>
          </a:xfrm>
          <a:prstGeom prst="rect">
            <a:avLst/>
          </a:prstGeom>
          <a:noFill/>
        </p:spPr>
        <p:txBody>
          <a:bodyPr wrap="none" rtlCol="0">
            <a:spAutoFit/>
          </a:bodyPr>
          <a:lstStyle/>
          <a:p>
            <a:r>
              <a:rPr lang="fr-FR" sz="2800" dirty="0"/>
              <a:t>+</a:t>
            </a:r>
          </a:p>
        </p:txBody>
      </p:sp>
    </p:spTree>
    <p:extLst>
      <p:ext uri="{BB962C8B-B14F-4D97-AF65-F5344CB8AC3E}">
        <p14:creationId xmlns:p14="http://schemas.microsoft.com/office/powerpoint/2010/main" val="413073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700"/>
                            </p:stCondLst>
                            <p:childTnLst>
                              <p:par>
                                <p:cTn id="9" presetID="10"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par>
                          <p:cTn id="12" fill="hold">
                            <p:stCondLst>
                              <p:cond delay="1200"/>
                            </p:stCondLst>
                            <p:childTnLst>
                              <p:par>
                                <p:cTn id="13" presetID="53" presetClass="entr" presetSubtype="16" fill="hold" nodeType="afterEffect">
                                  <p:stCondLst>
                                    <p:cond delay="0"/>
                                  </p:stCondLst>
                                  <p:childTnLst>
                                    <p:set>
                                      <p:cBhvr>
                                        <p:cTn id="14" dur="1" fill="hold">
                                          <p:stCondLst>
                                            <p:cond delay="0"/>
                                          </p:stCondLst>
                                        </p:cTn>
                                        <p:tgtEl>
                                          <p:spTgt spid="161"/>
                                        </p:tgtEl>
                                        <p:attrNameLst>
                                          <p:attrName>style.visibility</p:attrName>
                                        </p:attrNameLst>
                                      </p:cBhvr>
                                      <p:to>
                                        <p:strVal val="visible"/>
                                      </p:to>
                                    </p:set>
                                    <p:anim calcmode="lin" valueType="num">
                                      <p:cBhvr>
                                        <p:cTn id="15" dur="500" fill="hold"/>
                                        <p:tgtEl>
                                          <p:spTgt spid="161"/>
                                        </p:tgtEl>
                                        <p:attrNameLst>
                                          <p:attrName>ppt_w</p:attrName>
                                        </p:attrNameLst>
                                      </p:cBhvr>
                                      <p:tavLst>
                                        <p:tav tm="0">
                                          <p:val>
                                            <p:fltVal val="0"/>
                                          </p:val>
                                        </p:tav>
                                        <p:tav tm="100000">
                                          <p:val>
                                            <p:strVal val="#ppt_w"/>
                                          </p:val>
                                        </p:tav>
                                      </p:tavLst>
                                    </p:anim>
                                    <p:anim calcmode="lin" valueType="num">
                                      <p:cBhvr>
                                        <p:cTn id="16" dur="500" fill="hold"/>
                                        <p:tgtEl>
                                          <p:spTgt spid="161"/>
                                        </p:tgtEl>
                                        <p:attrNameLst>
                                          <p:attrName>ppt_h</p:attrName>
                                        </p:attrNameLst>
                                      </p:cBhvr>
                                      <p:tavLst>
                                        <p:tav tm="0">
                                          <p:val>
                                            <p:fltVal val="0"/>
                                          </p:val>
                                        </p:tav>
                                        <p:tav tm="100000">
                                          <p:val>
                                            <p:strVal val="#ppt_h"/>
                                          </p:val>
                                        </p:tav>
                                      </p:tavLst>
                                    </p:anim>
                                    <p:animEffect transition="in" filter="fade">
                                      <p:cBhvr>
                                        <p:cTn id="17" dur="500"/>
                                        <p:tgtEl>
                                          <p:spTgt spid="16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8"/>
                                        </p:tgtEl>
                                        <p:attrNameLst>
                                          <p:attrName>style.visibility</p:attrName>
                                        </p:attrNameLst>
                                      </p:cBhvr>
                                      <p:to>
                                        <p:strVal val="visible"/>
                                      </p:to>
                                    </p:set>
                                    <p:animEffect transition="in" filter="fade">
                                      <p:cBhvr>
                                        <p:cTn id="22" dur="500"/>
                                        <p:tgtEl>
                                          <p:spTgt spid="98"/>
                                        </p:tgtEl>
                                      </p:cBhvr>
                                    </p:animEffect>
                                  </p:childTnLst>
                                </p:cTn>
                              </p:par>
                            </p:childTnLst>
                          </p:cTn>
                        </p:par>
                        <p:par>
                          <p:cTn id="23" fill="hold">
                            <p:stCondLst>
                              <p:cond delay="500"/>
                            </p:stCondLst>
                            <p:childTnLst>
                              <p:par>
                                <p:cTn id="24" presetID="53" presetClass="entr" presetSubtype="16" fill="hold" nodeType="afterEffect">
                                  <p:stCondLst>
                                    <p:cond delay="0"/>
                                  </p:stCondLst>
                                  <p:childTnLst>
                                    <p:set>
                                      <p:cBhvr>
                                        <p:cTn id="25" dur="1" fill="hold">
                                          <p:stCondLst>
                                            <p:cond delay="0"/>
                                          </p:stCondLst>
                                        </p:cTn>
                                        <p:tgtEl>
                                          <p:spTgt spid="162"/>
                                        </p:tgtEl>
                                        <p:attrNameLst>
                                          <p:attrName>style.visibility</p:attrName>
                                        </p:attrNameLst>
                                      </p:cBhvr>
                                      <p:to>
                                        <p:strVal val="visible"/>
                                      </p:to>
                                    </p:set>
                                    <p:anim calcmode="lin" valueType="num">
                                      <p:cBhvr>
                                        <p:cTn id="26" dur="500" fill="hold"/>
                                        <p:tgtEl>
                                          <p:spTgt spid="162"/>
                                        </p:tgtEl>
                                        <p:attrNameLst>
                                          <p:attrName>ppt_w</p:attrName>
                                        </p:attrNameLst>
                                      </p:cBhvr>
                                      <p:tavLst>
                                        <p:tav tm="0">
                                          <p:val>
                                            <p:fltVal val="0"/>
                                          </p:val>
                                        </p:tav>
                                        <p:tav tm="100000">
                                          <p:val>
                                            <p:strVal val="#ppt_w"/>
                                          </p:val>
                                        </p:tav>
                                      </p:tavLst>
                                    </p:anim>
                                    <p:anim calcmode="lin" valueType="num">
                                      <p:cBhvr>
                                        <p:cTn id="27" dur="500" fill="hold"/>
                                        <p:tgtEl>
                                          <p:spTgt spid="162"/>
                                        </p:tgtEl>
                                        <p:attrNameLst>
                                          <p:attrName>ppt_h</p:attrName>
                                        </p:attrNameLst>
                                      </p:cBhvr>
                                      <p:tavLst>
                                        <p:tav tm="0">
                                          <p:val>
                                            <p:fltVal val="0"/>
                                          </p:val>
                                        </p:tav>
                                        <p:tav tm="100000">
                                          <p:val>
                                            <p:strVal val="#ppt_h"/>
                                          </p:val>
                                        </p:tav>
                                      </p:tavLst>
                                    </p:anim>
                                    <p:animEffect transition="in" filter="fade">
                                      <p:cBhvr>
                                        <p:cTn id="28" dur="500"/>
                                        <p:tgtEl>
                                          <p:spTgt spid="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8" grpId="0"/>
      <p:bldP spid="9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0"/>
          <p:cNvSpPr txBox="1">
            <a:spLocks noChangeArrowheads="1"/>
          </p:cNvSpPr>
          <p:nvPr>
            <p:custDataLst>
              <p:tags r:id="rId1"/>
            </p:custDataLst>
          </p:nvPr>
        </p:nvSpPr>
        <p:spPr bwMode="auto">
          <a:xfrm>
            <a:off x="5227320" y="3353435"/>
            <a:ext cx="1219200" cy="1642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3" name="Text Box 93"/>
          <p:cNvSpPr txBox="1">
            <a:spLocks noChangeArrowheads="1"/>
          </p:cNvSpPr>
          <p:nvPr>
            <p:custDataLst>
              <p:tags r:id="rId2"/>
            </p:custDataLst>
          </p:nvPr>
        </p:nvSpPr>
        <p:spPr bwMode="auto">
          <a:xfrm>
            <a:off x="5238115" y="4309110"/>
            <a:ext cx="1486535" cy="120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pic>
        <p:nvPicPr>
          <p:cNvPr id="8194" name="Image 6" descr="photoelec1.jpg"/>
          <p:cNvPicPr>
            <a:picLocks noChangeAspect="1" noChangeArrowheads="1"/>
          </p:cNvPicPr>
          <p:nvPr>
            <p:custDataLst>
              <p:tags r:id="rId3"/>
            </p:custDataLst>
          </p:nvPr>
        </p:nvPicPr>
        <p:blipFill>
          <a:blip r:embed="rId1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32040" y="4437112"/>
            <a:ext cx="2779020" cy="237626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custDataLst>
              <p:tags r:id="rId4"/>
            </p:custDataLst>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583826" tIns="45720" rIns="91440" bIns="0" numCol="1" anchor="ctr" anchorCtr="0" compatLnSpc="1">
            <a:prstTxWarp prst="textNoShape">
              <a:avLst/>
            </a:prstTxWarp>
            <a:spAutoFit/>
          </a:bodyPr>
          <a:lstStyle/>
          <a:p>
            <a:endParaRPr lang="fr-FR"/>
          </a:p>
        </p:txBody>
      </p:sp>
      <p:sp>
        <p:nvSpPr>
          <p:cNvPr id="6" name="Rectangle 6"/>
          <p:cNvSpPr>
            <a:spLocks noChangeArrowheads="1"/>
          </p:cNvSpPr>
          <p:nvPr>
            <p:custDataLst>
              <p:tags r:id="rId5"/>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7" name="Rectangle 7"/>
          <p:cNvSpPr>
            <a:spLocks noChangeArrowheads="1"/>
          </p:cNvSpPr>
          <p:nvPr>
            <p:custDataLst>
              <p:tags r:id="rId6"/>
            </p:custDataLst>
          </p:nvPr>
        </p:nvSpPr>
        <p:spPr bwMode="auto">
          <a:xfrm>
            <a:off x="539552" y="1455777"/>
            <a:ext cx="7668344"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Les Détecteurs photoélectriques sont utilisés pour détecter des objets situés jusqu'à plusieurs dizaines de mètres, sans distinction de matière. La détection peut se faire sur des propriétés particulière, couleur, réflexion…</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8"/>
          <p:cNvSpPr>
            <a:spLocks noChangeArrowheads="1"/>
          </p:cNvSpPr>
          <p:nvPr>
            <p:custDataLst>
              <p:tags r:id="rId7"/>
            </p:custDataLst>
          </p:nvPr>
        </p:nvSpPr>
        <p:spPr bwMode="auto">
          <a:xfrm>
            <a:off x="228600" y="20097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9" name="Rectangle 9"/>
          <p:cNvSpPr>
            <a:spLocks noChangeArrowheads="1"/>
          </p:cNvSpPr>
          <p:nvPr>
            <p:custDataLst>
              <p:tags r:id="rId8"/>
            </p:custDataLst>
          </p:nvPr>
        </p:nvSpPr>
        <p:spPr bwMode="auto">
          <a:xfrm>
            <a:off x="941884" y="2924944"/>
            <a:ext cx="686368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Six systèmes sont utilisés suivant les situations avec émission dans les infrarouges, ou en lumière pulsée, pour une immunité aux rayons lumineux ambiants . Certains sont même capables de détecter des couleurs particulières. </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p:nvPr>
            <p:custDataLst>
              <p:tags r:id="rId9"/>
            </p:custDataLst>
          </p:nvPr>
        </p:nvSpPr>
        <p:spPr>
          <a:xfrm>
            <a:off x="1763688" y="332656"/>
            <a:ext cx="4459875" cy="523220"/>
          </a:xfrm>
          <a:prstGeom prst="rect">
            <a:avLst/>
          </a:prstGeom>
        </p:spPr>
        <p:txBody>
          <a:bodyPr wrap="none">
            <a:spAutoFit/>
          </a:bodyPr>
          <a:lstStyle/>
          <a:p>
            <a:pPr lvl="0" fontAlgn="base">
              <a:spcBef>
                <a:spcPct val="0"/>
              </a:spcBef>
              <a:spcAft>
                <a:spcPct val="0"/>
              </a:spcAft>
            </a:pPr>
            <a:r>
              <a:rPr lang="fr-FR" sz="2800" b="1" dirty="0">
                <a:effectLst>
                  <a:outerShdw blurRad="38100" dist="38100" dir="2700000" algn="tl">
                    <a:srgbClr val="000000">
                      <a:alpha val="43137"/>
                    </a:srgbClr>
                  </a:outerShdw>
                </a:effectLst>
                <a:latin typeface="Times New Roman" pitchFamily="18" charset="0"/>
                <a:cs typeface="Times New Roman" pitchFamily="18" charset="0"/>
              </a:rPr>
              <a:t>Détecteurs </a:t>
            </a:r>
            <a:r>
              <a:rPr lang="fr-FR" sz="2800" b="1" dirty="0" smtClean="0">
                <a:effectLst>
                  <a:outerShdw blurRad="38100" dist="38100" dir="2700000" algn="tl">
                    <a:srgbClr val="000000">
                      <a:alpha val="43137"/>
                    </a:srgbClr>
                  </a:outerShdw>
                </a:effectLst>
                <a:latin typeface="Times New Roman" pitchFamily="18" charset="0"/>
                <a:cs typeface="Times New Roman" pitchFamily="18" charset="0"/>
              </a:rPr>
              <a:t>photoélectriques</a:t>
            </a:r>
            <a:endParaRPr lang="fr-FR"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8221" name="Picture 29" descr="http://www.ifm.com/img/nf_O5K500%7Elg.jpg"/>
          <p:cNvPicPr>
            <a:picLocks noChangeAspect="1" noChangeArrowheads="1"/>
          </p:cNvPicPr>
          <p:nvPr>
            <p:custDataLst>
              <p:tags r:id="rId10"/>
            </p:custDataLst>
          </p:nvPr>
        </p:nvPicPr>
        <p:blipFill rotWithShape="1">
          <a:blip r:embed="rId14" cstate="screen">
            <a:extLst>
              <a:ext uri="{BEBA8EAE-BF5A-486C-A8C5-ECC9F3942E4B}">
                <a14:imgProps xmlns:a14="http://schemas.microsoft.com/office/drawing/2010/main">
                  <a14:imgLayer r:embed="rId15">
                    <a14:imgEffect>
                      <a14:backgroundRemoval t="1805" b="92419" l="2312" r="89595"/>
                    </a14:imgEffect>
                  </a14:imgLayer>
                </a14:imgProps>
              </a:ext>
              <a:ext uri="{28A0092B-C50C-407E-A947-70E740481C1C}">
                <a14:useLocalDpi xmlns:a14="http://schemas.microsoft.com/office/drawing/2010/main"/>
              </a:ext>
            </a:extLst>
          </a:blip>
          <a:srcRect/>
          <a:stretch/>
        </p:blipFill>
        <p:spPr bwMode="auto">
          <a:xfrm>
            <a:off x="1943100" y="4049241"/>
            <a:ext cx="1836812" cy="2937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81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8221"/>
                                        </p:tgtEl>
                                        <p:attrNameLst>
                                          <p:attrName>style.visibility</p:attrName>
                                        </p:attrNameLst>
                                      </p:cBhvr>
                                      <p:to>
                                        <p:strVal val="visible"/>
                                      </p:to>
                                    </p:set>
                                    <p:anim calcmode="lin" valueType="num">
                                      <p:cBhvr>
                                        <p:cTn id="19" dur="500" fill="hold"/>
                                        <p:tgtEl>
                                          <p:spTgt spid="8221"/>
                                        </p:tgtEl>
                                        <p:attrNameLst>
                                          <p:attrName>ppt_w</p:attrName>
                                        </p:attrNameLst>
                                      </p:cBhvr>
                                      <p:tavLst>
                                        <p:tav tm="0">
                                          <p:val>
                                            <p:fltVal val="0"/>
                                          </p:val>
                                        </p:tav>
                                        <p:tav tm="100000">
                                          <p:val>
                                            <p:strVal val="#ppt_w"/>
                                          </p:val>
                                        </p:tav>
                                      </p:tavLst>
                                    </p:anim>
                                    <p:anim calcmode="lin" valueType="num">
                                      <p:cBhvr>
                                        <p:cTn id="20" dur="500" fill="hold"/>
                                        <p:tgtEl>
                                          <p:spTgt spid="8221"/>
                                        </p:tgtEl>
                                        <p:attrNameLst>
                                          <p:attrName>ppt_h</p:attrName>
                                        </p:attrNameLst>
                                      </p:cBhvr>
                                      <p:tavLst>
                                        <p:tav tm="0">
                                          <p:val>
                                            <p:fltVal val="0"/>
                                          </p:val>
                                        </p:tav>
                                        <p:tav tm="100000">
                                          <p:val>
                                            <p:strVal val="#ppt_h"/>
                                          </p:val>
                                        </p:tav>
                                      </p:tavLst>
                                    </p:anim>
                                    <p:animEffect transition="in" filter="fade">
                                      <p:cBhvr>
                                        <p:cTn id="21" dur="500"/>
                                        <p:tgtEl>
                                          <p:spTgt spid="8221"/>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8194"/>
                                        </p:tgtEl>
                                        <p:attrNameLst>
                                          <p:attrName>style.visibility</p:attrName>
                                        </p:attrNameLst>
                                      </p:cBhvr>
                                      <p:to>
                                        <p:strVal val="visible"/>
                                      </p:to>
                                    </p:set>
                                    <p:anim calcmode="lin" valueType="num">
                                      <p:cBhvr>
                                        <p:cTn id="25" dur="500" fill="hold"/>
                                        <p:tgtEl>
                                          <p:spTgt spid="8194"/>
                                        </p:tgtEl>
                                        <p:attrNameLst>
                                          <p:attrName>ppt_w</p:attrName>
                                        </p:attrNameLst>
                                      </p:cBhvr>
                                      <p:tavLst>
                                        <p:tav tm="0">
                                          <p:val>
                                            <p:fltVal val="0"/>
                                          </p:val>
                                        </p:tav>
                                        <p:tav tm="100000">
                                          <p:val>
                                            <p:strVal val="#ppt_w"/>
                                          </p:val>
                                        </p:tav>
                                      </p:tavLst>
                                    </p:anim>
                                    <p:anim calcmode="lin" valueType="num">
                                      <p:cBhvr>
                                        <p:cTn id="26" dur="500" fill="hold"/>
                                        <p:tgtEl>
                                          <p:spTgt spid="8194"/>
                                        </p:tgtEl>
                                        <p:attrNameLst>
                                          <p:attrName>ppt_h</p:attrName>
                                        </p:attrNameLst>
                                      </p:cBhvr>
                                      <p:tavLst>
                                        <p:tav tm="0">
                                          <p:val>
                                            <p:fltVal val="0"/>
                                          </p:val>
                                        </p:tav>
                                        <p:tav tm="100000">
                                          <p:val>
                                            <p:strVal val="#ppt_h"/>
                                          </p:val>
                                        </p:tav>
                                      </p:tavLst>
                                    </p:anim>
                                    <p:animEffect transition="in" filter="fade">
                                      <p:cBhvr>
                                        <p:cTn id="2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lèche droite 53"/>
          <p:cNvSpPr/>
          <p:nvPr>
            <p:custDataLst>
              <p:tags r:id="rId1"/>
            </p:custDataLst>
          </p:nvPr>
        </p:nvSpPr>
        <p:spPr>
          <a:xfrm>
            <a:off x="1442754" y="4237515"/>
            <a:ext cx="896998" cy="405021"/>
          </a:xfrm>
          <a:prstGeom prst="rightArrow">
            <a:avLst>
              <a:gd name="adj1" fmla="val 50000"/>
              <a:gd name="adj2" fmla="val 56442"/>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Cube 51"/>
          <p:cNvSpPr/>
          <p:nvPr>
            <p:custDataLst>
              <p:tags r:id="rId2"/>
            </p:custDataLst>
          </p:nvPr>
        </p:nvSpPr>
        <p:spPr>
          <a:xfrm>
            <a:off x="2820724" y="3318422"/>
            <a:ext cx="383124" cy="512339"/>
          </a:xfrm>
          <a:prstGeom prst="cube">
            <a:avLst/>
          </a:prstGeom>
          <a:blipFill>
            <a:blip r:embed="rId15"/>
            <a:tile tx="0" ty="0" sx="100000" sy="100000" flip="none" algn="tl"/>
          </a:blip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lèche droite 52"/>
          <p:cNvSpPr/>
          <p:nvPr>
            <p:custDataLst>
              <p:tags r:id="rId3"/>
            </p:custDataLst>
          </p:nvPr>
        </p:nvSpPr>
        <p:spPr>
          <a:xfrm>
            <a:off x="1432042" y="4237515"/>
            <a:ext cx="2777364" cy="405021"/>
          </a:xfrm>
          <a:prstGeom prst="rightArrow">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 18"/>
          <p:cNvGrpSpPr>
            <a:grpSpLocks/>
          </p:cNvGrpSpPr>
          <p:nvPr>
            <p:custDataLst>
              <p:tags r:id="rId4"/>
            </p:custDataLst>
          </p:nvPr>
        </p:nvGrpSpPr>
        <p:grpSpPr bwMode="auto">
          <a:xfrm>
            <a:off x="981129" y="4039445"/>
            <a:ext cx="3679190" cy="1350198"/>
            <a:chOff x="3264" y="4992"/>
            <a:chExt cx="4504" cy="1008"/>
          </a:xfrm>
        </p:grpSpPr>
        <p:grpSp>
          <p:nvGrpSpPr>
            <p:cNvPr id="19" name="Group 14"/>
            <p:cNvGrpSpPr>
              <a:grpSpLocks/>
            </p:cNvGrpSpPr>
            <p:nvPr/>
          </p:nvGrpSpPr>
          <p:grpSpPr bwMode="auto">
            <a:xfrm>
              <a:off x="3264" y="4992"/>
              <a:ext cx="552" cy="1008"/>
              <a:chOff x="3264" y="4976"/>
              <a:chExt cx="552" cy="1008"/>
            </a:xfrm>
          </p:grpSpPr>
          <p:sp>
            <p:nvSpPr>
              <p:cNvPr id="25" name="AutoShape 9"/>
              <p:cNvSpPr>
                <a:spLocks noChangeArrowheads="1"/>
              </p:cNvSpPr>
              <p:nvPr/>
            </p:nvSpPr>
            <p:spPr bwMode="auto">
              <a:xfrm>
                <a:off x="3264" y="4976"/>
                <a:ext cx="512" cy="1008"/>
              </a:xfrm>
              <a:prstGeom prst="cube">
                <a:avLst>
                  <a:gd name="adj" fmla="val 25000"/>
                </a:avLst>
              </a:prstGeom>
              <a:gradFill rotWithShape="0">
                <a:gsLst>
                  <a:gs pos="0">
                    <a:srgbClr val="000000"/>
                  </a:gs>
                  <a:gs pos="100000">
                    <a:srgbClr val="000000">
                      <a:gamma/>
                      <a:tint val="23529"/>
                      <a:invGamma/>
                    </a:srgbClr>
                  </a:gs>
                </a:gsLst>
                <a:path path="rect">
                  <a:fillToRect r="100000" b="100000"/>
                </a:path>
              </a:gradFill>
              <a:ln w="9525">
                <a:solidFill>
                  <a:srgbClr val="000000"/>
                </a:solidFill>
                <a:miter lim="800000"/>
                <a:headEnd/>
                <a:tailEnd/>
              </a:ln>
            </p:spPr>
            <p:txBody>
              <a:bodyPr rot="0" vert="horz" wrap="square" lIns="91440" tIns="45720" rIns="91440" bIns="45720" anchor="t" anchorCtr="0" upright="1">
                <a:noAutofit/>
              </a:bodyPr>
              <a:lstStyle/>
              <a:p>
                <a:endParaRPr lang="fr-FR"/>
              </a:p>
            </p:txBody>
          </p:sp>
          <p:sp>
            <p:nvSpPr>
              <p:cNvPr id="26" name="AutoShape 10"/>
              <p:cNvSpPr>
                <a:spLocks noChangeArrowheads="1"/>
              </p:cNvSpPr>
              <p:nvPr/>
            </p:nvSpPr>
            <p:spPr bwMode="auto">
              <a:xfrm rot="5400000">
                <a:off x="3544" y="5224"/>
                <a:ext cx="400" cy="144"/>
              </a:xfrm>
              <a:prstGeom prst="can">
                <a:avLst>
                  <a:gd name="adj" fmla="val 50000"/>
                </a:avLst>
              </a:prstGeom>
              <a:gradFill rotWithShape="0">
                <a:gsLst>
                  <a:gs pos="0">
                    <a:srgbClr val="FFFFFF"/>
                  </a:gs>
                  <a:gs pos="100000">
                    <a:srgbClr val="FFFFFF">
                      <a:gamma/>
                      <a:shade val="46275"/>
                      <a:invGamma/>
                    </a:srgbClr>
                  </a:gs>
                </a:gsLst>
                <a:path path="rect">
                  <a:fillToRect r="100000" b="100000"/>
                </a:path>
              </a:gradFill>
              <a:ln w="9525">
                <a:solidFill>
                  <a:srgbClr val="000000"/>
                </a:solidFill>
                <a:round/>
                <a:headEnd/>
                <a:tailEnd/>
              </a:ln>
            </p:spPr>
            <p:txBody>
              <a:bodyPr rot="0" vert="horz" wrap="square" lIns="91440" tIns="45720" rIns="91440" bIns="45720" anchor="t" anchorCtr="0" upright="1">
                <a:noAutofit/>
              </a:bodyPr>
              <a:lstStyle/>
              <a:p>
                <a:endParaRPr lang="fr-FR"/>
              </a:p>
            </p:txBody>
          </p:sp>
        </p:grpSp>
        <p:grpSp>
          <p:nvGrpSpPr>
            <p:cNvPr id="22" name="Group 15"/>
            <p:cNvGrpSpPr>
              <a:grpSpLocks/>
            </p:cNvGrpSpPr>
            <p:nvPr/>
          </p:nvGrpSpPr>
          <p:grpSpPr bwMode="auto">
            <a:xfrm flipH="1">
              <a:off x="7216" y="4992"/>
              <a:ext cx="552" cy="1008"/>
              <a:chOff x="3264" y="4976"/>
              <a:chExt cx="552" cy="1008"/>
            </a:xfrm>
          </p:grpSpPr>
          <p:sp>
            <p:nvSpPr>
              <p:cNvPr id="23" name="AutoShape 16"/>
              <p:cNvSpPr>
                <a:spLocks noChangeArrowheads="1"/>
              </p:cNvSpPr>
              <p:nvPr/>
            </p:nvSpPr>
            <p:spPr bwMode="auto">
              <a:xfrm>
                <a:off x="3264" y="4976"/>
                <a:ext cx="512" cy="1008"/>
              </a:xfrm>
              <a:prstGeom prst="cube">
                <a:avLst>
                  <a:gd name="adj" fmla="val 25000"/>
                </a:avLst>
              </a:prstGeom>
              <a:gradFill rotWithShape="0">
                <a:gsLst>
                  <a:gs pos="0">
                    <a:srgbClr val="000000"/>
                  </a:gs>
                  <a:gs pos="100000">
                    <a:srgbClr val="000000">
                      <a:gamma/>
                      <a:tint val="23529"/>
                      <a:invGamma/>
                    </a:srgbClr>
                  </a:gs>
                </a:gsLst>
                <a:path path="rect">
                  <a:fillToRect r="100000" b="100000"/>
                </a:path>
              </a:gradFill>
              <a:ln w="9525">
                <a:solidFill>
                  <a:srgbClr val="000000"/>
                </a:solidFill>
                <a:miter lim="800000"/>
                <a:headEnd/>
                <a:tailEnd/>
              </a:ln>
            </p:spPr>
            <p:txBody>
              <a:bodyPr rot="0" vert="horz" wrap="square" lIns="91440" tIns="45720" rIns="91440" bIns="45720" anchor="t" anchorCtr="0" upright="1">
                <a:noAutofit/>
              </a:bodyPr>
              <a:lstStyle/>
              <a:p>
                <a:endParaRPr lang="fr-FR"/>
              </a:p>
            </p:txBody>
          </p:sp>
          <p:sp>
            <p:nvSpPr>
              <p:cNvPr id="24" name="AutoShape 17"/>
              <p:cNvSpPr>
                <a:spLocks noChangeArrowheads="1"/>
              </p:cNvSpPr>
              <p:nvPr/>
            </p:nvSpPr>
            <p:spPr bwMode="auto">
              <a:xfrm rot="5400000">
                <a:off x="3544" y="5224"/>
                <a:ext cx="400" cy="144"/>
              </a:xfrm>
              <a:prstGeom prst="can">
                <a:avLst>
                  <a:gd name="adj" fmla="val 50000"/>
                </a:avLst>
              </a:prstGeom>
              <a:gradFill rotWithShape="0">
                <a:gsLst>
                  <a:gs pos="0">
                    <a:srgbClr val="FFFFFF"/>
                  </a:gs>
                  <a:gs pos="100000">
                    <a:srgbClr val="FFFFFF">
                      <a:gamma/>
                      <a:shade val="46275"/>
                      <a:invGamma/>
                    </a:srgbClr>
                  </a:gs>
                </a:gsLst>
                <a:path path="rect">
                  <a:fillToRect r="100000" b="100000"/>
                </a:path>
              </a:gradFill>
              <a:ln w="9525">
                <a:solidFill>
                  <a:srgbClr val="000000"/>
                </a:solidFill>
                <a:round/>
                <a:headEnd/>
                <a:tailEnd/>
              </a:ln>
            </p:spPr>
            <p:txBody>
              <a:bodyPr rot="0" vert="horz" wrap="square" lIns="91440" tIns="45720" rIns="91440" bIns="45720" anchor="t" anchorCtr="0" upright="1">
                <a:noAutofit/>
              </a:bodyPr>
              <a:lstStyle/>
              <a:p>
                <a:endParaRPr lang="fr-FR"/>
              </a:p>
            </p:txBody>
          </p:sp>
        </p:grpSp>
      </p:grpSp>
      <p:sp>
        <p:nvSpPr>
          <p:cNvPr id="5" name="Text Box 31"/>
          <p:cNvSpPr txBox="1">
            <a:spLocks noChangeArrowheads="1"/>
          </p:cNvSpPr>
          <p:nvPr>
            <p:custDataLst>
              <p:tags r:id="rId5"/>
            </p:custDataLst>
          </p:nvPr>
        </p:nvSpPr>
        <p:spPr bwMode="auto">
          <a:xfrm>
            <a:off x="587072" y="5456309"/>
            <a:ext cx="1087344" cy="375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b="1" dirty="0" smtClean="0">
                <a:effectLst/>
                <a:latin typeface="Times New Roman"/>
                <a:ea typeface="Times New Roman"/>
              </a:rPr>
              <a:t>Émetteur</a:t>
            </a:r>
            <a:endParaRPr lang="fr-FR" sz="1600" b="1" dirty="0">
              <a:effectLst/>
              <a:latin typeface="Times New Roman"/>
              <a:ea typeface="Times New Roman"/>
            </a:endParaRPr>
          </a:p>
        </p:txBody>
      </p:sp>
      <p:sp>
        <p:nvSpPr>
          <p:cNvPr id="6" name="Text Box 32"/>
          <p:cNvSpPr txBox="1">
            <a:spLocks noChangeArrowheads="1"/>
          </p:cNvSpPr>
          <p:nvPr>
            <p:custDataLst>
              <p:tags r:id="rId6"/>
            </p:custDataLst>
          </p:nvPr>
        </p:nvSpPr>
        <p:spPr bwMode="auto">
          <a:xfrm>
            <a:off x="4242081" y="5517232"/>
            <a:ext cx="1210936" cy="314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b="1" dirty="0">
                <a:effectLst/>
                <a:latin typeface="Times New Roman"/>
                <a:ea typeface="Times New Roman"/>
              </a:rPr>
              <a:t>Récepteur</a:t>
            </a:r>
          </a:p>
        </p:txBody>
      </p:sp>
      <p:sp>
        <p:nvSpPr>
          <p:cNvPr id="48" name="Rectangle 47"/>
          <p:cNvSpPr>
            <a:spLocks noChangeArrowheads="1"/>
          </p:cNvSpPr>
          <p:nvPr>
            <p:custDataLst>
              <p:tags r:id="rId7"/>
            </p:custDataLst>
          </p:nvPr>
        </p:nvSpPr>
        <p:spPr bwMode="auto">
          <a:xfrm>
            <a:off x="120143" y="1280374"/>
            <a:ext cx="838842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fr-FR" sz="16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Système barrage</a:t>
            </a: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 </a:t>
            </a:r>
          </a:p>
          <a:p>
            <a:pPr marL="0" marR="0" lvl="0" indent="0" algn="l" defTabSz="914400" rtl="0" eaLnBrk="1" fontAlgn="base" latinLnBrk="0" hangingPunct="1">
              <a:lnSpc>
                <a:spcPct val="100000"/>
              </a:lnSpc>
              <a:spcBef>
                <a:spcPct val="0"/>
              </a:spcBef>
              <a:spcAft>
                <a:spcPct val="0"/>
              </a:spcAft>
              <a:buClrTx/>
              <a:buSzTx/>
              <a:tabLst>
                <a:tab pos="457200" algn="l"/>
              </a:tabLst>
            </a:pPr>
            <a:endParaRPr lang="fr-FR" sz="1600" b="1"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tab pos="457200" algn="l"/>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L’objet à détecter va couper un faisceau lumineux en passant entre l’émetteur de ce faisceau et le récepteur.</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51" name="Rectangle 50"/>
          <p:cNvSpPr/>
          <p:nvPr>
            <p:custDataLst>
              <p:tags r:id="rId8"/>
            </p:custDataLst>
          </p:nvPr>
        </p:nvSpPr>
        <p:spPr>
          <a:xfrm>
            <a:off x="1763688" y="332656"/>
            <a:ext cx="4459875" cy="523220"/>
          </a:xfrm>
          <a:prstGeom prst="rect">
            <a:avLst/>
          </a:prstGeom>
        </p:spPr>
        <p:txBody>
          <a:bodyPr wrap="none">
            <a:spAutoFit/>
          </a:bodyPr>
          <a:lstStyle/>
          <a:p>
            <a:pPr lvl="0" fontAlgn="base">
              <a:spcBef>
                <a:spcPct val="0"/>
              </a:spcBef>
              <a:spcAft>
                <a:spcPct val="0"/>
              </a:spcAft>
            </a:pPr>
            <a:r>
              <a:rPr lang="fr-FR" sz="2800" b="1" dirty="0">
                <a:effectLst>
                  <a:outerShdw blurRad="38100" dist="38100" dir="2700000" algn="tl">
                    <a:srgbClr val="000000">
                      <a:alpha val="43137"/>
                    </a:srgbClr>
                  </a:outerShdw>
                </a:effectLst>
                <a:latin typeface="Times New Roman" pitchFamily="18" charset="0"/>
                <a:cs typeface="Times New Roman" pitchFamily="18" charset="0"/>
              </a:rPr>
              <a:t>Détecteurs </a:t>
            </a:r>
            <a:r>
              <a:rPr lang="fr-FR" sz="2800" b="1" dirty="0" smtClean="0">
                <a:effectLst>
                  <a:outerShdw blurRad="38100" dist="38100" dir="2700000" algn="tl">
                    <a:srgbClr val="000000">
                      <a:alpha val="43137"/>
                    </a:srgbClr>
                  </a:outerShdw>
                </a:effectLst>
                <a:latin typeface="Times New Roman" pitchFamily="18" charset="0"/>
                <a:cs typeface="Times New Roman" pitchFamily="18" charset="0"/>
              </a:rPr>
              <a:t>photoélectriques</a:t>
            </a:r>
            <a:endParaRPr lang="fr-FR"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ZoneTexte 1"/>
          <p:cNvSpPr txBox="1"/>
          <p:nvPr>
            <p:custDataLst>
              <p:tags r:id="rId9"/>
            </p:custDataLst>
          </p:nvPr>
        </p:nvSpPr>
        <p:spPr>
          <a:xfrm>
            <a:off x="1963631" y="2603813"/>
            <a:ext cx="2738900" cy="646331"/>
          </a:xfrm>
          <a:prstGeom prst="rect">
            <a:avLst/>
          </a:prstGeom>
          <a:noFill/>
        </p:spPr>
        <p:txBody>
          <a:bodyPr wrap="square" rtlCol="0">
            <a:spAutoFit/>
          </a:bodyPr>
          <a:lstStyle/>
          <a:p>
            <a:r>
              <a:rPr lang="fr-FR" dirty="0" smtClean="0"/>
              <a:t>« Cliquez sur l’objet pour l’avancer , ou le reculer» </a:t>
            </a:r>
            <a:endParaRPr lang="fr-FR" dirty="0"/>
          </a:p>
        </p:txBody>
      </p:sp>
      <p:grpSp>
        <p:nvGrpSpPr>
          <p:cNvPr id="7" name="Groupe 6"/>
          <p:cNvGrpSpPr/>
          <p:nvPr>
            <p:custDataLst>
              <p:tags r:id="rId10"/>
            </p:custDataLst>
          </p:nvPr>
        </p:nvGrpSpPr>
        <p:grpSpPr>
          <a:xfrm>
            <a:off x="5727572" y="3819161"/>
            <a:ext cx="2553364" cy="1374681"/>
            <a:chOff x="6027147" y="3062431"/>
            <a:chExt cx="2553364" cy="1374681"/>
          </a:xfrm>
        </p:grpSpPr>
        <p:sp>
          <p:nvSpPr>
            <p:cNvPr id="66" name="Line 41"/>
            <p:cNvSpPr>
              <a:spLocks noChangeShapeType="1"/>
            </p:cNvSpPr>
            <p:nvPr/>
          </p:nvSpPr>
          <p:spPr bwMode="auto">
            <a:xfrm flipH="1">
              <a:off x="7122523" y="317196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7" name="Oval 42"/>
            <p:cNvSpPr>
              <a:spLocks noChangeArrowheads="1"/>
            </p:cNvSpPr>
            <p:nvPr/>
          </p:nvSpPr>
          <p:spPr bwMode="auto">
            <a:xfrm>
              <a:off x="7046323" y="354503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8" name="Line 43"/>
            <p:cNvSpPr>
              <a:spLocks noChangeShapeType="1"/>
            </p:cNvSpPr>
            <p:nvPr/>
          </p:nvSpPr>
          <p:spPr bwMode="auto">
            <a:xfrm>
              <a:off x="6908210" y="354503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9" name="Rectangle 44"/>
            <p:cNvSpPr>
              <a:spLocks noChangeArrowheads="1"/>
            </p:cNvSpPr>
            <p:nvPr/>
          </p:nvSpPr>
          <p:spPr bwMode="auto">
            <a:xfrm rot="16200000">
              <a:off x="6749460" y="39831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70" name="Rectangle 45"/>
            <p:cNvSpPr>
              <a:spLocks noChangeArrowheads="1"/>
            </p:cNvSpPr>
            <p:nvPr/>
          </p:nvSpPr>
          <p:spPr bwMode="auto">
            <a:xfrm rot="16200000">
              <a:off x="6749460" y="32846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71" name="Line 58"/>
            <p:cNvSpPr>
              <a:spLocks noChangeShapeType="1"/>
            </p:cNvSpPr>
            <p:nvPr/>
          </p:nvSpPr>
          <p:spPr bwMode="auto">
            <a:xfrm flipH="1">
              <a:off x="6604997" y="378156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73" name="Line 49"/>
            <p:cNvSpPr>
              <a:spLocks noChangeShapeType="1"/>
            </p:cNvSpPr>
            <p:nvPr/>
          </p:nvSpPr>
          <p:spPr bwMode="auto">
            <a:xfrm flipH="1">
              <a:off x="8262348" y="3187749"/>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4" name="Oval 50"/>
            <p:cNvSpPr>
              <a:spLocks noChangeArrowheads="1"/>
            </p:cNvSpPr>
            <p:nvPr/>
          </p:nvSpPr>
          <p:spPr bwMode="auto">
            <a:xfrm>
              <a:off x="8197261" y="356081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5" name="Line 51"/>
            <p:cNvSpPr>
              <a:spLocks noChangeShapeType="1"/>
            </p:cNvSpPr>
            <p:nvPr/>
          </p:nvSpPr>
          <p:spPr bwMode="auto">
            <a:xfrm flipH="1">
              <a:off x="8263936" y="3517949"/>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6" name="Line 52"/>
            <p:cNvSpPr>
              <a:spLocks noChangeShapeType="1"/>
            </p:cNvSpPr>
            <p:nvPr/>
          </p:nvSpPr>
          <p:spPr bwMode="auto">
            <a:xfrm>
              <a:off x="8262348" y="3563986"/>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7" name="Rectangle 53"/>
            <p:cNvSpPr>
              <a:spLocks noChangeArrowheads="1"/>
            </p:cNvSpPr>
            <p:nvPr/>
          </p:nvSpPr>
          <p:spPr bwMode="auto">
            <a:xfrm rot="16200000">
              <a:off x="7892461" y="4002136"/>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12</a:t>
              </a:r>
            </a:p>
          </p:txBody>
        </p:sp>
        <p:sp>
          <p:nvSpPr>
            <p:cNvPr id="78" name="Rectangle 54"/>
            <p:cNvSpPr>
              <a:spLocks noChangeArrowheads="1"/>
            </p:cNvSpPr>
            <p:nvPr/>
          </p:nvSpPr>
          <p:spPr bwMode="auto">
            <a:xfrm rot="16200000">
              <a:off x="7903573" y="3263949"/>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11</a:t>
              </a:r>
            </a:p>
          </p:txBody>
        </p:sp>
        <p:sp>
          <p:nvSpPr>
            <p:cNvPr id="83" name="Rectangle 85"/>
            <p:cNvSpPr>
              <a:spLocks noChangeArrowheads="1"/>
            </p:cNvSpPr>
            <p:nvPr/>
          </p:nvSpPr>
          <p:spPr bwMode="auto">
            <a:xfrm>
              <a:off x="6027147" y="3062431"/>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84" name="Rectangle 86"/>
            <p:cNvSpPr>
              <a:spLocks noChangeArrowheads="1"/>
            </p:cNvSpPr>
            <p:nvPr/>
          </p:nvSpPr>
          <p:spPr bwMode="auto">
            <a:xfrm>
              <a:off x="7239998" y="3072255"/>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sp useBgFill="1">
          <p:nvSpPr>
            <p:cNvPr id="63" name="Rectangle 62"/>
            <p:cNvSpPr/>
            <p:nvPr/>
          </p:nvSpPr>
          <p:spPr>
            <a:xfrm>
              <a:off x="6860118" y="3510118"/>
              <a:ext cx="327597" cy="4762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Line 43"/>
            <p:cNvSpPr>
              <a:spLocks noChangeShapeType="1"/>
            </p:cNvSpPr>
            <p:nvPr/>
          </p:nvSpPr>
          <p:spPr bwMode="auto">
            <a:xfrm>
              <a:off x="7115707" y="3510118"/>
              <a:ext cx="0" cy="475731"/>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5" name="Line 58"/>
            <p:cNvSpPr>
              <a:spLocks noChangeShapeType="1"/>
            </p:cNvSpPr>
            <p:nvPr/>
          </p:nvSpPr>
          <p:spPr bwMode="auto">
            <a:xfrm flipH="1" flipV="1">
              <a:off x="6604531" y="3781061"/>
              <a:ext cx="511175" cy="856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useBgFill="1">
          <p:nvSpPr>
            <p:cNvPr id="60" name="Rectangle 59"/>
            <p:cNvSpPr/>
            <p:nvPr/>
          </p:nvSpPr>
          <p:spPr>
            <a:xfrm>
              <a:off x="8076878" y="3585643"/>
              <a:ext cx="317624" cy="364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Line 43"/>
            <p:cNvSpPr>
              <a:spLocks noChangeShapeType="1"/>
            </p:cNvSpPr>
            <p:nvPr/>
          </p:nvSpPr>
          <p:spPr bwMode="auto">
            <a:xfrm flipH="1">
              <a:off x="8284840" y="3535452"/>
              <a:ext cx="295671" cy="41429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2" name="Line 58"/>
            <p:cNvSpPr>
              <a:spLocks noChangeShapeType="1"/>
            </p:cNvSpPr>
            <p:nvPr/>
          </p:nvSpPr>
          <p:spPr bwMode="auto">
            <a:xfrm flipH="1">
              <a:off x="7793377" y="3732140"/>
              <a:ext cx="659010" cy="2091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4" name="Groupe 3"/>
            <p:cNvGrpSpPr/>
            <p:nvPr/>
          </p:nvGrpSpPr>
          <p:grpSpPr>
            <a:xfrm>
              <a:off x="6170831" y="3539475"/>
              <a:ext cx="441445" cy="479020"/>
              <a:chOff x="7082946" y="5156236"/>
              <a:chExt cx="762000" cy="685800"/>
            </a:xfrm>
            <a:solidFill>
              <a:schemeClr val="bg1">
                <a:lumMod val="75000"/>
              </a:schemeClr>
            </a:solidFill>
          </p:grpSpPr>
          <p:sp>
            <p:nvSpPr>
              <p:cNvPr id="115"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116" name="Group 14"/>
              <p:cNvGrpSpPr>
                <a:grpSpLocks/>
              </p:cNvGrpSpPr>
              <p:nvPr/>
            </p:nvGrpSpPr>
            <p:grpSpPr bwMode="auto">
              <a:xfrm>
                <a:off x="7540146" y="5232436"/>
                <a:ext cx="152400" cy="304800"/>
                <a:chOff x="2400" y="2320"/>
                <a:chExt cx="192" cy="320"/>
              </a:xfrm>
              <a:grpFill/>
            </p:grpSpPr>
            <p:sp>
              <p:nvSpPr>
                <p:cNvPr id="132"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133"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134"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117"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118"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119"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120"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21"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122"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23"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nvGrpSpPr>
            <p:cNvPr id="149" name="Groupe 148"/>
            <p:cNvGrpSpPr/>
            <p:nvPr/>
          </p:nvGrpSpPr>
          <p:grpSpPr>
            <a:xfrm>
              <a:off x="7351932" y="3513549"/>
              <a:ext cx="441445" cy="479020"/>
              <a:chOff x="7082946" y="5156236"/>
              <a:chExt cx="762000" cy="685800"/>
            </a:xfrm>
            <a:solidFill>
              <a:schemeClr val="bg1">
                <a:lumMod val="75000"/>
              </a:schemeClr>
            </a:solidFill>
          </p:grpSpPr>
          <p:sp>
            <p:nvSpPr>
              <p:cNvPr id="150"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151" name="Group 14"/>
              <p:cNvGrpSpPr>
                <a:grpSpLocks/>
              </p:cNvGrpSpPr>
              <p:nvPr/>
            </p:nvGrpSpPr>
            <p:grpSpPr bwMode="auto">
              <a:xfrm>
                <a:off x="7540146" y="5232436"/>
                <a:ext cx="152400" cy="304800"/>
                <a:chOff x="2400" y="2320"/>
                <a:chExt cx="192" cy="320"/>
              </a:xfrm>
              <a:grpFill/>
            </p:grpSpPr>
            <p:sp>
              <p:nvSpPr>
                <p:cNvPr id="159"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160"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161"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152"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153"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154"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155"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56"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157"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58"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grpSp>
        <p:nvGrpSpPr>
          <p:cNvPr id="9" name="Groupe 8"/>
          <p:cNvGrpSpPr/>
          <p:nvPr>
            <p:custDataLst>
              <p:tags r:id="rId11"/>
            </p:custDataLst>
          </p:nvPr>
        </p:nvGrpSpPr>
        <p:grpSpPr>
          <a:xfrm>
            <a:off x="5729362" y="3809540"/>
            <a:ext cx="2590626" cy="1374681"/>
            <a:chOff x="5727572" y="2539015"/>
            <a:chExt cx="2590626" cy="1374681"/>
          </a:xfrm>
        </p:grpSpPr>
        <p:grpSp>
          <p:nvGrpSpPr>
            <p:cNvPr id="162" name="Groupe 161"/>
            <p:cNvGrpSpPr/>
            <p:nvPr/>
          </p:nvGrpSpPr>
          <p:grpSpPr>
            <a:xfrm>
              <a:off x="5727572" y="2539015"/>
              <a:ext cx="2395539" cy="1374681"/>
              <a:chOff x="6027147" y="3062431"/>
              <a:chExt cx="2395539" cy="1374681"/>
            </a:xfrm>
          </p:grpSpPr>
          <p:sp>
            <p:nvSpPr>
              <p:cNvPr id="163" name="Line 41"/>
              <p:cNvSpPr>
                <a:spLocks noChangeShapeType="1"/>
              </p:cNvSpPr>
              <p:nvPr/>
            </p:nvSpPr>
            <p:spPr bwMode="auto">
              <a:xfrm flipH="1">
                <a:off x="7122523" y="317196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64" name="Oval 42"/>
              <p:cNvSpPr>
                <a:spLocks noChangeArrowheads="1"/>
              </p:cNvSpPr>
              <p:nvPr/>
            </p:nvSpPr>
            <p:spPr bwMode="auto">
              <a:xfrm>
                <a:off x="7046323" y="354503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65" name="Line 43"/>
              <p:cNvSpPr>
                <a:spLocks noChangeShapeType="1"/>
              </p:cNvSpPr>
              <p:nvPr/>
            </p:nvSpPr>
            <p:spPr bwMode="auto">
              <a:xfrm>
                <a:off x="6908210" y="354503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66" name="Rectangle 44"/>
              <p:cNvSpPr>
                <a:spLocks noChangeArrowheads="1"/>
              </p:cNvSpPr>
              <p:nvPr/>
            </p:nvSpPr>
            <p:spPr bwMode="auto">
              <a:xfrm rot="16200000">
                <a:off x="6749460" y="39831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167" name="Rectangle 45"/>
              <p:cNvSpPr>
                <a:spLocks noChangeArrowheads="1"/>
              </p:cNvSpPr>
              <p:nvPr/>
            </p:nvSpPr>
            <p:spPr bwMode="auto">
              <a:xfrm rot="16200000">
                <a:off x="6749460" y="32846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168" name="Line 58"/>
              <p:cNvSpPr>
                <a:spLocks noChangeShapeType="1"/>
              </p:cNvSpPr>
              <p:nvPr/>
            </p:nvSpPr>
            <p:spPr bwMode="auto">
              <a:xfrm flipH="1">
                <a:off x="6604997" y="378156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69" name="Line 49"/>
              <p:cNvSpPr>
                <a:spLocks noChangeShapeType="1"/>
              </p:cNvSpPr>
              <p:nvPr/>
            </p:nvSpPr>
            <p:spPr bwMode="auto">
              <a:xfrm flipH="1">
                <a:off x="8262348" y="3187749"/>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0" name="Oval 50"/>
              <p:cNvSpPr>
                <a:spLocks noChangeArrowheads="1"/>
              </p:cNvSpPr>
              <p:nvPr/>
            </p:nvSpPr>
            <p:spPr bwMode="auto">
              <a:xfrm>
                <a:off x="8197261" y="356081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1" name="Line 51"/>
              <p:cNvSpPr>
                <a:spLocks noChangeShapeType="1"/>
              </p:cNvSpPr>
              <p:nvPr/>
            </p:nvSpPr>
            <p:spPr bwMode="auto">
              <a:xfrm flipH="1">
                <a:off x="8263936" y="3517949"/>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2" name="Line 52"/>
              <p:cNvSpPr>
                <a:spLocks noChangeShapeType="1"/>
              </p:cNvSpPr>
              <p:nvPr/>
            </p:nvSpPr>
            <p:spPr bwMode="auto">
              <a:xfrm>
                <a:off x="8262348" y="3563986"/>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3" name="Rectangle 53"/>
              <p:cNvSpPr>
                <a:spLocks noChangeArrowheads="1"/>
              </p:cNvSpPr>
              <p:nvPr/>
            </p:nvSpPr>
            <p:spPr bwMode="auto">
              <a:xfrm rot="16200000">
                <a:off x="7892461" y="4002136"/>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12</a:t>
                </a:r>
              </a:p>
            </p:txBody>
          </p:sp>
          <p:sp>
            <p:nvSpPr>
              <p:cNvPr id="174" name="Rectangle 54"/>
              <p:cNvSpPr>
                <a:spLocks noChangeArrowheads="1"/>
              </p:cNvSpPr>
              <p:nvPr/>
            </p:nvSpPr>
            <p:spPr bwMode="auto">
              <a:xfrm rot="16200000">
                <a:off x="7903573" y="3263949"/>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11</a:t>
                </a:r>
              </a:p>
            </p:txBody>
          </p:sp>
          <p:sp>
            <p:nvSpPr>
              <p:cNvPr id="175" name="Rectangle 85"/>
              <p:cNvSpPr>
                <a:spLocks noChangeArrowheads="1"/>
              </p:cNvSpPr>
              <p:nvPr/>
            </p:nvSpPr>
            <p:spPr bwMode="auto">
              <a:xfrm>
                <a:off x="6027147" y="3062431"/>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176" name="Rectangle 86"/>
              <p:cNvSpPr>
                <a:spLocks noChangeArrowheads="1"/>
              </p:cNvSpPr>
              <p:nvPr/>
            </p:nvSpPr>
            <p:spPr bwMode="auto">
              <a:xfrm>
                <a:off x="7239998" y="3072255"/>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sp useBgFill="1">
            <p:nvSpPr>
              <p:cNvPr id="177" name="Rectangle 176"/>
              <p:cNvSpPr/>
              <p:nvPr/>
            </p:nvSpPr>
            <p:spPr>
              <a:xfrm>
                <a:off x="6860118" y="3510118"/>
                <a:ext cx="327597" cy="4762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Line 43"/>
              <p:cNvSpPr>
                <a:spLocks noChangeShapeType="1"/>
              </p:cNvSpPr>
              <p:nvPr/>
            </p:nvSpPr>
            <p:spPr bwMode="auto">
              <a:xfrm>
                <a:off x="6933940" y="3510118"/>
                <a:ext cx="181767" cy="475731"/>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9" name="Line 58"/>
              <p:cNvSpPr>
                <a:spLocks noChangeShapeType="1"/>
              </p:cNvSpPr>
              <p:nvPr/>
            </p:nvSpPr>
            <p:spPr bwMode="auto">
              <a:xfrm flipH="1" flipV="1">
                <a:off x="6604531" y="3781061"/>
                <a:ext cx="441792" cy="4284"/>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useBgFill="1">
            <p:nvSpPr>
              <p:cNvPr id="180" name="Rectangle 179"/>
              <p:cNvSpPr/>
              <p:nvPr/>
            </p:nvSpPr>
            <p:spPr>
              <a:xfrm>
                <a:off x="8076878" y="3585643"/>
                <a:ext cx="317624" cy="364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Line 43"/>
              <p:cNvSpPr>
                <a:spLocks noChangeShapeType="1"/>
              </p:cNvSpPr>
              <p:nvPr/>
            </p:nvSpPr>
            <p:spPr bwMode="auto">
              <a:xfrm flipH="1">
                <a:off x="8284839" y="3518744"/>
                <a:ext cx="85789" cy="431006"/>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82" name="Line 58"/>
              <p:cNvSpPr>
                <a:spLocks noChangeShapeType="1"/>
              </p:cNvSpPr>
              <p:nvPr/>
            </p:nvSpPr>
            <p:spPr bwMode="auto">
              <a:xfrm flipH="1">
                <a:off x="7793377" y="3734247"/>
                <a:ext cx="522946" cy="18812"/>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183" name="Groupe 182"/>
              <p:cNvGrpSpPr/>
              <p:nvPr/>
            </p:nvGrpSpPr>
            <p:grpSpPr>
              <a:xfrm>
                <a:off x="6170831" y="3539475"/>
                <a:ext cx="441445" cy="479020"/>
                <a:chOff x="7082946" y="5156236"/>
                <a:chExt cx="762000" cy="685800"/>
              </a:xfrm>
              <a:solidFill>
                <a:schemeClr val="bg1">
                  <a:lumMod val="75000"/>
                </a:schemeClr>
              </a:solidFill>
            </p:grpSpPr>
            <p:sp>
              <p:nvSpPr>
                <p:cNvPr id="197"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198" name="Group 14"/>
                <p:cNvGrpSpPr>
                  <a:grpSpLocks/>
                </p:cNvGrpSpPr>
                <p:nvPr/>
              </p:nvGrpSpPr>
              <p:grpSpPr bwMode="auto">
                <a:xfrm>
                  <a:off x="7540146" y="5232436"/>
                  <a:ext cx="152400" cy="304800"/>
                  <a:chOff x="2400" y="2320"/>
                  <a:chExt cx="192" cy="320"/>
                </a:xfrm>
                <a:grpFill/>
              </p:grpSpPr>
              <p:sp>
                <p:nvSpPr>
                  <p:cNvPr id="206"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207"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208"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199"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200"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201"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202"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203"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204"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205"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nvGrpSpPr>
              <p:cNvPr id="184" name="Groupe 183"/>
              <p:cNvGrpSpPr/>
              <p:nvPr/>
            </p:nvGrpSpPr>
            <p:grpSpPr>
              <a:xfrm>
                <a:off x="7351932" y="3513549"/>
                <a:ext cx="441445" cy="479020"/>
                <a:chOff x="7082946" y="5156236"/>
                <a:chExt cx="762000" cy="685800"/>
              </a:xfrm>
              <a:solidFill>
                <a:schemeClr val="bg1">
                  <a:lumMod val="75000"/>
                </a:schemeClr>
              </a:solidFill>
            </p:grpSpPr>
            <p:sp>
              <p:nvSpPr>
                <p:cNvPr id="185"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186" name="Group 14"/>
                <p:cNvGrpSpPr>
                  <a:grpSpLocks/>
                </p:cNvGrpSpPr>
                <p:nvPr/>
              </p:nvGrpSpPr>
              <p:grpSpPr bwMode="auto">
                <a:xfrm>
                  <a:off x="7540146" y="5232436"/>
                  <a:ext cx="152400" cy="304800"/>
                  <a:chOff x="2400" y="2320"/>
                  <a:chExt cx="192" cy="320"/>
                </a:xfrm>
                <a:grpFill/>
              </p:grpSpPr>
              <p:sp>
                <p:nvSpPr>
                  <p:cNvPr id="194"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195"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196"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187"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188"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189"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190"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91"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192"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93"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sp useBgFill="1">
          <p:nvSpPr>
            <p:cNvPr id="8" name="Ellipse 7"/>
            <p:cNvSpPr/>
            <p:nvPr/>
          </p:nvSpPr>
          <p:spPr>
            <a:xfrm rot="1413746">
              <a:off x="8102174" y="2961751"/>
              <a:ext cx="216024" cy="41536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5" name="Flèche droite rayée 54"/>
          <p:cNvSpPr/>
          <p:nvPr>
            <p:custDataLst>
              <p:tags r:id="rId12"/>
            </p:custDataLst>
          </p:nvPr>
        </p:nvSpPr>
        <p:spPr>
          <a:xfrm>
            <a:off x="4945791" y="4398926"/>
            <a:ext cx="216024" cy="127001"/>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2248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par>
                          <p:cTn id="8" fill="hold">
                            <p:stCondLst>
                              <p:cond delay="16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2100"/>
                            </p:stCondLst>
                            <p:childTnLst>
                              <p:par>
                                <p:cTn id="15" presetID="53" presetClass="entr" presetSubtype="16"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par>
                          <p:cTn id="25" fill="hold">
                            <p:stCondLst>
                              <p:cond delay="2600"/>
                            </p:stCondLst>
                            <p:childTnLst>
                              <p:par>
                                <p:cTn id="26" presetID="10"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par>
                          <p:cTn id="29" fill="hold">
                            <p:stCondLst>
                              <p:cond delay="3100"/>
                            </p:stCondLst>
                            <p:childTnLst>
                              <p:par>
                                <p:cTn id="30" presetID="10" presetClass="entr" presetSubtype="0"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par>
                          <p:cTn id="33" fill="hold">
                            <p:stCondLst>
                              <p:cond delay="3600"/>
                            </p:stCondLst>
                            <p:childTnLst>
                              <p:par>
                                <p:cTn id="34" presetID="22" presetClass="entr" presetSubtype="8" fill="hold" grpId="0" nodeType="after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wipe(left)">
                                      <p:cBhvr>
                                        <p:cTn id="36" dur="1000"/>
                                        <p:tgtEl>
                                          <p:spTgt spid="53"/>
                                        </p:tgtEl>
                                      </p:cBhvr>
                                    </p:animEffect>
                                  </p:childTnLst>
                                </p:cTn>
                              </p:par>
                            </p:childTnLst>
                          </p:cTn>
                        </p:par>
                        <p:par>
                          <p:cTn id="37" fill="hold">
                            <p:stCondLst>
                              <p:cond delay="4600"/>
                            </p:stCondLst>
                            <p:childTnLst>
                              <p:par>
                                <p:cTn id="38" presetID="1" presetClass="entr" presetSubtype="0" fill="hold" grpId="1" nodeType="afterEffect">
                                  <p:stCondLst>
                                    <p:cond delay="0"/>
                                  </p:stCondLst>
                                  <p:childTnLst>
                                    <p:set>
                                      <p:cBhvr>
                                        <p:cTn id="39" dur="1" fill="hold">
                                          <p:stCondLst>
                                            <p:cond delay="0"/>
                                          </p:stCondLst>
                                        </p:cTn>
                                        <p:tgtEl>
                                          <p:spTgt spid="55"/>
                                        </p:tgtEl>
                                        <p:attrNameLst>
                                          <p:attrName>style.visibility</p:attrName>
                                        </p:attrNameLst>
                                      </p:cBhvr>
                                      <p:to>
                                        <p:strVal val="visible"/>
                                      </p:to>
                                    </p:set>
                                  </p:childTnLst>
                                </p:cTn>
                              </p:par>
                            </p:childTnLst>
                          </p:cTn>
                        </p:par>
                        <p:par>
                          <p:cTn id="40" fill="hold">
                            <p:stCondLst>
                              <p:cond delay="4600"/>
                            </p:stCondLst>
                            <p:childTnLst>
                              <p:par>
                                <p:cTn id="41" presetID="63" presetClass="path" presetSubtype="0" repeatCount="10000" accel="50000" decel="50000" fill="remove" grpId="0" nodeType="afterEffect">
                                  <p:stCondLst>
                                    <p:cond delay="0"/>
                                  </p:stCondLst>
                                  <p:childTnLst>
                                    <p:animMotion origin="layout" path="M -4.16667E-6 -3.7037E-7 L 0.1632 -0.00185 " pathEditMode="relative" rAng="0" ptsTypes="AA">
                                      <p:cBhvr>
                                        <p:cTn id="42" dur="2000" fill="hold"/>
                                        <p:tgtEl>
                                          <p:spTgt spid="55"/>
                                        </p:tgtEl>
                                        <p:attrNameLst>
                                          <p:attrName>ppt_x</p:attrName>
                                          <p:attrName>ppt_y</p:attrName>
                                        </p:attrNameLst>
                                      </p:cBhvr>
                                      <p:rCtr x="8160" y="-93"/>
                                    </p:animMotion>
                                  </p:childTnLst>
                                </p:cTn>
                              </p:par>
                              <p:par>
                                <p:cTn id="43" presetID="1" presetClass="exit" presetSubtype="0" fill="hold" nodeType="withEffect">
                                  <p:stCondLst>
                                    <p:cond delay="1750"/>
                                  </p:stCondLst>
                                  <p:childTnLst>
                                    <p:set>
                                      <p:cBhvr>
                                        <p:cTn id="44" dur="1" fill="hold">
                                          <p:stCondLst>
                                            <p:cond delay="0"/>
                                          </p:stCondLst>
                                        </p:cTn>
                                        <p:tgtEl>
                                          <p:spTgt spid="9"/>
                                        </p:tgtEl>
                                        <p:attrNameLst>
                                          <p:attrName>style.visibility</p:attrName>
                                        </p:attrNameLst>
                                      </p:cBhvr>
                                      <p:to>
                                        <p:strVal val="hidden"/>
                                      </p:to>
                                    </p:set>
                                  </p:childTnLst>
                                </p:cTn>
                              </p:par>
                              <p:par>
                                <p:cTn id="45" presetID="53" presetClass="entr" presetSubtype="16" fill="hold" grpId="8" nodeType="withEffect">
                                  <p:stCondLst>
                                    <p:cond delay="0"/>
                                  </p:stCondLst>
                                  <p:childTnLst>
                                    <p:set>
                                      <p:cBhvr>
                                        <p:cTn id="46" dur="1" fill="hold">
                                          <p:stCondLst>
                                            <p:cond delay="0"/>
                                          </p:stCondLst>
                                        </p:cTn>
                                        <p:tgtEl>
                                          <p:spTgt spid="52"/>
                                        </p:tgtEl>
                                        <p:attrNameLst>
                                          <p:attrName>style.visibility</p:attrName>
                                        </p:attrNameLst>
                                      </p:cBhvr>
                                      <p:to>
                                        <p:strVal val="visible"/>
                                      </p:to>
                                    </p:set>
                                    <p:anim calcmode="lin" valueType="num">
                                      <p:cBhvr>
                                        <p:cTn id="47" dur="500" fill="hold"/>
                                        <p:tgtEl>
                                          <p:spTgt spid="52"/>
                                        </p:tgtEl>
                                        <p:attrNameLst>
                                          <p:attrName>ppt_w</p:attrName>
                                        </p:attrNameLst>
                                      </p:cBhvr>
                                      <p:tavLst>
                                        <p:tav tm="0">
                                          <p:val>
                                            <p:fltVal val="0"/>
                                          </p:val>
                                        </p:tav>
                                        <p:tav tm="100000">
                                          <p:val>
                                            <p:strVal val="#ppt_w"/>
                                          </p:val>
                                        </p:tav>
                                      </p:tavLst>
                                    </p:anim>
                                    <p:anim calcmode="lin" valueType="num">
                                      <p:cBhvr>
                                        <p:cTn id="48" dur="500" fill="hold"/>
                                        <p:tgtEl>
                                          <p:spTgt spid="52"/>
                                        </p:tgtEl>
                                        <p:attrNameLst>
                                          <p:attrName>ppt_h</p:attrName>
                                        </p:attrNameLst>
                                      </p:cBhvr>
                                      <p:tavLst>
                                        <p:tav tm="0">
                                          <p:val>
                                            <p:fltVal val="0"/>
                                          </p:val>
                                        </p:tav>
                                        <p:tav tm="100000">
                                          <p:val>
                                            <p:strVal val="#ppt_h"/>
                                          </p:val>
                                        </p:tav>
                                      </p:tavLst>
                                    </p:anim>
                                    <p:animEffect transition="in" filter="fade">
                                      <p:cBhvr>
                                        <p:cTn id="49" dur="500"/>
                                        <p:tgtEl>
                                          <p:spTgt spid="5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52"/>
                    </p:tgtEl>
                  </p:cond>
                </p:stCondLst>
                <p:endSync evt="end" delay="0">
                  <p:rtn val="all"/>
                </p:endSync>
                <p:childTnLst>
                  <p:par>
                    <p:cTn id="54" fill="hold">
                      <p:stCondLst>
                        <p:cond delay="0"/>
                      </p:stCondLst>
                      <p:childTnLst>
                        <p:par>
                          <p:cTn id="55" fill="hold">
                            <p:stCondLst>
                              <p:cond delay="0"/>
                            </p:stCondLst>
                            <p:childTnLst>
                              <p:par>
                                <p:cTn id="56" presetID="0" presetClass="path" presetSubtype="0" accel="50000" decel="50000" fill="hold" grpId="0" nodeType="clickEffect">
                                  <p:stCondLst>
                                    <p:cond delay="0"/>
                                  </p:stCondLst>
                                  <p:childTnLst>
                                    <p:animMotion origin="layout" path="M -2.5E-6 -3.21536E-6 C -0.00191 0.01874 -0.00139 0.03863 -0.0026 0.0583 C -0.00382 0.06362 -0.00712 0.06847 -0.00712 0.07403 C -0.00712 0.07472 -0.00712 0.07588 -0.00712 0.07634 L -0.02482 0.1388 L -0.02795 0.1684 " pathEditMode="relative" rAng="0" ptsTypes="fffAAA">
                                      <p:cBhvr>
                                        <p:cTn id="57" dur="2000" fill="hold"/>
                                        <p:tgtEl>
                                          <p:spTgt spid="52"/>
                                        </p:tgtEl>
                                        <p:attrNameLst>
                                          <p:attrName>ppt_x</p:attrName>
                                          <p:attrName>ppt_y</p:attrName>
                                        </p:attrNameLst>
                                      </p:cBhvr>
                                      <p:rCtr x="-1406" y="8420"/>
                                    </p:animMotion>
                                  </p:childTnLst>
                                </p:cTn>
                              </p:par>
                              <p:par>
                                <p:cTn id="58" presetID="6" presetClass="emph" presetSubtype="0" fill="hold" grpId="1" nodeType="withEffect">
                                  <p:stCondLst>
                                    <p:cond delay="0"/>
                                  </p:stCondLst>
                                  <p:childTnLst>
                                    <p:animScale>
                                      <p:cBhvr>
                                        <p:cTn id="59" dur="2000" fill="hold"/>
                                        <p:tgtEl>
                                          <p:spTgt spid="52"/>
                                        </p:tgtEl>
                                      </p:cBhvr>
                                      <p:by x="250000" y="250000"/>
                                    </p:animScale>
                                  </p:childTnLst>
                                </p:cTn>
                              </p:par>
                              <p:par>
                                <p:cTn id="60" presetID="22" presetClass="exit" presetSubtype="2" fill="hold" grpId="2" nodeType="withEffect">
                                  <p:stCondLst>
                                    <p:cond delay="750"/>
                                  </p:stCondLst>
                                  <p:childTnLst>
                                    <p:animEffect transition="out" filter="wipe(right)">
                                      <p:cBhvr>
                                        <p:cTn id="61" dur="500"/>
                                        <p:tgtEl>
                                          <p:spTgt spid="53"/>
                                        </p:tgtEl>
                                      </p:cBhvr>
                                    </p:animEffect>
                                    <p:set>
                                      <p:cBhvr>
                                        <p:cTn id="62" dur="1" fill="hold">
                                          <p:stCondLst>
                                            <p:cond delay="499"/>
                                          </p:stCondLst>
                                        </p:cTn>
                                        <p:tgtEl>
                                          <p:spTgt spid="53"/>
                                        </p:tgtEl>
                                        <p:attrNameLst>
                                          <p:attrName>style.visibility</p:attrName>
                                        </p:attrNameLst>
                                      </p:cBhvr>
                                      <p:to>
                                        <p:strVal val="hidden"/>
                                      </p:to>
                                    </p:set>
                                  </p:childTnLst>
                                </p:cTn>
                              </p:par>
                              <p:par>
                                <p:cTn id="63" presetID="1" presetClass="entr" presetSubtype="0" fill="hold" grpId="0" nodeType="withEffect">
                                  <p:stCondLst>
                                    <p:cond delay="750"/>
                                  </p:stCondLst>
                                  <p:childTnLst>
                                    <p:set>
                                      <p:cBhvr>
                                        <p:cTn id="64" dur="1" fill="hold">
                                          <p:stCondLst>
                                            <p:cond delay="0"/>
                                          </p:stCondLst>
                                        </p:cTn>
                                        <p:tgtEl>
                                          <p:spTgt spid="54"/>
                                        </p:tgtEl>
                                        <p:attrNameLst>
                                          <p:attrName>style.visibility</p:attrName>
                                        </p:attrNameLst>
                                      </p:cBhvr>
                                      <p:to>
                                        <p:strVal val="visible"/>
                                      </p:to>
                                    </p:set>
                                  </p:childTnLst>
                                </p:cTn>
                              </p:par>
                              <p:par>
                                <p:cTn id="65" presetID="1" presetClass="exit" presetSubtype="0" fill="hold" grpId="2" nodeType="withEffect">
                                  <p:stCondLst>
                                    <p:cond delay="2000"/>
                                  </p:stCondLst>
                                  <p:childTnLst>
                                    <p:set>
                                      <p:cBhvr>
                                        <p:cTn id="66" dur="1" fill="hold">
                                          <p:stCondLst>
                                            <p:cond delay="0"/>
                                          </p:stCondLst>
                                        </p:cTn>
                                        <p:tgtEl>
                                          <p:spTgt spid="55"/>
                                        </p:tgtEl>
                                        <p:attrNameLst>
                                          <p:attrName>style.visibility</p:attrName>
                                        </p:attrNameLst>
                                      </p:cBhvr>
                                      <p:to>
                                        <p:strVal val="hidden"/>
                                      </p:to>
                                    </p:set>
                                  </p:childTnLst>
                                </p:cTn>
                              </p:par>
                            </p:childTnLst>
                          </p:cTn>
                        </p:par>
                        <p:par>
                          <p:cTn id="67" fill="hold">
                            <p:stCondLst>
                              <p:cond delay="2000"/>
                            </p:stCondLst>
                            <p:childTnLst>
                              <p:par>
                                <p:cTn id="68" presetID="1" presetClass="entr" presetSubtype="0" fill="hold" nodeType="afterEffect">
                                  <p:stCondLst>
                                    <p:cond delay="0"/>
                                  </p:stCondLst>
                                  <p:childTnLst>
                                    <p:set>
                                      <p:cBhvr>
                                        <p:cTn id="69" dur="1" fill="hold">
                                          <p:stCondLst>
                                            <p:cond delay="0"/>
                                          </p:stCondLst>
                                        </p:cTn>
                                        <p:tgtEl>
                                          <p:spTgt spid="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0" presetClass="path" presetSubtype="0" accel="50000" decel="50000" fill="hold" grpId="10" nodeType="clickEffect">
                                  <p:stCondLst>
                                    <p:cond delay="0"/>
                                  </p:stCondLst>
                                  <p:childTnLst>
                                    <p:animMotion origin="layout" path="M -0.02795 0.16852 L -0.00451 0.08449 L -0.0019 0.05532 L -0.00243 0.00046 " pathEditMode="relative" ptsTypes="AAAA">
                                      <p:cBhvr>
                                        <p:cTn id="73" dur="2000" fill="hold"/>
                                        <p:tgtEl>
                                          <p:spTgt spid="52"/>
                                        </p:tgtEl>
                                        <p:attrNameLst>
                                          <p:attrName>ppt_x</p:attrName>
                                          <p:attrName>ppt_y</p:attrName>
                                        </p:attrNameLst>
                                      </p:cBhvr>
                                    </p:animMotion>
                                  </p:childTnLst>
                                </p:cTn>
                              </p:par>
                              <p:par>
                                <p:cTn id="74" presetID="6" presetClass="emph" presetSubtype="0" fill="hold" grpId="9" nodeType="withEffect">
                                  <p:stCondLst>
                                    <p:cond delay="0"/>
                                  </p:stCondLst>
                                  <p:childTnLst>
                                    <p:animScale>
                                      <p:cBhvr>
                                        <p:cTn id="75" dur="2000" fill="hold"/>
                                        <p:tgtEl>
                                          <p:spTgt spid="52"/>
                                        </p:tgtEl>
                                      </p:cBhvr>
                                      <p:by x="50000" y="50000"/>
                                    </p:animScale>
                                  </p:childTnLst>
                                </p:cTn>
                              </p:par>
                              <p:par>
                                <p:cTn id="76" presetID="1" presetClass="exit" presetSubtype="0" fill="hold" grpId="1" nodeType="withEffect">
                                  <p:stCondLst>
                                    <p:cond delay="750"/>
                                  </p:stCondLst>
                                  <p:childTnLst>
                                    <p:set>
                                      <p:cBhvr>
                                        <p:cTn id="77" dur="1" fill="hold">
                                          <p:stCondLst>
                                            <p:cond delay="0"/>
                                          </p:stCondLst>
                                        </p:cTn>
                                        <p:tgtEl>
                                          <p:spTgt spid="54"/>
                                        </p:tgtEl>
                                        <p:attrNameLst>
                                          <p:attrName>style.visibility</p:attrName>
                                        </p:attrNameLst>
                                      </p:cBhvr>
                                      <p:to>
                                        <p:strVal val="hidden"/>
                                      </p:to>
                                    </p:set>
                                  </p:childTnLst>
                                </p:cTn>
                              </p:par>
                              <p:par>
                                <p:cTn id="78" presetID="1" presetClass="entr" presetSubtype="0" fill="hold" grpId="3" nodeType="withEffect">
                                  <p:stCondLst>
                                    <p:cond delay="750"/>
                                  </p:stCondLst>
                                  <p:childTnLst>
                                    <p:set>
                                      <p:cBhvr>
                                        <p:cTn id="79" dur="1" fill="hold">
                                          <p:stCondLst>
                                            <p:cond delay="0"/>
                                          </p:stCondLst>
                                        </p:cTn>
                                        <p:tgtEl>
                                          <p:spTgt spid="53"/>
                                        </p:tgtEl>
                                        <p:attrNameLst>
                                          <p:attrName>style.visibility</p:attrName>
                                        </p:attrNameLst>
                                      </p:cBhvr>
                                      <p:to>
                                        <p:strVal val="visible"/>
                                      </p:to>
                                    </p:set>
                                  </p:childTnLst>
                                </p:cTn>
                              </p:par>
                              <p:par>
                                <p:cTn id="80" presetID="1" presetClass="entr" presetSubtype="0" fill="hold" grpId="4" nodeType="withEffect">
                                  <p:stCondLst>
                                    <p:cond delay="750"/>
                                  </p:stCondLst>
                                  <p:childTnLst>
                                    <p:set>
                                      <p:cBhvr>
                                        <p:cTn id="81" dur="1" fill="hold">
                                          <p:stCondLst>
                                            <p:cond delay="0"/>
                                          </p:stCondLst>
                                        </p:cTn>
                                        <p:tgtEl>
                                          <p:spTgt spid="55"/>
                                        </p:tgtEl>
                                        <p:attrNameLst>
                                          <p:attrName>style.visibility</p:attrName>
                                        </p:attrNameLst>
                                      </p:cBhvr>
                                      <p:to>
                                        <p:strVal val="visible"/>
                                      </p:to>
                                    </p:set>
                                  </p:childTnLst>
                                </p:cTn>
                              </p:par>
                              <p:par>
                                <p:cTn id="82" presetID="63" presetClass="path" presetSubtype="0" repeatCount="10000" accel="50000" decel="50000" fill="remove" grpId="3" nodeType="withEffect">
                                  <p:stCondLst>
                                    <p:cond delay="750"/>
                                  </p:stCondLst>
                                  <p:childTnLst>
                                    <p:animMotion origin="layout" path="M -4.16667E-6 -4.44444E-6 L 0.16007 -0.0037 " pathEditMode="relative" rAng="0" ptsTypes="AA">
                                      <p:cBhvr>
                                        <p:cTn id="83" dur="2000" fill="hold"/>
                                        <p:tgtEl>
                                          <p:spTgt spid="55"/>
                                        </p:tgtEl>
                                        <p:attrNameLst>
                                          <p:attrName>ppt_x</p:attrName>
                                          <p:attrName>ppt_y</p:attrName>
                                        </p:attrNameLst>
                                      </p:cBhvr>
                                      <p:rCtr x="8003" y="-185"/>
                                    </p:animMotion>
                                  </p:childTnLst>
                                </p:cTn>
                              </p:par>
                              <p:par>
                                <p:cTn id="84" presetID="1" presetClass="exit" presetSubtype="0" fill="hold" nodeType="withEffect">
                                  <p:stCondLst>
                                    <p:cond delay="750"/>
                                  </p:stCondLst>
                                  <p:childTnLst>
                                    <p:set>
                                      <p:cBhvr>
                                        <p:cTn id="85"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bldLst>
      <p:bldP spid="54" grpId="0" animBg="1"/>
      <p:bldP spid="54" grpId="1" animBg="1"/>
      <p:bldP spid="52" grpId="0" animBg="1"/>
      <p:bldP spid="52" grpId="1" animBg="1"/>
      <p:bldP spid="52" grpId="8" animBg="1"/>
      <p:bldP spid="52" grpId="9" animBg="1"/>
      <p:bldP spid="52" grpId="10" animBg="1"/>
      <p:bldP spid="53" grpId="0" animBg="1"/>
      <p:bldP spid="53" grpId="2" animBg="1"/>
      <p:bldP spid="53" grpId="3" animBg="1"/>
      <p:bldP spid="5" grpId="0"/>
      <p:bldP spid="6" grpId="0"/>
      <p:bldP spid="48" grpId="0"/>
      <p:bldP spid="2" grpId="0"/>
      <p:bldP spid="55" grpId="0" animBg="1"/>
      <p:bldP spid="55" grpId="1" animBg="1"/>
      <p:bldP spid="55" grpId="2" animBg="1"/>
      <p:bldP spid="55" grpId="3" animBg="1"/>
      <p:bldP spid="55" grpId="4"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9"/>
          <p:cNvGrpSpPr>
            <a:grpSpLocks/>
          </p:cNvGrpSpPr>
          <p:nvPr>
            <p:custDataLst>
              <p:tags r:id="rId1"/>
            </p:custDataLst>
          </p:nvPr>
        </p:nvGrpSpPr>
        <p:grpSpPr bwMode="auto">
          <a:xfrm>
            <a:off x="3608587" y="3537746"/>
            <a:ext cx="545566" cy="1228576"/>
            <a:chOff x="3264" y="4976"/>
            <a:chExt cx="552" cy="1008"/>
          </a:xfrm>
        </p:grpSpPr>
        <p:sp>
          <p:nvSpPr>
            <p:cNvPr id="5" name="AutoShape 40"/>
            <p:cNvSpPr>
              <a:spLocks noChangeArrowheads="1"/>
            </p:cNvSpPr>
            <p:nvPr/>
          </p:nvSpPr>
          <p:spPr bwMode="auto">
            <a:xfrm>
              <a:off x="3264" y="4976"/>
              <a:ext cx="512" cy="1008"/>
            </a:xfrm>
            <a:prstGeom prst="cube">
              <a:avLst>
                <a:gd name="adj" fmla="val 25000"/>
              </a:avLst>
            </a:prstGeom>
            <a:gradFill rotWithShape="0">
              <a:gsLst>
                <a:gs pos="0">
                  <a:srgbClr val="000000"/>
                </a:gs>
                <a:gs pos="100000">
                  <a:srgbClr val="000000">
                    <a:gamma/>
                    <a:tint val="23529"/>
                    <a:invGamma/>
                  </a:srgbClr>
                </a:gs>
              </a:gsLst>
              <a:path path="rect">
                <a:fillToRect r="100000" b="100000"/>
              </a:path>
            </a:gradFill>
            <a:ln w="9525">
              <a:solidFill>
                <a:srgbClr val="000000"/>
              </a:solidFill>
              <a:miter lim="800000"/>
              <a:headEnd/>
              <a:tailEnd/>
            </a:ln>
          </p:spPr>
          <p:txBody>
            <a:bodyPr rot="0" vert="horz" wrap="square" lIns="91440" tIns="45720" rIns="91440" bIns="45720" anchor="t" anchorCtr="0" upright="1">
              <a:noAutofit/>
            </a:bodyPr>
            <a:lstStyle/>
            <a:p>
              <a:endParaRPr lang="fr-FR"/>
            </a:p>
          </p:txBody>
        </p:sp>
        <p:sp>
          <p:nvSpPr>
            <p:cNvPr id="6" name="AutoShape 41"/>
            <p:cNvSpPr>
              <a:spLocks noChangeArrowheads="1"/>
            </p:cNvSpPr>
            <p:nvPr/>
          </p:nvSpPr>
          <p:spPr bwMode="auto">
            <a:xfrm rot="5400000">
              <a:off x="3544" y="5224"/>
              <a:ext cx="400" cy="144"/>
            </a:xfrm>
            <a:prstGeom prst="can">
              <a:avLst>
                <a:gd name="adj" fmla="val 50000"/>
              </a:avLst>
            </a:prstGeom>
            <a:gradFill rotWithShape="0">
              <a:gsLst>
                <a:gs pos="0">
                  <a:srgbClr val="FFFFFF"/>
                </a:gs>
                <a:gs pos="100000">
                  <a:srgbClr val="FFFFFF">
                    <a:gamma/>
                    <a:shade val="46275"/>
                    <a:invGamma/>
                  </a:srgbClr>
                </a:gs>
              </a:gsLst>
              <a:path path="rect">
                <a:fillToRect r="100000" b="100000"/>
              </a:path>
            </a:gradFill>
            <a:ln w="9525">
              <a:solidFill>
                <a:srgbClr val="000000"/>
              </a:solidFill>
              <a:round/>
              <a:headEnd/>
              <a:tailEnd/>
            </a:ln>
          </p:spPr>
          <p:txBody>
            <a:bodyPr rot="0" vert="horz" wrap="square" lIns="91440" tIns="45720" rIns="91440" bIns="45720" anchor="t" anchorCtr="0" upright="1">
              <a:noAutofit/>
            </a:bodyPr>
            <a:lstStyle/>
            <a:p>
              <a:endParaRPr lang="fr-FR"/>
            </a:p>
          </p:txBody>
        </p:sp>
      </p:grpSp>
      <p:pic>
        <p:nvPicPr>
          <p:cNvPr id="11" name="Picture 2" descr="C:\Users\Philippe\AppData\Local\Microsoft\Windows\Temporary Internet Files\Content.IE5\XO8M3X87\MC900439786[1].png"/>
          <p:cNvPicPr>
            <a:picLocks noChangeAspect="1" noChangeArrowheads="1"/>
          </p:cNvPicPr>
          <p:nvPr>
            <p:custDataLst>
              <p:tags r:id="rId2"/>
            </p:custDataLst>
          </p:nvPr>
        </p:nvPicPr>
        <p:blipFill>
          <a:blip r:embed="rId18" cstate="screen">
            <a:extLst>
              <a:ext uri="{28A0092B-C50C-407E-A947-70E740481C1C}">
                <a14:useLocalDpi xmlns:a14="http://schemas.microsoft.com/office/drawing/2010/main"/>
              </a:ext>
            </a:extLst>
          </a:blip>
          <a:srcRect/>
          <a:stretch>
            <a:fillRect/>
          </a:stretch>
        </p:blipFill>
        <p:spPr bwMode="auto">
          <a:xfrm>
            <a:off x="3861603" y="1036985"/>
            <a:ext cx="1371600" cy="1371600"/>
          </a:xfrm>
          <a:prstGeom prst="rect">
            <a:avLst/>
          </a:prstGeom>
          <a:noFill/>
          <a:extLst>
            <a:ext uri="{909E8E84-426E-40DD-AFC4-6F175D3DCCD1}">
              <a14:hiddenFill xmlns:a14="http://schemas.microsoft.com/office/drawing/2010/main">
                <a:solidFill>
                  <a:srgbClr val="FFFFFF"/>
                </a:solidFill>
              </a14:hiddenFill>
            </a:ext>
          </a:extLst>
        </p:spPr>
      </p:pic>
      <p:sp>
        <p:nvSpPr>
          <p:cNvPr id="110" name="Flèche droite 109"/>
          <p:cNvSpPr/>
          <p:nvPr>
            <p:custDataLst>
              <p:tags r:id="rId3"/>
            </p:custDataLst>
          </p:nvPr>
        </p:nvSpPr>
        <p:spPr>
          <a:xfrm>
            <a:off x="4115095" y="3674627"/>
            <a:ext cx="589746" cy="464076"/>
          </a:xfrm>
          <a:prstGeom prst="rightArrow">
            <a:avLst/>
          </a:prstGeom>
          <a:solidFill>
            <a:srgbClr val="FFFF00"/>
          </a:solidFill>
          <a:ln>
            <a:solidFill>
              <a:srgbClr val="C0B7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 Box 57"/>
          <p:cNvSpPr txBox="1">
            <a:spLocks noChangeArrowheads="1"/>
          </p:cNvSpPr>
          <p:nvPr>
            <p:custDataLst>
              <p:tags r:id="rId4"/>
            </p:custDataLst>
          </p:nvPr>
        </p:nvSpPr>
        <p:spPr bwMode="auto">
          <a:xfrm>
            <a:off x="2640040" y="4508719"/>
            <a:ext cx="1456167" cy="42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b="1" dirty="0" smtClean="0">
                <a:effectLst/>
                <a:latin typeface="Times New Roman"/>
                <a:ea typeface="Times New Roman"/>
              </a:rPr>
              <a:t>Émetteur</a:t>
            </a:r>
            <a:endParaRPr lang="fr-FR" sz="1600" b="1" dirty="0">
              <a:effectLst/>
              <a:latin typeface="Times New Roman"/>
              <a:ea typeface="Times New Roman"/>
            </a:endParaRPr>
          </a:p>
          <a:p>
            <a:pPr>
              <a:spcAft>
                <a:spcPts val="0"/>
              </a:spcAft>
            </a:pPr>
            <a:r>
              <a:rPr lang="fr-FR" sz="1600" b="1" dirty="0">
                <a:effectLst/>
                <a:latin typeface="Times New Roman"/>
                <a:ea typeface="Times New Roman"/>
              </a:rPr>
              <a:t>Récepteur</a:t>
            </a:r>
          </a:p>
          <a:p>
            <a:pPr>
              <a:spcAft>
                <a:spcPts val="0"/>
              </a:spcAft>
            </a:pPr>
            <a:r>
              <a:rPr lang="fr-FR" sz="1600" b="1" dirty="0">
                <a:effectLst/>
                <a:latin typeface="Times New Roman"/>
                <a:ea typeface="Times New Roman"/>
              </a:rPr>
              <a:t> </a:t>
            </a:r>
          </a:p>
        </p:txBody>
      </p:sp>
      <p:sp>
        <p:nvSpPr>
          <p:cNvPr id="3" name="Text Box 58"/>
          <p:cNvSpPr txBox="1">
            <a:spLocks noChangeArrowheads="1"/>
          </p:cNvSpPr>
          <p:nvPr>
            <p:custDataLst>
              <p:tags r:id="rId5"/>
            </p:custDataLst>
          </p:nvPr>
        </p:nvSpPr>
        <p:spPr bwMode="auto">
          <a:xfrm>
            <a:off x="7601679" y="4678793"/>
            <a:ext cx="114678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b="1" dirty="0">
                <a:effectLst/>
                <a:latin typeface="Times New Roman"/>
                <a:ea typeface="Times New Roman"/>
              </a:rPr>
              <a:t>Réflecteur</a:t>
            </a:r>
          </a:p>
        </p:txBody>
      </p:sp>
      <p:sp>
        <p:nvSpPr>
          <p:cNvPr id="7" name="Oval 63" descr="Sphères"/>
          <p:cNvSpPr>
            <a:spLocks noChangeArrowheads="1"/>
          </p:cNvSpPr>
          <p:nvPr>
            <p:custDataLst>
              <p:tags r:id="rId6"/>
            </p:custDataLst>
          </p:nvPr>
        </p:nvSpPr>
        <p:spPr bwMode="auto">
          <a:xfrm rot="21397565">
            <a:off x="7627187" y="3537745"/>
            <a:ext cx="194194" cy="872490"/>
          </a:xfrm>
          <a:prstGeom prst="ellipse">
            <a:avLst/>
          </a:prstGeom>
          <a:pattFill prst="sphere">
            <a:fgClr>
              <a:srgbClr val="000000"/>
            </a:fgClr>
            <a:bgClr>
              <a:srgbClr val="FFFFFF"/>
            </a:bgClr>
          </a:pattFill>
          <a:ln w="9525">
            <a:round/>
            <a:headEnd/>
            <a:tailEnd/>
          </a:ln>
          <a:effectLst/>
          <a:scene3d>
            <a:camera prst="legacyObliqueTopRight">
              <a:rot lat="21299999" lon="900000" rev="0"/>
            </a:camera>
            <a:lightRig rig="legacyFlat3" dir="b"/>
          </a:scene3d>
          <a:sp3d extrusionH="49200" prstMaterial="legacyMatte">
            <a:bevelT w="13500" h="13500" prst="angle"/>
            <a:bevelB w="13500" h="13500" prst="angle"/>
            <a:extrusionClr>
              <a:srgbClr val="00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fr-FR"/>
          </a:p>
        </p:txBody>
      </p:sp>
      <p:sp>
        <p:nvSpPr>
          <p:cNvPr id="8" name="Rectangle 53"/>
          <p:cNvSpPr>
            <a:spLocks noChangeArrowheads="1"/>
          </p:cNvSpPr>
          <p:nvPr>
            <p:custDataLst>
              <p:tags r:id="rId7"/>
            </p:custDataLst>
          </p:nvPr>
        </p:nvSpPr>
        <p:spPr bwMode="auto">
          <a:xfrm>
            <a:off x="97630" y="1036985"/>
            <a:ext cx="3763973"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fr-FR" sz="16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Système reflex</a:t>
            </a: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tabLst>
                <a:tab pos="457200" algn="l"/>
              </a:tabLst>
            </a:pPr>
            <a:endParaRPr lang="fr-FR" sz="1600" b="1" dirty="0">
              <a:solidFill>
                <a:srgbClr val="000000"/>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tab pos="457200" algn="l"/>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L’ émetteur et le récepteur sont situés dans le même boîtier en l’absence d’objet à détecter le faisceau va être renvoyé par un réflecteur. </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Flèche droite 8"/>
          <p:cNvSpPr/>
          <p:nvPr>
            <p:custDataLst>
              <p:tags r:id="rId8"/>
            </p:custDataLst>
          </p:nvPr>
        </p:nvSpPr>
        <p:spPr>
          <a:xfrm>
            <a:off x="4114619" y="3684005"/>
            <a:ext cx="3623697" cy="464076"/>
          </a:xfrm>
          <a:prstGeom prst="rightArrow">
            <a:avLst/>
          </a:prstGeom>
          <a:solidFill>
            <a:srgbClr val="FFFF00"/>
          </a:solidFill>
          <a:ln>
            <a:solidFill>
              <a:srgbClr val="C0B7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gauche 9"/>
          <p:cNvSpPr/>
          <p:nvPr>
            <p:custDataLst>
              <p:tags r:id="rId9"/>
            </p:custDataLst>
          </p:nvPr>
        </p:nvSpPr>
        <p:spPr>
          <a:xfrm>
            <a:off x="4121976" y="3841635"/>
            <a:ext cx="3614550" cy="172269"/>
          </a:xfrm>
          <a:prstGeom prst="leftArrow">
            <a:avLst/>
          </a:prstGeom>
          <a:solidFill>
            <a:srgbClr val="FF993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custDataLst>
              <p:tags r:id="rId10"/>
            </p:custDataLst>
          </p:nvPr>
        </p:nvSpPr>
        <p:spPr>
          <a:xfrm>
            <a:off x="1763688" y="332656"/>
            <a:ext cx="4459875" cy="523220"/>
          </a:xfrm>
          <a:prstGeom prst="rect">
            <a:avLst/>
          </a:prstGeom>
        </p:spPr>
        <p:txBody>
          <a:bodyPr wrap="none">
            <a:spAutoFit/>
          </a:bodyPr>
          <a:lstStyle/>
          <a:p>
            <a:pPr lvl="0" fontAlgn="base">
              <a:spcBef>
                <a:spcPct val="0"/>
              </a:spcBef>
              <a:spcAft>
                <a:spcPct val="0"/>
              </a:spcAft>
            </a:pPr>
            <a:r>
              <a:rPr lang="fr-FR" sz="2800" b="1" dirty="0">
                <a:effectLst>
                  <a:outerShdw blurRad="38100" dist="38100" dir="2700000" algn="tl">
                    <a:srgbClr val="000000">
                      <a:alpha val="43137"/>
                    </a:srgbClr>
                  </a:outerShdw>
                </a:effectLst>
                <a:latin typeface="Times New Roman" pitchFamily="18" charset="0"/>
                <a:cs typeface="Times New Roman" pitchFamily="18" charset="0"/>
              </a:rPr>
              <a:t>Détecteurs </a:t>
            </a:r>
            <a:r>
              <a:rPr lang="fr-FR" sz="2800" b="1" dirty="0" smtClean="0">
                <a:effectLst>
                  <a:outerShdw blurRad="38100" dist="38100" dir="2700000" algn="tl">
                    <a:srgbClr val="000000">
                      <a:alpha val="43137"/>
                    </a:srgbClr>
                  </a:outerShdw>
                </a:effectLst>
                <a:latin typeface="Times New Roman" pitchFamily="18" charset="0"/>
                <a:cs typeface="Times New Roman" pitchFamily="18" charset="0"/>
              </a:rPr>
              <a:t>photoélectriques</a:t>
            </a:r>
            <a:endParaRPr lang="fr-FR"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13" name="Groupe 12"/>
          <p:cNvGrpSpPr/>
          <p:nvPr>
            <p:custDataLst>
              <p:tags r:id="rId11"/>
            </p:custDataLst>
          </p:nvPr>
        </p:nvGrpSpPr>
        <p:grpSpPr>
          <a:xfrm>
            <a:off x="157426" y="3315014"/>
            <a:ext cx="2553364" cy="1374681"/>
            <a:chOff x="6027147" y="3062431"/>
            <a:chExt cx="2553364" cy="1374681"/>
          </a:xfrm>
        </p:grpSpPr>
        <p:sp>
          <p:nvSpPr>
            <p:cNvPr id="14" name="Line 41"/>
            <p:cNvSpPr>
              <a:spLocks noChangeShapeType="1"/>
            </p:cNvSpPr>
            <p:nvPr/>
          </p:nvSpPr>
          <p:spPr bwMode="auto">
            <a:xfrm flipH="1">
              <a:off x="7122523" y="317196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5" name="Oval 42"/>
            <p:cNvSpPr>
              <a:spLocks noChangeArrowheads="1"/>
            </p:cNvSpPr>
            <p:nvPr/>
          </p:nvSpPr>
          <p:spPr bwMode="auto">
            <a:xfrm>
              <a:off x="7046323" y="354503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6" name="Line 43"/>
            <p:cNvSpPr>
              <a:spLocks noChangeShapeType="1"/>
            </p:cNvSpPr>
            <p:nvPr/>
          </p:nvSpPr>
          <p:spPr bwMode="auto">
            <a:xfrm>
              <a:off x="6908210" y="354503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 name="Rectangle 44"/>
            <p:cNvSpPr>
              <a:spLocks noChangeArrowheads="1"/>
            </p:cNvSpPr>
            <p:nvPr/>
          </p:nvSpPr>
          <p:spPr bwMode="auto">
            <a:xfrm rot="16200000">
              <a:off x="6749460" y="39831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18" name="Rectangle 45"/>
            <p:cNvSpPr>
              <a:spLocks noChangeArrowheads="1"/>
            </p:cNvSpPr>
            <p:nvPr/>
          </p:nvSpPr>
          <p:spPr bwMode="auto">
            <a:xfrm rot="16200000">
              <a:off x="6749460" y="32846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19" name="Line 58"/>
            <p:cNvSpPr>
              <a:spLocks noChangeShapeType="1"/>
            </p:cNvSpPr>
            <p:nvPr/>
          </p:nvSpPr>
          <p:spPr bwMode="auto">
            <a:xfrm flipH="1">
              <a:off x="6604997" y="378156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20" name="Line 49"/>
            <p:cNvSpPr>
              <a:spLocks noChangeShapeType="1"/>
            </p:cNvSpPr>
            <p:nvPr/>
          </p:nvSpPr>
          <p:spPr bwMode="auto">
            <a:xfrm flipH="1">
              <a:off x="8262348" y="3187749"/>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1" name="Oval 50"/>
            <p:cNvSpPr>
              <a:spLocks noChangeArrowheads="1"/>
            </p:cNvSpPr>
            <p:nvPr/>
          </p:nvSpPr>
          <p:spPr bwMode="auto">
            <a:xfrm>
              <a:off x="8197261" y="356081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2" name="Line 51"/>
            <p:cNvSpPr>
              <a:spLocks noChangeShapeType="1"/>
            </p:cNvSpPr>
            <p:nvPr/>
          </p:nvSpPr>
          <p:spPr bwMode="auto">
            <a:xfrm flipH="1">
              <a:off x="8263936" y="3517949"/>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3" name="Line 52"/>
            <p:cNvSpPr>
              <a:spLocks noChangeShapeType="1"/>
            </p:cNvSpPr>
            <p:nvPr/>
          </p:nvSpPr>
          <p:spPr bwMode="auto">
            <a:xfrm>
              <a:off x="8262348" y="3563986"/>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4" name="Rectangle 53"/>
            <p:cNvSpPr>
              <a:spLocks noChangeArrowheads="1"/>
            </p:cNvSpPr>
            <p:nvPr/>
          </p:nvSpPr>
          <p:spPr bwMode="auto">
            <a:xfrm rot="16200000">
              <a:off x="7892461" y="4002136"/>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12</a:t>
              </a:r>
            </a:p>
          </p:txBody>
        </p:sp>
        <p:sp>
          <p:nvSpPr>
            <p:cNvPr id="25" name="Rectangle 54"/>
            <p:cNvSpPr>
              <a:spLocks noChangeArrowheads="1"/>
            </p:cNvSpPr>
            <p:nvPr/>
          </p:nvSpPr>
          <p:spPr bwMode="auto">
            <a:xfrm rot="16200000">
              <a:off x="7903573" y="3263949"/>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11</a:t>
              </a:r>
            </a:p>
          </p:txBody>
        </p:sp>
        <p:sp>
          <p:nvSpPr>
            <p:cNvPr id="26" name="Rectangle 85"/>
            <p:cNvSpPr>
              <a:spLocks noChangeArrowheads="1"/>
            </p:cNvSpPr>
            <p:nvPr/>
          </p:nvSpPr>
          <p:spPr bwMode="auto">
            <a:xfrm>
              <a:off x="6027147" y="3062431"/>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27" name="Rectangle 86"/>
            <p:cNvSpPr>
              <a:spLocks noChangeArrowheads="1"/>
            </p:cNvSpPr>
            <p:nvPr/>
          </p:nvSpPr>
          <p:spPr bwMode="auto">
            <a:xfrm>
              <a:off x="7239998" y="3072255"/>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sp useBgFill="1">
          <p:nvSpPr>
            <p:cNvPr id="28" name="Rectangle 27"/>
            <p:cNvSpPr/>
            <p:nvPr/>
          </p:nvSpPr>
          <p:spPr>
            <a:xfrm>
              <a:off x="6860118" y="3510118"/>
              <a:ext cx="327597" cy="4762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Line 43"/>
            <p:cNvSpPr>
              <a:spLocks noChangeShapeType="1"/>
            </p:cNvSpPr>
            <p:nvPr/>
          </p:nvSpPr>
          <p:spPr bwMode="auto">
            <a:xfrm>
              <a:off x="7115707" y="3510118"/>
              <a:ext cx="0" cy="475731"/>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0" name="Line 58"/>
            <p:cNvSpPr>
              <a:spLocks noChangeShapeType="1"/>
            </p:cNvSpPr>
            <p:nvPr/>
          </p:nvSpPr>
          <p:spPr bwMode="auto">
            <a:xfrm flipH="1" flipV="1">
              <a:off x="6604531" y="3781061"/>
              <a:ext cx="511175" cy="856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useBgFill="1">
          <p:nvSpPr>
            <p:cNvPr id="31" name="Rectangle 30"/>
            <p:cNvSpPr/>
            <p:nvPr/>
          </p:nvSpPr>
          <p:spPr>
            <a:xfrm>
              <a:off x="8076878" y="3585643"/>
              <a:ext cx="317624" cy="364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Line 43"/>
            <p:cNvSpPr>
              <a:spLocks noChangeShapeType="1"/>
            </p:cNvSpPr>
            <p:nvPr/>
          </p:nvSpPr>
          <p:spPr bwMode="auto">
            <a:xfrm flipH="1">
              <a:off x="8284840" y="3535452"/>
              <a:ext cx="295671" cy="41429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3" name="Line 58"/>
            <p:cNvSpPr>
              <a:spLocks noChangeShapeType="1"/>
            </p:cNvSpPr>
            <p:nvPr/>
          </p:nvSpPr>
          <p:spPr bwMode="auto">
            <a:xfrm flipH="1">
              <a:off x="7793377" y="3732140"/>
              <a:ext cx="659010" cy="2091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34" name="Groupe 33"/>
            <p:cNvGrpSpPr/>
            <p:nvPr/>
          </p:nvGrpSpPr>
          <p:grpSpPr>
            <a:xfrm>
              <a:off x="6170831" y="3539475"/>
              <a:ext cx="441445" cy="479020"/>
              <a:chOff x="7082946" y="5156236"/>
              <a:chExt cx="762000" cy="685800"/>
            </a:xfrm>
            <a:solidFill>
              <a:schemeClr val="bg1">
                <a:lumMod val="75000"/>
              </a:schemeClr>
            </a:solidFill>
          </p:grpSpPr>
          <p:sp>
            <p:nvSpPr>
              <p:cNvPr id="48"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49" name="Group 14"/>
              <p:cNvGrpSpPr>
                <a:grpSpLocks/>
              </p:cNvGrpSpPr>
              <p:nvPr/>
            </p:nvGrpSpPr>
            <p:grpSpPr bwMode="auto">
              <a:xfrm>
                <a:off x="7540146" y="5232436"/>
                <a:ext cx="152400" cy="304800"/>
                <a:chOff x="2400" y="2320"/>
                <a:chExt cx="192" cy="320"/>
              </a:xfrm>
              <a:grpFill/>
            </p:grpSpPr>
            <p:sp>
              <p:nvSpPr>
                <p:cNvPr id="57"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58"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59"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50"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51"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52"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53"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54"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55"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56"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nvGrpSpPr>
            <p:cNvPr id="35" name="Groupe 34"/>
            <p:cNvGrpSpPr/>
            <p:nvPr/>
          </p:nvGrpSpPr>
          <p:grpSpPr>
            <a:xfrm>
              <a:off x="7351932" y="3513549"/>
              <a:ext cx="441445" cy="479020"/>
              <a:chOff x="7082946" y="5156236"/>
              <a:chExt cx="762000" cy="685800"/>
            </a:xfrm>
            <a:solidFill>
              <a:schemeClr val="bg1">
                <a:lumMod val="75000"/>
              </a:schemeClr>
            </a:solidFill>
          </p:grpSpPr>
          <p:sp>
            <p:nvSpPr>
              <p:cNvPr id="36"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37" name="Group 14"/>
              <p:cNvGrpSpPr>
                <a:grpSpLocks/>
              </p:cNvGrpSpPr>
              <p:nvPr/>
            </p:nvGrpSpPr>
            <p:grpSpPr bwMode="auto">
              <a:xfrm>
                <a:off x="7540146" y="5232436"/>
                <a:ext cx="152400" cy="304800"/>
                <a:chOff x="2400" y="2320"/>
                <a:chExt cx="192" cy="320"/>
              </a:xfrm>
              <a:grpFill/>
            </p:grpSpPr>
            <p:sp>
              <p:nvSpPr>
                <p:cNvPr id="45"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46"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47"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38"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39"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40"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41"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42"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43"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44"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grpSp>
        <p:nvGrpSpPr>
          <p:cNvPr id="60" name="Groupe 59"/>
          <p:cNvGrpSpPr/>
          <p:nvPr>
            <p:custDataLst>
              <p:tags r:id="rId12"/>
            </p:custDataLst>
          </p:nvPr>
        </p:nvGrpSpPr>
        <p:grpSpPr>
          <a:xfrm>
            <a:off x="157426" y="3315014"/>
            <a:ext cx="2590626" cy="1374681"/>
            <a:chOff x="5727572" y="2539015"/>
            <a:chExt cx="2590626" cy="1374681"/>
          </a:xfrm>
        </p:grpSpPr>
        <p:grpSp>
          <p:nvGrpSpPr>
            <p:cNvPr id="61" name="Groupe 60"/>
            <p:cNvGrpSpPr/>
            <p:nvPr/>
          </p:nvGrpSpPr>
          <p:grpSpPr>
            <a:xfrm>
              <a:off x="5727572" y="2539015"/>
              <a:ext cx="2395539" cy="1374681"/>
              <a:chOff x="6027147" y="3062431"/>
              <a:chExt cx="2395539" cy="1374681"/>
            </a:xfrm>
          </p:grpSpPr>
          <p:sp>
            <p:nvSpPr>
              <p:cNvPr id="63" name="Line 41"/>
              <p:cNvSpPr>
                <a:spLocks noChangeShapeType="1"/>
              </p:cNvSpPr>
              <p:nvPr/>
            </p:nvSpPr>
            <p:spPr bwMode="auto">
              <a:xfrm flipH="1">
                <a:off x="7122523" y="317196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4" name="Oval 42"/>
              <p:cNvSpPr>
                <a:spLocks noChangeArrowheads="1"/>
              </p:cNvSpPr>
              <p:nvPr/>
            </p:nvSpPr>
            <p:spPr bwMode="auto">
              <a:xfrm>
                <a:off x="7046323" y="354503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5" name="Line 43"/>
              <p:cNvSpPr>
                <a:spLocks noChangeShapeType="1"/>
              </p:cNvSpPr>
              <p:nvPr/>
            </p:nvSpPr>
            <p:spPr bwMode="auto">
              <a:xfrm>
                <a:off x="6908210" y="354503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6" name="Rectangle 44"/>
              <p:cNvSpPr>
                <a:spLocks noChangeArrowheads="1"/>
              </p:cNvSpPr>
              <p:nvPr/>
            </p:nvSpPr>
            <p:spPr bwMode="auto">
              <a:xfrm rot="16200000">
                <a:off x="6749460" y="39831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67" name="Rectangle 45"/>
              <p:cNvSpPr>
                <a:spLocks noChangeArrowheads="1"/>
              </p:cNvSpPr>
              <p:nvPr/>
            </p:nvSpPr>
            <p:spPr bwMode="auto">
              <a:xfrm rot="16200000">
                <a:off x="6749460" y="32846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68" name="Line 58"/>
              <p:cNvSpPr>
                <a:spLocks noChangeShapeType="1"/>
              </p:cNvSpPr>
              <p:nvPr/>
            </p:nvSpPr>
            <p:spPr bwMode="auto">
              <a:xfrm flipH="1">
                <a:off x="6604997" y="378156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9" name="Line 49"/>
              <p:cNvSpPr>
                <a:spLocks noChangeShapeType="1"/>
              </p:cNvSpPr>
              <p:nvPr/>
            </p:nvSpPr>
            <p:spPr bwMode="auto">
              <a:xfrm flipH="1">
                <a:off x="8262348" y="3187749"/>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0" name="Oval 50"/>
              <p:cNvSpPr>
                <a:spLocks noChangeArrowheads="1"/>
              </p:cNvSpPr>
              <p:nvPr/>
            </p:nvSpPr>
            <p:spPr bwMode="auto">
              <a:xfrm>
                <a:off x="8197261" y="356081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1" name="Line 51"/>
              <p:cNvSpPr>
                <a:spLocks noChangeShapeType="1"/>
              </p:cNvSpPr>
              <p:nvPr/>
            </p:nvSpPr>
            <p:spPr bwMode="auto">
              <a:xfrm flipH="1">
                <a:off x="8263936" y="3517949"/>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2" name="Line 52"/>
              <p:cNvSpPr>
                <a:spLocks noChangeShapeType="1"/>
              </p:cNvSpPr>
              <p:nvPr/>
            </p:nvSpPr>
            <p:spPr bwMode="auto">
              <a:xfrm>
                <a:off x="8262348" y="3563986"/>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3" name="Rectangle 53"/>
              <p:cNvSpPr>
                <a:spLocks noChangeArrowheads="1"/>
              </p:cNvSpPr>
              <p:nvPr/>
            </p:nvSpPr>
            <p:spPr bwMode="auto">
              <a:xfrm rot="16200000">
                <a:off x="7892461" y="4002136"/>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12</a:t>
                </a:r>
              </a:p>
            </p:txBody>
          </p:sp>
          <p:sp>
            <p:nvSpPr>
              <p:cNvPr id="74" name="Rectangle 54"/>
              <p:cNvSpPr>
                <a:spLocks noChangeArrowheads="1"/>
              </p:cNvSpPr>
              <p:nvPr/>
            </p:nvSpPr>
            <p:spPr bwMode="auto">
              <a:xfrm rot="16200000">
                <a:off x="7903573" y="3263949"/>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11</a:t>
                </a:r>
              </a:p>
            </p:txBody>
          </p:sp>
          <p:sp>
            <p:nvSpPr>
              <p:cNvPr id="75" name="Rectangle 85"/>
              <p:cNvSpPr>
                <a:spLocks noChangeArrowheads="1"/>
              </p:cNvSpPr>
              <p:nvPr/>
            </p:nvSpPr>
            <p:spPr bwMode="auto">
              <a:xfrm>
                <a:off x="6027147" y="3062431"/>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76" name="Rectangle 86"/>
              <p:cNvSpPr>
                <a:spLocks noChangeArrowheads="1"/>
              </p:cNvSpPr>
              <p:nvPr/>
            </p:nvSpPr>
            <p:spPr bwMode="auto">
              <a:xfrm>
                <a:off x="7239998" y="3072255"/>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sp useBgFill="1">
            <p:nvSpPr>
              <p:cNvPr id="77" name="Rectangle 76"/>
              <p:cNvSpPr/>
              <p:nvPr/>
            </p:nvSpPr>
            <p:spPr>
              <a:xfrm>
                <a:off x="6860118" y="3510118"/>
                <a:ext cx="327597" cy="4762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Line 43"/>
              <p:cNvSpPr>
                <a:spLocks noChangeShapeType="1"/>
              </p:cNvSpPr>
              <p:nvPr/>
            </p:nvSpPr>
            <p:spPr bwMode="auto">
              <a:xfrm>
                <a:off x="6933940" y="3510118"/>
                <a:ext cx="181767" cy="475731"/>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9" name="Line 58"/>
              <p:cNvSpPr>
                <a:spLocks noChangeShapeType="1"/>
              </p:cNvSpPr>
              <p:nvPr/>
            </p:nvSpPr>
            <p:spPr bwMode="auto">
              <a:xfrm flipH="1" flipV="1">
                <a:off x="6604531" y="3781061"/>
                <a:ext cx="441792" cy="4284"/>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useBgFill="1">
            <p:nvSpPr>
              <p:cNvPr id="80" name="Rectangle 79"/>
              <p:cNvSpPr/>
              <p:nvPr/>
            </p:nvSpPr>
            <p:spPr>
              <a:xfrm>
                <a:off x="8076878" y="3585643"/>
                <a:ext cx="317624" cy="364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Line 43"/>
              <p:cNvSpPr>
                <a:spLocks noChangeShapeType="1"/>
              </p:cNvSpPr>
              <p:nvPr/>
            </p:nvSpPr>
            <p:spPr bwMode="auto">
              <a:xfrm flipH="1">
                <a:off x="8284839" y="3518744"/>
                <a:ext cx="85789" cy="431006"/>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2" name="Line 58"/>
              <p:cNvSpPr>
                <a:spLocks noChangeShapeType="1"/>
              </p:cNvSpPr>
              <p:nvPr/>
            </p:nvSpPr>
            <p:spPr bwMode="auto">
              <a:xfrm flipH="1">
                <a:off x="7793377" y="3734247"/>
                <a:ext cx="522946" cy="18812"/>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83" name="Groupe 82"/>
              <p:cNvGrpSpPr/>
              <p:nvPr/>
            </p:nvGrpSpPr>
            <p:grpSpPr>
              <a:xfrm>
                <a:off x="6170831" y="3539475"/>
                <a:ext cx="441445" cy="479020"/>
                <a:chOff x="7082946" y="5156236"/>
                <a:chExt cx="762000" cy="685800"/>
              </a:xfrm>
              <a:solidFill>
                <a:schemeClr val="bg1">
                  <a:lumMod val="75000"/>
                </a:schemeClr>
              </a:solidFill>
            </p:grpSpPr>
            <p:sp>
              <p:nvSpPr>
                <p:cNvPr id="97"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98" name="Group 14"/>
                <p:cNvGrpSpPr>
                  <a:grpSpLocks/>
                </p:cNvGrpSpPr>
                <p:nvPr/>
              </p:nvGrpSpPr>
              <p:grpSpPr bwMode="auto">
                <a:xfrm>
                  <a:off x="7540146" y="5232436"/>
                  <a:ext cx="152400" cy="304800"/>
                  <a:chOff x="2400" y="2320"/>
                  <a:chExt cx="192" cy="320"/>
                </a:xfrm>
                <a:grpFill/>
              </p:grpSpPr>
              <p:sp>
                <p:nvSpPr>
                  <p:cNvPr id="106"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107"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108"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99"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100"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101"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102"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03"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104"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05"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nvGrpSpPr>
              <p:cNvPr id="84" name="Groupe 83"/>
              <p:cNvGrpSpPr/>
              <p:nvPr/>
            </p:nvGrpSpPr>
            <p:grpSpPr>
              <a:xfrm>
                <a:off x="7351932" y="3513549"/>
                <a:ext cx="441445" cy="479020"/>
                <a:chOff x="7082946" y="5156236"/>
                <a:chExt cx="762000" cy="685800"/>
              </a:xfrm>
              <a:solidFill>
                <a:schemeClr val="bg1">
                  <a:lumMod val="75000"/>
                </a:schemeClr>
              </a:solidFill>
            </p:grpSpPr>
            <p:sp>
              <p:nvSpPr>
                <p:cNvPr id="85"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86" name="Group 14"/>
                <p:cNvGrpSpPr>
                  <a:grpSpLocks/>
                </p:cNvGrpSpPr>
                <p:nvPr/>
              </p:nvGrpSpPr>
              <p:grpSpPr bwMode="auto">
                <a:xfrm>
                  <a:off x="7540146" y="5232436"/>
                  <a:ext cx="152400" cy="304800"/>
                  <a:chOff x="2400" y="2320"/>
                  <a:chExt cx="192" cy="320"/>
                </a:xfrm>
                <a:grpFill/>
              </p:grpSpPr>
              <p:sp>
                <p:nvSpPr>
                  <p:cNvPr id="94"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95"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96"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87"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88"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89"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90"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91"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92"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93"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sp useBgFill="1">
          <p:nvSpPr>
            <p:cNvPr id="62" name="Ellipse 61"/>
            <p:cNvSpPr/>
            <p:nvPr/>
          </p:nvSpPr>
          <p:spPr>
            <a:xfrm rot="1413746">
              <a:off x="8102174" y="2961751"/>
              <a:ext cx="216024" cy="41536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9" name="Flèche droite rayée 108"/>
          <p:cNvSpPr/>
          <p:nvPr>
            <p:custDataLst>
              <p:tags r:id="rId13"/>
            </p:custDataLst>
          </p:nvPr>
        </p:nvSpPr>
        <p:spPr>
          <a:xfrm rot="10800000">
            <a:off x="3392563" y="3924013"/>
            <a:ext cx="216024" cy="127001"/>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ZoneTexte 110"/>
          <p:cNvSpPr txBox="1"/>
          <p:nvPr>
            <p:custDataLst>
              <p:tags r:id="rId14"/>
            </p:custDataLst>
          </p:nvPr>
        </p:nvSpPr>
        <p:spPr>
          <a:xfrm>
            <a:off x="5508104" y="1181130"/>
            <a:ext cx="3023776" cy="646331"/>
          </a:xfrm>
          <a:prstGeom prst="rect">
            <a:avLst/>
          </a:prstGeom>
          <a:noFill/>
        </p:spPr>
        <p:txBody>
          <a:bodyPr wrap="none" rtlCol="0">
            <a:spAutoFit/>
          </a:bodyPr>
          <a:lstStyle/>
          <a:p>
            <a:r>
              <a:rPr lang="fr-FR" dirty="0" smtClean="0"/>
              <a:t>« Cliquez sur la voiture </a:t>
            </a:r>
          </a:p>
          <a:p>
            <a:r>
              <a:rPr lang="fr-FR" dirty="0" smtClean="0"/>
              <a:t>pour l’avancer , ou la reculer» </a:t>
            </a:r>
            <a:endParaRPr lang="fr-FR" dirty="0"/>
          </a:p>
        </p:txBody>
      </p:sp>
      <p:sp>
        <p:nvSpPr>
          <p:cNvPr id="112" name="Rectangle 16"/>
          <p:cNvSpPr>
            <a:spLocks noChangeArrowheads="1"/>
          </p:cNvSpPr>
          <p:nvPr>
            <p:custDataLst>
              <p:tags r:id="rId15"/>
            </p:custDataLst>
          </p:nvPr>
        </p:nvSpPr>
        <p:spPr bwMode="auto">
          <a:xfrm>
            <a:off x="100592" y="5031874"/>
            <a:ext cx="871987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fr-FR" sz="16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Système reflex polarisé</a:t>
            </a: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 </a:t>
            </a:r>
          </a:p>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endPar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tabLst>
                <a:tab pos="457200" algn="l"/>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Pour détecter des surfaces réfléchissantes le réflecteur va donner une particularité aux faisceaux renvoyés sur le module émetteur-récepteur (angle de réverbération, diffractions…) de sorte qu’une surface réfléchissante normale ne puisse pas être confondue avec le réflecteur, d’ou détection de l’objet qui coupe le faisceau.</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30274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2000"/>
                            </p:stCondLst>
                            <p:childTnLst>
                              <p:par>
                                <p:cTn id="9" presetID="53" presetClass="entr" presetSubtype="16"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childTnLst>
                          </p:cTn>
                        </p:par>
                        <p:par>
                          <p:cTn id="14" fill="hold">
                            <p:stCondLst>
                              <p:cond delay="25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p:stCondLst>
                              <p:cond delay="3500"/>
                            </p:stCondLst>
                            <p:childTnLst>
                              <p:par>
                                <p:cTn id="25" presetID="53" presetClass="entr" presetSubtype="16"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par>
                          <p:cTn id="30" fill="hold">
                            <p:stCondLst>
                              <p:cond delay="4000"/>
                            </p:stCondLst>
                            <p:childTnLst>
                              <p:par>
                                <p:cTn id="31" presetID="10" presetClass="entr" presetSubtype="0"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par>
                          <p:cTn id="34" fill="hold">
                            <p:stCondLst>
                              <p:cond delay="4500"/>
                            </p:stCondLst>
                            <p:childTnLst>
                              <p:par>
                                <p:cTn id="35" presetID="53" presetClass="entr" presetSubtype="16" fill="hold" nodeType="afterEffect">
                                  <p:stCondLst>
                                    <p:cond delay="0"/>
                                  </p:stCondLst>
                                  <p:childTnLst>
                                    <p:set>
                                      <p:cBhvr>
                                        <p:cTn id="36" dur="1" fill="hold">
                                          <p:stCondLst>
                                            <p:cond delay="0"/>
                                          </p:stCondLst>
                                        </p:cTn>
                                        <p:tgtEl>
                                          <p:spTgt spid="60"/>
                                        </p:tgtEl>
                                        <p:attrNameLst>
                                          <p:attrName>style.visibility</p:attrName>
                                        </p:attrNameLst>
                                      </p:cBhvr>
                                      <p:to>
                                        <p:strVal val="visible"/>
                                      </p:to>
                                    </p:set>
                                    <p:anim calcmode="lin" valueType="num">
                                      <p:cBhvr>
                                        <p:cTn id="37" dur="500" fill="hold"/>
                                        <p:tgtEl>
                                          <p:spTgt spid="60"/>
                                        </p:tgtEl>
                                        <p:attrNameLst>
                                          <p:attrName>ppt_w</p:attrName>
                                        </p:attrNameLst>
                                      </p:cBhvr>
                                      <p:tavLst>
                                        <p:tav tm="0">
                                          <p:val>
                                            <p:fltVal val="0"/>
                                          </p:val>
                                        </p:tav>
                                        <p:tav tm="100000">
                                          <p:val>
                                            <p:strVal val="#ppt_w"/>
                                          </p:val>
                                        </p:tav>
                                      </p:tavLst>
                                    </p:anim>
                                    <p:anim calcmode="lin" valueType="num">
                                      <p:cBhvr>
                                        <p:cTn id="38" dur="500" fill="hold"/>
                                        <p:tgtEl>
                                          <p:spTgt spid="60"/>
                                        </p:tgtEl>
                                        <p:attrNameLst>
                                          <p:attrName>ppt_h</p:attrName>
                                        </p:attrNameLst>
                                      </p:cBhvr>
                                      <p:tavLst>
                                        <p:tav tm="0">
                                          <p:val>
                                            <p:fltVal val="0"/>
                                          </p:val>
                                        </p:tav>
                                        <p:tav tm="100000">
                                          <p:val>
                                            <p:strVal val="#ppt_h"/>
                                          </p:val>
                                        </p:tav>
                                      </p:tavLst>
                                    </p:anim>
                                    <p:animEffect transition="in" filter="fade">
                                      <p:cBhvr>
                                        <p:cTn id="39" dur="500"/>
                                        <p:tgtEl>
                                          <p:spTgt spid="60"/>
                                        </p:tgtEl>
                                      </p:cBhvr>
                                    </p:animEffect>
                                  </p:childTnLst>
                                </p:cTn>
                              </p:par>
                              <p:par>
                                <p:cTn id="40" presetID="53" presetClass="entr" presetSubtype="16"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par>
                          <p:cTn id="45" fill="hold">
                            <p:stCondLst>
                              <p:cond delay="5000"/>
                            </p:stCondLst>
                            <p:childTnLst>
                              <p:par>
                                <p:cTn id="46" presetID="22" presetClass="entr" presetSubtype="8"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par>
                          <p:cTn id="49" fill="hold">
                            <p:stCondLst>
                              <p:cond delay="5500"/>
                            </p:stCondLst>
                            <p:childTnLst>
                              <p:par>
                                <p:cTn id="50" presetID="22" presetClass="entr" presetSubtype="2" fill="hold" grpId="0" nodeType="after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right)">
                                      <p:cBhvr>
                                        <p:cTn id="52" dur="500"/>
                                        <p:tgtEl>
                                          <p:spTgt spid="10"/>
                                        </p:tgtEl>
                                      </p:cBhvr>
                                    </p:animEffect>
                                  </p:childTnLst>
                                </p:cTn>
                              </p:par>
                            </p:childTnLst>
                          </p:cTn>
                        </p:par>
                        <p:par>
                          <p:cTn id="53" fill="hold">
                            <p:stCondLst>
                              <p:cond delay="6000"/>
                            </p:stCondLst>
                            <p:childTnLst>
                              <p:par>
                                <p:cTn id="54" presetID="1" presetClass="entr" presetSubtype="0" fill="hold" grpId="1" nodeType="afterEffect">
                                  <p:stCondLst>
                                    <p:cond delay="0"/>
                                  </p:stCondLst>
                                  <p:childTnLst>
                                    <p:set>
                                      <p:cBhvr>
                                        <p:cTn id="55" dur="1" fill="hold">
                                          <p:stCondLst>
                                            <p:cond delay="0"/>
                                          </p:stCondLst>
                                        </p:cTn>
                                        <p:tgtEl>
                                          <p:spTgt spid="109"/>
                                        </p:tgtEl>
                                        <p:attrNameLst>
                                          <p:attrName>style.visibility</p:attrName>
                                        </p:attrNameLst>
                                      </p:cBhvr>
                                      <p:to>
                                        <p:strVal val="visible"/>
                                      </p:to>
                                    </p:set>
                                  </p:childTnLst>
                                </p:cTn>
                              </p:par>
                            </p:childTnLst>
                          </p:cTn>
                        </p:par>
                        <p:par>
                          <p:cTn id="56" fill="hold">
                            <p:stCondLst>
                              <p:cond delay="6000"/>
                            </p:stCondLst>
                            <p:childTnLst>
                              <p:par>
                                <p:cTn id="57" presetID="63" presetClass="path" presetSubtype="0" repeatCount="10000" accel="50000" decel="50000" fill="remove" grpId="0" nodeType="afterEffect">
                                  <p:stCondLst>
                                    <p:cond delay="0"/>
                                  </p:stCondLst>
                                  <p:childTnLst>
                                    <p:animMotion origin="layout" path="M -0.00382 3.7037E-6 L -0.1092 -0.00116 " pathEditMode="relative" rAng="0" ptsTypes="AA">
                                      <p:cBhvr>
                                        <p:cTn id="58" dur="2000" fill="hold"/>
                                        <p:tgtEl>
                                          <p:spTgt spid="109"/>
                                        </p:tgtEl>
                                        <p:attrNameLst>
                                          <p:attrName>ppt_x</p:attrName>
                                          <p:attrName>ppt_y</p:attrName>
                                        </p:attrNameLst>
                                      </p:cBhvr>
                                      <p:rCtr x="-5278" y="-69"/>
                                    </p:animMotion>
                                  </p:childTnLst>
                                </p:cTn>
                              </p:par>
                              <p:par>
                                <p:cTn id="59" presetID="1" presetClass="exit" presetSubtype="0" fill="hold" nodeType="withEffect">
                                  <p:stCondLst>
                                    <p:cond delay="1750"/>
                                  </p:stCondLst>
                                  <p:childTnLst>
                                    <p:set>
                                      <p:cBhvr>
                                        <p:cTn id="60" dur="1" fill="hold">
                                          <p:stCondLst>
                                            <p:cond delay="0"/>
                                          </p:stCondLst>
                                        </p:cTn>
                                        <p:tgtEl>
                                          <p:spTgt spid="60"/>
                                        </p:tgtEl>
                                        <p:attrNameLst>
                                          <p:attrName>style.visibility</p:attrName>
                                        </p:attrNameLst>
                                      </p:cBhvr>
                                      <p:to>
                                        <p:strVal val="hidden"/>
                                      </p:to>
                                    </p:set>
                                  </p:childTnLst>
                                </p:cTn>
                              </p:par>
                              <p:par>
                                <p:cTn id="61" presetID="10" presetClass="entr" presetSubtype="0" fill="hold" grpId="0" nodeType="withEffect">
                                  <p:stCondLst>
                                    <p:cond delay="1750"/>
                                  </p:stCondLst>
                                  <p:childTnLst>
                                    <p:set>
                                      <p:cBhvr>
                                        <p:cTn id="62" dur="1" fill="hold">
                                          <p:stCondLst>
                                            <p:cond delay="0"/>
                                          </p:stCondLst>
                                        </p:cTn>
                                        <p:tgtEl>
                                          <p:spTgt spid="111"/>
                                        </p:tgtEl>
                                        <p:attrNameLst>
                                          <p:attrName>style.visibility</p:attrName>
                                        </p:attrNameLst>
                                      </p:cBhvr>
                                      <p:to>
                                        <p:strVal val="visible"/>
                                      </p:to>
                                    </p:set>
                                    <p:animEffect transition="in" filter="fade">
                                      <p:cBhvr>
                                        <p:cTn id="63" dur="500"/>
                                        <p:tgtEl>
                                          <p:spTgt spid="111"/>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iterate type="wd">
                                    <p:tmPct val="10000"/>
                                  </p:iterate>
                                  <p:childTnLst>
                                    <p:set>
                                      <p:cBhvr>
                                        <p:cTn id="67" dur="1" fill="hold">
                                          <p:stCondLst>
                                            <p:cond delay="0"/>
                                          </p:stCondLst>
                                        </p:cTn>
                                        <p:tgtEl>
                                          <p:spTgt spid="112"/>
                                        </p:tgtEl>
                                        <p:attrNameLst>
                                          <p:attrName>style.visibility</p:attrName>
                                        </p:attrNameLst>
                                      </p:cBhvr>
                                      <p:to>
                                        <p:strVal val="visible"/>
                                      </p:to>
                                    </p:set>
                                    <p:animEffect transition="in" filter="fade">
                                      <p:cBhvr>
                                        <p:cTn id="68"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9" restart="whenNotActive" fill="hold" evtFilter="cancelBubble" nodeType="interactiveSeq">
                <p:stCondLst>
                  <p:cond evt="onClick" delay="0">
                    <p:tgtEl>
                      <p:spTgt spid="11"/>
                    </p:tgtEl>
                  </p:cond>
                </p:stCondLst>
                <p:endSync evt="end" delay="0">
                  <p:rtn val="all"/>
                </p:endSync>
                <p:childTnLst>
                  <p:par>
                    <p:cTn id="70" fill="hold">
                      <p:stCondLst>
                        <p:cond delay="0"/>
                      </p:stCondLst>
                      <p:childTnLst>
                        <p:par>
                          <p:cTn id="71" fill="hold">
                            <p:stCondLst>
                              <p:cond delay="0"/>
                            </p:stCondLst>
                            <p:childTnLst>
                              <p:par>
                                <p:cTn id="72" presetID="0" presetClass="path" presetSubtype="0" accel="50000" decel="50000" fill="hold" nodeType="clickEffect">
                                  <p:stCondLst>
                                    <p:cond delay="0"/>
                                  </p:stCondLst>
                                  <p:childTnLst>
                                    <p:animMotion origin="layout" path="M -3.61111E-6 -7.40741E-7 L 0.05486 0.07107 L 0.09132 0.15301 L 0.10886 0.22199 L 0.12552 0.30463 L 0.1323 0.34884 " pathEditMode="relative" rAng="375627" ptsTypes="AAAAAA">
                                      <p:cBhvr>
                                        <p:cTn id="73" dur="2000" fill="hold"/>
                                        <p:tgtEl>
                                          <p:spTgt spid="11"/>
                                        </p:tgtEl>
                                        <p:attrNameLst>
                                          <p:attrName>ppt_x</p:attrName>
                                          <p:attrName>ppt_y</p:attrName>
                                        </p:attrNameLst>
                                      </p:cBhvr>
                                      <p:rCtr x="6615" y="17431"/>
                                    </p:animMotion>
                                  </p:childTnLst>
                                </p:cTn>
                              </p:par>
                              <p:par>
                                <p:cTn id="74" presetID="6" presetClass="emph" presetSubtype="0" fill="hold" nodeType="withEffect">
                                  <p:stCondLst>
                                    <p:cond delay="0"/>
                                  </p:stCondLst>
                                  <p:childTnLst>
                                    <p:animScale>
                                      <p:cBhvr>
                                        <p:cTn id="75" dur="2000" fill="hold"/>
                                        <p:tgtEl>
                                          <p:spTgt spid="11"/>
                                        </p:tgtEl>
                                      </p:cBhvr>
                                      <p:by x="175000" y="175000"/>
                                    </p:animScale>
                                  </p:childTnLst>
                                </p:cTn>
                              </p:par>
                              <p:par>
                                <p:cTn id="76" presetID="1" presetClass="exit" presetSubtype="0" fill="hold" grpId="2" nodeType="withEffect">
                                  <p:stCondLst>
                                    <p:cond delay="1750"/>
                                  </p:stCondLst>
                                  <p:childTnLst>
                                    <p:set>
                                      <p:cBhvr>
                                        <p:cTn id="77" dur="1" fill="hold">
                                          <p:stCondLst>
                                            <p:cond delay="0"/>
                                          </p:stCondLst>
                                        </p:cTn>
                                        <p:tgtEl>
                                          <p:spTgt spid="109"/>
                                        </p:tgtEl>
                                        <p:attrNameLst>
                                          <p:attrName>style.visibility</p:attrName>
                                        </p:attrNameLst>
                                      </p:cBhvr>
                                      <p:to>
                                        <p:strVal val="hidden"/>
                                      </p:to>
                                    </p:set>
                                  </p:childTnLst>
                                </p:cTn>
                              </p:par>
                              <p:par>
                                <p:cTn id="78" presetID="1" presetClass="exit" presetSubtype="0" fill="hold" grpId="1" nodeType="withEffect">
                                  <p:stCondLst>
                                    <p:cond delay="1750"/>
                                  </p:stCondLst>
                                  <p:childTnLst>
                                    <p:set>
                                      <p:cBhvr>
                                        <p:cTn id="79" dur="1" fill="hold">
                                          <p:stCondLst>
                                            <p:cond delay="0"/>
                                          </p:stCondLst>
                                        </p:cTn>
                                        <p:tgtEl>
                                          <p:spTgt spid="10"/>
                                        </p:tgtEl>
                                        <p:attrNameLst>
                                          <p:attrName>style.visibility</p:attrName>
                                        </p:attrNameLst>
                                      </p:cBhvr>
                                      <p:to>
                                        <p:strVal val="hidden"/>
                                      </p:to>
                                    </p:set>
                                  </p:childTnLst>
                                </p:cTn>
                              </p:par>
                              <p:par>
                                <p:cTn id="80" presetID="1" presetClass="exit" presetSubtype="0" fill="hold" grpId="1" nodeType="withEffect">
                                  <p:stCondLst>
                                    <p:cond delay="1750"/>
                                  </p:stCondLst>
                                  <p:childTnLst>
                                    <p:set>
                                      <p:cBhvr>
                                        <p:cTn id="81" dur="1" fill="hold">
                                          <p:stCondLst>
                                            <p:cond delay="0"/>
                                          </p:stCondLst>
                                        </p:cTn>
                                        <p:tgtEl>
                                          <p:spTgt spid="9"/>
                                        </p:tgtEl>
                                        <p:attrNameLst>
                                          <p:attrName>style.visibility</p:attrName>
                                        </p:attrNameLst>
                                      </p:cBhvr>
                                      <p:to>
                                        <p:strVal val="hidden"/>
                                      </p:to>
                                    </p:set>
                                  </p:childTnLst>
                                </p:cTn>
                              </p:par>
                              <p:par>
                                <p:cTn id="82" presetID="1" presetClass="entr" presetSubtype="0" fill="hold" grpId="0" nodeType="withEffect">
                                  <p:stCondLst>
                                    <p:cond delay="1750"/>
                                  </p:stCondLst>
                                  <p:childTnLst>
                                    <p:set>
                                      <p:cBhvr>
                                        <p:cTn id="83" dur="1" fill="hold">
                                          <p:stCondLst>
                                            <p:cond delay="0"/>
                                          </p:stCondLst>
                                        </p:cTn>
                                        <p:tgtEl>
                                          <p:spTgt spid="110"/>
                                        </p:tgtEl>
                                        <p:attrNameLst>
                                          <p:attrName>style.visibility</p:attrName>
                                        </p:attrNameLst>
                                      </p:cBhvr>
                                      <p:to>
                                        <p:strVal val="visible"/>
                                      </p:to>
                                    </p:set>
                                  </p:childTnLst>
                                </p:cTn>
                              </p:par>
                            </p:childTnLst>
                          </p:cTn>
                        </p:par>
                        <p:par>
                          <p:cTn id="84" fill="hold">
                            <p:stCondLst>
                              <p:cond delay="2000"/>
                            </p:stCondLst>
                            <p:childTnLst>
                              <p:par>
                                <p:cTn id="85" presetID="1" presetClass="entr" presetSubtype="0" fill="hold" nodeType="afterEffect">
                                  <p:stCondLst>
                                    <p:cond delay="0"/>
                                  </p:stCondLst>
                                  <p:childTnLst>
                                    <p:set>
                                      <p:cBhvr>
                                        <p:cTn id="86" dur="1" fill="hold">
                                          <p:stCondLst>
                                            <p:cond delay="0"/>
                                          </p:stCondLst>
                                        </p:cTn>
                                        <p:tgtEl>
                                          <p:spTgt spid="6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58" presetClass="path" presetSubtype="0" accel="50000" decel="50000" fill="hold" nodeType="clickEffect">
                                  <p:stCondLst>
                                    <p:cond delay="0"/>
                                  </p:stCondLst>
                                  <p:childTnLst>
                                    <p:animMotion origin="layout" path="M 0.13229 0.34884 L 0.11719 0.24537 C 0.11424 0.22384 0.10591 0.19328 0.09462 0.16342 C 0.0816 0.12893 0.06893 0.10324 0.05729 0.08657 L 0.00365 0.00787 " pathEditMode="relative" rAng="9198829" ptsTypes="FffFF">
                                      <p:cBhvr>
                                        <p:cTn id="90" dur="2000" fill="hold"/>
                                        <p:tgtEl>
                                          <p:spTgt spid="11"/>
                                        </p:tgtEl>
                                        <p:attrNameLst>
                                          <p:attrName>ppt_x</p:attrName>
                                          <p:attrName>ppt_y</p:attrName>
                                        </p:attrNameLst>
                                      </p:cBhvr>
                                      <p:rCtr x="-5139" y="-17894"/>
                                    </p:animMotion>
                                  </p:childTnLst>
                                </p:cTn>
                              </p:par>
                              <p:par>
                                <p:cTn id="91" presetID="6" presetClass="emph" presetSubtype="0" fill="hold" nodeType="withEffect">
                                  <p:stCondLst>
                                    <p:cond delay="0"/>
                                  </p:stCondLst>
                                  <p:childTnLst>
                                    <p:animScale>
                                      <p:cBhvr>
                                        <p:cTn id="92" dur="2000" fill="hold"/>
                                        <p:tgtEl>
                                          <p:spTgt spid="11"/>
                                        </p:tgtEl>
                                      </p:cBhvr>
                                      <p:by x="50000" y="50000"/>
                                    </p:animScale>
                                  </p:childTnLst>
                                </p:cTn>
                              </p:par>
                              <p:par>
                                <p:cTn id="93" presetID="1" presetClass="entr" presetSubtype="0" fill="hold" grpId="2" nodeType="withEffect">
                                  <p:stCondLst>
                                    <p:cond delay="500"/>
                                  </p:stCondLst>
                                  <p:childTnLst>
                                    <p:set>
                                      <p:cBhvr>
                                        <p:cTn id="94" dur="1" fill="hold">
                                          <p:stCondLst>
                                            <p:cond delay="0"/>
                                          </p:stCondLst>
                                        </p:cTn>
                                        <p:tgtEl>
                                          <p:spTgt spid="10"/>
                                        </p:tgtEl>
                                        <p:attrNameLst>
                                          <p:attrName>style.visibility</p:attrName>
                                        </p:attrNameLst>
                                      </p:cBhvr>
                                      <p:to>
                                        <p:strVal val="visible"/>
                                      </p:to>
                                    </p:set>
                                  </p:childTnLst>
                                </p:cTn>
                              </p:par>
                              <p:par>
                                <p:cTn id="95" presetID="1" presetClass="entr" presetSubtype="0" fill="hold" grpId="2" nodeType="withEffect">
                                  <p:stCondLst>
                                    <p:cond delay="500"/>
                                  </p:stCondLst>
                                  <p:childTnLst>
                                    <p:set>
                                      <p:cBhvr>
                                        <p:cTn id="96" dur="1" fill="hold">
                                          <p:stCondLst>
                                            <p:cond delay="0"/>
                                          </p:stCondLst>
                                        </p:cTn>
                                        <p:tgtEl>
                                          <p:spTgt spid="9"/>
                                        </p:tgtEl>
                                        <p:attrNameLst>
                                          <p:attrName>style.visibility</p:attrName>
                                        </p:attrNameLst>
                                      </p:cBhvr>
                                      <p:to>
                                        <p:strVal val="visible"/>
                                      </p:to>
                                    </p:set>
                                  </p:childTnLst>
                                </p:cTn>
                              </p:par>
                              <p:par>
                                <p:cTn id="97" presetID="1" presetClass="exit" presetSubtype="0" fill="hold" grpId="1" nodeType="withEffect">
                                  <p:stCondLst>
                                    <p:cond delay="500"/>
                                  </p:stCondLst>
                                  <p:childTnLst>
                                    <p:set>
                                      <p:cBhvr>
                                        <p:cTn id="98" dur="1" fill="hold">
                                          <p:stCondLst>
                                            <p:cond delay="0"/>
                                          </p:stCondLst>
                                        </p:cTn>
                                        <p:tgtEl>
                                          <p:spTgt spid="110"/>
                                        </p:tgtEl>
                                        <p:attrNameLst>
                                          <p:attrName>style.visibility</p:attrName>
                                        </p:attrNameLst>
                                      </p:cBhvr>
                                      <p:to>
                                        <p:strVal val="hidden"/>
                                      </p:to>
                                    </p:set>
                                  </p:childTnLst>
                                </p:cTn>
                              </p:par>
                              <p:par>
                                <p:cTn id="99" presetID="1" presetClass="entr" presetSubtype="0" fill="hold" grpId="3" nodeType="withEffect">
                                  <p:stCondLst>
                                    <p:cond delay="500"/>
                                  </p:stCondLst>
                                  <p:childTnLst>
                                    <p:set>
                                      <p:cBhvr>
                                        <p:cTn id="100" dur="1" fill="hold">
                                          <p:stCondLst>
                                            <p:cond delay="0"/>
                                          </p:stCondLst>
                                        </p:cTn>
                                        <p:tgtEl>
                                          <p:spTgt spid="109"/>
                                        </p:tgtEl>
                                        <p:attrNameLst>
                                          <p:attrName>style.visibility</p:attrName>
                                        </p:attrNameLst>
                                      </p:cBhvr>
                                      <p:to>
                                        <p:strVal val="visible"/>
                                      </p:to>
                                    </p:set>
                                  </p:childTnLst>
                                </p:cTn>
                              </p:par>
                              <p:par>
                                <p:cTn id="101" presetID="35" presetClass="path" presetSubtype="0" repeatCount="10000" accel="50000" decel="50000" fill="remove" grpId="4" nodeType="withEffect">
                                  <p:stCondLst>
                                    <p:cond delay="500"/>
                                  </p:stCondLst>
                                  <p:childTnLst>
                                    <p:animMotion origin="layout" path="M -2.5E-6 -1.48148E-6 L -0.11111 0.00255 " pathEditMode="relative" rAng="0" ptsTypes="AA">
                                      <p:cBhvr>
                                        <p:cTn id="102" dur="2000" fill="hold"/>
                                        <p:tgtEl>
                                          <p:spTgt spid="109"/>
                                        </p:tgtEl>
                                        <p:attrNameLst>
                                          <p:attrName>ppt_x</p:attrName>
                                          <p:attrName>ppt_y</p:attrName>
                                        </p:attrNameLst>
                                      </p:cBhvr>
                                      <p:rCtr x="-5556" y="116"/>
                                    </p:animMotion>
                                  </p:childTnLst>
                                </p:cTn>
                              </p:par>
                              <p:par>
                                <p:cTn id="103" presetID="1" presetClass="exit" presetSubtype="0" fill="hold" nodeType="withEffect">
                                  <p:stCondLst>
                                    <p:cond delay="1250"/>
                                  </p:stCondLst>
                                  <p:childTnLst>
                                    <p:set>
                                      <p:cBhvr>
                                        <p:cTn id="104" dur="1" fill="hold">
                                          <p:stCondLst>
                                            <p:cond delay="0"/>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10" grpId="0" animBg="1"/>
      <p:bldP spid="110" grpId="1" animBg="1"/>
      <p:bldP spid="2" grpId="0"/>
      <p:bldP spid="3" grpId="0"/>
      <p:bldP spid="7" grpId="0" animBg="1"/>
      <p:bldP spid="8" grpId="0"/>
      <p:bldP spid="9" grpId="0" animBg="1"/>
      <p:bldP spid="9" grpId="1" animBg="1"/>
      <p:bldP spid="9" grpId="2" animBg="1"/>
      <p:bldP spid="10" grpId="0" animBg="1"/>
      <p:bldP spid="10" grpId="1" animBg="1"/>
      <p:bldP spid="10" grpId="2" animBg="1"/>
      <p:bldP spid="109" grpId="0" animBg="1"/>
      <p:bldP spid="109" grpId="1" animBg="1"/>
      <p:bldP spid="109" grpId="2" animBg="1"/>
      <p:bldP spid="109" grpId="3" animBg="1"/>
      <p:bldP spid="109" grpId="4" animBg="1"/>
      <p:bldP spid="111" grpId="0"/>
      <p:bldP spid="1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ZoneTexte 126"/>
          <p:cNvSpPr txBox="1"/>
          <p:nvPr>
            <p:custDataLst>
              <p:tags r:id="rId1"/>
            </p:custDataLst>
          </p:nvPr>
        </p:nvSpPr>
        <p:spPr>
          <a:xfrm>
            <a:off x="6289553" y="2242647"/>
            <a:ext cx="2738900" cy="646331"/>
          </a:xfrm>
          <a:prstGeom prst="rect">
            <a:avLst/>
          </a:prstGeom>
          <a:noFill/>
        </p:spPr>
        <p:txBody>
          <a:bodyPr wrap="square" rtlCol="0">
            <a:spAutoFit/>
          </a:bodyPr>
          <a:lstStyle/>
          <a:p>
            <a:r>
              <a:rPr lang="fr-FR" dirty="0" smtClean="0"/>
              <a:t>« Cliquez sur l’objet pour l’avancer , ou le reculer» </a:t>
            </a:r>
            <a:endParaRPr lang="fr-FR" dirty="0"/>
          </a:p>
        </p:txBody>
      </p:sp>
      <p:sp>
        <p:nvSpPr>
          <p:cNvPr id="24" name="Flèche droite 23"/>
          <p:cNvSpPr/>
          <p:nvPr>
            <p:custDataLst>
              <p:tags r:id="rId2"/>
            </p:custDataLst>
          </p:nvPr>
        </p:nvSpPr>
        <p:spPr>
          <a:xfrm>
            <a:off x="4668928" y="3641339"/>
            <a:ext cx="983192" cy="464076"/>
          </a:xfrm>
          <a:prstGeom prst="rightArrow">
            <a:avLst/>
          </a:prstGeom>
          <a:solidFill>
            <a:srgbClr val="FFFF00"/>
          </a:solidFill>
          <a:ln>
            <a:solidFill>
              <a:srgbClr val="C0B7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Cylindre 125"/>
          <p:cNvSpPr/>
          <p:nvPr>
            <p:custDataLst>
              <p:tags r:id="rId3"/>
            </p:custDataLst>
          </p:nvPr>
        </p:nvSpPr>
        <p:spPr>
          <a:xfrm>
            <a:off x="5652120" y="2276872"/>
            <a:ext cx="571443" cy="720080"/>
          </a:xfrm>
          <a:prstGeom prst="can">
            <a:avLst/>
          </a:prstGeom>
          <a:gradFill>
            <a:gsLst>
              <a:gs pos="0">
                <a:schemeClr val="bg2">
                  <a:lumMod val="10000"/>
                </a:schemeClr>
              </a:gs>
              <a:gs pos="50000">
                <a:schemeClr val="bg1"/>
              </a:gs>
              <a:gs pos="100000">
                <a:schemeClr val="bg2">
                  <a:lumMod val="10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20"/>
          <p:cNvSpPr>
            <a:spLocks noChangeArrowheads="1"/>
          </p:cNvSpPr>
          <p:nvPr>
            <p:custDataLst>
              <p:tags r:id="rId4"/>
            </p:custDataLst>
          </p:nvPr>
        </p:nvSpPr>
        <p:spPr bwMode="auto">
          <a:xfrm>
            <a:off x="489041" y="1052736"/>
            <a:ext cx="764319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fr-FR" sz="16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Système de proximité : </a:t>
            </a: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endParaRPr lang="fr-FR" sz="1600" b="1" dirty="0">
              <a:solidFill>
                <a:srgbClr val="000000"/>
              </a:solidFill>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C’est ici la pièce à détecter qui va renvoyer le rayon sur l’ensemble émetteur récepteur, ce système est mis en place pour des distances de détection relativement faibles.</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19" name="Rectangle 18"/>
          <p:cNvSpPr/>
          <p:nvPr>
            <p:custDataLst>
              <p:tags r:id="rId5"/>
            </p:custDataLst>
          </p:nvPr>
        </p:nvSpPr>
        <p:spPr>
          <a:xfrm>
            <a:off x="68862" y="4884708"/>
            <a:ext cx="8967633" cy="1754326"/>
          </a:xfrm>
          <a:prstGeom prst="rect">
            <a:avLst/>
          </a:prstGeom>
        </p:spPr>
        <p:txBody>
          <a:bodyPr wrap="square">
            <a:spAutoFit/>
          </a:bodyPr>
          <a:lstStyle/>
          <a:p>
            <a:r>
              <a:rPr lang="fr-FR" b="1" dirty="0">
                <a:latin typeface="Arial" pitchFamily="34" charset="0"/>
                <a:cs typeface="Arial" pitchFamily="34" charset="0"/>
              </a:rPr>
              <a:t> </a:t>
            </a:r>
          </a:p>
          <a:p>
            <a:pPr lvl="0"/>
            <a:r>
              <a:rPr lang="fr-FR" b="1" u="sng" dirty="0" smtClean="0">
                <a:latin typeface="Arial" pitchFamily="34" charset="0"/>
                <a:cs typeface="Arial" pitchFamily="34" charset="0"/>
              </a:rPr>
              <a:t>Système </a:t>
            </a:r>
            <a:r>
              <a:rPr lang="fr-FR" b="1" u="sng" dirty="0">
                <a:latin typeface="Arial" pitchFamily="34" charset="0"/>
                <a:cs typeface="Arial" pitchFamily="34" charset="0"/>
              </a:rPr>
              <a:t>de proximité à effacement de l'arrière-plan</a:t>
            </a:r>
            <a:r>
              <a:rPr lang="fr-FR" b="1" dirty="0">
                <a:latin typeface="Arial" pitchFamily="34" charset="0"/>
                <a:cs typeface="Arial" pitchFamily="34" charset="0"/>
              </a:rPr>
              <a:t> : </a:t>
            </a:r>
            <a:endParaRPr lang="fr-FR" b="1" dirty="0" smtClean="0">
              <a:latin typeface="Arial" pitchFamily="34" charset="0"/>
              <a:cs typeface="Arial" pitchFamily="34" charset="0"/>
            </a:endParaRPr>
          </a:p>
          <a:p>
            <a:pPr lvl="0"/>
            <a:endParaRPr lang="fr-FR" b="1" dirty="0">
              <a:latin typeface="Arial" pitchFamily="34" charset="0"/>
              <a:cs typeface="Arial" pitchFamily="34" charset="0"/>
            </a:endParaRPr>
          </a:p>
          <a:p>
            <a:pPr lvl="0"/>
            <a:r>
              <a:rPr lang="fr-FR" b="1" dirty="0" smtClean="0">
                <a:latin typeface="Arial" pitchFamily="34" charset="0"/>
                <a:cs typeface="Arial" pitchFamily="34" charset="0"/>
              </a:rPr>
              <a:t>C’est </a:t>
            </a:r>
            <a:r>
              <a:rPr lang="fr-FR" b="1" dirty="0">
                <a:latin typeface="Arial" pitchFamily="34" charset="0"/>
                <a:cs typeface="Arial" pitchFamily="34" charset="0"/>
              </a:rPr>
              <a:t>le même principe que précédemment avec une sensibilité uniquement sur la proximité du détecteur, ce qui permet de ne pas tenir compte de ce qui se trouve en </a:t>
            </a:r>
            <a:r>
              <a:rPr lang="fr-FR" b="1" dirty="0" smtClean="0">
                <a:latin typeface="Arial" pitchFamily="34" charset="0"/>
                <a:cs typeface="Arial" pitchFamily="34" charset="0"/>
              </a:rPr>
              <a:t>arrière-plan</a:t>
            </a:r>
            <a:r>
              <a:rPr lang="fr-FR" b="1" dirty="0">
                <a:latin typeface="Arial" pitchFamily="34" charset="0"/>
                <a:cs typeface="Arial" pitchFamily="34" charset="0"/>
              </a:rPr>
              <a:t>. Cela oblige une proximité régulière des objets à détecter.</a:t>
            </a:r>
          </a:p>
        </p:txBody>
      </p:sp>
      <p:sp>
        <p:nvSpPr>
          <p:cNvPr id="20" name="Rectangle 19"/>
          <p:cNvSpPr/>
          <p:nvPr>
            <p:custDataLst>
              <p:tags r:id="rId6"/>
            </p:custDataLst>
          </p:nvPr>
        </p:nvSpPr>
        <p:spPr>
          <a:xfrm>
            <a:off x="1763688" y="332656"/>
            <a:ext cx="4459875" cy="523220"/>
          </a:xfrm>
          <a:prstGeom prst="rect">
            <a:avLst/>
          </a:prstGeom>
        </p:spPr>
        <p:txBody>
          <a:bodyPr wrap="none">
            <a:spAutoFit/>
          </a:bodyPr>
          <a:lstStyle/>
          <a:p>
            <a:pPr lvl="0" fontAlgn="base">
              <a:spcBef>
                <a:spcPct val="0"/>
              </a:spcBef>
              <a:spcAft>
                <a:spcPct val="0"/>
              </a:spcAft>
            </a:pPr>
            <a:r>
              <a:rPr lang="fr-FR" sz="2800" b="1" dirty="0">
                <a:effectLst>
                  <a:outerShdw blurRad="38100" dist="38100" dir="2700000" algn="tl">
                    <a:srgbClr val="000000">
                      <a:alpha val="43137"/>
                    </a:srgbClr>
                  </a:outerShdw>
                </a:effectLst>
                <a:latin typeface="Times New Roman" pitchFamily="18" charset="0"/>
                <a:cs typeface="Times New Roman" pitchFamily="18" charset="0"/>
              </a:rPr>
              <a:t>Détecteurs </a:t>
            </a:r>
            <a:r>
              <a:rPr lang="fr-FR" sz="2800" b="1" dirty="0" smtClean="0">
                <a:effectLst>
                  <a:outerShdw blurRad="38100" dist="38100" dir="2700000" algn="tl">
                    <a:srgbClr val="000000">
                      <a:alpha val="43137"/>
                    </a:srgbClr>
                  </a:outerShdw>
                </a:effectLst>
                <a:latin typeface="Times New Roman" pitchFamily="18" charset="0"/>
                <a:cs typeface="Times New Roman" pitchFamily="18" charset="0"/>
              </a:rPr>
              <a:t>photoélectriques</a:t>
            </a:r>
            <a:endParaRPr lang="fr-FR"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21" name="Group 39"/>
          <p:cNvGrpSpPr>
            <a:grpSpLocks/>
          </p:cNvGrpSpPr>
          <p:nvPr>
            <p:custDataLst>
              <p:tags r:id="rId7"/>
            </p:custDataLst>
          </p:nvPr>
        </p:nvGrpSpPr>
        <p:grpSpPr bwMode="auto">
          <a:xfrm>
            <a:off x="4162420" y="3504458"/>
            <a:ext cx="545566" cy="1228576"/>
            <a:chOff x="3264" y="4976"/>
            <a:chExt cx="552" cy="1008"/>
          </a:xfrm>
        </p:grpSpPr>
        <p:sp>
          <p:nvSpPr>
            <p:cNvPr id="22" name="AutoShape 40"/>
            <p:cNvSpPr>
              <a:spLocks noChangeArrowheads="1"/>
            </p:cNvSpPr>
            <p:nvPr/>
          </p:nvSpPr>
          <p:spPr bwMode="auto">
            <a:xfrm>
              <a:off x="3264" y="4976"/>
              <a:ext cx="512" cy="1008"/>
            </a:xfrm>
            <a:prstGeom prst="cube">
              <a:avLst>
                <a:gd name="adj" fmla="val 25000"/>
              </a:avLst>
            </a:prstGeom>
            <a:gradFill rotWithShape="0">
              <a:gsLst>
                <a:gs pos="0">
                  <a:srgbClr val="000000"/>
                </a:gs>
                <a:gs pos="100000">
                  <a:srgbClr val="000000">
                    <a:gamma/>
                    <a:tint val="23529"/>
                    <a:invGamma/>
                  </a:srgbClr>
                </a:gs>
              </a:gsLst>
              <a:path path="rect">
                <a:fillToRect r="100000" b="100000"/>
              </a:path>
            </a:gradFill>
            <a:ln w="9525">
              <a:solidFill>
                <a:srgbClr val="000000"/>
              </a:solidFill>
              <a:miter lim="800000"/>
              <a:headEnd/>
              <a:tailEnd/>
            </a:ln>
          </p:spPr>
          <p:txBody>
            <a:bodyPr rot="0" vert="horz" wrap="square" lIns="91440" tIns="45720" rIns="91440" bIns="45720" anchor="t" anchorCtr="0" upright="1">
              <a:noAutofit/>
            </a:bodyPr>
            <a:lstStyle/>
            <a:p>
              <a:endParaRPr lang="fr-FR"/>
            </a:p>
          </p:txBody>
        </p:sp>
        <p:sp>
          <p:nvSpPr>
            <p:cNvPr id="23" name="AutoShape 41"/>
            <p:cNvSpPr>
              <a:spLocks noChangeArrowheads="1"/>
            </p:cNvSpPr>
            <p:nvPr/>
          </p:nvSpPr>
          <p:spPr bwMode="auto">
            <a:xfrm rot="5400000">
              <a:off x="3544" y="5224"/>
              <a:ext cx="400" cy="144"/>
            </a:xfrm>
            <a:prstGeom prst="can">
              <a:avLst>
                <a:gd name="adj" fmla="val 50000"/>
              </a:avLst>
            </a:prstGeom>
            <a:gradFill rotWithShape="0">
              <a:gsLst>
                <a:gs pos="0">
                  <a:srgbClr val="FFFFFF"/>
                </a:gs>
                <a:gs pos="100000">
                  <a:srgbClr val="FFFFFF">
                    <a:gamma/>
                    <a:shade val="46275"/>
                    <a:invGamma/>
                  </a:srgbClr>
                </a:gs>
              </a:gsLst>
              <a:path path="rect">
                <a:fillToRect r="100000" b="100000"/>
              </a:path>
            </a:gradFill>
            <a:ln w="9525">
              <a:solidFill>
                <a:srgbClr val="000000"/>
              </a:solidFill>
              <a:round/>
              <a:headEnd/>
              <a:tailEnd/>
            </a:ln>
          </p:spPr>
          <p:txBody>
            <a:bodyPr rot="0" vert="horz" wrap="square" lIns="91440" tIns="45720" rIns="91440" bIns="45720" anchor="t" anchorCtr="0" upright="1">
              <a:noAutofit/>
            </a:bodyPr>
            <a:lstStyle/>
            <a:p>
              <a:endParaRPr lang="fr-FR"/>
            </a:p>
          </p:txBody>
        </p:sp>
      </p:grpSp>
      <p:sp>
        <p:nvSpPr>
          <p:cNvPr id="25" name="Text Box 57"/>
          <p:cNvSpPr txBox="1">
            <a:spLocks noChangeArrowheads="1"/>
          </p:cNvSpPr>
          <p:nvPr>
            <p:custDataLst>
              <p:tags r:id="rId8"/>
            </p:custDataLst>
          </p:nvPr>
        </p:nvSpPr>
        <p:spPr bwMode="auto">
          <a:xfrm>
            <a:off x="3193873" y="4475431"/>
            <a:ext cx="1456167" cy="42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b="1" dirty="0" smtClean="0">
                <a:effectLst/>
                <a:latin typeface="Times New Roman"/>
                <a:ea typeface="Times New Roman"/>
              </a:rPr>
              <a:t>Émetteur</a:t>
            </a:r>
            <a:endParaRPr lang="fr-FR" sz="1600" b="1" dirty="0">
              <a:effectLst/>
              <a:latin typeface="Times New Roman"/>
              <a:ea typeface="Times New Roman"/>
            </a:endParaRPr>
          </a:p>
          <a:p>
            <a:pPr>
              <a:spcAft>
                <a:spcPts val="0"/>
              </a:spcAft>
            </a:pPr>
            <a:r>
              <a:rPr lang="fr-FR" sz="1600" b="1" dirty="0">
                <a:effectLst/>
                <a:latin typeface="Times New Roman"/>
                <a:ea typeface="Times New Roman"/>
              </a:rPr>
              <a:t>Récepteur</a:t>
            </a:r>
          </a:p>
          <a:p>
            <a:pPr>
              <a:spcAft>
                <a:spcPts val="0"/>
              </a:spcAft>
            </a:pPr>
            <a:r>
              <a:rPr lang="fr-FR" sz="1600" b="1" dirty="0">
                <a:effectLst/>
                <a:latin typeface="Times New Roman"/>
                <a:ea typeface="Times New Roman"/>
              </a:rPr>
              <a:t> </a:t>
            </a:r>
          </a:p>
        </p:txBody>
      </p:sp>
      <p:sp>
        <p:nvSpPr>
          <p:cNvPr id="27" name="Flèche droite 26"/>
          <p:cNvSpPr/>
          <p:nvPr>
            <p:custDataLst>
              <p:tags r:id="rId9"/>
            </p:custDataLst>
          </p:nvPr>
        </p:nvSpPr>
        <p:spPr>
          <a:xfrm>
            <a:off x="4668452" y="3650717"/>
            <a:ext cx="3623697" cy="464076"/>
          </a:xfrm>
          <a:prstGeom prst="rightArrow">
            <a:avLst/>
          </a:prstGeom>
          <a:solidFill>
            <a:srgbClr val="FFFF00"/>
          </a:solidFill>
          <a:ln>
            <a:solidFill>
              <a:srgbClr val="C0B7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gauche 27"/>
          <p:cNvSpPr/>
          <p:nvPr>
            <p:custDataLst>
              <p:tags r:id="rId10"/>
            </p:custDataLst>
          </p:nvPr>
        </p:nvSpPr>
        <p:spPr>
          <a:xfrm>
            <a:off x="4675809" y="3820664"/>
            <a:ext cx="913461" cy="156976"/>
          </a:xfrm>
          <a:prstGeom prst="leftArrow">
            <a:avLst/>
          </a:prstGeom>
          <a:solidFill>
            <a:srgbClr val="FF993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9" name="Groupe 28"/>
          <p:cNvGrpSpPr/>
          <p:nvPr>
            <p:custDataLst>
              <p:tags r:id="rId11"/>
            </p:custDataLst>
          </p:nvPr>
        </p:nvGrpSpPr>
        <p:grpSpPr>
          <a:xfrm>
            <a:off x="711259" y="3281726"/>
            <a:ext cx="2553364" cy="1374681"/>
            <a:chOff x="6027147" y="3062431"/>
            <a:chExt cx="2553364" cy="1374681"/>
          </a:xfrm>
        </p:grpSpPr>
        <p:sp>
          <p:nvSpPr>
            <p:cNvPr id="30" name="Line 41"/>
            <p:cNvSpPr>
              <a:spLocks noChangeShapeType="1"/>
            </p:cNvSpPr>
            <p:nvPr/>
          </p:nvSpPr>
          <p:spPr bwMode="auto">
            <a:xfrm flipH="1">
              <a:off x="7122523" y="317196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1" name="Oval 42"/>
            <p:cNvSpPr>
              <a:spLocks noChangeArrowheads="1"/>
            </p:cNvSpPr>
            <p:nvPr/>
          </p:nvSpPr>
          <p:spPr bwMode="auto">
            <a:xfrm>
              <a:off x="7046323" y="354503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2" name="Line 43"/>
            <p:cNvSpPr>
              <a:spLocks noChangeShapeType="1"/>
            </p:cNvSpPr>
            <p:nvPr/>
          </p:nvSpPr>
          <p:spPr bwMode="auto">
            <a:xfrm>
              <a:off x="6908210" y="354503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3" name="Rectangle 44"/>
            <p:cNvSpPr>
              <a:spLocks noChangeArrowheads="1"/>
            </p:cNvSpPr>
            <p:nvPr/>
          </p:nvSpPr>
          <p:spPr bwMode="auto">
            <a:xfrm rot="16200000">
              <a:off x="6749460" y="39831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34" name="Rectangle 45"/>
            <p:cNvSpPr>
              <a:spLocks noChangeArrowheads="1"/>
            </p:cNvSpPr>
            <p:nvPr/>
          </p:nvSpPr>
          <p:spPr bwMode="auto">
            <a:xfrm rot="16200000">
              <a:off x="6749460" y="32846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35" name="Line 58"/>
            <p:cNvSpPr>
              <a:spLocks noChangeShapeType="1"/>
            </p:cNvSpPr>
            <p:nvPr/>
          </p:nvSpPr>
          <p:spPr bwMode="auto">
            <a:xfrm flipH="1">
              <a:off x="6604997" y="378156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36" name="Line 49"/>
            <p:cNvSpPr>
              <a:spLocks noChangeShapeType="1"/>
            </p:cNvSpPr>
            <p:nvPr/>
          </p:nvSpPr>
          <p:spPr bwMode="auto">
            <a:xfrm flipH="1">
              <a:off x="8262348" y="3187749"/>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7" name="Oval 50"/>
            <p:cNvSpPr>
              <a:spLocks noChangeArrowheads="1"/>
            </p:cNvSpPr>
            <p:nvPr/>
          </p:nvSpPr>
          <p:spPr bwMode="auto">
            <a:xfrm>
              <a:off x="8197261" y="356081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8" name="Line 51"/>
            <p:cNvSpPr>
              <a:spLocks noChangeShapeType="1"/>
            </p:cNvSpPr>
            <p:nvPr/>
          </p:nvSpPr>
          <p:spPr bwMode="auto">
            <a:xfrm flipH="1">
              <a:off x="8263936" y="3517949"/>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9" name="Line 52"/>
            <p:cNvSpPr>
              <a:spLocks noChangeShapeType="1"/>
            </p:cNvSpPr>
            <p:nvPr/>
          </p:nvSpPr>
          <p:spPr bwMode="auto">
            <a:xfrm>
              <a:off x="8262348" y="3563986"/>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0" name="Rectangle 53"/>
            <p:cNvSpPr>
              <a:spLocks noChangeArrowheads="1"/>
            </p:cNvSpPr>
            <p:nvPr/>
          </p:nvSpPr>
          <p:spPr bwMode="auto">
            <a:xfrm rot="16200000">
              <a:off x="7892461" y="4002136"/>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12</a:t>
              </a:r>
            </a:p>
          </p:txBody>
        </p:sp>
        <p:sp>
          <p:nvSpPr>
            <p:cNvPr id="41" name="Rectangle 54"/>
            <p:cNvSpPr>
              <a:spLocks noChangeArrowheads="1"/>
            </p:cNvSpPr>
            <p:nvPr/>
          </p:nvSpPr>
          <p:spPr bwMode="auto">
            <a:xfrm rot="16200000">
              <a:off x="7903573" y="3263949"/>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11</a:t>
              </a:r>
            </a:p>
          </p:txBody>
        </p:sp>
        <p:sp>
          <p:nvSpPr>
            <p:cNvPr id="42" name="Rectangle 85"/>
            <p:cNvSpPr>
              <a:spLocks noChangeArrowheads="1"/>
            </p:cNvSpPr>
            <p:nvPr/>
          </p:nvSpPr>
          <p:spPr bwMode="auto">
            <a:xfrm>
              <a:off x="6027147" y="3062431"/>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43" name="Rectangle 86"/>
            <p:cNvSpPr>
              <a:spLocks noChangeArrowheads="1"/>
            </p:cNvSpPr>
            <p:nvPr/>
          </p:nvSpPr>
          <p:spPr bwMode="auto">
            <a:xfrm>
              <a:off x="7239998" y="3072255"/>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sp useBgFill="1">
          <p:nvSpPr>
            <p:cNvPr id="44" name="Rectangle 43"/>
            <p:cNvSpPr/>
            <p:nvPr/>
          </p:nvSpPr>
          <p:spPr>
            <a:xfrm>
              <a:off x="6860118" y="3510118"/>
              <a:ext cx="327597" cy="4762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Line 43"/>
            <p:cNvSpPr>
              <a:spLocks noChangeShapeType="1"/>
            </p:cNvSpPr>
            <p:nvPr/>
          </p:nvSpPr>
          <p:spPr bwMode="auto">
            <a:xfrm>
              <a:off x="7115707" y="3510118"/>
              <a:ext cx="0" cy="475731"/>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6" name="Line 58"/>
            <p:cNvSpPr>
              <a:spLocks noChangeShapeType="1"/>
            </p:cNvSpPr>
            <p:nvPr/>
          </p:nvSpPr>
          <p:spPr bwMode="auto">
            <a:xfrm flipH="1" flipV="1">
              <a:off x="6604531" y="3781061"/>
              <a:ext cx="511175" cy="856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useBgFill="1">
          <p:nvSpPr>
            <p:cNvPr id="47" name="Rectangle 46"/>
            <p:cNvSpPr/>
            <p:nvPr/>
          </p:nvSpPr>
          <p:spPr>
            <a:xfrm>
              <a:off x="8076878" y="3585643"/>
              <a:ext cx="317624" cy="364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Line 43"/>
            <p:cNvSpPr>
              <a:spLocks noChangeShapeType="1"/>
            </p:cNvSpPr>
            <p:nvPr/>
          </p:nvSpPr>
          <p:spPr bwMode="auto">
            <a:xfrm flipH="1">
              <a:off x="8284840" y="3535452"/>
              <a:ext cx="295671" cy="41429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9" name="Line 58"/>
            <p:cNvSpPr>
              <a:spLocks noChangeShapeType="1"/>
            </p:cNvSpPr>
            <p:nvPr/>
          </p:nvSpPr>
          <p:spPr bwMode="auto">
            <a:xfrm flipH="1">
              <a:off x="7793377" y="3732140"/>
              <a:ext cx="659010" cy="20919"/>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50" name="Groupe 49"/>
            <p:cNvGrpSpPr/>
            <p:nvPr/>
          </p:nvGrpSpPr>
          <p:grpSpPr>
            <a:xfrm>
              <a:off x="6170831" y="3539475"/>
              <a:ext cx="441445" cy="479020"/>
              <a:chOff x="7082946" y="5156236"/>
              <a:chExt cx="762000" cy="685800"/>
            </a:xfrm>
            <a:solidFill>
              <a:schemeClr val="bg1">
                <a:lumMod val="75000"/>
              </a:schemeClr>
            </a:solidFill>
          </p:grpSpPr>
          <p:sp>
            <p:nvSpPr>
              <p:cNvPr id="64"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65" name="Group 14"/>
              <p:cNvGrpSpPr>
                <a:grpSpLocks/>
              </p:cNvGrpSpPr>
              <p:nvPr/>
            </p:nvGrpSpPr>
            <p:grpSpPr bwMode="auto">
              <a:xfrm>
                <a:off x="7540146" y="5232436"/>
                <a:ext cx="152400" cy="304800"/>
                <a:chOff x="2400" y="2320"/>
                <a:chExt cx="192" cy="320"/>
              </a:xfrm>
              <a:grpFill/>
            </p:grpSpPr>
            <p:sp>
              <p:nvSpPr>
                <p:cNvPr id="73"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74"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75"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66"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67"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68"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69"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70"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71"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72"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nvGrpSpPr>
            <p:cNvPr id="51" name="Groupe 50"/>
            <p:cNvGrpSpPr/>
            <p:nvPr/>
          </p:nvGrpSpPr>
          <p:grpSpPr>
            <a:xfrm>
              <a:off x="7351932" y="3513549"/>
              <a:ext cx="441445" cy="479020"/>
              <a:chOff x="7082946" y="5156236"/>
              <a:chExt cx="762000" cy="685800"/>
            </a:xfrm>
            <a:solidFill>
              <a:schemeClr val="bg1">
                <a:lumMod val="75000"/>
              </a:schemeClr>
            </a:solidFill>
          </p:grpSpPr>
          <p:sp>
            <p:nvSpPr>
              <p:cNvPr id="52"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53" name="Group 14"/>
              <p:cNvGrpSpPr>
                <a:grpSpLocks/>
              </p:cNvGrpSpPr>
              <p:nvPr/>
            </p:nvGrpSpPr>
            <p:grpSpPr bwMode="auto">
              <a:xfrm>
                <a:off x="7540146" y="5232436"/>
                <a:ext cx="152400" cy="304800"/>
                <a:chOff x="2400" y="2320"/>
                <a:chExt cx="192" cy="320"/>
              </a:xfrm>
              <a:grpFill/>
            </p:grpSpPr>
            <p:sp>
              <p:nvSpPr>
                <p:cNvPr id="61"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62"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63"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54"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55"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56"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57"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58"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59"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60"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grpSp>
        <p:nvGrpSpPr>
          <p:cNvPr id="76" name="Groupe 75"/>
          <p:cNvGrpSpPr/>
          <p:nvPr>
            <p:custDataLst>
              <p:tags r:id="rId12"/>
            </p:custDataLst>
          </p:nvPr>
        </p:nvGrpSpPr>
        <p:grpSpPr>
          <a:xfrm>
            <a:off x="711259" y="3281726"/>
            <a:ext cx="2590626" cy="1374681"/>
            <a:chOff x="5727572" y="2539015"/>
            <a:chExt cx="2590626" cy="1374681"/>
          </a:xfrm>
        </p:grpSpPr>
        <p:grpSp>
          <p:nvGrpSpPr>
            <p:cNvPr id="77" name="Groupe 76"/>
            <p:cNvGrpSpPr/>
            <p:nvPr/>
          </p:nvGrpSpPr>
          <p:grpSpPr>
            <a:xfrm>
              <a:off x="5727572" y="2539015"/>
              <a:ext cx="2395539" cy="1374681"/>
              <a:chOff x="6027147" y="3062431"/>
              <a:chExt cx="2395539" cy="1374681"/>
            </a:xfrm>
          </p:grpSpPr>
          <p:sp>
            <p:nvSpPr>
              <p:cNvPr id="79" name="Line 41"/>
              <p:cNvSpPr>
                <a:spLocks noChangeShapeType="1"/>
              </p:cNvSpPr>
              <p:nvPr/>
            </p:nvSpPr>
            <p:spPr bwMode="auto">
              <a:xfrm flipH="1">
                <a:off x="7122523" y="317196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0" name="Oval 42"/>
              <p:cNvSpPr>
                <a:spLocks noChangeArrowheads="1"/>
              </p:cNvSpPr>
              <p:nvPr/>
            </p:nvSpPr>
            <p:spPr bwMode="auto">
              <a:xfrm>
                <a:off x="7046323" y="354503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1" name="Line 43"/>
              <p:cNvSpPr>
                <a:spLocks noChangeShapeType="1"/>
              </p:cNvSpPr>
              <p:nvPr/>
            </p:nvSpPr>
            <p:spPr bwMode="auto">
              <a:xfrm>
                <a:off x="6908210" y="354503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2" name="Rectangle 44"/>
              <p:cNvSpPr>
                <a:spLocks noChangeArrowheads="1"/>
              </p:cNvSpPr>
              <p:nvPr/>
            </p:nvSpPr>
            <p:spPr bwMode="auto">
              <a:xfrm rot="16200000">
                <a:off x="6749460" y="39831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83" name="Rectangle 45"/>
              <p:cNvSpPr>
                <a:spLocks noChangeArrowheads="1"/>
              </p:cNvSpPr>
              <p:nvPr/>
            </p:nvSpPr>
            <p:spPr bwMode="auto">
              <a:xfrm rot="16200000">
                <a:off x="6749460" y="328468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84" name="Line 58"/>
              <p:cNvSpPr>
                <a:spLocks noChangeShapeType="1"/>
              </p:cNvSpPr>
              <p:nvPr/>
            </p:nvSpPr>
            <p:spPr bwMode="auto">
              <a:xfrm flipH="1">
                <a:off x="6604997" y="378156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85" name="Line 49"/>
              <p:cNvSpPr>
                <a:spLocks noChangeShapeType="1"/>
              </p:cNvSpPr>
              <p:nvPr/>
            </p:nvSpPr>
            <p:spPr bwMode="auto">
              <a:xfrm flipH="1">
                <a:off x="8262348" y="3187749"/>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6" name="Oval 50"/>
              <p:cNvSpPr>
                <a:spLocks noChangeArrowheads="1"/>
              </p:cNvSpPr>
              <p:nvPr/>
            </p:nvSpPr>
            <p:spPr bwMode="auto">
              <a:xfrm>
                <a:off x="8197261" y="356081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7" name="Line 51"/>
              <p:cNvSpPr>
                <a:spLocks noChangeShapeType="1"/>
              </p:cNvSpPr>
              <p:nvPr/>
            </p:nvSpPr>
            <p:spPr bwMode="auto">
              <a:xfrm flipH="1">
                <a:off x="8263936" y="3517949"/>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8" name="Line 52"/>
              <p:cNvSpPr>
                <a:spLocks noChangeShapeType="1"/>
              </p:cNvSpPr>
              <p:nvPr/>
            </p:nvSpPr>
            <p:spPr bwMode="auto">
              <a:xfrm>
                <a:off x="8262348" y="3563986"/>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89" name="Rectangle 53"/>
              <p:cNvSpPr>
                <a:spLocks noChangeArrowheads="1"/>
              </p:cNvSpPr>
              <p:nvPr/>
            </p:nvSpPr>
            <p:spPr bwMode="auto">
              <a:xfrm rot="16200000">
                <a:off x="7892461" y="4002136"/>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12</a:t>
                </a:r>
              </a:p>
            </p:txBody>
          </p:sp>
          <p:sp>
            <p:nvSpPr>
              <p:cNvPr id="90" name="Rectangle 54"/>
              <p:cNvSpPr>
                <a:spLocks noChangeArrowheads="1"/>
              </p:cNvSpPr>
              <p:nvPr/>
            </p:nvSpPr>
            <p:spPr bwMode="auto">
              <a:xfrm rot="16200000">
                <a:off x="7903573" y="3263949"/>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dirty="0">
                    <a:solidFill>
                      <a:srgbClr val="000000"/>
                    </a:solidFill>
                    <a:effectLst>
                      <a:outerShdw blurRad="38100" dist="38100" dir="2700000" algn="tl">
                        <a:srgbClr val="FFFFFF"/>
                      </a:outerShdw>
                    </a:effectLst>
                    <a:latin typeface="Times New Roman" pitchFamily="18" charset="0"/>
                  </a:rPr>
                  <a:t>11</a:t>
                </a:r>
              </a:p>
            </p:txBody>
          </p:sp>
          <p:sp>
            <p:nvSpPr>
              <p:cNvPr id="91" name="Rectangle 85"/>
              <p:cNvSpPr>
                <a:spLocks noChangeArrowheads="1"/>
              </p:cNvSpPr>
              <p:nvPr/>
            </p:nvSpPr>
            <p:spPr bwMode="auto">
              <a:xfrm>
                <a:off x="6027147" y="3062431"/>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92" name="Rectangle 86"/>
              <p:cNvSpPr>
                <a:spLocks noChangeArrowheads="1"/>
              </p:cNvSpPr>
              <p:nvPr/>
            </p:nvSpPr>
            <p:spPr bwMode="auto">
              <a:xfrm>
                <a:off x="7239998" y="3072255"/>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sp useBgFill="1">
            <p:nvSpPr>
              <p:cNvPr id="93" name="Rectangle 92"/>
              <p:cNvSpPr/>
              <p:nvPr/>
            </p:nvSpPr>
            <p:spPr>
              <a:xfrm>
                <a:off x="6860118" y="3510118"/>
                <a:ext cx="327597" cy="4762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Line 43"/>
              <p:cNvSpPr>
                <a:spLocks noChangeShapeType="1"/>
              </p:cNvSpPr>
              <p:nvPr/>
            </p:nvSpPr>
            <p:spPr bwMode="auto">
              <a:xfrm>
                <a:off x="6933940" y="3510118"/>
                <a:ext cx="181767" cy="475731"/>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95" name="Line 58"/>
              <p:cNvSpPr>
                <a:spLocks noChangeShapeType="1"/>
              </p:cNvSpPr>
              <p:nvPr/>
            </p:nvSpPr>
            <p:spPr bwMode="auto">
              <a:xfrm flipH="1" flipV="1">
                <a:off x="6604531" y="3781061"/>
                <a:ext cx="441792" cy="4284"/>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useBgFill="1">
            <p:nvSpPr>
              <p:cNvPr id="96" name="Rectangle 95"/>
              <p:cNvSpPr/>
              <p:nvPr/>
            </p:nvSpPr>
            <p:spPr>
              <a:xfrm>
                <a:off x="8076878" y="3585643"/>
                <a:ext cx="317624" cy="364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Line 43"/>
              <p:cNvSpPr>
                <a:spLocks noChangeShapeType="1"/>
              </p:cNvSpPr>
              <p:nvPr/>
            </p:nvSpPr>
            <p:spPr bwMode="auto">
              <a:xfrm flipH="1">
                <a:off x="8284839" y="3518744"/>
                <a:ext cx="85789" cy="431006"/>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98" name="Line 58"/>
              <p:cNvSpPr>
                <a:spLocks noChangeShapeType="1"/>
              </p:cNvSpPr>
              <p:nvPr/>
            </p:nvSpPr>
            <p:spPr bwMode="auto">
              <a:xfrm flipH="1">
                <a:off x="7793377" y="3734247"/>
                <a:ext cx="522946" cy="18812"/>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99" name="Groupe 98"/>
              <p:cNvGrpSpPr/>
              <p:nvPr/>
            </p:nvGrpSpPr>
            <p:grpSpPr>
              <a:xfrm>
                <a:off x="6170831" y="3539475"/>
                <a:ext cx="441445" cy="479020"/>
                <a:chOff x="7082946" y="5156236"/>
                <a:chExt cx="762000" cy="685800"/>
              </a:xfrm>
              <a:solidFill>
                <a:schemeClr val="bg1">
                  <a:lumMod val="75000"/>
                </a:schemeClr>
              </a:solidFill>
            </p:grpSpPr>
            <p:sp>
              <p:nvSpPr>
                <p:cNvPr id="113"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114" name="Group 14"/>
                <p:cNvGrpSpPr>
                  <a:grpSpLocks/>
                </p:cNvGrpSpPr>
                <p:nvPr/>
              </p:nvGrpSpPr>
              <p:grpSpPr bwMode="auto">
                <a:xfrm>
                  <a:off x="7540146" y="5232436"/>
                  <a:ext cx="152400" cy="304800"/>
                  <a:chOff x="2400" y="2320"/>
                  <a:chExt cx="192" cy="320"/>
                </a:xfrm>
                <a:grpFill/>
              </p:grpSpPr>
              <p:sp>
                <p:nvSpPr>
                  <p:cNvPr id="122"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123"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124"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115"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116"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117"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118"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19"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120"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21"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nvGrpSpPr>
              <p:cNvPr id="100" name="Groupe 99"/>
              <p:cNvGrpSpPr/>
              <p:nvPr/>
            </p:nvGrpSpPr>
            <p:grpSpPr>
              <a:xfrm>
                <a:off x="7351932" y="3513549"/>
                <a:ext cx="441445" cy="479020"/>
                <a:chOff x="7082946" y="5156236"/>
                <a:chExt cx="762000" cy="685800"/>
              </a:xfrm>
              <a:solidFill>
                <a:schemeClr val="bg1">
                  <a:lumMod val="75000"/>
                </a:schemeClr>
              </a:solidFill>
            </p:grpSpPr>
            <p:sp>
              <p:nvSpPr>
                <p:cNvPr id="101" name="Rectangle 10"/>
                <p:cNvSpPr>
                  <a:spLocks noChangeArrowheads="1"/>
                </p:cNvSpPr>
                <p:nvPr/>
              </p:nvSpPr>
              <p:spPr bwMode="auto">
                <a:xfrm>
                  <a:off x="7082946" y="5156236"/>
                  <a:ext cx="762000" cy="685800"/>
                </a:xfrm>
                <a:prstGeom prst="rect">
                  <a:avLst/>
                </a:prstGeom>
                <a:grpFill/>
                <a:ln w="38100">
                  <a:solidFill>
                    <a:srgbClr val="000000"/>
                  </a:solidFill>
                  <a:miter lim="800000"/>
                  <a:headEnd/>
                  <a:tailEnd/>
                </a:ln>
              </p:spPr>
              <p:txBody>
                <a:bodyPr wrap="none" anchor="ctr"/>
                <a:lstStyle/>
                <a:p>
                  <a:endParaRPr lang="fr-FR"/>
                </a:p>
              </p:txBody>
            </p:sp>
            <p:grpSp>
              <p:nvGrpSpPr>
                <p:cNvPr id="102" name="Group 14"/>
                <p:cNvGrpSpPr>
                  <a:grpSpLocks/>
                </p:cNvGrpSpPr>
                <p:nvPr/>
              </p:nvGrpSpPr>
              <p:grpSpPr bwMode="auto">
                <a:xfrm>
                  <a:off x="7540146" y="5232436"/>
                  <a:ext cx="152400" cy="304800"/>
                  <a:chOff x="2400" y="2320"/>
                  <a:chExt cx="192" cy="320"/>
                </a:xfrm>
                <a:grpFill/>
              </p:grpSpPr>
              <p:sp>
                <p:nvSpPr>
                  <p:cNvPr id="110" name="Line 11"/>
                  <p:cNvSpPr>
                    <a:spLocks noChangeShapeType="1"/>
                  </p:cNvSpPr>
                  <p:nvPr/>
                </p:nvSpPr>
                <p:spPr bwMode="auto">
                  <a:xfrm>
                    <a:off x="2404" y="2372"/>
                    <a:ext cx="0" cy="192"/>
                  </a:xfrm>
                  <a:prstGeom prst="line">
                    <a:avLst/>
                  </a:prstGeom>
                  <a:grpFill/>
                  <a:ln w="19050">
                    <a:solidFill>
                      <a:srgbClr val="000000"/>
                    </a:solidFill>
                    <a:miter lim="800000"/>
                    <a:headEnd/>
                    <a:tailEnd/>
                  </a:ln>
                </p:spPr>
                <p:txBody>
                  <a:bodyPr wrap="none" anchor="ctr"/>
                  <a:lstStyle/>
                  <a:p>
                    <a:endParaRPr lang="fr-FR"/>
                  </a:p>
                </p:txBody>
              </p:sp>
              <p:sp>
                <p:nvSpPr>
                  <p:cNvPr id="111" name="Line 12"/>
                  <p:cNvSpPr>
                    <a:spLocks noChangeShapeType="1"/>
                  </p:cNvSpPr>
                  <p:nvPr/>
                </p:nvSpPr>
                <p:spPr bwMode="auto">
                  <a:xfrm flipV="1">
                    <a:off x="2400" y="2320"/>
                    <a:ext cx="144" cy="144"/>
                  </a:xfrm>
                  <a:prstGeom prst="line">
                    <a:avLst/>
                  </a:prstGeom>
                  <a:grpFill/>
                  <a:ln w="19050">
                    <a:solidFill>
                      <a:srgbClr val="000000"/>
                    </a:solidFill>
                    <a:miter lim="800000"/>
                    <a:headEnd/>
                    <a:tailEnd/>
                  </a:ln>
                </p:spPr>
                <p:txBody>
                  <a:bodyPr wrap="none" anchor="ctr"/>
                  <a:lstStyle/>
                  <a:p>
                    <a:endParaRPr lang="fr-FR"/>
                  </a:p>
                </p:txBody>
              </p:sp>
              <p:sp>
                <p:nvSpPr>
                  <p:cNvPr id="112" name="Line 13"/>
                  <p:cNvSpPr>
                    <a:spLocks noChangeShapeType="1"/>
                  </p:cNvSpPr>
                  <p:nvPr/>
                </p:nvSpPr>
                <p:spPr bwMode="auto">
                  <a:xfrm>
                    <a:off x="2400" y="2496"/>
                    <a:ext cx="192" cy="144"/>
                  </a:xfrm>
                  <a:prstGeom prst="line">
                    <a:avLst/>
                  </a:prstGeom>
                  <a:grpFill/>
                  <a:ln w="19050">
                    <a:solidFill>
                      <a:srgbClr val="000000"/>
                    </a:solidFill>
                    <a:miter lim="800000"/>
                    <a:headEnd/>
                    <a:tailEnd type="triangle" w="med" len="med"/>
                  </a:ln>
                </p:spPr>
                <p:txBody>
                  <a:bodyPr wrap="none" anchor="ctr"/>
                  <a:lstStyle/>
                  <a:p>
                    <a:endParaRPr lang="fr-FR"/>
                  </a:p>
                </p:txBody>
              </p:sp>
            </p:grpSp>
            <p:sp>
              <p:nvSpPr>
                <p:cNvPr id="103" name="Line 15"/>
                <p:cNvSpPr>
                  <a:spLocks noChangeShapeType="1"/>
                </p:cNvSpPr>
                <p:nvPr/>
              </p:nvSpPr>
              <p:spPr bwMode="auto">
                <a:xfrm>
                  <a:off x="7235346" y="5689636"/>
                  <a:ext cx="381000" cy="0"/>
                </a:xfrm>
                <a:prstGeom prst="line">
                  <a:avLst/>
                </a:prstGeom>
                <a:grpFill/>
                <a:ln w="38100">
                  <a:solidFill>
                    <a:srgbClr val="000000"/>
                  </a:solidFill>
                  <a:miter lim="800000"/>
                  <a:headEnd/>
                  <a:tailEnd/>
                </a:ln>
              </p:spPr>
              <p:txBody>
                <a:bodyPr wrap="none" anchor="ctr"/>
                <a:lstStyle/>
                <a:p>
                  <a:endParaRPr lang="fr-FR"/>
                </a:p>
              </p:txBody>
            </p:sp>
            <p:sp>
              <p:nvSpPr>
                <p:cNvPr id="104" name="AutoShape 16"/>
                <p:cNvSpPr>
                  <a:spLocks noChangeArrowheads="1"/>
                </p:cNvSpPr>
                <p:nvPr/>
              </p:nvSpPr>
              <p:spPr bwMode="auto">
                <a:xfrm rot="5408667">
                  <a:off x="7338534" y="5629311"/>
                  <a:ext cx="152400" cy="119063"/>
                </a:xfrm>
                <a:prstGeom prst="triangle">
                  <a:avLst>
                    <a:gd name="adj" fmla="val 50000"/>
                  </a:avLst>
                </a:prstGeom>
                <a:grpFill/>
                <a:ln w="28575">
                  <a:solidFill>
                    <a:srgbClr val="000000"/>
                  </a:solidFill>
                  <a:miter lim="800000"/>
                  <a:headEnd/>
                  <a:tailEnd/>
                </a:ln>
              </p:spPr>
              <p:txBody>
                <a:bodyPr wrap="none" anchor="ctr"/>
                <a:lstStyle/>
                <a:p>
                  <a:endParaRPr lang="fr-FR"/>
                </a:p>
              </p:txBody>
            </p:sp>
            <p:sp>
              <p:nvSpPr>
                <p:cNvPr id="105" name="Line 17"/>
                <p:cNvSpPr>
                  <a:spLocks noChangeShapeType="1"/>
                </p:cNvSpPr>
                <p:nvPr/>
              </p:nvSpPr>
              <p:spPr bwMode="auto">
                <a:xfrm>
                  <a:off x="7473471" y="5613436"/>
                  <a:ext cx="0" cy="152400"/>
                </a:xfrm>
                <a:prstGeom prst="line">
                  <a:avLst/>
                </a:prstGeom>
                <a:grpFill/>
                <a:ln w="28575">
                  <a:solidFill>
                    <a:srgbClr val="000000"/>
                  </a:solidFill>
                  <a:miter lim="800000"/>
                  <a:headEnd/>
                  <a:tailEnd/>
                </a:ln>
              </p:spPr>
              <p:txBody>
                <a:bodyPr wrap="none" anchor="ctr"/>
                <a:lstStyle/>
                <a:p>
                  <a:endParaRPr lang="fr-FR"/>
                </a:p>
              </p:txBody>
            </p:sp>
            <p:sp>
              <p:nvSpPr>
                <p:cNvPr id="106" name="Line 19"/>
                <p:cNvSpPr>
                  <a:spLocks noChangeShapeType="1"/>
                </p:cNvSpPr>
                <p:nvPr/>
              </p:nvSpPr>
              <p:spPr bwMode="auto">
                <a:xfrm flipH="1" flipV="1">
                  <a:off x="7159146" y="546103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07" name="Line 20"/>
                <p:cNvSpPr>
                  <a:spLocks noChangeShapeType="1"/>
                </p:cNvSpPr>
                <p:nvPr/>
              </p:nvSpPr>
              <p:spPr bwMode="auto">
                <a:xfrm flipH="1" flipV="1">
                  <a:off x="7311546" y="5461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sp>
              <p:nvSpPr>
                <p:cNvPr id="108" name="Line 21"/>
                <p:cNvSpPr>
                  <a:spLocks noChangeShapeType="1"/>
                </p:cNvSpPr>
                <p:nvPr/>
              </p:nvSpPr>
              <p:spPr bwMode="auto">
                <a:xfrm>
                  <a:off x="7311546" y="5289586"/>
                  <a:ext cx="127000" cy="114300"/>
                </a:xfrm>
                <a:prstGeom prst="line">
                  <a:avLst/>
                </a:prstGeom>
                <a:grpFill/>
                <a:ln w="9525">
                  <a:solidFill>
                    <a:srgbClr val="000000"/>
                  </a:solidFill>
                  <a:miter lim="800000"/>
                  <a:headEnd/>
                  <a:tailEnd type="arrow" w="med" len="med"/>
                </a:ln>
              </p:spPr>
              <p:txBody>
                <a:bodyPr wrap="none" anchor="ctr"/>
                <a:lstStyle/>
                <a:p>
                  <a:endParaRPr lang="fr-FR"/>
                </a:p>
              </p:txBody>
            </p:sp>
            <p:sp>
              <p:nvSpPr>
                <p:cNvPr id="109" name="Line 22"/>
                <p:cNvSpPr>
                  <a:spLocks noChangeShapeType="1"/>
                </p:cNvSpPr>
                <p:nvPr/>
              </p:nvSpPr>
              <p:spPr bwMode="auto">
                <a:xfrm>
                  <a:off x="7343296" y="5207036"/>
                  <a:ext cx="133350" cy="120650"/>
                </a:xfrm>
                <a:prstGeom prst="line">
                  <a:avLst/>
                </a:prstGeom>
                <a:grpFill/>
                <a:ln w="9525">
                  <a:solidFill>
                    <a:srgbClr val="000000"/>
                  </a:solidFill>
                  <a:miter lim="800000"/>
                  <a:headEnd/>
                  <a:tailEnd type="arrow" w="med" len="med"/>
                </a:ln>
              </p:spPr>
              <p:txBody>
                <a:bodyPr wrap="none" anchor="ctr"/>
                <a:lstStyle/>
                <a:p>
                  <a:endParaRPr lang="fr-FR"/>
                </a:p>
              </p:txBody>
            </p:sp>
          </p:grpSp>
        </p:grpSp>
        <p:sp useBgFill="1">
          <p:nvSpPr>
            <p:cNvPr id="78" name="Ellipse 77"/>
            <p:cNvSpPr/>
            <p:nvPr/>
          </p:nvSpPr>
          <p:spPr>
            <a:xfrm rot="1413746">
              <a:off x="8102174" y="2961751"/>
              <a:ext cx="216024" cy="41536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5" name="Flèche droite rayée 124"/>
          <p:cNvSpPr/>
          <p:nvPr>
            <p:custDataLst>
              <p:tags r:id="rId13"/>
            </p:custDataLst>
          </p:nvPr>
        </p:nvSpPr>
        <p:spPr>
          <a:xfrm rot="10800000">
            <a:off x="3946396" y="3890725"/>
            <a:ext cx="216024" cy="127001"/>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ZoneTexte 127"/>
          <p:cNvSpPr txBox="1"/>
          <p:nvPr>
            <p:custDataLst>
              <p:tags r:id="rId14"/>
            </p:custDataLst>
          </p:nvPr>
        </p:nvSpPr>
        <p:spPr>
          <a:xfrm>
            <a:off x="5160524" y="4219154"/>
            <a:ext cx="3731955" cy="646331"/>
          </a:xfrm>
          <a:prstGeom prst="rect">
            <a:avLst/>
          </a:prstGeom>
          <a:noFill/>
        </p:spPr>
        <p:txBody>
          <a:bodyPr wrap="square" rtlCol="0">
            <a:spAutoFit/>
          </a:bodyPr>
          <a:lstStyle/>
          <a:p>
            <a:pPr algn="ctr"/>
            <a:r>
              <a:rPr lang="fr-FR" dirty="0" smtClean="0"/>
              <a:t>Le faisceau lumineux ne « revient » pas sur l’émetteur-récepteur.</a:t>
            </a:r>
            <a:endParaRPr lang="fr-FR" dirty="0"/>
          </a:p>
        </p:txBody>
      </p:sp>
    </p:spTree>
    <p:extLst>
      <p:ext uri="{BB962C8B-B14F-4D97-AF65-F5344CB8AC3E}">
        <p14:creationId xmlns:p14="http://schemas.microsoft.com/office/powerpoint/2010/main" val="194058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2150"/>
                            </p:stCondLst>
                            <p:childTnLst>
                              <p:par>
                                <p:cTn id="9" presetID="53" presetClass="entr" presetSubtype="16"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p:cTn id="11" dur="500" fill="hold"/>
                                        <p:tgtEl>
                                          <p:spTgt spid="21"/>
                                        </p:tgtEl>
                                        <p:attrNameLst>
                                          <p:attrName>ppt_w</p:attrName>
                                        </p:attrNameLst>
                                      </p:cBhvr>
                                      <p:tavLst>
                                        <p:tav tm="0">
                                          <p:val>
                                            <p:fltVal val="0"/>
                                          </p:val>
                                        </p:tav>
                                        <p:tav tm="100000">
                                          <p:val>
                                            <p:strVal val="#ppt_w"/>
                                          </p:val>
                                        </p:tav>
                                      </p:tavLst>
                                    </p:anim>
                                    <p:anim calcmode="lin" valueType="num">
                                      <p:cBhvr>
                                        <p:cTn id="12" dur="500" fill="hold"/>
                                        <p:tgtEl>
                                          <p:spTgt spid="21"/>
                                        </p:tgtEl>
                                        <p:attrNameLst>
                                          <p:attrName>ppt_h</p:attrName>
                                        </p:attrNameLst>
                                      </p:cBhvr>
                                      <p:tavLst>
                                        <p:tav tm="0">
                                          <p:val>
                                            <p:fltVal val="0"/>
                                          </p:val>
                                        </p:tav>
                                        <p:tav tm="100000">
                                          <p:val>
                                            <p:strVal val="#ppt_h"/>
                                          </p:val>
                                        </p:tav>
                                      </p:tavLst>
                                    </p:anim>
                                    <p:animEffect transition="in" filter="fade">
                                      <p:cBhvr>
                                        <p:cTn id="13" dur="500"/>
                                        <p:tgtEl>
                                          <p:spTgt spid="21"/>
                                        </p:tgtEl>
                                      </p:cBhvr>
                                    </p:animEffect>
                                  </p:childTnLst>
                                </p:cTn>
                              </p:par>
                            </p:childTnLst>
                          </p:cTn>
                        </p:par>
                        <p:par>
                          <p:cTn id="14" fill="hold">
                            <p:stCondLst>
                              <p:cond delay="2650"/>
                            </p:stCondLst>
                            <p:childTnLst>
                              <p:par>
                                <p:cTn id="15" presetID="10" presetClass="entr" presetSubtype="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par>
                          <p:cTn id="18" fill="hold">
                            <p:stCondLst>
                              <p:cond delay="3150"/>
                            </p:stCondLst>
                            <p:childTnLst>
                              <p:par>
                                <p:cTn id="19" presetID="53" presetClass="entr" presetSubtype="16" fill="hold" nodeType="afterEffect">
                                  <p:stCondLst>
                                    <p:cond delay="0"/>
                                  </p:stCondLst>
                                  <p:childTnLst>
                                    <p:set>
                                      <p:cBhvr>
                                        <p:cTn id="20" dur="1" fill="hold">
                                          <p:stCondLst>
                                            <p:cond delay="0"/>
                                          </p:stCondLst>
                                        </p:cTn>
                                        <p:tgtEl>
                                          <p:spTgt spid="76"/>
                                        </p:tgtEl>
                                        <p:attrNameLst>
                                          <p:attrName>style.visibility</p:attrName>
                                        </p:attrNameLst>
                                      </p:cBhvr>
                                      <p:to>
                                        <p:strVal val="visible"/>
                                      </p:to>
                                    </p:set>
                                    <p:anim calcmode="lin" valueType="num">
                                      <p:cBhvr>
                                        <p:cTn id="21" dur="500" fill="hold"/>
                                        <p:tgtEl>
                                          <p:spTgt spid="76"/>
                                        </p:tgtEl>
                                        <p:attrNameLst>
                                          <p:attrName>ppt_w</p:attrName>
                                        </p:attrNameLst>
                                      </p:cBhvr>
                                      <p:tavLst>
                                        <p:tav tm="0">
                                          <p:val>
                                            <p:fltVal val="0"/>
                                          </p:val>
                                        </p:tav>
                                        <p:tav tm="100000">
                                          <p:val>
                                            <p:strVal val="#ppt_w"/>
                                          </p:val>
                                        </p:tav>
                                      </p:tavLst>
                                    </p:anim>
                                    <p:anim calcmode="lin" valueType="num">
                                      <p:cBhvr>
                                        <p:cTn id="22" dur="500" fill="hold"/>
                                        <p:tgtEl>
                                          <p:spTgt spid="76"/>
                                        </p:tgtEl>
                                        <p:attrNameLst>
                                          <p:attrName>ppt_h</p:attrName>
                                        </p:attrNameLst>
                                      </p:cBhvr>
                                      <p:tavLst>
                                        <p:tav tm="0">
                                          <p:val>
                                            <p:fltVal val="0"/>
                                          </p:val>
                                        </p:tav>
                                        <p:tav tm="100000">
                                          <p:val>
                                            <p:strVal val="#ppt_h"/>
                                          </p:val>
                                        </p:tav>
                                      </p:tavLst>
                                    </p:anim>
                                    <p:animEffect transition="in" filter="fade">
                                      <p:cBhvr>
                                        <p:cTn id="23" dur="500"/>
                                        <p:tgtEl>
                                          <p:spTgt spid="76"/>
                                        </p:tgtEl>
                                      </p:cBhvr>
                                    </p:animEffect>
                                  </p:childTnLst>
                                </p:cTn>
                              </p:par>
                              <p:par>
                                <p:cTn id="24" presetID="53" presetClass="entr" presetSubtype="16"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p:cTn id="26" dur="500" fill="hold"/>
                                        <p:tgtEl>
                                          <p:spTgt spid="29"/>
                                        </p:tgtEl>
                                        <p:attrNameLst>
                                          <p:attrName>ppt_w</p:attrName>
                                        </p:attrNameLst>
                                      </p:cBhvr>
                                      <p:tavLst>
                                        <p:tav tm="0">
                                          <p:val>
                                            <p:fltVal val="0"/>
                                          </p:val>
                                        </p:tav>
                                        <p:tav tm="100000">
                                          <p:val>
                                            <p:strVal val="#ppt_w"/>
                                          </p:val>
                                        </p:tav>
                                      </p:tavLst>
                                    </p:anim>
                                    <p:anim calcmode="lin" valueType="num">
                                      <p:cBhvr>
                                        <p:cTn id="27" dur="500" fill="hold"/>
                                        <p:tgtEl>
                                          <p:spTgt spid="29"/>
                                        </p:tgtEl>
                                        <p:attrNameLst>
                                          <p:attrName>ppt_h</p:attrName>
                                        </p:attrNameLst>
                                      </p:cBhvr>
                                      <p:tavLst>
                                        <p:tav tm="0">
                                          <p:val>
                                            <p:fltVal val="0"/>
                                          </p:val>
                                        </p:tav>
                                        <p:tav tm="100000">
                                          <p:val>
                                            <p:strVal val="#ppt_h"/>
                                          </p:val>
                                        </p:tav>
                                      </p:tavLst>
                                    </p:anim>
                                    <p:animEffect transition="in" filter="fade">
                                      <p:cBhvr>
                                        <p:cTn id="28" dur="500"/>
                                        <p:tgtEl>
                                          <p:spTgt spid="29"/>
                                        </p:tgtEl>
                                      </p:cBhvr>
                                    </p:animEffect>
                                  </p:childTnLst>
                                </p:cTn>
                              </p:par>
                            </p:childTnLst>
                          </p:cTn>
                        </p:par>
                        <p:par>
                          <p:cTn id="29" fill="hold">
                            <p:stCondLst>
                              <p:cond delay="3650"/>
                            </p:stCondLst>
                            <p:childTnLst>
                              <p:par>
                                <p:cTn id="30" presetID="22" presetClass="entr" presetSubtype="8" fill="hold" grpId="0"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par>
                          <p:cTn id="33" fill="hold">
                            <p:stCondLst>
                              <p:cond delay="4150"/>
                            </p:stCondLst>
                            <p:childTnLst>
                              <p:par>
                                <p:cTn id="34" presetID="53" presetClass="entr" presetSubtype="16" fill="hold" grpId="0" nodeType="afterEffect">
                                  <p:stCondLst>
                                    <p:cond delay="0"/>
                                  </p:stCondLst>
                                  <p:childTnLst>
                                    <p:set>
                                      <p:cBhvr>
                                        <p:cTn id="35" dur="1" fill="hold">
                                          <p:stCondLst>
                                            <p:cond delay="0"/>
                                          </p:stCondLst>
                                        </p:cTn>
                                        <p:tgtEl>
                                          <p:spTgt spid="126"/>
                                        </p:tgtEl>
                                        <p:attrNameLst>
                                          <p:attrName>style.visibility</p:attrName>
                                        </p:attrNameLst>
                                      </p:cBhvr>
                                      <p:to>
                                        <p:strVal val="visible"/>
                                      </p:to>
                                    </p:set>
                                    <p:anim calcmode="lin" valueType="num">
                                      <p:cBhvr>
                                        <p:cTn id="36" dur="500" fill="hold"/>
                                        <p:tgtEl>
                                          <p:spTgt spid="126"/>
                                        </p:tgtEl>
                                        <p:attrNameLst>
                                          <p:attrName>ppt_w</p:attrName>
                                        </p:attrNameLst>
                                      </p:cBhvr>
                                      <p:tavLst>
                                        <p:tav tm="0">
                                          <p:val>
                                            <p:fltVal val="0"/>
                                          </p:val>
                                        </p:tav>
                                        <p:tav tm="100000">
                                          <p:val>
                                            <p:strVal val="#ppt_w"/>
                                          </p:val>
                                        </p:tav>
                                      </p:tavLst>
                                    </p:anim>
                                    <p:anim calcmode="lin" valueType="num">
                                      <p:cBhvr>
                                        <p:cTn id="37" dur="500" fill="hold"/>
                                        <p:tgtEl>
                                          <p:spTgt spid="126"/>
                                        </p:tgtEl>
                                        <p:attrNameLst>
                                          <p:attrName>ppt_h</p:attrName>
                                        </p:attrNameLst>
                                      </p:cBhvr>
                                      <p:tavLst>
                                        <p:tav tm="0">
                                          <p:val>
                                            <p:fltVal val="0"/>
                                          </p:val>
                                        </p:tav>
                                        <p:tav tm="100000">
                                          <p:val>
                                            <p:strVal val="#ppt_h"/>
                                          </p:val>
                                        </p:tav>
                                      </p:tavLst>
                                    </p:anim>
                                    <p:animEffect transition="in" filter="fade">
                                      <p:cBhvr>
                                        <p:cTn id="38" dur="500"/>
                                        <p:tgtEl>
                                          <p:spTgt spid="126"/>
                                        </p:tgtEl>
                                      </p:cBhvr>
                                    </p:animEffect>
                                  </p:childTnLst>
                                </p:cTn>
                              </p:par>
                            </p:childTnLst>
                          </p:cTn>
                        </p:par>
                        <p:par>
                          <p:cTn id="39" fill="hold">
                            <p:stCondLst>
                              <p:cond delay="4650"/>
                            </p:stCondLst>
                            <p:childTnLst>
                              <p:par>
                                <p:cTn id="40" presetID="10" presetClass="entr" presetSubtype="0" fill="hold" grpId="0" nodeType="afterEffect">
                                  <p:stCondLst>
                                    <p:cond delay="0"/>
                                  </p:stCondLst>
                                  <p:childTnLst>
                                    <p:set>
                                      <p:cBhvr>
                                        <p:cTn id="41" dur="1" fill="hold">
                                          <p:stCondLst>
                                            <p:cond delay="0"/>
                                          </p:stCondLst>
                                        </p:cTn>
                                        <p:tgtEl>
                                          <p:spTgt spid="127"/>
                                        </p:tgtEl>
                                        <p:attrNameLst>
                                          <p:attrName>style.visibility</p:attrName>
                                        </p:attrNameLst>
                                      </p:cBhvr>
                                      <p:to>
                                        <p:strVal val="visible"/>
                                      </p:to>
                                    </p:set>
                                    <p:animEffect transition="in" filter="fade">
                                      <p:cBhvr>
                                        <p:cTn id="42" dur="500"/>
                                        <p:tgtEl>
                                          <p:spTgt spid="1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iterate type="wd">
                                    <p:tmPct val="10000"/>
                                  </p:iterate>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2950"/>
                            </p:stCondLst>
                            <p:childTnLst>
                              <p:par>
                                <p:cTn id="49" presetID="10" presetClass="entr" presetSubtype="0" fill="hold" grpId="0" nodeType="afterEffect">
                                  <p:stCondLst>
                                    <p:cond delay="0"/>
                                  </p:stCondLst>
                                  <p:childTnLst>
                                    <p:set>
                                      <p:cBhvr>
                                        <p:cTn id="50" dur="1" fill="hold">
                                          <p:stCondLst>
                                            <p:cond delay="0"/>
                                          </p:stCondLst>
                                        </p:cTn>
                                        <p:tgtEl>
                                          <p:spTgt spid="128"/>
                                        </p:tgtEl>
                                        <p:attrNameLst>
                                          <p:attrName>style.visibility</p:attrName>
                                        </p:attrNameLst>
                                      </p:cBhvr>
                                      <p:to>
                                        <p:strVal val="visible"/>
                                      </p:to>
                                    </p:set>
                                    <p:animEffect transition="in" filter="fade">
                                      <p:cBhvr>
                                        <p:cTn id="51"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26"/>
                    </p:tgtEl>
                  </p:cond>
                </p:stCondLst>
                <p:endSync evt="end" delay="0">
                  <p:rtn val="all"/>
                </p:endSync>
                <p:childTnLst>
                  <p:par>
                    <p:cTn id="53" fill="hold">
                      <p:stCondLst>
                        <p:cond delay="0"/>
                      </p:stCondLst>
                      <p:childTnLst>
                        <p:par>
                          <p:cTn id="54" fill="hold">
                            <p:stCondLst>
                              <p:cond delay="0"/>
                            </p:stCondLst>
                            <p:childTnLst>
                              <p:par>
                                <p:cTn id="55" presetID="0" presetClass="path" presetSubtype="0" accel="50000" decel="50000" fill="hold" grpId="1" nodeType="clickEffect">
                                  <p:stCondLst>
                                    <p:cond delay="0"/>
                                  </p:stCondLst>
                                  <p:childTnLst>
                                    <p:animMotion origin="layout" path="M -9.16667E-6 -2.59259E-6 C 0.01388 0.02894 0.01909 0.03843 0.03124 0.05996 C 0.03802 0.08727 0.03663 0.1169 0.04253 0.14491 C 0.04374 0.16042 0.04496 0.16875 0.04496 0.18496 " pathEditMode="relative" ptsTypes="fffA">
                                      <p:cBhvr>
                                        <p:cTn id="56" dur="2000" fill="hold"/>
                                        <p:tgtEl>
                                          <p:spTgt spid="126"/>
                                        </p:tgtEl>
                                        <p:attrNameLst>
                                          <p:attrName>ppt_x</p:attrName>
                                          <p:attrName>ppt_y</p:attrName>
                                        </p:attrNameLst>
                                      </p:cBhvr>
                                    </p:animMotion>
                                  </p:childTnLst>
                                </p:cTn>
                              </p:par>
                              <p:par>
                                <p:cTn id="57" presetID="6" presetClass="emph" presetSubtype="0" fill="hold" grpId="2" nodeType="withEffect">
                                  <p:stCondLst>
                                    <p:cond delay="0"/>
                                  </p:stCondLst>
                                  <p:childTnLst>
                                    <p:animScale>
                                      <p:cBhvr>
                                        <p:cTn id="58" dur="2000" fill="hold"/>
                                        <p:tgtEl>
                                          <p:spTgt spid="126"/>
                                        </p:tgtEl>
                                      </p:cBhvr>
                                      <p:by x="250000" y="250000"/>
                                    </p:animScale>
                                  </p:childTnLst>
                                </p:cTn>
                              </p:par>
                              <p:par>
                                <p:cTn id="59" presetID="1" presetClass="exit" presetSubtype="0" fill="hold" grpId="1" nodeType="withEffect">
                                  <p:stCondLst>
                                    <p:cond delay="1500"/>
                                  </p:stCondLst>
                                  <p:childTnLst>
                                    <p:set>
                                      <p:cBhvr>
                                        <p:cTn id="60" dur="1" fill="hold">
                                          <p:stCondLst>
                                            <p:cond delay="0"/>
                                          </p:stCondLst>
                                        </p:cTn>
                                        <p:tgtEl>
                                          <p:spTgt spid="128"/>
                                        </p:tgtEl>
                                        <p:attrNameLst>
                                          <p:attrName>style.visibility</p:attrName>
                                        </p:attrNameLst>
                                      </p:cBhvr>
                                      <p:to>
                                        <p:strVal val="hidden"/>
                                      </p:to>
                                    </p:set>
                                  </p:childTnLst>
                                </p:cTn>
                              </p:par>
                              <p:par>
                                <p:cTn id="61" presetID="1" presetClass="exit" presetSubtype="0" fill="hold" grpId="1" nodeType="withEffect">
                                  <p:stCondLst>
                                    <p:cond delay="1500"/>
                                  </p:stCondLst>
                                  <p:childTnLst>
                                    <p:set>
                                      <p:cBhvr>
                                        <p:cTn id="62" dur="1" fill="hold">
                                          <p:stCondLst>
                                            <p:cond delay="0"/>
                                          </p:stCondLst>
                                        </p:cTn>
                                        <p:tgtEl>
                                          <p:spTgt spid="27"/>
                                        </p:tgtEl>
                                        <p:attrNameLst>
                                          <p:attrName>style.visibility</p:attrName>
                                        </p:attrNameLst>
                                      </p:cBhvr>
                                      <p:to>
                                        <p:strVal val="hidden"/>
                                      </p:to>
                                    </p:set>
                                  </p:childTnLst>
                                </p:cTn>
                              </p:par>
                              <p:par>
                                <p:cTn id="63" presetID="1" presetClass="entr" presetSubtype="0" fill="hold" grpId="0" nodeType="withEffect">
                                  <p:stCondLst>
                                    <p:cond delay="1500"/>
                                  </p:stCondLst>
                                  <p:childTnLst>
                                    <p:set>
                                      <p:cBhvr>
                                        <p:cTn id="64" dur="1" fill="hold">
                                          <p:stCondLst>
                                            <p:cond delay="0"/>
                                          </p:stCondLst>
                                        </p:cTn>
                                        <p:tgtEl>
                                          <p:spTgt spid="24"/>
                                        </p:tgtEl>
                                        <p:attrNameLst>
                                          <p:attrName>style.visibility</p:attrName>
                                        </p:attrNameLst>
                                      </p:cBhvr>
                                      <p:to>
                                        <p:strVal val="visible"/>
                                      </p:to>
                                    </p:set>
                                  </p:childTnLst>
                                </p:cTn>
                              </p:par>
                            </p:childTnLst>
                          </p:cTn>
                        </p:par>
                        <p:par>
                          <p:cTn id="65" fill="hold">
                            <p:stCondLst>
                              <p:cond delay="2000"/>
                            </p:stCondLst>
                            <p:childTnLst>
                              <p:par>
                                <p:cTn id="66" presetID="22" presetClass="entr" presetSubtype="2" fill="hold" grpId="0" nodeType="after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right)">
                                      <p:cBhvr>
                                        <p:cTn id="68" dur="500"/>
                                        <p:tgtEl>
                                          <p:spTgt spid="28"/>
                                        </p:tgtEl>
                                      </p:cBhvr>
                                    </p:animEffect>
                                  </p:childTnLst>
                                </p:cTn>
                              </p:par>
                            </p:childTnLst>
                          </p:cTn>
                        </p:par>
                        <p:par>
                          <p:cTn id="69" fill="hold">
                            <p:stCondLst>
                              <p:cond delay="2500"/>
                            </p:stCondLst>
                            <p:childTnLst>
                              <p:par>
                                <p:cTn id="70" presetID="1" presetClass="entr" presetSubtype="0" fill="hold" grpId="1" nodeType="afterEffect">
                                  <p:stCondLst>
                                    <p:cond delay="0"/>
                                  </p:stCondLst>
                                  <p:childTnLst>
                                    <p:set>
                                      <p:cBhvr>
                                        <p:cTn id="71" dur="1" fill="hold">
                                          <p:stCondLst>
                                            <p:cond delay="0"/>
                                          </p:stCondLst>
                                        </p:cTn>
                                        <p:tgtEl>
                                          <p:spTgt spid="125"/>
                                        </p:tgtEl>
                                        <p:attrNameLst>
                                          <p:attrName>style.visibility</p:attrName>
                                        </p:attrNameLst>
                                      </p:cBhvr>
                                      <p:to>
                                        <p:strVal val="visible"/>
                                      </p:to>
                                    </p:set>
                                  </p:childTnLst>
                                </p:cTn>
                              </p:par>
                            </p:childTnLst>
                          </p:cTn>
                        </p:par>
                        <p:par>
                          <p:cTn id="72" fill="hold">
                            <p:stCondLst>
                              <p:cond delay="2500"/>
                            </p:stCondLst>
                            <p:childTnLst>
                              <p:par>
                                <p:cTn id="73" presetID="63" presetClass="path" presetSubtype="0" repeatCount="10000" accel="50000" decel="50000" fill="remove" grpId="0" nodeType="afterEffect">
                                  <p:stCondLst>
                                    <p:cond delay="0"/>
                                  </p:stCondLst>
                                  <p:childTnLst>
                                    <p:animMotion origin="layout" path="M -0.00382 3.7037E-6 L -0.1092 -0.00116 " pathEditMode="relative" rAng="0" ptsTypes="AA">
                                      <p:cBhvr>
                                        <p:cTn id="74" dur="2000" fill="hold"/>
                                        <p:tgtEl>
                                          <p:spTgt spid="125"/>
                                        </p:tgtEl>
                                        <p:attrNameLst>
                                          <p:attrName>ppt_x</p:attrName>
                                          <p:attrName>ppt_y</p:attrName>
                                        </p:attrNameLst>
                                      </p:cBhvr>
                                      <p:rCtr x="-5278" y="-69"/>
                                    </p:animMotion>
                                  </p:childTnLst>
                                </p:cTn>
                              </p:par>
                              <p:par>
                                <p:cTn id="75" presetID="1" presetClass="exit" presetSubtype="0" fill="hold" nodeType="withEffect">
                                  <p:stCondLst>
                                    <p:cond delay="750"/>
                                  </p:stCondLst>
                                  <p:childTnLst>
                                    <p:set>
                                      <p:cBhvr>
                                        <p:cTn id="76" dur="1" fill="hold">
                                          <p:stCondLst>
                                            <p:cond delay="0"/>
                                          </p:stCondLst>
                                        </p:cTn>
                                        <p:tgtEl>
                                          <p:spTgt spid="76"/>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64" presetClass="path" presetSubtype="0" accel="50000" decel="50000" fill="hold" grpId="3" nodeType="clickEffect">
                                  <p:stCondLst>
                                    <p:cond delay="0"/>
                                  </p:stCondLst>
                                  <p:childTnLst>
                                    <p:animMotion origin="layout" path="M 0.04496 0.18495 L 0.00034 -7.40741E-7 " pathEditMode="relative" rAng="0" ptsTypes="AA">
                                      <p:cBhvr>
                                        <p:cTn id="80" dur="2000" fill="hold"/>
                                        <p:tgtEl>
                                          <p:spTgt spid="126"/>
                                        </p:tgtEl>
                                        <p:attrNameLst>
                                          <p:attrName>ppt_x</p:attrName>
                                          <p:attrName>ppt_y</p:attrName>
                                        </p:attrNameLst>
                                      </p:cBhvr>
                                      <p:rCtr x="-2240" y="-9259"/>
                                    </p:animMotion>
                                  </p:childTnLst>
                                </p:cTn>
                              </p:par>
                              <p:par>
                                <p:cTn id="81" presetID="6" presetClass="emph" presetSubtype="0" fill="hold" grpId="4" nodeType="withEffect">
                                  <p:stCondLst>
                                    <p:cond delay="0"/>
                                  </p:stCondLst>
                                  <p:childTnLst>
                                    <p:animScale>
                                      <p:cBhvr>
                                        <p:cTn id="82" dur="2000" fill="hold"/>
                                        <p:tgtEl>
                                          <p:spTgt spid="126"/>
                                        </p:tgtEl>
                                      </p:cBhvr>
                                      <p:by x="50000" y="50000"/>
                                    </p:animScale>
                                  </p:childTnLst>
                                </p:cTn>
                              </p:par>
                              <p:par>
                                <p:cTn id="83" presetID="1" presetClass="exit" presetSubtype="0" fill="hold" grpId="1" nodeType="withEffect">
                                  <p:stCondLst>
                                    <p:cond delay="500"/>
                                  </p:stCondLst>
                                  <p:childTnLst>
                                    <p:set>
                                      <p:cBhvr>
                                        <p:cTn id="84" dur="1" fill="hold">
                                          <p:stCondLst>
                                            <p:cond delay="0"/>
                                          </p:stCondLst>
                                        </p:cTn>
                                        <p:tgtEl>
                                          <p:spTgt spid="24"/>
                                        </p:tgtEl>
                                        <p:attrNameLst>
                                          <p:attrName>style.visibility</p:attrName>
                                        </p:attrNameLst>
                                      </p:cBhvr>
                                      <p:to>
                                        <p:strVal val="hidden"/>
                                      </p:to>
                                    </p:set>
                                  </p:childTnLst>
                                </p:cTn>
                              </p:par>
                              <p:par>
                                <p:cTn id="85" presetID="1" presetClass="exit" presetSubtype="0" fill="hold" grpId="1" nodeType="withEffect">
                                  <p:stCondLst>
                                    <p:cond delay="500"/>
                                  </p:stCondLst>
                                  <p:childTnLst>
                                    <p:set>
                                      <p:cBhvr>
                                        <p:cTn id="86" dur="1" fill="hold">
                                          <p:stCondLst>
                                            <p:cond delay="0"/>
                                          </p:stCondLst>
                                        </p:cTn>
                                        <p:tgtEl>
                                          <p:spTgt spid="28"/>
                                        </p:tgtEl>
                                        <p:attrNameLst>
                                          <p:attrName>style.visibility</p:attrName>
                                        </p:attrNameLst>
                                      </p:cBhvr>
                                      <p:to>
                                        <p:strVal val="hidden"/>
                                      </p:to>
                                    </p:set>
                                  </p:childTnLst>
                                </p:cTn>
                              </p:par>
                              <p:par>
                                <p:cTn id="87" presetID="1" presetClass="exit" presetSubtype="0" fill="hold" grpId="2" nodeType="withEffect">
                                  <p:stCondLst>
                                    <p:cond delay="500"/>
                                  </p:stCondLst>
                                  <p:childTnLst>
                                    <p:set>
                                      <p:cBhvr>
                                        <p:cTn id="88" dur="1" fill="hold">
                                          <p:stCondLst>
                                            <p:cond delay="0"/>
                                          </p:stCondLst>
                                        </p:cTn>
                                        <p:tgtEl>
                                          <p:spTgt spid="24"/>
                                        </p:tgtEl>
                                        <p:attrNameLst>
                                          <p:attrName>style.visibility</p:attrName>
                                        </p:attrNameLst>
                                      </p:cBhvr>
                                      <p:to>
                                        <p:strVal val="hidden"/>
                                      </p:to>
                                    </p:set>
                                  </p:childTnLst>
                                </p:cTn>
                              </p:par>
                              <p:par>
                                <p:cTn id="89" presetID="1" presetClass="entr" presetSubtype="0" fill="hold" grpId="2" nodeType="withEffect">
                                  <p:stCondLst>
                                    <p:cond delay="500"/>
                                  </p:stCondLst>
                                  <p:childTnLst>
                                    <p:set>
                                      <p:cBhvr>
                                        <p:cTn id="90" dur="1" fill="hold">
                                          <p:stCondLst>
                                            <p:cond delay="0"/>
                                          </p:stCondLst>
                                        </p:cTn>
                                        <p:tgtEl>
                                          <p:spTgt spid="27"/>
                                        </p:tgtEl>
                                        <p:attrNameLst>
                                          <p:attrName>style.visibility</p:attrName>
                                        </p:attrNameLst>
                                      </p:cBhvr>
                                      <p:to>
                                        <p:strVal val="visible"/>
                                      </p:to>
                                    </p:set>
                                  </p:childTnLst>
                                </p:cTn>
                              </p:par>
                              <p:par>
                                <p:cTn id="91" presetID="1" presetClass="exit" presetSubtype="0" fill="hold" grpId="2" nodeType="withEffect">
                                  <p:stCondLst>
                                    <p:cond delay="500"/>
                                  </p:stCondLst>
                                  <p:childTnLst>
                                    <p:set>
                                      <p:cBhvr>
                                        <p:cTn id="92" dur="1" fill="hold">
                                          <p:stCondLst>
                                            <p:cond delay="0"/>
                                          </p:stCondLst>
                                        </p:cTn>
                                        <p:tgtEl>
                                          <p:spTgt spid="125"/>
                                        </p:tgtEl>
                                        <p:attrNameLst>
                                          <p:attrName>style.visibility</p:attrName>
                                        </p:attrNameLst>
                                      </p:cBhvr>
                                      <p:to>
                                        <p:strVal val="hidden"/>
                                      </p:to>
                                    </p:set>
                                  </p:childTnLst>
                                </p:cTn>
                              </p:par>
                              <p:par>
                                <p:cTn id="93" presetID="1" presetClass="entr" presetSubtype="0" fill="hold" nodeType="withEffect">
                                  <p:stCondLst>
                                    <p:cond delay="500"/>
                                  </p:stCondLst>
                                  <p:childTnLst>
                                    <p:set>
                                      <p:cBhvr>
                                        <p:cTn id="94" dur="1" fill="hold">
                                          <p:stCondLst>
                                            <p:cond delay="0"/>
                                          </p:stCondLst>
                                        </p:cTn>
                                        <p:tgtEl>
                                          <p:spTgt spid="76"/>
                                        </p:tgtEl>
                                        <p:attrNameLst>
                                          <p:attrName>style.visibility</p:attrName>
                                        </p:attrNameLst>
                                      </p:cBhvr>
                                      <p:to>
                                        <p:strVal val="visible"/>
                                      </p:to>
                                    </p:set>
                                  </p:childTnLst>
                                </p:cTn>
                              </p:par>
                            </p:childTnLst>
                          </p:cTn>
                        </p:par>
                      </p:childTnLst>
                    </p:cTn>
                  </p:par>
                </p:childTnLst>
              </p:cTn>
              <p:nextCondLst>
                <p:cond evt="onClick" delay="0">
                  <p:tgtEl>
                    <p:spTgt spid="126"/>
                  </p:tgtEl>
                </p:cond>
              </p:nextCondLst>
            </p:seq>
          </p:childTnLst>
        </p:cTn>
      </p:par>
    </p:tnLst>
    <p:bldLst>
      <p:bldP spid="127" grpId="0"/>
      <p:bldP spid="24" grpId="0" animBg="1"/>
      <p:bldP spid="24" grpId="1" animBg="1"/>
      <p:bldP spid="24" grpId="2" animBg="1"/>
      <p:bldP spid="126" grpId="0" animBg="1"/>
      <p:bldP spid="126" grpId="1" animBg="1"/>
      <p:bldP spid="126" grpId="2" animBg="1"/>
      <p:bldP spid="126" grpId="3" animBg="1"/>
      <p:bldP spid="126" grpId="4" animBg="1"/>
      <p:bldP spid="18" grpId="0"/>
      <p:bldP spid="19" grpId="0"/>
      <p:bldP spid="25" grpId="0"/>
      <p:bldP spid="27" grpId="0" animBg="1"/>
      <p:bldP spid="27" grpId="1" animBg="1"/>
      <p:bldP spid="27" grpId="2" animBg="1"/>
      <p:bldP spid="28" grpId="0" animBg="1"/>
      <p:bldP spid="28" grpId="1" animBg="1"/>
      <p:bldP spid="125" grpId="0" animBg="1"/>
      <p:bldP spid="125" grpId="1" animBg="1"/>
      <p:bldP spid="125" grpId="2" animBg="1"/>
      <p:bldP spid="128" grpId="0"/>
      <p:bldP spid="128"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9"/>
          <p:cNvSpPr txBox="1">
            <a:spLocks noChangeArrowheads="1"/>
          </p:cNvSpPr>
          <p:nvPr>
            <p:custDataLst>
              <p:tags r:id="rId1"/>
            </p:custDataLst>
          </p:nvPr>
        </p:nvSpPr>
        <p:spPr bwMode="auto">
          <a:xfrm>
            <a:off x="5144135" y="7579360"/>
            <a:ext cx="1564640" cy="209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pic>
        <p:nvPicPr>
          <p:cNvPr id="12290" name="Image 8" descr="barrimmat.jpg"/>
          <p:cNvPicPr>
            <a:picLocks noChangeAspect="1" noChangeArrowheads="1"/>
          </p:cNvPicPr>
          <p:nvPr>
            <p:custDataLst>
              <p:tags r:id="rId2"/>
            </p:custDataLst>
          </p:nvPr>
        </p:nvPicPr>
        <p:blipFill>
          <a:blip r:embed="rId10">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39552" y="3374466"/>
            <a:ext cx="2699685" cy="389126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custDataLst>
              <p:tags r:id="rId3"/>
            </p:custDataLst>
          </p:nvPr>
        </p:nvSpPr>
        <p:spPr bwMode="auto">
          <a:xfrm>
            <a:off x="312712" y="1103839"/>
            <a:ext cx="5339408"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fr-FR" sz="16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Système à fibres optiques</a:t>
            </a: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 </a:t>
            </a:r>
          </a:p>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endPar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On désigne ici le système de transport du faisceau lumineux d’un point de vue de l’émetteur comme du récepteur. Le boîtier du composant peut être déporté par rapport à l’endroit où doit s’effectuer la détection. L’avantage de ce type d’installation est le peu de place nécessaire. Le système fonctionne en mode barrage.</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4"/>
          <p:cNvSpPr>
            <a:spLocks noChangeArrowheads="1"/>
          </p:cNvSpPr>
          <p:nvPr>
            <p:custDataLst>
              <p:tags r:id="rId4"/>
            </p:custDataLst>
          </p:nvPr>
        </p:nvSpPr>
        <p:spPr bwMode="auto">
          <a:xfrm>
            <a:off x="22860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5" name="Rectangle 5"/>
          <p:cNvSpPr>
            <a:spLocks noChangeArrowheads="1"/>
          </p:cNvSpPr>
          <p:nvPr>
            <p:custDataLst>
              <p:tags r:id="rId5"/>
            </p:custDataLst>
          </p:nvPr>
        </p:nvSpPr>
        <p:spPr bwMode="auto">
          <a:xfrm>
            <a:off x="3347864" y="4293096"/>
            <a:ext cx="549552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Les barrières immatérielles sont des composants qui utilisent le principe des détecteurs photoélectriques utilisés en barrage, avec un nombre important de composants photoélectriques informant le système dès qu’un corps franchit un passage à surveiller. </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age 6" descr="detectphoto2.jpg"/>
          <p:cNvPicPr/>
          <p:nvPr>
            <p:custDataLst>
              <p:tags r:id="rId6"/>
            </p:custDataLst>
          </p:nvPr>
        </p:nvPicPr>
        <p:blipFill>
          <a:blip r:embed="rId11">
            <a:extLst>
              <a:ext uri="{BEBA8EAE-BF5A-486C-A8C5-ECC9F3942E4B}">
                <a14:imgProps xmlns:a14="http://schemas.microsoft.com/office/drawing/2010/main">
                  <a14:imgLayer r:embed="rId12">
                    <a14:imgEffect>
                      <a14:backgroundRemoval t="9353" b="89209" l="559" r="100000">
                        <a14:foregroundMark x1="47486" y1="50360" x2="60335" y2="69065"/>
                        <a14:backgroundMark x1="46369" y1="45324" x2="63128" y2="66187"/>
                      </a14:backgroundRemoval>
                    </a14:imgEffect>
                  </a14:imgLayer>
                </a14:imgProps>
              </a:ext>
              <a:ext uri="{28A0092B-C50C-407E-A947-70E740481C1C}">
                <a14:useLocalDpi xmlns:a14="http://schemas.microsoft.com/office/drawing/2010/main"/>
              </a:ext>
            </a:extLst>
          </a:blip>
          <a:srcRect/>
          <a:stretch>
            <a:fillRect/>
          </a:stretch>
        </p:blipFill>
        <p:spPr bwMode="auto">
          <a:xfrm rot="11224922">
            <a:off x="5531623" y="941049"/>
            <a:ext cx="3961586" cy="2962879"/>
          </a:xfrm>
          <a:prstGeom prst="rect">
            <a:avLst/>
          </a:prstGeom>
          <a:noFill/>
          <a:ln>
            <a:noFill/>
          </a:ln>
        </p:spPr>
      </p:pic>
      <p:sp>
        <p:nvSpPr>
          <p:cNvPr id="8" name="Rectangle 7"/>
          <p:cNvSpPr/>
          <p:nvPr>
            <p:custDataLst>
              <p:tags r:id="rId7"/>
            </p:custDataLst>
          </p:nvPr>
        </p:nvSpPr>
        <p:spPr>
          <a:xfrm>
            <a:off x="1763688" y="332656"/>
            <a:ext cx="5062604" cy="523220"/>
          </a:xfrm>
          <a:prstGeom prst="rect">
            <a:avLst/>
          </a:prstGeom>
        </p:spPr>
        <p:txBody>
          <a:bodyPr wrap="none">
            <a:spAutoFit/>
          </a:bodyPr>
          <a:lstStyle/>
          <a:p>
            <a:pPr lvl="0" fontAlgn="base">
              <a:spcBef>
                <a:spcPct val="0"/>
              </a:spcBef>
              <a:spcAft>
                <a:spcPct val="0"/>
              </a:spcAft>
            </a:pPr>
            <a:r>
              <a:rPr lang="fr-FR" sz="2800" b="1" dirty="0">
                <a:effectLst>
                  <a:outerShdw blurRad="38100" dist="38100" dir="2700000" algn="tl">
                    <a:srgbClr val="000000">
                      <a:alpha val="43137"/>
                    </a:srgbClr>
                  </a:outerShdw>
                </a:effectLst>
                <a:latin typeface="Arial" pitchFamily="34" charset="0"/>
                <a:cs typeface="Arial" pitchFamily="34" charset="0"/>
              </a:rPr>
              <a:t>Détecteurs </a:t>
            </a:r>
            <a:r>
              <a:rPr lang="fr-FR" sz="2800" b="1" dirty="0" smtClean="0">
                <a:effectLst>
                  <a:outerShdw blurRad="38100" dist="38100" dir="2700000" algn="tl">
                    <a:srgbClr val="000000">
                      <a:alpha val="43137"/>
                    </a:srgbClr>
                  </a:outerShdw>
                </a:effectLst>
                <a:latin typeface="Arial" pitchFamily="34" charset="0"/>
                <a:cs typeface="Arial" pitchFamily="34" charset="0"/>
              </a:rPr>
              <a:t>photoélectriques</a:t>
            </a:r>
            <a:endParaRPr lang="fr-FR" sz="2800" b="1" dirty="0">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70932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355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iterate type="wd">
                                    <p:tmPct val="10000"/>
                                  </p:iterate>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par>
                          <p:cTn id="19" fill="hold">
                            <p:stCondLst>
                              <p:cond delay="2250"/>
                            </p:stCondLst>
                            <p:childTnLst>
                              <p:par>
                                <p:cTn id="20" presetID="53" presetClass="entr" presetSubtype="16" fill="hold" nodeType="afterEffect">
                                  <p:stCondLst>
                                    <p:cond delay="0"/>
                                  </p:stCondLst>
                                  <p:childTnLst>
                                    <p:set>
                                      <p:cBhvr>
                                        <p:cTn id="21" dur="1" fill="hold">
                                          <p:stCondLst>
                                            <p:cond delay="0"/>
                                          </p:stCondLst>
                                        </p:cTn>
                                        <p:tgtEl>
                                          <p:spTgt spid="12290"/>
                                        </p:tgtEl>
                                        <p:attrNameLst>
                                          <p:attrName>style.visibility</p:attrName>
                                        </p:attrNameLst>
                                      </p:cBhvr>
                                      <p:to>
                                        <p:strVal val="visible"/>
                                      </p:to>
                                    </p:set>
                                    <p:anim calcmode="lin" valueType="num">
                                      <p:cBhvr>
                                        <p:cTn id="22" dur="500" fill="hold"/>
                                        <p:tgtEl>
                                          <p:spTgt spid="12290"/>
                                        </p:tgtEl>
                                        <p:attrNameLst>
                                          <p:attrName>ppt_w</p:attrName>
                                        </p:attrNameLst>
                                      </p:cBhvr>
                                      <p:tavLst>
                                        <p:tav tm="0">
                                          <p:val>
                                            <p:fltVal val="0"/>
                                          </p:val>
                                        </p:tav>
                                        <p:tav tm="100000">
                                          <p:val>
                                            <p:strVal val="#ppt_w"/>
                                          </p:val>
                                        </p:tav>
                                      </p:tavLst>
                                    </p:anim>
                                    <p:anim calcmode="lin" valueType="num">
                                      <p:cBhvr>
                                        <p:cTn id="23" dur="500" fill="hold"/>
                                        <p:tgtEl>
                                          <p:spTgt spid="12290"/>
                                        </p:tgtEl>
                                        <p:attrNameLst>
                                          <p:attrName>ppt_h</p:attrName>
                                        </p:attrNameLst>
                                      </p:cBhvr>
                                      <p:tavLst>
                                        <p:tav tm="0">
                                          <p:val>
                                            <p:fltVal val="0"/>
                                          </p:val>
                                        </p:tav>
                                        <p:tav tm="100000">
                                          <p:val>
                                            <p:strVal val="#ppt_h"/>
                                          </p:val>
                                        </p:tav>
                                      </p:tavLst>
                                    </p:anim>
                                    <p:animEffect transition="in" filter="fade">
                                      <p:cBhvr>
                                        <p:cTn id="24"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custDataLst>
              <p:tags r:id="rId1"/>
            </p:custDataLst>
          </p:nvPr>
        </p:nvSpPr>
        <p:spPr>
          <a:xfrm>
            <a:off x="2115652" y="178293"/>
            <a:ext cx="4681090" cy="523220"/>
          </a:xfrm>
          <a:prstGeom prst="rect">
            <a:avLst/>
          </a:prstGeom>
        </p:spPr>
        <p:txBody>
          <a:bodyPr wrap="none">
            <a:spAutoFit/>
          </a:bodyPr>
          <a:lstStyle/>
          <a:p>
            <a:pPr lvl="0" algn="just" fontAlgn="base">
              <a:spcBef>
                <a:spcPct val="0"/>
              </a:spcBef>
              <a:spcAft>
                <a:spcPct val="0"/>
              </a:spcAft>
            </a:pPr>
            <a:r>
              <a:rPr lang="fr-FR" sz="2800" b="1" u="sng" dirty="0" smtClean="0">
                <a:latin typeface="Arial" pitchFamily="34" charset="0"/>
                <a:cs typeface="Arial" pitchFamily="34" charset="0"/>
              </a:rPr>
              <a:t>Particularités des sorties: </a:t>
            </a:r>
            <a:endParaRPr lang="fr-FR" sz="2800" b="1" u="sng" dirty="0">
              <a:latin typeface="Arial" pitchFamily="34" charset="0"/>
              <a:cs typeface="Arial" pitchFamily="34" charset="0"/>
            </a:endParaRPr>
          </a:p>
        </p:txBody>
      </p:sp>
      <p:sp>
        <p:nvSpPr>
          <p:cNvPr id="28" name="ZoneTexte 27"/>
          <p:cNvSpPr txBox="1"/>
          <p:nvPr>
            <p:custDataLst>
              <p:tags r:id="rId2"/>
            </p:custDataLst>
          </p:nvPr>
        </p:nvSpPr>
        <p:spPr>
          <a:xfrm>
            <a:off x="3099288" y="1081053"/>
            <a:ext cx="5904656" cy="1569660"/>
          </a:xfrm>
          <a:prstGeom prst="rect">
            <a:avLst/>
          </a:prstGeom>
          <a:noFill/>
        </p:spPr>
        <p:txBody>
          <a:bodyPr wrap="square" rtlCol="0">
            <a:spAutoFit/>
          </a:bodyPr>
          <a:lstStyle/>
          <a:p>
            <a:pPr algn="just"/>
            <a:r>
              <a:rPr lang="fr-FR" sz="1600" b="1" u="sng" dirty="0" smtClean="0">
                <a:latin typeface="Arial" pitchFamily="34" charset="0"/>
                <a:cs typeface="Arial" pitchFamily="34" charset="0"/>
              </a:rPr>
              <a:t>Sorties de type PNP: </a:t>
            </a:r>
          </a:p>
          <a:p>
            <a:pPr algn="just"/>
            <a:r>
              <a:rPr lang="fr-FR" sz="1600" b="1" dirty="0" smtClean="0">
                <a:latin typeface="Arial" pitchFamily="34" charset="0"/>
                <a:cs typeface="Arial" pitchFamily="34" charset="0"/>
              </a:rPr>
              <a:t>C’est le fil (+), commun à tous les capteurs, qui est commuté par la sortie vers la charge (très souvent entrée d’automate).</a:t>
            </a:r>
          </a:p>
          <a:p>
            <a:pPr algn="just"/>
            <a:r>
              <a:rPr lang="fr-FR" sz="1600" b="1" dirty="0" smtClean="0">
                <a:latin typeface="Arial" pitchFamily="34" charset="0"/>
                <a:cs typeface="Arial" pitchFamily="34" charset="0"/>
              </a:rPr>
              <a:t>On parle de logique positive ( la plus employée), le commun des entrées de l’automate est raccordé au moins.</a:t>
            </a:r>
            <a:endParaRPr lang="fr-FR" sz="1600" b="1" dirty="0">
              <a:latin typeface="Arial" pitchFamily="34" charset="0"/>
              <a:cs typeface="Arial" pitchFamily="34" charset="0"/>
            </a:endParaRPr>
          </a:p>
        </p:txBody>
      </p:sp>
      <p:sp>
        <p:nvSpPr>
          <p:cNvPr id="98" name="ZoneTexte 97"/>
          <p:cNvSpPr txBox="1"/>
          <p:nvPr>
            <p:custDataLst>
              <p:tags r:id="rId3"/>
            </p:custDataLst>
          </p:nvPr>
        </p:nvSpPr>
        <p:spPr>
          <a:xfrm>
            <a:off x="251520" y="5301208"/>
            <a:ext cx="9144000" cy="1077218"/>
          </a:xfrm>
          <a:prstGeom prst="rect">
            <a:avLst/>
          </a:prstGeom>
          <a:noFill/>
        </p:spPr>
        <p:txBody>
          <a:bodyPr wrap="square" rtlCol="0">
            <a:spAutoFit/>
          </a:bodyPr>
          <a:lstStyle/>
          <a:p>
            <a:r>
              <a:rPr lang="fr-FR" sz="1600" b="1" dirty="0" smtClean="0">
                <a:latin typeface="Arial" pitchFamily="34" charset="0"/>
                <a:cs typeface="Arial" pitchFamily="34" charset="0"/>
              </a:rPr>
              <a:t>Pour les capteurs photoélectriques, on peut très souvent paramétrer une fonction </a:t>
            </a:r>
          </a:p>
          <a:p>
            <a:endParaRPr lang="fr-FR" sz="1600" b="1" dirty="0" smtClean="0">
              <a:latin typeface="Arial" pitchFamily="34" charset="0"/>
              <a:cs typeface="Arial" pitchFamily="34" charset="0"/>
            </a:endParaRPr>
          </a:p>
          <a:p>
            <a:r>
              <a:rPr lang="fr-FR" sz="1600" b="1" dirty="0" smtClean="0">
                <a:latin typeface="Arial" pitchFamily="34" charset="0"/>
                <a:cs typeface="Arial" pitchFamily="34" charset="0"/>
              </a:rPr>
              <a:t>-  « claire », les contacts changent d’état quand le rayon lumineux est vu par le capteur.</a:t>
            </a:r>
          </a:p>
          <a:p>
            <a:r>
              <a:rPr lang="fr-FR" sz="1600" b="1" dirty="0" smtClean="0">
                <a:latin typeface="Arial" pitchFamily="34" charset="0"/>
                <a:cs typeface="Arial" pitchFamily="34" charset="0"/>
              </a:rPr>
              <a:t>- « Sombre »</a:t>
            </a:r>
            <a:r>
              <a:rPr lang="fr-FR" sz="1600" b="1" dirty="0">
                <a:latin typeface="Arial" pitchFamily="34" charset="0"/>
                <a:cs typeface="Arial" pitchFamily="34" charset="0"/>
              </a:rPr>
              <a:t> les contacts changent d’état quand le rayon lumineux </a:t>
            </a:r>
            <a:r>
              <a:rPr lang="fr-FR" sz="1600" b="1" dirty="0" smtClean="0">
                <a:latin typeface="Arial" pitchFamily="34" charset="0"/>
                <a:cs typeface="Arial" pitchFamily="34" charset="0"/>
              </a:rPr>
              <a:t>n’est pas vu.</a:t>
            </a:r>
            <a:endParaRPr lang="fr-FR" sz="1600" b="1" dirty="0">
              <a:latin typeface="Arial" pitchFamily="34" charset="0"/>
              <a:cs typeface="Arial" pitchFamily="34" charset="0"/>
            </a:endParaRPr>
          </a:p>
        </p:txBody>
      </p:sp>
      <p:grpSp>
        <p:nvGrpSpPr>
          <p:cNvPr id="162" name="Groupe 161"/>
          <p:cNvGrpSpPr/>
          <p:nvPr>
            <p:custDataLst>
              <p:tags r:id="rId4"/>
            </p:custDataLst>
          </p:nvPr>
        </p:nvGrpSpPr>
        <p:grpSpPr>
          <a:xfrm>
            <a:off x="6462295" y="3107318"/>
            <a:ext cx="2393303" cy="1783642"/>
            <a:chOff x="922141" y="3367022"/>
            <a:chExt cx="2393303" cy="1783642"/>
          </a:xfrm>
        </p:grpSpPr>
        <p:grpSp>
          <p:nvGrpSpPr>
            <p:cNvPr id="124" name="Groupe 123"/>
            <p:cNvGrpSpPr/>
            <p:nvPr/>
          </p:nvGrpSpPr>
          <p:grpSpPr>
            <a:xfrm>
              <a:off x="922141" y="3536504"/>
              <a:ext cx="1065213" cy="1352550"/>
              <a:chOff x="922141" y="3536504"/>
              <a:chExt cx="1065213" cy="1352550"/>
            </a:xfrm>
          </p:grpSpPr>
          <p:sp>
            <p:nvSpPr>
              <p:cNvPr id="100" name="Line 41"/>
              <p:cNvSpPr>
                <a:spLocks noChangeShapeType="1"/>
              </p:cNvSpPr>
              <p:nvPr/>
            </p:nvSpPr>
            <p:spPr bwMode="auto">
              <a:xfrm flipH="1">
                <a:off x="1906391" y="366667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1" name="Oval 42"/>
              <p:cNvSpPr>
                <a:spLocks noChangeArrowheads="1"/>
              </p:cNvSpPr>
              <p:nvPr/>
            </p:nvSpPr>
            <p:spPr bwMode="auto">
              <a:xfrm>
                <a:off x="1830191" y="403974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2" name="Line 43"/>
              <p:cNvSpPr>
                <a:spLocks noChangeShapeType="1"/>
              </p:cNvSpPr>
              <p:nvPr/>
            </p:nvSpPr>
            <p:spPr bwMode="auto">
              <a:xfrm>
                <a:off x="1692079" y="403974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3" name="Rectangle 44"/>
              <p:cNvSpPr>
                <a:spLocks noChangeArrowheads="1"/>
              </p:cNvSpPr>
              <p:nvPr/>
            </p:nvSpPr>
            <p:spPr bwMode="auto">
              <a:xfrm rot="16200000">
                <a:off x="1533329" y="447789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104" name="Rectangle 45"/>
              <p:cNvSpPr>
                <a:spLocks noChangeArrowheads="1"/>
              </p:cNvSpPr>
              <p:nvPr/>
            </p:nvSpPr>
            <p:spPr bwMode="auto">
              <a:xfrm rot="16200000">
                <a:off x="1533329" y="377939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105" name="Line 58"/>
              <p:cNvSpPr>
                <a:spLocks noChangeShapeType="1"/>
              </p:cNvSpPr>
              <p:nvPr/>
            </p:nvSpPr>
            <p:spPr bwMode="auto">
              <a:xfrm flipH="1">
                <a:off x="1388866" y="427627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106" name="Group 64"/>
              <p:cNvGrpSpPr>
                <a:grpSpLocks/>
              </p:cNvGrpSpPr>
              <p:nvPr/>
            </p:nvGrpSpPr>
            <p:grpSpPr bwMode="auto">
              <a:xfrm>
                <a:off x="1084066" y="4123879"/>
                <a:ext cx="304800" cy="333375"/>
                <a:chOff x="672" y="3648"/>
                <a:chExt cx="192" cy="210"/>
              </a:xfrm>
            </p:grpSpPr>
            <p:sp>
              <p:nvSpPr>
                <p:cNvPr id="119"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20"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21"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117" name="Rectangle 85"/>
              <p:cNvSpPr>
                <a:spLocks noChangeArrowheads="1"/>
              </p:cNvSpPr>
              <p:nvPr/>
            </p:nvSpPr>
            <p:spPr bwMode="auto">
              <a:xfrm>
                <a:off x="922141" y="3536504"/>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sp>
            <p:nvSpPr>
              <p:cNvPr id="31" name="Organigramme : Processus 30"/>
              <p:cNvSpPr/>
              <p:nvPr/>
            </p:nvSpPr>
            <p:spPr>
              <a:xfrm>
                <a:off x="1021084" y="3865116"/>
                <a:ext cx="430762" cy="784225"/>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3" name="Groupe 122"/>
            <p:cNvGrpSpPr/>
            <p:nvPr/>
          </p:nvGrpSpPr>
          <p:grpSpPr>
            <a:xfrm>
              <a:off x="2285804" y="3493367"/>
              <a:ext cx="920750" cy="1447801"/>
              <a:chOff x="2285804" y="3382516"/>
              <a:chExt cx="920750" cy="1447801"/>
            </a:xfrm>
          </p:grpSpPr>
          <p:sp>
            <p:nvSpPr>
              <p:cNvPr id="107" name="Line 49"/>
              <p:cNvSpPr>
                <a:spLocks noChangeShapeType="1"/>
              </p:cNvSpPr>
              <p:nvPr/>
            </p:nvSpPr>
            <p:spPr bwMode="auto">
              <a:xfrm flipH="1">
                <a:off x="3046216" y="3580954"/>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8" name="Oval 50"/>
              <p:cNvSpPr>
                <a:spLocks noChangeArrowheads="1"/>
              </p:cNvSpPr>
              <p:nvPr/>
            </p:nvSpPr>
            <p:spPr bwMode="auto">
              <a:xfrm>
                <a:off x="2981129" y="3954016"/>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09" name="Line 51"/>
              <p:cNvSpPr>
                <a:spLocks noChangeShapeType="1"/>
              </p:cNvSpPr>
              <p:nvPr/>
            </p:nvSpPr>
            <p:spPr bwMode="auto">
              <a:xfrm flipH="1">
                <a:off x="3047804" y="3911154"/>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10" name="Line 52"/>
              <p:cNvSpPr>
                <a:spLocks noChangeShapeType="1"/>
              </p:cNvSpPr>
              <p:nvPr/>
            </p:nvSpPr>
            <p:spPr bwMode="auto">
              <a:xfrm>
                <a:off x="3046216" y="3957191"/>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11" name="Rectangle 53"/>
              <p:cNvSpPr>
                <a:spLocks noChangeArrowheads="1"/>
              </p:cNvSpPr>
              <p:nvPr/>
            </p:nvSpPr>
            <p:spPr bwMode="auto">
              <a:xfrm rot="16200000">
                <a:off x="2676329" y="4395341"/>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112" name="Rectangle 54"/>
              <p:cNvSpPr>
                <a:spLocks noChangeArrowheads="1"/>
              </p:cNvSpPr>
              <p:nvPr/>
            </p:nvSpPr>
            <p:spPr bwMode="auto">
              <a:xfrm rot="16200000">
                <a:off x="2687441" y="3657154"/>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113" name="Line 57"/>
              <p:cNvSpPr>
                <a:spLocks noChangeShapeType="1"/>
              </p:cNvSpPr>
              <p:nvPr/>
            </p:nvSpPr>
            <p:spPr bwMode="auto">
              <a:xfrm flipH="1">
                <a:off x="2682679" y="4106416"/>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4" name="Rectangle 66"/>
              <p:cNvSpPr>
                <a:spLocks noChangeArrowheads="1"/>
              </p:cNvSpPr>
              <p:nvPr/>
            </p:nvSpPr>
            <p:spPr bwMode="auto">
              <a:xfrm rot="2573669">
                <a:off x="2377879" y="3954016"/>
                <a:ext cx="304800" cy="304800"/>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5" name="Line 67"/>
              <p:cNvSpPr>
                <a:spLocks noChangeShapeType="1"/>
              </p:cNvSpPr>
              <p:nvPr/>
            </p:nvSpPr>
            <p:spPr bwMode="auto">
              <a:xfrm>
                <a:off x="2492179" y="3954016"/>
                <a:ext cx="0" cy="333375"/>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6" name="Line 68"/>
              <p:cNvSpPr>
                <a:spLocks noChangeShapeType="1"/>
              </p:cNvSpPr>
              <p:nvPr/>
            </p:nvSpPr>
            <p:spPr bwMode="auto">
              <a:xfrm>
                <a:off x="2568379" y="3954016"/>
                <a:ext cx="0" cy="333375"/>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18" name="Rectangle 86"/>
              <p:cNvSpPr>
                <a:spLocks noChangeArrowheads="1"/>
              </p:cNvSpPr>
              <p:nvPr/>
            </p:nvSpPr>
            <p:spPr bwMode="auto">
              <a:xfrm>
                <a:off x="2285804" y="3382516"/>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sp>
            <p:nvSpPr>
              <p:cNvPr id="122" name="Organigramme : Processus 121"/>
              <p:cNvSpPr/>
              <p:nvPr/>
            </p:nvSpPr>
            <p:spPr>
              <a:xfrm>
                <a:off x="2314896" y="3711752"/>
                <a:ext cx="430762" cy="784225"/>
              </a:xfrm>
              <a:prstGeom prst="flowChartProcess">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3" name="ZoneTexte 152"/>
            <p:cNvSpPr txBox="1"/>
            <p:nvPr/>
          </p:nvSpPr>
          <p:spPr>
            <a:xfrm>
              <a:off x="1619672" y="3405069"/>
              <a:ext cx="295274" cy="523220"/>
            </a:xfrm>
            <a:prstGeom prst="rect">
              <a:avLst/>
            </a:prstGeom>
            <a:noFill/>
          </p:spPr>
          <p:txBody>
            <a:bodyPr wrap="none" rtlCol="0">
              <a:spAutoFit/>
            </a:bodyPr>
            <a:lstStyle/>
            <a:p>
              <a:r>
                <a:rPr lang="fr-FR" sz="2800" dirty="0" smtClean="0"/>
                <a:t>-</a:t>
              </a:r>
              <a:endParaRPr lang="fr-FR" sz="2800" dirty="0"/>
            </a:p>
          </p:txBody>
        </p:sp>
        <p:sp>
          <p:nvSpPr>
            <p:cNvPr id="154" name="ZoneTexte 153"/>
            <p:cNvSpPr txBox="1"/>
            <p:nvPr/>
          </p:nvSpPr>
          <p:spPr>
            <a:xfrm>
              <a:off x="2723582" y="3367022"/>
              <a:ext cx="295274" cy="523220"/>
            </a:xfrm>
            <a:prstGeom prst="rect">
              <a:avLst/>
            </a:prstGeom>
            <a:noFill/>
          </p:spPr>
          <p:txBody>
            <a:bodyPr wrap="none" rtlCol="0">
              <a:spAutoFit/>
            </a:bodyPr>
            <a:lstStyle/>
            <a:p>
              <a:r>
                <a:rPr lang="fr-FR" sz="2800" dirty="0" smtClean="0"/>
                <a:t>-</a:t>
              </a:r>
              <a:endParaRPr lang="fr-FR" sz="2800" dirty="0"/>
            </a:p>
          </p:txBody>
        </p:sp>
        <p:sp>
          <p:nvSpPr>
            <p:cNvPr id="155" name="ZoneTexte 154"/>
            <p:cNvSpPr txBox="1"/>
            <p:nvPr/>
          </p:nvSpPr>
          <p:spPr>
            <a:xfrm>
              <a:off x="1836345" y="4627444"/>
              <a:ext cx="325730" cy="523220"/>
            </a:xfrm>
            <a:prstGeom prst="rect">
              <a:avLst/>
            </a:prstGeom>
            <a:noFill/>
          </p:spPr>
          <p:txBody>
            <a:bodyPr wrap="none" rtlCol="0">
              <a:spAutoFit/>
            </a:bodyPr>
            <a:lstStyle/>
            <a:p>
              <a:r>
                <a:rPr lang="fr-FR" sz="2800" dirty="0" smtClean="0"/>
                <a:t>s</a:t>
              </a:r>
              <a:endParaRPr lang="fr-FR" sz="2800" dirty="0"/>
            </a:p>
          </p:txBody>
        </p:sp>
        <p:sp>
          <p:nvSpPr>
            <p:cNvPr id="156" name="ZoneTexte 155"/>
            <p:cNvSpPr txBox="1"/>
            <p:nvPr/>
          </p:nvSpPr>
          <p:spPr>
            <a:xfrm>
              <a:off x="2989714" y="4557742"/>
              <a:ext cx="325730" cy="523220"/>
            </a:xfrm>
            <a:prstGeom prst="rect">
              <a:avLst/>
            </a:prstGeom>
            <a:noFill/>
          </p:spPr>
          <p:txBody>
            <a:bodyPr wrap="none" rtlCol="0">
              <a:spAutoFit/>
            </a:bodyPr>
            <a:lstStyle/>
            <a:p>
              <a:r>
                <a:rPr lang="fr-FR" sz="2800" dirty="0" smtClean="0"/>
                <a:t>s</a:t>
              </a:r>
              <a:endParaRPr lang="fr-FR" sz="2800" dirty="0"/>
            </a:p>
          </p:txBody>
        </p:sp>
      </p:grpSp>
      <p:grpSp>
        <p:nvGrpSpPr>
          <p:cNvPr id="161" name="Groupe 160"/>
          <p:cNvGrpSpPr/>
          <p:nvPr>
            <p:custDataLst>
              <p:tags r:id="rId5"/>
            </p:custDataLst>
          </p:nvPr>
        </p:nvGrpSpPr>
        <p:grpSpPr>
          <a:xfrm>
            <a:off x="385769" y="1040846"/>
            <a:ext cx="2400217" cy="1599135"/>
            <a:chOff x="6084168" y="1024304"/>
            <a:chExt cx="2400217" cy="1599135"/>
          </a:xfrm>
        </p:grpSpPr>
        <p:grpSp>
          <p:nvGrpSpPr>
            <p:cNvPr id="125" name="Groupe 124"/>
            <p:cNvGrpSpPr/>
            <p:nvPr/>
          </p:nvGrpSpPr>
          <p:grpSpPr>
            <a:xfrm>
              <a:off x="6084168" y="1065594"/>
              <a:ext cx="1065213" cy="1352550"/>
              <a:chOff x="922141" y="3536504"/>
              <a:chExt cx="1065213" cy="1352550"/>
            </a:xfrm>
          </p:grpSpPr>
          <p:sp>
            <p:nvSpPr>
              <p:cNvPr id="126" name="Line 41"/>
              <p:cNvSpPr>
                <a:spLocks noChangeShapeType="1"/>
              </p:cNvSpPr>
              <p:nvPr/>
            </p:nvSpPr>
            <p:spPr bwMode="auto">
              <a:xfrm flipH="1">
                <a:off x="1906391" y="3666679"/>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27" name="Oval 42"/>
              <p:cNvSpPr>
                <a:spLocks noChangeArrowheads="1"/>
              </p:cNvSpPr>
              <p:nvPr/>
            </p:nvSpPr>
            <p:spPr bwMode="auto">
              <a:xfrm>
                <a:off x="1830191" y="4039741"/>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28" name="Line 43"/>
              <p:cNvSpPr>
                <a:spLocks noChangeShapeType="1"/>
              </p:cNvSpPr>
              <p:nvPr/>
            </p:nvSpPr>
            <p:spPr bwMode="auto">
              <a:xfrm>
                <a:off x="1692079" y="4039741"/>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29" name="Rectangle 44"/>
              <p:cNvSpPr>
                <a:spLocks noChangeArrowheads="1"/>
              </p:cNvSpPr>
              <p:nvPr/>
            </p:nvSpPr>
            <p:spPr bwMode="auto">
              <a:xfrm rot="16200000">
                <a:off x="1533329" y="447789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130" name="Rectangle 45"/>
              <p:cNvSpPr>
                <a:spLocks noChangeArrowheads="1"/>
              </p:cNvSpPr>
              <p:nvPr/>
            </p:nvSpPr>
            <p:spPr bwMode="auto">
              <a:xfrm rot="16200000">
                <a:off x="1533329" y="3779391"/>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131" name="Line 58"/>
              <p:cNvSpPr>
                <a:spLocks noChangeShapeType="1"/>
              </p:cNvSpPr>
              <p:nvPr/>
            </p:nvSpPr>
            <p:spPr bwMode="auto">
              <a:xfrm flipH="1">
                <a:off x="1388866" y="4276279"/>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nvGrpSpPr>
              <p:cNvPr id="132" name="Group 64"/>
              <p:cNvGrpSpPr>
                <a:grpSpLocks/>
              </p:cNvGrpSpPr>
              <p:nvPr/>
            </p:nvGrpSpPr>
            <p:grpSpPr bwMode="auto">
              <a:xfrm>
                <a:off x="1084066" y="4123879"/>
                <a:ext cx="304800" cy="333375"/>
                <a:chOff x="672" y="3648"/>
                <a:chExt cx="192" cy="210"/>
              </a:xfrm>
            </p:grpSpPr>
            <p:sp>
              <p:nvSpPr>
                <p:cNvPr id="135" name="Rectangle 61"/>
                <p:cNvSpPr>
                  <a:spLocks noChangeArrowheads="1"/>
                </p:cNvSpPr>
                <p:nvPr/>
              </p:nvSpPr>
              <p:spPr bwMode="auto">
                <a:xfrm rot="2573669">
                  <a:off x="672" y="3648"/>
                  <a:ext cx="192" cy="192"/>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36" name="Line 62"/>
                <p:cNvSpPr>
                  <a:spLocks noChangeShapeType="1"/>
                </p:cNvSpPr>
                <p:nvPr/>
              </p:nvSpPr>
              <p:spPr bwMode="auto">
                <a:xfrm>
                  <a:off x="744"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37" name="Line 63"/>
                <p:cNvSpPr>
                  <a:spLocks noChangeShapeType="1"/>
                </p:cNvSpPr>
                <p:nvPr/>
              </p:nvSpPr>
              <p:spPr bwMode="auto">
                <a:xfrm>
                  <a:off x="792" y="3648"/>
                  <a:ext cx="0" cy="21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133" name="Rectangle 85"/>
              <p:cNvSpPr>
                <a:spLocks noChangeArrowheads="1"/>
              </p:cNvSpPr>
              <p:nvPr/>
            </p:nvSpPr>
            <p:spPr bwMode="auto">
              <a:xfrm>
                <a:off x="922141" y="3536504"/>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-B1</a:t>
                </a:r>
                <a:endParaRPr lang="fr-FR" sz="2000" b="1" dirty="0">
                  <a:effectLst>
                    <a:outerShdw blurRad="38100" dist="38100" dir="2700000" algn="tl">
                      <a:srgbClr val="000000"/>
                    </a:outerShdw>
                  </a:effectLst>
                  <a:latin typeface="Times New Roman" pitchFamily="18" charset="0"/>
                </a:endParaRPr>
              </a:p>
            </p:txBody>
          </p:sp>
        </p:grpSp>
        <p:grpSp>
          <p:nvGrpSpPr>
            <p:cNvPr id="138" name="Groupe 137"/>
            <p:cNvGrpSpPr/>
            <p:nvPr/>
          </p:nvGrpSpPr>
          <p:grpSpPr>
            <a:xfrm>
              <a:off x="7380312" y="1043094"/>
              <a:ext cx="920750" cy="1447801"/>
              <a:chOff x="2285804" y="3382516"/>
              <a:chExt cx="920750" cy="1447801"/>
            </a:xfrm>
          </p:grpSpPr>
          <p:sp>
            <p:nvSpPr>
              <p:cNvPr id="139" name="Line 49"/>
              <p:cNvSpPr>
                <a:spLocks noChangeShapeType="1"/>
              </p:cNvSpPr>
              <p:nvPr/>
            </p:nvSpPr>
            <p:spPr bwMode="auto">
              <a:xfrm flipH="1">
                <a:off x="3046216" y="3580954"/>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0" name="Oval 50"/>
              <p:cNvSpPr>
                <a:spLocks noChangeArrowheads="1"/>
              </p:cNvSpPr>
              <p:nvPr/>
            </p:nvSpPr>
            <p:spPr bwMode="auto">
              <a:xfrm>
                <a:off x="2981129" y="3954016"/>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1" name="Line 51"/>
              <p:cNvSpPr>
                <a:spLocks noChangeShapeType="1"/>
              </p:cNvSpPr>
              <p:nvPr/>
            </p:nvSpPr>
            <p:spPr bwMode="auto">
              <a:xfrm flipH="1">
                <a:off x="3047804" y="3911154"/>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2" name="Line 52"/>
              <p:cNvSpPr>
                <a:spLocks noChangeShapeType="1"/>
              </p:cNvSpPr>
              <p:nvPr/>
            </p:nvSpPr>
            <p:spPr bwMode="auto">
              <a:xfrm>
                <a:off x="3046216" y="3957191"/>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3" name="Rectangle 53"/>
              <p:cNvSpPr>
                <a:spLocks noChangeArrowheads="1"/>
              </p:cNvSpPr>
              <p:nvPr/>
            </p:nvSpPr>
            <p:spPr bwMode="auto">
              <a:xfrm rot="16200000">
                <a:off x="2676329" y="4395341"/>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144" name="Rectangle 54"/>
              <p:cNvSpPr>
                <a:spLocks noChangeArrowheads="1"/>
              </p:cNvSpPr>
              <p:nvPr/>
            </p:nvSpPr>
            <p:spPr bwMode="auto">
              <a:xfrm rot="16200000">
                <a:off x="2687441" y="3657154"/>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145" name="Line 57"/>
              <p:cNvSpPr>
                <a:spLocks noChangeShapeType="1"/>
              </p:cNvSpPr>
              <p:nvPr/>
            </p:nvSpPr>
            <p:spPr bwMode="auto">
              <a:xfrm flipH="1">
                <a:off x="2682679" y="4106416"/>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46" name="Rectangle 66"/>
              <p:cNvSpPr>
                <a:spLocks noChangeArrowheads="1"/>
              </p:cNvSpPr>
              <p:nvPr/>
            </p:nvSpPr>
            <p:spPr bwMode="auto">
              <a:xfrm rot="2573669">
                <a:off x="2377879" y="3954016"/>
                <a:ext cx="304800" cy="304800"/>
              </a:xfrm>
              <a:prstGeom prst="rect">
                <a:avLst/>
              </a:prstGeom>
              <a:noFill/>
              <a:ln w="412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47" name="Line 67"/>
              <p:cNvSpPr>
                <a:spLocks noChangeShapeType="1"/>
              </p:cNvSpPr>
              <p:nvPr/>
            </p:nvSpPr>
            <p:spPr bwMode="auto">
              <a:xfrm>
                <a:off x="2492179" y="3954016"/>
                <a:ext cx="0" cy="333375"/>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48" name="Line 68"/>
              <p:cNvSpPr>
                <a:spLocks noChangeShapeType="1"/>
              </p:cNvSpPr>
              <p:nvPr/>
            </p:nvSpPr>
            <p:spPr bwMode="auto">
              <a:xfrm>
                <a:off x="2568379" y="3954016"/>
                <a:ext cx="0" cy="333375"/>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49" name="Rectangle 86"/>
              <p:cNvSpPr>
                <a:spLocks noChangeArrowheads="1"/>
              </p:cNvSpPr>
              <p:nvPr/>
            </p:nvSpPr>
            <p:spPr bwMode="auto">
              <a:xfrm>
                <a:off x="2285804" y="3382516"/>
                <a:ext cx="565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a:solidFill>
                      <a:srgbClr val="000000"/>
                    </a:solidFill>
                    <a:effectLst>
                      <a:outerShdw blurRad="38100" dist="38100" dir="2700000" algn="tl">
                        <a:srgbClr val="FFFFFF"/>
                      </a:outerShdw>
                    </a:effectLst>
                    <a:latin typeface="Times New Roman" pitchFamily="18" charset="0"/>
                  </a:rPr>
                  <a:t>-B2</a:t>
                </a:r>
                <a:endParaRPr lang="fr-FR" sz="2000" b="1" dirty="0">
                  <a:effectLst>
                    <a:outerShdw blurRad="38100" dist="38100" dir="2700000" algn="tl">
                      <a:srgbClr val="000000"/>
                    </a:outerShdw>
                  </a:effectLst>
                  <a:latin typeface="Times New Roman" pitchFamily="18" charset="0"/>
                </a:endParaRPr>
              </a:p>
            </p:txBody>
          </p:sp>
        </p:grpSp>
        <p:sp>
          <p:nvSpPr>
            <p:cNvPr id="157" name="ZoneTexte 156"/>
            <p:cNvSpPr txBox="1"/>
            <p:nvPr/>
          </p:nvSpPr>
          <p:spPr>
            <a:xfrm>
              <a:off x="7054582" y="2097850"/>
              <a:ext cx="325730" cy="523220"/>
            </a:xfrm>
            <a:prstGeom prst="rect">
              <a:avLst/>
            </a:prstGeom>
            <a:noFill/>
          </p:spPr>
          <p:txBody>
            <a:bodyPr wrap="none" rtlCol="0">
              <a:spAutoFit/>
            </a:bodyPr>
            <a:lstStyle/>
            <a:p>
              <a:r>
                <a:rPr lang="fr-FR" sz="2800" dirty="0" smtClean="0"/>
                <a:t>s</a:t>
              </a:r>
              <a:endParaRPr lang="fr-FR" sz="2800" dirty="0"/>
            </a:p>
          </p:txBody>
        </p:sp>
        <p:sp>
          <p:nvSpPr>
            <p:cNvPr id="158" name="ZoneTexte 157"/>
            <p:cNvSpPr txBox="1"/>
            <p:nvPr/>
          </p:nvSpPr>
          <p:spPr>
            <a:xfrm>
              <a:off x="8088337" y="2100219"/>
              <a:ext cx="325730" cy="523220"/>
            </a:xfrm>
            <a:prstGeom prst="rect">
              <a:avLst/>
            </a:prstGeom>
            <a:noFill/>
          </p:spPr>
          <p:txBody>
            <a:bodyPr wrap="none" rtlCol="0">
              <a:spAutoFit/>
            </a:bodyPr>
            <a:lstStyle/>
            <a:p>
              <a:r>
                <a:rPr lang="fr-FR" sz="2800" dirty="0" smtClean="0"/>
                <a:t>s</a:t>
              </a:r>
              <a:endParaRPr lang="fr-FR" sz="2800" dirty="0"/>
            </a:p>
          </p:txBody>
        </p:sp>
        <p:sp>
          <p:nvSpPr>
            <p:cNvPr id="159" name="ZoneTexte 158"/>
            <p:cNvSpPr txBox="1"/>
            <p:nvPr/>
          </p:nvSpPr>
          <p:spPr>
            <a:xfrm>
              <a:off x="8120183" y="1024304"/>
              <a:ext cx="364202" cy="523220"/>
            </a:xfrm>
            <a:prstGeom prst="rect">
              <a:avLst/>
            </a:prstGeom>
            <a:noFill/>
          </p:spPr>
          <p:txBody>
            <a:bodyPr wrap="none" rtlCol="0">
              <a:spAutoFit/>
            </a:bodyPr>
            <a:lstStyle/>
            <a:p>
              <a:r>
                <a:rPr lang="fr-FR" sz="2800" dirty="0"/>
                <a:t>+</a:t>
              </a:r>
            </a:p>
          </p:txBody>
        </p:sp>
      </p:grpSp>
      <p:sp>
        <p:nvSpPr>
          <p:cNvPr id="67" name="ZoneTexte 66"/>
          <p:cNvSpPr txBox="1"/>
          <p:nvPr>
            <p:custDataLst>
              <p:tags r:id="rId6"/>
            </p:custDataLst>
          </p:nvPr>
        </p:nvSpPr>
        <p:spPr>
          <a:xfrm>
            <a:off x="411417" y="3173307"/>
            <a:ext cx="5904656" cy="1569660"/>
          </a:xfrm>
          <a:prstGeom prst="rect">
            <a:avLst/>
          </a:prstGeom>
          <a:noFill/>
        </p:spPr>
        <p:txBody>
          <a:bodyPr wrap="square" rtlCol="0">
            <a:spAutoFit/>
          </a:bodyPr>
          <a:lstStyle/>
          <a:p>
            <a:pPr algn="just"/>
            <a:r>
              <a:rPr lang="fr-FR" sz="1600" b="1" u="sng" dirty="0" smtClean="0">
                <a:latin typeface="Arial" pitchFamily="34" charset="0"/>
                <a:cs typeface="Arial" pitchFamily="34" charset="0"/>
              </a:rPr>
              <a:t>Sorties de type NPN: </a:t>
            </a:r>
          </a:p>
          <a:p>
            <a:pPr algn="just"/>
            <a:r>
              <a:rPr lang="fr-FR" sz="1600" b="1" dirty="0" smtClean="0">
                <a:latin typeface="Arial" pitchFamily="34" charset="0"/>
                <a:cs typeface="Arial" pitchFamily="34" charset="0"/>
              </a:rPr>
              <a:t>C’est le fil « moins », commun à tous les capteurs, qui est commuté par la sortie vers la charge (très souvent entrée d’automate).</a:t>
            </a:r>
          </a:p>
          <a:p>
            <a:pPr algn="just"/>
            <a:r>
              <a:rPr lang="fr-FR" sz="1600" b="1" dirty="0" smtClean="0">
                <a:latin typeface="Arial" pitchFamily="34" charset="0"/>
                <a:cs typeface="Arial" pitchFamily="34" charset="0"/>
              </a:rPr>
              <a:t>On parle de logique négative, le commun des entrées de l’automate est raccordé au plus.</a:t>
            </a:r>
            <a:endParaRPr lang="fr-FR" sz="1600" b="1" dirty="0">
              <a:latin typeface="Arial" pitchFamily="34" charset="0"/>
              <a:cs typeface="Arial" pitchFamily="34" charset="0"/>
            </a:endParaRPr>
          </a:p>
        </p:txBody>
      </p:sp>
    </p:spTree>
    <p:extLst>
      <p:ext uri="{BB962C8B-B14F-4D97-AF65-F5344CB8AC3E}">
        <p14:creationId xmlns:p14="http://schemas.microsoft.com/office/powerpoint/2010/main" val="1403067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par>
                          <p:cTn id="12" fill="hold">
                            <p:stCondLst>
                              <p:cond delay="3650"/>
                            </p:stCondLst>
                            <p:childTnLst>
                              <p:par>
                                <p:cTn id="13" presetID="53" presetClass="entr" presetSubtype="16" fill="hold" nodeType="afterEffect">
                                  <p:stCondLst>
                                    <p:cond delay="0"/>
                                  </p:stCondLst>
                                  <p:childTnLst>
                                    <p:set>
                                      <p:cBhvr>
                                        <p:cTn id="14" dur="1" fill="hold">
                                          <p:stCondLst>
                                            <p:cond delay="0"/>
                                          </p:stCondLst>
                                        </p:cTn>
                                        <p:tgtEl>
                                          <p:spTgt spid="161"/>
                                        </p:tgtEl>
                                        <p:attrNameLst>
                                          <p:attrName>style.visibility</p:attrName>
                                        </p:attrNameLst>
                                      </p:cBhvr>
                                      <p:to>
                                        <p:strVal val="visible"/>
                                      </p:to>
                                    </p:set>
                                    <p:anim calcmode="lin" valueType="num">
                                      <p:cBhvr>
                                        <p:cTn id="15" dur="500" fill="hold"/>
                                        <p:tgtEl>
                                          <p:spTgt spid="161"/>
                                        </p:tgtEl>
                                        <p:attrNameLst>
                                          <p:attrName>ppt_w</p:attrName>
                                        </p:attrNameLst>
                                      </p:cBhvr>
                                      <p:tavLst>
                                        <p:tav tm="0">
                                          <p:val>
                                            <p:fltVal val="0"/>
                                          </p:val>
                                        </p:tav>
                                        <p:tav tm="100000">
                                          <p:val>
                                            <p:strVal val="#ppt_w"/>
                                          </p:val>
                                        </p:tav>
                                      </p:tavLst>
                                    </p:anim>
                                    <p:anim calcmode="lin" valueType="num">
                                      <p:cBhvr>
                                        <p:cTn id="16" dur="500" fill="hold"/>
                                        <p:tgtEl>
                                          <p:spTgt spid="161"/>
                                        </p:tgtEl>
                                        <p:attrNameLst>
                                          <p:attrName>ppt_h</p:attrName>
                                        </p:attrNameLst>
                                      </p:cBhvr>
                                      <p:tavLst>
                                        <p:tav tm="0">
                                          <p:val>
                                            <p:fltVal val="0"/>
                                          </p:val>
                                        </p:tav>
                                        <p:tav tm="100000">
                                          <p:val>
                                            <p:strVal val="#ppt_h"/>
                                          </p:val>
                                        </p:tav>
                                      </p:tavLst>
                                    </p:anim>
                                    <p:animEffect transition="in" filter="fade">
                                      <p:cBhvr>
                                        <p:cTn id="17" dur="500"/>
                                        <p:tgtEl>
                                          <p:spTgt spid="161"/>
                                        </p:tgtEl>
                                      </p:cBhvr>
                                    </p:animEffect>
                                  </p:childTnLst>
                                </p:cTn>
                              </p:par>
                            </p:childTnLst>
                          </p:cTn>
                        </p:par>
                        <p:par>
                          <p:cTn id="18" fill="hold">
                            <p:stCondLst>
                              <p:cond delay="4150"/>
                            </p:stCondLst>
                            <p:childTnLst>
                              <p:par>
                                <p:cTn id="19" presetID="10" presetClass="entr" presetSubtype="0" fill="hold" grpId="0" nodeType="afterEffect">
                                  <p:stCondLst>
                                    <p:cond delay="0"/>
                                  </p:stCondLst>
                                  <p:iterate type="wd">
                                    <p:tmPct val="10000"/>
                                  </p:iterate>
                                  <p:childTnLst>
                                    <p:set>
                                      <p:cBhvr>
                                        <p:cTn id="20" dur="1" fill="hold">
                                          <p:stCondLst>
                                            <p:cond delay="0"/>
                                          </p:stCondLst>
                                        </p:cTn>
                                        <p:tgtEl>
                                          <p:spTgt spid="67"/>
                                        </p:tgtEl>
                                        <p:attrNameLst>
                                          <p:attrName>style.visibility</p:attrName>
                                        </p:attrNameLst>
                                      </p:cBhvr>
                                      <p:to>
                                        <p:strVal val="visible"/>
                                      </p:to>
                                    </p:set>
                                    <p:animEffect transition="in" filter="fade">
                                      <p:cBhvr>
                                        <p:cTn id="21" dur="500"/>
                                        <p:tgtEl>
                                          <p:spTgt spid="67"/>
                                        </p:tgtEl>
                                      </p:cBhvr>
                                    </p:animEffect>
                                  </p:childTnLst>
                                </p:cTn>
                              </p:par>
                            </p:childTnLst>
                          </p:cTn>
                        </p:par>
                        <p:par>
                          <p:cTn id="22" fill="hold">
                            <p:stCondLst>
                              <p:cond delay="7050"/>
                            </p:stCondLst>
                            <p:childTnLst>
                              <p:par>
                                <p:cTn id="23" presetID="53" presetClass="entr" presetSubtype="16" fill="hold" nodeType="afterEffect">
                                  <p:stCondLst>
                                    <p:cond delay="0"/>
                                  </p:stCondLst>
                                  <p:childTnLst>
                                    <p:set>
                                      <p:cBhvr>
                                        <p:cTn id="24" dur="1" fill="hold">
                                          <p:stCondLst>
                                            <p:cond delay="0"/>
                                          </p:stCondLst>
                                        </p:cTn>
                                        <p:tgtEl>
                                          <p:spTgt spid="162"/>
                                        </p:tgtEl>
                                        <p:attrNameLst>
                                          <p:attrName>style.visibility</p:attrName>
                                        </p:attrNameLst>
                                      </p:cBhvr>
                                      <p:to>
                                        <p:strVal val="visible"/>
                                      </p:to>
                                    </p:set>
                                    <p:anim calcmode="lin" valueType="num">
                                      <p:cBhvr>
                                        <p:cTn id="25" dur="500" fill="hold"/>
                                        <p:tgtEl>
                                          <p:spTgt spid="162"/>
                                        </p:tgtEl>
                                        <p:attrNameLst>
                                          <p:attrName>ppt_w</p:attrName>
                                        </p:attrNameLst>
                                      </p:cBhvr>
                                      <p:tavLst>
                                        <p:tav tm="0">
                                          <p:val>
                                            <p:fltVal val="0"/>
                                          </p:val>
                                        </p:tav>
                                        <p:tav tm="100000">
                                          <p:val>
                                            <p:strVal val="#ppt_w"/>
                                          </p:val>
                                        </p:tav>
                                      </p:tavLst>
                                    </p:anim>
                                    <p:anim calcmode="lin" valueType="num">
                                      <p:cBhvr>
                                        <p:cTn id="26" dur="500" fill="hold"/>
                                        <p:tgtEl>
                                          <p:spTgt spid="162"/>
                                        </p:tgtEl>
                                        <p:attrNameLst>
                                          <p:attrName>ppt_h</p:attrName>
                                        </p:attrNameLst>
                                      </p:cBhvr>
                                      <p:tavLst>
                                        <p:tav tm="0">
                                          <p:val>
                                            <p:fltVal val="0"/>
                                          </p:val>
                                        </p:tav>
                                        <p:tav tm="100000">
                                          <p:val>
                                            <p:strVal val="#ppt_h"/>
                                          </p:val>
                                        </p:tav>
                                      </p:tavLst>
                                    </p:anim>
                                    <p:animEffect transition="in" filter="fade">
                                      <p:cBhvr>
                                        <p:cTn id="27" dur="500"/>
                                        <p:tgtEl>
                                          <p:spTgt spid="162"/>
                                        </p:tgtEl>
                                      </p:cBhvr>
                                    </p:animEffect>
                                  </p:childTnLst>
                                </p:cTn>
                              </p:par>
                            </p:childTnLst>
                          </p:cTn>
                        </p:par>
                        <p:par>
                          <p:cTn id="28" fill="hold">
                            <p:stCondLst>
                              <p:cond delay="755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98"/>
                                        </p:tgtEl>
                                        <p:attrNameLst>
                                          <p:attrName>style.visibility</p:attrName>
                                        </p:attrNameLst>
                                      </p:cBhvr>
                                      <p:to>
                                        <p:strVal val="visible"/>
                                      </p:to>
                                    </p:set>
                                    <p:animEffect transition="in" filter="fade">
                                      <p:cBhvr>
                                        <p:cTn id="31"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8" grpId="0"/>
      <p:bldP spid="98" grpId="0"/>
      <p:bldP spid="6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custDataLst>
              <p:tags r:id="rId1"/>
            </p:custDataLst>
          </p:nvPr>
        </p:nvSpPr>
        <p:spPr>
          <a:xfrm>
            <a:off x="2105980" y="116632"/>
            <a:ext cx="4932040" cy="523220"/>
          </a:xfrm>
          <a:prstGeom prst="rect">
            <a:avLst/>
          </a:prstGeom>
        </p:spPr>
        <p:txBody>
          <a:bodyPr wrap="square">
            <a:spAutoFit/>
          </a:bodyPr>
          <a:lstStyle/>
          <a:p>
            <a:pPr marL="180000" lvl="2"/>
            <a:r>
              <a:rPr lang="fr-FR" sz="2800" b="1" u="sng" dirty="0">
                <a:latin typeface="Arial" pitchFamily="34" charset="0"/>
                <a:cs typeface="Arial" pitchFamily="34" charset="0"/>
              </a:rPr>
              <a:t>Les détecteurs de seuils  :</a:t>
            </a:r>
          </a:p>
        </p:txBody>
      </p:sp>
      <p:sp>
        <p:nvSpPr>
          <p:cNvPr id="5" name="Rectangle 3"/>
          <p:cNvSpPr>
            <a:spLocks noChangeArrowheads="1"/>
          </p:cNvSpPr>
          <p:nvPr>
            <p:custDataLst>
              <p:tags r:id="rId2"/>
            </p:custDataLst>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583826" tIns="45720" rIns="91440" bIns="0" numCol="1" anchor="ctr" anchorCtr="0" compatLnSpc="1">
            <a:prstTxWarp prst="textNoShape">
              <a:avLst/>
            </a:prstTxWarp>
            <a:spAutoFit/>
          </a:bodyPr>
          <a:lstStyle/>
          <a:p>
            <a:endParaRPr lang="fr-FR"/>
          </a:p>
        </p:txBody>
      </p:sp>
      <p:sp>
        <p:nvSpPr>
          <p:cNvPr id="6" name="Rectangle 4"/>
          <p:cNvSpPr>
            <a:spLocks noChangeArrowheads="1"/>
          </p:cNvSpPr>
          <p:nvPr>
            <p:custDataLst>
              <p:tags r:id="rId3"/>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7" name="Rectangle 5"/>
          <p:cNvSpPr>
            <a:spLocks noChangeArrowheads="1"/>
          </p:cNvSpPr>
          <p:nvPr>
            <p:custDataLst>
              <p:tags r:id="rId4"/>
            </p:custDataLst>
          </p:nvPr>
        </p:nvSpPr>
        <p:spPr bwMode="auto">
          <a:xfrm>
            <a:off x="257757" y="5089540"/>
            <a:ext cx="6834523"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83826" tIns="45720" rIns="91440" bIns="0" numCol="1" anchor="ctr" anchorCtr="0" compatLnSpc="1">
            <a:prstTxWarp prst="textNoShape">
              <a:avLst/>
            </a:prstTxWarp>
            <a:spAutoFit/>
          </a:bodyPr>
          <a:lstStyle/>
          <a:p>
            <a:pPr marL="0" marR="0" lvl="0" indent="0" algn="just" defTabSz="0" rtl="0" eaLnBrk="0" fontAlgn="base" latinLnBrk="0" hangingPunct="0">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0" rtl="0" eaLnBrk="0" fontAlgn="base" latinLnBrk="0" hangingPunct="0">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custDataLst>
              <p:tags r:id="rId5"/>
            </p:custDataLst>
          </p:nvPr>
        </p:nvSpPr>
        <p:spPr>
          <a:xfrm>
            <a:off x="3778639" y="1196752"/>
            <a:ext cx="4572000" cy="1815882"/>
          </a:xfrm>
          <a:prstGeom prst="rect">
            <a:avLst/>
          </a:prstGeom>
        </p:spPr>
        <p:txBody>
          <a:bodyPr>
            <a:spAutoFit/>
          </a:bodyPr>
          <a:lstStyle/>
          <a:p>
            <a:pPr lvl="0" algn="just" defTabSz="0" eaLnBrk="0" fontAlgn="base" hangingPunct="0">
              <a:spcBef>
                <a:spcPct val="0"/>
              </a:spcBef>
              <a:spcAft>
                <a:spcPct val="0"/>
              </a:spcAft>
            </a:pPr>
            <a:r>
              <a:rPr lang="fr-FR" sz="1600" b="1" u="sng" dirty="0">
                <a:latin typeface="Arial" pitchFamily="34" charset="0"/>
                <a:cs typeface="Arial" pitchFamily="34" charset="0"/>
              </a:rPr>
              <a:t>Les thermostats : </a:t>
            </a:r>
            <a:endParaRPr lang="fr-FR" sz="1600" b="1" u="sng" dirty="0" smtClean="0">
              <a:latin typeface="Arial" pitchFamily="34" charset="0"/>
              <a:cs typeface="Arial" pitchFamily="34" charset="0"/>
            </a:endParaRPr>
          </a:p>
          <a:p>
            <a:pPr lvl="0" algn="just" defTabSz="0" eaLnBrk="0" fontAlgn="base" hangingPunct="0">
              <a:spcBef>
                <a:spcPct val="0"/>
              </a:spcBef>
              <a:spcAft>
                <a:spcPct val="0"/>
              </a:spcAft>
            </a:pPr>
            <a:endParaRPr lang="fr-FR" sz="1600" b="1" u="sng" dirty="0">
              <a:latin typeface="Arial" pitchFamily="34" charset="0"/>
              <a:cs typeface="Arial" pitchFamily="34" charset="0"/>
            </a:endParaRPr>
          </a:p>
          <a:p>
            <a:pPr lvl="0" algn="just" defTabSz="0" eaLnBrk="0" fontAlgn="base" hangingPunct="0">
              <a:spcBef>
                <a:spcPct val="0"/>
              </a:spcBef>
              <a:spcAft>
                <a:spcPct val="0"/>
              </a:spcAft>
            </a:pPr>
            <a:r>
              <a:rPr lang="fr-FR" sz="1600" b="1" dirty="0">
                <a:latin typeface="Arial" pitchFamily="34" charset="0"/>
                <a:ea typeface="Times New Roman" pitchFamily="18" charset="0"/>
                <a:cs typeface="Arial" pitchFamily="34" charset="0"/>
              </a:rPr>
              <a:t>Le principe repose sur la </a:t>
            </a:r>
            <a:r>
              <a:rPr lang="fr-FR" sz="1600" b="1" dirty="0" smtClean="0">
                <a:latin typeface="Arial" pitchFamily="34" charset="0"/>
                <a:ea typeface="Times New Roman" pitchFamily="18" charset="0"/>
                <a:cs typeface="Arial" pitchFamily="34" charset="0"/>
              </a:rPr>
              <a:t>déformation (dilatation) </a:t>
            </a:r>
            <a:r>
              <a:rPr lang="fr-FR" sz="1600" b="1" dirty="0">
                <a:latin typeface="Arial" pitchFamily="34" charset="0"/>
                <a:ea typeface="Times New Roman" pitchFamily="18" charset="0"/>
                <a:cs typeface="Arial" pitchFamily="34" charset="0"/>
              </a:rPr>
              <a:t>de </a:t>
            </a:r>
            <a:r>
              <a:rPr lang="fr-FR" sz="1600" b="1" dirty="0" smtClean="0">
                <a:latin typeface="Arial" pitchFamily="34" charset="0"/>
                <a:ea typeface="Times New Roman" pitchFamily="18" charset="0"/>
                <a:cs typeface="Arial" pitchFamily="34" charset="0"/>
              </a:rPr>
              <a:t>matériaux (solides, fluides) </a:t>
            </a:r>
            <a:r>
              <a:rPr lang="fr-FR" sz="1600" b="1" dirty="0">
                <a:latin typeface="Arial" pitchFamily="34" charset="0"/>
                <a:ea typeface="Times New Roman" pitchFamily="18" charset="0"/>
                <a:cs typeface="Arial" pitchFamily="34" charset="0"/>
              </a:rPr>
              <a:t>soumis à une variation de température. </a:t>
            </a:r>
            <a:endParaRPr lang="fr-FR" sz="1600" b="1" dirty="0" smtClean="0">
              <a:latin typeface="Arial" pitchFamily="34" charset="0"/>
              <a:ea typeface="Times New Roman" pitchFamily="18" charset="0"/>
              <a:cs typeface="Arial" pitchFamily="34" charset="0"/>
            </a:endParaRPr>
          </a:p>
          <a:p>
            <a:pPr lvl="0" algn="just" defTabSz="0" eaLnBrk="0" fontAlgn="base" hangingPunct="0">
              <a:spcBef>
                <a:spcPct val="0"/>
              </a:spcBef>
              <a:spcAft>
                <a:spcPct val="0"/>
              </a:spcAft>
            </a:pPr>
            <a:r>
              <a:rPr lang="fr-FR" sz="1600" b="1" dirty="0" smtClean="0">
                <a:latin typeface="Arial" pitchFamily="34" charset="0"/>
                <a:ea typeface="Times New Roman" pitchFamily="18" charset="0"/>
                <a:cs typeface="Arial" pitchFamily="34" charset="0"/>
              </a:rPr>
              <a:t>Cette </a:t>
            </a:r>
            <a:r>
              <a:rPr lang="fr-FR" sz="1600" b="1" dirty="0">
                <a:latin typeface="Arial" pitchFamily="34" charset="0"/>
                <a:ea typeface="Times New Roman" pitchFamily="18" charset="0"/>
                <a:cs typeface="Arial" pitchFamily="34" charset="0"/>
              </a:rPr>
              <a:t>déformation va être exploitée pour actionner un ou plusieurs contacts.</a:t>
            </a:r>
            <a:endParaRPr lang="fr-FR" sz="1600" b="1" dirty="0">
              <a:latin typeface="Arial" pitchFamily="34" charset="0"/>
              <a:cs typeface="Arial" pitchFamily="34" charset="0"/>
            </a:endParaRPr>
          </a:p>
        </p:txBody>
      </p:sp>
      <p:pic>
        <p:nvPicPr>
          <p:cNvPr id="1028" name="Picture 4" descr="http://img.directindustry.fr/images_di/photo-g/thermostat-a-bulbe-et-capillaire-65817-2758687.jpg"/>
          <p:cNvPicPr>
            <a:picLocks noChangeAspect="1" noChangeArrowheads="1"/>
          </p:cNvPicPr>
          <p:nvPr>
            <p:custDataLst>
              <p:tags r:id="rId6"/>
            </p:custDataLst>
          </p:nvPr>
        </p:nvPicPr>
        <p:blipFill>
          <a:blip r:embed="rId27">
            <a:duotone>
              <a:prstClr val="black"/>
              <a:schemeClr val="accent1">
                <a:tint val="45000"/>
                <a:satMod val="400000"/>
              </a:schemeClr>
            </a:duotone>
            <a:extLst>
              <a:ext uri="{BEBA8EAE-BF5A-486C-A8C5-ECC9F3942E4B}">
                <a14:imgProps xmlns:a14="http://schemas.microsoft.com/office/drawing/2010/main">
                  <a14:imgLayer r:embed="rId28">
                    <a14:imgEffect>
                      <a14:backgroundRemoval t="625" b="99375" l="0" r="100000"/>
                    </a14:imgEffect>
                  </a14:imgLayer>
                </a14:imgProps>
              </a:ext>
              <a:ext uri="{28A0092B-C50C-407E-A947-70E740481C1C}">
                <a14:useLocalDpi xmlns:a14="http://schemas.microsoft.com/office/drawing/2010/main"/>
              </a:ext>
            </a:extLst>
          </a:blip>
          <a:srcRect/>
          <a:stretch>
            <a:fillRect/>
          </a:stretch>
        </p:blipFill>
        <p:spPr bwMode="auto">
          <a:xfrm rot="20529968">
            <a:off x="817742" y="709769"/>
            <a:ext cx="2324100" cy="3048001"/>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p:cNvSpPr/>
          <p:nvPr>
            <p:custDataLst>
              <p:tags r:id="rId7"/>
            </p:custDataLst>
          </p:nvPr>
        </p:nvSpPr>
        <p:spPr>
          <a:xfrm>
            <a:off x="5024702" y="6557440"/>
            <a:ext cx="4083802" cy="300560"/>
          </a:xfrm>
          <a:prstGeom prst="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600" dirty="0" smtClean="0">
                <a:effectLst>
                  <a:outerShdw blurRad="38100" dist="38100" dir="2700000" algn="tl">
                    <a:srgbClr val="000000">
                      <a:alpha val="43137"/>
                    </a:srgbClr>
                  </a:outerShdw>
                </a:effectLst>
                <a:latin typeface="Arial" pitchFamily="34" charset="0"/>
                <a:cs typeface="Arial" pitchFamily="34" charset="0"/>
              </a:rPr>
              <a:t>Cliquez ici pour faire évoluer la température</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grpSp>
        <p:nvGrpSpPr>
          <p:cNvPr id="35" name="Groupe 34"/>
          <p:cNvGrpSpPr/>
          <p:nvPr>
            <p:custDataLst>
              <p:tags r:id="rId8"/>
            </p:custDataLst>
          </p:nvPr>
        </p:nvGrpSpPr>
        <p:grpSpPr>
          <a:xfrm>
            <a:off x="5704600" y="5157192"/>
            <a:ext cx="2322003" cy="1303354"/>
            <a:chOff x="2830791" y="5438014"/>
            <a:chExt cx="2322003" cy="1303354"/>
          </a:xfrm>
        </p:grpSpPr>
        <p:grpSp>
          <p:nvGrpSpPr>
            <p:cNvPr id="36" name="Groupe 35"/>
            <p:cNvGrpSpPr/>
            <p:nvPr/>
          </p:nvGrpSpPr>
          <p:grpSpPr>
            <a:xfrm>
              <a:off x="2830791" y="5438014"/>
              <a:ext cx="958528" cy="1263442"/>
              <a:chOff x="2830791" y="5438014"/>
              <a:chExt cx="958528" cy="1263442"/>
            </a:xfrm>
          </p:grpSpPr>
          <p:sp>
            <p:nvSpPr>
              <p:cNvPr id="47" name="Line 41"/>
              <p:cNvSpPr>
                <a:spLocks noChangeShapeType="1"/>
              </p:cNvSpPr>
              <p:nvPr/>
            </p:nvSpPr>
            <p:spPr bwMode="auto">
              <a:xfrm flipH="1">
                <a:off x="3708356" y="5479081"/>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8" name="Oval 42"/>
              <p:cNvSpPr>
                <a:spLocks noChangeArrowheads="1"/>
              </p:cNvSpPr>
              <p:nvPr/>
            </p:nvSpPr>
            <p:spPr bwMode="auto">
              <a:xfrm>
                <a:off x="3632156" y="5852143"/>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9" name="Line 43"/>
              <p:cNvSpPr>
                <a:spLocks noChangeShapeType="1"/>
              </p:cNvSpPr>
              <p:nvPr/>
            </p:nvSpPr>
            <p:spPr bwMode="auto">
              <a:xfrm>
                <a:off x="3702006" y="5822205"/>
                <a:ext cx="0" cy="4712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50" name="Rectangle 44"/>
              <p:cNvSpPr>
                <a:spLocks noChangeArrowheads="1"/>
              </p:cNvSpPr>
              <p:nvPr/>
            </p:nvSpPr>
            <p:spPr bwMode="auto">
              <a:xfrm rot="16200000">
                <a:off x="3335293" y="6290293"/>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51" name="Rectangle 45"/>
              <p:cNvSpPr>
                <a:spLocks noChangeArrowheads="1"/>
              </p:cNvSpPr>
              <p:nvPr/>
            </p:nvSpPr>
            <p:spPr bwMode="auto">
              <a:xfrm rot="16200000">
                <a:off x="3335293" y="5591793"/>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52" name="Line 58"/>
              <p:cNvSpPr>
                <a:spLocks noChangeShapeType="1"/>
              </p:cNvSpPr>
              <p:nvPr/>
            </p:nvSpPr>
            <p:spPr bwMode="auto">
              <a:xfrm flipH="1" flipV="1">
                <a:off x="3190830" y="6088681"/>
                <a:ext cx="511175" cy="9124"/>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53" name="Rectangle 85"/>
              <p:cNvSpPr>
                <a:spLocks noChangeArrowheads="1"/>
              </p:cNvSpPr>
              <p:nvPr/>
            </p:nvSpPr>
            <p:spPr bwMode="auto">
              <a:xfrm>
                <a:off x="2840798" y="5438014"/>
                <a:ext cx="5405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smtClean="0">
                    <a:solidFill>
                      <a:srgbClr val="000000"/>
                    </a:solidFill>
                    <a:effectLst>
                      <a:outerShdw blurRad="38100" dist="38100" dir="2700000" algn="tl">
                        <a:srgbClr val="FFFFFF"/>
                      </a:outerShdw>
                    </a:effectLst>
                    <a:latin typeface="Times New Roman" pitchFamily="18" charset="0"/>
                  </a:rPr>
                  <a:t>-S1</a:t>
                </a:r>
                <a:endParaRPr lang="fr-FR" sz="2000" b="1" dirty="0">
                  <a:effectLst>
                    <a:outerShdw blurRad="38100" dist="38100" dir="2700000" algn="tl">
                      <a:srgbClr val="000000"/>
                    </a:outerShdw>
                  </a:effectLst>
                  <a:latin typeface="Times New Roman" pitchFamily="18" charset="0"/>
                </a:endParaRPr>
              </a:p>
            </p:txBody>
          </p:sp>
          <p:sp>
            <p:nvSpPr>
              <p:cNvPr id="54" name="Rectangle 53"/>
              <p:cNvSpPr/>
              <p:nvPr/>
            </p:nvSpPr>
            <p:spPr>
              <a:xfrm>
                <a:off x="2830791" y="5901741"/>
                <a:ext cx="360040" cy="3600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sym typeface="Symbol"/>
                  </a:rPr>
                  <a:t></a:t>
                </a:r>
                <a:endParaRPr lang="fr-FR" b="1" dirty="0">
                  <a:solidFill>
                    <a:schemeClr val="tx1"/>
                  </a:solidFill>
                </a:endParaRPr>
              </a:p>
            </p:txBody>
          </p:sp>
        </p:grpSp>
        <p:grpSp>
          <p:nvGrpSpPr>
            <p:cNvPr id="37" name="Groupe 36"/>
            <p:cNvGrpSpPr/>
            <p:nvPr/>
          </p:nvGrpSpPr>
          <p:grpSpPr>
            <a:xfrm>
              <a:off x="4007792" y="5438014"/>
              <a:ext cx="1145002" cy="1303354"/>
              <a:chOff x="4007792" y="5438014"/>
              <a:chExt cx="1145002" cy="1303354"/>
            </a:xfrm>
          </p:grpSpPr>
          <p:sp>
            <p:nvSpPr>
              <p:cNvPr id="38" name="Line 49"/>
              <p:cNvSpPr>
                <a:spLocks noChangeShapeType="1"/>
              </p:cNvSpPr>
              <p:nvPr/>
            </p:nvSpPr>
            <p:spPr bwMode="auto">
              <a:xfrm flipH="1">
                <a:off x="4848181" y="5492005"/>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39" name="Oval 50"/>
              <p:cNvSpPr>
                <a:spLocks noChangeArrowheads="1"/>
              </p:cNvSpPr>
              <p:nvPr/>
            </p:nvSpPr>
            <p:spPr bwMode="auto">
              <a:xfrm>
                <a:off x="4783093" y="5865067"/>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0" name="Line 51"/>
              <p:cNvSpPr>
                <a:spLocks noChangeShapeType="1"/>
              </p:cNvSpPr>
              <p:nvPr/>
            </p:nvSpPr>
            <p:spPr bwMode="auto">
              <a:xfrm flipH="1">
                <a:off x="4849767" y="5822205"/>
                <a:ext cx="303027"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1" name="Line 52"/>
              <p:cNvSpPr>
                <a:spLocks noChangeShapeType="1"/>
              </p:cNvSpPr>
              <p:nvPr/>
            </p:nvSpPr>
            <p:spPr bwMode="auto">
              <a:xfrm>
                <a:off x="4848181" y="5868242"/>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42" name="Rectangle 53"/>
              <p:cNvSpPr>
                <a:spLocks noChangeArrowheads="1"/>
              </p:cNvSpPr>
              <p:nvPr/>
            </p:nvSpPr>
            <p:spPr bwMode="auto">
              <a:xfrm rot="16200000">
                <a:off x="4478293" y="6306392"/>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43" name="Rectangle 54"/>
              <p:cNvSpPr>
                <a:spLocks noChangeArrowheads="1"/>
              </p:cNvSpPr>
              <p:nvPr/>
            </p:nvSpPr>
            <p:spPr bwMode="auto">
              <a:xfrm rot="16200000">
                <a:off x="4489405" y="5568205"/>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44" name="Line 57"/>
              <p:cNvSpPr>
                <a:spLocks noChangeShapeType="1"/>
              </p:cNvSpPr>
              <p:nvPr/>
            </p:nvSpPr>
            <p:spPr bwMode="auto">
              <a:xfrm flipH="1">
                <a:off x="4484643" y="6003019"/>
                <a:ext cx="523876" cy="14448"/>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45" name="Rectangle 86"/>
              <p:cNvSpPr>
                <a:spLocks noChangeArrowheads="1"/>
              </p:cNvSpPr>
              <p:nvPr/>
            </p:nvSpPr>
            <p:spPr bwMode="auto">
              <a:xfrm>
                <a:off x="4007792" y="5438014"/>
                <a:ext cx="5405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smtClean="0">
                    <a:solidFill>
                      <a:srgbClr val="000000"/>
                    </a:solidFill>
                    <a:effectLst>
                      <a:outerShdw blurRad="38100" dist="38100" dir="2700000" algn="tl">
                        <a:srgbClr val="FFFFFF"/>
                      </a:outerShdw>
                    </a:effectLst>
                    <a:latin typeface="Times New Roman" pitchFamily="18" charset="0"/>
                  </a:rPr>
                  <a:t>-S2</a:t>
                </a:r>
                <a:endParaRPr lang="fr-FR" sz="2000" b="1" dirty="0">
                  <a:effectLst>
                    <a:outerShdw blurRad="38100" dist="38100" dir="2700000" algn="tl">
                      <a:srgbClr val="000000"/>
                    </a:outerShdw>
                  </a:effectLst>
                  <a:latin typeface="Times New Roman" pitchFamily="18" charset="0"/>
                </a:endParaRPr>
              </a:p>
            </p:txBody>
          </p:sp>
          <p:sp>
            <p:nvSpPr>
              <p:cNvPr id="46" name="Rectangle 45"/>
              <p:cNvSpPr/>
              <p:nvPr/>
            </p:nvSpPr>
            <p:spPr>
              <a:xfrm>
                <a:off x="4124603" y="5822999"/>
                <a:ext cx="360040" cy="3600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sym typeface="Symbol"/>
                  </a:rPr>
                  <a:t></a:t>
                </a:r>
                <a:endParaRPr lang="fr-FR" b="1" dirty="0">
                  <a:solidFill>
                    <a:schemeClr val="tx1"/>
                  </a:solidFill>
                </a:endParaRPr>
              </a:p>
            </p:txBody>
          </p:sp>
        </p:grpSp>
      </p:grpSp>
      <p:grpSp>
        <p:nvGrpSpPr>
          <p:cNvPr id="55" name="Groupe 54"/>
          <p:cNvGrpSpPr/>
          <p:nvPr>
            <p:custDataLst>
              <p:tags r:id="rId9"/>
            </p:custDataLst>
          </p:nvPr>
        </p:nvGrpSpPr>
        <p:grpSpPr>
          <a:xfrm>
            <a:off x="5704600" y="5157192"/>
            <a:ext cx="2395792" cy="1303354"/>
            <a:chOff x="2105980" y="5047117"/>
            <a:chExt cx="2395792" cy="1303354"/>
          </a:xfrm>
        </p:grpSpPr>
        <p:grpSp>
          <p:nvGrpSpPr>
            <p:cNvPr id="56" name="Groupe 55"/>
            <p:cNvGrpSpPr/>
            <p:nvPr/>
          </p:nvGrpSpPr>
          <p:grpSpPr>
            <a:xfrm>
              <a:off x="2105980" y="5047117"/>
              <a:ext cx="2177728" cy="1303354"/>
              <a:chOff x="2830791" y="5438014"/>
              <a:chExt cx="2177728" cy="1303354"/>
            </a:xfrm>
          </p:grpSpPr>
          <p:grpSp>
            <p:nvGrpSpPr>
              <p:cNvPr id="58" name="Groupe 57"/>
              <p:cNvGrpSpPr/>
              <p:nvPr/>
            </p:nvGrpSpPr>
            <p:grpSpPr>
              <a:xfrm>
                <a:off x="2830791" y="5438014"/>
                <a:ext cx="958528" cy="1263442"/>
                <a:chOff x="2830791" y="5438014"/>
                <a:chExt cx="958528" cy="1263442"/>
              </a:xfrm>
            </p:grpSpPr>
            <p:sp>
              <p:nvSpPr>
                <p:cNvPr id="69" name="Line 41"/>
                <p:cNvSpPr>
                  <a:spLocks noChangeShapeType="1"/>
                </p:cNvSpPr>
                <p:nvPr/>
              </p:nvSpPr>
              <p:spPr bwMode="auto">
                <a:xfrm flipH="1">
                  <a:off x="3708356" y="5479081"/>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0" name="Oval 42"/>
                <p:cNvSpPr>
                  <a:spLocks noChangeArrowheads="1"/>
                </p:cNvSpPr>
                <p:nvPr/>
              </p:nvSpPr>
              <p:spPr bwMode="auto">
                <a:xfrm>
                  <a:off x="3632156" y="5852143"/>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1" name="Line 43"/>
                <p:cNvSpPr>
                  <a:spLocks noChangeShapeType="1"/>
                </p:cNvSpPr>
                <p:nvPr/>
              </p:nvSpPr>
              <p:spPr bwMode="auto">
                <a:xfrm>
                  <a:off x="3494043" y="5852143"/>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2" name="Rectangle 44"/>
                <p:cNvSpPr>
                  <a:spLocks noChangeArrowheads="1"/>
                </p:cNvSpPr>
                <p:nvPr/>
              </p:nvSpPr>
              <p:spPr bwMode="auto">
                <a:xfrm rot="16200000">
                  <a:off x="3335293" y="6290293"/>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73" name="Rectangle 45"/>
                <p:cNvSpPr>
                  <a:spLocks noChangeArrowheads="1"/>
                </p:cNvSpPr>
                <p:nvPr/>
              </p:nvSpPr>
              <p:spPr bwMode="auto">
                <a:xfrm rot="16200000">
                  <a:off x="3335293" y="5591793"/>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74" name="Line 58"/>
                <p:cNvSpPr>
                  <a:spLocks noChangeShapeType="1"/>
                </p:cNvSpPr>
                <p:nvPr/>
              </p:nvSpPr>
              <p:spPr bwMode="auto">
                <a:xfrm flipH="1">
                  <a:off x="3190831" y="6088681"/>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75" name="Rectangle 85"/>
                <p:cNvSpPr>
                  <a:spLocks noChangeArrowheads="1"/>
                </p:cNvSpPr>
                <p:nvPr/>
              </p:nvSpPr>
              <p:spPr bwMode="auto">
                <a:xfrm>
                  <a:off x="2840798" y="5438014"/>
                  <a:ext cx="5405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smtClean="0">
                      <a:solidFill>
                        <a:srgbClr val="000000"/>
                      </a:solidFill>
                      <a:effectLst>
                        <a:outerShdw blurRad="38100" dist="38100" dir="2700000" algn="tl">
                          <a:srgbClr val="FFFFFF"/>
                        </a:outerShdw>
                      </a:effectLst>
                      <a:latin typeface="Times New Roman" pitchFamily="18" charset="0"/>
                    </a:rPr>
                    <a:t>-S1</a:t>
                  </a:r>
                  <a:endParaRPr lang="fr-FR" sz="2000" b="1" dirty="0">
                    <a:effectLst>
                      <a:outerShdw blurRad="38100" dist="38100" dir="2700000" algn="tl">
                        <a:srgbClr val="000000"/>
                      </a:outerShdw>
                    </a:effectLst>
                    <a:latin typeface="Times New Roman" pitchFamily="18" charset="0"/>
                  </a:endParaRPr>
                </a:p>
              </p:txBody>
            </p:sp>
            <p:sp>
              <p:nvSpPr>
                <p:cNvPr id="76" name="Rectangle 75"/>
                <p:cNvSpPr/>
                <p:nvPr/>
              </p:nvSpPr>
              <p:spPr>
                <a:xfrm>
                  <a:off x="2830791" y="5901741"/>
                  <a:ext cx="360040" cy="3600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Symbol" pitchFamily="18" charset="2"/>
                    </a:rPr>
                    <a:t> </a:t>
                  </a:r>
                  <a:endParaRPr lang="fr-FR" b="1" dirty="0">
                    <a:solidFill>
                      <a:schemeClr val="tx1"/>
                    </a:solidFill>
                    <a:latin typeface="Symbol" pitchFamily="18" charset="2"/>
                  </a:endParaRPr>
                </a:p>
              </p:txBody>
            </p:sp>
          </p:grpSp>
          <p:grpSp>
            <p:nvGrpSpPr>
              <p:cNvPr id="59" name="Groupe 58"/>
              <p:cNvGrpSpPr/>
              <p:nvPr/>
            </p:nvGrpSpPr>
            <p:grpSpPr>
              <a:xfrm>
                <a:off x="4007792" y="5438014"/>
                <a:ext cx="1000727" cy="1303354"/>
                <a:chOff x="4007792" y="5438014"/>
                <a:chExt cx="1000727" cy="1303354"/>
              </a:xfrm>
            </p:grpSpPr>
            <p:sp>
              <p:nvSpPr>
                <p:cNvPr id="60" name="Line 49"/>
                <p:cNvSpPr>
                  <a:spLocks noChangeShapeType="1"/>
                </p:cNvSpPr>
                <p:nvPr/>
              </p:nvSpPr>
              <p:spPr bwMode="auto">
                <a:xfrm flipH="1">
                  <a:off x="4848181" y="5492005"/>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1" name="Oval 50"/>
                <p:cNvSpPr>
                  <a:spLocks noChangeArrowheads="1"/>
                </p:cNvSpPr>
                <p:nvPr/>
              </p:nvSpPr>
              <p:spPr bwMode="auto">
                <a:xfrm>
                  <a:off x="4783093" y="5865067"/>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2" name="Line 51"/>
                <p:cNvSpPr>
                  <a:spLocks noChangeShapeType="1"/>
                </p:cNvSpPr>
                <p:nvPr/>
              </p:nvSpPr>
              <p:spPr bwMode="auto">
                <a:xfrm flipH="1">
                  <a:off x="4849768" y="5822205"/>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3" name="Line 52"/>
                <p:cNvSpPr>
                  <a:spLocks noChangeShapeType="1"/>
                </p:cNvSpPr>
                <p:nvPr/>
              </p:nvSpPr>
              <p:spPr bwMode="auto">
                <a:xfrm>
                  <a:off x="4848181" y="5868242"/>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4" name="Rectangle 53"/>
                <p:cNvSpPr>
                  <a:spLocks noChangeArrowheads="1"/>
                </p:cNvSpPr>
                <p:nvPr/>
              </p:nvSpPr>
              <p:spPr bwMode="auto">
                <a:xfrm rot="16200000">
                  <a:off x="4478293" y="6306392"/>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65" name="Rectangle 54"/>
                <p:cNvSpPr>
                  <a:spLocks noChangeArrowheads="1"/>
                </p:cNvSpPr>
                <p:nvPr/>
              </p:nvSpPr>
              <p:spPr bwMode="auto">
                <a:xfrm rot="16200000">
                  <a:off x="4489405" y="5568205"/>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66" name="Line 57"/>
                <p:cNvSpPr>
                  <a:spLocks noChangeShapeType="1"/>
                </p:cNvSpPr>
                <p:nvPr/>
              </p:nvSpPr>
              <p:spPr bwMode="auto">
                <a:xfrm flipH="1">
                  <a:off x="4484643" y="6017467"/>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7" name="Rectangle 86"/>
                <p:cNvSpPr>
                  <a:spLocks noChangeArrowheads="1"/>
                </p:cNvSpPr>
                <p:nvPr/>
              </p:nvSpPr>
              <p:spPr bwMode="auto">
                <a:xfrm>
                  <a:off x="4007792" y="5438014"/>
                  <a:ext cx="5405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smtClean="0">
                      <a:solidFill>
                        <a:srgbClr val="000000"/>
                      </a:solidFill>
                      <a:effectLst>
                        <a:outerShdw blurRad="38100" dist="38100" dir="2700000" algn="tl">
                          <a:srgbClr val="FFFFFF"/>
                        </a:outerShdw>
                      </a:effectLst>
                      <a:latin typeface="Times New Roman" pitchFamily="18" charset="0"/>
                    </a:rPr>
                    <a:t>-S2</a:t>
                  </a:r>
                  <a:endParaRPr lang="fr-FR" sz="2000" b="1" dirty="0">
                    <a:effectLst>
                      <a:outerShdw blurRad="38100" dist="38100" dir="2700000" algn="tl">
                        <a:srgbClr val="000000"/>
                      </a:outerShdw>
                    </a:effectLst>
                    <a:latin typeface="Times New Roman" pitchFamily="18" charset="0"/>
                  </a:endParaRPr>
                </a:p>
              </p:txBody>
            </p:sp>
            <p:sp>
              <p:nvSpPr>
                <p:cNvPr id="68" name="Rectangle 67"/>
                <p:cNvSpPr/>
                <p:nvPr/>
              </p:nvSpPr>
              <p:spPr>
                <a:xfrm>
                  <a:off x="4124603" y="5822999"/>
                  <a:ext cx="360040" cy="3600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endParaRPr>
                </a:p>
              </p:txBody>
            </p:sp>
          </p:grpSp>
        </p:grpSp>
        <p:sp useBgFill="1">
          <p:nvSpPr>
            <p:cNvPr id="57" name="Ellipse 56"/>
            <p:cNvSpPr/>
            <p:nvPr/>
          </p:nvSpPr>
          <p:spPr>
            <a:xfrm rot="1560000">
              <a:off x="4235491" y="5294423"/>
              <a:ext cx="266281" cy="63160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77" name="Groupe 76"/>
          <p:cNvGrpSpPr/>
          <p:nvPr>
            <p:custDataLst>
              <p:tags r:id="rId10"/>
            </p:custDataLst>
          </p:nvPr>
        </p:nvGrpSpPr>
        <p:grpSpPr>
          <a:xfrm>
            <a:off x="611560" y="4571836"/>
            <a:ext cx="3816424" cy="2016224"/>
            <a:chOff x="611560" y="3861048"/>
            <a:chExt cx="2664296" cy="1307322"/>
          </a:xfrm>
        </p:grpSpPr>
        <p:cxnSp>
          <p:nvCxnSpPr>
            <p:cNvPr id="78" name="Connecteur droit avec flèche 77"/>
            <p:cNvCxnSpPr/>
            <p:nvPr/>
          </p:nvCxnSpPr>
          <p:spPr>
            <a:xfrm flipV="1">
              <a:off x="611560" y="3861048"/>
              <a:ext cx="0" cy="1307322"/>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nvCxnSpPr>
          <p:spPr>
            <a:xfrm>
              <a:off x="611560" y="5168370"/>
              <a:ext cx="2664296" cy="0"/>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grpSp>
      <p:cxnSp>
        <p:nvCxnSpPr>
          <p:cNvPr id="80" name="Connecteur droit 79"/>
          <p:cNvCxnSpPr/>
          <p:nvPr>
            <p:custDataLst>
              <p:tags r:id="rId11"/>
            </p:custDataLst>
          </p:nvPr>
        </p:nvCxnSpPr>
        <p:spPr>
          <a:xfrm>
            <a:off x="611560" y="6032129"/>
            <a:ext cx="36004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custDataLst>
              <p:tags r:id="rId12"/>
            </p:custDataLst>
          </p:nvPr>
        </p:nvCxnSpPr>
        <p:spPr>
          <a:xfrm>
            <a:off x="647700" y="5112452"/>
            <a:ext cx="36004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2" name="ZoneTexte 81"/>
          <p:cNvSpPr txBox="1"/>
          <p:nvPr>
            <p:custDataLst>
              <p:tags r:id="rId13"/>
            </p:custDataLst>
          </p:nvPr>
        </p:nvSpPr>
        <p:spPr>
          <a:xfrm>
            <a:off x="162477" y="4964297"/>
            <a:ext cx="434734" cy="369332"/>
          </a:xfrm>
          <a:prstGeom prst="rect">
            <a:avLst/>
          </a:prstGeom>
          <a:noFill/>
        </p:spPr>
        <p:txBody>
          <a:bodyPr wrap="none" rtlCol="0">
            <a:spAutoFit/>
          </a:bodyPr>
          <a:lstStyle/>
          <a:p>
            <a:r>
              <a:rPr lang="fr-FR" dirty="0" smtClean="0"/>
              <a:t>SH</a:t>
            </a:r>
            <a:endParaRPr lang="fr-FR" dirty="0"/>
          </a:p>
        </p:txBody>
      </p:sp>
      <p:sp>
        <p:nvSpPr>
          <p:cNvPr id="83" name="ZoneTexte 82"/>
          <p:cNvSpPr txBox="1"/>
          <p:nvPr>
            <p:custDataLst>
              <p:tags r:id="rId14"/>
            </p:custDataLst>
          </p:nvPr>
        </p:nvSpPr>
        <p:spPr>
          <a:xfrm>
            <a:off x="196062" y="5847463"/>
            <a:ext cx="415498" cy="369332"/>
          </a:xfrm>
          <a:prstGeom prst="rect">
            <a:avLst/>
          </a:prstGeom>
          <a:noFill/>
        </p:spPr>
        <p:txBody>
          <a:bodyPr wrap="none" rtlCol="0">
            <a:spAutoFit/>
          </a:bodyPr>
          <a:lstStyle/>
          <a:p>
            <a:r>
              <a:rPr lang="fr-FR" dirty="0" smtClean="0"/>
              <a:t>SB</a:t>
            </a:r>
            <a:endParaRPr lang="fr-FR" dirty="0"/>
          </a:p>
        </p:txBody>
      </p:sp>
      <p:sp>
        <p:nvSpPr>
          <p:cNvPr id="84" name="ZoneTexte 83"/>
          <p:cNvSpPr txBox="1"/>
          <p:nvPr>
            <p:custDataLst>
              <p:tags r:id="rId15"/>
            </p:custDataLst>
          </p:nvPr>
        </p:nvSpPr>
        <p:spPr>
          <a:xfrm>
            <a:off x="67" y="4428194"/>
            <a:ext cx="1479957" cy="369332"/>
          </a:xfrm>
          <a:prstGeom prst="rect">
            <a:avLst/>
          </a:prstGeom>
          <a:noFill/>
        </p:spPr>
        <p:txBody>
          <a:bodyPr wrap="none" rtlCol="0">
            <a:spAutoFit/>
          </a:bodyPr>
          <a:lstStyle/>
          <a:p>
            <a:r>
              <a:rPr lang="fr-FR" dirty="0" smtClean="0">
                <a:latin typeface="Arial" pitchFamily="34" charset="0"/>
                <a:cs typeface="Arial" pitchFamily="34" charset="0"/>
              </a:rPr>
              <a:t>Température</a:t>
            </a:r>
            <a:endParaRPr lang="fr-FR" dirty="0">
              <a:latin typeface="Arial" pitchFamily="34" charset="0"/>
              <a:cs typeface="Arial" pitchFamily="34" charset="0"/>
            </a:endParaRPr>
          </a:p>
        </p:txBody>
      </p:sp>
      <p:sp>
        <p:nvSpPr>
          <p:cNvPr id="85" name="ZoneTexte 84"/>
          <p:cNvSpPr txBox="1"/>
          <p:nvPr>
            <p:custDataLst>
              <p:tags r:id="rId16"/>
            </p:custDataLst>
          </p:nvPr>
        </p:nvSpPr>
        <p:spPr>
          <a:xfrm>
            <a:off x="4211960" y="6372774"/>
            <a:ext cx="864404" cy="369332"/>
          </a:xfrm>
          <a:prstGeom prst="rect">
            <a:avLst/>
          </a:prstGeom>
          <a:noFill/>
        </p:spPr>
        <p:txBody>
          <a:bodyPr wrap="none" rtlCol="0">
            <a:spAutoFit/>
          </a:bodyPr>
          <a:lstStyle/>
          <a:p>
            <a:r>
              <a:rPr lang="fr-FR" dirty="0" smtClean="0">
                <a:latin typeface="Arial" pitchFamily="34" charset="0"/>
                <a:cs typeface="Arial" pitchFamily="34" charset="0"/>
              </a:rPr>
              <a:t>Temps</a:t>
            </a:r>
            <a:endParaRPr lang="fr-FR" dirty="0">
              <a:latin typeface="Arial" pitchFamily="34" charset="0"/>
              <a:cs typeface="Arial" pitchFamily="34" charset="0"/>
            </a:endParaRPr>
          </a:p>
        </p:txBody>
      </p:sp>
      <p:sp>
        <p:nvSpPr>
          <p:cNvPr id="86" name="Flèche droite rayée 85"/>
          <p:cNvSpPr/>
          <p:nvPr>
            <p:custDataLst>
              <p:tags r:id="rId17"/>
            </p:custDataLst>
          </p:nvPr>
        </p:nvSpPr>
        <p:spPr>
          <a:xfrm rot="21233539">
            <a:off x="904875" y="5908262"/>
            <a:ext cx="355928" cy="208238"/>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Forme libre 86"/>
          <p:cNvSpPr/>
          <p:nvPr>
            <p:custDataLst>
              <p:tags r:id="rId18"/>
            </p:custDataLst>
          </p:nvPr>
        </p:nvSpPr>
        <p:spPr>
          <a:xfrm>
            <a:off x="628650" y="5606638"/>
            <a:ext cx="276225" cy="428625"/>
          </a:xfrm>
          <a:custGeom>
            <a:avLst/>
            <a:gdLst>
              <a:gd name="connsiteX0" fmla="*/ 0 w 276225"/>
              <a:gd name="connsiteY0" fmla="*/ 0 h 428625"/>
              <a:gd name="connsiteX1" fmla="*/ 171450 w 276225"/>
              <a:gd name="connsiteY1" fmla="*/ 295275 h 428625"/>
              <a:gd name="connsiteX2" fmla="*/ 276225 w 276225"/>
              <a:gd name="connsiteY2" fmla="*/ 428625 h 428625"/>
            </a:gdLst>
            <a:ahLst/>
            <a:cxnLst>
              <a:cxn ang="0">
                <a:pos x="connsiteX0" y="connsiteY0"/>
              </a:cxn>
              <a:cxn ang="0">
                <a:pos x="connsiteX1" y="connsiteY1"/>
              </a:cxn>
              <a:cxn ang="0">
                <a:pos x="connsiteX2" y="connsiteY2"/>
              </a:cxn>
            </a:cxnLst>
            <a:rect l="l" t="t" r="r" b="b"/>
            <a:pathLst>
              <a:path w="276225" h="428625">
                <a:moveTo>
                  <a:pt x="0" y="0"/>
                </a:moveTo>
                <a:cubicBezTo>
                  <a:pt x="62706" y="111919"/>
                  <a:pt x="125413" y="223838"/>
                  <a:pt x="171450" y="295275"/>
                </a:cubicBezTo>
                <a:cubicBezTo>
                  <a:pt x="217487" y="366712"/>
                  <a:pt x="246856" y="397668"/>
                  <a:pt x="276225" y="42862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Forme libre 87"/>
          <p:cNvSpPr/>
          <p:nvPr>
            <p:custDataLst>
              <p:tags r:id="rId19"/>
            </p:custDataLst>
          </p:nvPr>
        </p:nvSpPr>
        <p:spPr>
          <a:xfrm>
            <a:off x="914401" y="5125111"/>
            <a:ext cx="1137320" cy="1116426"/>
          </a:xfrm>
          <a:custGeom>
            <a:avLst/>
            <a:gdLst>
              <a:gd name="connsiteX0" fmla="*/ 0 w 3209925"/>
              <a:gd name="connsiteY0" fmla="*/ 1228394 h 1434667"/>
              <a:gd name="connsiteX1" fmla="*/ 257175 w 3209925"/>
              <a:gd name="connsiteY1" fmla="*/ 1418894 h 1434667"/>
              <a:gd name="connsiteX2" fmla="*/ 523875 w 3209925"/>
              <a:gd name="connsiteY2" fmla="*/ 1276019 h 1434667"/>
              <a:gd name="connsiteX3" fmla="*/ 1171575 w 3209925"/>
              <a:gd name="connsiteY3" fmla="*/ 113969 h 1434667"/>
              <a:gd name="connsiteX4" fmla="*/ 1876425 w 3209925"/>
              <a:gd name="connsiteY4" fmla="*/ 190169 h 1434667"/>
              <a:gd name="connsiteX5" fmla="*/ 3209925 w 3209925"/>
              <a:gd name="connsiteY5" fmla="*/ 1409369 h 1434667"/>
              <a:gd name="connsiteX0" fmla="*/ 0 w 1876425"/>
              <a:gd name="connsiteY0" fmla="*/ 1228394 h 1434667"/>
              <a:gd name="connsiteX1" fmla="*/ 257175 w 1876425"/>
              <a:gd name="connsiteY1" fmla="*/ 1418894 h 1434667"/>
              <a:gd name="connsiteX2" fmla="*/ 523875 w 1876425"/>
              <a:gd name="connsiteY2" fmla="*/ 1276019 h 1434667"/>
              <a:gd name="connsiteX3" fmla="*/ 1171575 w 1876425"/>
              <a:gd name="connsiteY3" fmla="*/ 113969 h 1434667"/>
              <a:gd name="connsiteX4" fmla="*/ 1876425 w 1876425"/>
              <a:gd name="connsiteY4" fmla="*/ 190169 h 1434667"/>
              <a:gd name="connsiteX0" fmla="*/ 0 w 1171575"/>
              <a:gd name="connsiteY0" fmla="*/ 1114425 h 1320698"/>
              <a:gd name="connsiteX1" fmla="*/ 257175 w 1171575"/>
              <a:gd name="connsiteY1" fmla="*/ 1304925 h 1320698"/>
              <a:gd name="connsiteX2" fmla="*/ 523875 w 1171575"/>
              <a:gd name="connsiteY2" fmla="*/ 1162050 h 1320698"/>
              <a:gd name="connsiteX3" fmla="*/ 1171575 w 1171575"/>
              <a:gd name="connsiteY3" fmla="*/ 0 h 1320698"/>
            </a:gdLst>
            <a:ahLst/>
            <a:cxnLst>
              <a:cxn ang="0">
                <a:pos x="connsiteX0" y="connsiteY0"/>
              </a:cxn>
              <a:cxn ang="0">
                <a:pos x="connsiteX1" y="connsiteY1"/>
              </a:cxn>
              <a:cxn ang="0">
                <a:pos x="connsiteX2" y="connsiteY2"/>
              </a:cxn>
              <a:cxn ang="0">
                <a:pos x="connsiteX3" y="connsiteY3"/>
              </a:cxn>
            </a:cxnLst>
            <a:rect l="l" t="t" r="r" b="b"/>
            <a:pathLst>
              <a:path w="1171575" h="1320698">
                <a:moveTo>
                  <a:pt x="0" y="1114425"/>
                </a:moveTo>
                <a:cubicBezTo>
                  <a:pt x="84931" y="1205706"/>
                  <a:pt x="169862" y="1296987"/>
                  <a:pt x="257175" y="1304925"/>
                </a:cubicBezTo>
                <a:cubicBezTo>
                  <a:pt x="344488" y="1312863"/>
                  <a:pt x="371475" y="1379537"/>
                  <a:pt x="523875" y="1162050"/>
                </a:cubicBezTo>
                <a:cubicBezTo>
                  <a:pt x="676275" y="944563"/>
                  <a:pt x="946150" y="180975"/>
                  <a:pt x="1171575" y="0"/>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Forme libre 88"/>
          <p:cNvSpPr/>
          <p:nvPr>
            <p:custDataLst>
              <p:tags r:id="rId20"/>
            </p:custDataLst>
          </p:nvPr>
        </p:nvSpPr>
        <p:spPr>
          <a:xfrm>
            <a:off x="2067694" y="4965529"/>
            <a:ext cx="1342256" cy="1069734"/>
          </a:xfrm>
          <a:custGeom>
            <a:avLst/>
            <a:gdLst>
              <a:gd name="connsiteX0" fmla="*/ 0 w 1943100"/>
              <a:gd name="connsiteY0" fmla="*/ 141046 h 1444607"/>
              <a:gd name="connsiteX1" fmla="*/ 133350 w 1943100"/>
              <a:gd name="connsiteY1" fmla="*/ 26746 h 1444607"/>
              <a:gd name="connsiteX2" fmla="*/ 314325 w 1943100"/>
              <a:gd name="connsiteY2" fmla="*/ 26746 h 1444607"/>
              <a:gd name="connsiteX3" fmla="*/ 676275 w 1943100"/>
              <a:gd name="connsiteY3" fmla="*/ 322021 h 1444607"/>
              <a:gd name="connsiteX4" fmla="*/ 1647825 w 1943100"/>
              <a:gd name="connsiteY4" fmla="*/ 1293571 h 1444607"/>
              <a:gd name="connsiteX5" fmla="*/ 1943100 w 1943100"/>
              <a:gd name="connsiteY5" fmla="*/ 1426921 h 1444607"/>
              <a:gd name="connsiteX0" fmla="*/ 0 w 2200275"/>
              <a:gd name="connsiteY0" fmla="*/ 141046 h 1329453"/>
              <a:gd name="connsiteX1" fmla="*/ 133350 w 2200275"/>
              <a:gd name="connsiteY1" fmla="*/ 26746 h 1329453"/>
              <a:gd name="connsiteX2" fmla="*/ 314325 w 2200275"/>
              <a:gd name="connsiteY2" fmla="*/ 26746 h 1329453"/>
              <a:gd name="connsiteX3" fmla="*/ 676275 w 2200275"/>
              <a:gd name="connsiteY3" fmla="*/ 322021 h 1329453"/>
              <a:gd name="connsiteX4" fmla="*/ 1647825 w 2200275"/>
              <a:gd name="connsiteY4" fmla="*/ 1293571 h 1329453"/>
              <a:gd name="connsiteX5" fmla="*/ 2200275 w 2200275"/>
              <a:gd name="connsiteY5" fmla="*/ 1122121 h 1329453"/>
              <a:gd name="connsiteX0" fmla="*/ 0 w 2200275"/>
              <a:gd name="connsiteY0" fmla="*/ 141046 h 1312319"/>
              <a:gd name="connsiteX1" fmla="*/ 133350 w 2200275"/>
              <a:gd name="connsiteY1" fmla="*/ 26746 h 1312319"/>
              <a:gd name="connsiteX2" fmla="*/ 314325 w 2200275"/>
              <a:gd name="connsiteY2" fmla="*/ 26746 h 1312319"/>
              <a:gd name="connsiteX3" fmla="*/ 676275 w 2200275"/>
              <a:gd name="connsiteY3" fmla="*/ 322021 h 1312319"/>
              <a:gd name="connsiteX4" fmla="*/ 1647825 w 2200275"/>
              <a:gd name="connsiteY4" fmla="*/ 1274521 h 1312319"/>
              <a:gd name="connsiteX5" fmla="*/ 2200275 w 2200275"/>
              <a:gd name="connsiteY5" fmla="*/ 1122121 h 1312319"/>
              <a:gd name="connsiteX0" fmla="*/ 0 w 2200275"/>
              <a:gd name="connsiteY0" fmla="*/ 141046 h 1288409"/>
              <a:gd name="connsiteX1" fmla="*/ 133350 w 2200275"/>
              <a:gd name="connsiteY1" fmla="*/ 26746 h 1288409"/>
              <a:gd name="connsiteX2" fmla="*/ 314325 w 2200275"/>
              <a:gd name="connsiteY2" fmla="*/ 26746 h 1288409"/>
              <a:gd name="connsiteX3" fmla="*/ 676275 w 2200275"/>
              <a:gd name="connsiteY3" fmla="*/ 322021 h 1288409"/>
              <a:gd name="connsiteX4" fmla="*/ 1647825 w 2200275"/>
              <a:gd name="connsiteY4" fmla="*/ 1274521 h 1288409"/>
              <a:gd name="connsiteX5" fmla="*/ 2200275 w 2200275"/>
              <a:gd name="connsiteY5" fmla="*/ 1122121 h 1288409"/>
              <a:gd name="connsiteX0" fmla="*/ 0 w 2200275"/>
              <a:gd name="connsiteY0" fmla="*/ 141046 h 1288409"/>
              <a:gd name="connsiteX1" fmla="*/ 133350 w 2200275"/>
              <a:gd name="connsiteY1" fmla="*/ 26746 h 1288409"/>
              <a:gd name="connsiteX2" fmla="*/ 314325 w 2200275"/>
              <a:gd name="connsiteY2" fmla="*/ 26746 h 1288409"/>
              <a:gd name="connsiteX3" fmla="*/ 676275 w 2200275"/>
              <a:gd name="connsiteY3" fmla="*/ 322021 h 1288409"/>
              <a:gd name="connsiteX4" fmla="*/ 1342256 w 2200275"/>
              <a:gd name="connsiteY4" fmla="*/ 1069734 h 1288409"/>
              <a:gd name="connsiteX5" fmla="*/ 1647825 w 2200275"/>
              <a:gd name="connsiteY5" fmla="*/ 1274521 h 1288409"/>
              <a:gd name="connsiteX6" fmla="*/ 2200275 w 2200275"/>
              <a:gd name="connsiteY6" fmla="*/ 1122121 h 1288409"/>
              <a:gd name="connsiteX0" fmla="*/ 0 w 1647825"/>
              <a:gd name="connsiteY0" fmla="*/ 141046 h 1274521"/>
              <a:gd name="connsiteX1" fmla="*/ 133350 w 1647825"/>
              <a:gd name="connsiteY1" fmla="*/ 26746 h 1274521"/>
              <a:gd name="connsiteX2" fmla="*/ 314325 w 1647825"/>
              <a:gd name="connsiteY2" fmla="*/ 26746 h 1274521"/>
              <a:gd name="connsiteX3" fmla="*/ 676275 w 1647825"/>
              <a:gd name="connsiteY3" fmla="*/ 322021 h 1274521"/>
              <a:gd name="connsiteX4" fmla="*/ 1342256 w 1647825"/>
              <a:gd name="connsiteY4" fmla="*/ 1069734 h 1274521"/>
              <a:gd name="connsiteX5" fmla="*/ 1647825 w 1647825"/>
              <a:gd name="connsiteY5" fmla="*/ 1274521 h 1274521"/>
              <a:gd name="connsiteX0" fmla="*/ 0 w 1342256"/>
              <a:gd name="connsiteY0" fmla="*/ 141046 h 1069734"/>
              <a:gd name="connsiteX1" fmla="*/ 133350 w 1342256"/>
              <a:gd name="connsiteY1" fmla="*/ 26746 h 1069734"/>
              <a:gd name="connsiteX2" fmla="*/ 314325 w 1342256"/>
              <a:gd name="connsiteY2" fmla="*/ 26746 h 1069734"/>
              <a:gd name="connsiteX3" fmla="*/ 676275 w 1342256"/>
              <a:gd name="connsiteY3" fmla="*/ 322021 h 1069734"/>
              <a:gd name="connsiteX4" fmla="*/ 1342256 w 1342256"/>
              <a:gd name="connsiteY4" fmla="*/ 1069734 h 1069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256" h="1069734">
                <a:moveTo>
                  <a:pt x="0" y="141046"/>
                </a:moveTo>
                <a:cubicBezTo>
                  <a:pt x="40481" y="93421"/>
                  <a:pt x="80963" y="45796"/>
                  <a:pt x="133350" y="26746"/>
                </a:cubicBezTo>
                <a:cubicBezTo>
                  <a:pt x="185738" y="7696"/>
                  <a:pt x="223838" y="-22466"/>
                  <a:pt x="314325" y="26746"/>
                </a:cubicBezTo>
                <a:cubicBezTo>
                  <a:pt x="404812" y="75958"/>
                  <a:pt x="504953" y="148190"/>
                  <a:pt x="676275" y="322021"/>
                </a:cubicBezTo>
                <a:cubicBezTo>
                  <a:pt x="847597" y="495852"/>
                  <a:pt x="1180331" y="910984"/>
                  <a:pt x="1342256" y="1069734"/>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Forme libre 89"/>
          <p:cNvSpPr/>
          <p:nvPr>
            <p:custDataLst>
              <p:tags r:id="rId21"/>
            </p:custDataLst>
          </p:nvPr>
        </p:nvSpPr>
        <p:spPr>
          <a:xfrm>
            <a:off x="3409950" y="6054313"/>
            <a:ext cx="533400" cy="124375"/>
          </a:xfrm>
          <a:custGeom>
            <a:avLst/>
            <a:gdLst>
              <a:gd name="connsiteX0" fmla="*/ 0 w 533400"/>
              <a:gd name="connsiteY0" fmla="*/ 0 h 124375"/>
              <a:gd name="connsiteX1" fmla="*/ 152400 w 533400"/>
              <a:gd name="connsiteY1" fmla="*/ 85725 h 124375"/>
              <a:gd name="connsiteX2" fmla="*/ 390525 w 533400"/>
              <a:gd name="connsiteY2" fmla="*/ 123825 h 124375"/>
              <a:gd name="connsiteX3" fmla="*/ 533400 w 533400"/>
              <a:gd name="connsiteY3" fmla="*/ 104775 h 124375"/>
            </a:gdLst>
            <a:ahLst/>
            <a:cxnLst>
              <a:cxn ang="0">
                <a:pos x="connsiteX0" y="connsiteY0"/>
              </a:cxn>
              <a:cxn ang="0">
                <a:pos x="connsiteX1" y="connsiteY1"/>
              </a:cxn>
              <a:cxn ang="0">
                <a:pos x="connsiteX2" y="connsiteY2"/>
              </a:cxn>
              <a:cxn ang="0">
                <a:pos x="connsiteX3" y="connsiteY3"/>
              </a:cxn>
            </a:cxnLst>
            <a:rect l="l" t="t" r="r" b="b"/>
            <a:pathLst>
              <a:path w="533400" h="124375">
                <a:moveTo>
                  <a:pt x="0" y="0"/>
                </a:moveTo>
                <a:cubicBezTo>
                  <a:pt x="43656" y="32544"/>
                  <a:pt x="87313" y="65088"/>
                  <a:pt x="152400" y="85725"/>
                </a:cubicBezTo>
                <a:cubicBezTo>
                  <a:pt x="217487" y="106362"/>
                  <a:pt x="327025" y="120650"/>
                  <a:pt x="390525" y="123825"/>
                </a:cubicBezTo>
                <a:cubicBezTo>
                  <a:pt x="454025" y="127000"/>
                  <a:pt x="493712" y="115887"/>
                  <a:pt x="533400" y="10477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lèche droite rayée 90"/>
          <p:cNvSpPr/>
          <p:nvPr>
            <p:custDataLst>
              <p:tags r:id="rId22"/>
            </p:custDataLst>
          </p:nvPr>
        </p:nvSpPr>
        <p:spPr>
          <a:xfrm rot="624350">
            <a:off x="2066900" y="5008333"/>
            <a:ext cx="355928" cy="208238"/>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Flèche droite rayée 91"/>
          <p:cNvSpPr/>
          <p:nvPr>
            <p:custDataLst>
              <p:tags r:id="rId23"/>
            </p:custDataLst>
          </p:nvPr>
        </p:nvSpPr>
        <p:spPr>
          <a:xfrm rot="20963552">
            <a:off x="3454919" y="5869669"/>
            <a:ext cx="355928" cy="208238"/>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ZoneTexte 92"/>
          <p:cNvSpPr txBox="1"/>
          <p:nvPr>
            <p:custDataLst>
              <p:tags r:id="rId24"/>
            </p:custDataLst>
          </p:nvPr>
        </p:nvSpPr>
        <p:spPr>
          <a:xfrm>
            <a:off x="1082839" y="3645024"/>
            <a:ext cx="8005011" cy="1077218"/>
          </a:xfrm>
          <a:prstGeom prst="rect">
            <a:avLst/>
          </a:prstGeom>
          <a:noFill/>
        </p:spPr>
        <p:txBody>
          <a:bodyPr wrap="square" rtlCol="0">
            <a:spAutoFit/>
          </a:bodyPr>
          <a:lstStyle/>
          <a:p>
            <a:pPr algn="just"/>
            <a:r>
              <a:rPr lang="fr-FR" sz="1600" b="1" dirty="0" smtClean="0">
                <a:latin typeface="Arial" pitchFamily="34" charset="0"/>
                <a:cs typeface="Arial" pitchFamily="34" charset="0"/>
              </a:rPr>
              <a:t>Sur ce genre de capteur, on aura naturellement  un effet d’hystérésis: </a:t>
            </a:r>
          </a:p>
          <a:p>
            <a:pPr algn="just"/>
            <a:r>
              <a:rPr lang="fr-FR" sz="1600" b="1" dirty="0" smtClean="0">
                <a:latin typeface="Arial" pitchFamily="34" charset="0"/>
                <a:cs typeface="Arial" pitchFamily="34" charset="0"/>
              </a:rPr>
              <a:t>Les contacts changeront d’état en dessous d’un seuil bas (SB), puis reviendront à la position normale quand la température sera au-dessus niveau haut (NH) . </a:t>
            </a:r>
          </a:p>
          <a:p>
            <a:pPr algn="r"/>
            <a:endParaRPr lang="fr-FR" sz="1600" b="1" dirty="0">
              <a:latin typeface="Arial" pitchFamily="34" charset="0"/>
              <a:cs typeface="Arial" pitchFamily="34" charset="0"/>
            </a:endParaRPr>
          </a:p>
        </p:txBody>
      </p:sp>
    </p:spTree>
    <p:extLst>
      <p:ext uri="{BB962C8B-B14F-4D97-AF65-F5344CB8AC3E}">
        <p14:creationId xmlns:p14="http://schemas.microsoft.com/office/powerpoint/2010/main" val="214036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7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3050"/>
                            </p:stCondLst>
                            <p:childTnLst>
                              <p:par>
                                <p:cTn id="13" presetID="53" presetClass="entr" presetSubtype="16" fill="hold" nodeType="afterEffect">
                                  <p:stCondLst>
                                    <p:cond delay="0"/>
                                  </p:stCondLst>
                                  <p:childTnLst>
                                    <p:set>
                                      <p:cBhvr>
                                        <p:cTn id="14" dur="1" fill="hold">
                                          <p:stCondLst>
                                            <p:cond delay="0"/>
                                          </p:stCondLst>
                                        </p:cTn>
                                        <p:tgtEl>
                                          <p:spTgt spid="1028"/>
                                        </p:tgtEl>
                                        <p:attrNameLst>
                                          <p:attrName>style.visibility</p:attrName>
                                        </p:attrNameLst>
                                      </p:cBhvr>
                                      <p:to>
                                        <p:strVal val="visible"/>
                                      </p:to>
                                    </p:set>
                                    <p:anim calcmode="lin" valueType="num">
                                      <p:cBhvr>
                                        <p:cTn id="15" dur="500" fill="hold"/>
                                        <p:tgtEl>
                                          <p:spTgt spid="1028"/>
                                        </p:tgtEl>
                                        <p:attrNameLst>
                                          <p:attrName>ppt_w</p:attrName>
                                        </p:attrNameLst>
                                      </p:cBhvr>
                                      <p:tavLst>
                                        <p:tav tm="0">
                                          <p:val>
                                            <p:fltVal val="0"/>
                                          </p:val>
                                        </p:tav>
                                        <p:tav tm="100000">
                                          <p:val>
                                            <p:strVal val="#ppt_w"/>
                                          </p:val>
                                        </p:tav>
                                      </p:tavLst>
                                    </p:anim>
                                    <p:anim calcmode="lin" valueType="num">
                                      <p:cBhvr>
                                        <p:cTn id="16" dur="500" fill="hold"/>
                                        <p:tgtEl>
                                          <p:spTgt spid="1028"/>
                                        </p:tgtEl>
                                        <p:attrNameLst>
                                          <p:attrName>ppt_h</p:attrName>
                                        </p:attrNameLst>
                                      </p:cBhvr>
                                      <p:tavLst>
                                        <p:tav tm="0">
                                          <p:val>
                                            <p:fltVal val="0"/>
                                          </p:val>
                                        </p:tav>
                                        <p:tav tm="100000">
                                          <p:val>
                                            <p:strVal val="#ppt_h"/>
                                          </p:val>
                                        </p:tav>
                                      </p:tavLst>
                                    </p:anim>
                                    <p:animEffect transition="in" filter="fade">
                                      <p:cBhvr>
                                        <p:cTn id="17" dur="5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93"/>
                                        </p:tgtEl>
                                        <p:attrNameLst>
                                          <p:attrName>style.visibility</p:attrName>
                                        </p:attrNameLst>
                                      </p:cBhvr>
                                      <p:to>
                                        <p:strVal val="visible"/>
                                      </p:to>
                                    </p:set>
                                    <p:animEffect transition="in" filter="fade">
                                      <p:cBhvr>
                                        <p:cTn id="22" dur="500"/>
                                        <p:tgtEl>
                                          <p:spTgt spid="93"/>
                                        </p:tgtEl>
                                      </p:cBhvr>
                                    </p:animEffect>
                                  </p:childTnLst>
                                </p:cTn>
                              </p:par>
                            </p:childTnLst>
                          </p:cTn>
                        </p:par>
                        <p:par>
                          <p:cTn id="23" fill="hold">
                            <p:stCondLst>
                              <p:cond delay="2550"/>
                            </p:stCondLst>
                            <p:childTnLst>
                              <p:par>
                                <p:cTn id="24" presetID="53" presetClass="entr" presetSubtype="16" fill="hold" nodeType="after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p:cTn id="26" dur="500" fill="hold"/>
                                        <p:tgtEl>
                                          <p:spTgt spid="35"/>
                                        </p:tgtEl>
                                        <p:attrNameLst>
                                          <p:attrName>ppt_w</p:attrName>
                                        </p:attrNameLst>
                                      </p:cBhvr>
                                      <p:tavLst>
                                        <p:tav tm="0">
                                          <p:val>
                                            <p:fltVal val="0"/>
                                          </p:val>
                                        </p:tav>
                                        <p:tav tm="100000">
                                          <p:val>
                                            <p:strVal val="#ppt_w"/>
                                          </p:val>
                                        </p:tav>
                                      </p:tavLst>
                                    </p:anim>
                                    <p:anim calcmode="lin" valueType="num">
                                      <p:cBhvr>
                                        <p:cTn id="27" dur="500" fill="hold"/>
                                        <p:tgtEl>
                                          <p:spTgt spid="35"/>
                                        </p:tgtEl>
                                        <p:attrNameLst>
                                          <p:attrName>ppt_h</p:attrName>
                                        </p:attrNameLst>
                                      </p:cBhvr>
                                      <p:tavLst>
                                        <p:tav tm="0">
                                          <p:val>
                                            <p:fltVal val="0"/>
                                          </p:val>
                                        </p:tav>
                                        <p:tav tm="100000">
                                          <p:val>
                                            <p:strVal val="#ppt_h"/>
                                          </p:val>
                                        </p:tav>
                                      </p:tavLst>
                                    </p:anim>
                                    <p:animEffect transition="in" filter="fade">
                                      <p:cBhvr>
                                        <p:cTn id="28" dur="500"/>
                                        <p:tgtEl>
                                          <p:spTgt spid="35"/>
                                        </p:tgtEl>
                                      </p:cBhvr>
                                    </p:animEffect>
                                  </p:childTnLst>
                                </p:cTn>
                              </p:par>
                              <p:par>
                                <p:cTn id="29" presetID="53" presetClass="entr" presetSubtype="16"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 calcmode="lin" valueType="num">
                                      <p:cBhvr>
                                        <p:cTn id="31" dur="500" fill="hold"/>
                                        <p:tgtEl>
                                          <p:spTgt spid="55"/>
                                        </p:tgtEl>
                                        <p:attrNameLst>
                                          <p:attrName>ppt_w</p:attrName>
                                        </p:attrNameLst>
                                      </p:cBhvr>
                                      <p:tavLst>
                                        <p:tav tm="0">
                                          <p:val>
                                            <p:fltVal val="0"/>
                                          </p:val>
                                        </p:tav>
                                        <p:tav tm="100000">
                                          <p:val>
                                            <p:strVal val="#ppt_w"/>
                                          </p:val>
                                        </p:tav>
                                      </p:tavLst>
                                    </p:anim>
                                    <p:anim calcmode="lin" valueType="num">
                                      <p:cBhvr>
                                        <p:cTn id="32" dur="500" fill="hold"/>
                                        <p:tgtEl>
                                          <p:spTgt spid="55"/>
                                        </p:tgtEl>
                                        <p:attrNameLst>
                                          <p:attrName>ppt_h</p:attrName>
                                        </p:attrNameLst>
                                      </p:cBhvr>
                                      <p:tavLst>
                                        <p:tav tm="0">
                                          <p:val>
                                            <p:fltVal val="0"/>
                                          </p:val>
                                        </p:tav>
                                        <p:tav tm="100000">
                                          <p:val>
                                            <p:strVal val="#ppt_h"/>
                                          </p:val>
                                        </p:tav>
                                      </p:tavLst>
                                    </p:anim>
                                    <p:animEffect transition="in" filter="fade">
                                      <p:cBhvr>
                                        <p:cTn id="33" dur="500"/>
                                        <p:tgtEl>
                                          <p:spTgt spid="55"/>
                                        </p:tgtEl>
                                      </p:cBhvr>
                                    </p:animEffect>
                                  </p:childTnLst>
                                </p:cTn>
                              </p:par>
                            </p:childTnLst>
                          </p:cTn>
                        </p:par>
                        <p:par>
                          <p:cTn id="34" fill="hold">
                            <p:stCondLst>
                              <p:cond delay="3050"/>
                            </p:stCondLst>
                            <p:childTnLst>
                              <p:par>
                                <p:cTn id="35" presetID="53" presetClass="entr" presetSubtype="16" fill="hold" nodeType="afterEffect">
                                  <p:stCondLst>
                                    <p:cond delay="0"/>
                                  </p:stCondLst>
                                  <p:childTnLst>
                                    <p:set>
                                      <p:cBhvr>
                                        <p:cTn id="36" dur="1" fill="hold">
                                          <p:stCondLst>
                                            <p:cond delay="0"/>
                                          </p:stCondLst>
                                        </p:cTn>
                                        <p:tgtEl>
                                          <p:spTgt spid="77"/>
                                        </p:tgtEl>
                                        <p:attrNameLst>
                                          <p:attrName>style.visibility</p:attrName>
                                        </p:attrNameLst>
                                      </p:cBhvr>
                                      <p:to>
                                        <p:strVal val="visible"/>
                                      </p:to>
                                    </p:set>
                                    <p:anim calcmode="lin" valueType="num">
                                      <p:cBhvr>
                                        <p:cTn id="37" dur="500" fill="hold"/>
                                        <p:tgtEl>
                                          <p:spTgt spid="77"/>
                                        </p:tgtEl>
                                        <p:attrNameLst>
                                          <p:attrName>ppt_w</p:attrName>
                                        </p:attrNameLst>
                                      </p:cBhvr>
                                      <p:tavLst>
                                        <p:tav tm="0">
                                          <p:val>
                                            <p:fltVal val="0"/>
                                          </p:val>
                                        </p:tav>
                                        <p:tav tm="100000">
                                          <p:val>
                                            <p:strVal val="#ppt_w"/>
                                          </p:val>
                                        </p:tav>
                                      </p:tavLst>
                                    </p:anim>
                                    <p:anim calcmode="lin" valueType="num">
                                      <p:cBhvr>
                                        <p:cTn id="38" dur="500" fill="hold"/>
                                        <p:tgtEl>
                                          <p:spTgt spid="77"/>
                                        </p:tgtEl>
                                        <p:attrNameLst>
                                          <p:attrName>ppt_h</p:attrName>
                                        </p:attrNameLst>
                                      </p:cBhvr>
                                      <p:tavLst>
                                        <p:tav tm="0">
                                          <p:val>
                                            <p:fltVal val="0"/>
                                          </p:val>
                                        </p:tav>
                                        <p:tav tm="100000">
                                          <p:val>
                                            <p:strVal val="#ppt_h"/>
                                          </p:val>
                                        </p:tav>
                                      </p:tavLst>
                                    </p:anim>
                                    <p:animEffect transition="in" filter="fade">
                                      <p:cBhvr>
                                        <p:cTn id="39" dur="500"/>
                                        <p:tgtEl>
                                          <p:spTgt spid="77"/>
                                        </p:tgtEl>
                                      </p:cBhvr>
                                    </p:animEffect>
                                  </p:childTnLst>
                                </p:cTn>
                              </p:par>
                            </p:childTnLst>
                          </p:cTn>
                        </p:par>
                        <p:par>
                          <p:cTn id="40" fill="hold">
                            <p:stCondLst>
                              <p:cond delay="3550"/>
                            </p:stCondLst>
                            <p:childTnLst>
                              <p:par>
                                <p:cTn id="41" presetID="10" presetClass="entr" presetSubtype="0" fill="hold" grpId="0" nodeType="afterEffect">
                                  <p:stCondLst>
                                    <p:cond delay="0"/>
                                  </p:stCondLst>
                                  <p:childTnLst>
                                    <p:set>
                                      <p:cBhvr>
                                        <p:cTn id="42" dur="1" fill="hold">
                                          <p:stCondLst>
                                            <p:cond delay="0"/>
                                          </p:stCondLst>
                                        </p:cTn>
                                        <p:tgtEl>
                                          <p:spTgt spid="85"/>
                                        </p:tgtEl>
                                        <p:attrNameLst>
                                          <p:attrName>style.visibility</p:attrName>
                                        </p:attrNameLst>
                                      </p:cBhvr>
                                      <p:to>
                                        <p:strVal val="visible"/>
                                      </p:to>
                                    </p:set>
                                    <p:animEffect transition="in" filter="fade">
                                      <p:cBhvr>
                                        <p:cTn id="43" dur="500"/>
                                        <p:tgtEl>
                                          <p:spTgt spid="85"/>
                                        </p:tgtEl>
                                      </p:cBhvr>
                                    </p:animEffect>
                                  </p:childTnLst>
                                </p:cTn>
                              </p:par>
                            </p:childTnLst>
                          </p:cTn>
                        </p:par>
                        <p:par>
                          <p:cTn id="44" fill="hold">
                            <p:stCondLst>
                              <p:cond delay="4050"/>
                            </p:stCondLst>
                            <p:childTnLst>
                              <p:par>
                                <p:cTn id="45" presetID="10" presetClass="entr" presetSubtype="0" fill="hold" grpId="0" nodeType="afterEffect">
                                  <p:stCondLst>
                                    <p:cond delay="0"/>
                                  </p:stCondLst>
                                  <p:childTnLst>
                                    <p:set>
                                      <p:cBhvr>
                                        <p:cTn id="46" dur="1" fill="hold">
                                          <p:stCondLst>
                                            <p:cond delay="0"/>
                                          </p:stCondLst>
                                        </p:cTn>
                                        <p:tgtEl>
                                          <p:spTgt spid="84"/>
                                        </p:tgtEl>
                                        <p:attrNameLst>
                                          <p:attrName>style.visibility</p:attrName>
                                        </p:attrNameLst>
                                      </p:cBhvr>
                                      <p:to>
                                        <p:strVal val="visible"/>
                                      </p:to>
                                    </p:set>
                                    <p:animEffect transition="in" filter="fade">
                                      <p:cBhvr>
                                        <p:cTn id="47" dur="500"/>
                                        <p:tgtEl>
                                          <p:spTgt spid="84"/>
                                        </p:tgtEl>
                                      </p:cBhvr>
                                    </p:animEffect>
                                  </p:childTnLst>
                                </p:cTn>
                              </p:par>
                            </p:childTnLst>
                          </p:cTn>
                        </p:par>
                        <p:par>
                          <p:cTn id="48" fill="hold">
                            <p:stCondLst>
                              <p:cond delay="4550"/>
                            </p:stCondLst>
                            <p:childTnLst>
                              <p:par>
                                <p:cTn id="49" presetID="10" presetClass="entr" presetSubtype="0" fill="hold" grpId="0" nodeType="afterEffect">
                                  <p:stCondLst>
                                    <p:cond delay="0"/>
                                  </p:stCondLst>
                                  <p:childTnLst>
                                    <p:set>
                                      <p:cBhvr>
                                        <p:cTn id="50" dur="1" fill="hold">
                                          <p:stCondLst>
                                            <p:cond delay="0"/>
                                          </p:stCondLst>
                                        </p:cTn>
                                        <p:tgtEl>
                                          <p:spTgt spid="82"/>
                                        </p:tgtEl>
                                        <p:attrNameLst>
                                          <p:attrName>style.visibility</p:attrName>
                                        </p:attrNameLst>
                                      </p:cBhvr>
                                      <p:to>
                                        <p:strVal val="visible"/>
                                      </p:to>
                                    </p:set>
                                    <p:animEffect transition="in" filter="fade">
                                      <p:cBhvr>
                                        <p:cTn id="51" dur="500"/>
                                        <p:tgtEl>
                                          <p:spTgt spid="82"/>
                                        </p:tgtEl>
                                      </p:cBhvr>
                                    </p:animEffect>
                                  </p:childTnLst>
                                </p:cTn>
                              </p:par>
                            </p:childTnLst>
                          </p:cTn>
                        </p:par>
                        <p:par>
                          <p:cTn id="52" fill="hold">
                            <p:stCondLst>
                              <p:cond delay="5050"/>
                            </p:stCondLst>
                            <p:childTnLst>
                              <p:par>
                                <p:cTn id="53" presetID="22" presetClass="entr" presetSubtype="8" fill="hold" nodeType="afterEffect">
                                  <p:stCondLst>
                                    <p:cond delay="0"/>
                                  </p:stCondLst>
                                  <p:childTnLst>
                                    <p:set>
                                      <p:cBhvr>
                                        <p:cTn id="54" dur="1" fill="hold">
                                          <p:stCondLst>
                                            <p:cond delay="0"/>
                                          </p:stCondLst>
                                        </p:cTn>
                                        <p:tgtEl>
                                          <p:spTgt spid="81"/>
                                        </p:tgtEl>
                                        <p:attrNameLst>
                                          <p:attrName>style.visibility</p:attrName>
                                        </p:attrNameLst>
                                      </p:cBhvr>
                                      <p:to>
                                        <p:strVal val="visible"/>
                                      </p:to>
                                    </p:set>
                                    <p:animEffect transition="in" filter="wipe(left)">
                                      <p:cBhvr>
                                        <p:cTn id="55" dur="500"/>
                                        <p:tgtEl>
                                          <p:spTgt spid="81"/>
                                        </p:tgtEl>
                                      </p:cBhvr>
                                    </p:animEffect>
                                  </p:childTnLst>
                                </p:cTn>
                              </p:par>
                            </p:childTnLst>
                          </p:cTn>
                        </p:par>
                        <p:par>
                          <p:cTn id="56" fill="hold">
                            <p:stCondLst>
                              <p:cond delay="5550"/>
                            </p:stCondLst>
                            <p:childTnLst>
                              <p:par>
                                <p:cTn id="57" presetID="10" presetClass="entr" presetSubtype="0" fill="hold" grpId="0" nodeType="afterEffect">
                                  <p:stCondLst>
                                    <p:cond delay="0"/>
                                  </p:stCondLst>
                                  <p:childTnLst>
                                    <p:set>
                                      <p:cBhvr>
                                        <p:cTn id="58" dur="1" fill="hold">
                                          <p:stCondLst>
                                            <p:cond delay="0"/>
                                          </p:stCondLst>
                                        </p:cTn>
                                        <p:tgtEl>
                                          <p:spTgt spid="83"/>
                                        </p:tgtEl>
                                        <p:attrNameLst>
                                          <p:attrName>style.visibility</p:attrName>
                                        </p:attrNameLst>
                                      </p:cBhvr>
                                      <p:to>
                                        <p:strVal val="visible"/>
                                      </p:to>
                                    </p:set>
                                    <p:animEffect transition="in" filter="fade">
                                      <p:cBhvr>
                                        <p:cTn id="59" dur="500"/>
                                        <p:tgtEl>
                                          <p:spTgt spid="83"/>
                                        </p:tgtEl>
                                      </p:cBhvr>
                                    </p:animEffect>
                                  </p:childTnLst>
                                </p:cTn>
                              </p:par>
                            </p:childTnLst>
                          </p:cTn>
                        </p:par>
                        <p:par>
                          <p:cTn id="60" fill="hold">
                            <p:stCondLst>
                              <p:cond delay="6050"/>
                            </p:stCondLst>
                            <p:childTnLst>
                              <p:par>
                                <p:cTn id="61" presetID="22" presetClass="entr" presetSubtype="8" fill="hold" nodeType="afterEffect">
                                  <p:stCondLst>
                                    <p:cond delay="0"/>
                                  </p:stCondLst>
                                  <p:childTnLst>
                                    <p:set>
                                      <p:cBhvr>
                                        <p:cTn id="62" dur="1" fill="hold">
                                          <p:stCondLst>
                                            <p:cond delay="0"/>
                                          </p:stCondLst>
                                        </p:cTn>
                                        <p:tgtEl>
                                          <p:spTgt spid="80"/>
                                        </p:tgtEl>
                                        <p:attrNameLst>
                                          <p:attrName>style.visibility</p:attrName>
                                        </p:attrNameLst>
                                      </p:cBhvr>
                                      <p:to>
                                        <p:strVal val="visible"/>
                                      </p:to>
                                    </p:set>
                                    <p:animEffect transition="in" filter="wipe(left)">
                                      <p:cBhvr>
                                        <p:cTn id="63" dur="500"/>
                                        <p:tgtEl>
                                          <p:spTgt spid="80"/>
                                        </p:tgtEl>
                                      </p:cBhvr>
                                    </p:animEffect>
                                  </p:childTnLst>
                                </p:cTn>
                              </p:par>
                            </p:childTnLst>
                          </p:cTn>
                        </p:par>
                        <p:par>
                          <p:cTn id="64" fill="hold">
                            <p:stCondLst>
                              <p:cond delay="6550"/>
                            </p:stCondLst>
                            <p:childTnLst>
                              <p:par>
                                <p:cTn id="65" presetID="53" presetClass="entr" presetSubtype="16" fill="hold" grpId="1" nodeType="afterEffect">
                                  <p:stCondLst>
                                    <p:cond delay="0"/>
                                  </p:stCondLst>
                                  <p:childTnLst>
                                    <p:set>
                                      <p:cBhvr>
                                        <p:cTn id="66" dur="1" fill="hold">
                                          <p:stCondLst>
                                            <p:cond delay="0"/>
                                          </p:stCondLst>
                                        </p:cTn>
                                        <p:tgtEl>
                                          <p:spTgt spid="34"/>
                                        </p:tgtEl>
                                        <p:attrNameLst>
                                          <p:attrName>style.visibility</p:attrName>
                                        </p:attrNameLst>
                                      </p:cBhvr>
                                      <p:to>
                                        <p:strVal val="visible"/>
                                      </p:to>
                                    </p:set>
                                    <p:anim calcmode="lin" valueType="num">
                                      <p:cBhvr>
                                        <p:cTn id="67" dur="500" fill="hold"/>
                                        <p:tgtEl>
                                          <p:spTgt spid="34"/>
                                        </p:tgtEl>
                                        <p:attrNameLst>
                                          <p:attrName>ppt_w</p:attrName>
                                        </p:attrNameLst>
                                      </p:cBhvr>
                                      <p:tavLst>
                                        <p:tav tm="0">
                                          <p:val>
                                            <p:fltVal val="0"/>
                                          </p:val>
                                        </p:tav>
                                        <p:tav tm="100000">
                                          <p:val>
                                            <p:strVal val="#ppt_w"/>
                                          </p:val>
                                        </p:tav>
                                      </p:tavLst>
                                    </p:anim>
                                    <p:anim calcmode="lin" valueType="num">
                                      <p:cBhvr>
                                        <p:cTn id="68" dur="500" fill="hold"/>
                                        <p:tgtEl>
                                          <p:spTgt spid="34"/>
                                        </p:tgtEl>
                                        <p:attrNameLst>
                                          <p:attrName>ppt_h</p:attrName>
                                        </p:attrNameLst>
                                      </p:cBhvr>
                                      <p:tavLst>
                                        <p:tav tm="0">
                                          <p:val>
                                            <p:fltVal val="0"/>
                                          </p:val>
                                        </p:tav>
                                        <p:tav tm="100000">
                                          <p:val>
                                            <p:strVal val="#ppt_h"/>
                                          </p:val>
                                        </p:tav>
                                      </p:tavLst>
                                    </p:anim>
                                    <p:animEffect transition="in" filter="fade">
                                      <p:cBhvr>
                                        <p:cTn id="69" dur="500"/>
                                        <p:tgtEl>
                                          <p:spTgt spid="34"/>
                                        </p:tgtEl>
                                      </p:cBhvr>
                                    </p:animEffect>
                                  </p:childTnLst>
                                </p:cTn>
                              </p:par>
                            </p:childTnLst>
                          </p:cTn>
                        </p:par>
                        <p:par>
                          <p:cTn id="70" fill="hold">
                            <p:stCondLst>
                              <p:cond delay="7050"/>
                            </p:stCondLst>
                            <p:childTnLst>
                              <p:par>
                                <p:cTn id="71" presetID="26" presetClass="emph" presetSubtype="0" fill="hold" grpId="0" nodeType="afterEffect">
                                  <p:stCondLst>
                                    <p:cond delay="0"/>
                                  </p:stCondLst>
                                  <p:childTnLst>
                                    <p:animEffect transition="out" filter="fade">
                                      <p:cBhvr>
                                        <p:cTn id="72" dur="500" tmFilter="0, 0; .2, .5; .8, .5; 1, 0"/>
                                        <p:tgtEl>
                                          <p:spTgt spid="34"/>
                                        </p:tgtEl>
                                      </p:cBhvr>
                                    </p:animEffect>
                                    <p:animScale>
                                      <p:cBhvr>
                                        <p:cTn id="73" dur="250" autoRev="1" fill="hold"/>
                                        <p:tgtEl>
                                          <p:spTgt spid="3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34"/>
                    </p:tgtEl>
                  </p:cond>
                </p:stCondLst>
                <p:endSync evt="end" delay="0">
                  <p:rtn val="all"/>
                </p:endSync>
                <p:childTnLst>
                  <p:par>
                    <p:cTn id="75" fill="hold">
                      <p:stCondLst>
                        <p:cond delay="0"/>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87"/>
                                        </p:tgtEl>
                                        <p:attrNameLst>
                                          <p:attrName>style.visibility</p:attrName>
                                        </p:attrNameLst>
                                      </p:cBhvr>
                                      <p:to>
                                        <p:strVal val="visible"/>
                                      </p:to>
                                    </p:set>
                                    <p:animEffect transition="in" filter="wipe(left)">
                                      <p:cBhvr>
                                        <p:cTn id="79" dur="1000"/>
                                        <p:tgtEl>
                                          <p:spTgt spid="87"/>
                                        </p:tgtEl>
                                      </p:cBhvr>
                                    </p:animEffect>
                                  </p:childTnLst>
                                </p:cTn>
                              </p:par>
                            </p:childTnLst>
                          </p:cTn>
                        </p:par>
                        <p:par>
                          <p:cTn id="80" fill="hold">
                            <p:stCondLst>
                              <p:cond delay="1000"/>
                            </p:stCondLst>
                            <p:childTnLst>
                              <p:par>
                                <p:cTn id="81" presetID="1" presetClass="entr" presetSubtype="0" fill="hold" grpId="1" nodeType="afterEffect">
                                  <p:stCondLst>
                                    <p:cond delay="0"/>
                                  </p:stCondLst>
                                  <p:childTnLst>
                                    <p:set>
                                      <p:cBhvr>
                                        <p:cTn id="82" dur="1" fill="hold">
                                          <p:stCondLst>
                                            <p:cond delay="0"/>
                                          </p:stCondLst>
                                        </p:cTn>
                                        <p:tgtEl>
                                          <p:spTgt spid="86"/>
                                        </p:tgtEl>
                                        <p:attrNameLst>
                                          <p:attrName>style.visibility</p:attrName>
                                        </p:attrNameLst>
                                      </p:cBhvr>
                                      <p:to>
                                        <p:strVal val="visible"/>
                                      </p:to>
                                    </p:set>
                                  </p:childTnLst>
                                </p:cTn>
                              </p:par>
                            </p:childTnLst>
                          </p:cTn>
                        </p:par>
                        <p:par>
                          <p:cTn id="83" fill="hold">
                            <p:stCondLst>
                              <p:cond delay="1000"/>
                            </p:stCondLst>
                            <p:childTnLst>
                              <p:par>
                                <p:cTn id="84" presetID="63" presetClass="path" presetSubtype="0" repeatCount="indefinite" accel="50000" decel="50000" fill="hold" grpId="0" nodeType="afterEffect">
                                  <p:stCondLst>
                                    <p:cond delay="0"/>
                                  </p:stCondLst>
                                  <p:endCondLst>
                                    <p:cond evt="onNext" delay="0">
                                      <p:tgtEl>
                                        <p:sldTgt/>
                                      </p:tgtEl>
                                    </p:cond>
                                  </p:endCondLst>
                                  <p:childTnLst>
                                    <p:animMotion origin="layout" path="M -2.77778E-6 -3.7037E-7 L 0.57066 -0.03009 " pathEditMode="relative" rAng="0" ptsTypes="AA">
                                      <p:cBhvr>
                                        <p:cTn id="85" dur="2000" fill="hold"/>
                                        <p:tgtEl>
                                          <p:spTgt spid="86"/>
                                        </p:tgtEl>
                                        <p:attrNameLst>
                                          <p:attrName>ppt_x</p:attrName>
                                          <p:attrName>ppt_y</p:attrName>
                                        </p:attrNameLst>
                                      </p:cBhvr>
                                      <p:rCtr x="28524" y="-1505"/>
                                    </p:animMotion>
                                  </p:childTnLst>
                                </p:cTn>
                              </p:par>
                              <p:par>
                                <p:cTn id="86" presetID="1" presetClass="exit" presetSubtype="0" fill="hold" nodeType="withEffect">
                                  <p:stCondLst>
                                    <p:cond delay="1500"/>
                                  </p:stCondLst>
                                  <p:childTnLst>
                                    <p:set>
                                      <p:cBhvr>
                                        <p:cTn id="87" dur="1" fill="hold">
                                          <p:stCondLst>
                                            <p:cond delay="0"/>
                                          </p:stCondLst>
                                        </p:cTn>
                                        <p:tgtEl>
                                          <p:spTgt spid="55"/>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8"/>
                                        </p:tgtEl>
                                        <p:attrNameLst>
                                          <p:attrName>style.visibility</p:attrName>
                                        </p:attrNameLst>
                                      </p:cBhvr>
                                      <p:to>
                                        <p:strVal val="visible"/>
                                      </p:to>
                                    </p:set>
                                    <p:animEffect transition="in" filter="wipe(left)">
                                      <p:cBhvr>
                                        <p:cTn id="92" dur="1000"/>
                                        <p:tgtEl>
                                          <p:spTgt spid="88"/>
                                        </p:tgtEl>
                                      </p:cBhvr>
                                    </p:animEffect>
                                  </p:childTnLst>
                                </p:cTn>
                              </p:par>
                              <p:par>
                                <p:cTn id="93" presetID="1" presetClass="exit" presetSubtype="0" fill="hold" grpId="2" nodeType="withEffect">
                                  <p:stCondLst>
                                    <p:cond delay="0"/>
                                  </p:stCondLst>
                                  <p:childTnLst>
                                    <p:set>
                                      <p:cBhvr>
                                        <p:cTn id="94" dur="1" fill="hold">
                                          <p:stCondLst>
                                            <p:cond delay="0"/>
                                          </p:stCondLst>
                                        </p:cTn>
                                        <p:tgtEl>
                                          <p:spTgt spid="86"/>
                                        </p:tgtEl>
                                        <p:attrNameLst>
                                          <p:attrName>style.visibility</p:attrName>
                                        </p:attrNameLst>
                                      </p:cBhvr>
                                      <p:to>
                                        <p:strVal val="hidden"/>
                                      </p:to>
                                    </p:set>
                                  </p:childTnLst>
                                </p:cTn>
                              </p:par>
                            </p:childTnLst>
                          </p:cTn>
                        </p:par>
                        <p:par>
                          <p:cTn id="95" fill="hold">
                            <p:stCondLst>
                              <p:cond delay="1000"/>
                            </p:stCondLst>
                            <p:childTnLst>
                              <p:par>
                                <p:cTn id="96" presetID="1" presetClass="entr" presetSubtype="0" fill="hold" grpId="1" nodeType="afterEffect">
                                  <p:stCondLst>
                                    <p:cond delay="0"/>
                                  </p:stCondLst>
                                  <p:childTnLst>
                                    <p:set>
                                      <p:cBhvr>
                                        <p:cTn id="97" dur="1" fill="hold">
                                          <p:stCondLst>
                                            <p:cond delay="0"/>
                                          </p:stCondLst>
                                        </p:cTn>
                                        <p:tgtEl>
                                          <p:spTgt spid="91"/>
                                        </p:tgtEl>
                                        <p:attrNameLst>
                                          <p:attrName>style.visibility</p:attrName>
                                        </p:attrNameLst>
                                      </p:cBhvr>
                                      <p:to>
                                        <p:strVal val="visible"/>
                                      </p:to>
                                    </p:set>
                                  </p:childTnLst>
                                </p:cTn>
                              </p:par>
                            </p:childTnLst>
                          </p:cTn>
                        </p:par>
                        <p:par>
                          <p:cTn id="98" fill="hold">
                            <p:stCondLst>
                              <p:cond delay="1000"/>
                            </p:stCondLst>
                            <p:childTnLst>
                              <p:par>
                                <p:cTn id="99" presetID="63" presetClass="path" presetSubtype="0" repeatCount="indefinite" accel="50000" decel="50000" fill="hold" grpId="0" nodeType="afterEffect">
                                  <p:stCondLst>
                                    <p:cond delay="0"/>
                                  </p:stCondLst>
                                  <p:childTnLst>
                                    <p:animMotion origin="layout" path="M 3.88889E-6 -3.7037E-7 L 0.43559 0.10116 " pathEditMode="relative" rAng="0" ptsTypes="AA">
                                      <p:cBhvr>
                                        <p:cTn id="100" dur="2000" fill="hold"/>
                                        <p:tgtEl>
                                          <p:spTgt spid="91"/>
                                        </p:tgtEl>
                                        <p:attrNameLst>
                                          <p:attrName>ppt_x</p:attrName>
                                          <p:attrName>ppt_y</p:attrName>
                                        </p:attrNameLst>
                                      </p:cBhvr>
                                      <p:rCtr x="21771" y="5046"/>
                                    </p:animMotion>
                                  </p:childTnLst>
                                </p:cTn>
                              </p:par>
                              <p:par>
                                <p:cTn id="101" presetID="1" presetClass="entr" presetSubtype="0" fill="hold" nodeType="withEffect">
                                  <p:stCondLst>
                                    <p:cond delay="1500"/>
                                  </p:stCondLst>
                                  <p:childTnLst>
                                    <p:set>
                                      <p:cBhvr>
                                        <p:cTn id="102" dur="1" fill="hold">
                                          <p:stCondLst>
                                            <p:cond delay="0"/>
                                          </p:stCondLst>
                                        </p:cTn>
                                        <p:tgtEl>
                                          <p:spTgt spid="55"/>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89"/>
                                        </p:tgtEl>
                                        <p:attrNameLst>
                                          <p:attrName>style.visibility</p:attrName>
                                        </p:attrNameLst>
                                      </p:cBhvr>
                                      <p:to>
                                        <p:strVal val="visible"/>
                                      </p:to>
                                    </p:set>
                                    <p:animEffect transition="in" filter="wipe(left)">
                                      <p:cBhvr>
                                        <p:cTn id="107" dur="2000"/>
                                        <p:tgtEl>
                                          <p:spTgt spid="89"/>
                                        </p:tgtEl>
                                      </p:cBhvr>
                                    </p:animEffect>
                                  </p:childTnLst>
                                </p:cTn>
                              </p:par>
                              <p:par>
                                <p:cTn id="108" presetID="1" presetClass="exit" presetSubtype="0" fill="hold" grpId="2" nodeType="withEffect">
                                  <p:stCondLst>
                                    <p:cond delay="0"/>
                                  </p:stCondLst>
                                  <p:childTnLst>
                                    <p:set>
                                      <p:cBhvr>
                                        <p:cTn id="109" dur="1" fill="hold">
                                          <p:stCondLst>
                                            <p:cond delay="0"/>
                                          </p:stCondLst>
                                        </p:cTn>
                                        <p:tgtEl>
                                          <p:spTgt spid="91"/>
                                        </p:tgtEl>
                                        <p:attrNameLst>
                                          <p:attrName>style.visibility</p:attrName>
                                        </p:attrNameLst>
                                      </p:cBhvr>
                                      <p:to>
                                        <p:strVal val="hidden"/>
                                      </p:to>
                                    </p:set>
                                  </p:childTnLst>
                                </p:cTn>
                              </p:par>
                            </p:childTnLst>
                          </p:cTn>
                        </p:par>
                        <p:par>
                          <p:cTn id="110" fill="hold">
                            <p:stCondLst>
                              <p:cond delay="2000"/>
                            </p:stCondLst>
                            <p:childTnLst>
                              <p:par>
                                <p:cTn id="111" presetID="1" presetClass="entr" presetSubtype="0" fill="hold" grpId="1" nodeType="afterEffect">
                                  <p:stCondLst>
                                    <p:cond delay="0"/>
                                  </p:stCondLst>
                                  <p:childTnLst>
                                    <p:set>
                                      <p:cBhvr>
                                        <p:cTn id="112" dur="1" fill="hold">
                                          <p:stCondLst>
                                            <p:cond delay="0"/>
                                          </p:stCondLst>
                                        </p:cTn>
                                        <p:tgtEl>
                                          <p:spTgt spid="92"/>
                                        </p:tgtEl>
                                        <p:attrNameLst>
                                          <p:attrName>style.visibility</p:attrName>
                                        </p:attrNameLst>
                                      </p:cBhvr>
                                      <p:to>
                                        <p:strVal val="visible"/>
                                      </p:to>
                                    </p:set>
                                  </p:childTnLst>
                                </p:cTn>
                              </p:par>
                            </p:childTnLst>
                          </p:cTn>
                        </p:par>
                        <p:par>
                          <p:cTn id="113" fill="hold">
                            <p:stCondLst>
                              <p:cond delay="2000"/>
                            </p:stCondLst>
                            <p:childTnLst>
                              <p:par>
                                <p:cTn id="114" presetID="63" presetClass="path" presetSubtype="0" repeatCount="indefinite" accel="50000" decel="50000" fill="hold" grpId="0" nodeType="afterEffect">
                                  <p:stCondLst>
                                    <p:cond delay="0"/>
                                  </p:stCondLst>
                                  <p:childTnLst>
                                    <p:animMotion origin="layout" path="M 0 0 L 0.25 0 E" pathEditMode="relative" ptsTypes="">
                                      <p:cBhvr>
                                        <p:cTn id="115" dur="1000" fill="hold"/>
                                        <p:tgtEl>
                                          <p:spTgt spid="92"/>
                                        </p:tgtEl>
                                        <p:attrNameLst>
                                          <p:attrName>ppt_x</p:attrName>
                                          <p:attrName>ppt_y</p:attrName>
                                        </p:attrNameLst>
                                      </p:cBhvr>
                                    </p:animMotion>
                                  </p:childTnLst>
                                </p:cTn>
                              </p:par>
                              <p:par>
                                <p:cTn id="116" presetID="1" presetClass="exit" presetSubtype="0" fill="hold" nodeType="withEffect">
                                  <p:stCondLst>
                                    <p:cond delay="500"/>
                                  </p:stCondLst>
                                  <p:childTnLst>
                                    <p:set>
                                      <p:cBhvr>
                                        <p:cTn id="117" dur="1" fill="hold">
                                          <p:stCondLst>
                                            <p:cond delay="0"/>
                                          </p:stCondLst>
                                        </p:cTn>
                                        <p:tgtEl>
                                          <p:spTgt spid="55"/>
                                        </p:tgtEl>
                                        <p:attrNameLst>
                                          <p:attrName>style.visibility</p:attrName>
                                        </p:attrNameLst>
                                      </p:cBhvr>
                                      <p:to>
                                        <p:strVal val="hidden"/>
                                      </p:to>
                                    </p:set>
                                  </p:childTnLst>
                                </p:cTn>
                              </p:par>
                            </p:childTnLst>
                          </p:cTn>
                        </p:par>
                        <p:par>
                          <p:cTn id="118" fill="hold">
                            <p:stCondLst>
                              <p:cond delay="3000"/>
                            </p:stCondLst>
                            <p:childTnLst>
                              <p:par>
                                <p:cTn id="119" presetID="22" presetClass="entr" presetSubtype="4" fill="hold" grpId="0" nodeType="afterEffect">
                                  <p:stCondLst>
                                    <p:cond delay="0"/>
                                  </p:stCondLst>
                                  <p:childTnLst>
                                    <p:set>
                                      <p:cBhvr>
                                        <p:cTn id="120" dur="1" fill="hold">
                                          <p:stCondLst>
                                            <p:cond delay="0"/>
                                          </p:stCondLst>
                                        </p:cTn>
                                        <p:tgtEl>
                                          <p:spTgt spid="90"/>
                                        </p:tgtEl>
                                        <p:attrNameLst>
                                          <p:attrName>style.visibility</p:attrName>
                                        </p:attrNameLst>
                                      </p:cBhvr>
                                      <p:to>
                                        <p:strVal val="visible"/>
                                      </p:to>
                                    </p:set>
                                    <p:animEffect transition="in" filter="wipe(down)">
                                      <p:cBhvr>
                                        <p:cTn id="121" dur="500"/>
                                        <p:tgtEl>
                                          <p:spTgt spid="90"/>
                                        </p:tgtEl>
                                      </p:cBhvr>
                                    </p:animEffect>
                                  </p:childTnLst>
                                </p:cTn>
                              </p:par>
                            </p:childTnLst>
                          </p:cTn>
                        </p:par>
                      </p:childTnLst>
                    </p:cTn>
                  </p:par>
                  <p:par>
                    <p:cTn id="122" fill="hold">
                      <p:stCondLst>
                        <p:cond delay="indefinite"/>
                      </p:stCondLst>
                      <p:childTnLst>
                        <p:par>
                          <p:cTn id="123" fill="hold">
                            <p:stCondLst>
                              <p:cond delay="0"/>
                            </p:stCondLst>
                            <p:childTnLst>
                              <p:par>
                                <p:cTn id="124" presetID="1" presetClass="exit" presetSubtype="0" fill="hold" grpId="2" nodeType="clickEffect">
                                  <p:stCondLst>
                                    <p:cond delay="0"/>
                                  </p:stCondLst>
                                  <p:childTnLst>
                                    <p:set>
                                      <p:cBhvr>
                                        <p:cTn id="125" dur="1" fill="hold">
                                          <p:stCondLst>
                                            <p:cond delay="0"/>
                                          </p:stCondLst>
                                        </p:cTn>
                                        <p:tgtEl>
                                          <p:spTgt spid="92"/>
                                        </p:tgtEl>
                                        <p:attrNameLst>
                                          <p:attrName>style.visibility</p:attrName>
                                        </p:attrNameLst>
                                      </p:cBhvr>
                                      <p:to>
                                        <p:strVal val="hidden"/>
                                      </p:to>
                                    </p:set>
                                  </p:childTnLst>
                                </p:cTn>
                              </p:par>
                              <p:par>
                                <p:cTn id="126" presetID="1" presetClass="exit" presetSubtype="0" fill="hold" grpId="1" nodeType="withEffect">
                                  <p:stCondLst>
                                    <p:cond delay="0"/>
                                  </p:stCondLst>
                                  <p:childTnLst>
                                    <p:set>
                                      <p:cBhvr>
                                        <p:cTn id="127" dur="1" fill="hold">
                                          <p:stCondLst>
                                            <p:cond delay="0"/>
                                          </p:stCondLst>
                                        </p:cTn>
                                        <p:tgtEl>
                                          <p:spTgt spid="90"/>
                                        </p:tgtEl>
                                        <p:attrNameLst>
                                          <p:attrName>style.visibility</p:attrName>
                                        </p:attrNameLst>
                                      </p:cBhvr>
                                      <p:to>
                                        <p:strVal val="hidden"/>
                                      </p:to>
                                    </p:set>
                                  </p:childTnLst>
                                </p:cTn>
                              </p:par>
                              <p:par>
                                <p:cTn id="128" presetID="1" presetClass="exit" presetSubtype="0" fill="hold" grpId="1" nodeType="withEffect">
                                  <p:stCondLst>
                                    <p:cond delay="0"/>
                                  </p:stCondLst>
                                  <p:childTnLst>
                                    <p:set>
                                      <p:cBhvr>
                                        <p:cTn id="129" dur="1" fill="hold">
                                          <p:stCondLst>
                                            <p:cond delay="0"/>
                                          </p:stCondLst>
                                        </p:cTn>
                                        <p:tgtEl>
                                          <p:spTgt spid="89"/>
                                        </p:tgtEl>
                                        <p:attrNameLst>
                                          <p:attrName>style.visibility</p:attrName>
                                        </p:attrNameLst>
                                      </p:cBhvr>
                                      <p:to>
                                        <p:strVal val="hidden"/>
                                      </p:to>
                                    </p:set>
                                  </p:childTnLst>
                                </p:cTn>
                              </p:par>
                              <p:par>
                                <p:cTn id="130" presetID="1" presetClass="exit" presetSubtype="0" fill="hold" grpId="3" nodeType="withEffect">
                                  <p:stCondLst>
                                    <p:cond delay="0"/>
                                  </p:stCondLst>
                                  <p:childTnLst>
                                    <p:set>
                                      <p:cBhvr>
                                        <p:cTn id="131" dur="1" fill="hold">
                                          <p:stCondLst>
                                            <p:cond delay="0"/>
                                          </p:stCondLst>
                                        </p:cTn>
                                        <p:tgtEl>
                                          <p:spTgt spid="91"/>
                                        </p:tgtEl>
                                        <p:attrNameLst>
                                          <p:attrName>style.visibility</p:attrName>
                                        </p:attrNameLst>
                                      </p:cBhvr>
                                      <p:to>
                                        <p:strVal val="hidden"/>
                                      </p:to>
                                    </p:set>
                                  </p:childTnLst>
                                </p:cTn>
                              </p:par>
                              <p:par>
                                <p:cTn id="132" presetID="1" presetClass="exit" presetSubtype="0" fill="hold" grpId="1" nodeType="withEffect">
                                  <p:stCondLst>
                                    <p:cond delay="0"/>
                                  </p:stCondLst>
                                  <p:childTnLst>
                                    <p:set>
                                      <p:cBhvr>
                                        <p:cTn id="133" dur="1" fill="hold">
                                          <p:stCondLst>
                                            <p:cond delay="0"/>
                                          </p:stCondLst>
                                        </p:cTn>
                                        <p:tgtEl>
                                          <p:spTgt spid="88"/>
                                        </p:tgtEl>
                                        <p:attrNameLst>
                                          <p:attrName>style.visibility</p:attrName>
                                        </p:attrNameLst>
                                      </p:cBhvr>
                                      <p:to>
                                        <p:strVal val="hidden"/>
                                      </p:to>
                                    </p:set>
                                  </p:childTnLst>
                                </p:cTn>
                              </p:par>
                              <p:par>
                                <p:cTn id="134" presetID="1" presetClass="exit" presetSubtype="0" fill="hold" grpId="3" nodeType="withEffect">
                                  <p:stCondLst>
                                    <p:cond delay="0"/>
                                  </p:stCondLst>
                                  <p:childTnLst>
                                    <p:set>
                                      <p:cBhvr>
                                        <p:cTn id="135" dur="1" fill="hold">
                                          <p:stCondLst>
                                            <p:cond delay="0"/>
                                          </p:stCondLst>
                                        </p:cTn>
                                        <p:tgtEl>
                                          <p:spTgt spid="86"/>
                                        </p:tgtEl>
                                        <p:attrNameLst>
                                          <p:attrName>style.visibility</p:attrName>
                                        </p:attrNameLst>
                                      </p:cBhvr>
                                      <p:to>
                                        <p:strVal val="hidden"/>
                                      </p:to>
                                    </p:set>
                                  </p:childTnLst>
                                </p:cTn>
                              </p:par>
                              <p:par>
                                <p:cTn id="136" presetID="1" presetClass="exit" presetSubtype="0" fill="hold" grpId="1" nodeType="withEffect">
                                  <p:stCondLst>
                                    <p:cond delay="0"/>
                                  </p:stCondLst>
                                  <p:childTnLst>
                                    <p:set>
                                      <p:cBhvr>
                                        <p:cTn id="137" dur="1" fill="hold">
                                          <p:stCondLst>
                                            <p:cond delay="0"/>
                                          </p:stCondLst>
                                        </p:cTn>
                                        <p:tgtEl>
                                          <p:spTgt spid="87"/>
                                        </p:tgtEl>
                                        <p:attrNameLst>
                                          <p:attrName>style.visibility</p:attrName>
                                        </p:attrNameLst>
                                      </p:cBhvr>
                                      <p:to>
                                        <p:strVal val="hidden"/>
                                      </p:to>
                                    </p:set>
                                  </p:childTnLst>
                                </p:cTn>
                              </p:par>
                              <p:par>
                                <p:cTn id="138" presetID="1" presetClass="entr" presetSubtype="0" fill="hold" nodeType="withEffect">
                                  <p:stCondLst>
                                    <p:cond delay="0"/>
                                  </p:stCondLst>
                                  <p:childTnLst>
                                    <p:set>
                                      <p:cBhvr>
                                        <p:cTn id="139"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childTnLst>
        </p:cTn>
      </p:par>
    </p:tnLst>
    <p:bldLst>
      <p:bldP spid="3" grpId="0"/>
      <p:bldP spid="8" grpId="0"/>
      <p:bldP spid="34" grpId="0" animBg="1"/>
      <p:bldP spid="34" grpId="1" animBg="1"/>
      <p:bldP spid="82" grpId="0"/>
      <p:bldP spid="83" grpId="0"/>
      <p:bldP spid="84" grpId="0"/>
      <p:bldP spid="85" grpId="0"/>
      <p:bldP spid="86" grpId="0" animBg="1"/>
      <p:bldP spid="86" grpId="1" animBg="1"/>
      <p:bldP spid="86" grpId="2" animBg="1"/>
      <p:bldP spid="86" grpId="3" animBg="1"/>
      <p:bldP spid="87" grpId="0" animBg="1"/>
      <p:bldP spid="87" grpId="1" animBg="1"/>
      <p:bldP spid="88" grpId="0" animBg="1"/>
      <p:bldP spid="88" grpId="1" animBg="1"/>
      <p:bldP spid="89" grpId="0" animBg="1"/>
      <p:bldP spid="89" grpId="1" animBg="1"/>
      <p:bldP spid="90" grpId="0" animBg="1"/>
      <p:bldP spid="90" grpId="1" animBg="1"/>
      <p:bldP spid="91" grpId="0" animBg="1"/>
      <p:bldP spid="91" grpId="1" animBg="1"/>
      <p:bldP spid="91" grpId="2" animBg="1"/>
      <p:bldP spid="91" grpId="3" animBg="1"/>
      <p:bldP spid="92" grpId="0" animBg="1"/>
      <p:bldP spid="92" grpId="1" animBg="1"/>
      <p:bldP spid="92" grpId="2" animBg="1"/>
      <p:bldP spid="9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custDataLst>
              <p:tags r:id="rId1"/>
            </p:custDataLst>
          </p:nvPr>
        </p:nvSpPr>
        <p:spPr>
          <a:xfrm>
            <a:off x="32791" y="764264"/>
            <a:ext cx="6058107" cy="1200329"/>
          </a:xfrm>
          <a:prstGeom prst="rect">
            <a:avLst/>
          </a:prstGeom>
        </p:spPr>
        <p:txBody>
          <a:bodyPr wrap="square">
            <a:spAutoFit/>
          </a:bodyPr>
          <a:lstStyle/>
          <a:p>
            <a:pPr algn="ctr"/>
            <a:r>
              <a:rPr lang="fr-FR" sz="2400" b="1" dirty="0">
                <a:latin typeface="Arial" pitchFamily="34" charset="0"/>
                <a:cs typeface="Arial" pitchFamily="34" charset="0"/>
              </a:rPr>
              <a:t>L’être humain voit, entend, sent, </a:t>
            </a:r>
            <a:r>
              <a:rPr lang="fr-FR" sz="2400" b="1" dirty="0" smtClean="0">
                <a:latin typeface="Arial" pitchFamily="34" charset="0"/>
                <a:cs typeface="Arial" pitchFamily="34" charset="0"/>
              </a:rPr>
              <a:t>goutte</a:t>
            </a:r>
            <a:r>
              <a:rPr lang="fr-FR" sz="2400" b="1" dirty="0">
                <a:latin typeface="Arial" pitchFamily="34" charset="0"/>
                <a:cs typeface="Arial" pitchFamily="34" charset="0"/>
              </a:rPr>
              <a:t>, </a:t>
            </a:r>
            <a:r>
              <a:rPr lang="fr-FR" sz="2400" b="1" dirty="0" smtClean="0">
                <a:latin typeface="Arial" pitchFamily="34" charset="0"/>
                <a:cs typeface="Arial" pitchFamily="34" charset="0"/>
              </a:rPr>
              <a:t/>
            </a:r>
            <a:br>
              <a:rPr lang="fr-FR" sz="2400" b="1" dirty="0" smtClean="0">
                <a:latin typeface="Arial" pitchFamily="34" charset="0"/>
                <a:cs typeface="Arial" pitchFamily="34" charset="0"/>
              </a:rPr>
            </a:br>
            <a:r>
              <a:rPr lang="fr-FR" sz="2400" b="1" dirty="0" smtClean="0">
                <a:latin typeface="Arial" pitchFamily="34" charset="0"/>
                <a:cs typeface="Arial" pitchFamily="34" charset="0"/>
              </a:rPr>
              <a:t>pour </a:t>
            </a:r>
            <a:r>
              <a:rPr lang="fr-FR" sz="2400" b="1" dirty="0">
                <a:latin typeface="Arial" pitchFamily="34" charset="0"/>
                <a:cs typeface="Arial" pitchFamily="34" charset="0"/>
              </a:rPr>
              <a:t>réaliser ces fonctions </a:t>
            </a:r>
            <a:r>
              <a:rPr lang="fr-FR" sz="2400" b="1" dirty="0" smtClean="0">
                <a:latin typeface="Arial" pitchFamily="34" charset="0"/>
                <a:cs typeface="Arial" pitchFamily="34" charset="0"/>
              </a:rPr>
              <a:t/>
            </a:r>
            <a:br>
              <a:rPr lang="fr-FR" sz="2400" b="1" dirty="0" smtClean="0">
                <a:latin typeface="Arial" pitchFamily="34" charset="0"/>
                <a:cs typeface="Arial" pitchFamily="34" charset="0"/>
              </a:rPr>
            </a:br>
            <a:r>
              <a:rPr lang="fr-FR" sz="2400" b="1" dirty="0" smtClean="0">
                <a:latin typeface="Arial" pitchFamily="34" charset="0"/>
                <a:cs typeface="Arial" pitchFamily="34" charset="0"/>
              </a:rPr>
              <a:t>il </a:t>
            </a:r>
            <a:r>
              <a:rPr lang="fr-FR" sz="2400" b="1" dirty="0">
                <a:latin typeface="Arial" pitchFamily="34" charset="0"/>
                <a:cs typeface="Arial" pitchFamily="34" charset="0"/>
              </a:rPr>
              <a:t>utilise cinq sens, </a:t>
            </a:r>
            <a:endParaRPr lang="fr-FR" sz="2400" b="1" dirty="0" smtClean="0">
              <a:latin typeface="Arial" pitchFamily="34" charset="0"/>
              <a:cs typeface="Arial" pitchFamily="34" charset="0"/>
            </a:endParaRPr>
          </a:p>
        </p:txBody>
      </p:sp>
      <p:pic>
        <p:nvPicPr>
          <p:cNvPr id="9218" name="Picture 2" descr="http://img153.imageshack.us/img153/1734/vangoghth6.jpg"/>
          <p:cNvPicPr>
            <a:picLocks noChangeAspect="1" noChangeArrowheads="1"/>
          </p:cNvPicPr>
          <p:nvPr>
            <p:custDataLst>
              <p:tags r:id="rId2"/>
            </p:custDataLst>
          </p:nvPr>
        </p:nvPicPr>
        <p:blipFill rotWithShape="1">
          <a:blip r:embed="rId18" cstate="screen">
            <a:extLst>
              <a:ext uri="{BEBA8EAE-BF5A-486C-A8C5-ECC9F3942E4B}">
                <a14:imgProps xmlns:a14="http://schemas.microsoft.com/office/drawing/2010/main">
                  <a14:imgLayer r:embed="rId19">
                    <a14:imgEffect>
                      <a14:backgroundRemoval t="4193" b="89518" l="12813" r="93593"/>
                    </a14:imgEffect>
                  </a14:imgLayer>
                </a14:imgProps>
              </a:ext>
              <a:ext uri="{28A0092B-C50C-407E-A947-70E740481C1C}">
                <a14:useLocalDpi xmlns:a14="http://schemas.microsoft.com/office/drawing/2010/main"/>
              </a:ext>
            </a:extLst>
          </a:blip>
          <a:srcRect/>
          <a:stretch/>
        </p:blipFill>
        <p:spPr bwMode="auto">
          <a:xfrm>
            <a:off x="5486400" y="188640"/>
            <a:ext cx="3233737" cy="4305301"/>
          </a:xfrm>
          <a:prstGeom prst="rect">
            <a:avLst/>
          </a:prstGeom>
          <a:noFill/>
          <a:extLst>
            <a:ext uri="{909E8E84-426E-40DD-AFC4-6F175D3DCCD1}">
              <a14:hiddenFill xmlns:a14="http://schemas.microsoft.com/office/drawing/2010/main">
                <a:solidFill>
                  <a:srgbClr val="FFFFFF"/>
                </a:solidFill>
              </a14:hiddenFill>
            </a:ext>
          </a:extLst>
        </p:spPr>
      </p:pic>
      <p:sp useBgFill="1">
        <p:nvSpPr>
          <p:cNvPr id="2" name="Forme libre 1"/>
          <p:cNvSpPr/>
          <p:nvPr>
            <p:custDataLst>
              <p:tags r:id="rId3"/>
            </p:custDataLst>
          </p:nvPr>
        </p:nvSpPr>
        <p:spPr>
          <a:xfrm>
            <a:off x="5873183" y="1386006"/>
            <a:ext cx="1741715" cy="849086"/>
          </a:xfrm>
          <a:custGeom>
            <a:avLst/>
            <a:gdLst>
              <a:gd name="connsiteX0" fmla="*/ 0 w 1741715"/>
              <a:gd name="connsiteY0" fmla="*/ 0 h 849086"/>
              <a:gd name="connsiteX1" fmla="*/ 1600200 w 1741715"/>
              <a:gd name="connsiteY1" fmla="*/ 185057 h 849086"/>
              <a:gd name="connsiteX2" fmla="*/ 1741715 w 1741715"/>
              <a:gd name="connsiteY2" fmla="*/ 555172 h 849086"/>
              <a:gd name="connsiteX3" fmla="*/ 1578429 w 1741715"/>
              <a:gd name="connsiteY3" fmla="*/ 849086 h 849086"/>
              <a:gd name="connsiteX4" fmla="*/ 729343 w 1741715"/>
              <a:gd name="connsiteY4" fmla="*/ 587829 h 849086"/>
              <a:gd name="connsiteX5" fmla="*/ 304800 w 1741715"/>
              <a:gd name="connsiteY5" fmla="*/ 631372 h 849086"/>
              <a:gd name="connsiteX6" fmla="*/ 97972 w 1741715"/>
              <a:gd name="connsiteY6" fmla="*/ 544286 h 849086"/>
              <a:gd name="connsiteX7" fmla="*/ 0 w 1741715"/>
              <a:gd name="connsiteY7" fmla="*/ 0 h 84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1715" h="849086">
                <a:moveTo>
                  <a:pt x="0" y="0"/>
                </a:moveTo>
                <a:lnTo>
                  <a:pt x="1600200" y="185057"/>
                </a:lnTo>
                <a:lnTo>
                  <a:pt x="1741715" y="555172"/>
                </a:lnTo>
                <a:lnTo>
                  <a:pt x="1578429" y="849086"/>
                </a:lnTo>
                <a:lnTo>
                  <a:pt x="729343" y="587829"/>
                </a:lnTo>
                <a:lnTo>
                  <a:pt x="304800" y="631372"/>
                </a:lnTo>
                <a:lnTo>
                  <a:pt x="97972" y="544286"/>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3" name="Forme libre 2"/>
          <p:cNvSpPr/>
          <p:nvPr>
            <p:custDataLst>
              <p:tags r:id="rId4"/>
            </p:custDataLst>
          </p:nvPr>
        </p:nvSpPr>
        <p:spPr>
          <a:xfrm>
            <a:off x="7462498" y="1821435"/>
            <a:ext cx="1110342" cy="957943"/>
          </a:xfrm>
          <a:custGeom>
            <a:avLst/>
            <a:gdLst>
              <a:gd name="connsiteX0" fmla="*/ 97971 w 1110342"/>
              <a:gd name="connsiteY0" fmla="*/ 108857 h 957943"/>
              <a:gd name="connsiteX1" fmla="*/ 849085 w 1110342"/>
              <a:gd name="connsiteY1" fmla="*/ 10885 h 957943"/>
              <a:gd name="connsiteX2" fmla="*/ 1077685 w 1110342"/>
              <a:gd name="connsiteY2" fmla="*/ 0 h 957943"/>
              <a:gd name="connsiteX3" fmla="*/ 1110342 w 1110342"/>
              <a:gd name="connsiteY3" fmla="*/ 468085 h 957943"/>
              <a:gd name="connsiteX4" fmla="*/ 859971 w 1110342"/>
              <a:gd name="connsiteY4" fmla="*/ 870857 h 957943"/>
              <a:gd name="connsiteX5" fmla="*/ 478971 w 1110342"/>
              <a:gd name="connsiteY5" fmla="*/ 957943 h 957943"/>
              <a:gd name="connsiteX6" fmla="*/ 206828 w 1110342"/>
              <a:gd name="connsiteY6" fmla="*/ 881743 h 957943"/>
              <a:gd name="connsiteX7" fmla="*/ 0 w 1110342"/>
              <a:gd name="connsiteY7" fmla="*/ 424543 h 957943"/>
              <a:gd name="connsiteX8" fmla="*/ 97971 w 1110342"/>
              <a:gd name="connsiteY8" fmla="*/ 108857 h 95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0342" h="957943">
                <a:moveTo>
                  <a:pt x="97971" y="108857"/>
                </a:moveTo>
                <a:lnTo>
                  <a:pt x="849085" y="10885"/>
                </a:lnTo>
                <a:lnTo>
                  <a:pt x="1077685" y="0"/>
                </a:lnTo>
                <a:lnTo>
                  <a:pt x="1110342" y="468085"/>
                </a:lnTo>
                <a:lnTo>
                  <a:pt x="859971" y="870857"/>
                </a:lnTo>
                <a:lnTo>
                  <a:pt x="478971" y="957943"/>
                </a:lnTo>
                <a:lnTo>
                  <a:pt x="206828" y="881743"/>
                </a:lnTo>
                <a:lnTo>
                  <a:pt x="0" y="424543"/>
                </a:lnTo>
                <a:lnTo>
                  <a:pt x="97971" y="10885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1" name="Forme libre 10"/>
          <p:cNvSpPr/>
          <p:nvPr>
            <p:custDataLst>
              <p:tags r:id="rId5"/>
            </p:custDataLst>
          </p:nvPr>
        </p:nvSpPr>
        <p:spPr>
          <a:xfrm>
            <a:off x="6188869" y="1962949"/>
            <a:ext cx="674914" cy="642257"/>
          </a:xfrm>
          <a:custGeom>
            <a:avLst/>
            <a:gdLst>
              <a:gd name="connsiteX0" fmla="*/ 108857 w 674914"/>
              <a:gd name="connsiteY0" fmla="*/ 32657 h 642257"/>
              <a:gd name="connsiteX1" fmla="*/ 0 w 674914"/>
              <a:gd name="connsiteY1" fmla="*/ 631371 h 642257"/>
              <a:gd name="connsiteX2" fmla="*/ 674914 w 674914"/>
              <a:gd name="connsiteY2" fmla="*/ 642257 h 642257"/>
              <a:gd name="connsiteX3" fmla="*/ 653143 w 674914"/>
              <a:gd name="connsiteY3" fmla="*/ 87086 h 642257"/>
              <a:gd name="connsiteX4" fmla="*/ 457200 w 674914"/>
              <a:gd name="connsiteY4" fmla="*/ 0 h 642257"/>
              <a:gd name="connsiteX5" fmla="*/ 108857 w 674914"/>
              <a:gd name="connsiteY5" fmla="*/ 32657 h 642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4914" h="642257">
                <a:moveTo>
                  <a:pt x="108857" y="32657"/>
                </a:moveTo>
                <a:lnTo>
                  <a:pt x="0" y="631371"/>
                </a:lnTo>
                <a:lnTo>
                  <a:pt x="674914" y="642257"/>
                </a:lnTo>
                <a:lnTo>
                  <a:pt x="653143" y="87086"/>
                </a:lnTo>
                <a:lnTo>
                  <a:pt x="457200" y="0"/>
                </a:lnTo>
                <a:lnTo>
                  <a:pt x="108857" y="3265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2" name="Forme libre 11"/>
          <p:cNvSpPr/>
          <p:nvPr>
            <p:custDataLst>
              <p:tags r:id="rId6"/>
            </p:custDataLst>
          </p:nvPr>
        </p:nvSpPr>
        <p:spPr>
          <a:xfrm>
            <a:off x="6101783" y="2594320"/>
            <a:ext cx="1012372" cy="587829"/>
          </a:xfrm>
          <a:custGeom>
            <a:avLst/>
            <a:gdLst>
              <a:gd name="connsiteX0" fmla="*/ 65315 w 1012372"/>
              <a:gd name="connsiteY0" fmla="*/ 0 h 587829"/>
              <a:gd name="connsiteX1" fmla="*/ 783772 w 1012372"/>
              <a:gd name="connsiteY1" fmla="*/ 0 h 587829"/>
              <a:gd name="connsiteX2" fmla="*/ 1012372 w 1012372"/>
              <a:gd name="connsiteY2" fmla="*/ 304800 h 587829"/>
              <a:gd name="connsiteX3" fmla="*/ 718457 w 1012372"/>
              <a:gd name="connsiteY3" fmla="*/ 587829 h 587829"/>
              <a:gd name="connsiteX4" fmla="*/ 185057 w 1012372"/>
              <a:gd name="connsiteY4" fmla="*/ 446315 h 587829"/>
              <a:gd name="connsiteX5" fmla="*/ 0 w 1012372"/>
              <a:gd name="connsiteY5" fmla="*/ 228600 h 587829"/>
              <a:gd name="connsiteX6" fmla="*/ 65315 w 1012372"/>
              <a:gd name="connsiteY6" fmla="*/ 0 h 58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2372" h="587829">
                <a:moveTo>
                  <a:pt x="65315" y="0"/>
                </a:moveTo>
                <a:lnTo>
                  <a:pt x="783772" y="0"/>
                </a:lnTo>
                <a:lnTo>
                  <a:pt x="1012372" y="304800"/>
                </a:lnTo>
                <a:lnTo>
                  <a:pt x="718457" y="587829"/>
                </a:lnTo>
                <a:lnTo>
                  <a:pt x="185057" y="446315"/>
                </a:lnTo>
                <a:lnTo>
                  <a:pt x="0" y="228600"/>
                </a:lnTo>
                <a:lnTo>
                  <a:pt x="6531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 name="Groupe 15"/>
          <p:cNvGrpSpPr/>
          <p:nvPr>
            <p:custDataLst>
              <p:tags r:id="rId7"/>
            </p:custDataLst>
          </p:nvPr>
        </p:nvGrpSpPr>
        <p:grpSpPr>
          <a:xfrm>
            <a:off x="5960269" y="384520"/>
            <a:ext cx="2547257" cy="4016829"/>
            <a:chOff x="5960269" y="384520"/>
            <a:chExt cx="2547257" cy="4016829"/>
          </a:xfrm>
        </p:grpSpPr>
        <p:sp useBgFill="1">
          <p:nvSpPr>
            <p:cNvPr id="13" name="Forme libre 12"/>
            <p:cNvSpPr/>
            <p:nvPr/>
          </p:nvSpPr>
          <p:spPr>
            <a:xfrm>
              <a:off x="6156212" y="384520"/>
              <a:ext cx="2351314" cy="1567543"/>
            </a:xfrm>
            <a:custGeom>
              <a:avLst/>
              <a:gdLst>
                <a:gd name="connsiteX0" fmla="*/ 0 w 2351314"/>
                <a:gd name="connsiteY0" fmla="*/ 1045029 h 1567543"/>
                <a:gd name="connsiteX1" fmla="*/ 1338943 w 2351314"/>
                <a:gd name="connsiteY1" fmla="*/ 1197429 h 1567543"/>
                <a:gd name="connsiteX2" fmla="*/ 1458686 w 2351314"/>
                <a:gd name="connsiteY2" fmla="*/ 1567543 h 1567543"/>
                <a:gd name="connsiteX3" fmla="*/ 2231571 w 2351314"/>
                <a:gd name="connsiteY3" fmla="*/ 1447800 h 1567543"/>
                <a:gd name="connsiteX4" fmla="*/ 2351314 w 2351314"/>
                <a:gd name="connsiteY4" fmla="*/ 1295400 h 1567543"/>
                <a:gd name="connsiteX5" fmla="*/ 2100943 w 2351314"/>
                <a:gd name="connsiteY5" fmla="*/ 609600 h 1567543"/>
                <a:gd name="connsiteX6" fmla="*/ 1861457 w 2351314"/>
                <a:gd name="connsiteY6" fmla="*/ 239486 h 1567543"/>
                <a:gd name="connsiteX7" fmla="*/ 1513114 w 2351314"/>
                <a:gd name="connsiteY7" fmla="*/ 10886 h 1567543"/>
                <a:gd name="connsiteX8" fmla="*/ 1153886 w 2351314"/>
                <a:gd name="connsiteY8" fmla="*/ 0 h 1567543"/>
                <a:gd name="connsiteX9" fmla="*/ 762000 w 2351314"/>
                <a:gd name="connsiteY9" fmla="*/ 76200 h 1567543"/>
                <a:gd name="connsiteX10" fmla="*/ 381000 w 2351314"/>
                <a:gd name="connsiteY10" fmla="*/ 337458 h 1567543"/>
                <a:gd name="connsiteX11" fmla="*/ 21771 w 2351314"/>
                <a:gd name="connsiteY11" fmla="*/ 718458 h 1567543"/>
                <a:gd name="connsiteX12" fmla="*/ 0 w 2351314"/>
                <a:gd name="connsiteY12" fmla="*/ 1045029 h 156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51314" h="1567543">
                  <a:moveTo>
                    <a:pt x="0" y="1045029"/>
                  </a:moveTo>
                  <a:lnTo>
                    <a:pt x="1338943" y="1197429"/>
                  </a:lnTo>
                  <a:lnTo>
                    <a:pt x="1458686" y="1567543"/>
                  </a:lnTo>
                  <a:lnTo>
                    <a:pt x="2231571" y="1447800"/>
                  </a:lnTo>
                  <a:lnTo>
                    <a:pt x="2351314" y="1295400"/>
                  </a:lnTo>
                  <a:lnTo>
                    <a:pt x="2100943" y="609600"/>
                  </a:lnTo>
                  <a:lnTo>
                    <a:pt x="1861457" y="239486"/>
                  </a:lnTo>
                  <a:lnTo>
                    <a:pt x="1513114" y="10886"/>
                  </a:lnTo>
                  <a:lnTo>
                    <a:pt x="1153886" y="0"/>
                  </a:lnTo>
                  <a:lnTo>
                    <a:pt x="762000" y="76200"/>
                  </a:lnTo>
                  <a:lnTo>
                    <a:pt x="381000" y="337458"/>
                  </a:lnTo>
                  <a:lnTo>
                    <a:pt x="21771" y="718458"/>
                  </a:lnTo>
                  <a:lnTo>
                    <a:pt x="0" y="104502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4" name="Forme libre 13"/>
            <p:cNvSpPr/>
            <p:nvPr/>
          </p:nvSpPr>
          <p:spPr bwMode="white">
            <a:xfrm>
              <a:off x="5960269" y="1952064"/>
              <a:ext cx="348343" cy="699226"/>
            </a:xfrm>
            <a:custGeom>
              <a:avLst/>
              <a:gdLst>
                <a:gd name="connsiteX0" fmla="*/ 0 w 348343"/>
                <a:gd name="connsiteY0" fmla="*/ 0 h 642257"/>
                <a:gd name="connsiteX1" fmla="*/ 195943 w 348343"/>
                <a:gd name="connsiteY1" fmla="*/ 642257 h 642257"/>
                <a:gd name="connsiteX2" fmla="*/ 195943 w 348343"/>
                <a:gd name="connsiteY2" fmla="*/ 642257 h 642257"/>
                <a:gd name="connsiteX3" fmla="*/ 348343 w 348343"/>
                <a:gd name="connsiteY3" fmla="*/ 43543 h 642257"/>
                <a:gd name="connsiteX4" fmla="*/ 0 w 348343"/>
                <a:gd name="connsiteY4" fmla="*/ 0 h 642257"/>
                <a:gd name="connsiteX0" fmla="*/ 0 w 348343"/>
                <a:gd name="connsiteY0" fmla="*/ 0 h 642257"/>
                <a:gd name="connsiteX1" fmla="*/ 195943 w 348343"/>
                <a:gd name="connsiteY1" fmla="*/ 642257 h 642257"/>
                <a:gd name="connsiteX2" fmla="*/ 195943 w 348343"/>
                <a:gd name="connsiteY2" fmla="*/ 642257 h 642257"/>
                <a:gd name="connsiteX3" fmla="*/ 239486 w 348343"/>
                <a:gd name="connsiteY3" fmla="*/ 620486 h 642257"/>
                <a:gd name="connsiteX4" fmla="*/ 348343 w 348343"/>
                <a:gd name="connsiteY4" fmla="*/ 43543 h 642257"/>
                <a:gd name="connsiteX5" fmla="*/ 0 w 348343"/>
                <a:gd name="connsiteY5" fmla="*/ 0 h 642257"/>
                <a:gd name="connsiteX0" fmla="*/ 0 w 348343"/>
                <a:gd name="connsiteY0" fmla="*/ 0 h 699226"/>
                <a:gd name="connsiteX1" fmla="*/ 195943 w 348343"/>
                <a:gd name="connsiteY1" fmla="*/ 642257 h 699226"/>
                <a:gd name="connsiteX2" fmla="*/ 195943 w 348343"/>
                <a:gd name="connsiteY2" fmla="*/ 674914 h 699226"/>
                <a:gd name="connsiteX3" fmla="*/ 239486 w 348343"/>
                <a:gd name="connsiteY3" fmla="*/ 620486 h 699226"/>
                <a:gd name="connsiteX4" fmla="*/ 348343 w 348343"/>
                <a:gd name="connsiteY4" fmla="*/ 43543 h 699226"/>
                <a:gd name="connsiteX5" fmla="*/ 0 w 348343"/>
                <a:gd name="connsiteY5" fmla="*/ 0 h 699226"/>
                <a:gd name="connsiteX0" fmla="*/ 0 w 348343"/>
                <a:gd name="connsiteY0" fmla="*/ 0 h 699226"/>
                <a:gd name="connsiteX1" fmla="*/ 195943 w 348343"/>
                <a:gd name="connsiteY1" fmla="*/ 642257 h 699226"/>
                <a:gd name="connsiteX2" fmla="*/ 195943 w 348343"/>
                <a:gd name="connsiteY2" fmla="*/ 674914 h 699226"/>
                <a:gd name="connsiteX3" fmla="*/ 272143 w 348343"/>
                <a:gd name="connsiteY3" fmla="*/ 653143 h 699226"/>
                <a:gd name="connsiteX4" fmla="*/ 348343 w 348343"/>
                <a:gd name="connsiteY4" fmla="*/ 43543 h 699226"/>
                <a:gd name="connsiteX5" fmla="*/ 0 w 348343"/>
                <a:gd name="connsiteY5" fmla="*/ 0 h 69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343" h="699226">
                  <a:moveTo>
                    <a:pt x="0" y="0"/>
                  </a:moveTo>
                  <a:cubicBezTo>
                    <a:pt x="65314" y="214086"/>
                    <a:pt x="163286" y="529771"/>
                    <a:pt x="195943" y="642257"/>
                  </a:cubicBezTo>
                  <a:cubicBezTo>
                    <a:pt x="228600" y="754743"/>
                    <a:pt x="195943" y="664028"/>
                    <a:pt x="195943" y="674914"/>
                  </a:cubicBezTo>
                  <a:cubicBezTo>
                    <a:pt x="199572" y="649514"/>
                    <a:pt x="268514" y="678543"/>
                    <a:pt x="272143" y="653143"/>
                  </a:cubicBezTo>
                  <a:lnTo>
                    <a:pt x="348343" y="43543"/>
                  </a:lnTo>
                  <a:lnTo>
                    <a:pt x="0" y="0"/>
                  </a:lnTo>
                  <a:close/>
                </a:path>
              </a:pathLst>
            </a:custGeom>
            <a:blipFill dpi="0" rotWithShape="0">
              <a:blip r:embed="rId20"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5" name="Forme libre 14"/>
            <p:cNvSpPr/>
            <p:nvPr/>
          </p:nvSpPr>
          <p:spPr>
            <a:xfrm>
              <a:off x="6090898" y="2060920"/>
              <a:ext cx="2155371" cy="2340429"/>
            </a:xfrm>
            <a:custGeom>
              <a:avLst/>
              <a:gdLst>
                <a:gd name="connsiteX0" fmla="*/ 762000 w 2155371"/>
                <a:gd name="connsiteY0" fmla="*/ 0 h 2340429"/>
                <a:gd name="connsiteX1" fmla="*/ 762000 w 2155371"/>
                <a:gd name="connsiteY1" fmla="*/ 500743 h 2340429"/>
                <a:gd name="connsiteX2" fmla="*/ 1034142 w 2155371"/>
                <a:gd name="connsiteY2" fmla="*/ 827315 h 2340429"/>
                <a:gd name="connsiteX3" fmla="*/ 718457 w 2155371"/>
                <a:gd name="connsiteY3" fmla="*/ 1099458 h 2340429"/>
                <a:gd name="connsiteX4" fmla="*/ 206828 w 2155371"/>
                <a:gd name="connsiteY4" fmla="*/ 968829 h 2340429"/>
                <a:gd name="connsiteX5" fmla="*/ 206828 w 2155371"/>
                <a:gd name="connsiteY5" fmla="*/ 1306286 h 2340429"/>
                <a:gd name="connsiteX6" fmla="*/ 0 w 2155371"/>
                <a:gd name="connsiteY6" fmla="*/ 2035629 h 2340429"/>
                <a:gd name="connsiteX7" fmla="*/ 348342 w 2155371"/>
                <a:gd name="connsiteY7" fmla="*/ 2340429 h 2340429"/>
                <a:gd name="connsiteX8" fmla="*/ 1905000 w 2155371"/>
                <a:gd name="connsiteY8" fmla="*/ 1034143 h 2340429"/>
                <a:gd name="connsiteX9" fmla="*/ 2155371 w 2155371"/>
                <a:gd name="connsiteY9" fmla="*/ 751115 h 2340429"/>
                <a:gd name="connsiteX10" fmla="*/ 2002971 w 2155371"/>
                <a:gd name="connsiteY10" fmla="*/ 674915 h 2340429"/>
                <a:gd name="connsiteX11" fmla="*/ 1850571 w 2155371"/>
                <a:gd name="connsiteY11" fmla="*/ 718458 h 2340429"/>
                <a:gd name="connsiteX12" fmla="*/ 1589314 w 2155371"/>
                <a:gd name="connsiteY12" fmla="*/ 642258 h 2340429"/>
                <a:gd name="connsiteX13" fmla="*/ 1382485 w 2155371"/>
                <a:gd name="connsiteY13" fmla="*/ 174172 h 2340429"/>
                <a:gd name="connsiteX14" fmla="*/ 762000 w 2155371"/>
                <a:gd name="connsiteY14" fmla="*/ 0 h 2340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5371" h="2340429">
                  <a:moveTo>
                    <a:pt x="762000" y="0"/>
                  </a:moveTo>
                  <a:lnTo>
                    <a:pt x="762000" y="500743"/>
                  </a:lnTo>
                  <a:lnTo>
                    <a:pt x="1034142" y="827315"/>
                  </a:lnTo>
                  <a:lnTo>
                    <a:pt x="718457" y="1099458"/>
                  </a:lnTo>
                  <a:lnTo>
                    <a:pt x="206828" y="968829"/>
                  </a:lnTo>
                  <a:lnTo>
                    <a:pt x="206828" y="1306286"/>
                  </a:lnTo>
                  <a:lnTo>
                    <a:pt x="0" y="2035629"/>
                  </a:lnTo>
                  <a:lnTo>
                    <a:pt x="348342" y="2340429"/>
                  </a:lnTo>
                  <a:lnTo>
                    <a:pt x="1905000" y="1034143"/>
                  </a:lnTo>
                  <a:lnTo>
                    <a:pt x="2155371" y="751115"/>
                  </a:lnTo>
                  <a:lnTo>
                    <a:pt x="2002971" y="674915"/>
                  </a:lnTo>
                  <a:lnTo>
                    <a:pt x="1850571" y="718458"/>
                  </a:lnTo>
                  <a:lnTo>
                    <a:pt x="1589314" y="642258"/>
                  </a:lnTo>
                  <a:lnTo>
                    <a:pt x="1382485" y="174172"/>
                  </a:lnTo>
                  <a:lnTo>
                    <a:pt x="7620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Rectangle 5"/>
          <p:cNvSpPr/>
          <p:nvPr>
            <p:custDataLst>
              <p:tags r:id="rId8"/>
            </p:custDataLst>
          </p:nvPr>
        </p:nvSpPr>
        <p:spPr>
          <a:xfrm>
            <a:off x="0" y="4653136"/>
            <a:ext cx="9144000" cy="1200329"/>
          </a:xfrm>
          <a:prstGeom prst="rect">
            <a:avLst/>
          </a:prstGeom>
        </p:spPr>
        <p:txBody>
          <a:bodyPr wrap="square">
            <a:spAutoFit/>
          </a:bodyPr>
          <a:lstStyle/>
          <a:p>
            <a:pPr algn="ctr"/>
            <a:r>
              <a:rPr lang="fr-FR" sz="2400" b="1" dirty="0" smtClean="0">
                <a:latin typeface="Arial" pitchFamily="34" charset="0"/>
                <a:cs typeface="Arial" pitchFamily="34" charset="0"/>
              </a:rPr>
              <a:t>C’est grâce à ces informations et en fonction de sa personnalité, de son vécu, de sa culture, qu’il prendra des décisions sur ce qu’il doit réaliser. </a:t>
            </a:r>
            <a:endParaRPr lang="fr-FR" sz="2400" b="1" dirty="0">
              <a:latin typeface="Arial" pitchFamily="34" charset="0"/>
              <a:cs typeface="Arial" pitchFamily="34" charset="0"/>
            </a:endParaRPr>
          </a:p>
        </p:txBody>
      </p:sp>
      <p:sp>
        <p:nvSpPr>
          <p:cNvPr id="17" name="Rectangle 16"/>
          <p:cNvSpPr/>
          <p:nvPr>
            <p:custDataLst>
              <p:tags r:id="rId9"/>
            </p:custDataLst>
          </p:nvPr>
        </p:nvSpPr>
        <p:spPr>
          <a:xfrm>
            <a:off x="3334038" y="2057237"/>
            <a:ext cx="1071126" cy="461665"/>
          </a:xfrm>
          <a:prstGeom prst="rect">
            <a:avLst/>
          </a:prstGeom>
        </p:spPr>
        <p:txBody>
          <a:bodyPr wrap="square">
            <a:spAutoFit/>
          </a:bodyPr>
          <a:lstStyle/>
          <a:p>
            <a:pPr algn="ctr"/>
            <a:r>
              <a:rPr lang="fr-FR" sz="2400" b="1" dirty="0">
                <a:latin typeface="Arial" pitchFamily="34" charset="0"/>
                <a:cs typeface="Arial" pitchFamily="34" charset="0"/>
              </a:rPr>
              <a:t>la </a:t>
            </a:r>
            <a:r>
              <a:rPr lang="fr-FR" sz="2400" b="1" dirty="0" smtClean="0">
                <a:latin typeface="Arial" pitchFamily="34" charset="0"/>
                <a:cs typeface="Arial" pitchFamily="34" charset="0"/>
              </a:rPr>
              <a:t>vue</a:t>
            </a:r>
            <a:endParaRPr lang="fr-FR" sz="2400" b="1" dirty="0">
              <a:latin typeface="Arial" pitchFamily="34" charset="0"/>
              <a:cs typeface="Arial" pitchFamily="34" charset="0"/>
            </a:endParaRPr>
          </a:p>
        </p:txBody>
      </p:sp>
      <p:sp>
        <p:nvSpPr>
          <p:cNvPr id="18" name="Rectangle 17"/>
          <p:cNvSpPr/>
          <p:nvPr>
            <p:custDataLst>
              <p:tags r:id="rId10"/>
            </p:custDataLst>
          </p:nvPr>
        </p:nvSpPr>
        <p:spPr>
          <a:xfrm>
            <a:off x="3334038" y="2511589"/>
            <a:ext cx="1071127" cy="461665"/>
          </a:xfrm>
          <a:prstGeom prst="rect">
            <a:avLst/>
          </a:prstGeom>
        </p:spPr>
        <p:txBody>
          <a:bodyPr wrap="none">
            <a:spAutoFit/>
          </a:bodyPr>
          <a:lstStyle/>
          <a:p>
            <a:pPr algn="ctr"/>
            <a:r>
              <a:rPr lang="fr-FR" sz="2400" b="1" dirty="0" smtClean="0">
                <a:latin typeface="Arial" pitchFamily="34" charset="0"/>
                <a:cs typeface="Arial" pitchFamily="34" charset="0"/>
              </a:rPr>
              <a:t>l’ouïe </a:t>
            </a:r>
            <a:endParaRPr lang="fr-FR" sz="2400" b="1" dirty="0">
              <a:latin typeface="Arial" pitchFamily="34" charset="0"/>
              <a:cs typeface="Arial" pitchFamily="34" charset="0"/>
            </a:endParaRPr>
          </a:p>
        </p:txBody>
      </p:sp>
      <p:sp>
        <p:nvSpPr>
          <p:cNvPr id="19" name="Rectangle 18"/>
          <p:cNvSpPr/>
          <p:nvPr>
            <p:custDataLst>
              <p:tags r:id="rId11"/>
            </p:custDataLst>
          </p:nvPr>
        </p:nvSpPr>
        <p:spPr>
          <a:xfrm>
            <a:off x="3213812" y="2965941"/>
            <a:ext cx="1311578" cy="461665"/>
          </a:xfrm>
          <a:prstGeom prst="rect">
            <a:avLst/>
          </a:prstGeom>
        </p:spPr>
        <p:txBody>
          <a:bodyPr wrap="none">
            <a:spAutoFit/>
          </a:bodyPr>
          <a:lstStyle/>
          <a:p>
            <a:r>
              <a:rPr lang="fr-FR" sz="2400" b="1" dirty="0" smtClean="0">
                <a:latin typeface="Arial" pitchFamily="34" charset="0"/>
                <a:cs typeface="Arial" pitchFamily="34" charset="0"/>
              </a:rPr>
              <a:t>l’odorat</a:t>
            </a:r>
            <a:endParaRPr lang="fr-FR" sz="2400" dirty="0"/>
          </a:p>
        </p:txBody>
      </p:sp>
      <p:sp>
        <p:nvSpPr>
          <p:cNvPr id="20" name="Rectangle 19"/>
          <p:cNvSpPr/>
          <p:nvPr>
            <p:custDataLst>
              <p:tags r:id="rId12"/>
            </p:custDataLst>
          </p:nvPr>
        </p:nvSpPr>
        <p:spPr>
          <a:xfrm>
            <a:off x="3042291" y="3874646"/>
            <a:ext cx="1654620" cy="461665"/>
          </a:xfrm>
          <a:prstGeom prst="rect">
            <a:avLst/>
          </a:prstGeom>
        </p:spPr>
        <p:txBody>
          <a:bodyPr wrap="none">
            <a:spAutoFit/>
          </a:bodyPr>
          <a:lstStyle/>
          <a:p>
            <a:r>
              <a:rPr lang="fr-FR" sz="2400" b="1" dirty="0" smtClean="0">
                <a:latin typeface="Arial" pitchFamily="34" charset="0"/>
                <a:cs typeface="Arial" pitchFamily="34" charset="0"/>
              </a:rPr>
              <a:t>le toucher</a:t>
            </a:r>
            <a:endParaRPr lang="fr-FR" sz="2400" dirty="0"/>
          </a:p>
        </p:txBody>
      </p:sp>
      <p:sp>
        <p:nvSpPr>
          <p:cNvPr id="21" name="Rectangle 20"/>
          <p:cNvSpPr/>
          <p:nvPr>
            <p:custDataLst>
              <p:tags r:id="rId13"/>
            </p:custDataLst>
          </p:nvPr>
        </p:nvSpPr>
        <p:spPr>
          <a:xfrm>
            <a:off x="3273925" y="3420293"/>
            <a:ext cx="1191352" cy="461665"/>
          </a:xfrm>
          <a:prstGeom prst="rect">
            <a:avLst/>
          </a:prstGeom>
        </p:spPr>
        <p:txBody>
          <a:bodyPr wrap="none">
            <a:spAutoFit/>
          </a:bodyPr>
          <a:lstStyle/>
          <a:p>
            <a:r>
              <a:rPr lang="fr-FR" sz="2400" b="1" dirty="0" smtClean="0">
                <a:latin typeface="Arial" pitchFamily="34" charset="0"/>
                <a:cs typeface="Arial" pitchFamily="34" charset="0"/>
              </a:rPr>
              <a:t>le </a:t>
            </a:r>
            <a:r>
              <a:rPr lang="fr-FR" sz="2400" b="1" dirty="0">
                <a:latin typeface="Arial" pitchFamily="34" charset="0"/>
                <a:cs typeface="Arial" pitchFamily="34" charset="0"/>
              </a:rPr>
              <a:t>gout</a:t>
            </a:r>
            <a:endParaRPr lang="fr-FR" sz="2400" dirty="0"/>
          </a:p>
        </p:txBody>
      </p:sp>
      <p:sp>
        <p:nvSpPr>
          <p:cNvPr id="22" name="ZoneTexte 21"/>
          <p:cNvSpPr txBox="1"/>
          <p:nvPr>
            <p:custDataLst>
              <p:tags r:id="rId14"/>
            </p:custDataLst>
          </p:nvPr>
        </p:nvSpPr>
        <p:spPr>
          <a:xfrm>
            <a:off x="7198146" y="4112062"/>
            <a:ext cx="1856086" cy="369332"/>
          </a:xfrm>
          <a:prstGeom prst="rect">
            <a:avLst/>
          </a:prstGeom>
          <a:noFill/>
        </p:spPr>
        <p:txBody>
          <a:bodyPr wrap="none" rtlCol="0">
            <a:spAutoFit/>
          </a:bodyPr>
          <a:lstStyle/>
          <a:p>
            <a:r>
              <a:rPr lang="fr-FR" dirty="0" smtClean="0"/>
              <a:t>Vincent Van Gogh</a:t>
            </a:r>
            <a:endParaRPr lang="fr-FR" dirty="0"/>
          </a:p>
        </p:txBody>
      </p:sp>
      <p:pic>
        <p:nvPicPr>
          <p:cNvPr id="24" name="Picture 2" descr="http://img153.imageshack.us/img153/1734/vangoghth6.jpg"/>
          <p:cNvPicPr>
            <a:picLocks noChangeAspect="1" noChangeArrowheads="1"/>
          </p:cNvPicPr>
          <p:nvPr>
            <p:custDataLst>
              <p:tags r:id="rId15"/>
            </p:custDataLst>
          </p:nvPr>
        </p:nvPicPr>
        <p:blipFill rotWithShape="1">
          <a:blip r:embed="rId18" cstate="screen">
            <a:extLst>
              <a:ext uri="{BEBA8EAE-BF5A-486C-A8C5-ECC9F3942E4B}">
                <a14:imgProps xmlns:a14="http://schemas.microsoft.com/office/drawing/2010/main">
                  <a14:imgLayer r:embed="rId19">
                    <a14:imgEffect>
                      <a14:backgroundRemoval t="4193" b="89518" l="12813" r="93593"/>
                    </a14:imgEffect>
                  </a14:imgLayer>
                </a14:imgProps>
              </a:ext>
              <a:ext uri="{28A0092B-C50C-407E-A947-70E740481C1C}">
                <a14:useLocalDpi xmlns:a14="http://schemas.microsoft.com/office/drawing/2010/main"/>
              </a:ext>
            </a:extLst>
          </a:blip>
          <a:srcRect/>
          <a:stretch/>
        </p:blipFill>
        <p:spPr bwMode="auto">
          <a:xfrm>
            <a:off x="5638800" y="341040"/>
            <a:ext cx="3233737" cy="4305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36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4"/>
                                        </p:tgtEl>
                                        <p:attrNameLst>
                                          <p:attrName>style.visibility</p:attrName>
                                        </p:attrNameLst>
                                      </p:cBhvr>
                                      <p:to>
                                        <p:strVal val="hidden"/>
                                      </p:to>
                                    </p:set>
                                  </p:childTnLst>
                                </p:cTn>
                              </p:par>
                            </p:childTnLst>
                          </p:cTn>
                        </p:par>
                        <p:par>
                          <p:cTn id="7" fill="hold">
                            <p:stCondLst>
                              <p:cond delay="0"/>
                            </p:stCondLst>
                            <p:childTnLst>
                              <p:par>
                                <p:cTn id="8" presetID="10" presetClass="entr" presetSubtype="0" fill="hold" grpId="0" nodeType="afterEffect">
                                  <p:stCondLst>
                                    <p:cond delay="0"/>
                                  </p:stCondLst>
                                  <p:iterate type="wd">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1400"/>
                            </p:stCondLst>
                            <p:childTnLst>
                              <p:par>
                                <p:cTn id="12" presetID="10" presetClass="entr" presetSubtype="0" fill="hold" grpId="0" nodeType="afterEffect">
                                  <p:stCondLst>
                                    <p:cond delay="200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par>
                          <p:cTn id="15" fill="hold">
                            <p:stCondLst>
                              <p:cond delay="3900"/>
                            </p:stCondLst>
                            <p:childTnLst>
                              <p:par>
                                <p:cTn id="16" presetID="10" presetClass="exit" presetSubtype="0" fill="hold" grpId="0" nodeType="afterEffect">
                                  <p:stCondLst>
                                    <p:cond delay="0"/>
                                  </p:stCondLst>
                                  <p:childTnLst>
                                    <p:animEffect transition="out" filter="fade">
                                      <p:cBhvr>
                                        <p:cTn id="17" dur="500"/>
                                        <p:tgtEl>
                                          <p:spTgt spid="2"/>
                                        </p:tgtEl>
                                      </p:cBhvr>
                                    </p:animEffect>
                                    <p:set>
                                      <p:cBhvr>
                                        <p:cTn id="18" dur="1" fill="hold">
                                          <p:stCondLst>
                                            <p:cond delay="499"/>
                                          </p:stCondLst>
                                        </p:cTn>
                                        <p:tgtEl>
                                          <p:spTgt spid="2"/>
                                        </p:tgtEl>
                                        <p:attrNameLst>
                                          <p:attrName>style.visibility</p:attrName>
                                        </p:attrNameLst>
                                      </p:cBhvr>
                                      <p:to>
                                        <p:strVal val="hidden"/>
                                      </p:to>
                                    </p:set>
                                  </p:childTnLst>
                                </p:cTn>
                              </p:par>
                            </p:childTnLst>
                          </p:cTn>
                        </p:par>
                        <p:par>
                          <p:cTn id="19" fill="hold">
                            <p:stCondLst>
                              <p:cond delay="4400"/>
                            </p:stCondLst>
                            <p:childTnLst>
                              <p:par>
                                <p:cTn id="20" presetID="10" presetClass="entr" presetSubtype="0" fill="hold" grpId="0" nodeType="afterEffect">
                                  <p:stCondLst>
                                    <p:cond delay="5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par>
                          <p:cTn id="23" fill="hold">
                            <p:stCondLst>
                              <p:cond delay="5400"/>
                            </p:stCondLst>
                            <p:childTnLst>
                              <p:par>
                                <p:cTn id="24" presetID="10" presetClass="exit" presetSubtype="0" fill="hold" grpId="0" nodeType="afterEffect">
                                  <p:stCondLst>
                                    <p:cond delay="0"/>
                                  </p:stCondLst>
                                  <p:childTnLst>
                                    <p:animEffect transition="out" filter="fade">
                                      <p:cBhvr>
                                        <p:cTn id="25" dur="500"/>
                                        <p:tgtEl>
                                          <p:spTgt spid="3"/>
                                        </p:tgtEl>
                                      </p:cBhvr>
                                    </p:animEffect>
                                    <p:set>
                                      <p:cBhvr>
                                        <p:cTn id="26" dur="1" fill="hold">
                                          <p:stCondLst>
                                            <p:cond delay="499"/>
                                          </p:stCondLst>
                                        </p:cTn>
                                        <p:tgtEl>
                                          <p:spTgt spid="3"/>
                                        </p:tgtEl>
                                        <p:attrNameLst>
                                          <p:attrName>style.visibility</p:attrName>
                                        </p:attrNameLst>
                                      </p:cBhvr>
                                      <p:to>
                                        <p:strVal val="hidden"/>
                                      </p:to>
                                    </p:set>
                                  </p:childTnLst>
                                </p:cTn>
                              </p:par>
                            </p:childTnLst>
                          </p:cTn>
                        </p:par>
                        <p:par>
                          <p:cTn id="27" fill="hold">
                            <p:stCondLst>
                              <p:cond delay="5900"/>
                            </p:stCondLst>
                            <p:childTnLst>
                              <p:par>
                                <p:cTn id="28" presetID="10" presetClass="entr" presetSubtype="0" fill="hold" grpId="0" nodeType="afterEffect">
                                  <p:stCondLst>
                                    <p:cond delay="50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par>
                          <p:cTn id="31" fill="hold">
                            <p:stCondLst>
                              <p:cond delay="6900"/>
                            </p:stCondLst>
                            <p:childTnLst>
                              <p:par>
                                <p:cTn id="32" presetID="10" presetClass="exit" presetSubtype="0" fill="hold" grpId="0" nodeType="after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childTnLst>
                          </p:cTn>
                        </p:par>
                        <p:par>
                          <p:cTn id="35" fill="hold">
                            <p:stCondLst>
                              <p:cond delay="7400"/>
                            </p:stCondLst>
                            <p:childTnLst>
                              <p:par>
                                <p:cTn id="36" presetID="10" presetClass="entr" presetSubtype="0" fill="hold" grpId="0" nodeType="afterEffect">
                                  <p:stCondLst>
                                    <p:cond delay="50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par>
                          <p:cTn id="39" fill="hold">
                            <p:stCondLst>
                              <p:cond delay="8400"/>
                            </p:stCondLst>
                            <p:childTnLst>
                              <p:par>
                                <p:cTn id="40" presetID="10" presetClass="exit" presetSubtype="0" fill="hold" grpId="0" nodeType="afterEffect">
                                  <p:stCondLst>
                                    <p:cond delay="0"/>
                                  </p:stCondLst>
                                  <p:childTnLst>
                                    <p:animEffect transition="out" filter="fade">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par>
                          <p:cTn id="43" fill="hold">
                            <p:stCondLst>
                              <p:cond delay="8900"/>
                            </p:stCondLst>
                            <p:childTnLst>
                              <p:par>
                                <p:cTn id="44" presetID="10" presetClass="entr" presetSubtype="0" fill="hold" grpId="0" nodeType="afterEffect">
                                  <p:stCondLst>
                                    <p:cond delay="50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childTnLst>
                          </p:cTn>
                        </p:par>
                        <p:par>
                          <p:cTn id="47" fill="hold">
                            <p:stCondLst>
                              <p:cond delay="9900"/>
                            </p:stCondLst>
                            <p:childTnLst>
                              <p:par>
                                <p:cTn id="48" presetID="10" presetClass="exit" presetSubtype="0" fill="hold" nodeType="afterEffect">
                                  <p:stCondLst>
                                    <p:cond delay="0"/>
                                  </p:stCondLst>
                                  <p:childTnLst>
                                    <p:animEffect transition="out" filter="fade">
                                      <p:cBhvr>
                                        <p:cTn id="49" dur="500"/>
                                        <p:tgtEl>
                                          <p:spTgt spid="16"/>
                                        </p:tgtEl>
                                      </p:cBhvr>
                                    </p:animEffect>
                                    <p:set>
                                      <p:cBhvr>
                                        <p:cTn id="50" dur="1" fill="hold">
                                          <p:stCondLst>
                                            <p:cond delay="499"/>
                                          </p:stCondLst>
                                        </p:cTn>
                                        <p:tgtEl>
                                          <p:spTgt spid="16"/>
                                        </p:tgtEl>
                                        <p:attrNameLst>
                                          <p:attrName>style.visibility</p:attrName>
                                        </p:attrNameLst>
                                      </p:cBhvr>
                                      <p:to>
                                        <p:strVal val="hidden"/>
                                      </p:to>
                                    </p:set>
                                  </p:childTnLst>
                                </p:cTn>
                              </p:par>
                              <p:par>
                                <p:cTn id="51" presetID="10" presetClass="entr" presetSubtype="0" fill="hold" grpId="0" nodeType="withEffect">
                                  <p:stCondLst>
                                    <p:cond delay="25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iterate type="wd">
                                    <p:tmPct val="10000"/>
                                  </p:iterate>
                                  <p:childTnLst>
                                    <p:set>
                                      <p:cBhvr>
                                        <p:cTn id="57" dur="1" fill="hold">
                                          <p:stCondLst>
                                            <p:cond delay="0"/>
                                          </p:stCondLst>
                                        </p:cTn>
                                        <p:tgtEl>
                                          <p:spTgt spid="6"/>
                                        </p:tgtEl>
                                        <p:attrNameLst>
                                          <p:attrName>style.visibility</p:attrName>
                                        </p:attrNameLst>
                                      </p:cBhvr>
                                      <p:to>
                                        <p:strVal val="visible"/>
                                      </p:to>
                                    </p:set>
                                    <p:animEffect transition="in" filter="fade">
                                      <p:cBhvr>
                                        <p:cTn id="5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3" grpId="0" animBg="1"/>
      <p:bldP spid="11" grpId="0" animBg="1"/>
      <p:bldP spid="12" grpId="0" animBg="1"/>
      <p:bldP spid="6" grpId="0"/>
      <p:bldP spid="17" grpId="0"/>
      <p:bldP spid="18" grpId="0"/>
      <p:bldP spid="19" grpId="0"/>
      <p:bldP spid="20" grpId="0"/>
      <p:bldP spid="21" grpId="0"/>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custDataLst>
              <p:tags r:id="rId1"/>
            </p:custDataLst>
          </p:nvPr>
        </p:nvSpPr>
        <p:spPr>
          <a:xfrm>
            <a:off x="5076364" y="6557440"/>
            <a:ext cx="3816116" cy="300560"/>
          </a:xfrm>
          <a:prstGeom prst="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effectLst>
                  <a:outerShdw blurRad="38100" dist="38100" dir="2700000" algn="tl">
                    <a:srgbClr val="000000">
                      <a:alpha val="43137"/>
                    </a:srgbClr>
                  </a:outerShdw>
                </a:effectLst>
                <a:latin typeface="Arial" pitchFamily="34" charset="0"/>
                <a:cs typeface="Arial" pitchFamily="34" charset="0"/>
              </a:rPr>
              <a:t>Cliquez ici pour faire évoluer la pression</a:t>
            </a:r>
            <a:endParaRPr lang="fr-FR" sz="1600" dirty="0">
              <a:effectLst>
                <a:outerShdw blurRad="38100" dist="38100" dir="2700000" algn="tl">
                  <a:srgbClr val="000000">
                    <a:alpha val="43137"/>
                  </a:srgbClr>
                </a:outerShdw>
              </a:effectLst>
              <a:latin typeface="Arial" pitchFamily="34" charset="0"/>
              <a:cs typeface="Arial" pitchFamily="34" charset="0"/>
            </a:endParaRPr>
          </a:p>
        </p:txBody>
      </p:sp>
      <p:grpSp>
        <p:nvGrpSpPr>
          <p:cNvPr id="58" name="Groupe 57"/>
          <p:cNvGrpSpPr/>
          <p:nvPr>
            <p:custDataLst>
              <p:tags r:id="rId2"/>
            </p:custDataLst>
          </p:nvPr>
        </p:nvGrpSpPr>
        <p:grpSpPr>
          <a:xfrm>
            <a:off x="5704600" y="5157192"/>
            <a:ext cx="2322003" cy="1303354"/>
            <a:chOff x="2830791" y="5438014"/>
            <a:chExt cx="2322003" cy="1303354"/>
          </a:xfrm>
        </p:grpSpPr>
        <p:grpSp>
          <p:nvGrpSpPr>
            <p:cNvPr id="59" name="Groupe 58"/>
            <p:cNvGrpSpPr/>
            <p:nvPr/>
          </p:nvGrpSpPr>
          <p:grpSpPr>
            <a:xfrm>
              <a:off x="2830791" y="5438014"/>
              <a:ext cx="958528" cy="1263442"/>
              <a:chOff x="2830791" y="5438014"/>
              <a:chExt cx="958528" cy="1263442"/>
            </a:xfrm>
          </p:grpSpPr>
          <p:sp>
            <p:nvSpPr>
              <p:cNvPr id="70" name="Line 41"/>
              <p:cNvSpPr>
                <a:spLocks noChangeShapeType="1"/>
              </p:cNvSpPr>
              <p:nvPr/>
            </p:nvSpPr>
            <p:spPr bwMode="auto">
              <a:xfrm flipH="1">
                <a:off x="3708356" y="5479081"/>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1" name="Oval 42"/>
              <p:cNvSpPr>
                <a:spLocks noChangeArrowheads="1"/>
              </p:cNvSpPr>
              <p:nvPr/>
            </p:nvSpPr>
            <p:spPr bwMode="auto">
              <a:xfrm>
                <a:off x="3632156" y="5852143"/>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2" name="Line 43"/>
              <p:cNvSpPr>
                <a:spLocks noChangeShapeType="1"/>
              </p:cNvSpPr>
              <p:nvPr/>
            </p:nvSpPr>
            <p:spPr bwMode="auto">
              <a:xfrm>
                <a:off x="3702006" y="5822205"/>
                <a:ext cx="0" cy="4712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73" name="Rectangle 44"/>
              <p:cNvSpPr>
                <a:spLocks noChangeArrowheads="1"/>
              </p:cNvSpPr>
              <p:nvPr/>
            </p:nvSpPr>
            <p:spPr bwMode="auto">
              <a:xfrm rot="16200000">
                <a:off x="3335293" y="6290293"/>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74" name="Rectangle 45"/>
              <p:cNvSpPr>
                <a:spLocks noChangeArrowheads="1"/>
              </p:cNvSpPr>
              <p:nvPr/>
            </p:nvSpPr>
            <p:spPr bwMode="auto">
              <a:xfrm rot="16200000">
                <a:off x="3335293" y="5591793"/>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75" name="Line 58"/>
              <p:cNvSpPr>
                <a:spLocks noChangeShapeType="1"/>
              </p:cNvSpPr>
              <p:nvPr/>
            </p:nvSpPr>
            <p:spPr bwMode="auto">
              <a:xfrm flipH="1" flipV="1">
                <a:off x="3190830" y="6088681"/>
                <a:ext cx="511175" cy="9124"/>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76" name="Rectangle 85"/>
              <p:cNvSpPr>
                <a:spLocks noChangeArrowheads="1"/>
              </p:cNvSpPr>
              <p:nvPr/>
            </p:nvSpPr>
            <p:spPr bwMode="auto">
              <a:xfrm>
                <a:off x="2840798" y="5438014"/>
                <a:ext cx="5405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smtClean="0">
                    <a:solidFill>
                      <a:srgbClr val="000000"/>
                    </a:solidFill>
                    <a:effectLst>
                      <a:outerShdw blurRad="38100" dist="38100" dir="2700000" algn="tl">
                        <a:srgbClr val="FFFFFF"/>
                      </a:outerShdw>
                    </a:effectLst>
                    <a:latin typeface="Times New Roman" pitchFamily="18" charset="0"/>
                  </a:rPr>
                  <a:t>-S1</a:t>
                </a:r>
                <a:endParaRPr lang="fr-FR" sz="2000" b="1" dirty="0">
                  <a:effectLst>
                    <a:outerShdw blurRad="38100" dist="38100" dir="2700000" algn="tl">
                      <a:srgbClr val="000000"/>
                    </a:outerShdw>
                  </a:effectLst>
                  <a:latin typeface="Times New Roman" pitchFamily="18" charset="0"/>
                </a:endParaRPr>
              </a:p>
            </p:txBody>
          </p:sp>
          <p:sp>
            <p:nvSpPr>
              <p:cNvPr id="77" name="Rectangle 76"/>
              <p:cNvSpPr/>
              <p:nvPr/>
            </p:nvSpPr>
            <p:spPr>
              <a:xfrm>
                <a:off x="2830791" y="5901741"/>
                <a:ext cx="360040" cy="3600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P</a:t>
                </a:r>
                <a:endParaRPr lang="fr-FR" b="1" dirty="0">
                  <a:solidFill>
                    <a:schemeClr val="tx1"/>
                  </a:solidFill>
                </a:endParaRPr>
              </a:p>
            </p:txBody>
          </p:sp>
        </p:grpSp>
        <p:grpSp>
          <p:nvGrpSpPr>
            <p:cNvPr id="60" name="Groupe 59"/>
            <p:cNvGrpSpPr/>
            <p:nvPr/>
          </p:nvGrpSpPr>
          <p:grpSpPr>
            <a:xfrm>
              <a:off x="4007792" y="5438014"/>
              <a:ext cx="1145002" cy="1303354"/>
              <a:chOff x="4007792" y="5438014"/>
              <a:chExt cx="1145002" cy="1303354"/>
            </a:xfrm>
          </p:grpSpPr>
          <p:sp>
            <p:nvSpPr>
              <p:cNvPr id="61" name="Line 49"/>
              <p:cNvSpPr>
                <a:spLocks noChangeShapeType="1"/>
              </p:cNvSpPr>
              <p:nvPr/>
            </p:nvSpPr>
            <p:spPr bwMode="auto">
              <a:xfrm flipH="1">
                <a:off x="4848181" y="5492005"/>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2" name="Oval 50"/>
              <p:cNvSpPr>
                <a:spLocks noChangeArrowheads="1"/>
              </p:cNvSpPr>
              <p:nvPr/>
            </p:nvSpPr>
            <p:spPr bwMode="auto">
              <a:xfrm>
                <a:off x="4783093" y="5865067"/>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3" name="Line 51"/>
              <p:cNvSpPr>
                <a:spLocks noChangeShapeType="1"/>
              </p:cNvSpPr>
              <p:nvPr/>
            </p:nvSpPr>
            <p:spPr bwMode="auto">
              <a:xfrm flipH="1">
                <a:off x="4849767" y="5822205"/>
                <a:ext cx="303027"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4" name="Line 52"/>
              <p:cNvSpPr>
                <a:spLocks noChangeShapeType="1"/>
              </p:cNvSpPr>
              <p:nvPr/>
            </p:nvSpPr>
            <p:spPr bwMode="auto">
              <a:xfrm>
                <a:off x="4848181" y="5868242"/>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65" name="Rectangle 53"/>
              <p:cNvSpPr>
                <a:spLocks noChangeArrowheads="1"/>
              </p:cNvSpPr>
              <p:nvPr/>
            </p:nvSpPr>
            <p:spPr bwMode="auto">
              <a:xfrm rot="16200000">
                <a:off x="4478293" y="6306392"/>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66" name="Rectangle 54"/>
              <p:cNvSpPr>
                <a:spLocks noChangeArrowheads="1"/>
              </p:cNvSpPr>
              <p:nvPr/>
            </p:nvSpPr>
            <p:spPr bwMode="auto">
              <a:xfrm rot="16200000">
                <a:off x="4489405" y="5568205"/>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67" name="Line 57"/>
              <p:cNvSpPr>
                <a:spLocks noChangeShapeType="1"/>
              </p:cNvSpPr>
              <p:nvPr/>
            </p:nvSpPr>
            <p:spPr bwMode="auto">
              <a:xfrm flipH="1">
                <a:off x="4484643" y="6003019"/>
                <a:ext cx="523876" cy="14448"/>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68" name="Rectangle 86"/>
              <p:cNvSpPr>
                <a:spLocks noChangeArrowheads="1"/>
              </p:cNvSpPr>
              <p:nvPr/>
            </p:nvSpPr>
            <p:spPr bwMode="auto">
              <a:xfrm>
                <a:off x="4007792" y="5438014"/>
                <a:ext cx="5405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smtClean="0">
                    <a:solidFill>
                      <a:srgbClr val="000000"/>
                    </a:solidFill>
                    <a:effectLst>
                      <a:outerShdw blurRad="38100" dist="38100" dir="2700000" algn="tl">
                        <a:srgbClr val="FFFFFF"/>
                      </a:outerShdw>
                    </a:effectLst>
                    <a:latin typeface="Times New Roman" pitchFamily="18" charset="0"/>
                  </a:rPr>
                  <a:t>-S2</a:t>
                </a:r>
                <a:endParaRPr lang="fr-FR" sz="2000" b="1" dirty="0">
                  <a:effectLst>
                    <a:outerShdw blurRad="38100" dist="38100" dir="2700000" algn="tl">
                      <a:srgbClr val="000000"/>
                    </a:outerShdw>
                  </a:effectLst>
                  <a:latin typeface="Times New Roman" pitchFamily="18" charset="0"/>
                </a:endParaRPr>
              </a:p>
            </p:txBody>
          </p:sp>
          <p:sp>
            <p:nvSpPr>
              <p:cNvPr id="69" name="Rectangle 68"/>
              <p:cNvSpPr/>
              <p:nvPr/>
            </p:nvSpPr>
            <p:spPr>
              <a:xfrm>
                <a:off x="4124603" y="5822999"/>
                <a:ext cx="360040" cy="3600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P</a:t>
                </a:r>
                <a:endParaRPr lang="fr-FR" b="1" dirty="0">
                  <a:solidFill>
                    <a:schemeClr val="tx1"/>
                  </a:solidFill>
                </a:endParaRPr>
              </a:p>
            </p:txBody>
          </p:sp>
        </p:grpSp>
      </p:grpSp>
      <p:sp>
        <p:nvSpPr>
          <p:cNvPr id="3" name="Rectangle 2"/>
          <p:cNvSpPr/>
          <p:nvPr>
            <p:custDataLst>
              <p:tags r:id="rId3"/>
            </p:custDataLst>
          </p:nvPr>
        </p:nvSpPr>
        <p:spPr>
          <a:xfrm>
            <a:off x="2105980" y="116632"/>
            <a:ext cx="4932040" cy="523220"/>
          </a:xfrm>
          <a:prstGeom prst="rect">
            <a:avLst/>
          </a:prstGeom>
        </p:spPr>
        <p:txBody>
          <a:bodyPr wrap="square">
            <a:spAutoFit/>
          </a:bodyPr>
          <a:lstStyle/>
          <a:p>
            <a:pPr marL="180000" lvl="2"/>
            <a:r>
              <a:rPr lang="fr-FR" sz="2800" b="1" u="sng" dirty="0">
                <a:latin typeface="Arial" pitchFamily="34" charset="0"/>
                <a:cs typeface="Arial" pitchFamily="34" charset="0"/>
              </a:rPr>
              <a:t>Les détecteurs de seuils  :</a:t>
            </a:r>
          </a:p>
        </p:txBody>
      </p:sp>
      <p:sp>
        <p:nvSpPr>
          <p:cNvPr id="6" name="Rectangle 4"/>
          <p:cNvSpPr>
            <a:spLocks noChangeArrowheads="1"/>
          </p:cNvSpPr>
          <p:nvPr>
            <p:custDataLst>
              <p:tags r:id="rId4"/>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2" name="Rectangle 1"/>
          <p:cNvSpPr/>
          <p:nvPr>
            <p:custDataLst>
              <p:tags r:id="rId5"/>
            </p:custDataLst>
          </p:nvPr>
        </p:nvSpPr>
        <p:spPr>
          <a:xfrm>
            <a:off x="2544717" y="1052736"/>
            <a:ext cx="6502836" cy="2062103"/>
          </a:xfrm>
          <a:prstGeom prst="rect">
            <a:avLst/>
          </a:prstGeom>
        </p:spPr>
        <p:txBody>
          <a:bodyPr wrap="square">
            <a:spAutoFit/>
          </a:bodyPr>
          <a:lstStyle/>
          <a:p>
            <a:pPr lvl="0" algn="just" fontAlgn="base">
              <a:spcBef>
                <a:spcPct val="0"/>
              </a:spcBef>
              <a:spcAft>
                <a:spcPct val="0"/>
              </a:spcAft>
            </a:pPr>
            <a:r>
              <a:rPr lang="fr-FR" sz="1600" b="1" u="sng" dirty="0" smtClean="0">
                <a:latin typeface="Arial" pitchFamily="34" charset="0"/>
                <a:cs typeface="Arial" pitchFamily="34" charset="0"/>
              </a:rPr>
              <a:t>Les pressostats, </a:t>
            </a:r>
            <a:r>
              <a:rPr lang="fr-FR" sz="1600" b="1" u="sng" dirty="0">
                <a:latin typeface="Arial" pitchFamily="34" charset="0"/>
                <a:cs typeface="Arial" pitchFamily="34" charset="0"/>
              </a:rPr>
              <a:t>détecteur de pression, </a:t>
            </a:r>
            <a:r>
              <a:rPr lang="fr-FR" sz="1600" b="1" u="sng" dirty="0" err="1" smtClean="0">
                <a:latin typeface="Arial" pitchFamily="34" charset="0"/>
                <a:cs typeface="Arial" pitchFamily="34" charset="0"/>
              </a:rPr>
              <a:t>vacuostats</a:t>
            </a:r>
            <a:r>
              <a:rPr lang="fr-FR" sz="1600" b="1" u="sng" dirty="0" smtClean="0">
                <a:latin typeface="Arial" pitchFamily="34" charset="0"/>
                <a:cs typeface="Arial" pitchFamily="34" charset="0"/>
              </a:rPr>
              <a:t> </a:t>
            </a:r>
            <a:r>
              <a:rPr lang="fr-FR" sz="1600" b="1" u="sng" dirty="0">
                <a:latin typeface="Arial" pitchFamily="34" charset="0"/>
                <a:cs typeface="Arial" pitchFamily="34" charset="0"/>
              </a:rPr>
              <a:t>(dépression</a:t>
            </a:r>
            <a:r>
              <a:rPr lang="fr-FR" sz="1600" b="1" u="sng" dirty="0" smtClean="0">
                <a:latin typeface="Arial" pitchFamily="34" charset="0"/>
                <a:cs typeface="Arial" pitchFamily="34" charset="0"/>
              </a:rPr>
              <a:t>).</a:t>
            </a:r>
          </a:p>
          <a:p>
            <a:pPr lvl="0" algn="just" fontAlgn="base">
              <a:spcBef>
                <a:spcPct val="0"/>
              </a:spcBef>
              <a:spcAft>
                <a:spcPct val="0"/>
              </a:spcAft>
            </a:pPr>
            <a:endParaRPr lang="fr-FR" sz="1600" b="1" u="sng" dirty="0">
              <a:latin typeface="Arial" pitchFamily="34" charset="0"/>
              <a:cs typeface="Arial" pitchFamily="34" charset="0"/>
            </a:endParaRPr>
          </a:p>
          <a:p>
            <a:pPr lvl="0" algn="just" eaLnBrk="0" fontAlgn="base" hangingPunct="0">
              <a:spcBef>
                <a:spcPct val="0"/>
              </a:spcBef>
              <a:spcAft>
                <a:spcPct val="0"/>
              </a:spcAft>
            </a:pPr>
            <a:r>
              <a:rPr lang="fr-FR" sz="1600" b="1" dirty="0">
                <a:solidFill>
                  <a:srgbClr val="000000"/>
                </a:solidFill>
                <a:latin typeface="Arial" pitchFamily="34" charset="0"/>
                <a:ea typeface="Times New Roman" pitchFamily="18" charset="0"/>
                <a:cs typeface="Arial" pitchFamily="34" charset="0"/>
              </a:rPr>
              <a:t>Le système de base repose sur la déformation d’une membrane soumise à une pression ou dépression. </a:t>
            </a:r>
            <a:endParaRPr lang="fr-FR" sz="1600" b="1" dirty="0" smtClean="0">
              <a:solidFill>
                <a:srgbClr val="000000"/>
              </a:solidFill>
              <a:latin typeface="Arial" pitchFamily="34" charset="0"/>
              <a:ea typeface="Times New Roman" pitchFamily="18" charset="0"/>
              <a:cs typeface="Arial" pitchFamily="34" charset="0"/>
            </a:endParaRPr>
          </a:p>
          <a:p>
            <a:pPr lvl="0" algn="just" eaLnBrk="0" fontAlgn="base" hangingPunct="0">
              <a:spcBef>
                <a:spcPct val="0"/>
              </a:spcBef>
              <a:spcAft>
                <a:spcPct val="0"/>
              </a:spcAft>
            </a:pPr>
            <a:r>
              <a:rPr lang="fr-FR" sz="1600" b="1" dirty="0" smtClean="0">
                <a:solidFill>
                  <a:srgbClr val="000000"/>
                </a:solidFill>
                <a:latin typeface="Arial" pitchFamily="34" charset="0"/>
                <a:ea typeface="Times New Roman" pitchFamily="18" charset="0"/>
                <a:cs typeface="Arial" pitchFamily="34" charset="0"/>
              </a:rPr>
              <a:t>Cette </a:t>
            </a:r>
            <a:r>
              <a:rPr lang="fr-FR" sz="1600" b="1" dirty="0">
                <a:solidFill>
                  <a:srgbClr val="000000"/>
                </a:solidFill>
                <a:latin typeface="Arial" pitchFamily="34" charset="0"/>
                <a:ea typeface="Times New Roman" pitchFamily="18" charset="0"/>
                <a:cs typeface="Arial" pitchFamily="34" charset="0"/>
              </a:rPr>
              <a:t>déformation agit sur un contact pour générer l’information à partir d’un certain seuil. </a:t>
            </a:r>
            <a:endParaRPr lang="fr-FR" sz="1600" b="1" dirty="0" smtClean="0">
              <a:solidFill>
                <a:srgbClr val="000000"/>
              </a:solidFill>
              <a:latin typeface="Arial" pitchFamily="34" charset="0"/>
              <a:ea typeface="Times New Roman" pitchFamily="18" charset="0"/>
              <a:cs typeface="Arial" pitchFamily="34" charset="0"/>
            </a:endParaRPr>
          </a:p>
          <a:p>
            <a:pPr lvl="0" algn="just" eaLnBrk="0" fontAlgn="base" hangingPunct="0">
              <a:spcBef>
                <a:spcPct val="0"/>
              </a:spcBef>
              <a:spcAft>
                <a:spcPct val="0"/>
              </a:spcAft>
            </a:pPr>
            <a:r>
              <a:rPr lang="fr-FR" sz="1600" b="1" dirty="0" smtClean="0">
                <a:solidFill>
                  <a:srgbClr val="000000"/>
                </a:solidFill>
                <a:latin typeface="Arial" pitchFamily="34" charset="0"/>
                <a:ea typeface="Times New Roman" pitchFamily="18" charset="0"/>
                <a:cs typeface="Arial" pitchFamily="34" charset="0"/>
              </a:rPr>
              <a:t>D’autres technologies </a:t>
            </a:r>
            <a:r>
              <a:rPr lang="fr-FR" sz="1600" b="1" dirty="0">
                <a:solidFill>
                  <a:srgbClr val="000000"/>
                </a:solidFill>
                <a:latin typeface="Arial" pitchFamily="34" charset="0"/>
                <a:ea typeface="Times New Roman" pitchFamily="18" charset="0"/>
                <a:cs typeface="Arial" pitchFamily="34" charset="0"/>
              </a:rPr>
              <a:t>existent notamment avec l’utilisation d’effets tels que l’effet  hall ou piézo-électrique…</a:t>
            </a:r>
            <a:endParaRPr lang="fr-FR" sz="1600" b="1" dirty="0">
              <a:latin typeface="Arial" pitchFamily="34" charset="0"/>
              <a:cs typeface="Arial" pitchFamily="34" charset="0"/>
            </a:endParaRPr>
          </a:p>
        </p:txBody>
      </p:sp>
      <p:pic>
        <p:nvPicPr>
          <p:cNvPr id="1026" name="Picture 2" descr="http://img854.imageshack.us/img854/959/contacteurmano.gif"/>
          <p:cNvPicPr>
            <a:picLocks noChangeAspect="1" noChangeArrowheads="1"/>
          </p:cNvPicPr>
          <p:nvPr>
            <p:custDataLst>
              <p:tags r:id="rId6"/>
            </p:custDataLst>
          </p:nvPr>
        </p:nvPicPr>
        <p:blipFill rotWithShape="1">
          <a:blip r:embed="rId25" cstate="screen">
            <a:extLst>
              <a:ext uri="{BEBA8EAE-BF5A-486C-A8C5-ECC9F3942E4B}">
                <a14:imgProps xmlns:a14="http://schemas.microsoft.com/office/drawing/2010/main">
                  <a14:imgLayer r:embed="rId26">
                    <a14:imgEffect>
                      <a14:backgroundRemoval t="149" b="99703" l="0" r="100000"/>
                    </a14:imgEffect>
                  </a14:imgLayer>
                </a14:imgProps>
              </a:ext>
              <a:ext uri="{28A0092B-C50C-407E-A947-70E740481C1C}">
                <a14:useLocalDpi xmlns:a14="http://schemas.microsoft.com/office/drawing/2010/main"/>
              </a:ext>
            </a:extLst>
          </a:blip>
          <a:srcRect/>
          <a:stretch/>
        </p:blipFill>
        <p:spPr bwMode="auto">
          <a:xfrm>
            <a:off x="8369" y="922345"/>
            <a:ext cx="2504869" cy="2794687"/>
          </a:xfrm>
          <a:prstGeom prst="rect">
            <a:avLst/>
          </a:prstGeom>
          <a:noFill/>
          <a:extLst>
            <a:ext uri="{909E8E84-426E-40DD-AFC4-6F175D3DCCD1}">
              <a14:hiddenFill xmlns:a14="http://schemas.microsoft.com/office/drawing/2010/main">
                <a:solidFill>
                  <a:srgbClr val="FFFFFF"/>
                </a:solidFill>
              </a14:hiddenFill>
            </a:ext>
          </a:extLst>
        </p:spPr>
      </p:pic>
      <p:grpSp>
        <p:nvGrpSpPr>
          <p:cNvPr id="78" name="Groupe 77"/>
          <p:cNvGrpSpPr/>
          <p:nvPr>
            <p:custDataLst>
              <p:tags r:id="rId7"/>
            </p:custDataLst>
          </p:nvPr>
        </p:nvGrpSpPr>
        <p:grpSpPr>
          <a:xfrm>
            <a:off x="5704600" y="5157192"/>
            <a:ext cx="2395792" cy="1303354"/>
            <a:chOff x="2105980" y="5047117"/>
            <a:chExt cx="2395792" cy="1303354"/>
          </a:xfrm>
        </p:grpSpPr>
        <p:grpSp>
          <p:nvGrpSpPr>
            <p:cNvPr id="35" name="Groupe 34"/>
            <p:cNvGrpSpPr/>
            <p:nvPr/>
          </p:nvGrpSpPr>
          <p:grpSpPr>
            <a:xfrm>
              <a:off x="2105980" y="5047117"/>
              <a:ext cx="2177728" cy="1303354"/>
              <a:chOff x="2830791" y="5438014"/>
              <a:chExt cx="2177728" cy="1303354"/>
            </a:xfrm>
          </p:grpSpPr>
          <p:grpSp>
            <p:nvGrpSpPr>
              <p:cNvPr id="10" name="Groupe 9"/>
              <p:cNvGrpSpPr/>
              <p:nvPr/>
            </p:nvGrpSpPr>
            <p:grpSpPr>
              <a:xfrm>
                <a:off x="2830791" y="5438014"/>
                <a:ext cx="958528" cy="1263442"/>
                <a:chOff x="2830791" y="5438014"/>
                <a:chExt cx="958528" cy="1263442"/>
              </a:xfrm>
            </p:grpSpPr>
            <p:sp>
              <p:nvSpPr>
                <p:cNvPr id="12" name="Line 41"/>
                <p:cNvSpPr>
                  <a:spLocks noChangeShapeType="1"/>
                </p:cNvSpPr>
                <p:nvPr/>
              </p:nvSpPr>
              <p:spPr bwMode="auto">
                <a:xfrm flipH="1">
                  <a:off x="3708356" y="5479081"/>
                  <a:ext cx="7938" cy="122237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3" name="Oval 42"/>
                <p:cNvSpPr>
                  <a:spLocks noChangeArrowheads="1"/>
                </p:cNvSpPr>
                <p:nvPr/>
              </p:nvSpPr>
              <p:spPr bwMode="auto">
                <a:xfrm>
                  <a:off x="3632156" y="5852143"/>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4" name="Line 43"/>
                <p:cNvSpPr>
                  <a:spLocks noChangeShapeType="1"/>
                </p:cNvSpPr>
                <p:nvPr/>
              </p:nvSpPr>
              <p:spPr bwMode="auto">
                <a:xfrm>
                  <a:off x="3494043" y="5852143"/>
                  <a:ext cx="207963" cy="4413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5" name="Rectangle 44"/>
                <p:cNvSpPr>
                  <a:spLocks noChangeArrowheads="1"/>
                </p:cNvSpPr>
                <p:nvPr/>
              </p:nvSpPr>
              <p:spPr bwMode="auto">
                <a:xfrm rot="16200000">
                  <a:off x="3335293" y="6290293"/>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14</a:t>
                  </a:r>
                </a:p>
              </p:txBody>
            </p:sp>
            <p:sp>
              <p:nvSpPr>
                <p:cNvPr id="16" name="Rectangle 45"/>
                <p:cNvSpPr>
                  <a:spLocks noChangeArrowheads="1"/>
                </p:cNvSpPr>
                <p:nvPr/>
              </p:nvSpPr>
              <p:spPr bwMode="auto">
                <a:xfrm rot="16200000">
                  <a:off x="3335293" y="5591793"/>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13</a:t>
                  </a:r>
                </a:p>
              </p:txBody>
            </p:sp>
            <p:sp>
              <p:nvSpPr>
                <p:cNvPr id="17" name="Line 58"/>
                <p:cNvSpPr>
                  <a:spLocks noChangeShapeType="1"/>
                </p:cNvSpPr>
                <p:nvPr/>
              </p:nvSpPr>
              <p:spPr bwMode="auto">
                <a:xfrm flipH="1">
                  <a:off x="3190831" y="6088681"/>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29" name="Rectangle 85"/>
                <p:cNvSpPr>
                  <a:spLocks noChangeArrowheads="1"/>
                </p:cNvSpPr>
                <p:nvPr/>
              </p:nvSpPr>
              <p:spPr bwMode="auto">
                <a:xfrm>
                  <a:off x="2840798" y="5438014"/>
                  <a:ext cx="5405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smtClean="0">
                      <a:solidFill>
                        <a:srgbClr val="000000"/>
                      </a:solidFill>
                      <a:effectLst>
                        <a:outerShdw blurRad="38100" dist="38100" dir="2700000" algn="tl">
                          <a:srgbClr val="FFFFFF"/>
                        </a:outerShdw>
                      </a:effectLst>
                      <a:latin typeface="Times New Roman" pitchFamily="18" charset="0"/>
                    </a:rPr>
                    <a:t>-S1</a:t>
                  </a:r>
                  <a:endParaRPr lang="fr-FR" sz="2000" b="1" dirty="0">
                    <a:effectLst>
                      <a:outerShdw blurRad="38100" dist="38100" dir="2700000" algn="tl">
                        <a:srgbClr val="000000"/>
                      </a:outerShdw>
                    </a:effectLst>
                    <a:latin typeface="Times New Roman" pitchFamily="18" charset="0"/>
                  </a:endParaRPr>
                </a:p>
              </p:txBody>
            </p:sp>
            <p:sp>
              <p:nvSpPr>
                <p:cNvPr id="4" name="Rectangle 3"/>
                <p:cNvSpPr/>
                <p:nvPr/>
              </p:nvSpPr>
              <p:spPr>
                <a:xfrm>
                  <a:off x="2830791" y="5901741"/>
                  <a:ext cx="360040" cy="3600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P</a:t>
                  </a:r>
                  <a:endParaRPr lang="fr-FR" b="1" dirty="0">
                    <a:solidFill>
                      <a:schemeClr val="tx1"/>
                    </a:solidFill>
                  </a:endParaRPr>
                </a:p>
              </p:txBody>
            </p:sp>
          </p:grpSp>
          <p:grpSp>
            <p:nvGrpSpPr>
              <p:cNvPr id="9" name="Groupe 8"/>
              <p:cNvGrpSpPr/>
              <p:nvPr/>
            </p:nvGrpSpPr>
            <p:grpSpPr>
              <a:xfrm>
                <a:off x="4007792" y="5438014"/>
                <a:ext cx="1000727" cy="1303354"/>
                <a:chOff x="4007792" y="5438014"/>
                <a:chExt cx="1000727" cy="1303354"/>
              </a:xfrm>
            </p:grpSpPr>
            <p:sp>
              <p:nvSpPr>
                <p:cNvPr id="19" name="Line 49"/>
                <p:cNvSpPr>
                  <a:spLocks noChangeShapeType="1"/>
                </p:cNvSpPr>
                <p:nvPr/>
              </p:nvSpPr>
              <p:spPr bwMode="auto">
                <a:xfrm flipH="1">
                  <a:off x="4848181" y="5492005"/>
                  <a:ext cx="6350" cy="12493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0" name="Oval 50"/>
                <p:cNvSpPr>
                  <a:spLocks noChangeArrowheads="1"/>
                </p:cNvSpPr>
                <p:nvPr/>
              </p:nvSpPr>
              <p:spPr bwMode="auto">
                <a:xfrm>
                  <a:off x="4783093" y="5865067"/>
                  <a:ext cx="157163" cy="433388"/>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1" name="Line 51"/>
                <p:cNvSpPr>
                  <a:spLocks noChangeShapeType="1"/>
                </p:cNvSpPr>
                <p:nvPr/>
              </p:nvSpPr>
              <p:spPr bwMode="auto">
                <a:xfrm flipH="1">
                  <a:off x="4849768" y="5822205"/>
                  <a:ext cx="104775" cy="500063"/>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2" name="Line 52"/>
                <p:cNvSpPr>
                  <a:spLocks noChangeShapeType="1"/>
                </p:cNvSpPr>
                <p:nvPr/>
              </p:nvSpPr>
              <p:spPr bwMode="auto">
                <a:xfrm>
                  <a:off x="4848181" y="5868242"/>
                  <a:ext cx="160338"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23" name="Rectangle 53"/>
                <p:cNvSpPr>
                  <a:spLocks noChangeArrowheads="1"/>
                </p:cNvSpPr>
                <p:nvPr/>
              </p:nvSpPr>
              <p:spPr bwMode="auto">
                <a:xfrm rot="16200000">
                  <a:off x="4478293" y="6306392"/>
                  <a:ext cx="336550"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12</a:t>
                  </a:r>
                </a:p>
              </p:txBody>
            </p:sp>
            <p:sp>
              <p:nvSpPr>
                <p:cNvPr id="24" name="Rectangle 54"/>
                <p:cNvSpPr>
                  <a:spLocks noChangeArrowheads="1"/>
                </p:cNvSpPr>
                <p:nvPr/>
              </p:nvSpPr>
              <p:spPr bwMode="auto">
                <a:xfrm rot="16200000">
                  <a:off x="4489405" y="5568205"/>
                  <a:ext cx="338138"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400" b="1">
                      <a:solidFill>
                        <a:srgbClr val="000000"/>
                      </a:solidFill>
                      <a:effectLst>
                        <a:outerShdw blurRad="38100" dist="38100" dir="2700000" algn="tl">
                          <a:srgbClr val="FFFFFF"/>
                        </a:outerShdw>
                      </a:effectLst>
                      <a:latin typeface="Times New Roman" pitchFamily="18" charset="0"/>
                    </a:rPr>
                    <a:t>11</a:t>
                  </a:r>
                </a:p>
              </p:txBody>
            </p:sp>
            <p:sp>
              <p:nvSpPr>
                <p:cNvPr id="25" name="Line 57"/>
                <p:cNvSpPr>
                  <a:spLocks noChangeShapeType="1"/>
                </p:cNvSpPr>
                <p:nvPr/>
              </p:nvSpPr>
              <p:spPr bwMode="auto">
                <a:xfrm flipH="1">
                  <a:off x="4484643" y="6017467"/>
                  <a:ext cx="3810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30" name="Rectangle 86"/>
                <p:cNvSpPr>
                  <a:spLocks noChangeArrowheads="1"/>
                </p:cNvSpPr>
                <p:nvPr/>
              </p:nvSpPr>
              <p:spPr bwMode="auto">
                <a:xfrm>
                  <a:off x="4007792" y="5438014"/>
                  <a:ext cx="54053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2000" b="1" dirty="0" smtClean="0">
                      <a:solidFill>
                        <a:srgbClr val="000000"/>
                      </a:solidFill>
                      <a:effectLst>
                        <a:outerShdw blurRad="38100" dist="38100" dir="2700000" algn="tl">
                          <a:srgbClr val="FFFFFF"/>
                        </a:outerShdw>
                      </a:effectLst>
                      <a:latin typeface="Times New Roman" pitchFamily="18" charset="0"/>
                    </a:rPr>
                    <a:t>-S2</a:t>
                  </a:r>
                  <a:endParaRPr lang="fr-FR" sz="2000" b="1" dirty="0">
                    <a:effectLst>
                      <a:outerShdw blurRad="38100" dist="38100" dir="2700000" algn="tl">
                        <a:srgbClr val="000000"/>
                      </a:outerShdw>
                    </a:effectLst>
                    <a:latin typeface="Times New Roman" pitchFamily="18" charset="0"/>
                  </a:endParaRPr>
                </a:p>
              </p:txBody>
            </p:sp>
            <p:sp>
              <p:nvSpPr>
                <p:cNvPr id="34" name="Rectangle 33"/>
                <p:cNvSpPr/>
                <p:nvPr/>
              </p:nvSpPr>
              <p:spPr>
                <a:xfrm>
                  <a:off x="4124603" y="5822999"/>
                  <a:ext cx="360040" cy="36004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rPr>
                    <a:t>P</a:t>
                  </a:r>
                  <a:endParaRPr lang="fr-FR" b="1" dirty="0">
                    <a:solidFill>
                      <a:schemeClr val="tx1"/>
                    </a:solidFill>
                  </a:endParaRPr>
                </a:p>
              </p:txBody>
            </p:sp>
          </p:grpSp>
        </p:grpSp>
        <p:sp useBgFill="1">
          <p:nvSpPr>
            <p:cNvPr id="36" name="Ellipse 35"/>
            <p:cNvSpPr/>
            <p:nvPr/>
          </p:nvSpPr>
          <p:spPr>
            <a:xfrm rot="1560000">
              <a:off x="4235491" y="5294423"/>
              <a:ext cx="266281" cy="63160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3" name="Groupe 82"/>
          <p:cNvGrpSpPr/>
          <p:nvPr>
            <p:custDataLst>
              <p:tags r:id="rId8"/>
            </p:custDataLst>
          </p:nvPr>
        </p:nvGrpSpPr>
        <p:grpSpPr>
          <a:xfrm>
            <a:off x="611560" y="4571836"/>
            <a:ext cx="3816424" cy="2016224"/>
            <a:chOff x="611560" y="3861048"/>
            <a:chExt cx="2664296" cy="1307322"/>
          </a:xfrm>
        </p:grpSpPr>
        <p:cxnSp>
          <p:nvCxnSpPr>
            <p:cNvPr id="80" name="Connecteur droit avec flèche 79"/>
            <p:cNvCxnSpPr/>
            <p:nvPr/>
          </p:nvCxnSpPr>
          <p:spPr>
            <a:xfrm flipV="1">
              <a:off x="611560" y="3861048"/>
              <a:ext cx="0" cy="1307322"/>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2" name="Connecteur droit avec flèche 81"/>
            <p:cNvCxnSpPr/>
            <p:nvPr/>
          </p:nvCxnSpPr>
          <p:spPr>
            <a:xfrm>
              <a:off x="611560" y="5168370"/>
              <a:ext cx="2664296" cy="0"/>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grpSp>
      <p:cxnSp>
        <p:nvCxnSpPr>
          <p:cNvPr id="86" name="Connecteur droit 85"/>
          <p:cNvCxnSpPr/>
          <p:nvPr>
            <p:custDataLst>
              <p:tags r:id="rId9"/>
            </p:custDataLst>
          </p:nvPr>
        </p:nvCxnSpPr>
        <p:spPr>
          <a:xfrm>
            <a:off x="611560" y="6032129"/>
            <a:ext cx="36004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custDataLst>
              <p:tags r:id="rId10"/>
            </p:custDataLst>
          </p:nvPr>
        </p:nvCxnSpPr>
        <p:spPr>
          <a:xfrm>
            <a:off x="647700" y="5112452"/>
            <a:ext cx="36004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8" name="ZoneTexte 87"/>
          <p:cNvSpPr txBox="1"/>
          <p:nvPr>
            <p:custDataLst>
              <p:tags r:id="rId11"/>
            </p:custDataLst>
          </p:nvPr>
        </p:nvSpPr>
        <p:spPr>
          <a:xfrm>
            <a:off x="162477" y="4964297"/>
            <a:ext cx="434734" cy="369332"/>
          </a:xfrm>
          <a:prstGeom prst="rect">
            <a:avLst/>
          </a:prstGeom>
          <a:noFill/>
        </p:spPr>
        <p:txBody>
          <a:bodyPr wrap="none" rtlCol="0">
            <a:spAutoFit/>
          </a:bodyPr>
          <a:lstStyle/>
          <a:p>
            <a:r>
              <a:rPr lang="fr-FR" dirty="0" smtClean="0"/>
              <a:t>SH</a:t>
            </a:r>
            <a:endParaRPr lang="fr-FR" dirty="0"/>
          </a:p>
        </p:txBody>
      </p:sp>
      <p:sp>
        <p:nvSpPr>
          <p:cNvPr id="92" name="ZoneTexte 91"/>
          <p:cNvSpPr txBox="1"/>
          <p:nvPr>
            <p:custDataLst>
              <p:tags r:id="rId12"/>
            </p:custDataLst>
          </p:nvPr>
        </p:nvSpPr>
        <p:spPr>
          <a:xfrm>
            <a:off x="196062" y="5847463"/>
            <a:ext cx="415498" cy="369332"/>
          </a:xfrm>
          <a:prstGeom prst="rect">
            <a:avLst/>
          </a:prstGeom>
          <a:noFill/>
        </p:spPr>
        <p:txBody>
          <a:bodyPr wrap="none" rtlCol="0">
            <a:spAutoFit/>
          </a:bodyPr>
          <a:lstStyle/>
          <a:p>
            <a:r>
              <a:rPr lang="fr-FR" dirty="0" smtClean="0"/>
              <a:t>SB</a:t>
            </a:r>
            <a:endParaRPr lang="fr-FR" dirty="0"/>
          </a:p>
        </p:txBody>
      </p:sp>
      <p:sp>
        <p:nvSpPr>
          <p:cNvPr id="93" name="ZoneTexte 92"/>
          <p:cNvSpPr txBox="1"/>
          <p:nvPr>
            <p:custDataLst>
              <p:tags r:id="rId13"/>
            </p:custDataLst>
          </p:nvPr>
        </p:nvSpPr>
        <p:spPr>
          <a:xfrm>
            <a:off x="67" y="4428194"/>
            <a:ext cx="1082348" cy="369332"/>
          </a:xfrm>
          <a:prstGeom prst="rect">
            <a:avLst/>
          </a:prstGeom>
          <a:noFill/>
        </p:spPr>
        <p:txBody>
          <a:bodyPr wrap="none" rtlCol="0">
            <a:spAutoFit/>
          </a:bodyPr>
          <a:lstStyle/>
          <a:p>
            <a:r>
              <a:rPr lang="fr-FR" dirty="0" smtClean="0">
                <a:latin typeface="Arial" pitchFamily="34" charset="0"/>
                <a:cs typeface="Arial" pitchFamily="34" charset="0"/>
              </a:rPr>
              <a:t>Pression</a:t>
            </a:r>
            <a:endParaRPr lang="fr-FR" dirty="0">
              <a:latin typeface="Arial" pitchFamily="34" charset="0"/>
              <a:cs typeface="Arial" pitchFamily="34" charset="0"/>
            </a:endParaRPr>
          </a:p>
        </p:txBody>
      </p:sp>
      <p:sp>
        <p:nvSpPr>
          <p:cNvPr id="94" name="ZoneTexte 93"/>
          <p:cNvSpPr txBox="1"/>
          <p:nvPr>
            <p:custDataLst>
              <p:tags r:id="rId14"/>
            </p:custDataLst>
          </p:nvPr>
        </p:nvSpPr>
        <p:spPr>
          <a:xfrm>
            <a:off x="4211960" y="6372774"/>
            <a:ext cx="864404" cy="369332"/>
          </a:xfrm>
          <a:prstGeom prst="rect">
            <a:avLst/>
          </a:prstGeom>
          <a:noFill/>
        </p:spPr>
        <p:txBody>
          <a:bodyPr wrap="none" rtlCol="0">
            <a:spAutoFit/>
          </a:bodyPr>
          <a:lstStyle/>
          <a:p>
            <a:r>
              <a:rPr lang="fr-FR" dirty="0" smtClean="0">
                <a:latin typeface="Arial" pitchFamily="34" charset="0"/>
                <a:cs typeface="Arial" pitchFamily="34" charset="0"/>
              </a:rPr>
              <a:t>Temps</a:t>
            </a:r>
            <a:endParaRPr lang="fr-FR" dirty="0">
              <a:latin typeface="Arial" pitchFamily="34" charset="0"/>
              <a:cs typeface="Arial" pitchFamily="34" charset="0"/>
            </a:endParaRPr>
          </a:p>
        </p:txBody>
      </p:sp>
      <p:sp>
        <p:nvSpPr>
          <p:cNvPr id="96" name="Flèche droite rayée 95"/>
          <p:cNvSpPr/>
          <p:nvPr>
            <p:custDataLst>
              <p:tags r:id="rId15"/>
            </p:custDataLst>
          </p:nvPr>
        </p:nvSpPr>
        <p:spPr>
          <a:xfrm rot="21233539">
            <a:off x="904875" y="5908262"/>
            <a:ext cx="355928" cy="208238"/>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custDataLst>
              <p:tags r:id="rId16"/>
            </p:custDataLst>
          </p:nvPr>
        </p:nvSpPr>
        <p:spPr>
          <a:xfrm>
            <a:off x="628650" y="5606638"/>
            <a:ext cx="276225" cy="428625"/>
          </a:xfrm>
          <a:custGeom>
            <a:avLst/>
            <a:gdLst>
              <a:gd name="connsiteX0" fmla="*/ 0 w 276225"/>
              <a:gd name="connsiteY0" fmla="*/ 0 h 428625"/>
              <a:gd name="connsiteX1" fmla="*/ 171450 w 276225"/>
              <a:gd name="connsiteY1" fmla="*/ 295275 h 428625"/>
              <a:gd name="connsiteX2" fmla="*/ 276225 w 276225"/>
              <a:gd name="connsiteY2" fmla="*/ 428625 h 428625"/>
            </a:gdLst>
            <a:ahLst/>
            <a:cxnLst>
              <a:cxn ang="0">
                <a:pos x="connsiteX0" y="connsiteY0"/>
              </a:cxn>
              <a:cxn ang="0">
                <a:pos x="connsiteX1" y="connsiteY1"/>
              </a:cxn>
              <a:cxn ang="0">
                <a:pos x="connsiteX2" y="connsiteY2"/>
              </a:cxn>
            </a:cxnLst>
            <a:rect l="l" t="t" r="r" b="b"/>
            <a:pathLst>
              <a:path w="276225" h="428625">
                <a:moveTo>
                  <a:pt x="0" y="0"/>
                </a:moveTo>
                <a:cubicBezTo>
                  <a:pt x="62706" y="111919"/>
                  <a:pt x="125413" y="223838"/>
                  <a:pt x="171450" y="295275"/>
                </a:cubicBezTo>
                <a:cubicBezTo>
                  <a:pt x="217487" y="366712"/>
                  <a:pt x="246856" y="397668"/>
                  <a:pt x="276225" y="42862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orme libre 96"/>
          <p:cNvSpPr/>
          <p:nvPr>
            <p:custDataLst>
              <p:tags r:id="rId17"/>
            </p:custDataLst>
          </p:nvPr>
        </p:nvSpPr>
        <p:spPr>
          <a:xfrm>
            <a:off x="914401" y="5125111"/>
            <a:ext cx="1137320" cy="1116426"/>
          </a:xfrm>
          <a:custGeom>
            <a:avLst/>
            <a:gdLst>
              <a:gd name="connsiteX0" fmla="*/ 0 w 3209925"/>
              <a:gd name="connsiteY0" fmla="*/ 1228394 h 1434667"/>
              <a:gd name="connsiteX1" fmla="*/ 257175 w 3209925"/>
              <a:gd name="connsiteY1" fmla="*/ 1418894 h 1434667"/>
              <a:gd name="connsiteX2" fmla="*/ 523875 w 3209925"/>
              <a:gd name="connsiteY2" fmla="*/ 1276019 h 1434667"/>
              <a:gd name="connsiteX3" fmla="*/ 1171575 w 3209925"/>
              <a:gd name="connsiteY3" fmla="*/ 113969 h 1434667"/>
              <a:gd name="connsiteX4" fmla="*/ 1876425 w 3209925"/>
              <a:gd name="connsiteY4" fmla="*/ 190169 h 1434667"/>
              <a:gd name="connsiteX5" fmla="*/ 3209925 w 3209925"/>
              <a:gd name="connsiteY5" fmla="*/ 1409369 h 1434667"/>
              <a:gd name="connsiteX0" fmla="*/ 0 w 1876425"/>
              <a:gd name="connsiteY0" fmla="*/ 1228394 h 1434667"/>
              <a:gd name="connsiteX1" fmla="*/ 257175 w 1876425"/>
              <a:gd name="connsiteY1" fmla="*/ 1418894 h 1434667"/>
              <a:gd name="connsiteX2" fmla="*/ 523875 w 1876425"/>
              <a:gd name="connsiteY2" fmla="*/ 1276019 h 1434667"/>
              <a:gd name="connsiteX3" fmla="*/ 1171575 w 1876425"/>
              <a:gd name="connsiteY3" fmla="*/ 113969 h 1434667"/>
              <a:gd name="connsiteX4" fmla="*/ 1876425 w 1876425"/>
              <a:gd name="connsiteY4" fmla="*/ 190169 h 1434667"/>
              <a:gd name="connsiteX0" fmla="*/ 0 w 1171575"/>
              <a:gd name="connsiteY0" fmla="*/ 1114425 h 1320698"/>
              <a:gd name="connsiteX1" fmla="*/ 257175 w 1171575"/>
              <a:gd name="connsiteY1" fmla="*/ 1304925 h 1320698"/>
              <a:gd name="connsiteX2" fmla="*/ 523875 w 1171575"/>
              <a:gd name="connsiteY2" fmla="*/ 1162050 h 1320698"/>
              <a:gd name="connsiteX3" fmla="*/ 1171575 w 1171575"/>
              <a:gd name="connsiteY3" fmla="*/ 0 h 1320698"/>
            </a:gdLst>
            <a:ahLst/>
            <a:cxnLst>
              <a:cxn ang="0">
                <a:pos x="connsiteX0" y="connsiteY0"/>
              </a:cxn>
              <a:cxn ang="0">
                <a:pos x="connsiteX1" y="connsiteY1"/>
              </a:cxn>
              <a:cxn ang="0">
                <a:pos x="connsiteX2" y="connsiteY2"/>
              </a:cxn>
              <a:cxn ang="0">
                <a:pos x="connsiteX3" y="connsiteY3"/>
              </a:cxn>
            </a:cxnLst>
            <a:rect l="l" t="t" r="r" b="b"/>
            <a:pathLst>
              <a:path w="1171575" h="1320698">
                <a:moveTo>
                  <a:pt x="0" y="1114425"/>
                </a:moveTo>
                <a:cubicBezTo>
                  <a:pt x="84931" y="1205706"/>
                  <a:pt x="169862" y="1296987"/>
                  <a:pt x="257175" y="1304925"/>
                </a:cubicBezTo>
                <a:cubicBezTo>
                  <a:pt x="344488" y="1312863"/>
                  <a:pt x="371475" y="1379537"/>
                  <a:pt x="523875" y="1162050"/>
                </a:cubicBezTo>
                <a:cubicBezTo>
                  <a:pt x="676275" y="944563"/>
                  <a:pt x="946150" y="180975"/>
                  <a:pt x="1171575" y="0"/>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custDataLst>
              <p:tags r:id="rId18"/>
            </p:custDataLst>
          </p:nvPr>
        </p:nvSpPr>
        <p:spPr>
          <a:xfrm>
            <a:off x="2067694" y="4965529"/>
            <a:ext cx="1342256" cy="1069734"/>
          </a:xfrm>
          <a:custGeom>
            <a:avLst/>
            <a:gdLst>
              <a:gd name="connsiteX0" fmla="*/ 0 w 1943100"/>
              <a:gd name="connsiteY0" fmla="*/ 141046 h 1444607"/>
              <a:gd name="connsiteX1" fmla="*/ 133350 w 1943100"/>
              <a:gd name="connsiteY1" fmla="*/ 26746 h 1444607"/>
              <a:gd name="connsiteX2" fmla="*/ 314325 w 1943100"/>
              <a:gd name="connsiteY2" fmla="*/ 26746 h 1444607"/>
              <a:gd name="connsiteX3" fmla="*/ 676275 w 1943100"/>
              <a:gd name="connsiteY3" fmla="*/ 322021 h 1444607"/>
              <a:gd name="connsiteX4" fmla="*/ 1647825 w 1943100"/>
              <a:gd name="connsiteY4" fmla="*/ 1293571 h 1444607"/>
              <a:gd name="connsiteX5" fmla="*/ 1943100 w 1943100"/>
              <a:gd name="connsiteY5" fmla="*/ 1426921 h 1444607"/>
              <a:gd name="connsiteX0" fmla="*/ 0 w 2200275"/>
              <a:gd name="connsiteY0" fmla="*/ 141046 h 1329453"/>
              <a:gd name="connsiteX1" fmla="*/ 133350 w 2200275"/>
              <a:gd name="connsiteY1" fmla="*/ 26746 h 1329453"/>
              <a:gd name="connsiteX2" fmla="*/ 314325 w 2200275"/>
              <a:gd name="connsiteY2" fmla="*/ 26746 h 1329453"/>
              <a:gd name="connsiteX3" fmla="*/ 676275 w 2200275"/>
              <a:gd name="connsiteY3" fmla="*/ 322021 h 1329453"/>
              <a:gd name="connsiteX4" fmla="*/ 1647825 w 2200275"/>
              <a:gd name="connsiteY4" fmla="*/ 1293571 h 1329453"/>
              <a:gd name="connsiteX5" fmla="*/ 2200275 w 2200275"/>
              <a:gd name="connsiteY5" fmla="*/ 1122121 h 1329453"/>
              <a:gd name="connsiteX0" fmla="*/ 0 w 2200275"/>
              <a:gd name="connsiteY0" fmla="*/ 141046 h 1312319"/>
              <a:gd name="connsiteX1" fmla="*/ 133350 w 2200275"/>
              <a:gd name="connsiteY1" fmla="*/ 26746 h 1312319"/>
              <a:gd name="connsiteX2" fmla="*/ 314325 w 2200275"/>
              <a:gd name="connsiteY2" fmla="*/ 26746 h 1312319"/>
              <a:gd name="connsiteX3" fmla="*/ 676275 w 2200275"/>
              <a:gd name="connsiteY3" fmla="*/ 322021 h 1312319"/>
              <a:gd name="connsiteX4" fmla="*/ 1647825 w 2200275"/>
              <a:gd name="connsiteY4" fmla="*/ 1274521 h 1312319"/>
              <a:gd name="connsiteX5" fmla="*/ 2200275 w 2200275"/>
              <a:gd name="connsiteY5" fmla="*/ 1122121 h 1312319"/>
              <a:gd name="connsiteX0" fmla="*/ 0 w 2200275"/>
              <a:gd name="connsiteY0" fmla="*/ 141046 h 1288409"/>
              <a:gd name="connsiteX1" fmla="*/ 133350 w 2200275"/>
              <a:gd name="connsiteY1" fmla="*/ 26746 h 1288409"/>
              <a:gd name="connsiteX2" fmla="*/ 314325 w 2200275"/>
              <a:gd name="connsiteY2" fmla="*/ 26746 h 1288409"/>
              <a:gd name="connsiteX3" fmla="*/ 676275 w 2200275"/>
              <a:gd name="connsiteY3" fmla="*/ 322021 h 1288409"/>
              <a:gd name="connsiteX4" fmla="*/ 1647825 w 2200275"/>
              <a:gd name="connsiteY4" fmla="*/ 1274521 h 1288409"/>
              <a:gd name="connsiteX5" fmla="*/ 2200275 w 2200275"/>
              <a:gd name="connsiteY5" fmla="*/ 1122121 h 1288409"/>
              <a:gd name="connsiteX0" fmla="*/ 0 w 2200275"/>
              <a:gd name="connsiteY0" fmla="*/ 141046 h 1288409"/>
              <a:gd name="connsiteX1" fmla="*/ 133350 w 2200275"/>
              <a:gd name="connsiteY1" fmla="*/ 26746 h 1288409"/>
              <a:gd name="connsiteX2" fmla="*/ 314325 w 2200275"/>
              <a:gd name="connsiteY2" fmla="*/ 26746 h 1288409"/>
              <a:gd name="connsiteX3" fmla="*/ 676275 w 2200275"/>
              <a:gd name="connsiteY3" fmla="*/ 322021 h 1288409"/>
              <a:gd name="connsiteX4" fmla="*/ 1342256 w 2200275"/>
              <a:gd name="connsiteY4" fmla="*/ 1069734 h 1288409"/>
              <a:gd name="connsiteX5" fmla="*/ 1647825 w 2200275"/>
              <a:gd name="connsiteY5" fmla="*/ 1274521 h 1288409"/>
              <a:gd name="connsiteX6" fmla="*/ 2200275 w 2200275"/>
              <a:gd name="connsiteY6" fmla="*/ 1122121 h 1288409"/>
              <a:gd name="connsiteX0" fmla="*/ 0 w 1647825"/>
              <a:gd name="connsiteY0" fmla="*/ 141046 h 1274521"/>
              <a:gd name="connsiteX1" fmla="*/ 133350 w 1647825"/>
              <a:gd name="connsiteY1" fmla="*/ 26746 h 1274521"/>
              <a:gd name="connsiteX2" fmla="*/ 314325 w 1647825"/>
              <a:gd name="connsiteY2" fmla="*/ 26746 h 1274521"/>
              <a:gd name="connsiteX3" fmla="*/ 676275 w 1647825"/>
              <a:gd name="connsiteY3" fmla="*/ 322021 h 1274521"/>
              <a:gd name="connsiteX4" fmla="*/ 1342256 w 1647825"/>
              <a:gd name="connsiteY4" fmla="*/ 1069734 h 1274521"/>
              <a:gd name="connsiteX5" fmla="*/ 1647825 w 1647825"/>
              <a:gd name="connsiteY5" fmla="*/ 1274521 h 1274521"/>
              <a:gd name="connsiteX0" fmla="*/ 0 w 1342256"/>
              <a:gd name="connsiteY0" fmla="*/ 141046 h 1069734"/>
              <a:gd name="connsiteX1" fmla="*/ 133350 w 1342256"/>
              <a:gd name="connsiteY1" fmla="*/ 26746 h 1069734"/>
              <a:gd name="connsiteX2" fmla="*/ 314325 w 1342256"/>
              <a:gd name="connsiteY2" fmla="*/ 26746 h 1069734"/>
              <a:gd name="connsiteX3" fmla="*/ 676275 w 1342256"/>
              <a:gd name="connsiteY3" fmla="*/ 322021 h 1069734"/>
              <a:gd name="connsiteX4" fmla="*/ 1342256 w 1342256"/>
              <a:gd name="connsiteY4" fmla="*/ 1069734 h 1069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256" h="1069734">
                <a:moveTo>
                  <a:pt x="0" y="141046"/>
                </a:moveTo>
                <a:cubicBezTo>
                  <a:pt x="40481" y="93421"/>
                  <a:pt x="80963" y="45796"/>
                  <a:pt x="133350" y="26746"/>
                </a:cubicBezTo>
                <a:cubicBezTo>
                  <a:pt x="185738" y="7696"/>
                  <a:pt x="223838" y="-22466"/>
                  <a:pt x="314325" y="26746"/>
                </a:cubicBezTo>
                <a:cubicBezTo>
                  <a:pt x="404812" y="75958"/>
                  <a:pt x="504953" y="148190"/>
                  <a:pt x="676275" y="322021"/>
                </a:cubicBezTo>
                <a:cubicBezTo>
                  <a:pt x="847597" y="495852"/>
                  <a:pt x="1180331" y="910984"/>
                  <a:pt x="1342256" y="1069734"/>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custDataLst>
              <p:tags r:id="rId19"/>
            </p:custDataLst>
          </p:nvPr>
        </p:nvSpPr>
        <p:spPr>
          <a:xfrm>
            <a:off x="3409950" y="6054313"/>
            <a:ext cx="533400" cy="124375"/>
          </a:xfrm>
          <a:custGeom>
            <a:avLst/>
            <a:gdLst>
              <a:gd name="connsiteX0" fmla="*/ 0 w 533400"/>
              <a:gd name="connsiteY0" fmla="*/ 0 h 124375"/>
              <a:gd name="connsiteX1" fmla="*/ 152400 w 533400"/>
              <a:gd name="connsiteY1" fmla="*/ 85725 h 124375"/>
              <a:gd name="connsiteX2" fmla="*/ 390525 w 533400"/>
              <a:gd name="connsiteY2" fmla="*/ 123825 h 124375"/>
              <a:gd name="connsiteX3" fmla="*/ 533400 w 533400"/>
              <a:gd name="connsiteY3" fmla="*/ 104775 h 124375"/>
            </a:gdLst>
            <a:ahLst/>
            <a:cxnLst>
              <a:cxn ang="0">
                <a:pos x="connsiteX0" y="connsiteY0"/>
              </a:cxn>
              <a:cxn ang="0">
                <a:pos x="connsiteX1" y="connsiteY1"/>
              </a:cxn>
              <a:cxn ang="0">
                <a:pos x="connsiteX2" y="connsiteY2"/>
              </a:cxn>
              <a:cxn ang="0">
                <a:pos x="connsiteX3" y="connsiteY3"/>
              </a:cxn>
            </a:cxnLst>
            <a:rect l="l" t="t" r="r" b="b"/>
            <a:pathLst>
              <a:path w="533400" h="124375">
                <a:moveTo>
                  <a:pt x="0" y="0"/>
                </a:moveTo>
                <a:cubicBezTo>
                  <a:pt x="43656" y="32544"/>
                  <a:pt x="87313" y="65088"/>
                  <a:pt x="152400" y="85725"/>
                </a:cubicBezTo>
                <a:cubicBezTo>
                  <a:pt x="217487" y="106362"/>
                  <a:pt x="327025" y="120650"/>
                  <a:pt x="390525" y="123825"/>
                </a:cubicBezTo>
                <a:cubicBezTo>
                  <a:pt x="454025" y="127000"/>
                  <a:pt x="493712" y="115887"/>
                  <a:pt x="533400" y="10477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Flèche droite rayée 101"/>
          <p:cNvSpPr/>
          <p:nvPr>
            <p:custDataLst>
              <p:tags r:id="rId20"/>
            </p:custDataLst>
          </p:nvPr>
        </p:nvSpPr>
        <p:spPr>
          <a:xfrm rot="624350">
            <a:off x="2066900" y="5008333"/>
            <a:ext cx="355928" cy="208238"/>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Flèche droite rayée 102"/>
          <p:cNvSpPr/>
          <p:nvPr>
            <p:custDataLst>
              <p:tags r:id="rId21"/>
            </p:custDataLst>
          </p:nvPr>
        </p:nvSpPr>
        <p:spPr>
          <a:xfrm rot="20963552">
            <a:off x="3454919" y="5869669"/>
            <a:ext cx="355928" cy="208238"/>
          </a:xfrm>
          <a:prstGeom prst="stripedRightArrow">
            <a:avLst/>
          </a:prstGeom>
          <a:solidFill>
            <a:srgbClr val="00FF00"/>
          </a:solidFill>
          <a:ln w="3175">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ZoneTexte 99"/>
          <p:cNvSpPr txBox="1"/>
          <p:nvPr>
            <p:custDataLst>
              <p:tags r:id="rId22"/>
            </p:custDataLst>
          </p:nvPr>
        </p:nvSpPr>
        <p:spPr>
          <a:xfrm>
            <a:off x="1082839" y="3720308"/>
            <a:ext cx="8005011" cy="1077218"/>
          </a:xfrm>
          <a:prstGeom prst="rect">
            <a:avLst/>
          </a:prstGeom>
          <a:noFill/>
        </p:spPr>
        <p:txBody>
          <a:bodyPr wrap="square" rtlCol="0">
            <a:spAutoFit/>
          </a:bodyPr>
          <a:lstStyle/>
          <a:p>
            <a:pPr algn="just"/>
            <a:r>
              <a:rPr lang="fr-FR" sz="1600" b="1" dirty="0" smtClean="0">
                <a:latin typeface="Arial" pitchFamily="34" charset="0"/>
                <a:cs typeface="Arial" pitchFamily="34" charset="0"/>
              </a:rPr>
              <a:t>Sur ce genre de capteur, on aura très souvent  un effet d’hystérésis: </a:t>
            </a:r>
          </a:p>
          <a:p>
            <a:pPr algn="just"/>
            <a:r>
              <a:rPr lang="fr-FR" sz="1600" b="1" dirty="0" smtClean="0">
                <a:latin typeface="Arial" pitchFamily="34" charset="0"/>
                <a:cs typeface="Arial" pitchFamily="34" charset="0"/>
              </a:rPr>
              <a:t>Les contacts changeront d’état en dessous d’un seuil bas (SB), puis reviendront à la position normale quand la pression sera au-dessus niveau haut (NH) . </a:t>
            </a:r>
          </a:p>
          <a:p>
            <a:pPr algn="r"/>
            <a:r>
              <a:rPr lang="fr-FR" sz="1600" b="1" dirty="0" smtClean="0">
                <a:latin typeface="Arial" pitchFamily="34" charset="0"/>
                <a:cs typeface="Arial" pitchFamily="34" charset="0"/>
              </a:rPr>
              <a:t>Ces seuils seront quelquefois réglables.</a:t>
            </a:r>
            <a:endParaRPr lang="fr-FR" sz="1600" b="1" dirty="0">
              <a:latin typeface="Arial" pitchFamily="34" charset="0"/>
              <a:cs typeface="Arial" pitchFamily="34" charset="0"/>
            </a:endParaRPr>
          </a:p>
        </p:txBody>
      </p:sp>
    </p:spTree>
    <p:extLst>
      <p:ext uri="{BB962C8B-B14F-4D97-AF65-F5344CB8AC3E}">
        <p14:creationId xmlns:p14="http://schemas.microsoft.com/office/powerpoint/2010/main" val="163145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7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4000"/>
                            </p:stCondLst>
                            <p:childTnLst>
                              <p:par>
                                <p:cTn id="13" presetID="53" presetClass="entr" presetSubtype="16"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p:cTn id="15" dur="500" fill="hold"/>
                                        <p:tgtEl>
                                          <p:spTgt spid="1026"/>
                                        </p:tgtEl>
                                        <p:attrNameLst>
                                          <p:attrName>ppt_w</p:attrName>
                                        </p:attrNameLst>
                                      </p:cBhvr>
                                      <p:tavLst>
                                        <p:tav tm="0">
                                          <p:val>
                                            <p:fltVal val="0"/>
                                          </p:val>
                                        </p:tav>
                                        <p:tav tm="100000">
                                          <p:val>
                                            <p:strVal val="#ppt_w"/>
                                          </p:val>
                                        </p:tav>
                                      </p:tavLst>
                                    </p:anim>
                                    <p:anim calcmode="lin" valueType="num">
                                      <p:cBhvr>
                                        <p:cTn id="16" dur="500" fill="hold"/>
                                        <p:tgtEl>
                                          <p:spTgt spid="1026"/>
                                        </p:tgtEl>
                                        <p:attrNameLst>
                                          <p:attrName>ppt_h</p:attrName>
                                        </p:attrNameLst>
                                      </p:cBhvr>
                                      <p:tavLst>
                                        <p:tav tm="0">
                                          <p:val>
                                            <p:fltVal val="0"/>
                                          </p:val>
                                        </p:tav>
                                        <p:tav tm="100000">
                                          <p:val>
                                            <p:strVal val="#ppt_h"/>
                                          </p:val>
                                        </p:tav>
                                      </p:tavLst>
                                    </p:anim>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100"/>
                                        </p:tgtEl>
                                        <p:attrNameLst>
                                          <p:attrName>style.visibility</p:attrName>
                                        </p:attrNameLst>
                                      </p:cBhvr>
                                      <p:to>
                                        <p:strVal val="visible"/>
                                      </p:to>
                                    </p:set>
                                    <p:animEffect transition="in" filter="fade">
                                      <p:cBhvr>
                                        <p:cTn id="22" dur="500"/>
                                        <p:tgtEl>
                                          <p:spTgt spid="100"/>
                                        </p:tgtEl>
                                      </p:cBhvr>
                                    </p:animEffect>
                                  </p:childTnLst>
                                </p:cTn>
                              </p:par>
                            </p:childTnLst>
                          </p:cTn>
                        </p:par>
                        <p:par>
                          <p:cTn id="23" fill="hold">
                            <p:stCondLst>
                              <p:cond delay="2900"/>
                            </p:stCondLst>
                            <p:childTnLst>
                              <p:par>
                                <p:cTn id="24" presetID="53" presetClass="entr" presetSubtype="16" fill="hold" nodeType="afterEffect">
                                  <p:stCondLst>
                                    <p:cond delay="0"/>
                                  </p:stCondLst>
                                  <p:childTnLst>
                                    <p:set>
                                      <p:cBhvr>
                                        <p:cTn id="25" dur="1" fill="hold">
                                          <p:stCondLst>
                                            <p:cond delay="0"/>
                                          </p:stCondLst>
                                        </p:cTn>
                                        <p:tgtEl>
                                          <p:spTgt spid="58"/>
                                        </p:tgtEl>
                                        <p:attrNameLst>
                                          <p:attrName>style.visibility</p:attrName>
                                        </p:attrNameLst>
                                      </p:cBhvr>
                                      <p:to>
                                        <p:strVal val="visible"/>
                                      </p:to>
                                    </p:set>
                                    <p:anim calcmode="lin" valueType="num">
                                      <p:cBhvr>
                                        <p:cTn id="26" dur="500" fill="hold"/>
                                        <p:tgtEl>
                                          <p:spTgt spid="58"/>
                                        </p:tgtEl>
                                        <p:attrNameLst>
                                          <p:attrName>ppt_w</p:attrName>
                                        </p:attrNameLst>
                                      </p:cBhvr>
                                      <p:tavLst>
                                        <p:tav tm="0">
                                          <p:val>
                                            <p:fltVal val="0"/>
                                          </p:val>
                                        </p:tav>
                                        <p:tav tm="100000">
                                          <p:val>
                                            <p:strVal val="#ppt_w"/>
                                          </p:val>
                                        </p:tav>
                                      </p:tavLst>
                                    </p:anim>
                                    <p:anim calcmode="lin" valueType="num">
                                      <p:cBhvr>
                                        <p:cTn id="27" dur="500" fill="hold"/>
                                        <p:tgtEl>
                                          <p:spTgt spid="58"/>
                                        </p:tgtEl>
                                        <p:attrNameLst>
                                          <p:attrName>ppt_h</p:attrName>
                                        </p:attrNameLst>
                                      </p:cBhvr>
                                      <p:tavLst>
                                        <p:tav tm="0">
                                          <p:val>
                                            <p:fltVal val="0"/>
                                          </p:val>
                                        </p:tav>
                                        <p:tav tm="100000">
                                          <p:val>
                                            <p:strVal val="#ppt_h"/>
                                          </p:val>
                                        </p:tav>
                                      </p:tavLst>
                                    </p:anim>
                                    <p:animEffect transition="in" filter="fade">
                                      <p:cBhvr>
                                        <p:cTn id="28" dur="500"/>
                                        <p:tgtEl>
                                          <p:spTgt spid="58"/>
                                        </p:tgtEl>
                                      </p:cBhvr>
                                    </p:animEffect>
                                  </p:childTnLst>
                                </p:cTn>
                              </p:par>
                              <p:par>
                                <p:cTn id="29" presetID="53" presetClass="entr" presetSubtype="16" fill="hold" nodeType="withEffect">
                                  <p:stCondLst>
                                    <p:cond delay="0"/>
                                  </p:stCondLst>
                                  <p:childTnLst>
                                    <p:set>
                                      <p:cBhvr>
                                        <p:cTn id="30" dur="1" fill="hold">
                                          <p:stCondLst>
                                            <p:cond delay="0"/>
                                          </p:stCondLst>
                                        </p:cTn>
                                        <p:tgtEl>
                                          <p:spTgt spid="78"/>
                                        </p:tgtEl>
                                        <p:attrNameLst>
                                          <p:attrName>style.visibility</p:attrName>
                                        </p:attrNameLst>
                                      </p:cBhvr>
                                      <p:to>
                                        <p:strVal val="visible"/>
                                      </p:to>
                                    </p:set>
                                    <p:anim calcmode="lin" valueType="num">
                                      <p:cBhvr>
                                        <p:cTn id="31" dur="500" fill="hold"/>
                                        <p:tgtEl>
                                          <p:spTgt spid="78"/>
                                        </p:tgtEl>
                                        <p:attrNameLst>
                                          <p:attrName>ppt_w</p:attrName>
                                        </p:attrNameLst>
                                      </p:cBhvr>
                                      <p:tavLst>
                                        <p:tav tm="0">
                                          <p:val>
                                            <p:fltVal val="0"/>
                                          </p:val>
                                        </p:tav>
                                        <p:tav tm="100000">
                                          <p:val>
                                            <p:strVal val="#ppt_w"/>
                                          </p:val>
                                        </p:tav>
                                      </p:tavLst>
                                    </p:anim>
                                    <p:anim calcmode="lin" valueType="num">
                                      <p:cBhvr>
                                        <p:cTn id="32" dur="500" fill="hold"/>
                                        <p:tgtEl>
                                          <p:spTgt spid="78"/>
                                        </p:tgtEl>
                                        <p:attrNameLst>
                                          <p:attrName>ppt_h</p:attrName>
                                        </p:attrNameLst>
                                      </p:cBhvr>
                                      <p:tavLst>
                                        <p:tav tm="0">
                                          <p:val>
                                            <p:fltVal val="0"/>
                                          </p:val>
                                        </p:tav>
                                        <p:tav tm="100000">
                                          <p:val>
                                            <p:strVal val="#ppt_h"/>
                                          </p:val>
                                        </p:tav>
                                      </p:tavLst>
                                    </p:anim>
                                    <p:animEffect transition="in" filter="fade">
                                      <p:cBhvr>
                                        <p:cTn id="33" dur="500"/>
                                        <p:tgtEl>
                                          <p:spTgt spid="78"/>
                                        </p:tgtEl>
                                      </p:cBhvr>
                                    </p:animEffect>
                                  </p:childTnLst>
                                </p:cTn>
                              </p:par>
                            </p:childTnLst>
                          </p:cTn>
                        </p:par>
                        <p:par>
                          <p:cTn id="34" fill="hold">
                            <p:stCondLst>
                              <p:cond delay="3400"/>
                            </p:stCondLst>
                            <p:childTnLst>
                              <p:par>
                                <p:cTn id="35" presetID="53" presetClass="entr" presetSubtype="16" fill="hold" nodeType="afterEffect">
                                  <p:stCondLst>
                                    <p:cond delay="0"/>
                                  </p:stCondLst>
                                  <p:childTnLst>
                                    <p:set>
                                      <p:cBhvr>
                                        <p:cTn id="36" dur="1" fill="hold">
                                          <p:stCondLst>
                                            <p:cond delay="0"/>
                                          </p:stCondLst>
                                        </p:cTn>
                                        <p:tgtEl>
                                          <p:spTgt spid="83"/>
                                        </p:tgtEl>
                                        <p:attrNameLst>
                                          <p:attrName>style.visibility</p:attrName>
                                        </p:attrNameLst>
                                      </p:cBhvr>
                                      <p:to>
                                        <p:strVal val="visible"/>
                                      </p:to>
                                    </p:set>
                                    <p:anim calcmode="lin" valueType="num">
                                      <p:cBhvr>
                                        <p:cTn id="37" dur="500" fill="hold"/>
                                        <p:tgtEl>
                                          <p:spTgt spid="83"/>
                                        </p:tgtEl>
                                        <p:attrNameLst>
                                          <p:attrName>ppt_w</p:attrName>
                                        </p:attrNameLst>
                                      </p:cBhvr>
                                      <p:tavLst>
                                        <p:tav tm="0">
                                          <p:val>
                                            <p:fltVal val="0"/>
                                          </p:val>
                                        </p:tav>
                                        <p:tav tm="100000">
                                          <p:val>
                                            <p:strVal val="#ppt_w"/>
                                          </p:val>
                                        </p:tav>
                                      </p:tavLst>
                                    </p:anim>
                                    <p:anim calcmode="lin" valueType="num">
                                      <p:cBhvr>
                                        <p:cTn id="38" dur="500" fill="hold"/>
                                        <p:tgtEl>
                                          <p:spTgt spid="83"/>
                                        </p:tgtEl>
                                        <p:attrNameLst>
                                          <p:attrName>ppt_h</p:attrName>
                                        </p:attrNameLst>
                                      </p:cBhvr>
                                      <p:tavLst>
                                        <p:tav tm="0">
                                          <p:val>
                                            <p:fltVal val="0"/>
                                          </p:val>
                                        </p:tav>
                                        <p:tav tm="100000">
                                          <p:val>
                                            <p:strVal val="#ppt_h"/>
                                          </p:val>
                                        </p:tav>
                                      </p:tavLst>
                                    </p:anim>
                                    <p:animEffect transition="in" filter="fade">
                                      <p:cBhvr>
                                        <p:cTn id="39" dur="500"/>
                                        <p:tgtEl>
                                          <p:spTgt spid="83"/>
                                        </p:tgtEl>
                                      </p:cBhvr>
                                    </p:animEffect>
                                  </p:childTnLst>
                                </p:cTn>
                              </p:par>
                            </p:childTnLst>
                          </p:cTn>
                        </p:par>
                        <p:par>
                          <p:cTn id="40" fill="hold">
                            <p:stCondLst>
                              <p:cond delay="3900"/>
                            </p:stCondLst>
                            <p:childTnLst>
                              <p:par>
                                <p:cTn id="41" presetID="10" presetClass="entr" presetSubtype="0" fill="hold" grpId="0" nodeType="afterEffect">
                                  <p:stCondLst>
                                    <p:cond delay="0"/>
                                  </p:stCondLst>
                                  <p:childTnLst>
                                    <p:set>
                                      <p:cBhvr>
                                        <p:cTn id="42" dur="1" fill="hold">
                                          <p:stCondLst>
                                            <p:cond delay="0"/>
                                          </p:stCondLst>
                                        </p:cTn>
                                        <p:tgtEl>
                                          <p:spTgt spid="94"/>
                                        </p:tgtEl>
                                        <p:attrNameLst>
                                          <p:attrName>style.visibility</p:attrName>
                                        </p:attrNameLst>
                                      </p:cBhvr>
                                      <p:to>
                                        <p:strVal val="visible"/>
                                      </p:to>
                                    </p:set>
                                    <p:animEffect transition="in" filter="fade">
                                      <p:cBhvr>
                                        <p:cTn id="43" dur="500"/>
                                        <p:tgtEl>
                                          <p:spTgt spid="94"/>
                                        </p:tgtEl>
                                      </p:cBhvr>
                                    </p:animEffect>
                                  </p:childTnLst>
                                </p:cTn>
                              </p:par>
                            </p:childTnLst>
                          </p:cTn>
                        </p:par>
                        <p:par>
                          <p:cTn id="44" fill="hold">
                            <p:stCondLst>
                              <p:cond delay="4400"/>
                            </p:stCondLst>
                            <p:childTnLst>
                              <p:par>
                                <p:cTn id="45" presetID="10" presetClass="entr" presetSubtype="0" fill="hold" grpId="0" nodeType="afterEffect">
                                  <p:stCondLst>
                                    <p:cond delay="0"/>
                                  </p:stCondLst>
                                  <p:childTnLst>
                                    <p:set>
                                      <p:cBhvr>
                                        <p:cTn id="46" dur="1" fill="hold">
                                          <p:stCondLst>
                                            <p:cond delay="0"/>
                                          </p:stCondLst>
                                        </p:cTn>
                                        <p:tgtEl>
                                          <p:spTgt spid="93"/>
                                        </p:tgtEl>
                                        <p:attrNameLst>
                                          <p:attrName>style.visibility</p:attrName>
                                        </p:attrNameLst>
                                      </p:cBhvr>
                                      <p:to>
                                        <p:strVal val="visible"/>
                                      </p:to>
                                    </p:set>
                                    <p:animEffect transition="in" filter="fade">
                                      <p:cBhvr>
                                        <p:cTn id="47" dur="500"/>
                                        <p:tgtEl>
                                          <p:spTgt spid="93"/>
                                        </p:tgtEl>
                                      </p:cBhvr>
                                    </p:animEffect>
                                  </p:childTnLst>
                                </p:cTn>
                              </p:par>
                            </p:childTnLst>
                          </p:cTn>
                        </p:par>
                        <p:par>
                          <p:cTn id="48" fill="hold">
                            <p:stCondLst>
                              <p:cond delay="4900"/>
                            </p:stCondLst>
                            <p:childTnLst>
                              <p:par>
                                <p:cTn id="49" presetID="10" presetClass="entr" presetSubtype="0" fill="hold" grpId="0" nodeType="afterEffect">
                                  <p:stCondLst>
                                    <p:cond delay="0"/>
                                  </p:stCondLst>
                                  <p:childTnLst>
                                    <p:set>
                                      <p:cBhvr>
                                        <p:cTn id="50" dur="1" fill="hold">
                                          <p:stCondLst>
                                            <p:cond delay="0"/>
                                          </p:stCondLst>
                                        </p:cTn>
                                        <p:tgtEl>
                                          <p:spTgt spid="88"/>
                                        </p:tgtEl>
                                        <p:attrNameLst>
                                          <p:attrName>style.visibility</p:attrName>
                                        </p:attrNameLst>
                                      </p:cBhvr>
                                      <p:to>
                                        <p:strVal val="visible"/>
                                      </p:to>
                                    </p:set>
                                    <p:animEffect transition="in" filter="fade">
                                      <p:cBhvr>
                                        <p:cTn id="51" dur="500"/>
                                        <p:tgtEl>
                                          <p:spTgt spid="88"/>
                                        </p:tgtEl>
                                      </p:cBhvr>
                                    </p:animEffect>
                                  </p:childTnLst>
                                </p:cTn>
                              </p:par>
                            </p:childTnLst>
                          </p:cTn>
                        </p:par>
                        <p:par>
                          <p:cTn id="52" fill="hold">
                            <p:stCondLst>
                              <p:cond delay="5400"/>
                            </p:stCondLst>
                            <p:childTnLst>
                              <p:par>
                                <p:cTn id="53" presetID="22" presetClass="entr" presetSubtype="8" fill="hold" nodeType="after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wipe(left)">
                                      <p:cBhvr>
                                        <p:cTn id="55" dur="500"/>
                                        <p:tgtEl>
                                          <p:spTgt spid="90"/>
                                        </p:tgtEl>
                                      </p:cBhvr>
                                    </p:animEffect>
                                  </p:childTnLst>
                                </p:cTn>
                              </p:par>
                            </p:childTnLst>
                          </p:cTn>
                        </p:par>
                        <p:par>
                          <p:cTn id="56" fill="hold">
                            <p:stCondLst>
                              <p:cond delay="5900"/>
                            </p:stCondLst>
                            <p:childTnLst>
                              <p:par>
                                <p:cTn id="57" presetID="10" presetClass="entr" presetSubtype="0" fill="hold" grpId="0" nodeType="afterEffect">
                                  <p:stCondLst>
                                    <p:cond delay="0"/>
                                  </p:stCondLst>
                                  <p:childTnLst>
                                    <p:set>
                                      <p:cBhvr>
                                        <p:cTn id="58" dur="1" fill="hold">
                                          <p:stCondLst>
                                            <p:cond delay="0"/>
                                          </p:stCondLst>
                                        </p:cTn>
                                        <p:tgtEl>
                                          <p:spTgt spid="92"/>
                                        </p:tgtEl>
                                        <p:attrNameLst>
                                          <p:attrName>style.visibility</p:attrName>
                                        </p:attrNameLst>
                                      </p:cBhvr>
                                      <p:to>
                                        <p:strVal val="visible"/>
                                      </p:to>
                                    </p:set>
                                    <p:animEffect transition="in" filter="fade">
                                      <p:cBhvr>
                                        <p:cTn id="59" dur="500"/>
                                        <p:tgtEl>
                                          <p:spTgt spid="92"/>
                                        </p:tgtEl>
                                      </p:cBhvr>
                                    </p:animEffect>
                                  </p:childTnLst>
                                </p:cTn>
                              </p:par>
                            </p:childTnLst>
                          </p:cTn>
                        </p:par>
                        <p:par>
                          <p:cTn id="60" fill="hold">
                            <p:stCondLst>
                              <p:cond delay="6400"/>
                            </p:stCondLst>
                            <p:childTnLst>
                              <p:par>
                                <p:cTn id="61" presetID="22" presetClass="entr" presetSubtype="8" fill="hold" nodeType="afterEffect">
                                  <p:stCondLst>
                                    <p:cond delay="0"/>
                                  </p:stCondLst>
                                  <p:childTnLst>
                                    <p:set>
                                      <p:cBhvr>
                                        <p:cTn id="62" dur="1" fill="hold">
                                          <p:stCondLst>
                                            <p:cond delay="0"/>
                                          </p:stCondLst>
                                        </p:cTn>
                                        <p:tgtEl>
                                          <p:spTgt spid="86"/>
                                        </p:tgtEl>
                                        <p:attrNameLst>
                                          <p:attrName>style.visibility</p:attrName>
                                        </p:attrNameLst>
                                      </p:cBhvr>
                                      <p:to>
                                        <p:strVal val="visible"/>
                                      </p:to>
                                    </p:set>
                                    <p:animEffect transition="in" filter="wipe(left)">
                                      <p:cBhvr>
                                        <p:cTn id="63" dur="500"/>
                                        <p:tgtEl>
                                          <p:spTgt spid="86"/>
                                        </p:tgtEl>
                                      </p:cBhvr>
                                    </p:animEffect>
                                  </p:childTnLst>
                                </p:cTn>
                              </p:par>
                            </p:childTnLst>
                          </p:cTn>
                        </p:par>
                        <p:par>
                          <p:cTn id="64" fill="hold">
                            <p:stCondLst>
                              <p:cond delay="6900"/>
                            </p:stCondLst>
                            <p:childTnLst>
                              <p:par>
                                <p:cTn id="65" presetID="53" presetClass="entr" presetSubtype="16" fill="hold" grpId="1" nodeType="after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500" fill="hold"/>
                                        <p:tgtEl>
                                          <p:spTgt spid="7"/>
                                        </p:tgtEl>
                                        <p:attrNameLst>
                                          <p:attrName>ppt_w</p:attrName>
                                        </p:attrNameLst>
                                      </p:cBhvr>
                                      <p:tavLst>
                                        <p:tav tm="0">
                                          <p:val>
                                            <p:fltVal val="0"/>
                                          </p:val>
                                        </p:tav>
                                        <p:tav tm="100000">
                                          <p:val>
                                            <p:strVal val="#ppt_w"/>
                                          </p:val>
                                        </p:tav>
                                      </p:tavLst>
                                    </p:anim>
                                    <p:anim calcmode="lin" valueType="num">
                                      <p:cBhvr>
                                        <p:cTn id="68" dur="500" fill="hold"/>
                                        <p:tgtEl>
                                          <p:spTgt spid="7"/>
                                        </p:tgtEl>
                                        <p:attrNameLst>
                                          <p:attrName>ppt_h</p:attrName>
                                        </p:attrNameLst>
                                      </p:cBhvr>
                                      <p:tavLst>
                                        <p:tav tm="0">
                                          <p:val>
                                            <p:fltVal val="0"/>
                                          </p:val>
                                        </p:tav>
                                        <p:tav tm="100000">
                                          <p:val>
                                            <p:strVal val="#ppt_h"/>
                                          </p:val>
                                        </p:tav>
                                      </p:tavLst>
                                    </p:anim>
                                    <p:animEffect transition="in" filter="fade">
                                      <p:cBhvr>
                                        <p:cTn id="69" dur="500"/>
                                        <p:tgtEl>
                                          <p:spTgt spid="7"/>
                                        </p:tgtEl>
                                      </p:cBhvr>
                                    </p:animEffect>
                                  </p:childTnLst>
                                </p:cTn>
                              </p:par>
                            </p:childTnLst>
                          </p:cTn>
                        </p:par>
                        <p:par>
                          <p:cTn id="70" fill="hold">
                            <p:stCondLst>
                              <p:cond delay="7400"/>
                            </p:stCondLst>
                            <p:childTnLst>
                              <p:par>
                                <p:cTn id="71" presetID="26" presetClass="emph" presetSubtype="0" fill="hold" grpId="0" nodeType="afterEffect">
                                  <p:stCondLst>
                                    <p:cond delay="0"/>
                                  </p:stCondLst>
                                  <p:childTnLst>
                                    <p:animEffect transition="out" filter="fade">
                                      <p:cBhvr>
                                        <p:cTn id="72" dur="500" tmFilter="0, 0; .2, .5; .8, .5; 1, 0"/>
                                        <p:tgtEl>
                                          <p:spTgt spid="7"/>
                                        </p:tgtEl>
                                      </p:cBhvr>
                                    </p:animEffect>
                                    <p:animScale>
                                      <p:cBhvr>
                                        <p:cTn id="73"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91"/>
                                        </p:tgtEl>
                                        <p:attrNameLst>
                                          <p:attrName>style.visibility</p:attrName>
                                        </p:attrNameLst>
                                      </p:cBhvr>
                                      <p:to>
                                        <p:strVal val="visible"/>
                                      </p:to>
                                    </p:set>
                                    <p:animEffect transition="in" filter="wipe(left)">
                                      <p:cBhvr>
                                        <p:cTn id="79" dur="1000"/>
                                        <p:tgtEl>
                                          <p:spTgt spid="91"/>
                                        </p:tgtEl>
                                      </p:cBhvr>
                                    </p:animEffect>
                                  </p:childTnLst>
                                </p:cTn>
                              </p:par>
                            </p:childTnLst>
                          </p:cTn>
                        </p:par>
                        <p:par>
                          <p:cTn id="80" fill="hold">
                            <p:stCondLst>
                              <p:cond delay="1000"/>
                            </p:stCondLst>
                            <p:childTnLst>
                              <p:par>
                                <p:cTn id="81" presetID="1" presetClass="entr" presetSubtype="0" fill="hold" grpId="1" nodeType="afterEffect">
                                  <p:stCondLst>
                                    <p:cond delay="0"/>
                                  </p:stCondLst>
                                  <p:childTnLst>
                                    <p:set>
                                      <p:cBhvr>
                                        <p:cTn id="82" dur="1" fill="hold">
                                          <p:stCondLst>
                                            <p:cond delay="0"/>
                                          </p:stCondLst>
                                        </p:cTn>
                                        <p:tgtEl>
                                          <p:spTgt spid="96"/>
                                        </p:tgtEl>
                                        <p:attrNameLst>
                                          <p:attrName>style.visibility</p:attrName>
                                        </p:attrNameLst>
                                      </p:cBhvr>
                                      <p:to>
                                        <p:strVal val="visible"/>
                                      </p:to>
                                    </p:set>
                                  </p:childTnLst>
                                </p:cTn>
                              </p:par>
                            </p:childTnLst>
                          </p:cTn>
                        </p:par>
                        <p:par>
                          <p:cTn id="83" fill="hold">
                            <p:stCondLst>
                              <p:cond delay="1000"/>
                            </p:stCondLst>
                            <p:childTnLst>
                              <p:par>
                                <p:cTn id="84" presetID="63" presetClass="path" presetSubtype="0" repeatCount="indefinite" accel="50000" decel="50000" fill="hold" grpId="0" nodeType="afterEffect">
                                  <p:stCondLst>
                                    <p:cond delay="0"/>
                                  </p:stCondLst>
                                  <p:endCondLst>
                                    <p:cond evt="onNext" delay="0">
                                      <p:tgtEl>
                                        <p:sldTgt/>
                                      </p:tgtEl>
                                    </p:cond>
                                  </p:endCondLst>
                                  <p:childTnLst>
                                    <p:animMotion origin="layout" path="M -2.77778E-6 -3.7037E-7 L 0.57066 -0.03009 " pathEditMode="relative" rAng="0" ptsTypes="AA">
                                      <p:cBhvr>
                                        <p:cTn id="85" dur="2000" fill="hold"/>
                                        <p:tgtEl>
                                          <p:spTgt spid="96"/>
                                        </p:tgtEl>
                                        <p:attrNameLst>
                                          <p:attrName>ppt_x</p:attrName>
                                          <p:attrName>ppt_y</p:attrName>
                                        </p:attrNameLst>
                                      </p:cBhvr>
                                      <p:rCtr x="28524" y="-1505"/>
                                    </p:animMotion>
                                  </p:childTnLst>
                                </p:cTn>
                              </p:par>
                              <p:par>
                                <p:cTn id="86" presetID="1" presetClass="exit" presetSubtype="0" fill="hold" nodeType="withEffect">
                                  <p:stCondLst>
                                    <p:cond delay="1500"/>
                                  </p:stCondLst>
                                  <p:childTnLst>
                                    <p:set>
                                      <p:cBhvr>
                                        <p:cTn id="87" dur="1" fill="hold">
                                          <p:stCondLst>
                                            <p:cond delay="0"/>
                                          </p:stCondLst>
                                        </p:cTn>
                                        <p:tgtEl>
                                          <p:spTgt spid="78"/>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97"/>
                                        </p:tgtEl>
                                        <p:attrNameLst>
                                          <p:attrName>style.visibility</p:attrName>
                                        </p:attrNameLst>
                                      </p:cBhvr>
                                      <p:to>
                                        <p:strVal val="visible"/>
                                      </p:to>
                                    </p:set>
                                    <p:animEffect transition="in" filter="wipe(left)">
                                      <p:cBhvr>
                                        <p:cTn id="92" dur="1000"/>
                                        <p:tgtEl>
                                          <p:spTgt spid="97"/>
                                        </p:tgtEl>
                                      </p:cBhvr>
                                    </p:animEffect>
                                  </p:childTnLst>
                                </p:cTn>
                              </p:par>
                              <p:par>
                                <p:cTn id="93" presetID="1" presetClass="exit" presetSubtype="0" fill="hold" grpId="2" nodeType="withEffect">
                                  <p:stCondLst>
                                    <p:cond delay="0"/>
                                  </p:stCondLst>
                                  <p:childTnLst>
                                    <p:set>
                                      <p:cBhvr>
                                        <p:cTn id="94" dur="1" fill="hold">
                                          <p:stCondLst>
                                            <p:cond delay="0"/>
                                          </p:stCondLst>
                                        </p:cTn>
                                        <p:tgtEl>
                                          <p:spTgt spid="96"/>
                                        </p:tgtEl>
                                        <p:attrNameLst>
                                          <p:attrName>style.visibility</p:attrName>
                                        </p:attrNameLst>
                                      </p:cBhvr>
                                      <p:to>
                                        <p:strVal val="hidden"/>
                                      </p:to>
                                    </p:set>
                                  </p:childTnLst>
                                </p:cTn>
                              </p:par>
                            </p:childTnLst>
                          </p:cTn>
                        </p:par>
                        <p:par>
                          <p:cTn id="95" fill="hold">
                            <p:stCondLst>
                              <p:cond delay="1000"/>
                            </p:stCondLst>
                            <p:childTnLst>
                              <p:par>
                                <p:cTn id="96" presetID="1" presetClass="entr" presetSubtype="0" fill="hold" grpId="1" nodeType="afterEffect">
                                  <p:stCondLst>
                                    <p:cond delay="0"/>
                                  </p:stCondLst>
                                  <p:childTnLst>
                                    <p:set>
                                      <p:cBhvr>
                                        <p:cTn id="97" dur="1" fill="hold">
                                          <p:stCondLst>
                                            <p:cond delay="0"/>
                                          </p:stCondLst>
                                        </p:cTn>
                                        <p:tgtEl>
                                          <p:spTgt spid="102"/>
                                        </p:tgtEl>
                                        <p:attrNameLst>
                                          <p:attrName>style.visibility</p:attrName>
                                        </p:attrNameLst>
                                      </p:cBhvr>
                                      <p:to>
                                        <p:strVal val="visible"/>
                                      </p:to>
                                    </p:set>
                                  </p:childTnLst>
                                </p:cTn>
                              </p:par>
                            </p:childTnLst>
                          </p:cTn>
                        </p:par>
                        <p:par>
                          <p:cTn id="98" fill="hold">
                            <p:stCondLst>
                              <p:cond delay="1000"/>
                            </p:stCondLst>
                            <p:childTnLst>
                              <p:par>
                                <p:cTn id="99" presetID="63" presetClass="path" presetSubtype="0" repeatCount="indefinite" accel="50000" decel="50000" fill="hold" grpId="0" nodeType="afterEffect">
                                  <p:stCondLst>
                                    <p:cond delay="0"/>
                                  </p:stCondLst>
                                  <p:childTnLst>
                                    <p:animMotion origin="layout" path="M 3.88889E-6 -3.7037E-7 L 0.43559 0.10116 " pathEditMode="relative" rAng="0" ptsTypes="AA">
                                      <p:cBhvr>
                                        <p:cTn id="100" dur="2000" fill="hold"/>
                                        <p:tgtEl>
                                          <p:spTgt spid="102"/>
                                        </p:tgtEl>
                                        <p:attrNameLst>
                                          <p:attrName>ppt_x</p:attrName>
                                          <p:attrName>ppt_y</p:attrName>
                                        </p:attrNameLst>
                                      </p:cBhvr>
                                      <p:rCtr x="21771" y="5046"/>
                                    </p:animMotion>
                                  </p:childTnLst>
                                </p:cTn>
                              </p:par>
                              <p:par>
                                <p:cTn id="101" presetID="1" presetClass="entr" presetSubtype="0" fill="hold" nodeType="withEffect">
                                  <p:stCondLst>
                                    <p:cond delay="1500"/>
                                  </p:stCondLst>
                                  <p:childTnLst>
                                    <p:set>
                                      <p:cBhvr>
                                        <p:cTn id="102" dur="1" fill="hold">
                                          <p:stCondLst>
                                            <p:cond delay="0"/>
                                          </p:stCondLst>
                                        </p:cTn>
                                        <p:tgtEl>
                                          <p:spTgt spid="78"/>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98"/>
                                        </p:tgtEl>
                                        <p:attrNameLst>
                                          <p:attrName>style.visibility</p:attrName>
                                        </p:attrNameLst>
                                      </p:cBhvr>
                                      <p:to>
                                        <p:strVal val="visible"/>
                                      </p:to>
                                    </p:set>
                                    <p:animEffect transition="in" filter="wipe(left)">
                                      <p:cBhvr>
                                        <p:cTn id="107" dur="2000"/>
                                        <p:tgtEl>
                                          <p:spTgt spid="98"/>
                                        </p:tgtEl>
                                      </p:cBhvr>
                                    </p:animEffect>
                                  </p:childTnLst>
                                </p:cTn>
                              </p:par>
                              <p:par>
                                <p:cTn id="108" presetID="1" presetClass="exit" presetSubtype="0" fill="hold" grpId="2" nodeType="withEffect">
                                  <p:stCondLst>
                                    <p:cond delay="0"/>
                                  </p:stCondLst>
                                  <p:childTnLst>
                                    <p:set>
                                      <p:cBhvr>
                                        <p:cTn id="109" dur="1" fill="hold">
                                          <p:stCondLst>
                                            <p:cond delay="0"/>
                                          </p:stCondLst>
                                        </p:cTn>
                                        <p:tgtEl>
                                          <p:spTgt spid="102"/>
                                        </p:tgtEl>
                                        <p:attrNameLst>
                                          <p:attrName>style.visibility</p:attrName>
                                        </p:attrNameLst>
                                      </p:cBhvr>
                                      <p:to>
                                        <p:strVal val="hidden"/>
                                      </p:to>
                                    </p:set>
                                  </p:childTnLst>
                                </p:cTn>
                              </p:par>
                            </p:childTnLst>
                          </p:cTn>
                        </p:par>
                        <p:par>
                          <p:cTn id="110" fill="hold">
                            <p:stCondLst>
                              <p:cond delay="2000"/>
                            </p:stCondLst>
                            <p:childTnLst>
                              <p:par>
                                <p:cTn id="111" presetID="1" presetClass="entr" presetSubtype="0" fill="hold" grpId="1" nodeType="afterEffect">
                                  <p:stCondLst>
                                    <p:cond delay="0"/>
                                  </p:stCondLst>
                                  <p:childTnLst>
                                    <p:set>
                                      <p:cBhvr>
                                        <p:cTn id="112" dur="1" fill="hold">
                                          <p:stCondLst>
                                            <p:cond delay="0"/>
                                          </p:stCondLst>
                                        </p:cTn>
                                        <p:tgtEl>
                                          <p:spTgt spid="103"/>
                                        </p:tgtEl>
                                        <p:attrNameLst>
                                          <p:attrName>style.visibility</p:attrName>
                                        </p:attrNameLst>
                                      </p:cBhvr>
                                      <p:to>
                                        <p:strVal val="visible"/>
                                      </p:to>
                                    </p:set>
                                  </p:childTnLst>
                                </p:cTn>
                              </p:par>
                            </p:childTnLst>
                          </p:cTn>
                        </p:par>
                        <p:par>
                          <p:cTn id="113" fill="hold">
                            <p:stCondLst>
                              <p:cond delay="2000"/>
                            </p:stCondLst>
                            <p:childTnLst>
                              <p:par>
                                <p:cTn id="114" presetID="63" presetClass="path" presetSubtype="0" repeatCount="indefinite" accel="50000" decel="50000" fill="hold" grpId="0" nodeType="afterEffect">
                                  <p:stCondLst>
                                    <p:cond delay="0"/>
                                  </p:stCondLst>
                                  <p:childTnLst>
                                    <p:animMotion origin="layout" path="M 0 0 L 0.25 0 E" pathEditMode="relative" ptsTypes="">
                                      <p:cBhvr>
                                        <p:cTn id="115" dur="1000" fill="hold"/>
                                        <p:tgtEl>
                                          <p:spTgt spid="103"/>
                                        </p:tgtEl>
                                        <p:attrNameLst>
                                          <p:attrName>ppt_x</p:attrName>
                                          <p:attrName>ppt_y</p:attrName>
                                        </p:attrNameLst>
                                      </p:cBhvr>
                                    </p:animMotion>
                                  </p:childTnLst>
                                </p:cTn>
                              </p:par>
                              <p:par>
                                <p:cTn id="116" presetID="1" presetClass="exit" presetSubtype="0" fill="hold" nodeType="withEffect">
                                  <p:stCondLst>
                                    <p:cond delay="500"/>
                                  </p:stCondLst>
                                  <p:childTnLst>
                                    <p:set>
                                      <p:cBhvr>
                                        <p:cTn id="117" dur="1" fill="hold">
                                          <p:stCondLst>
                                            <p:cond delay="0"/>
                                          </p:stCondLst>
                                        </p:cTn>
                                        <p:tgtEl>
                                          <p:spTgt spid="78"/>
                                        </p:tgtEl>
                                        <p:attrNameLst>
                                          <p:attrName>style.visibility</p:attrName>
                                        </p:attrNameLst>
                                      </p:cBhvr>
                                      <p:to>
                                        <p:strVal val="hidden"/>
                                      </p:to>
                                    </p:set>
                                  </p:childTnLst>
                                </p:cTn>
                              </p:par>
                            </p:childTnLst>
                          </p:cTn>
                        </p:par>
                        <p:par>
                          <p:cTn id="118" fill="hold">
                            <p:stCondLst>
                              <p:cond delay="3000"/>
                            </p:stCondLst>
                            <p:childTnLst>
                              <p:par>
                                <p:cTn id="119" presetID="22" presetClass="entr" presetSubtype="4" fill="hold" grpId="0" nodeType="afterEffect">
                                  <p:stCondLst>
                                    <p:cond delay="0"/>
                                  </p:stCondLst>
                                  <p:childTnLst>
                                    <p:set>
                                      <p:cBhvr>
                                        <p:cTn id="120" dur="1" fill="hold">
                                          <p:stCondLst>
                                            <p:cond delay="0"/>
                                          </p:stCondLst>
                                        </p:cTn>
                                        <p:tgtEl>
                                          <p:spTgt spid="99"/>
                                        </p:tgtEl>
                                        <p:attrNameLst>
                                          <p:attrName>style.visibility</p:attrName>
                                        </p:attrNameLst>
                                      </p:cBhvr>
                                      <p:to>
                                        <p:strVal val="visible"/>
                                      </p:to>
                                    </p:set>
                                    <p:animEffect transition="in" filter="wipe(down)">
                                      <p:cBhvr>
                                        <p:cTn id="121" dur="500"/>
                                        <p:tgtEl>
                                          <p:spTgt spid="99"/>
                                        </p:tgtEl>
                                      </p:cBhvr>
                                    </p:animEffect>
                                  </p:childTnLst>
                                </p:cTn>
                              </p:par>
                            </p:childTnLst>
                          </p:cTn>
                        </p:par>
                      </p:childTnLst>
                    </p:cTn>
                  </p:par>
                  <p:par>
                    <p:cTn id="122" fill="hold">
                      <p:stCondLst>
                        <p:cond delay="indefinite"/>
                      </p:stCondLst>
                      <p:childTnLst>
                        <p:par>
                          <p:cTn id="123" fill="hold">
                            <p:stCondLst>
                              <p:cond delay="0"/>
                            </p:stCondLst>
                            <p:childTnLst>
                              <p:par>
                                <p:cTn id="124" presetID="1" presetClass="exit" presetSubtype="0" fill="hold" grpId="2" nodeType="clickEffect">
                                  <p:stCondLst>
                                    <p:cond delay="0"/>
                                  </p:stCondLst>
                                  <p:childTnLst>
                                    <p:set>
                                      <p:cBhvr>
                                        <p:cTn id="125" dur="1" fill="hold">
                                          <p:stCondLst>
                                            <p:cond delay="0"/>
                                          </p:stCondLst>
                                        </p:cTn>
                                        <p:tgtEl>
                                          <p:spTgt spid="103"/>
                                        </p:tgtEl>
                                        <p:attrNameLst>
                                          <p:attrName>style.visibility</p:attrName>
                                        </p:attrNameLst>
                                      </p:cBhvr>
                                      <p:to>
                                        <p:strVal val="hidden"/>
                                      </p:to>
                                    </p:set>
                                  </p:childTnLst>
                                </p:cTn>
                              </p:par>
                              <p:par>
                                <p:cTn id="126" presetID="1" presetClass="exit" presetSubtype="0" fill="hold" grpId="1" nodeType="withEffect">
                                  <p:stCondLst>
                                    <p:cond delay="0"/>
                                  </p:stCondLst>
                                  <p:childTnLst>
                                    <p:set>
                                      <p:cBhvr>
                                        <p:cTn id="127" dur="1" fill="hold">
                                          <p:stCondLst>
                                            <p:cond delay="0"/>
                                          </p:stCondLst>
                                        </p:cTn>
                                        <p:tgtEl>
                                          <p:spTgt spid="99"/>
                                        </p:tgtEl>
                                        <p:attrNameLst>
                                          <p:attrName>style.visibility</p:attrName>
                                        </p:attrNameLst>
                                      </p:cBhvr>
                                      <p:to>
                                        <p:strVal val="hidden"/>
                                      </p:to>
                                    </p:set>
                                  </p:childTnLst>
                                </p:cTn>
                              </p:par>
                              <p:par>
                                <p:cTn id="128" presetID="1" presetClass="exit" presetSubtype="0" fill="hold" grpId="1" nodeType="withEffect">
                                  <p:stCondLst>
                                    <p:cond delay="0"/>
                                  </p:stCondLst>
                                  <p:childTnLst>
                                    <p:set>
                                      <p:cBhvr>
                                        <p:cTn id="129" dur="1" fill="hold">
                                          <p:stCondLst>
                                            <p:cond delay="0"/>
                                          </p:stCondLst>
                                        </p:cTn>
                                        <p:tgtEl>
                                          <p:spTgt spid="98"/>
                                        </p:tgtEl>
                                        <p:attrNameLst>
                                          <p:attrName>style.visibility</p:attrName>
                                        </p:attrNameLst>
                                      </p:cBhvr>
                                      <p:to>
                                        <p:strVal val="hidden"/>
                                      </p:to>
                                    </p:set>
                                  </p:childTnLst>
                                </p:cTn>
                              </p:par>
                              <p:par>
                                <p:cTn id="130" presetID="1" presetClass="exit" presetSubtype="0" fill="hold" grpId="3" nodeType="withEffect">
                                  <p:stCondLst>
                                    <p:cond delay="0"/>
                                  </p:stCondLst>
                                  <p:childTnLst>
                                    <p:set>
                                      <p:cBhvr>
                                        <p:cTn id="131" dur="1" fill="hold">
                                          <p:stCondLst>
                                            <p:cond delay="0"/>
                                          </p:stCondLst>
                                        </p:cTn>
                                        <p:tgtEl>
                                          <p:spTgt spid="102"/>
                                        </p:tgtEl>
                                        <p:attrNameLst>
                                          <p:attrName>style.visibility</p:attrName>
                                        </p:attrNameLst>
                                      </p:cBhvr>
                                      <p:to>
                                        <p:strVal val="hidden"/>
                                      </p:to>
                                    </p:set>
                                  </p:childTnLst>
                                </p:cTn>
                              </p:par>
                              <p:par>
                                <p:cTn id="132" presetID="1" presetClass="exit" presetSubtype="0" fill="hold" grpId="1" nodeType="withEffect">
                                  <p:stCondLst>
                                    <p:cond delay="0"/>
                                  </p:stCondLst>
                                  <p:childTnLst>
                                    <p:set>
                                      <p:cBhvr>
                                        <p:cTn id="133" dur="1" fill="hold">
                                          <p:stCondLst>
                                            <p:cond delay="0"/>
                                          </p:stCondLst>
                                        </p:cTn>
                                        <p:tgtEl>
                                          <p:spTgt spid="97"/>
                                        </p:tgtEl>
                                        <p:attrNameLst>
                                          <p:attrName>style.visibility</p:attrName>
                                        </p:attrNameLst>
                                      </p:cBhvr>
                                      <p:to>
                                        <p:strVal val="hidden"/>
                                      </p:to>
                                    </p:set>
                                  </p:childTnLst>
                                </p:cTn>
                              </p:par>
                              <p:par>
                                <p:cTn id="134" presetID="1" presetClass="exit" presetSubtype="0" fill="hold" grpId="3" nodeType="withEffect">
                                  <p:stCondLst>
                                    <p:cond delay="0"/>
                                  </p:stCondLst>
                                  <p:childTnLst>
                                    <p:set>
                                      <p:cBhvr>
                                        <p:cTn id="135" dur="1" fill="hold">
                                          <p:stCondLst>
                                            <p:cond delay="0"/>
                                          </p:stCondLst>
                                        </p:cTn>
                                        <p:tgtEl>
                                          <p:spTgt spid="96"/>
                                        </p:tgtEl>
                                        <p:attrNameLst>
                                          <p:attrName>style.visibility</p:attrName>
                                        </p:attrNameLst>
                                      </p:cBhvr>
                                      <p:to>
                                        <p:strVal val="hidden"/>
                                      </p:to>
                                    </p:set>
                                  </p:childTnLst>
                                </p:cTn>
                              </p:par>
                              <p:par>
                                <p:cTn id="136" presetID="1" presetClass="exit" presetSubtype="0" fill="hold" grpId="1" nodeType="withEffect">
                                  <p:stCondLst>
                                    <p:cond delay="0"/>
                                  </p:stCondLst>
                                  <p:childTnLst>
                                    <p:set>
                                      <p:cBhvr>
                                        <p:cTn id="137" dur="1" fill="hold">
                                          <p:stCondLst>
                                            <p:cond delay="0"/>
                                          </p:stCondLst>
                                        </p:cTn>
                                        <p:tgtEl>
                                          <p:spTgt spid="91"/>
                                        </p:tgtEl>
                                        <p:attrNameLst>
                                          <p:attrName>style.visibility</p:attrName>
                                        </p:attrNameLst>
                                      </p:cBhvr>
                                      <p:to>
                                        <p:strVal val="hidden"/>
                                      </p:to>
                                    </p:set>
                                  </p:childTnLst>
                                </p:cTn>
                              </p:par>
                              <p:par>
                                <p:cTn id="138" presetID="1" presetClass="entr" presetSubtype="0" fill="hold" nodeType="withEffect">
                                  <p:stCondLst>
                                    <p:cond delay="0"/>
                                  </p:stCondLst>
                                  <p:childTnLst>
                                    <p:set>
                                      <p:cBhvr>
                                        <p:cTn id="139" dur="1" fill="hold">
                                          <p:stCondLst>
                                            <p:cond delay="0"/>
                                          </p:stCondLst>
                                        </p:cTn>
                                        <p:tgtEl>
                                          <p:spTgt spid="7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childTnLst>
        </p:cTn>
      </p:par>
    </p:tnLst>
    <p:bldLst>
      <p:bldP spid="7" grpId="0" animBg="1"/>
      <p:bldP spid="7" grpId="1" animBg="1"/>
      <p:bldP spid="3" grpId="0"/>
      <p:bldP spid="2" grpId="0"/>
      <p:bldP spid="88" grpId="0"/>
      <p:bldP spid="92" grpId="0"/>
      <p:bldP spid="93" grpId="0"/>
      <p:bldP spid="94" grpId="0"/>
      <p:bldP spid="96" grpId="0" animBg="1"/>
      <p:bldP spid="96" grpId="1" animBg="1"/>
      <p:bldP spid="96" grpId="2" animBg="1"/>
      <p:bldP spid="96" grpId="3" animBg="1"/>
      <p:bldP spid="91" grpId="0" animBg="1"/>
      <p:bldP spid="91" grpId="1" animBg="1"/>
      <p:bldP spid="97" grpId="0" animBg="1"/>
      <p:bldP spid="97" grpId="1" animBg="1"/>
      <p:bldP spid="98" grpId="0" animBg="1"/>
      <p:bldP spid="98" grpId="1" animBg="1"/>
      <p:bldP spid="99" grpId="0" animBg="1"/>
      <p:bldP spid="99" grpId="1" animBg="1"/>
      <p:bldP spid="102" grpId="0" animBg="1"/>
      <p:bldP spid="102" grpId="1" animBg="1"/>
      <p:bldP spid="102" grpId="2" animBg="1"/>
      <p:bldP spid="102" grpId="3" animBg="1"/>
      <p:bldP spid="103" grpId="0" animBg="1"/>
      <p:bldP spid="103" grpId="1" animBg="1"/>
      <p:bldP spid="103" grpId="2" animBg="1"/>
      <p:bldP spid="10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Image 27" descr="détectniveau2"/>
          <p:cNvPicPr>
            <a:picLocks noChangeAspect="1" noChangeArrowheads="1"/>
          </p:cNvPicPr>
          <p:nvPr>
            <p:custDataLst>
              <p:tags r:id="rId1"/>
            </p:custDataLst>
          </p:nvPr>
        </p:nvPicPr>
        <p:blipFill>
          <a:blip r:embed="rId19">
            <a:extLst>
              <a:ext uri="{28A0092B-C50C-407E-A947-70E740481C1C}">
                <a14:useLocalDpi xmlns:a14="http://schemas.microsoft.com/office/drawing/2010/main"/>
              </a:ext>
            </a:extLst>
          </a:blip>
          <a:srcRect/>
          <a:stretch>
            <a:fillRect/>
          </a:stretch>
        </p:blipFill>
        <p:spPr bwMode="auto">
          <a:xfrm>
            <a:off x="240916" y="3356992"/>
            <a:ext cx="2240578" cy="1974216"/>
          </a:xfrm>
          <a:prstGeom prst="rect">
            <a:avLst/>
          </a:prstGeom>
          <a:noFill/>
          <a:extLst>
            <a:ext uri="{909E8E84-426E-40DD-AFC4-6F175D3DCCD1}">
              <a14:hiddenFill xmlns:a14="http://schemas.microsoft.com/office/drawing/2010/main">
                <a:solidFill>
                  <a:srgbClr val="FFFFFF"/>
                </a:solidFill>
              </a14:hiddenFill>
            </a:ext>
          </a:extLst>
        </p:spPr>
      </p:pic>
      <p:pic>
        <p:nvPicPr>
          <p:cNvPr id="14340" name="Image 15" descr="détectgaz"/>
          <p:cNvPicPr>
            <a:picLocks noChangeAspect="1" noChangeArrowheads="1"/>
          </p:cNvPicPr>
          <p:nvPr>
            <p:custDataLst>
              <p:tags r:id="rId2"/>
            </p:custDataLst>
          </p:nvPr>
        </p:nvPicPr>
        <p:blipFill>
          <a:blip r:embed="rId20">
            <a:extLst>
              <a:ext uri="{BEBA8EAE-BF5A-486C-A8C5-ECC9F3942E4B}">
                <a14:imgProps xmlns:a14="http://schemas.microsoft.com/office/drawing/2010/main">
                  <a14:imgLayer r:embed="rId21">
                    <a14:imgEffect>
                      <a14:backgroundRemoval t="1942" b="93204" l="4605" r="95395">
                        <a14:foregroundMark x1="30263" y1="13107" x2="45395" y2="6796"/>
                        <a14:foregroundMark x1="65789" y1="10194" x2="67763" y2="11650"/>
                        <a14:foregroundMark x1="65789" y1="77670" x2="64474" y2="85922"/>
                        <a14:foregroundMark x1="61184" y1="78641" x2="62500" y2="83010"/>
                        <a14:backgroundMark x1="26316" y1="79612" x2="29605" y2="87864"/>
                        <a14:backgroundMark x1="43421" y1="79126" x2="43421" y2="87864"/>
                        <a14:backgroundMark x1="59868" y1="88835" x2="56579" y2="79126"/>
                      </a14:backgroundRemoval>
                    </a14:imgEffect>
                  </a14:imgLayer>
                </a14:imgProps>
              </a:ext>
              <a:ext uri="{28A0092B-C50C-407E-A947-70E740481C1C}">
                <a14:useLocalDpi xmlns:a14="http://schemas.microsoft.com/office/drawing/2010/main"/>
              </a:ext>
            </a:extLst>
          </a:blip>
          <a:srcRect/>
          <a:stretch>
            <a:fillRect/>
          </a:stretch>
        </p:blipFill>
        <p:spPr bwMode="auto">
          <a:xfrm>
            <a:off x="6804896" y="2348880"/>
            <a:ext cx="1904793" cy="2574044"/>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98"/>
          <p:cNvSpPr txBox="1">
            <a:spLocks noChangeArrowheads="1"/>
          </p:cNvSpPr>
          <p:nvPr>
            <p:custDataLst>
              <p:tags r:id="rId3"/>
            </p:custDataLst>
          </p:nvPr>
        </p:nvSpPr>
        <p:spPr bwMode="auto">
          <a:xfrm>
            <a:off x="6335441" y="4649601"/>
            <a:ext cx="2339000" cy="8098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lgn="ctr">
              <a:spcBef>
                <a:spcPts val="600"/>
              </a:spcBef>
              <a:spcAft>
                <a:spcPts val="600"/>
              </a:spcAft>
            </a:pPr>
            <a:r>
              <a:rPr lang="fr-FR" sz="1600" b="1" dirty="0" smtClean="0">
                <a:effectLst/>
                <a:latin typeface="Arial" pitchFamily="34" charset="0"/>
                <a:ea typeface="Times New Roman"/>
                <a:cs typeface="Arial" pitchFamily="34" charset="0"/>
              </a:rPr>
              <a:t>Détecteur  </a:t>
            </a:r>
            <a:r>
              <a:rPr lang="fr-FR" sz="1600" b="1" dirty="0">
                <a:effectLst/>
                <a:latin typeface="Arial" pitchFamily="34" charset="0"/>
                <a:ea typeface="Times New Roman"/>
                <a:cs typeface="Arial" pitchFamily="34" charset="0"/>
              </a:rPr>
              <a:t>gaz</a:t>
            </a:r>
          </a:p>
          <a:p>
            <a:pPr algn="ctr">
              <a:spcBef>
                <a:spcPts val="600"/>
              </a:spcBef>
              <a:spcAft>
                <a:spcPts val="600"/>
              </a:spcAft>
            </a:pPr>
            <a:r>
              <a:rPr lang="fr-FR" sz="1600" b="1" dirty="0">
                <a:effectLst/>
                <a:latin typeface="Arial" pitchFamily="34" charset="0"/>
                <a:ea typeface="Times New Roman"/>
                <a:cs typeface="Arial" pitchFamily="34" charset="0"/>
              </a:rPr>
              <a:t>(pour un type de gaz)</a:t>
            </a:r>
          </a:p>
          <a:p>
            <a:pPr algn="ctr">
              <a:spcAft>
                <a:spcPts val="0"/>
              </a:spcAft>
            </a:pPr>
            <a:r>
              <a:rPr lang="fr-FR" sz="1600" dirty="0">
                <a:effectLst/>
                <a:latin typeface="Arial" pitchFamily="34" charset="0"/>
                <a:ea typeface="Times New Roman"/>
                <a:cs typeface="Arial" pitchFamily="34" charset="0"/>
              </a:rPr>
              <a:t> </a:t>
            </a:r>
          </a:p>
        </p:txBody>
      </p:sp>
      <p:sp>
        <p:nvSpPr>
          <p:cNvPr id="6" name="Text Box 402"/>
          <p:cNvSpPr txBox="1">
            <a:spLocks noChangeArrowheads="1"/>
          </p:cNvSpPr>
          <p:nvPr>
            <p:custDataLst>
              <p:tags r:id="rId4"/>
            </p:custDataLst>
          </p:nvPr>
        </p:nvSpPr>
        <p:spPr bwMode="auto">
          <a:xfrm>
            <a:off x="186110" y="2780928"/>
            <a:ext cx="1966275" cy="450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lgn="ctr">
              <a:spcBef>
                <a:spcPts val="600"/>
              </a:spcBef>
              <a:spcAft>
                <a:spcPts val="600"/>
              </a:spcAft>
            </a:pPr>
            <a:r>
              <a:rPr lang="fr-FR" sz="1600" b="1" dirty="0">
                <a:effectLst/>
                <a:latin typeface="Arial" pitchFamily="34" charset="0"/>
                <a:ea typeface="Times New Roman"/>
                <a:cs typeface="Arial" pitchFamily="34" charset="0"/>
              </a:rPr>
              <a:t>Détecteur de niveau à bulbe</a:t>
            </a:r>
          </a:p>
        </p:txBody>
      </p:sp>
      <p:sp>
        <p:nvSpPr>
          <p:cNvPr id="3" name="Rectangle 8"/>
          <p:cNvSpPr>
            <a:spLocks noChangeArrowheads="1"/>
          </p:cNvSpPr>
          <p:nvPr>
            <p:custDataLst>
              <p:tags r:id="rId5"/>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4" name="Rectangle 10"/>
          <p:cNvSpPr>
            <a:spLocks noChangeArrowheads="1"/>
          </p:cNvSpPr>
          <p:nvPr>
            <p:custDataLst>
              <p:tags r:id="rId6"/>
            </p:custDataLst>
          </p:nvPr>
        </p:nvSpPr>
        <p:spPr bwMode="auto">
          <a:xfrm>
            <a:off x="0" y="1657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11"/>
          <p:cNvSpPr>
            <a:spLocks noChangeArrowheads="1"/>
          </p:cNvSpPr>
          <p:nvPr>
            <p:custDataLst>
              <p:tags r:id="rId7"/>
            </p:custDataLst>
          </p:nvPr>
        </p:nvSpPr>
        <p:spPr bwMode="auto">
          <a:xfrm>
            <a:off x="0" y="16573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0" name="Rectangle 14"/>
          <p:cNvSpPr>
            <a:spLocks noChangeArrowheads="1"/>
          </p:cNvSpPr>
          <p:nvPr>
            <p:custDataLst>
              <p:tags r:id="rId8"/>
            </p:custDataLst>
          </p:nvPr>
        </p:nvSpPr>
        <p:spPr bwMode="auto">
          <a:xfrm>
            <a:off x="1954421" y="4048123"/>
            <a:ext cx="7164288" cy="1037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403"/>
          <p:cNvSpPr txBox="1">
            <a:spLocks noChangeArrowheads="1"/>
          </p:cNvSpPr>
          <p:nvPr>
            <p:custDataLst>
              <p:tags r:id="rId9"/>
            </p:custDataLst>
          </p:nvPr>
        </p:nvSpPr>
        <p:spPr bwMode="auto">
          <a:xfrm>
            <a:off x="2631908" y="4005064"/>
            <a:ext cx="2462836" cy="1296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lgn="just">
              <a:spcBef>
                <a:spcPts val="600"/>
              </a:spcBef>
              <a:spcAft>
                <a:spcPts val="600"/>
              </a:spcAft>
            </a:pPr>
            <a:r>
              <a:rPr lang="fr-FR" sz="1600" b="1" dirty="0" smtClean="0">
                <a:effectLst/>
                <a:latin typeface="Arial" pitchFamily="34" charset="0"/>
                <a:ea typeface="Times New Roman"/>
                <a:cs typeface="Arial" pitchFamily="34" charset="0"/>
              </a:rPr>
              <a:t>Réflexion </a:t>
            </a:r>
            <a:r>
              <a:rPr lang="fr-FR" sz="1600" b="1" dirty="0">
                <a:effectLst/>
                <a:latin typeface="Arial" pitchFamily="34" charset="0"/>
                <a:ea typeface="Times New Roman"/>
                <a:cs typeface="Arial" pitchFamily="34" charset="0"/>
              </a:rPr>
              <a:t>d'un faisceau lumineux dans un bulbe modifié quand un liquide couvre le bulbe du détecteur.</a:t>
            </a:r>
          </a:p>
          <a:p>
            <a:pPr algn="just">
              <a:spcAft>
                <a:spcPts val="0"/>
              </a:spcAft>
            </a:pPr>
            <a:r>
              <a:rPr lang="fr-FR" sz="1600" b="1" dirty="0">
                <a:effectLst/>
                <a:latin typeface="Arial" pitchFamily="34" charset="0"/>
                <a:ea typeface="Times New Roman"/>
                <a:cs typeface="Arial" pitchFamily="34" charset="0"/>
              </a:rPr>
              <a:t> </a:t>
            </a:r>
          </a:p>
        </p:txBody>
      </p:sp>
      <p:pic>
        <p:nvPicPr>
          <p:cNvPr id="16" name="Image 15" descr="DETECTVIBRAT.jpg"/>
          <p:cNvPicPr/>
          <p:nvPr>
            <p:custDataLst>
              <p:tags r:id="rId10"/>
            </p:custDataLst>
          </p:nvPr>
        </p:nvPicPr>
        <p:blipFill>
          <a:blip r:embed="rId22">
            <a:extLst>
              <a:ext uri="{BEBA8EAE-BF5A-486C-A8C5-ECC9F3942E4B}">
                <a14:imgProps xmlns:a14="http://schemas.microsoft.com/office/drawing/2010/main">
                  <a14:imgLayer r:embed="rId23">
                    <a14:imgEffect>
                      <a14:backgroundRemoval t="8537" b="98171" l="2198" r="93956">
                        <a14:backgroundMark x1="9341" y1="53659" x2="54945" y2="62805"/>
                      </a14:backgroundRemoval>
                    </a14:imgEffect>
                  </a14:imgLayer>
                </a14:imgProps>
              </a:ext>
              <a:ext uri="{28A0092B-C50C-407E-A947-70E740481C1C}">
                <a14:useLocalDpi xmlns:a14="http://schemas.microsoft.com/office/drawing/2010/main"/>
              </a:ext>
            </a:extLst>
          </a:blip>
          <a:srcRect/>
          <a:stretch>
            <a:fillRect/>
          </a:stretch>
        </p:blipFill>
        <p:spPr bwMode="auto">
          <a:xfrm>
            <a:off x="6375715" y="303311"/>
            <a:ext cx="2679772" cy="2208614"/>
          </a:xfrm>
          <a:prstGeom prst="rect">
            <a:avLst/>
          </a:prstGeom>
          <a:noFill/>
          <a:ln>
            <a:noFill/>
          </a:ln>
        </p:spPr>
      </p:pic>
      <p:sp>
        <p:nvSpPr>
          <p:cNvPr id="11" name="Rectangle 10"/>
          <p:cNvSpPr/>
          <p:nvPr>
            <p:custDataLst>
              <p:tags r:id="rId11"/>
            </p:custDataLst>
          </p:nvPr>
        </p:nvSpPr>
        <p:spPr>
          <a:xfrm>
            <a:off x="5655357" y="1430405"/>
            <a:ext cx="2060244" cy="584775"/>
          </a:xfrm>
          <a:prstGeom prst="rect">
            <a:avLst/>
          </a:prstGeom>
        </p:spPr>
        <p:txBody>
          <a:bodyPr wrap="square">
            <a:spAutoFit/>
          </a:bodyPr>
          <a:lstStyle/>
          <a:p>
            <a:pPr algn="ctr"/>
            <a:r>
              <a:rPr lang="fr-FR" sz="1600" b="1" dirty="0" smtClean="0">
                <a:latin typeface="Arial" pitchFamily="34" charset="0"/>
                <a:cs typeface="Arial" pitchFamily="34" charset="0"/>
              </a:rPr>
              <a:t>Détecteurs </a:t>
            </a:r>
            <a:r>
              <a:rPr lang="fr-FR" sz="1600" b="1" dirty="0">
                <a:latin typeface="Arial" pitchFamily="34" charset="0"/>
                <a:cs typeface="Arial" pitchFamily="34" charset="0"/>
              </a:rPr>
              <a:t>de chocs à mercure</a:t>
            </a:r>
            <a:endParaRPr lang="fr-FR" sz="1600" dirty="0">
              <a:latin typeface="Arial" pitchFamily="34" charset="0"/>
              <a:cs typeface="Arial" pitchFamily="34" charset="0"/>
            </a:endParaRPr>
          </a:p>
        </p:txBody>
      </p:sp>
      <p:sp>
        <p:nvSpPr>
          <p:cNvPr id="12" name="Rectangle 11"/>
          <p:cNvSpPr/>
          <p:nvPr>
            <p:custDataLst>
              <p:tags r:id="rId12"/>
            </p:custDataLst>
          </p:nvPr>
        </p:nvSpPr>
        <p:spPr>
          <a:xfrm>
            <a:off x="1524385" y="1031435"/>
            <a:ext cx="2338941" cy="584775"/>
          </a:xfrm>
          <a:prstGeom prst="rect">
            <a:avLst/>
          </a:prstGeom>
        </p:spPr>
        <p:txBody>
          <a:bodyPr wrap="square">
            <a:spAutoFit/>
          </a:bodyPr>
          <a:lstStyle/>
          <a:p>
            <a:pPr algn="ctr"/>
            <a:r>
              <a:rPr lang="fr-FR" sz="1600" b="1" dirty="0">
                <a:latin typeface="Arial" pitchFamily="34" charset="0"/>
                <a:cs typeface="Arial" pitchFamily="34" charset="0"/>
              </a:rPr>
              <a:t>Les détecteurs  de proximité à effet </a:t>
            </a:r>
            <a:r>
              <a:rPr lang="fr-FR" sz="1600" b="1" dirty="0" smtClean="0">
                <a:latin typeface="Arial" pitchFamily="34" charset="0"/>
                <a:cs typeface="Arial" pitchFamily="34" charset="0"/>
              </a:rPr>
              <a:t>hall</a:t>
            </a:r>
            <a:endParaRPr lang="fr-FR" sz="1600" b="1" dirty="0">
              <a:latin typeface="Arial" pitchFamily="34" charset="0"/>
              <a:cs typeface="Arial" pitchFamily="34" charset="0"/>
            </a:endParaRPr>
          </a:p>
        </p:txBody>
      </p:sp>
      <p:pic>
        <p:nvPicPr>
          <p:cNvPr id="20" name="Image 19" descr="DETECTPRESEFFETHALL.jpg"/>
          <p:cNvPicPr/>
          <p:nvPr>
            <p:custDataLst>
              <p:tags r:id="rId13"/>
            </p:custDataLst>
          </p:nvPr>
        </p:nvPicPr>
        <p:blipFill>
          <a:blip r:embed="rId24" cstate="print">
            <a:clrChange>
              <a:clrFrom>
                <a:srgbClr val="FABA29"/>
              </a:clrFrom>
              <a:clrTo>
                <a:srgbClr val="FABA29">
                  <a:alpha val="0"/>
                </a:srgbClr>
              </a:clrTo>
            </a:clrChange>
            <a:extLst>
              <a:ext uri="{BEBA8EAE-BF5A-486C-A8C5-ECC9F3942E4B}">
                <a14:imgProps xmlns:a14="http://schemas.microsoft.com/office/drawing/2010/main">
                  <a14:imgLayer r:embed="rId25">
                    <a14:imgEffect>
                      <a14:backgroundRemoval t="9350" b="89431" l="4068" r="92881"/>
                    </a14:imgEffect>
                  </a14:imgLayer>
                </a14:imgProps>
              </a:ext>
              <a:ext uri="{28A0092B-C50C-407E-A947-70E740481C1C}">
                <a14:useLocalDpi xmlns:a14="http://schemas.microsoft.com/office/drawing/2010/main"/>
              </a:ext>
            </a:extLst>
          </a:blip>
          <a:srcRect/>
          <a:stretch>
            <a:fillRect/>
          </a:stretch>
        </p:blipFill>
        <p:spPr bwMode="auto">
          <a:xfrm>
            <a:off x="0" y="612403"/>
            <a:ext cx="1878012" cy="1636003"/>
          </a:xfrm>
          <a:prstGeom prst="rect">
            <a:avLst/>
          </a:prstGeom>
          <a:noFill/>
          <a:ln>
            <a:noFill/>
          </a:ln>
        </p:spPr>
      </p:pic>
      <p:sp>
        <p:nvSpPr>
          <p:cNvPr id="7" name="Rectangle 6"/>
          <p:cNvSpPr/>
          <p:nvPr>
            <p:custDataLst>
              <p:tags r:id="rId14"/>
            </p:custDataLst>
          </p:nvPr>
        </p:nvSpPr>
        <p:spPr>
          <a:xfrm>
            <a:off x="2644985" y="195590"/>
            <a:ext cx="3643947" cy="523220"/>
          </a:xfrm>
          <a:prstGeom prst="rect">
            <a:avLst/>
          </a:prstGeom>
        </p:spPr>
        <p:txBody>
          <a:bodyPr wrap="none">
            <a:spAutoFit/>
          </a:bodyPr>
          <a:lstStyle/>
          <a:p>
            <a:pPr marL="0" lvl="3" algn="ctr" defTabSz="0" fontAlgn="base">
              <a:spcBef>
                <a:spcPct val="0"/>
              </a:spcBef>
              <a:spcAft>
                <a:spcPct val="0"/>
              </a:spcAft>
              <a:tabLst>
                <a:tab pos="0" algn="l"/>
                <a:tab pos="457200" algn="l"/>
              </a:tabLst>
            </a:pPr>
            <a:r>
              <a:rPr lang="fr-FR" sz="2800" b="1" u="sng" dirty="0" smtClean="0">
                <a:latin typeface="Arial" pitchFamily="34" charset="0"/>
                <a:cs typeface="Arial" pitchFamily="34" charset="0"/>
              </a:rPr>
              <a:t>D’autres  </a:t>
            </a:r>
            <a:r>
              <a:rPr lang="fr-FR" sz="2800" b="1" u="sng" dirty="0">
                <a:latin typeface="Arial" pitchFamily="34" charset="0"/>
                <a:cs typeface="Arial" pitchFamily="34" charset="0"/>
              </a:rPr>
              <a:t>détecteurs</a:t>
            </a:r>
          </a:p>
        </p:txBody>
      </p:sp>
      <p:pic>
        <p:nvPicPr>
          <p:cNvPr id="2050" name="Picture 2" descr="http://img.directindustry.fr/images_di/photo-g/capteur-de-niveau-a-laser-58478-2551693.jpg"/>
          <p:cNvPicPr>
            <a:picLocks noChangeAspect="1" noChangeArrowheads="1"/>
          </p:cNvPicPr>
          <p:nvPr>
            <p:custDataLst>
              <p:tags r:id="rId15"/>
            </p:custDataLst>
          </p:nvPr>
        </p:nvPicPr>
        <p:blipFill>
          <a:blip r:embed="rId26" cstate="screen">
            <a:extLst>
              <a:ext uri="{BEBA8EAE-BF5A-486C-A8C5-ECC9F3942E4B}">
                <a14:imgProps xmlns:a14="http://schemas.microsoft.com/office/drawing/2010/main">
                  <a14:imgLayer r:embed="rId27">
                    <a14:imgEffect>
                      <a14:backgroundRemoval t="2167" b="100000" l="500" r="98667"/>
                    </a14:imgEffect>
                  </a14:imgLayer>
                </a14:imgProps>
              </a:ext>
              <a:ext uri="{28A0092B-C50C-407E-A947-70E740481C1C}">
                <a14:useLocalDpi xmlns:a14="http://schemas.microsoft.com/office/drawing/2010/main"/>
              </a:ext>
            </a:extLst>
          </a:blip>
          <a:srcRect/>
          <a:stretch>
            <a:fillRect/>
          </a:stretch>
        </p:blipFill>
        <p:spPr bwMode="auto">
          <a:xfrm rot="14366736">
            <a:off x="1873862" y="1584109"/>
            <a:ext cx="2991445" cy="299144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custDataLst>
              <p:tags r:id="rId16"/>
            </p:custDataLst>
          </p:nvPr>
        </p:nvSpPr>
        <p:spPr>
          <a:xfrm>
            <a:off x="2465697" y="5589240"/>
            <a:ext cx="4572000" cy="1138773"/>
          </a:xfrm>
          <a:prstGeom prst="rect">
            <a:avLst/>
          </a:prstGeom>
        </p:spPr>
        <p:txBody>
          <a:bodyPr>
            <a:spAutoFit/>
          </a:bodyPr>
          <a:lstStyle/>
          <a:p>
            <a:pPr lvl="0" defTabSz="0" eaLnBrk="0" fontAlgn="base" hangingPunct="0">
              <a:spcBef>
                <a:spcPct val="0"/>
              </a:spcBef>
              <a:spcAft>
                <a:spcPct val="0"/>
              </a:spcAft>
              <a:buFontTx/>
              <a:buChar char="•"/>
              <a:tabLst>
                <a:tab pos="0" algn="l"/>
                <a:tab pos="457200" algn="l"/>
              </a:tabLst>
            </a:pPr>
            <a:r>
              <a:rPr lang="fr-FR" b="1" dirty="0">
                <a:solidFill>
                  <a:srgbClr val="000000"/>
                </a:solidFill>
                <a:latin typeface="Arial" pitchFamily="34" charset="0"/>
                <a:ea typeface="Times New Roman" pitchFamily="18" charset="0"/>
                <a:cs typeface="Arial" pitchFamily="34" charset="0"/>
              </a:rPr>
              <a:t>Les détecteurs de chocs, vibrations</a:t>
            </a:r>
            <a:endParaRPr lang="fr-FR" b="1" dirty="0">
              <a:latin typeface="Arial" pitchFamily="34" charset="0"/>
              <a:cs typeface="Arial" pitchFamily="34" charset="0"/>
            </a:endParaRPr>
          </a:p>
          <a:p>
            <a:pPr lvl="0" eaLnBrk="0" fontAlgn="base" hangingPunct="0">
              <a:spcBef>
                <a:spcPct val="0"/>
              </a:spcBef>
              <a:spcAft>
                <a:spcPct val="0"/>
              </a:spcAft>
              <a:buFontTx/>
              <a:buChar char="•"/>
              <a:tabLst>
                <a:tab pos="457200" algn="l"/>
              </a:tabLst>
            </a:pPr>
            <a:r>
              <a:rPr lang="fr-FR" b="1" dirty="0" smtClean="0">
                <a:solidFill>
                  <a:srgbClr val="000000"/>
                </a:solidFill>
                <a:latin typeface="Arial" pitchFamily="34" charset="0"/>
                <a:ea typeface="Times New Roman" pitchFamily="18" charset="0"/>
                <a:cs typeface="Arial" pitchFamily="34" charset="0"/>
              </a:rPr>
              <a:t>détecteurs </a:t>
            </a:r>
            <a:r>
              <a:rPr lang="fr-FR" b="1" dirty="0">
                <a:solidFill>
                  <a:srgbClr val="000000"/>
                </a:solidFill>
                <a:latin typeface="Arial" pitchFamily="34" charset="0"/>
                <a:ea typeface="Times New Roman" pitchFamily="18" charset="0"/>
                <a:cs typeface="Arial" pitchFamily="34" charset="0"/>
              </a:rPr>
              <a:t>d’humidité.</a:t>
            </a:r>
            <a:endParaRPr lang="fr-FR" b="1" dirty="0">
              <a:latin typeface="Arial" pitchFamily="34" charset="0"/>
              <a:cs typeface="Arial" pitchFamily="34" charset="0"/>
            </a:endParaRPr>
          </a:p>
          <a:p>
            <a:pPr lvl="0" eaLnBrk="0" fontAlgn="base" hangingPunct="0">
              <a:spcBef>
                <a:spcPct val="0"/>
              </a:spcBef>
              <a:spcAft>
                <a:spcPct val="0"/>
              </a:spcAft>
              <a:buFontTx/>
              <a:buChar char="•"/>
              <a:tabLst>
                <a:tab pos="457200" algn="l"/>
              </a:tabLst>
            </a:pPr>
            <a:r>
              <a:rPr lang="fr-FR" b="1" dirty="0">
                <a:solidFill>
                  <a:srgbClr val="000000"/>
                </a:solidFill>
                <a:latin typeface="Arial" pitchFamily="34" charset="0"/>
                <a:ea typeface="Times New Roman" pitchFamily="18" charset="0"/>
                <a:cs typeface="Arial" pitchFamily="34" charset="0"/>
              </a:rPr>
              <a:t>Détecteur de niveau. </a:t>
            </a:r>
            <a:r>
              <a:rPr lang="fr-FR" b="1" dirty="0" smtClean="0">
                <a:solidFill>
                  <a:srgbClr val="000000"/>
                </a:solidFill>
                <a:latin typeface="Arial" pitchFamily="34" charset="0"/>
                <a:ea typeface="Times New Roman" pitchFamily="18" charset="0"/>
                <a:cs typeface="Arial" pitchFamily="34" charset="0"/>
              </a:rPr>
              <a:t>(Flotteur</a:t>
            </a:r>
            <a:r>
              <a:rPr lang="fr-FR" b="1" dirty="0">
                <a:solidFill>
                  <a:srgbClr val="000000"/>
                </a:solidFill>
                <a:latin typeface="Arial" pitchFamily="34" charset="0"/>
                <a:ea typeface="Times New Roman" pitchFamily="18" charset="0"/>
                <a:cs typeface="Arial" pitchFamily="34" charset="0"/>
              </a:rPr>
              <a:t>..)</a:t>
            </a:r>
            <a:endParaRPr lang="fr-FR" b="1" dirty="0">
              <a:latin typeface="Arial" pitchFamily="34" charset="0"/>
              <a:cs typeface="Arial" pitchFamily="34" charset="0"/>
            </a:endParaRPr>
          </a:p>
          <a:p>
            <a:pPr lvl="0" eaLnBrk="0" fontAlgn="base" hangingPunct="0">
              <a:spcBef>
                <a:spcPct val="0"/>
              </a:spcBef>
              <a:spcAft>
                <a:spcPct val="0"/>
              </a:spcAft>
              <a:buFontTx/>
              <a:buChar char="•"/>
              <a:tabLst>
                <a:tab pos="457200" algn="l"/>
              </a:tabLst>
            </a:pPr>
            <a:r>
              <a:rPr lang="fr-FR" sz="1400" dirty="0">
                <a:solidFill>
                  <a:srgbClr val="000000"/>
                </a:solidFill>
                <a:latin typeface="Arial" pitchFamily="34" charset="0"/>
                <a:ea typeface="Times New Roman" pitchFamily="18" charset="0"/>
                <a:cs typeface="Arial" pitchFamily="34" charset="0"/>
              </a:rPr>
              <a:t>…..</a:t>
            </a:r>
            <a:endParaRPr lang="fr-FR" sz="800" dirty="0">
              <a:latin typeface="Arial" pitchFamily="34" charset="0"/>
              <a:cs typeface="Arial" pitchFamily="34" charset="0"/>
            </a:endParaRPr>
          </a:p>
        </p:txBody>
      </p:sp>
    </p:spTree>
    <p:extLst>
      <p:ext uri="{BB962C8B-B14F-4D97-AF65-F5344CB8AC3E}">
        <p14:creationId xmlns:p14="http://schemas.microsoft.com/office/powerpoint/2010/main" val="421381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350"/>
                            </p:stCondLst>
                            <p:childTnLst>
                              <p:par>
                                <p:cTn id="13" presetID="53" presetClass="entr" presetSubtype="16"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500" fill="hold"/>
                                        <p:tgtEl>
                                          <p:spTgt spid="20"/>
                                        </p:tgtEl>
                                        <p:attrNameLst>
                                          <p:attrName>ppt_w</p:attrName>
                                        </p:attrNameLst>
                                      </p:cBhvr>
                                      <p:tavLst>
                                        <p:tav tm="0">
                                          <p:val>
                                            <p:fltVal val="0"/>
                                          </p:val>
                                        </p:tav>
                                        <p:tav tm="100000">
                                          <p:val>
                                            <p:strVal val="#ppt_w"/>
                                          </p:val>
                                        </p:tav>
                                      </p:tavLst>
                                    </p:anim>
                                    <p:anim calcmode="lin" valueType="num">
                                      <p:cBhvr>
                                        <p:cTn id="16" dur="500" fill="hold"/>
                                        <p:tgtEl>
                                          <p:spTgt spid="20"/>
                                        </p:tgtEl>
                                        <p:attrNameLst>
                                          <p:attrName>ppt_h</p:attrName>
                                        </p:attrNameLst>
                                      </p:cBhvr>
                                      <p:tavLst>
                                        <p:tav tm="0">
                                          <p:val>
                                            <p:fltVal val="0"/>
                                          </p:val>
                                        </p:tav>
                                        <p:tav tm="100000">
                                          <p:val>
                                            <p:strVal val="#ppt_h"/>
                                          </p:val>
                                        </p:tav>
                                      </p:tavLst>
                                    </p:anim>
                                    <p:animEffect transition="in" filter="fade">
                                      <p:cBhvr>
                                        <p:cTn id="17" dur="500"/>
                                        <p:tgtEl>
                                          <p:spTgt spid="20"/>
                                        </p:tgtEl>
                                      </p:cBhvr>
                                    </p:animEffect>
                                  </p:childTnLst>
                                </p:cTn>
                              </p:par>
                            </p:childTnLst>
                          </p:cTn>
                        </p:par>
                        <p:par>
                          <p:cTn id="18" fill="hold">
                            <p:stCondLst>
                              <p:cond delay="1850"/>
                            </p:stCondLst>
                            <p:childTnLst>
                              <p:par>
                                <p:cTn id="19" presetID="10" presetClass="entr" presetSubtype="0" fill="hold" grpId="0" nodeType="afterEffect">
                                  <p:stCondLst>
                                    <p:cond delay="0"/>
                                  </p:stCondLst>
                                  <p:iterate type="wd">
                                    <p:tmPct val="10000"/>
                                  </p:iterate>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par>
                          <p:cTn id="22" fill="hold">
                            <p:stCondLst>
                              <p:cond delay="2550"/>
                            </p:stCondLst>
                            <p:childTnLst>
                              <p:par>
                                <p:cTn id="23" presetID="53" presetClass="entr" presetSubtype="16"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par>
                          <p:cTn id="28" fill="hold">
                            <p:stCondLst>
                              <p:cond delay="305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par>
                          <p:cTn id="32" fill="hold">
                            <p:stCondLst>
                              <p:cond delay="3750"/>
                            </p:stCondLst>
                            <p:childTnLst>
                              <p:par>
                                <p:cTn id="33" presetID="53" presetClass="entr" presetSubtype="16" fill="hold" nodeType="afterEffect">
                                  <p:stCondLst>
                                    <p:cond delay="0"/>
                                  </p:stCondLst>
                                  <p:childTnLst>
                                    <p:set>
                                      <p:cBhvr>
                                        <p:cTn id="34" dur="1" fill="hold">
                                          <p:stCondLst>
                                            <p:cond delay="0"/>
                                          </p:stCondLst>
                                        </p:cTn>
                                        <p:tgtEl>
                                          <p:spTgt spid="2050"/>
                                        </p:tgtEl>
                                        <p:attrNameLst>
                                          <p:attrName>style.visibility</p:attrName>
                                        </p:attrNameLst>
                                      </p:cBhvr>
                                      <p:to>
                                        <p:strVal val="visible"/>
                                      </p:to>
                                    </p:set>
                                    <p:anim calcmode="lin" valueType="num">
                                      <p:cBhvr>
                                        <p:cTn id="35" dur="500" fill="hold"/>
                                        <p:tgtEl>
                                          <p:spTgt spid="2050"/>
                                        </p:tgtEl>
                                        <p:attrNameLst>
                                          <p:attrName>ppt_w</p:attrName>
                                        </p:attrNameLst>
                                      </p:cBhvr>
                                      <p:tavLst>
                                        <p:tav tm="0">
                                          <p:val>
                                            <p:fltVal val="0"/>
                                          </p:val>
                                        </p:tav>
                                        <p:tav tm="100000">
                                          <p:val>
                                            <p:strVal val="#ppt_w"/>
                                          </p:val>
                                        </p:tav>
                                      </p:tavLst>
                                    </p:anim>
                                    <p:anim calcmode="lin" valueType="num">
                                      <p:cBhvr>
                                        <p:cTn id="36" dur="500" fill="hold"/>
                                        <p:tgtEl>
                                          <p:spTgt spid="2050"/>
                                        </p:tgtEl>
                                        <p:attrNameLst>
                                          <p:attrName>ppt_h</p:attrName>
                                        </p:attrNameLst>
                                      </p:cBhvr>
                                      <p:tavLst>
                                        <p:tav tm="0">
                                          <p:val>
                                            <p:fltVal val="0"/>
                                          </p:val>
                                        </p:tav>
                                        <p:tav tm="100000">
                                          <p:val>
                                            <p:strVal val="#ppt_h"/>
                                          </p:val>
                                        </p:tav>
                                      </p:tavLst>
                                    </p:anim>
                                    <p:animEffect transition="in" filter="fade">
                                      <p:cBhvr>
                                        <p:cTn id="37" dur="500"/>
                                        <p:tgtEl>
                                          <p:spTgt spid="2050"/>
                                        </p:tgtEl>
                                      </p:cBhvr>
                                    </p:animEffect>
                                  </p:childTnLst>
                                </p:cTn>
                              </p:par>
                            </p:childTnLst>
                          </p:cTn>
                        </p:par>
                        <p:par>
                          <p:cTn id="38" fill="hold">
                            <p:stCondLst>
                              <p:cond delay="4250"/>
                            </p:stCondLst>
                            <p:childTnLst>
                              <p:par>
                                <p:cTn id="39" presetID="10" presetClass="entr" presetSubtype="0" fill="hold" grpId="0" nodeType="afterEffect">
                                  <p:stCondLst>
                                    <p:cond delay="0"/>
                                  </p:stCondLst>
                                  <p:iterate type="wd">
                                    <p:tmPct val="10000"/>
                                  </p:iterate>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par>
                          <p:cTn id="42" fill="hold">
                            <p:stCondLst>
                              <p:cond delay="5550"/>
                            </p:stCondLst>
                            <p:childTnLst>
                              <p:par>
                                <p:cTn id="43" presetID="53" presetClass="entr" presetSubtype="16" fill="hold" nodeType="afterEffect">
                                  <p:stCondLst>
                                    <p:cond delay="0"/>
                                  </p:stCondLst>
                                  <p:childTnLst>
                                    <p:set>
                                      <p:cBhvr>
                                        <p:cTn id="44" dur="1" fill="hold">
                                          <p:stCondLst>
                                            <p:cond delay="0"/>
                                          </p:stCondLst>
                                        </p:cTn>
                                        <p:tgtEl>
                                          <p:spTgt spid="14342"/>
                                        </p:tgtEl>
                                        <p:attrNameLst>
                                          <p:attrName>style.visibility</p:attrName>
                                        </p:attrNameLst>
                                      </p:cBhvr>
                                      <p:to>
                                        <p:strVal val="visible"/>
                                      </p:to>
                                    </p:set>
                                    <p:anim calcmode="lin" valueType="num">
                                      <p:cBhvr>
                                        <p:cTn id="45" dur="500" fill="hold"/>
                                        <p:tgtEl>
                                          <p:spTgt spid="14342"/>
                                        </p:tgtEl>
                                        <p:attrNameLst>
                                          <p:attrName>ppt_w</p:attrName>
                                        </p:attrNameLst>
                                      </p:cBhvr>
                                      <p:tavLst>
                                        <p:tav tm="0">
                                          <p:val>
                                            <p:fltVal val="0"/>
                                          </p:val>
                                        </p:tav>
                                        <p:tav tm="100000">
                                          <p:val>
                                            <p:strVal val="#ppt_w"/>
                                          </p:val>
                                        </p:tav>
                                      </p:tavLst>
                                    </p:anim>
                                    <p:anim calcmode="lin" valueType="num">
                                      <p:cBhvr>
                                        <p:cTn id="46" dur="500" fill="hold"/>
                                        <p:tgtEl>
                                          <p:spTgt spid="14342"/>
                                        </p:tgtEl>
                                        <p:attrNameLst>
                                          <p:attrName>ppt_h</p:attrName>
                                        </p:attrNameLst>
                                      </p:cBhvr>
                                      <p:tavLst>
                                        <p:tav tm="0">
                                          <p:val>
                                            <p:fltVal val="0"/>
                                          </p:val>
                                        </p:tav>
                                        <p:tav tm="100000">
                                          <p:val>
                                            <p:strVal val="#ppt_h"/>
                                          </p:val>
                                        </p:tav>
                                      </p:tavLst>
                                    </p:anim>
                                    <p:animEffect transition="in" filter="fade">
                                      <p:cBhvr>
                                        <p:cTn id="47" dur="500"/>
                                        <p:tgtEl>
                                          <p:spTgt spid="14342"/>
                                        </p:tgtEl>
                                      </p:cBhvr>
                                    </p:animEffect>
                                  </p:childTnLst>
                                </p:cTn>
                              </p:par>
                            </p:childTnLst>
                          </p:cTn>
                        </p:par>
                        <p:par>
                          <p:cTn id="48" fill="hold">
                            <p:stCondLst>
                              <p:cond delay="6050"/>
                            </p:stCondLst>
                            <p:childTnLst>
                              <p:par>
                                <p:cTn id="49" presetID="10" presetClass="entr" presetSubtype="0" fill="hold" grpId="0" nodeType="afterEffect">
                                  <p:stCondLst>
                                    <p:cond delay="0"/>
                                  </p:stCondLst>
                                  <p:iterate type="wd">
                                    <p:tmPct val="10000"/>
                                  </p:iterate>
                                  <p:childTnLst>
                                    <p:set>
                                      <p:cBhvr>
                                        <p:cTn id="50" dur="1" fill="hold">
                                          <p:stCondLst>
                                            <p:cond delay="0"/>
                                          </p:stCondLst>
                                        </p:cTn>
                                        <p:tgtEl>
                                          <p:spTgt spid="5"/>
                                        </p:tgtEl>
                                        <p:attrNameLst>
                                          <p:attrName>style.visibility</p:attrName>
                                        </p:attrNameLst>
                                      </p:cBhvr>
                                      <p:to>
                                        <p:strVal val="visible"/>
                                      </p:to>
                                    </p:set>
                                    <p:animEffect transition="in" filter="fade">
                                      <p:cBhvr>
                                        <p:cTn id="51" dur="500"/>
                                        <p:tgtEl>
                                          <p:spTgt spid="5"/>
                                        </p:tgtEl>
                                      </p:cBhvr>
                                    </p:animEffect>
                                  </p:childTnLst>
                                </p:cTn>
                              </p:par>
                            </p:childTnLst>
                          </p:cTn>
                        </p:par>
                        <p:par>
                          <p:cTn id="52" fill="hold">
                            <p:stCondLst>
                              <p:cond delay="6950"/>
                            </p:stCondLst>
                            <p:childTnLst>
                              <p:par>
                                <p:cTn id="53" presetID="53" presetClass="entr" presetSubtype="16" fill="hold" nodeType="afterEffect">
                                  <p:stCondLst>
                                    <p:cond delay="0"/>
                                  </p:stCondLst>
                                  <p:childTnLst>
                                    <p:set>
                                      <p:cBhvr>
                                        <p:cTn id="54" dur="1" fill="hold">
                                          <p:stCondLst>
                                            <p:cond delay="0"/>
                                          </p:stCondLst>
                                        </p:cTn>
                                        <p:tgtEl>
                                          <p:spTgt spid="14340"/>
                                        </p:tgtEl>
                                        <p:attrNameLst>
                                          <p:attrName>style.visibility</p:attrName>
                                        </p:attrNameLst>
                                      </p:cBhvr>
                                      <p:to>
                                        <p:strVal val="visible"/>
                                      </p:to>
                                    </p:set>
                                    <p:anim calcmode="lin" valueType="num">
                                      <p:cBhvr>
                                        <p:cTn id="55" dur="500" fill="hold"/>
                                        <p:tgtEl>
                                          <p:spTgt spid="14340"/>
                                        </p:tgtEl>
                                        <p:attrNameLst>
                                          <p:attrName>ppt_w</p:attrName>
                                        </p:attrNameLst>
                                      </p:cBhvr>
                                      <p:tavLst>
                                        <p:tav tm="0">
                                          <p:val>
                                            <p:fltVal val="0"/>
                                          </p:val>
                                        </p:tav>
                                        <p:tav tm="100000">
                                          <p:val>
                                            <p:strVal val="#ppt_w"/>
                                          </p:val>
                                        </p:tav>
                                      </p:tavLst>
                                    </p:anim>
                                    <p:anim calcmode="lin" valueType="num">
                                      <p:cBhvr>
                                        <p:cTn id="56" dur="500" fill="hold"/>
                                        <p:tgtEl>
                                          <p:spTgt spid="14340"/>
                                        </p:tgtEl>
                                        <p:attrNameLst>
                                          <p:attrName>ppt_h</p:attrName>
                                        </p:attrNameLst>
                                      </p:cBhvr>
                                      <p:tavLst>
                                        <p:tav tm="0">
                                          <p:val>
                                            <p:fltVal val="0"/>
                                          </p:val>
                                        </p:tav>
                                        <p:tav tm="100000">
                                          <p:val>
                                            <p:strVal val="#ppt_h"/>
                                          </p:val>
                                        </p:tav>
                                      </p:tavLst>
                                    </p:anim>
                                    <p:animEffect transition="in" filter="fade">
                                      <p:cBhvr>
                                        <p:cTn id="57" dur="500"/>
                                        <p:tgtEl>
                                          <p:spTgt spid="14340"/>
                                        </p:tgtEl>
                                      </p:cBhvr>
                                    </p:animEffect>
                                  </p:childTnLst>
                                </p:cTn>
                              </p:par>
                            </p:childTnLst>
                          </p:cTn>
                        </p:par>
                        <p:par>
                          <p:cTn id="58" fill="hold">
                            <p:stCondLst>
                              <p:cond delay="7450"/>
                            </p:stCondLst>
                            <p:childTnLst>
                              <p:par>
                                <p:cTn id="59" presetID="10" presetClass="entr" presetSubtype="0" fill="hold" grpId="0" nodeType="afterEffect">
                                  <p:stCondLst>
                                    <p:cond delay="0"/>
                                  </p:stCondLst>
                                  <p:iterate type="wd">
                                    <p:tmPct val="10000"/>
                                  </p:iterate>
                                  <p:childTnLst>
                                    <p:set>
                                      <p:cBhvr>
                                        <p:cTn id="60" dur="1" fill="hold">
                                          <p:stCondLst>
                                            <p:cond delay="0"/>
                                          </p:stCondLst>
                                        </p:cTn>
                                        <p:tgtEl>
                                          <p:spTgt spid="9"/>
                                        </p:tgtEl>
                                        <p:attrNameLst>
                                          <p:attrName>style.visibility</p:attrName>
                                        </p:attrNameLst>
                                      </p:cBhvr>
                                      <p:to>
                                        <p:strVal val="visible"/>
                                      </p:to>
                                    </p:set>
                                    <p:animEffect transition="in" filter="fade">
                                      <p:cBhvr>
                                        <p:cTn id="6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5" grpId="0"/>
      <p:bldP spid="11" grpId="0"/>
      <p:bldP spid="12" grpId="0"/>
      <p:bldP spid="7"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Forme libre 119"/>
          <p:cNvSpPr/>
          <p:nvPr>
            <p:custDataLst>
              <p:tags r:id="rId1"/>
            </p:custDataLst>
          </p:nvPr>
        </p:nvSpPr>
        <p:spPr>
          <a:xfrm flipV="1">
            <a:off x="5881100" y="4470400"/>
            <a:ext cx="178955" cy="1845732"/>
          </a:xfrm>
          <a:custGeom>
            <a:avLst/>
            <a:gdLst>
              <a:gd name="connsiteX0" fmla="*/ 0 w 191911"/>
              <a:gd name="connsiteY0" fmla="*/ 2167466 h 2167466"/>
              <a:gd name="connsiteX1" fmla="*/ 191911 w 191911"/>
              <a:gd name="connsiteY1" fmla="*/ 2167466 h 2167466"/>
              <a:gd name="connsiteX2" fmla="*/ 191911 w 191911"/>
              <a:gd name="connsiteY2" fmla="*/ 0 h 2167466"/>
            </a:gdLst>
            <a:ahLst/>
            <a:cxnLst>
              <a:cxn ang="0">
                <a:pos x="connsiteX0" y="connsiteY0"/>
              </a:cxn>
              <a:cxn ang="0">
                <a:pos x="connsiteX1" y="connsiteY1"/>
              </a:cxn>
              <a:cxn ang="0">
                <a:pos x="connsiteX2" y="connsiteY2"/>
              </a:cxn>
            </a:cxnLst>
            <a:rect l="l" t="t" r="r" b="b"/>
            <a:pathLst>
              <a:path w="191911" h="2167466">
                <a:moveTo>
                  <a:pt x="0" y="2167466"/>
                </a:moveTo>
                <a:lnTo>
                  <a:pt x="191911" y="2167466"/>
                </a:lnTo>
                <a:lnTo>
                  <a:pt x="191911" y="0"/>
                </a:lnTo>
              </a:path>
            </a:pathLst>
          </a:custGeom>
          <a:noFill/>
          <a:ln w="63500">
            <a:solidFill>
              <a:srgbClr val="00FF00"/>
            </a:solidFill>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8" name="Connecteur droit avec flèche 87"/>
          <p:cNvCxnSpPr/>
          <p:nvPr>
            <p:custDataLst>
              <p:tags r:id="rId2"/>
            </p:custDataLst>
          </p:nvPr>
        </p:nvCxnSpPr>
        <p:spPr>
          <a:xfrm>
            <a:off x="3368298" y="3663687"/>
            <a:ext cx="204974" cy="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grpSp>
        <p:nvGrpSpPr>
          <p:cNvPr id="21553" name="Groupe 21552"/>
          <p:cNvGrpSpPr/>
          <p:nvPr>
            <p:custDataLst>
              <p:tags r:id="rId3"/>
            </p:custDataLst>
          </p:nvPr>
        </p:nvGrpSpPr>
        <p:grpSpPr>
          <a:xfrm>
            <a:off x="3347864" y="2776114"/>
            <a:ext cx="1818289" cy="3593847"/>
            <a:chOff x="3348616" y="2375634"/>
            <a:chExt cx="1799549" cy="3994327"/>
          </a:xfrm>
        </p:grpSpPr>
        <p:sp>
          <p:nvSpPr>
            <p:cNvPr id="63" name="Forme libre 62"/>
            <p:cNvSpPr/>
            <p:nvPr/>
          </p:nvSpPr>
          <p:spPr>
            <a:xfrm>
              <a:off x="3467099" y="2375634"/>
              <a:ext cx="1681066" cy="3994327"/>
            </a:xfrm>
            <a:custGeom>
              <a:avLst/>
              <a:gdLst>
                <a:gd name="connsiteX0" fmla="*/ 0 w 1092200"/>
                <a:gd name="connsiteY0" fmla="*/ 38100 h 2794000"/>
                <a:gd name="connsiteX1" fmla="*/ 1092200 w 1092200"/>
                <a:gd name="connsiteY1" fmla="*/ 0 h 2794000"/>
                <a:gd name="connsiteX2" fmla="*/ 1092200 w 1092200"/>
                <a:gd name="connsiteY2" fmla="*/ 2794000 h 2794000"/>
                <a:gd name="connsiteX3" fmla="*/ 1092200 w 1092200"/>
                <a:gd name="connsiteY3" fmla="*/ 2794000 h 2794000"/>
                <a:gd name="connsiteX0" fmla="*/ 0 w 1092200"/>
                <a:gd name="connsiteY0" fmla="*/ 4234 h 2794000"/>
                <a:gd name="connsiteX1" fmla="*/ 1092200 w 1092200"/>
                <a:gd name="connsiteY1" fmla="*/ 0 h 2794000"/>
                <a:gd name="connsiteX2" fmla="*/ 1092200 w 1092200"/>
                <a:gd name="connsiteY2" fmla="*/ 2794000 h 2794000"/>
                <a:gd name="connsiteX3" fmla="*/ 1092200 w 1092200"/>
                <a:gd name="connsiteY3" fmla="*/ 2794000 h 2794000"/>
                <a:gd name="connsiteX0" fmla="*/ 0 w 1093036"/>
                <a:gd name="connsiteY0" fmla="*/ 4234 h 3032717"/>
                <a:gd name="connsiteX1" fmla="*/ 1092200 w 1093036"/>
                <a:gd name="connsiteY1" fmla="*/ 0 h 3032717"/>
                <a:gd name="connsiteX2" fmla="*/ 1092200 w 1093036"/>
                <a:gd name="connsiteY2" fmla="*/ 2794000 h 3032717"/>
                <a:gd name="connsiteX3" fmla="*/ 1080911 w 1093036"/>
                <a:gd name="connsiteY3" fmla="*/ 2906889 h 3032717"/>
                <a:gd name="connsiteX0" fmla="*/ 0 w 1093036"/>
                <a:gd name="connsiteY0" fmla="*/ 4234 h 2999318"/>
                <a:gd name="connsiteX1" fmla="*/ 1092200 w 1093036"/>
                <a:gd name="connsiteY1" fmla="*/ 0 h 2999318"/>
                <a:gd name="connsiteX2" fmla="*/ 1092200 w 1093036"/>
                <a:gd name="connsiteY2" fmla="*/ 2794000 h 2999318"/>
                <a:gd name="connsiteX3" fmla="*/ 1080911 w 1093036"/>
                <a:gd name="connsiteY3" fmla="*/ 2906889 h 2999318"/>
                <a:gd name="connsiteX0" fmla="*/ 0 w 1101957"/>
                <a:gd name="connsiteY0" fmla="*/ 4234 h 2999318"/>
                <a:gd name="connsiteX1" fmla="*/ 1092200 w 1101957"/>
                <a:gd name="connsiteY1" fmla="*/ 0 h 2999318"/>
                <a:gd name="connsiteX2" fmla="*/ 1092200 w 1101957"/>
                <a:gd name="connsiteY2" fmla="*/ 2794000 h 2999318"/>
                <a:gd name="connsiteX3" fmla="*/ 1101342 w 1101957"/>
                <a:gd name="connsiteY3" fmla="*/ 2906889 h 2999318"/>
                <a:gd name="connsiteX0" fmla="*/ 0 w 1093036"/>
                <a:gd name="connsiteY0" fmla="*/ 4234 h 2999318"/>
                <a:gd name="connsiteX1" fmla="*/ 1092200 w 1093036"/>
                <a:gd name="connsiteY1" fmla="*/ 0 h 2999318"/>
                <a:gd name="connsiteX2" fmla="*/ 1092200 w 1093036"/>
                <a:gd name="connsiteY2" fmla="*/ 2794000 h 2999318"/>
                <a:gd name="connsiteX3" fmla="*/ 1089083 w 1093036"/>
                <a:gd name="connsiteY3" fmla="*/ 2906889 h 2999318"/>
              </a:gdLst>
              <a:ahLst/>
              <a:cxnLst>
                <a:cxn ang="0">
                  <a:pos x="connsiteX0" y="connsiteY0"/>
                </a:cxn>
                <a:cxn ang="0">
                  <a:pos x="connsiteX1" y="connsiteY1"/>
                </a:cxn>
                <a:cxn ang="0">
                  <a:pos x="connsiteX2" y="connsiteY2"/>
                </a:cxn>
                <a:cxn ang="0">
                  <a:pos x="connsiteX3" y="connsiteY3"/>
                </a:cxn>
              </a:cxnLst>
              <a:rect l="l" t="t" r="r" b="b"/>
              <a:pathLst>
                <a:path w="1093036" h="2999318">
                  <a:moveTo>
                    <a:pt x="0" y="4234"/>
                  </a:moveTo>
                  <a:lnTo>
                    <a:pt x="1092200" y="0"/>
                  </a:lnTo>
                  <a:cubicBezTo>
                    <a:pt x="1092200" y="931333"/>
                    <a:pt x="1094081" y="2309519"/>
                    <a:pt x="1092200" y="2794000"/>
                  </a:cubicBezTo>
                  <a:cubicBezTo>
                    <a:pt x="1090319" y="3278481"/>
                    <a:pt x="1092846" y="2729559"/>
                    <a:pt x="1089083" y="2906889"/>
                  </a:cubicBezTo>
                </a:path>
              </a:pathLst>
            </a:custGeom>
            <a:noFill/>
            <a:ln w="63500">
              <a:solidFill>
                <a:srgbClr val="00FF00"/>
              </a:solidFill>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sz="1300" b="1">
                <a:latin typeface="Arial" pitchFamily="34" charset="0"/>
                <a:cs typeface="Arial" pitchFamily="34" charset="0"/>
              </a:endParaRPr>
            </a:p>
          </p:txBody>
        </p:sp>
        <p:cxnSp>
          <p:nvCxnSpPr>
            <p:cNvPr id="70" name="Connecteur droit avec flèche 69"/>
            <p:cNvCxnSpPr/>
            <p:nvPr/>
          </p:nvCxnSpPr>
          <p:spPr>
            <a:xfrm>
              <a:off x="3348616" y="3359354"/>
              <a:ext cx="1799549" cy="552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21549" name="Forme libre 21548"/>
            <p:cNvSpPr/>
            <p:nvPr/>
          </p:nvSpPr>
          <p:spPr>
            <a:xfrm flipV="1">
              <a:off x="3453725" y="4483101"/>
              <a:ext cx="553126" cy="1820329"/>
            </a:xfrm>
            <a:custGeom>
              <a:avLst/>
              <a:gdLst>
                <a:gd name="connsiteX0" fmla="*/ 0 w 191911"/>
                <a:gd name="connsiteY0" fmla="*/ 2167466 h 2167466"/>
                <a:gd name="connsiteX1" fmla="*/ 191911 w 191911"/>
                <a:gd name="connsiteY1" fmla="*/ 2167466 h 2167466"/>
                <a:gd name="connsiteX2" fmla="*/ 191911 w 191911"/>
                <a:gd name="connsiteY2" fmla="*/ 0 h 2167466"/>
                <a:gd name="connsiteX0" fmla="*/ 0 w 191911"/>
                <a:gd name="connsiteY0" fmla="*/ 2878666 h 2878666"/>
                <a:gd name="connsiteX1" fmla="*/ 191911 w 191911"/>
                <a:gd name="connsiteY1" fmla="*/ 2878666 h 2878666"/>
                <a:gd name="connsiteX2" fmla="*/ 179211 w 191911"/>
                <a:gd name="connsiteY2" fmla="*/ 0 h 2878666"/>
                <a:gd name="connsiteX0" fmla="*/ 0 w 191911"/>
                <a:gd name="connsiteY0" fmla="*/ 2878666 h 2878666"/>
                <a:gd name="connsiteX1" fmla="*/ 191911 w 191911"/>
                <a:gd name="connsiteY1" fmla="*/ 2878666 h 2878666"/>
                <a:gd name="connsiteX2" fmla="*/ 179211 w 191911"/>
                <a:gd name="connsiteY2" fmla="*/ 0 h 2878666"/>
                <a:gd name="connsiteX0" fmla="*/ 0 w 263947"/>
                <a:gd name="connsiteY0" fmla="*/ 2878666 h 2878666"/>
                <a:gd name="connsiteX1" fmla="*/ 191911 w 263947"/>
                <a:gd name="connsiteY1" fmla="*/ 2878666 h 2878666"/>
                <a:gd name="connsiteX2" fmla="*/ 263878 w 263947"/>
                <a:gd name="connsiteY2" fmla="*/ 677333 h 2878666"/>
                <a:gd name="connsiteX3" fmla="*/ 179211 w 263947"/>
                <a:gd name="connsiteY3" fmla="*/ 0 h 2878666"/>
                <a:gd name="connsiteX0" fmla="*/ 0 w 265194"/>
                <a:gd name="connsiteY0" fmla="*/ 2878666 h 2878666"/>
                <a:gd name="connsiteX1" fmla="*/ 191911 w 265194"/>
                <a:gd name="connsiteY1" fmla="*/ 2878666 h 2878666"/>
                <a:gd name="connsiteX2" fmla="*/ 162278 w 265194"/>
                <a:gd name="connsiteY2" fmla="*/ 702733 h 2878666"/>
                <a:gd name="connsiteX3" fmla="*/ 263878 w 265194"/>
                <a:gd name="connsiteY3" fmla="*/ 677333 h 2878666"/>
                <a:gd name="connsiteX4" fmla="*/ 179211 w 265194"/>
                <a:gd name="connsiteY4" fmla="*/ 0 h 2878666"/>
                <a:gd name="connsiteX0" fmla="*/ 0 w 572911"/>
                <a:gd name="connsiteY0" fmla="*/ 2929466 h 2929466"/>
                <a:gd name="connsiteX1" fmla="*/ 191911 w 572911"/>
                <a:gd name="connsiteY1" fmla="*/ 2929466 h 2929466"/>
                <a:gd name="connsiteX2" fmla="*/ 162278 w 572911"/>
                <a:gd name="connsiteY2" fmla="*/ 753533 h 2929466"/>
                <a:gd name="connsiteX3" fmla="*/ 263878 w 572911"/>
                <a:gd name="connsiteY3" fmla="*/ 728133 h 2929466"/>
                <a:gd name="connsiteX4" fmla="*/ 572911 w 572911"/>
                <a:gd name="connsiteY4" fmla="*/ 0 h 2929466"/>
                <a:gd name="connsiteX0" fmla="*/ 0 w 572911"/>
                <a:gd name="connsiteY0" fmla="*/ 2929466 h 2929466"/>
                <a:gd name="connsiteX1" fmla="*/ 191911 w 572911"/>
                <a:gd name="connsiteY1" fmla="*/ 2929466 h 2929466"/>
                <a:gd name="connsiteX2" fmla="*/ 162278 w 572911"/>
                <a:gd name="connsiteY2" fmla="*/ 753533 h 2929466"/>
                <a:gd name="connsiteX3" fmla="*/ 555978 w 572911"/>
                <a:gd name="connsiteY3" fmla="*/ 728133 h 2929466"/>
                <a:gd name="connsiteX4" fmla="*/ 572911 w 572911"/>
                <a:gd name="connsiteY4" fmla="*/ 0 h 2929466"/>
                <a:gd name="connsiteX0" fmla="*/ 0 w 572911"/>
                <a:gd name="connsiteY0" fmla="*/ 2929466 h 2929466"/>
                <a:gd name="connsiteX1" fmla="*/ 191911 w 572911"/>
                <a:gd name="connsiteY1" fmla="*/ 2929466 h 2929466"/>
                <a:gd name="connsiteX2" fmla="*/ 162278 w 572911"/>
                <a:gd name="connsiteY2" fmla="*/ 753533 h 2929466"/>
                <a:gd name="connsiteX3" fmla="*/ 555978 w 572911"/>
                <a:gd name="connsiteY3" fmla="*/ 486833 h 2929466"/>
                <a:gd name="connsiteX4" fmla="*/ 572911 w 572911"/>
                <a:gd name="connsiteY4" fmla="*/ 0 h 2929466"/>
                <a:gd name="connsiteX0" fmla="*/ 0 w 572911"/>
                <a:gd name="connsiteY0" fmla="*/ 2645327 h 2645327"/>
                <a:gd name="connsiteX1" fmla="*/ 191911 w 572911"/>
                <a:gd name="connsiteY1" fmla="*/ 2645327 h 2645327"/>
                <a:gd name="connsiteX2" fmla="*/ 162278 w 572911"/>
                <a:gd name="connsiteY2" fmla="*/ 469394 h 2645327"/>
                <a:gd name="connsiteX3" fmla="*/ 555978 w 572911"/>
                <a:gd name="connsiteY3" fmla="*/ 202694 h 2645327"/>
                <a:gd name="connsiteX4" fmla="*/ 572911 w 572911"/>
                <a:gd name="connsiteY4" fmla="*/ 147661 h 2645327"/>
                <a:gd name="connsiteX0" fmla="*/ 0 w 572911"/>
                <a:gd name="connsiteY0" fmla="*/ 2916766 h 2916766"/>
                <a:gd name="connsiteX1" fmla="*/ 191911 w 572911"/>
                <a:gd name="connsiteY1" fmla="*/ 2916766 h 2916766"/>
                <a:gd name="connsiteX2" fmla="*/ 162278 w 572911"/>
                <a:gd name="connsiteY2" fmla="*/ 740833 h 2916766"/>
                <a:gd name="connsiteX3" fmla="*/ 555978 w 572911"/>
                <a:gd name="connsiteY3" fmla="*/ 474133 h 2916766"/>
                <a:gd name="connsiteX4" fmla="*/ 572911 w 572911"/>
                <a:gd name="connsiteY4" fmla="*/ 0 h 2916766"/>
                <a:gd name="connsiteX0" fmla="*/ 0 w 572911"/>
                <a:gd name="connsiteY0" fmla="*/ 2916766 h 2916766"/>
                <a:gd name="connsiteX1" fmla="*/ 191911 w 572911"/>
                <a:gd name="connsiteY1" fmla="*/ 2916766 h 2916766"/>
                <a:gd name="connsiteX2" fmla="*/ 162278 w 572911"/>
                <a:gd name="connsiteY2" fmla="*/ 740833 h 2916766"/>
                <a:gd name="connsiteX3" fmla="*/ 555978 w 572911"/>
                <a:gd name="connsiteY3" fmla="*/ 474133 h 2916766"/>
                <a:gd name="connsiteX4" fmla="*/ 572911 w 572911"/>
                <a:gd name="connsiteY4" fmla="*/ 0 h 2916766"/>
                <a:gd name="connsiteX0" fmla="*/ 0 w 572911"/>
                <a:gd name="connsiteY0" fmla="*/ 2916766 h 2916766"/>
                <a:gd name="connsiteX1" fmla="*/ 191911 w 572911"/>
                <a:gd name="connsiteY1" fmla="*/ 2916766 h 2916766"/>
                <a:gd name="connsiteX2" fmla="*/ 174978 w 572911"/>
                <a:gd name="connsiteY2" fmla="*/ 740833 h 2916766"/>
                <a:gd name="connsiteX3" fmla="*/ 555978 w 572911"/>
                <a:gd name="connsiteY3" fmla="*/ 474133 h 2916766"/>
                <a:gd name="connsiteX4" fmla="*/ 572911 w 572911"/>
                <a:gd name="connsiteY4" fmla="*/ 0 h 2916766"/>
                <a:gd name="connsiteX0" fmla="*/ 0 w 572911"/>
                <a:gd name="connsiteY0" fmla="*/ 2916766 h 2916766"/>
                <a:gd name="connsiteX1" fmla="*/ 191911 w 572911"/>
                <a:gd name="connsiteY1" fmla="*/ 2916766 h 2916766"/>
                <a:gd name="connsiteX2" fmla="*/ 174978 w 572911"/>
                <a:gd name="connsiteY2" fmla="*/ 740833 h 2916766"/>
                <a:gd name="connsiteX3" fmla="*/ 555978 w 572911"/>
                <a:gd name="connsiteY3" fmla="*/ 575733 h 2916766"/>
                <a:gd name="connsiteX4" fmla="*/ 572911 w 572911"/>
                <a:gd name="connsiteY4" fmla="*/ 0 h 2916766"/>
                <a:gd name="connsiteX0" fmla="*/ 0 w 572911"/>
                <a:gd name="connsiteY0" fmla="*/ 2916766 h 2916766"/>
                <a:gd name="connsiteX1" fmla="*/ 191911 w 572911"/>
                <a:gd name="connsiteY1" fmla="*/ 2916766 h 2916766"/>
                <a:gd name="connsiteX2" fmla="*/ 174978 w 572911"/>
                <a:gd name="connsiteY2" fmla="*/ 740833 h 2916766"/>
                <a:gd name="connsiteX3" fmla="*/ 555978 w 572911"/>
                <a:gd name="connsiteY3" fmla="*/ 575733 h 2916766"/>
                <a:gd name="connsiteX4" fmla="*/ 572911 w 572911"/>
                <a:gd name="connsiteY4" fmla="*/ 0 h 2916766"/>
                <a:gd name="connsiteX0" fmla="*/ 0 w 572911"/>
                <a:gd name="connsiteY0" fmla="*/ 2916766 h 2916766"/>
                <a:gd name="connsiteX1" fmla="*/ 191911 w 572911"/>
                <a:gd name="connsiteY1" fmla="*/ 2916766 h 2916766"/>
                <a:gd name="connsiteX2" fmla="*/ 174978 w 572911"/>
                <a:gd name="connsiteY2" fmla="*/ 740833 h 2916766"/>
                <a:gd name="connsiteX3" fmla="*/ 555978 w 572911"/>
                <a:gd name="connsiteY3" fmla="*/ 728133 h 2916766"/>
                <a:gd name="connsiteX4" fmla="*/ 572911 w 572911"/>
                <a:gd name="connsiteY4" fmla="*/ 0 h 2916766"/>
                <a:gd name="connsiteX0" fmla="*/ 0 w 581378"/>
                <a:gd name="connsiteY0" fmla="*/ 2916766 h 2916766"/>
                <a:gd name="connsiteX1" fmla="*/ 191911 w 581378"/>
                <a:gd name="connsiteY1" fmla="*/ 2916766 h 2916766"/>
                <a:gd name="connsiteX2" fmla="*/ 174978 w 581378"/>
                <a:gd name="connsiteY2" fmla="*/ 740833 h 2916766"/>
                <a:gd name="connsiteX3" fmla="*/ 581378 w 581378"/>
                <a:gd name="connsiteY3" fmla="*/ 715433 h 2916766"/>
                <a:gd name="connsiteX4" fmla="*/ 572911 w 581378"/>
                <a:gd name="connsiteY4" fmla="*/ 0 h 2916766"/>
                <a:gd name="connsiteX0" fmla="*/ 0 w 581378"/>
                <a:gd name="connsiteY0" fmla="*/ 2916766 h 2916766"/>
                <a:gd name="connsiteX1" fmla="*/ 191911 w 581378"/>
                <a:gd name="connsiteY1" fmla="*/ 2916766 h 2916766"/>
                <a:gd name="connsiteX2" fmla="*/ 174978 w 581378"/>
                <a:gd name="connsiteY2" fmla="*/ 740833 h 2916766"/>
                <a:gd name="connsiteX3" fmla="*/ 581378 w 581378"/>
                <a:gd name="connsiteY3" fmla="*/ 715433 h 2916766"/>
                <a:gd name="connsiteX4" fmla="*/ 572911 w 581378"/>
                <a:gd name="connsiteY4" fmla="*/ 0 h 2916766"/>
                <a:gd name="connsiteX0" fmla="*/ 0 w 575028"/>
                <a:gd name="connsiteY0" fmla="*/ 2916766 h 2916766"/>
                <a:gd name="connsiteX1" fmla="*/ 191911 w 575028"/>
                <a:gd name="connsiteY1" fmla="*/ 2916766 h 2916766"/>
                <a:gd name="connsiteX2" fmla="*/ 174978 w 575028"/>
                <a:gd name="connsiteY2" fmla="*/ 740833 h 2916766"/>
                <a:gd name="connsiteX3" fmla="*/ 575028 w 575028"/>
                <a:gd name="connsiteY3" fmla="*/ 740833 h 2916766"/>
                <a:gd name="connsiteX4" fmla="*/ 572911 w 575028"/>
                <a:gd name="connsiteY4" fmla="*/ 0 h 2916766"/>
                <a:gd name="connsiteX0" fmla="*/ 0 w 575028"/>
                <a:gd name="connsiteY0" fmla="*/ 2916766 h 2916766"/>
                <a:gd name="connsiteX1" fmla="*/ 191911 w 575028"/>
                <a:gd name="connsiteY1" fmla="*/ 2916766 h 2916766"/>
                <a:gd name="connsiteX2" fmla="*/ 174978 w 575028"/>
                <a:gd name="connsiteY2" fmla="*/ 740833 h 2916766"/>
                <a:gd name="connsiteX3" fmla="*/ 575028 w 575028"/>
                <a:gd name="connsiteY3" fmla="*/ 740833 h 2916766"/>
                <a:gd name="connsiteX4" fmla="*/ 572911 w 575028"/>
                <a:gd name="connsiteY4" fmla="*/ 0 h 2916766"/>
                <a:gd name="connsiteX0" fmla="*/ 0 w 575028"/>
                <a:gd name="connsiteY0" fmla="*/ 2916766 h 2916766"/>
                <a:gd name="connsiteX1" fmla="*/ 191911 w 575028"/>
                <a:gd name="connsiteY1" fmla="*/ 2916766 h 2916766"/>
                <a:gd name="connsiteX2" fmla="*/ 174978 w 575028"/>
                <a:gd name="connsiteY2" fmla="*/ 740833 h 2916766"/>
                <a:gd name="connsiteX3" fmla="*/ 575028 w 575028"/>
                <a:gd name="connsiteY3" fmla="*/ 721783 h 2916766"/>
                <a:gd name="connsiteX4" fmla="*/ 572911 w 575028"/>
                <a:gd name="connsiteY4" fmla="*/ 0 h 2916766"/>
                <a:gd name="connsiteX0" fmla="*/ 0 w 575028"/>
                <a:gd name="connsiteY0" fmla="*/ 2916766 h 2916766"/>
                <a:gd name="connsiteX1" fmla="*/ 191911 w 575028"/>
                <a:gd name="connsiteY1" fmla="*/ 2916766 h 2916766"/>
                <a:gd name="connsiteX2" fmla="*/ 174978 w 575028"/>
                <a:gd name="connsiteY2" fmla="*/ 740833 h 2916766"/>
                <a:gd name="connsiteX3" fmla="*/ 575028 w 575028"/>
                <a:gd name="connsiteY3" fmla="*/ 740833 h 2916766"/>
                <a:gd name="connsiteX4" fmla="*/ 572911 w 575028"/>
                <a:gd name="connsiteY4" fmla="*/ 0 h 2916766"/>
                <a:gd name="connsiteX0" fmla="*/ 0 w 575028"/>
                <a:gd name="connsiteY0" fmla="*/ 2916766 h 2916766"/>
                <a:gd name="connsiteX1" fmla="*/ 191911 w 575028"/>
                <a:gd name="connsiteY1" fmla="*/ 2916766 h 2916766"/>
                <a:gd name="connsiteX2" fmla="*/ 174978 w 575028"/>
                <a:gd name="connsiteY2" fmla="*/ 740833 h 2916766"/>
                <a:gd name="connsiteX3" fmla="*/ 575028 w 575028"/>
                <a:gd name="connsiteY3" fmla="*/ 740833 h 2916766"/>
                <a:gd name="connsiteX4" fmla="*/ 572911 w 575028"/>
                <a:gd name="connsiteY4" fmla="*/ 0 h 2916766"/>
                <a:gd name="connsiteX0" fmla="*/ 0 w 575028"/>
                <a:gd name="connsiteY0" fmla="*/ 2916766 h 2916766"/>
                <a:gd name="connsiteX1" fmla="*/ 191911 w 575028"/>
                <a:gd name="connsiteY1" fmla="*/ 2916766 h 2916766"/>
                <a:gd name="connsiteX2" fmla="*/ 174978 w 575028"/>
                <a:gd name="connsiteY2" fmla="*/ 740833 h 2916766"/>
                <a:gd name="connsiteX3" fmla="*/ 575028 w 575028"/>
                <a:gd name="connsiteY3" fmla="*/ 740833 h 2916766"/>
                <a:gd name="connsiteX4" fmla="*/ 572911 w 575028"/>
                <a:gd name="connsiteY4" fmla="*/ 0 h 2916766"/>
                <a:gd name="connsiteX0" fmla="*/ 19881 w 402998"/>
                <a:gd name="connsiteY0" fmla="*/ 2916766 h 2916766"/>
                <a:gd name="connsiteX1" fmla="*/ 2948 w 402998"/>
                <a:gd name="connsiteY1" fmla="*/ 740833 h 2916766"/>
                <a:gd name="connsiteX2" fmla="*/ 402998 w 402998"/>
                <a:gd name="connsiteY2" fmla="*/ 740833 h 2916766"/>
                <a:gd name="connsiteX3" fmla="*/ 400881 w 402998"/>
                <a:gd name="connsiteY3" fmla="*/ 0 h 2916766"/>
                <a:gd name="connsiteX0" fmla="*/ 8727 w 404544"/>
                <a:gd name="connsiteY0" fmla="*/ 1830916 h 1830916"/>
                <a:gd name="connsiteX1" fmla="*/ 4494 w 404544"/>
                <a:gd name="connsiteY1" fmla="*/ 740833 h 1830916"/>
                <a:gd name="connsiteX2" fmla="*/ 404544 w 404544"/>
                <a:gd name="connsiteY2" fmla="*/ 740833 h 1830916"/>
                <a:gd name="connsiteX3" fmla="*/ 402427 w 404544"/>
                <a:gd name="connsiteY3" fmla="*/ 0 h 1830916"/>
                <a:gd name="connsiteX0" fmla="*/ 14086 w 409903"/>
                <a:gd name="connsiteY0" fmla="*/ 1830916 h 1830916"/>
                <a:gd name="connsiteX1" fmla="*/ 3569 w 409903"/>
                <a:gd name="connsiteY1" fmla="*/ 663199 h 1830916"/>
                <a:gd name="connsiteX2" fmla="*/ 409903 w 409903"/>
                <a:gd name="connsiteY2" fmla="*/ 740833 h 1830916"/>
                <a:gd name="connsiteX3" fmla="*/ 407786 w 409903"/>
                <a:gd name="connsiteY3" fmla="*/ 0 h 1830916"/>
                <a:gd name="connsiteX0" fmla="*/ 14086 w 409903"/>
                <a:gd name="connsiteY0" fmla="*/ 1830916 h 1830916"/>
                <a:gd name="connsiteX1" fmla="*/ 3569 w 409903"/>
                <a:gd name="connsiteY1" fmla="*/ 663199 h 1830916"/>
                <a:gd name="connsiteX2" fmla="*/ 409903 w 409903"/>
                <a:gd name="connsiteY2" fmla="*/ 663199 h 1830916"/>
                <a:gd name="connsiteX3" fmla="*/ 407786 w 409903"/>
                <a:gd name="connsiteY3" fmla="*/ 0 h 1830916"/>
                <a:gd name="connsiteX0" fmla="*/ 10517 w 406334"/>
                <a:gd name="connsiteY0" fmla="*/ 1830916 h 1830916"/>
                <a:gd name="connsiteX1" fmla="*/ 0 w 406334"/>
                <a:gd name="connsiteY1" fmla="*/ 663199 h 1830916"/>
                <a:gd name="connsiteX2" fmla="*/ 406334 w 406334"/>
                <a:gd name="connsiteY2" fmla="*/ 663199 h 1830916"/>
                <a:gd name="connsiteX3" fmla="*/ 404217 w 406334"/>
                <a:gd name="connsiteY3" fmla="*/ 0 h 1830916"/>
                <a:gd name="connsiteX0" fmla="*/ 3 w 450363"/>
                <a:gd name="connsiteY0" fmla="*/ 1830916 h 1830916"/>
                <a:gd name="connsiteX1" fmla="*/ 328105 w 450363"/>
                <a:gd name="connsiteY1" fmla="*/ 663199 h 1830916"/>
                <a:gd name="connsiteX2" fmla="*/ 395820 w 450363"/>
                <a:gd name="connsiteY2" fmla="*/ 663199 h 1830916"/>
                <a:gd name="connsiteX3" fmla="*/ 393703 w 450363"/>
                <a:gd name="connsiteY3" fmla="*/ 0 h 1830916"/>
                <a:gd name="connsiteX0" fmla="*/ 0 w 1804838"/>
                <a:gd name="connsiteY0" fmla="*/ 1841502 h 1841502"/>
                <a:gd name="connsiteX1" fmla="*/ 1682580 w 1804838"/>
                <a:gd name="connsiteY1" fmla="*/ 663199 h 1841502"/>
                <a:gd name="connsiteX2" fmla="*/ 1750295 w 1804838"/>
                <a:gd name="connsiteY2" fmla="*/ 663199 h 1841502"/>
                <a:gd name="connsiteX3" fmla="*/ 1748178 w 1804838"/>
                <a:gd name="connsiteY3" fmla="*/ 0 h 1841502"/>
                <a:gd name="connsiteX0" fmla="*/ 0 w 1804838"/>
                <a:gd name="connsiteY0" fmla="*/ 1841502 h 1841502"/>
                <a:gd name="connsiteX1" fmla="*/ 1682580 w 1804838"/>
                <a:gd name="connsiteY1" fmla="*/ 663199 h 1841502"/>
                <a:gd name="connsiteX2" fmla="*/ 1750295 w 1804838"/>
                <a:gd name="connsiteY2" fmla="*/ 663199 h 1841502"/>
                <a:gd name="connsiteX3" fmla="*/ 1748178 w 1804838"/>
                <a:gd name="connsiteY3" fmla="*/ 0 h 1841502"/>
                <a:gd name="connsiteX0" fmla="*/ 0 w 5021716"/>
                <a:gd name="connsiteY0" fmla="*/ 1820329 h 1820329"/>
                <a:gd name="connsiteX1" fmla="*/ 4899458 w 5021716"/>
                <a:gd name="connsiteY1" fmla="*/ 663199 h 1820329"/>
                <a:gd name="connsiteX2" fmla="*/ 4967173 w 5021716"/>
                <a:gd name="connsiteY2" fmla="*/ 663199 h 1820329"/>
                <a:gd name="connsiteX3" fmla="*/ 4965056 w 5021716"/>
                <a:gd name="connsiteY3" fmla="*/ 0 h 1820329"/>
                <a:gd name="connsiteX0" fmla="*/ 0 w 4994822"/>
                <a:gd name="connsiteY0" fmla="*/ 1820329 h 1838291"/>
                <a:gd name="connsiteX1" fmla="*/ 4899458 w 4994822"/>
                <a:gd name="connsiteY1" fmla="*/ 663199 h 1838291"/>
                <a:gd name="connsiteX2" fmla="*/ 4797863 w 4994822"/>
                <a:gd name="connsiteY2" fmla="*/ 1838291 h 1838291"/>
                <a:gd name="connsiteX3" fmla="*/ 4965056 w 4994822"/>
                <a:gd name="connsiteY3" fmla="*/ 0 h 1838291"/>
                <a:gd name="connsiteX0" fmla="*/ 0 w 4965057"/>
                <a:gd name="connsiteY0" fmla="*/ 1820329 h 1954291"/>
                <a:gd name="connsiteX1" fmla="*/ 2529127 w 4965057"/>
                <a:gd name="connsiteY1" fmla="*/ 1785359 h 1954291"/>
                <a:gd name="connsiteX2" fmla="*/ 4797863 w 4965057"/>
                <a:gd name="connsiteY2" fmla="*/ 1838291 h 1954291"/>
                <a:gd name="connsiteX3" fmla="*/ 4965056 w 4965057"/>
                <a:gd name="connsiteY3" fmla="*/ 0 h 1954291"/>
                <a:gd name="connsiteX0" fmla="*/ 0 w 4965057"/>
                <a:gd name="connsiteY0" fmla="*/ 1820329 h 1954292"/>
                <a:gd name="connsiteX1" fmla="*/ 2529126 w 4965057"/>
                <a:gd name="connsiteY1" fmla="*/ 1785360 h 1954292"/>
                <a:gd name="connsiteX2" fmla="*/ 4797863 w 4965057"/>
                <a:gd name="connsiteY2" fmla="*/ 1838291 h 1954292"/>
                <a:gd name="connsiteX3" fmla="*/ 4965056 w 4965057"/>
                <a:gd name="connsiteY3" fmla="*/ 0 h 1954292"/>
                <a:gd name="connsiteX0" fmla="*/ 0 w 4965057"/>
                <a:gd name="connsiteY0" fmla="*/ 1820329 h 1969413"/>
                <a:gd name="connsiteX1" fmla="*/ 4797863 w 4965057"/>
                <a:gd name="connsiteY1" fmla="*/ 1838291 h 1969413"/>
                <a:gd name="connsiteX2" fmla="*/ 4965056 w 4965057"/>
                <a:gd name="connsiteY2" fmla="*/ 0 h 1969413"/>
                <a:gd name="connsiteX0" fmla="*/ 0 w 4965057"/>
                <a:gd name="connsiteY0" fmla="*/ 1820329 h 1838292"/>
                <a:gd name="connsiteX1" fmla="*/ 4797863 w 4965057"/>
                <a:gd name="connsiteY1" fmla="*/ 1838291 h 1838292"/>
                <a:gd name="connsiteX2" fmla="*/ 4965056 w 4965057"/>
                <a:gd name="connsiteY2" fmla="*/ 0 h 1838292"/>
                <a:gd name="connsiteX0" fmla="*/ 0 w 4965057"/>
                <a:gd name="connsiteY0" fmla="*/ 1820329 h 1820329"/>
                <a:gd name="connsiteX1" fmla="*/ 4797863 w 4965057"/>
                <a:gd name="connsiteY1" fmla="*/ 1795945 h 1820329"/>
                <a:gd name="connsiteX2" fmla="*/ 4965056 w 4965057"/>
                <a:gd name="connsiteY2" fmla="*/ 0 h 1820329"/>
                <a:gd name="connsiteX0" fmla="*/ 0 w 4967172"/>
                <a:gd name="connsiteY0" fmla="*/ 1820329 h 1820329"/>
                <a:gd name="connsiteX1" fmla="*/ 4967172 w 4967172"/>
                <a:gd name="connsiteY1" fmla="*/ 1817118 h 1820329"/>
                <a:gd name="connsiteX2" fmla="*/ 4965056 w 4967172"/>
                <a:gd name="connsiteY2" fmla="*/ 0 h 1820329"/>
              </a:gdLst>
              <a:ahLst/>
              <a:cxnLst>
                <a:cxn ang="0">
                  <a:pos x="connsiteX0" y="connsiteY0"/>
                </a:cxn>
                <a:cxn ang="0">
                  <a:pos x="connsiteX1" y="connsiteY1"/>
                </a:cxn>
                <a:cxn ang="0">
                  <a:pos x="connsiteX2" y="connsiteY2"/>
                </a:cxn>
              </a:cxnLst>
              <a:rect l="l" t="t" r="r" b="b"/>
              <a:pathLst>
                <a:path w="4967172" h="1820329">
                  <a:moveTo>
                    <a:pt x="0" y="1820329"/>
                  </a:moveTo>
                  <a:lnTo>
                    <a:pt x="4967172" y="1817118"/>
                  </a:lnTo>
                  <a:cubicBezTo>
                    <a:pt x="4965055" y="1337340"/>
                    <a:pt x="4962234" y="112889"/>
                    <a:pt x="4965056" y="0"/>
                  </a:cubicBezTo>
                </a:path>
              </a:pathLst>
            </a:custGeom>
            <a:noFill/>
            <a:ln w="63500">
              <a:solidFill>
                <a:srgbClr val="00FF00"/>
              </a:solidFill>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9" name="Connecteur droit avec flèche 118"/>
            <p:cNvCxnSpPr/>
            <p:nvPr/>
          </p:nvCxnSpPr>
          <p:spPr>
            <a:xfrm>
              <a:off x="3420872" y="4484846"/>
              <a:ext cx="202861" cy="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grpSp>
      <p:grpSp>
        <p:nvGrpSpPr>
          <p:cNvPr id="21552" name="Groupe 21551"/>
          <p:cNvGrpSpPr/>
          <p:nvPr>
            <p:custDataLst>
              <p:tags r:id="rId4"/>
            </p:custDataLst>
          </p:nvPr>
        </p:nvGrpSpPr>
        <p:grpSpPr>
          <a:xfrm>
            <a:off x="1492056" y="2312832"/>
            <a:ext cx="1189640" cy="3997656"/>
            <a:chOff x="1492056" y="2312832"/>
            <a:chExt cx="1189640" cy="3997656"/>
          </a:xfrm>
        </p:grpSpPr>
        <p:sp>
          <p:nvSpPr>
            <p:cNvPr id="56" name="Forme libre 55"/>
            <p:cNvSpPr/>
            <p:nvPr/>
          </p:nvSpPr>
          <p:spPr>
            <a:xfrm>
              <a:off x="1492056" y="2312832"/>
              <a:ext cx="1189640" cy="3997656"/>
            </a:xfrm>
            <a:custGeom>
              <a:avLst/>
              <a:gdLst>
                <a:gd name="connsiteX0" fmla="*/ 0 w 1143000"/>
                <a:gd name="connsiteY0" fmla="*/ 3149600 h 3771900"/>
                <a:gd name="connsiteX1" fmla="*/ 241300 w 1143000"/>
                <a:gd name="connsiteY1" fmla="*/ 3162300 h 3771900"/>
                <a:gd name="connsiteX2" fmla="*/ 241300 w 1143000"/>
                <a:gd name="connsiteY2" fmla="*/ 355600 h 3771900"/>
                <a:gd name="connsiteX3" fmla="*/ 241300 w 1143000"/>
                <a:gd name="connsiteY3" fmla="*/ 0 h 3771900"/>
                <a:gd name="connsiteX4" fmla="*/ 1117600 w 1143000"/>
                <a:gd name="connsiteY4" fmla="*/ 0 h 3771900"/>
                <a:gd name="connsiteX5" fmla="*/ 1143000 w 1143000"/>
                <a:gd name="connsiteY5" fmla="*/ 3771900 h 3771900"/>
                <a:gd name="connsiteX0" fmla="*/ 0 w 1143000"/>
                <a:gd name="connsiteY0" fmla="*/ 3149600 h 3870262"/>
                <a:gd name="connsiteX1" fmla="*/ 241300 w 1143000"/>
                <a:gd name="connsiteY1" fmla="*/ 3162300 h 3870262"/>
                <a:gd name="connsiteX2" fmla="*/ 241300 w 1143000"/>
                <a:gd name="connsiteY2" fmla="*/ 355600 h 3870262"/>
                <a:gd name="connsiteX3" fmla="*/ 241300 w 1143000"/>
                <a:gd name="connsiteY3" fmla="*/ 0 h 3870262"/>
                <a:gd name="connsiteX4" fmla="*/ 1117600 w 1143000"/>
                <a:gd name="connsiteY4" fmla="*/ 0 h 3870262"/>
                <a:gd name="connsiteX5" fmla="*/ 1143000 w 1143000"/>
                <a:gd name="connsiteY5" fmla="*/ 3870262 h 387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 h="3870262">
                  <a:moveTo>
                    <a:pt x="0" y="3149600"/>
                  </a:moveTo>
                  <a:lnTo>
                    <a:pt x="241300" y="3162300"/>
                  </a:lnTo>
                  <a:lnTo>
                    <a:pt x="241300" y="355600"/>
                  </a:lnTo>
                  <a:lnTo>
                    <a:pt x="241300" y="0"/>
                  </a:lnTo>
                  <a:lnTo>
                    <a:pt x="1117600" y="0"/>
                  </a:lnTo>
                  <a:lnTo>
                    <a:pt x="1143000" y="3870262"/>
                  </a:lnTo>
                </a:path>
              </a:pathLst>
            </a:custGeom>
            <a:noFill/>
            <a:ln w="63500">
              <a:solidFill>
                <a:srgbClr val="00FF00"/>
              </a:solidFill>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sz="1300" b="1">
                <a:latin typeface="Arial" pitchFamily="34" charset="0"/>
                <a:cs typeface="Arial" pitchFamily="34" charset="0"/>
              </a:endParaRPr>
            </a:p>
          </p:txBody>
        </p:sp>
        <p:cxnSp>
          <p:nvCxnSpPr>
            <p:cNvPr id="58" name="Connecteur droit avec flèche 57"/>
            <p:cNvCxnSpPr>
              <a:stCxn id="10" idx="3"/>
              <a:endCxn id="56" idx="4"/>
            </p:cNvCxnSpPr>
            <p:nvPr/>
          </p:nvCxnSpPr>
          <p:spPr>
            <a:xfrm>
              <a:off x="1583488" y="2312832"/>
              <a:ext cx="1071772" cy="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a:stCxn id="11" idx="3"/>
            </p:cNvCxnSpPr>
            <p:nvPr/>
          </p:nvCxnSpPr>
          <p:spPr>
            <a:xfrm>
              <a:off x="1583488" y="3375000"/>
              <a:ext cx="166861" cy="17983"/>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a:off x="1547488" y="4469464"/>
              <a:ext cx="202861" cy="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a:endCxn id="16" idx="0"/>
            </p:cNvCxnSpPr>
            <p:nvPr/>
          </p:nvCxnSpPr>
          <p:spPr>
            <a:xfrm>
              <a:off x="2681696" y="3987024"/>
              <a:ext cx="0" cy="30616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a:endCxn id="18" idx="0"/>
            </p:cNvCxnSpPr>
            <p:nvPr/>
          </p:nvCxnSpPr>
          <p:spPr>
            <a:xfrm>
              <a:off x="2681696" y="5039530"/>
              <a:ext cx="0" cy="261766"/>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grpSp>
      <p:sp>
        <p:nvSpPr>
          <p:cNvPr id="4" name="Text Box 509"/>
          <p:cNvSpPr txBox="1">
            <a:spLocks noChangeArrowheads="1"/>
          </p:cNvSpPr>
          <p:nvPr>
            <p:custDataLst>
              <p:tags r:id="rId5"/>
            </p:custDataLst>
          </p:nvPr>
        </p:nvSpPr>
        <p:spPr bwMode="auto">
          <a:xfrm>
            <a:off x="2242305" y="737710"/>
            <a:ext cx="6470368" cy="3150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0" tIns="0" rIns="0" bIns="0" anchor="t" anchorCtr="0" upright="1">
            <a:noAutofit/>
          </a:bodyPr>
          <a:lstStyle/>
          <a:p>
            <a:pPr>
              <a:spcAft>
                <a:spcPts val="0"/>
              </a:spcAft>
            </a:pPr>
            <a:r>
              <a:rPr lang="fr-FR" sz="1600" b="1" dirty="0">
                <a:effectLst/>
                <a:latin typeface="Arial" pitchFamily="34" charset="0"/>
                <a:ea typeface="Times New Roman"/>
                <a:cs typeface="Arial" pitchFamily="34" charset="0"/>
              </a:rPr>
              <a:t>Pour choisir un </a:t>
            </a:r>
            <a:r>
              <a:rPr lang="fr-FR" sz="1600" b="1" dirty="0" smtClean="0">
                <a:effectLst/>
                <a:latin typeface="Arial" pitchFamily="34" charset="0"/>
                <a:ea typeface="Times New Roman"/>
                <a:cs typeface="Arial" pitchFamily="34" charset="0"/>
              </a:rPr>
              <a:t>détecteur, on </a:t>
            </a:r>
            <a:r>
              <a:rPr lang="fr-FR" sz="1600" b="1" dirty="0">
                <a:effectLst/>
                <a:latin typeface="Arial" pitchFamily="34" charset="0"/>
                <a:ea typeface="Times New Roman"/>
                <a:cs typeface="Arial" pitchFamily="34" charset="0"/>
              </a:rPr>
              <a:t>peut s’appuyer sur cet </a:t>
            </a:r>
            <a:r>
              <a:rPr lang="fr-FR" sz="1600" b="1" dirty="0" smtClean="0">
                <a:effectLst/>
                <a:latin typeface="Arial" pitchFamily="34" charset="0"/>
                <a:ea typeface="Times New Roman"/>
                <a:cs typeface="Arial" pitchFamily="34" charset="0"/>
              </a:rPr>
              <a:t>organigramme </a:t>
            </a:r>
            <a:endParaRPr lang="fr-FR" sz="1600" b="1" dirty="0">
              <a:effectLst/>
              <a:latin typeface="Arial" pitchFamily="34" charset="0"/>
              <a:ea typeface="Times New Roman"/>
              <a:cs typeface="Arial" pitchFamily="34" charset="0"/>
            </a:endParaRPr>
          </a:p>
        </p:txBody>
      </p:sp>
      <p:sp>
        <p:nvSpPr>
          <p:cNvPr id="2" name="Rectangle 4"/>
          <p:cNvSpPr>
            <a:spLocks noChangeArrowheads="1"/>
          </p:cNvSpPr>
          <p:nvPr>
            <p:custDataLst>
              <p:tags r:id="rId6"/>
            </p:custDataLst>
          </p:nvPr>
        </p:nvSpPr>
        <p:spPr bwMode="auto">
          <a:xfrm>
            <a:off x="2069976" y="-53138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endParaRPr lang="fr-FR"/>
          </a:p>
        </p:txBody>
      </p:sp>
      <p:sp>
        <p:nvSpPr>
          <p:cNvPr id="5" name="Rectangle 6"/>
          <p:cNvSpPr>
            <a:spLocks noChangeArrowheads="1"/>
          </p:cNvSpPr>
          <p:nvPr>
            <p:custDataLst>
              <p:tags r:id="rId7"/>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endParaRPr lang="fr-FR" sz="1300" b="1">
              <a:latin typeface="Arial" pitchFamily="34" charset="0"/>
              <a:cs typeface="Arial" pitchFamily="34" charset="0"/>
            </a:endParaRPr>
          </a:p>
        </p:txBody>
      </p:sp>
      <p:sp>
        <p:nvSpPr>
          <p:cNvPr id="9" name="Rectangle 7"/>
          <p:cNvSpPr>
            <a:spLocks noChangeArrowheads="1"/>
          </p:cNvSpPr>
          <p:nvPr>
            <p:custDataLst>
              <p:tags r:id="rId8"/>
            </p:custDataLst>
          </p:nvPr>
        </p:nvSpPr>
        <p:spPr bwMode="auto">
          <a:xfrm>
            <a:off x="2242305" y="189777"/>
            <a:ext cx="415820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sng" strike="noStrike" cap="none" normalizeH="0" baseline="0" dirty="0" smtClean="0">
                <a:ln>
                  <a:noFill/>
                </a:ln>
                <a:solidFill>
                  <a:schemeClr val="tx1"/>
                </a:solidFill>
                <a:effectLst/>
                <a:latin typeface="Arial" pitchFamily="34" charset="0"/>
                <a:cs typeface="Arial" pitchFamily="34" charset="0"/>
              </a:rPr>
              <a:t>Choisir un détecteur :</a:t>
            </a:r>
          </a:p>
        </p:txBody>
      </p:sp>
      <p:grpSp>
        <p:nvGrpSpPr>
          <p:cNvPr id="21537" name="Groupe 21536"/>
          <p:cNvGrpSpPr/>
          <p:nvPr>
            <p:custDataLst>
              <p:tags r:id="rId9"/>
            </p:custDataLst>
          </p:nvPr>
        </p:nvGrpSpPr>
        <p:grpSpPr>
          <a:xfrm>
            <a:off x="-36512" y="44624"/>
            <a:ext cx="1692000" cy="6840760"/>
            <a:chOff x="-320" y="44624"/>
            <a:chExt cx="1692000" cy="6840760"/>
          </a:xfrm>
        </p:grpSpPr>
        <p:sp>
          <p:nvSpPr>
            <p:cNvPr id="6" name="Organigramme : Terminateur 5"/>
            <p:cNvSpPr/>
            <p:nvPr/>
          </p:nvSpPr>
          <p:spPr>
            <a:xfrm>
              <a:off x="107680" y="44624"/>
              <a:ext cx="1476000" cy="432000"/>
            </a:xfrm>
            <a:prstGeom prst="flowChartTerminator">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Objet à détecter</a:t>
              </a:r>
              <a:endParaRPr lang="fr-FR" sz="1300" b="1" dirty="0">
                <a:latin typeface="Arial" pitchFamily="34" charset="0"/>
                <a:cs typeface="Arial" pitchFamily="34" charset="0"/>
              </a:endParaRPr>
            </a:p>
          </p:txBody>
        </p:sp>
        <p:sp>
          <p:nvSpPr>
            <p:cNvPr id="7" name="Organigramme : Décision 6"/>
            <p:cNvSpPr/>
            <p:nvPr/>
          </p:nvSpPr>
          <p:spPr>
            <a:xfrm>
              <a:off x="71680" y="764704"/>
              <a:ext cx="1548000" cy="792000"/>
            </a:xfrm>
            <a:prstGeom prst="flowChartDecision">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Objet  solide?</a:t>
              </a:r>
              <a:endParaRPr lang="fr-FR" sz="1300" b="1" dirty="0">
                <a:latin typeface="Arial" pitchFamily="34" charset="0"/>
                <a:cs typeface="Arial" pitchFamily="34" charset="0"/>
              </a:endParaRPr>
            </a:p>
          </p:txBody>
        </p:sp>
        <p:sp>
          <p:nvSpPr>
            <p:cNvPr id="10" name="Organigramme : Décision 9"/>
            <p:cNvSpPr/>
            <p:nvPr/>
          </p:nvSpPr>
          <p:spPr>
            <a:xfrm>
              <a:off x="71680" y="1916832"/>
              <a:ext cx="1548000" cy="792000"/>
            </a:xfrm>
            <a:prstGeom prst="flowChartDecision">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Contact possible?</a:t>
              </a:r>
              <a:endParaRPr lang="fr-FR" sz="1300" b="1" dirty="0">
                <a:latin typeface="Arial" pitchFamily="34" charset="0"/>
                <a:cs typeface="Arial" pitchFamily="34" charset="0"/>
              </a:endParaRPr>
            </a:p>
          </p:txBody>
        </p:sp>
        <p:sp>
          <p:nvSpPr>
            <p:cNvPr id="11" name="Organigramme : Décision 10"/>
            <p:cNvSpPr/>
            <p:nvPr/>
          </p:nvSpPr>
          <p:spPr>
            <a:xfrm>
              <a:off x="71680" y="2979000"/>
              <a:ext cx="1548000" cy="792000"/>
            </a:xfrm>
            <a:prstGeom prst="flowChartDecision">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Masse</a:t>
              </a:r>
              <a:br>
                <a:rPr lang="fr-FR" sz="1300" b="1" dirty="0" smtClean="0">
                  <a:latin typeface="Arial" pitchFamily="34" charset="0"/>
                  <a:cs typeface="Arial" pitchFamily="34" charset="0"/>
                </a:rPr>
              </a:br>
              <a:r>
                <a:rPr lang="fr-FR" sz="1300" b="1" dirty="0" smtClean="0">
                  <a:latin typeface="Arial" pitchFamily="34" charset="0"/>
                  <a:cs typeface="Arial" pitchFamily="34" charset="0"/>
                </a:rPr>
                <a:t> ≥ 500g ?</a:t>
              </a:r>
              <a:endParaRPr lang="fr-FR" sz="1300" b="1" dirty="0">
                <a:latin typeface="Arial" pitchFamily="34" charset="0"/>
                <a:cs typeface="Arial" pitchFamily="34" charset="0"/>
              </a:endParaRPr>
            </a:p>
          </p:txBody>
        </p:sp>
        <p:sp>
          <p:nvSpPr>
            <p:cNvPr id="12" name="Organigramme : Décision 11"/>
            <p:cNvSpPr/>
            <p:nvPr/>
          </p:nvSpPr>
          <p:spPr>
            <a:xfrm>
              <a:off x="71680" y="4077160"/>
              <a:ext cx="1548000" cy="792000"/>
            </a:xfrm>
            <a:prstGeom prst="flowChartDecision">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passage </a:t>
              </a:r>
              <a:br>
                <a:rPr lang="fr-FR" sz="1300" b="1" dirty="0" smtClean="0">
                  <a:latin typeface="Arial" pitchFamily="34" charset="0"/>
                  <a:cs typeface="Arial" pitchFamily="34" charset="0"/>
                </a:rPr>
              </a:br>
              <a:r>
                <a:rPr lang="fr-FR" sz="1300" b="1" dirty="0" smtClean="0">
                  <a:latin typeface="Arial" pitchFamily="34" charset="0"/>
                  <a:cs typeface="Arial" pitchFamily="34" charset="0"/>
                </a:rPr>
                <a:t>≤ 1.5 m/s?</a:t>
              </a:r>
              <a:endParaRPr lang="fr-FR" sz="1300" b="1" dirty="0">
                <a:latin typeface="Arial" pitchFamily="34" charset="0"/>
                <a:cs typeface="Arial" pitchFamily="34" charset="0"/>
              </a:endParaRPr>
            </a:p>
          </p:txBody>
        </p:sp>
        <p:sp>
          <p:nvSpPr>
            <p:cNvPr id="13" name="Organigramme : Décision 12"/>
            <p:cNvSpPr/>
            <p:nvPr/>
          </p:nvSpPr>
          <p:spPr>
            <a:xfrm>
              <a:off x="71680" y="5157280"/>
              <a:ext cx="1548000" cy="792000"/>
            </a:xfrm>
            <a:prstGeom prst="flowChartDecision">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Fréquence &lt; 1 Hz?</a:t>
              </a:r>
              <a:endParaRPr lang="fr-FR" sz="1300" b="1" dirty="0">
                <a:latin typeface="Arial" pitchFamily="34" charset="0"/>
                <a:cs typeface="Arial" pitchFamily="34" charset="0"/>
              </a:endParaRPr>
            </a:p>
          </p:txBody>
        </p:sp>
        <p:sp>
          <p:nvSpPr>
            <p:cNvPr id="8" name="Organigramme : Processus 7"/>
            <p:cNvSpPr/>
            <p:nvPr/>
          </p:nvSpPr>
          <p:spPr>
            <a:xfrm>
              <a:off x="-320" y="6345384"/>
              <a:ext cx="1692000" cy="540000"/>
            </a:xfrm>
            <a:prstGeom prst="flowChartProcess">
              <a:avLst/>
            </a:prstGeom>
            <a:solidFill>
              <a:schemeClr val="bg2">
                <a:lumMod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Interrupteur de position</a:t>
              </a:r>
              <a:endParaRPr lang="fr-FR" sz="1300" b="1" dirty="0">
                <a:latin typeface="Arial" pitchFamily="34" charset="0"/>
                <a:cs typeface="Arial" pitchFamily="34" charset="0"/>
              </a:endParaRPr>
            </a:p>
          </p:txBody>
        </p:sp>
      </p:grpSp>
      <p:grpSp>
        <p:nvGrpSpPr>
          <p:cNvPr id="21536" name="Groupe 21535"/>
          <p:cNvGrpSpPr/>
          <p:nvPr>
            <p:custDataLst>
              <p:tags r:id="rId10"/>
            </p:custDataLst>
          </p:nvPr>
        </p:nvGrpSpPr>
        <p:grpSpPr>
          <a:xfrm>
            <a:off x="1835696" y="3285072"/>
            <a:ext cx="1692000" cy="3600312"/>
            <a:chOff x="1907704" y="3285072"/>
            <a:chExt cx="1692000" cy="3600312"/>
          </a:xfrm>
        </p:grpSpPr>
        <p:sp>
          <p:nvSpPr>
            <p:cNvPr id="16" name="Organigramme : Décision 15"/>
            <p:cNvSpPr/>
            <p:nvPr/>
          </p:nvSpPr>
          <p:spPr>
            <a:xfrm>
              <a:off x="1979704" y="4293184"/>
              <a:ext cx="1548000" cy="792000"/>
            </a:xfrm>
            <a:prstGeom prst="flowChartDecision">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Distance ≤48mm?</a:t>
              </a:r>
              <a:endParaRPr lang="fr-FR" sz="1300" b="1" dirty="0">
                <a:latin typeface="Arial" pitchFamily="34" charset="0"/>
                <a:cs typeface="Arial" pitchFamily="34" charset="0"/>
              </a:endParaRPr>
            </a:p>
          </p:txBody>
        </p:sp>
        <p:sp>
          <p:nvSpPr>
            <p:cNvPr id="18" name="Organigramme : Décision 17"/>
            <p:cNvSpPr/>
            <p:nvPr/>
          </p:nvSpPr>
          <p:spPr>
            <a:xfrm>
              <a:off x="1979704" y="5301296"/>
              <a:ext cx="1548000" cy="792000"/>
            </a:xfrm>
            <a:prstGeom prst="flowChartDecision">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Espace important?</a:t>
              </a:r>
              <a:endParaRPr lang="fr-FR" sz="1300" b="1" dirty="0">
                <a:latin typeface="Arial" pitchFamily="34" charset="0"/>
                <a:cs typeface="Arial" pitchFamily="34" charset="0"/>
              </a:endParaRPr>
            </a:p>
          </p:txBody>
        </p:sp>
        <p:sp>
          <p:nvSpPr>
            <p:cNvPr id="20" name="Organigramme : Processus 19"/>
            <p:cNvSpPr/>
            <p:nvPr/>
          </p:nvSpPr>
          <p:spPr>
            <a:xfrm>
              <a:off x="1907704" y="6345384"/>
              <a:ext cx="1692000" cy="540000"/>
            </a:xfrm>
            <a:prstGeom prst="flowChartProcess">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Détecteur de proximité inductif</a:t>
              </a:r>
              <a:endParaRPr lang="fr-FR" sz="1300" b="1" dirty="0">
                <a:latin typeface="Arial" pitchFamily="34" charset="0"/>
                <a:cs typeface="Arial" pitchFamily="34" charset="0"/>
              </a:endParaRPr>
            </a:p>
          </p:txBody>
        </p:sp>
        <p:sp>
          <p:nvSpPr>
            <p:cNvPr id="17" name="Organigramme : Décision 16"/>
            <p:cNvSpPr/>
            <p:nvPr/>
          </p:nvSpPr>
          <p:spPr>
            <a:xfrm>
              <a:off x="1979704" y="3285072"/>
              <a:ext cx="1548000" cy="792000"/>
            </a:xfrm>
            <a:prstGeom prst="flowChartDecision">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fr-FR" sz="1300" b="1" dirty="0" smtClean="0">
                  <a:latin typeface="Arial" pitchFamily="34" charset="0"/>
                  <a:cs typeface="Arial" pitchFamily="34" charset="0"/>
                </a:rPr>
                <a:t>Objet </a:t>
              </a:r>
              <a:r>
                <a:rPr lang="fr-FR" sz="1300" b="1" dirty="0" err="1" smtClean="0">
                  <a:latin typeface="Arial" pitchFamily="34" charset="0"/>
                  <a:cs typeface="Arial" pitchFamily="34" charset="0"/>
                </a:rPr>
                <a:t>magnét</a:t>
              </a:r>
              <a:r>
                <a:rPr lang="fr-FR" sz="1300" b="1" dirty="0" smtClean="0">
                  <a:latin typeface="Arial" pitchFamily="34" charset="0"/>
                  <a:cs typeface="Arial" pitchFamily="34" charset="0"/>
                </a:rPr>
                <a:t>.?</a:t>
              </a:r>
              <a:endParaRPr lang="fr-FR" sz="1300" b="1" dirty="0">
                <a:latin typeface="Arial" pitchFamily="34" charset="0"/>
                <a:cs typeface="Arial" pitchFamily="34" charset="0"/>
              </a:endParaRPr>
            </a:p>
          </p:txBody>
        </p:sp>
      </p:grpSp>
      <p:grpSp>
        <p:nvGrpSpPr>
          <p:cNvPr id="21535" name="Groupe 21534"/>
          <p:cNvGrpSpPr/>
          <p:nvPr>
            <p:custDataLst>
              <p:tags r:id="rId11"/>
            </p:custDataLst>
          </p:nvPr>
        </p:nvGrpSpPr>
        <p:grpSpPr>
          <a:xfrm>
            <a:off x="3726000" y="4077160"/>
            <a:ext cx="2214152" cy="2808224"/>
            <a:chOff x="3707904" y="4077160"/>
            <a:chExt cx="2214152" cy="2808224"/>
          </a:xfrm>
        </p:grpSpPr>
        <p:sp>
          <p:nvSpPr>
            <p:cNvPr id="21" name="Organigramme : Processus 20"/>
            <p:cNvSpPr/>
            <p:nvPr/>
          </p:nvSpPr>
          <p:spPr>
            <a:xfrm>
              <a:off x="3707904" y="6345384"/>
              <a:ext cx="1692000" cy="540000"/>
            </a:xfrm>
            <a:prstGeom prst="flowChartProcess">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Détecteur photoélectrique</a:t>
              </a:r>
              <a:endParaRPr lang="fr-FR" sz="1300" b="1" dirty="0">
                <a:latin typeface="Arial" pitchFamily="34" charset="0"/>
                <a:cs typeface="Arial" pitchFamily="34" charset="0"/>
              </a:endParaRPr>
            </a:p>
          </p:txBody>
        </p:sp>
        <p:sp>
          <p:nvSpPr>
            <p:cNvPr id="15" name="Organigramme : Décision 14"/>
            <p:cNvSpPr/>
            <p:nvPr/>
          </p:nvSpPr>
          <p:spPr>
            <a:xfrm>
              <a:off x="4374056" y="4077160"/>
              <a:ext cx="1548000" cy="792000"/>
            </a:xfrm>
            <a:prstGeom prst="flowChartDecision">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Distance ≥ 15 mm</a:t>
              </a:r>
              <a:endParaRPr lang="fr-FR" sz="1300" b="1" dirty="0">
                <a:latin typeface="Arial" pitchFamily="34" charset="0"/>
                <a:cs typeface="Arial" pitchFamily="34" charset="0"/>
              </a:endParaRPr>
            </a:p>
          </p:txBody>
        </p:sp>
      </p:grpSp>
      <p:cxnSp>
        <p:nvCxnSpPr>
          <p:cNvPr id="32" name="Connecteur droit avec flèche 31"/>
          <p:cNvCxnSpPr>
            <a:stCxn id="6" idx="2"/>
            <a:endCxn id="7" idx="0"/>
          </p:cNvCxnSpPr>
          <p:nvPr>
            <p:custDataLst>
              <p:tags r:id="rId12"/>
            </p:custDataLst>
          </p:nvPr>
        </p:nvCxnSpPr>
        <p:spPr>
          <a:xfrm>
            <a:off x="809488" y="476624"/>
            <a:ext cx="0" cy="28808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7" idx="2"/>
            <a:endCxn id="10" idx="0"/>
          </p:cNvCxnSpPr>
          <p:nvPr>
            <p:custDataLst>
              <p:tags r:id="rId13"/>
            </p:custDataLst>
          </p:nvPr>
        </p:nvCxnSpPr>
        <p:spPr>
          <a:xfrm>
            <a:off x="809488" y="1556704"/>
            <a:ext cx="0" cy="360128"/>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10" idx="2"/>
            <a:endCxn id="11" idx="0"/>
          </p:cNvCxnSpPr>
          <p:nvPr>
            <p:custDataLst>
              <p:tags r:id="rId14"/>
            </p:custDataLst>
          </p:nvPr>
        </p:nvCxnSpPr>
        <p:spPr>
          <a:xfrm>
            <a:off x="809488" y="2708832"/>
            <a:ext cx="0" cy="270168"/>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a:stCxn id="11" idx="2"/>
            <a:endCxn id="12" idx="0"/>
          </p:cNvCxnSpPr>
          <p:nvPr>
            <p:custDataLst>
              <p:tags r:id="rId15"/>
            </p:custDataLst>
          </p:nvPr>
        </p:nvCxnSpPr>
        <p:spPr>
          <a:xfrm>
            <a:off x="809488" y="3771000"/>
            <a:ext cx="0" cy="30616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a:stCxn id="12" idx="2"/>
            <a:endCxn id="13" idx="0"/>
          </p:cNvCxnSpPr>
          <p:nvPr>
            <p:custDataLst>
              <p:tags r:id="rId16"/>
            </p:custDataLst>
          </p:nvPr>
        </p:nvCxnSpPr>
        <p:spPr>
          <a:xfrm>
            <a:off x="809488" y="4869160"/>
            <a:ext cx="0" cy="28812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a:stCxn id="13" idx="2"/>
            <a:endCxn id="8" idx="0"/>
          </p:cNvCxnSpPr>
          <p:nvPr>
            <p:custDataLst>
              <p:tags r:id="rId17"/>
            </p:custDataLst>
          </p:nvPr>
        </p:nvCxnSpPr>
        <p:spPr>
          <a:xfrm>
            <a:off x="809488" y="5949280"/>
            <a:ext cx="0" cy="396104"/>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grpSp>
        <p:nvGrpSpPr>
          <p:cNvPr id="21554" name="Groupe 21553"/>
          <p:cNvGrpSpPr/>
          <p:nvPr>
            <p:custDataLst>
              <p:tags r:id="rId18"/>
            </p:custDataLst>
          </p:nvPr>
        </p:nvGrpSpPr>
        <p:grpSpPr>
          <a:xfrm>
            <a:off x="7173456" y="2324120"/>
            <a:ext cx="1181101" cy="4021263"/>
            <a:chOff x="7173456" y="2324120"/>
            <a:chExt cx="1181101" cy="4021263"/>
          </a:xfrm>
        </p:grpSpPr>
        <p:sp>
          <p:nvSpPr>
            <p:cNvPr id="21507" name="Forme libre 21506"/>
            <p:cNvSpPr/>
            <p:nvPr/>
          </p:nvSpPr>
          <p:spPr>
            <a:xfrm>
              <a:off x="7173456" y="2324120"/>
              <a:ext cx="1181101" cy="4021263"/>
            </a:xfrm>
            <a:custGeom>
              <a:avLst/>
              <a:gdLst>
                <a:gd name="connsiteX0" fmla="*/ 0 w 1104900"/>
                <a:gd name="connsiteY0" fmla="*/ 0 h 3810000"/>
                <a:gd name="connsiteX1" fmla="*/ 1092200 w 1104900"/>
                <a:gd name="connsiteY1" fmla="*/ 38100 h 3810000"/>
                <a:gd name="connsiteX2" fmla="*/ 1092200 w 1104900"/>
                <a:gd name="connsiteY2" fmla="*/ 3810000 h 3810000"/>
                <a:gd name="connsiteX3" fmla="*/ 1104900 w 1104900"/>
                <a:gd name="connsiteY3" fmla="*/ 3797300 h 3810000"/>
              </a:gdLst>
              <a:ahLst/>
              <a:cxnLst>
                <a:cxn ang="0">
                  <a:pos x="connsiteX0" y="connsiteY0"/>
                </a:cxn>
                <a:cxn ang="0">
                  <a:pos x="connsiteX1" y="connsiteY1"/>
                </a:cxn>
                <a:cxn ang="0">
                  <a:pos x="connsiteX2" y="connsiteY2"/>
                </a:cxn>
                <a:cxn ang="0">
                  <a:pos x="connsiteX3" y="connsiteY3"/>
                </a:cxn>
              </a:cxnLst>
              <a:rect l="l" t="t" r="r" b="b"/>
              <a:pathLst>
                <a:path w="1104900" h="3810000">
                  <a:moveTo>
                    <a:pt x="0" y="0"/>
                  </a:moveTo>
                  <a:lnTo>
                    <a:pt x="1092200" y="38100"/>
                  </a:lnTo>
                  <a:lnTo>
                    <a:pt x="1092200" y="3810000"/>
                  </a:lnTo>
                  <a:lnTo>
                    <a:pt x="1104900" y="3797300"/>
                  </a:lnTo>
                </a:path>
              </a:pathLst>
            </a:custGeom>
            <a:noFill/>
            <a:ln w="63500">
              <a:solidFill>
                <a:srgbClr val="00FF00"/>
              </a:solidFill>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sz="1300" b="1">
                <a:latin typeface="Arial" pitchFamily="34" charset="0"/>
                <a:cs typeface="Arial" pitchFamily="34" charset="0"/>
              </a:endParaRPr>
            </a:p>
          </p:txBody>
        </p:sp>
        <p:cxnSp>
          <p:nvCxnSpPr>
            <p:cNvPr id="116" name="Connecteur droit avec flèche 115"/>
            <p:cNvCxnSpPr/>
            <p:nvPr/>
          </p:nvCxnSpPr>
          <p:spPr>
            <a:xfrm>
              <a:off x="7241783" y="2330692"/>
              <a:ext cx="1089157" cy="18188"/>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grpSp>
      <p:grpSp>
        <p:nvGrpSpPr>
          <p:cNvPr id="21551" name="Groupe 21550"/>
          <p:cNvGrpSpPr/>
          <p:nvPr>
            <p:custDataLst>
              <p:tags r:id="rId19"/>
            </p:custDataLst>
          </p:nvPr>
        </p:nvGrpSpPr>
        <p:grpSpPr>
          <a:xfrm>
            <a:off x="1564922" y="1168400"/>
            <a:ext cx="4897382" cy="5147734"/>
            <a:chOff x="1564922" y="1168400"/>
            <a:chExt cx="4897382" cy="5147734"/>
          </a:xfrm>
        </p:grpSpPr>
        <p:sp>
          <p:nvSpPr>
            <p:cNvPr id="21505" name="Forme libre 21504"/>
            <p:cNvSpPr/>
            <p:nvPr/>
          </p:nvSpPr>
          <p:spPr>
            <a:xfrm>
              <a:off x="1564922" y="1168400"/>
              <a:ext cx="4897382" cy="5147734"/>
            </a:xfrm>
            <a:custGeom>
              <a:avLst/>
              <a:gdLst>
                <a:gd name="connsiteX0" fmla="*/ 0 w 4660900"/>
                <a:gd name="connsiteY0" fmla="*/ 0 h 4876800"/>
                <a:gd name="connsiteX1" fmla="*/ 4660900 w 4660900"/>
                <a:gd name="connsiteY1" fmla="*/ 76200 h 4876800"/>
                <a:gd name="connsiteX2" fmla="*/ 4648200 w 4660900"/>
                <a:gd name="connsiteY2" fmla="*/ 4876800 h 4876800"/>
                <a:gd name="connsiteX0" fmla="*/ 0 w 4785077"/>
                <a:gd name="connsiteY0" fmla="*/ 0 h 4876800"/>
                <a:gd name="connsiteX1" fmla="*/ 4785077 w 4785077"/>
                <a:gd name="connsiteY1" fmla="*/ 76200 h 4876800"/>
                <a:gd name="connsiteX2" fmla="*/ 4772377 w 4785077"/>
                <a:gd name="connsiteY2" fmla="*/ 4876800 h 4876800"/>
                <a:gd name="connsiteX0" fmla="*/ 0 w 4785077"/>
                <a:gd name="connsiteY0" fmla="*/ 0 h 4876800"/>
                <a:gd name="connsiteX1" fmla="*/ 4785077 w 4785077"/>
                <a:gd name="connsiteY1" fmla="*/ 31044 h 4876800"/>
                <a:gd name="connsiteX2" fmla="*/ 4772377 w 4785077"/>
                <a:gd name="connsiteY2" fmla="*/ 4876800 h 4876800"/>
                <a:gd name="connsiteX0" fmla="*/ 0 w 4785077"/>
                <a:gd name="connsiteY0" fmla="*/ 0 h 5147734"/>
                <a:gd name="connsiteX1" fmla="*/ 4785077 w 4785077"/>
                <a:gd name="connsiteY1" fmla="*/ 31044 h 5147734"/>
                <a:gd name="connsiteX2" fmla="*/ 4761088 w 4785077"/>
                <a:gd name="connsiteY2" fmla="*/ 5147734 h 5147734"/>
              </a:gdLst>
              <a:ahLst/>
              <a:cxnLst>
                <a:cxn ang="0">
                  <a:pos x="connsiteX0" y="connsiteY0"/>
                </a:cxn>
                <a:cxn ang="0">
                  <a:pos x="connsiteX1" y="connsiteY1"/>
                </a:cxn>
                <a:cxn ang="0">
                  <a:pos x="connsiteX2" y="connsiteY2"/>
                </a:cxn>
              </a:cxnLst>
              <a:rect l="l" t="t" r="r" b="b"/>
              <a:pathLst>
                <a:path w="4785077" h="5147734">
                  <a:moveTo>
                    <a:pt x="0" y="0"/>
                  </a:moveTo>
                  <a:lnTo>
                    <a:pt x="4785077" y="31044"/>
                  </a:lnTo>
                  <a:cubicBezTo>
                    <a:pt x="4780844" y="1631244"/>
                    <a:pt x="4765321" y="3547534"/>
                    <a:pt x="4761088" y="5147734"/>
                  </a:cubicBezTo>
                </a:path>
              </a:pathLst>
            </a:custGeom>
            <a:noFill/>
            <a:ln w="63500">
              <a:solidFill>
                <a:srgbClr val="00FF00"/>
              </a:solidFill>
              <a:tailEnd type="stealth" w="lg" len="me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sz="1300" b="1">
                <a:latin typeface="Arial" pitchFamily="34" charset="0"/>
                <a:cs typeface="Arial" pitchFamily="34" charset="0"/>
              </a:endParaRPr>
            </a:p>
          </p:txBody>
        </p:sp>
        <p:cxnSp>
          <p:nvCxnSpPr>
            <p:cNvPr id="121" name="Connecteur droit avec flèche 120"/>
            <p:cNvCxnSpPr/>
            <p:nvPr/>
          </p:nvCxnSpPr>
          <p:spPr>
            <a:xfrm>
              <a:off x="5346000" y="1179225"/>
              <a:ext cx="1089157" cy="18188"/>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grpSp>
      <p:sp>
        <p:nvSpPr>
          <p:cNvPr id="124" name="ZoneTexte 123"/>
          <p:cNvSpPr txBox="1"/>
          <p:nvPr>
            <p:custDataLst>
              <p:tags r:id="rId20"/>
            </p:custDataLst>
          </p:nvPr>
        </p:nvSpPr>
        <p:spPr>
          <a:xfrm>
            <a:off x="1219663" y="2333702"/>
            <a:ext cx="550151" cy="369332"/>
          </a:xfrm>
          <a:prstGeom prst="rect">
            <a:avLst/>
          </a:prstGeom>
          <a:noFill/>
        </p:spPr>
        <p:txBody>
          <a:bodyPr wrap="none" rtlCol="0">
            <a:spAutoFit/>
          </a:bodyPr>
          <a:lstStyle/>
          <a:p>
            <a:r>
              <a:rPr lang="fr-FR" b="1" dirty="0" smtClean="0"/>
              <a:t>non</a:t>
            </a:r>
            <a:endParaRPr lang="fr-FR" b="1" dirty="0"/>
          </a:p>
        </p:txBody>
      </p:sp>
      <p:sp>
        <p:nvSpPr>
          <p:cNvPr id="125" name="ZoneTexte 124"/>
          <p:cNvSpPr txBox="1"/>
          <p:nvPr>
            <p:custDataLst>
              <p:tags r:id="rId21"/>
            </p:custDataLst>
          </p:nvPr>
        </p:nvSpPr>
        <p:spPr>
          <a:xfrm>
            <a:off x="267942" y="2564904"/>
            <a:ext cx="487634" cy="369332"/>
          </a:xfrm>
          <a:prstGeom prst="rect">
            <a:avLst/>
          </a:prstGeom>
          <a:noFill/>
        </p:spPr>
        <p:txBody>
          <a:bodyPr wrap="none" rtlCol="0">
            <a:spAutoFit/>
          </a:bodyPr>
          <a:lstStyle/>
          <a:p>
            <a:r>
              <a:rPr lang="fr-FR" b="1" dirty="0" smtClean="0"/>
              <a:t>oui</a:t>
            </a:r>
            <a:endParaRPr lang="fr-FR" b="1" dirty="0"/>
          </a:p>
        </p:txBody>
      </p:sp>
      <p:sp>
        <p:nvSpPr>
          <p:cNvPr id="126" name="ZoneTexte 125"/>
          <p:cNvSpPr txBox="1"/>
          <p:nvPr>
            <p:custDataLst>
              <p:tags r:id="rId22"/>
            </p:custDataLst>
          </p:nvPr>
        </p:nvSpPr>
        <p:spPr>
          <a:xfrm>
            <a:off x="1200198" y="3386667"/>
            <a:ext cx="550151" cy="369332"/>
          </a:xfrm>
          <a:prstGeom prst="rect">
            <a:avLst/>
          </a:prstGeom>
          <a:noFill/>
        </p:spPr>
        <p:txBody>
          <a:bodyPr wrap="none" rtlCol="0">
            <a:spAutoFit/>
          </a:bodyPr>
          <a:lstStyle/>
          <a:p>
            <a:r>
              <a:rPr lang="fr-FR" b="1" dirty="0" smtClean="0"/>
              <a:t>non</a:t>
            </a:r>
            <a:endParaRPr lang="fr-FR" b="1" dirty="0"/>
          </a:p>
        </p:txBody>
      </p:sp>
      <p:sp>
        <p:nvSpPr>
          <p:cNvPr id="127" name="ZoneTexte 126"/>
          <p:cNvSpPr txBox="1"/>
          <p:nvPr>
            <p:custDataLst>
              <p:tags r:id="rId23"/>
            </p:custDataLst>
          </p:nvPr>
        </p:nvSpPr>
        <p:spPr>
          <a:xfrm>
            <a:off x="248477" y="3617869"/>
            <a:ext cx="487634" cy="369332"/>
          </a:xfrm>
          <a:prstGeom prst="rect">
            <a:avLst/>
          </a:prstGeom>
          <a:noFill/>
        </p:spPr>
        <p:txBody>
          <a:bodyPr wrap="none" rtlCol="0">
            <a:spAutoFit/>
          </a:bodyPr>
          <a:lstStyle/>
          <a:p>
            <a:r>
              <a:rPr lang="fr-FR" b="1" dirty="0" smtClean="0"/>
              <a:t>oui</a:t>
            </a:r>
            <a:endParaRPr lang="fr-FR" b="1" dirty="0"/>
          </a:p>
        </p:txBody>
      </p:sp>
      <p:sp>
        <p:nvSpPr>
          <p:cNvPr id="128" name="ZoneTexte 127"/>
          <p:cNvSpPr txBox="1"/>
          <p:nvPr>
            <p:custDataLst>
              <p:tags r:id="rId24"/>
            </p:custDataLst>
          </p:nvPr>
        </p:nvSpPr>
        <p:spPr>
          <a:xfrm>
            <a:off x="1200197" y="4469464"/>
            <a:ext cx="550151" cy="369332"/>
          </a:xfrm>
          <a:prstGeom prst="rect">
            <a:avLst/>
          </a:prstGeom>
          <a:noFill/>
        </p:spPr>
        <p:txBody>
          <a:bodyPr wrap="none" rtlCol="0">
            <a:spAutoFit/>
          </a:bodyPr>
          <a:lstStyle/>
          <a:p>
            <a:r>
              <a:rPr lang="fr-FR" b="1" dirty="0" smtClean="0"/>
              <a:t>non</a:t>
            </a:r>
            <a:endParaRPr lang="fr-FR" b="1" dirty="0"/>
          </a:p>
        </p:txBody>
      </p:sp>
      <p:sp>
        <p:nvSpPr>
          <p:cNvPr id="129" name="ZoneTexte 128"/>
          <p:cNvSpPr txBox="1"/>
          <p:nvPr>
            <p:custDataLst>
              <p:tags r:id="rId25"/>
            </p:custDataLst>
          </p:nvPr>
        </p:nvSpPr>
        <p:spPr>
          <a:xfrm>
            <a:off x="248476" y="4700666"/>
            <a:ext cx="487634" cy="369332"/>
          </a:xfrm>
          <a:prstGeom prst="rect">
            <a:avLst/>
          </a:prstGeom>
          <a:noFill/>
        </p:spPr>
        <p:txBody>
          <a:bodyPr wrap="none" rtlCol="0">
            <a:spAutoFit/>
          </a:bodyPr>
          <a:lstStyle/>
          <a:p>
            <a:r>
              <a:rPr lang="fr-FR" b="1" dirty="0" smtClean="0"/>
              <a:t>oui</a:t>
            </a:r>
            <a:endParaRPr lang="fr-FR" b="1" dirty="0"/>
          </a:p>
        </p:txBody>
      </p:sp>
      <p:sp>
        <p:nvSpPr>
          <p:cNvPr id="130" name="ZoneTexte 129"/>
          <p:cNvSpPr txBox="1"/>
          <p:nvPr>
            <p:custDataLst>
              <p:tags r:id="rId26"/>
            </p:custDataLst>
          </p:nvPr>
        </p:nvSpPr>
        <p:spPr>
          <a:xfrm>
            <a:off x="1200196" y="5579948"/>
            <a:ext cx="550151" cy="369332"/>
          </a:xfrm>
          <a:prstGeom prst="rect">
            <a:avLst/>
          </a:prstGeom>
          <a:noFill/>
        </p:spPr>
        <p:txBody>
          <a:bodyPr wrap="none" rtlCol="0">
            <a:spAutoFit/>
          </a:bodyPr>
          <a:lstStyle/>
          <a:p>
            <a:r>
              <a:rPr lang="fr-FR" b="1" dirty="0" smtClean="0"/>
              <a:t>non</a:t>
            </a:r>
            <a:endParaRPr lang="fr-FR" b="1" dirty="0"/>
          </a:p>
        </p:txBody>
      </p:sp>
      <p:sp>
        <p:nvSpPr>
          <p:cNvPr id="131" name="ZoneTexte 130"/>
          <p:cNvSpPr txBox="1"/>
          <p:nvPr>
            <p:custDataLst>
              <p:tags r:id="rId27"/>
            </p:custDataLst>
          </p:nvPr>
        </p:nvSpPr>
        <p:spPr>
          <a:xfrm>
            <a:off x="248475" y="5811150"/>
            <a:ext cx="487634" cy="369332"/>
          </a:xfrm>
          <a:prstGeom prst="rect">
            <a:avLst/>
          </a:prstGeom>
          <a:noFill/>
        </p:spPr>
        <p:txBody>
          <a:bodyPr wrap="none" rtlCol="0">
            <a:spAutoFit/>
          </a:bodyPr>
          <a:lstStyle/>
          <a:p>
            <a:r>
              <a:rPr lang="fr-FR" b="1" dirty="0" smtClean="0"/>
              <a:t>oui</a:t>
            </a:r>
            <a:endParaRPr lang="fr-FR" b="1" dirty="0"/>
          </a:p>
        </p:txBody>
      </p:sp>
      <p:sp>
        <p:nvSpPr>
          <p:cNvPr id="132" name="ZoneTexte 131"/>
          <p:cNvSpPr txBox="1"/>
          <p:nvPr>
            <p:custDataLst>
              <p:tags r:id="rId28"/>
            </p:custDataLst>
          </p:nvPr>
        </p:nvSpPr>
        <p:spPr>
          <a:xfrm>
            <a:off x="1216980" y="1172282"/>
            <a:ext cx="550151" cy="369332"/>
          </a:xfrm>
          <a:prstGeom prst="rect">
            <a:avLst/>
          </a:prstGeom>
          <a:noFill/>
        </p:spPr>
        <p:txBody>
          <a:bodyPr wrap="none" rtlCol="0">
            <a:spAutoFit/>
          </a:bodyPr>
          <a:lstStyle/>
          <a:p>
            <a:r>
              <a:rPr lang="fr-FR" b="1" dirty="0" smtClean="0"/>
              <a:t>non</a:t>
            </a:r>
            <a:endParaRPr lang="fr-FR" b="1" dirty="0"/>
          </a:p>
        </p:txBody>
      </p:sp>
      <p:sp>
        <p:nvSpPr>
          <p:cNvPr id="133" name="ZoneTexte 132"/>
          <p:cNvSpPr txBox="1"/>
          <p:nvPr>
            <p:custDataLst>
              <p:tags r:id="rId29"/>
            </p:custDataLst>
          </p:nvPr>
        </p:nvSpPr>
        <p:spPr>
          <a:xfrm>
            <a:off x="265259" y="1403484"/>
            <a:ext cx="487634" cy="369332"/>
          </a:xfrm>
          <a:prstGeom prst="rect">
            <a:avLst/>
          </a:prstGeom>
          <a:noFill/>
        </p:spPr>
        <p:txBody>
          <a:bodyPr wrap="none" rtlCol="0">
            <a:spAutoFit/>
          </a:bodyPr>
          <a:lstStyle/>
          <a:p>
            <a:r>
              <a:rPr lang="fr-FR" b="1" dirty="0" smtClean="0"/>
              <a:t>oui</a:t>
            </a:r>
            <a:endParaRPr lang="fr-FR" b="1" dirty="0"/>
          </a:p>
        </p:txBody>
      </p:sp>
      <p:sp>
        <p:nvSpPr>
          <p:cNvPr id="134" name="ZoneTexte 133"/>
          <p:cNvSpPr txBox="1"/>
          <p:nvPr>
            <p:custDataLst>
              <p:tags r:id="rId30"/>
            </p:custDataLst>
          </p:nvPr>
        </p:nvSpPr>
        <p:spPr>
          <a:xfrm>
            <a:off x="3073582" y="3707740"/>
            <a:ext cx="550151" cy="369332"/>
          </a:xfrm>
          <a:prstGeom prst="rect">
            <a:avLst/>
          </a:prstGeom>
          <a:noFill/>
        </p:spPr>
        <p:txBody>
          <a:bodyPr wrap="none" rtlCol="0">
            <a:spAutoFit/>
          </a:bodyPr>
          <a:lstStyle/>
          <a:p>
            <a:r>
              <a:rPr lang="fr-FR" b="1" dirty="0" smtClean="0"/>
              <a:t>non</a:t>
            </a:r>
            <a:endParaRPr lang="fr-FR" b="1" dirty="0"/>
          </a:p>
        </p:txBody>
      </p:sp>
      <p:sp>
        <p:nvSpPr>
          <p:cNvPr id="135" name="ZoneTexte 134"/>
          <p:cNvSpPr txBox="1"/>
          <p:nvPr>
            <p:custDataLst>
              <p:tags r:id="rId31"/>
            </p:custDataLst>
          </p:nvPr>
        </p:nvSpPr>
        <p:spPr>
          <a:xfrm>
            <a:off x="2051720" y="3851756"/>
            <a:ext cx="487634" cy="369332"/>
          </a:xfrm>
          <a:prstGeom prst="rect">
            <a:avLst/>
          </a:prstGeom>
          <a:noFill/>
        </p:spPr>
        <p:txBody>
          <a:bodyPr wrap="none" rtlCol="0">
            <a:spAutoFit/>
          </a:bodyPr>
          <a:lstStyle/>
          <a:p>
            <a:r>
              <a:rPr lang="fr-FR" b="1" dirty="0" smtClean="0"/>
              <a:t>oui</a:t>
            </a:r>
            <a:endParaRPr lang="fr-FR" b="1" dirty="0"/>
          </a:p>
        </p:txBody>
      </p:sp>
      <p:sp>
        <p:nvSpPr>
          <p:cNvPr id="136" name="ZoneTexte 135"/>
          <p:cNvSpPr txBox="1"/>
          <p:nvPr>
            <p:custDataLst>
              <p:tags r:id="rId32"/>
            </p:custDataLst>
          </p:nvPr>
        </p:nvSpPr>
        <p:spPr>
          <a:xfrm>
            <a:off x="3075449" y="4715852"/>
            <a:ext cx="550151" cy="369332"/>
          </a:xfrm>
          <a:prstGeom prst="rect">
            <a:avLst/>
          </a:prstGeom>
          <a:noFill/>
        </p:spPr>
        <p:txBody>
          <a:bodyPr wrap="none" rtlCol="0">
            <a:spAutoFit/>
          </a:bodyPr>
          <a:lstStyle/>
          <a:p>
            <a:r>
              <a:rPr lang="fr-FR" b="1" dirty="0" smtClean="0"/>
              <a:t>non</a:t>
            </a:r>
            <a:endParaRPr lang="fr-FR" b="1" dirty="0"/>
          </a:p>
        </p:txBody>
      </p:sp>
      <p:sp>
        <p:nvSpPr>
          <p:cNvPr id="137" name="ZoneTexte 136"/>
          <p:cNvSpPr txBox="1"/>
          <p:nvPr>
            <p:custDataLst>
              <p:tags r:id="rId33"/>
            </p:custDataLst>
          </p:nvPr>
        </p:nvSpPr>
        <p:spPr>
          <a:xfrm>
            <a:off x="2123728" y="4859868"/>
            <a:ext cx="487634" cy="369332"/>
          </a:xfrm>
          <a:prstGeom prst="rect">
            <a:avLst/>
          </a:prstGeom>
          <a:noFill/>
        </p:spPr>
        <p:txBody>
          <a:bodyPr wrap="none" rtlCol="0">
            <a:spAutoFit/>
          </a:bodyPr>
          <a:lstStyle/>
          <a:p>
            <a:r>
              <a:rPr lang="fr-FR" b="1" dirty="0" smtClean="0"/>
              <a:t>oui</a:t>
            </a:r>
            <a:endParaRPr lang="fr-FR" b="1" dirty="0"/>
          </a:p>
        </p:txBody>
      </p:sp>
      <p:sp>
        <p:nvSpPr>
          <p:cNvPr id="138" name="ZoneTexte 137"/>
          <p:cNvSpPr txBox="1"/>
          <p:nvPr>
            <p:custDataLst>
              <p:tags r:id="rId34"/>
            </p:custDataLst>
          </p:nvPr>
        </p:nvSpPr>
        <p:spPr>
          <a:xfrm>
            <a:off x="3101388" y="5723964"/>
            <a:ext cx="550151" cy="369332"/>
          </a:xfrm>
          <a:prstGeom prst="rect">
            <a:avLst/>
          </a:prstGeom>
          <a:noFill/>
        </p:spPr>
        <p:txBody>
          <a:bodyPr wrap="none" rtlCol="0">
            <a:spAutoFit/>
          </a:bodyPr>
          <a:lstStyle/>
          <a:p>
            <a:r>
              <a:rPr lang="fr-FR" b="1" dirty="0" smtClean="0"/>
              <a:t>non</a:t>
            </a:r>
            <a:endParaRPr lang="fr-FR" b="1" dirty="0"/>
          </a:p>
        </p:txBody>
      </p:sp>
      <p:sp>
        <p:nvSpPr>
          <p:cNvPr id="139" name="ZoneTexte 138"/>
          <p:cNvSpPr txBox="1"/>
          <p:nvPr>
            <p:custDataLst>
              <p:tags r:id="rId35"/>
            </p:custDataLst>
          </p:nvPr>
        </p:nvSpPr>
        <p:spPr>
          <a:xfrm>
            <a:off x="2149667" y="5939988"/>
            <a:ext cx="487634" cy="369332"/>
          </a:xfrm>
          <a:prstGeom prst="rect">
            <a:avLst/>
          </a:prstGeom>
          <a:noFill/>
        </p:spPr>
        <p:txBody>
          <a:bodyPr wrap="none" rtlCol="0">
            <a:spAutoFit/>
          </a:bodyPr>
          <a:lstStyle/>
          <a:p>
            <a:r>
              <a:rPr lang="fr-FR" b="1" dirty="0" smtClean="0"/>
              <a:t>oui</a:t>
            </a:r>
            <a:endParaRPr lang="fr-FR" b="1" dirty="0"/>
          </a:p>
        </p:txBody>
      </p:sp>
      <p:sp>
        <p:nvSpPr>
          <p:cNvPr id="140" name="ZoneTexte 139"/>
          <p:cNvSpPr txBox="1"/>
          <p:nvPr>
            <p:custDataLst>
              <p:tags r:id="rId36"/>
            </p:custDataLst>
          </p:nvPr>
        </p:nvSpPr>
        <p:spPr>
          <a:xfrm>
            <a:off x="5606025" y="4483565"/>
            <a:ext cx="550151" cy="369332"/>
          </a:xfrm>
          <a:prstGeom prst="rect">
            <a:avLst/>
          </a:prstGeom>
          <a:noFill/>
        </p:spPr>
        <p:txBody>
          <a:bodyPr wrap="none" rtlCol="0">
            <a:spAutoFit/>
          </a:bodyPr>
          <a:lstStyle/>
          <a:p>
            <a:r>
              <a:rPr lang="fr-FR" b="1" dirty="0" smtClean="0"/>
              <a:t>non</a:t>
            </a:r>
            <a:endParaRPr lang="fr-FR" b="1" dirty="0"/>
          </a:p>
        </p:txBody>
      </p:sp>
      <p:sp>
        <p:nvSpPr>
          <p:cNvPr id="141" name="ZoneTexte 140"/>
          <p:cNvSpPr txBox="1"/>
          <p:nvPr>
            <p:custDataLst>
              <p:tags r:id="rId37"/>
            </p:custDataLst>
          </p:nvPr>
        </p:nvSpPr>
        <p:spPr>
          <a:xfrm>
            <a:off x="4508967" y="4684494"/>
            <a:ext cx="487634" cy="369332"/>
          </a:xfrm>
          <a:prstGeom prst="rect">
            <a:avLst/>
          </a:prstGeom>
          <a:noFill/>
        </p:spPr>
        <p:txBody>
          <a:bodyPr wrap="none" rtlCol="0">
            <a:spAutoFit/>
          </a:bodyPr>
          <a:lstStyle/>
          <a:p>
            <a:r>
              <a:rPr lang="fr-FR" b="1" dirty="0" smtClean="0"/>
              <a:t>oui</a:t>
            </a:r>
            <a:endParaRPr lang="fr-FR" b="1" dirty="0"/>
          </a:p>
        </p:txBody>
      </p:sp>
      <p:sp>
        <p:nvSpPr>
          <p:cNvPr id="142" name="ZoneTexte 141"/>
          <p:cNvSpPr txBox="1"/>
          <p:nvPr>
            <p:custDataLst>
              <p:tags r:id="rId38"/>
            </p:custDataLst>
          </p:nvPr>
        </p:nvSpPr>
        <p:spPr>
          <a:xfrm>
            <a:off x="6898380" y="2380238"/>
            <a:ext cx="550151" cy="369332"/>
          </a:xfrm>
          <a:prstGeom prst="rect">
            <a:avLst/>
          </a:prstGeom>
          <a:noFill/>
        </p:spPr>
        <p:txBody>
          <a:bodyPr wrap="none" rtlCol="0">
            <a:spAutoFit/>
          </a:bodyPr>
          <a:lstStyle/>
          <a:p>
            <a:r>
              <a:rPr lang="fr-FR" b="1" dirty="0" smtClean="0"/>
              <a:t>non</a:t>
            </a:r>
            <a:endParaRPr lang="fr-FR" b="1" dirty="0"/>
          </a:p>
        </p:txBody>
      </p:sp>
      <p:sp>
        <p:nvSpPr>
          <p:cNvPr id="143" name="ZoneTexte 142"/>
          <p:cNvSpPr txBox="1"/>
          <p:nvPr>
            <p:custDataLst>
              <p:tags r:id="rId39"/>
            </p:custDataLst>
          </p:nvPr>
        </p:nvSpPr>
        <p:spPr>
          <a:xfrm>
            <a:off x="5946659" y="2611440"/>
            <a:ext cx="487634" cy="369332"/>
          </a:xfrm>
          <a:prstGeom prst="rect">
            <a:avLst/>
          </a:prstGeom>
          <a:noFill/>
        </p:spPr>
        <p:txBody>
          <a:bodyPr wrap="none" rtlCol="0">
            <a:spAutoFit/>
          </a:bodyPr>
          <a:lstStyle/>
          <a:p>
            <a:r>
              <a:rPr lang="fr-FR" b="1" dirty="0" smtClean="0"/>
              <a:t>oui</a:t>
            </a:r>
            <a:endParaRPr lang="fr-FR" b="1" dirty="0"/>
          </a:p>
        </p:txBody>
      </p:sp>
      <p:sp>
        <p:nvSpPr>
          <p:cNvPr id="144" name="ZoneTexte 143"/>
          <p:cNvSpPr txBox="1"/>
          <p:nvPr>
            <p:custDataLst>
              <p:tags r:id="rId40"/>
            </p:custDataLst>
          </p:nvPr>
        </p:nvSpPr>
        <p:spPr>
          <a:xfrm>
            <a:off x="8593849" y="3476538"/>
            <a:ext cx="550151" cy="369332"/>
          </a:xfrm>
          <a:prstGeom prst="rect">
            <a:avLst/>
          </a:prstGeom>
          <a:noFill/>
        </p:spPr>
        <p:txBody>
          <a:bodyPr wrap="none" rtlCol="0">
            <a:spAutoFit/>
          </a:bodyPr>
          <a:lstStyle/>
          <a:p>
            <a:r>
              <a:rPr lang="fr-FR" b="1" dirty="0" smtClean="0"/>
              <a:t>non</a:t>
            </a:r>
            <a:endParaRPr lang="fr-FR" b="1" dirty="0"/>
          </a:p>
        </p:txBody>
      </p:sp>
      <p:sp>
        <p:nvSpPr>
          <p:cNvPr id="145" name="ZoneTexte 144"/>
          <p:cNvSpPr txBox="1"/>
          <p:nvPr>
            <p:custDataLst>
              <p:tags r:id="rId41"/>
            </p:custDataLst>
          </p:nvPr>
        </p:nvSpPr>
        <p:spPr>
          <a:xfrm>
            <a:off x="7642128" y="3707740"/>
            <a:ext cx="487634" cy="369332"/>
          </a:xfrm>
          <a:prstGeom prst="rect">
            <a:avLst/>
          </a:prstGeom>
          <a:noFill/>
        </p:spPr>
        <p:txBody>
          <a:bodyPr wrap="none" rtlCol="0">
            <a:spAutoFit/>
          </a:bodyPr>
          <a:lstStyle/>
          <a:p>
            <a:r>
              <a:rPr lang="fr-FR" b="1" dirty="0" smtClean="0"/>
              <a:t>oui</a:t>
            </a:r>
            <a:endParaRPr lang="fr-FR" b="1" dirty="0"/>
          </a:p>
        </p:txBody>
      </p:sp>
      <p:grpSp>
        <p:nvGrpSpPr>
          <p:cNvPr id="21533" name="Groupe 21532"/>
          <p:cNvGrpSpPr/>
          <p:nvPr>
            <p:custDataLst>
              <p:tags r:id="rId42"/>
            </p:custDataLst>
          </p:nvPr>
        </p:nvGrpSpPr>
        <p:grpSpPr>
          <a:xfrm>
            <a:off x="5616304" y="1916832"/>
            <a:ext cx="1692000" cy="4968552"/>
            <a:chOff x="5530322" y="1916832"/>
            <a:chExt cx="1692000" cy="4968552"/>
          </a:xfrm>
        </p:grpSpPr>
        <p:sp>
          <p:nvSpPr>
            <p:cNvPr id="14" name="Organigramme : Décision 13"/>
            <p:cNvSpPr/>
            <p:nvPr/>
          </p:nvSpPr>
          <p:spPr>
            <a:xfrm>
              <a:off x="5602322" y="1916832"/>
              <a:ext cx="1548000" cy="792000"/>
            </a:xfrm>
            <a:prstGeom prst="flowChartDecision">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Objet liquide?</a:t>
              </a:r>
              <a:endParaRPr lang="fr-FR" sz="1300" b="1" dirty="0">
                <a:latin typeface="Arial" pitchFamily="34" charset="0"/>
                <a:cs typeface="Arial" pitchFamily="34" charset="0"/>
              </a:endParaRPr>
            </a:p>
          </p:txBody>
        </p:sp>
        <p:sp>
          <p:nvSpPr>
            <p:cNvPr id="22" name="Organigramme : Processus 21"/>
            <p:cNvSpPr/>
            <p:nvPr/>
          </p:nvSpPr>
          <p:spPr>
            <a:xfrm>
              <a:off x="5530322" y="6345384"/>
              <a:ext cx="1692000" cy="540000"/>
            </a:xfrm>
            <a:prstGeom prst="flowChartProcess">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Détecteur de proximité capacitif</a:t>
              </a:r>
              <a:endParaRPr lang="fr-FR" sz="1300" b="1" dirty="0">
                <a:latin typeface="Arial" pitchFamily="34" charset="0"/>
                <a:cs typeface="Arial" pitchFamily="34" charset="0"/>
              </a:endParaRPr>
            </a:p>
          </p:txBody>
        </p:sp>
      </p:grpSp>
      <p:grpSp>
        <p:nvGrpSpPr>
          <p:cNvPr id="21532" name="Groupe 21531"/>
          <p:cNvGrpSpPr/>
          <p:nvPr>
            <p:custDataLst>
              <p:tags r:id="rId43"/>
            </p:custDataLst>
          </p:nvPr>
        </p:nvGrpSpPr>
        <p:grpSpPr>
          <a:xfrm>
            <a:off x="7488512" y="2979000"/>
            <a:ext cx="1692000" cy="3906384"/>
            <a:chOff x="7386387" y="2979000"/>
            <a:chExt cx="1692000" cy="3906384"/>
          </a:xfrm>
        </p:grpSpPr>
        <p:sp>
          <p:nvSpPr>
            <p:cNvPr id="23" name="Organigramme : Processus 22"/>
            <p:cNvSpPr/>
            <p:nvPr/>
          </p:nvSpPr>
          <p:spPr>
            <a:xfrm>
              <a:off x="7386387" y="6345384"/>
              <a:ext cx="1692000" cy="540000"/>
            </a:xfrm>
            <a:prstGeom prst="flowChartProcess">
              <a:avLst/>
            </a:prstGeom>
            <a:solidFill>
              <a:srgbClr val="FF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Pressostat, </a:t>
              </a:r>
              <a:r>
                <a:rPr lang="fr-FR" sz="1300" b="1" dirty="0" err="1" smtClean="0">
                  <a:latin typeface="Arial" pitchFamily="34" charset="0"/>
                  <a:cs typeface="Arial" pitchFamily="34" charset="0"/>
                </a:rPr>
                <a:t>Vacuostat</a:t>
              </a:r>
              <a:endParaRPr lang="fr-FR" sz="1300" b="1" dirty="0">
                <a:latin typeface="Arial" pitchFamily="34" charset="0"/>
                <a:cs typeface="Arial" pitchFamily="34" charset="0"/>
              </a:endParaRPr>
            </a:p>
          </p:txBody>
        </p:sp>
        <p:sp>
          <p:nvSpPr>
            <p:cNvPr id="26" name="Organigramme : Décision 25"/>
            <p:cNvSpPr/>
            <p:nvPr/>
          </p:nvSpPr>
          <p:spPr>
            <a:xfrm>
              <a:off x="7458387" y="2979000"/>
              <a:ext cx="1548000" cy="792000"/>
            </a:xfrm>
            <a:prstGeom prst="flowChartDecision">
              <a:avLst/>
            </a:prstGeom>
            <a:solidFill>
              <a:srgbClr val="FF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Objet gazeux ?</a:t>
              </a:r>
              <a:endParaRPr lang="fr-FR" sz="1300" b="1" dirty="0">
                <a:latin typeface="Arial" pitchFamily="34" charset="0"/>
                <a:cs typeface="Arial" pitchFamily="34" charset="0"/>
              </a:endParaRPr>
            </a:p>
          </p:txBody>
        </p:sp>
      </p:grpSp>
      <p:cxnSp>
        <p:nvCxnSpPr>
          <p:cNvPr id="76" name="Connecteur droit avec flèche 75"/>
          <p:cNvCxnSpPr/>
          <p:nvPr>
            <p:custDataLst>
              <p:tags r:id="rId44"/>
            </p:custDataLst>
          </p:nvPr>
        </p:nvCxnSpPr>
        <p:spPr>
          <a:xfrm>
            <a:off x="3447788" y="5697296"/>
            <a:ext cx="565825" cy="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cxnSp>
        <p:nvCxnSpPr>
          <p:cNvPr id="77" name="Connecteur droit avec flèche 76"/>
          <p:cNvCxnSpPr/>
          <p:nvPr>
            <p:custDataLst>
              <p:tags r:id="rId45"/>
            </p:custDataLst>
          </p:nvPr>
        </p:nvCxnSpPr>
        <p:spPr>
          <a:xfrm>
            <a:off x="3399447" y="2776114"/>
            <a:ext cx="202861" cy="0"/>
          </a:xfrm>
          <a:prstGeom prst="straightConnector1">
            <a:avLst/>
          </a:prstGeom>
          <a:ln w="63500">
            <a:solidFill>
              <a:srgbClr val="00FF00"/>
            </a:solidFill>
            <a:tailEnd type="stealth" w="lg" len="med"/>
          </a:ln>
        </p:spPr>
        <p:style>
          <a:lnRef idx="1">
            <a:schemeClr val="accent1"/>
          </a:lnRef>
          <a:fillRef idx="0">
            <a:schemeClr val="accent1"/>
          </a:fillRef>
          <a:effectRef idx="0">
            <a:schemeClr val="accent1"/>
          </a:effectRef>
          <a:fontRef idx="minor">
            <a:schemeClr val="tx1"/>
          </a:fontRef>
        </p:style>
      </p:cxnSp>
      <p:sp>
        <p:nvSpPr>
          <p:cNvPr id="78" name="Organigramme : Décision 77"/>
          <p:cNvSpPr/>
          <p:nvPr>
            <p:custDataLst>
              <p:tags r:id="rId46"/>
            </p:custDataLst>
          </p:nvPr>
        </p:nvSpPr>
        <p:spPr>
          <a:xfrm>
            <a:off x="1881260" y="2380114"/>
            <a:ext cx="1548000" cy="792000"/>
          </a:xfrm>
          <a:prstGeom prst="flowChartDecision">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Objet métal ?</a:t>
            </a:r>
            <a:endParaRPr lang="fr-FR" sz="1300" b="1" dirty="0">
              <a:latin typeface="Arial" pitchFamily="34" charset="0"/>
              <a:cs typeface="Arial" pitchFamily="34" charset="0"/>
            </a:endParaRPr>
          </a:p>
        </p:txBody>
      </p:sp>
      <p:sp>
        <p:nvSpPr>
          <p:cNvPr id="89" name="ZoneTexte 88"/>
          <p:cNvSpPr txBox="1"/>
          <p:nvPr>
            <p:custDataLst>
              <p:tags r:id="rId47"/>
            </p:custDataLst>
          </p:nvPr>
        </p:nvSpPr>
        <p:spPr>
          <a:xfrm>
            <a:off x="4643555" y="3707740"/>
            <a:ext cx="550151" cy="369332"/>
          </a:xfrm>
          <a:prstGeom prst="rect">
            <a:avLst/>
          </a:prstGeom>
          <a:noFill/>
        </p:spPr>
        <p:txBody>
          <a:bodyPr wrap="none" rtlCol="0">
            <a:spAutoFit/>
          </a:bodyPr>
          <a:lstStyle/>
          <a:p>
            <a:r>
              <a:rPr lang="fr-FR" b="1" dirty="0" smtClean="0"/>
              <a:t>non</a:t>
            </a:r>
            <a:endParaRPr lang="fr-FR" b="1" dirty="0"/>
          </a:p>
        </p:txBody>
      </p:sp>
      <p:sp>
        <p:nvSpPr>
          <p:cNvPr id="90" name="ZoneTexte 89"/>
          <p:cNvSpPr txBox="1"/>
          <p:nvPr>
            <p:custDataLst>
              <p:tags r:id="rId48"/>
            </p:custDataLst>
          </p:nvPr>
        </p:nvSpPr>
        <p:spPr>
          <a:xfrm>
            <a:off x="3621693" y="3789040"/>
            <a:ext cx="487634" cy="369332"/>
          </a:xfrm>
          <a:prstGeom prst="rect">
            <a:avLst/>
          </a:prstGeom>
          <a:noFill/>
        </p:spPr>
        <p:txBody>
          <a:bodyPr wrap="none" rtlCol="0">
            <a:spAutoFit/>
          </a:bodyPr>
          <a:lstStyle/>
          <a:p>
            <a:r>
              <a:rPr lang="fr-FR" b="1" dirty="0" smtClean="0"/>
              <a:t>oui</a:t>
            </a:r>
            <a:endParaRPr lang="fr-FR" b="1" dirty="0"/>
          </a:p>
        </p:txBody>
      </p:sp>
      <p:sp>
        <p:nvSpPr>
          <p:cNvPr id="91" name="Forme libre 90"/>
          <p:cNvSpPr/>
          <p:nvPr>
            <p:custDataLst>
              <p:tags r:id="rId49"/>
            </p:custDataLst>
          </p:nvPr>
        </p:nvSpPr>
        <p:spPr>
          <a:xfrm rot="5400000" flipV="1">
            <a:off x="3416198" y="3299667"/>
            <a:ext cx="149106" cy="1622615"/>
          </a:xfrm>
          <a:custGeom>
            <a:avLst/>
            <a:gdLst>
              <a:gd name="connsiteX0" fmla="*/ 0 w 191911"/>
              <a:gd name="connsiteY0" fmla="*/ 2167466 h 2167466"/>
              <a:gd name="connsiteX1" fmla="*/ 191911 w 191911"/>
              <a:gd name="connsiteY1" fmla="*/ 2167466 h 2167466"/>
              <a:gd name="connsiteX2" fmla="*/ 191911 w 191911"/>
              <a:gd name="connsiteY2" fmla="*/ 0 h 2167466"/>
            </a:gdLst>
            <a:ahLst/>
            <a:cxnLst>
              <a:cxn ang="0">
                <a:pos x="connsiteX0" y="connsiteY0"/>
              </a:cxn>
              <a:cxn ang="0">
                <a:pos x="connsiteX1" y="connsiteY1"/>
              </a:cxn>
              <a:cxn ang="0">
                <a:pos x="connsiteX2" y="connsiteY2"/>
              </a:cxn>
            </a:cxnLst>
            <a:rect l="l" t="t" r="r" b="b"/>
            <a:pathLst>
              <a:path w="191911" h="2167466">
                <a:moveTo>
                  <a:pt x="0" y="2167466"/>
                </a:moveTo>
                <a:lnTo>
                  <a:pt x="191911" y="2167466"/>
                </a:lnTo>
                <a:lnTo>
                  <a:pt x="191911" y="0"/>
                </a:lnTo>
              </a:path>
            </a:pathLst>
          </a:custGeom>
          <a:noFill/>
          <a:ln w="63500">
            <a:solidFill>
              <a:srgbClr val="00FF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ZoneTexte 91"/>
          <p:cNvSpPr txBox="1"/>
          <p:nvPr>
            <p:custDataLst>
              <p:tags r:id="rId50"/>
            </p:custDataLst>
          </p:nvPr>
        </p:nvSpPr>
        <p:spPr>
          <a:xfrm>
            <a:off x="2999067" y="2843644"/>
            <a:ext cx="550151" cy="369332"/>
          </a:xfrm>
          <a:prstGeom prst="rect">
            <a:avLst/>
          </a:prstGeom>
          <a:noFill/>
        </p:spPr>
        <p:txBody>
          <a:bodyPr wrap="none" rtlCol="0">
            <a:spAutoFit/>
          </a:bodyPr>
          <a:lstStyle/>
          <a:p>
            <a:r>
              <a:rPr lang="fr-FR" b="1" dirty="0" smtClean="0"/>
              <a:t>non</a:t>
            </a:r>
            <a:endParaRPr lang="fr-FR" b="1" dirty="0"/>
          </a:p>
        </p:txBody>
      </p:sp>
      <p:sp>
        <p:nvSpPr>
          <p:cNvPr id="93" name="ZoneTexte 92"/>
          <p:cNvSpPr txBox="1"/>
          <p:nvPr>
            <p:custDataLst>
              <p:tags r:id="rId51"/>
            </p:custDataLst>
          </p:nvPr>
        </p:nvSpPr>
        <p:spPr>
          <a:xfrm>
            <a:off x="2068142" y="2987660"/>
            <a:ext cx="487634" cy="369332"/>
          </a:xfrm>
          <a:prstGeom prst="rect">
            <a:avLst/>
          </a:prstGeom>
          <a:noFill/>
        </p:spPr>
        <p:txBody>
          <a:bodyPr wrap="none" rtlCol="0">
            <a:spAutoFit/>
          </a:bodyPr>
          <a:lstStyle/>
          <a:p>
            <a:r>
              <a:rPr lang="fr-FR" b="1" dirty="0" smtClean="0"/>
              <a:t>oui</a:t>
            </a:r>
            <a:endParaRPr lang="fr-FR" b="1" dirty="0"/>
          </a:p>
        </p:txBody>
      </p:sp>
      <p:sp>
        <p:nvSpPr>
          <p:cNvPr id="83" name="Organigramme : Décision 82"/>
          <p:cNvSpPr/>
          <p:nvPr>
            <p:custDataLst>
              <p:tags r:id="rId52"/>
            </p:custDataLst>
          </p:nvPr>
        </p:nvSpPr>
        <p:spPr>
          <a:xfrm>
            <a:off x="3528056" y="3275138"/>
            <a:ext cx="1548000" cy="792000"/>
          </a:xfrm>
          <a:prstGeom prst="flowChartDecision">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300" b="1" dirty="0" smtClean="0">
                <a:latin typeface="Arial" pitchFamily="34" charset="0"/>
                <a:cs typeface="Arial" pitchFamily="34" charset="0"/>
              </a:rPr>
              <a:t>Distance ≤ 5mm?</a:t>
            </a:r>
            <a:endParaRPr lang="fr-FR" sz="1300" b="1" dirty="0">
              <a:latin typeface="Arial" pitchFamily="34" charset="0"/>
              <a:cs typeface="Arial" pitchFamily="34" charset="0"/>
            </a:endParaRPr>
          </a:p>
        </p:txBody>
      </p:sp>
    </p:spTree>
    <p:extLst>
      <p:ext uri="{BB962C8B-B14F-4D97-AF65-F5344CB8AC3E}">
        <p14:creationId xmlns:p14="http://schemas.microsoft.com/office/powerpoint/2010/main" val="156974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1537"/>
                                        </p:tgtEl>
                                        <p:attrNameLst>
                                          <p:attrName>style.visibility</p:attrName>
                                        </p:attrNameLst>
                                      </p:cBhvr>
                                      <p:to>
                                        <p:strVal val="visible"/>
                                      </p:to>
                                    </p:set>
                                    <p:animEffect transition="in" filter="wipe(up)">
                                      <p:cBhvr>
                                        <p:cTn id="11" dur="2000"/>
                                        <p:tgtEl>
                                          <p:spTgt spid="21537"/>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33"/>
                                        </p:tgtEl>
                                        <p:attrNameLst>
                                          <p:attrName>style.visibility</p:attrName>
                                        </p:attrNameLst>
                                      </p:cBhvr>
                                      <p:to>
                                        <p:strVal val="visible"/>
                                      </p:to>
                                    </p:set>
                                    <p:animEffect transition="in" filter="fade">
                                      <p:cBhvr>
                                        <p:cTn id="23" dur="500"/>
                                        <p:tgtEl>
                                          <p:spTgt spid="133"/>
                                        </p:tgtEl>
                                      </p:cBhvr>
                                    </p:animEffect>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132"/>
                                        </p:tgtEl>
                                        <p:attrNameLst>
                                          <p:attrName>style.visibility</p:attrName>
                                        </p:attrNameLst>
                                      </p:cBhvr>
                                      <p:to>
                                        <p:strVal val="visible"/>
                                      </p:to>
                                    </p:set>
                                    <p:animEffect transition="in" filter="fade">
                                      <p:cBhvr>
                                        <p:cTn id="27" dur="500"/>
                                        <p:tgtEl>
                                          <p:spTgt spid="132"/>
                                        </p:tgtEl>
                                      </p:cBhvr>
                                    </p:animEffect>
                                  </p:childTnLst>
                                </p:cTn>
                              </p:par>
                            </p:childTnLst>
                          </p:cTn>
                        </p:par>
                        <p:par>
                          <p:cTn id="28" fill="hold">
                            <p:stCondLst>
                              <p:cond delay="4500"/>
                            </p:stCondLst>
                            <p:childTnLst>
                              <p:par>
                                <p:cTn id="29" presetID="22" presetClass="entr" presetSubtype="8" fill="hold" nodeType="afterEffect">
                                  <p:stCondLst>
                                    <p:cond delay="0"/>
                                  </p:stCondLst>
                                  <p:childTnLst>
                                    <p:set>
                                      <p:cBhvr>
                                        <p:cTn id="30" dur="1" fill="hold">
                                          <p:stCondLst>
                                            <p:cond delay="0"/>
                                          </p:stCondLst>
                                        </p:cTn>
                                        <p:tgtEl>
                                          <p:spTgt spid="21551"/>
                                        </p:tgtEl>
                                        <p:attrNameLst>
                                          <p:attrName>style.visibility</p:attrName>
                                        </p:attrNameLst>
                                      </p:cBhvr>
                                      <p:to>
                                        <p:strVal val="visible"/>
                                      </p:to>
                                    </p:set>
                                    <p:animEffect transition="in" filter="wipe(left)">
                                      <p:cBhvr>
                                        <p:cTn id="31" dur="1000"/>
                                        <p:tgtEl>
                                          <p:spTgt spid="21551"/>
                                        </p:tgtEl>
                                      </p:cBhvr>
                                    </p:animEffect>
                                  </p:childTnLst>
                                </p:cTn>
                              </p:par>
                            </p:childTnLst>
                          </p:cTn>
                        </p:par>
                        <p:par>
                          <p:cTn id="32" fill="hold">
                            <p:stCondLst>
                              <p:cond delay="5500"/>
                            </p:stCondLst>
                            <p:childTnLst>
                              <p:par>
                                <p:cTn id="33" presetID="10" presetClass="entr" presetSubtype="0" fill="hold" grpId="0" nodeType="afterEffect">
                                  <p:stCondLst>
                                    <p:cond delay="0"/>
                                  </p:stCondLst>
                                  <p:childTnLst>
                                    <p:set>
                                      <p:cBhvr>
                                        <p:cTn id="34" dur="1" fill="hold">
                                          <p:stCondLst>
                                            <p:cond delay="0"/>
                                          </p:stCondLst>
                                        </p:cTn>
                                        <p:tgtEl>
                                          <p:spTgt spid="125"/>
                                        </p:tgtEl>
                                        <p:attrNameLst>
                                          <p:attrName>style.visibility</p:attrName>
                                        </p:attrNameLst>
                                      </p:cBhvr>
                                      <p:to>
                                        <p:strVal val="visible"/>
                                      </p:to>
                                    </p:set>
                                    <p:animEffect transition="in" filter="fade">
                                      <p:cBhvr>
                                        <p:cTn id="35" dur="500"/>
                                        <p:tgtEl>
                                          <p:spTgt spid="125"/>
                                        </p:tgtEl>
                                      </p:cBhvr>
                                    </p:animEffect>
                                  </p:childTnLst>
                                </p:cTn>
                              </p:par>
                            </p:childTnLst>
                          </p:cTn>
                        </p:par>
                        <p:par>
                          <p:cTn id="36" fill="hold">
                            <p:stCondLst>
                              <p:cond delay="6000"/>
                            </p:stCondLst>
                            <p:childTnLst>
                              <p:par>
                                <p:cTn id="37" presetID="10" presetClass="entr" presetSubtype="0" fill="hold"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500"/>
                                        <p:tgtEl>
                                          <p:spTgt spid="38"/>
                                        </p:tgtEl>
                                      </p:cBhvr>
                                    </p:animEffect>
                                  </p:childTnLst>
                                </p:cTn>
                              </p:par>
                            </p:childTnLst>
                          </p:cTn>
                        </p:par>
                        <p:par>
                          <p:cTn id="40" fill="hold">
                            <p:stCondLst>
                              <p:cond delay="6500"/>
                            </p:stCondLst>
                            <p:childTnLst>
                              <p:par>
                                <p:cTn id="41" presetID="10" presetClass="entr" presetSubtype="0" fill="hold" grpId="0" nodeType="afterEffect">
                                  <p:stCondLst>
                                    <p:cond delay="0"/>
                                  </p:stCondLst>
                                  <p:childTnLst>
                                    <p:set>
                                      <p:cBhvr>
                                        <p:cTn id="42" dur="1" fill="hold">
                                          <p:stCondLst>
                                            <p:cond delay="0"/>
                                          </p:stCondLst>
                                        </p:cTn>
                                        <p:tgtEl>
                                          <p:spTgt spid="124"/>
                                        </p:tgtEl>
                                        <p:attrNameLst>
                                          <p:attrName>style.visibility</p:attrName>
                                        </p:attrNameLst>
                                      </p:cBhvr>
                                      <p:to>
                                        <p:strVal val="visible"/>
                                      </p:to>
                                    </p:set>
                                    <p:animEffect transition="in" filter="fade">
                                      <p:cBhvr>
                                        <p:cTn id="43" dur="500"/>
                                        <p:tgtEl>
                                          <p:spTgt spid="124"/>
                                        </p:tgtEl>
                                      </p:cBhvr>
                                    </p:animEffect>
                                  </p:childTnLst>
                                </p:cTn>
                              </p:par>
                            </p:childTnLst>
                          </p:cTn>
                        </p:par>
                        <p:par>
                          <p:cTn id="44" fill="hold">
                            <p:stCondLst>
                              <p:cond delay="7000"/>
                            </p:stCondLst>
                            <p:childTnLst>
                              <p:par>
                                <p:cTn id="45" presetID="10" presetClass="entr" presetSubtype="0" fill="hold" nodeType="after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fade">
                                      <p:cBhvr>
                                        <p:cTn id="47" dur="500"/>
                                        <p:tgtEl>
                                          <p:spTgt spid="39"/>
                                        </p:tgtEl>
                                      </p:cBhvr>
                                    </p:animEffect>
                                  </p:childTnLst>
                                </p:cTn>
                              </p:par>
                            </p:childTnLst>
                          </p:cTn>
                        </p:par>
                        <p:par>
                          <p:cTn id="48" fill="hold">
                            <p:stCondLst>
                              <p:cond delay="7500"/>
                            </p:stCondLst>
                            <p:childTnLst>
                              <p:par>
                                <p:cTn id="49" presetID="10" presetClass="entr" presetSubtype="0" fill="hold" grpId="0" nodeType="afterEffect">
                                  <p:stCondLst>
                                    <p:cond delay="0"/>
                                  </p:stCondLst>
                                  <p:childTnLst>
                                    <p:set>
                                      <p:cBhvr>
                                        <p:cTn id="50" dur="1" fill="hold">
                                          <p:stCondLst>
                                            <p:cond delay="0"/>
                                          </p:stCondLst>
                                        </p:cTn>
                                        <p:tgtEl>
                                          <p:spTgt spid="127"/>
                                        </p:tgtEl>
                                        <p:attrNameLst>
                                          <p:attrName>style.visibility</p:attrName>
                                        </p:attrNameLst>
                                      </p:cBhvr>
                                      <p:to>
                                        <p:strVal val="visible"/>
                                      </p:to>
                                    </p:set>
                                    <p:animEffect transition="in" filter="fade">
                                      <p:cBhvr>
                                        <p:cTn id="51" dur="500"/>
                                        <p:tgtEl>
                                          <p:spTgt spid="127"/>
                                        </p:tgtEl>
                                      </p:cBhvr>
                                    </p:animEffect>
                                  </p:childTnLst>
                                </p:cTn>
                              </p:par>
                            </p:childTnLst>
                          </p:cTn>
                        </p:par>
                        <p:par>
                          <p:cTn id="52" fill="hold">
                            <p:stCondLst>
                              <p:cond delay="8000"/>
                            </p:stCondLst>
                            <p:childTnLst>
                              <p:par>
                                <p:cTn id="53" presetID="10" presetClass="entr" presetSubtype="0" fill="hold" grpId="0" nodeType="afterEffect">
                                  <p:stCondLst>
                                    <p:cond delay="0"/>
                                  </p:stCondLst>
                                  <p:childTnLst>
                                    <p:set>
                                      <p:cBhvr>
                                        <p:cTn id="54" dur="1" fill="hold">
                                          <p:stCondLst>
                                            <p:cond delay="0"/>
                                          </p:stCondLst>
                                        </p:cTn>
                                        <p:tgtEl>
                                          <p:spTgt spid="126"/>
                                        </p:tgtEl>
                                        <p:attrNameLst>
                                          <p:attrName>style.visibility</p:attrName>
                                        </p:attrNameLst>
                                      </p:cBhvr>
                                      <p:to>
                                        <p:strVal val="visible"/>
                                      </p:to>
                                    </p:set>
                                    <p:animEffect transition="in" filter="fade">
                                      <p:cBhvr>
                                        <p:cTn id="55" dur="500"/>
                                        <p:tgtEl>
                                          <p:spTgt spid="126"/>
                                        </p:tgtEl>
                                      </p:cBhvr>
                                    </p:animEffect>
                                  </p:childTnLst>
                                </p:cTn>
                              </p:par>
                            </p:childTnLst>
                          </p:cTn>
                        </p:par>
                        <p:par>
                          <p:cTn id="56" fill="hold">
                            <p:stCondLst>
                              <p:cond delay="8500"/>
                            </p:stCondLst>
                            <p:childTnLst>
                              <p:par>
                                <p:cTn id="57" presetID="10" presetClass="entr" presetSubtype="0" fill="hold" grpId="0" nodeType="afterEffect">
                                  <p:stCondLst>
                                    <p:cond delay="0"/>
                                  </p:stCondLst>
                                  <p:childTnLst>
                                    <p:set>
                                      <p:cBhvr>
                                        <p:cTn id="58" dur="1" fill="hold">
                                          <p:stCondLst>
                                            <p:cond delay="0"/>
                                          </p:stCondLst>
                                        </p:cTn>
                                        <p:tgtEl>
                                          <p:spTgt spid="129"/>
                                        </p:tgtEl>
                                        <p:attrNameLst>
                                          <p:attrName>style.visibility</p:attrName>
                                        </p:attrNameLst>
                                      </p:cBhvr>
                                      <p:to>
                                        <p:strVal val="visible"/>
                                      </p:to>
                                    </p:set>
                                    <p:animEffect transition="in" filter="fade">
                                      <p:cBhvr>
                                        <p:cTn id="59" dur="500"/>
                                        <p:tgtEl>
                                          <p:spTgt spid="129"/>
                                        </p:tgtEl>
                                      </p:cBhvr>
                                    </p:animEffect>
                                  </p:childTnLst>
                                </p:cTn>
                              </p:par>
                            </p:childTnLst>
                          </p:cTn>
                        </p:par>
                        <p:par>
                          <p:cTn id="60" fill="hold">
                            <p:stCondLst>
                              <p:cond delay="9000"/>
                            </p:stCondLst>
                            <p:childTnLst>
                              <p:par>
                                <p:cTn id="61" presetID="10" presetClass="entr" presetSubtype="0" fill="hold" grpId="0" nodeType="afterEffect">
                                  <p:stCondLst>
                                    <p:cond delay="0"/>
                                  </p:stCondLst>
                                  <p:childTnLst>
                                    <p:set>
                                      <p:cBhvr>
                                        <p:cTn id="62" dur="1" fill="hold">
                                          <p:stCondLst>
                                            <p:cond delay="0"/>
                                          </p:stCondLst>
                                        </p:cTn>
                                        <p:tgtEl>
                                          <p:spTgt spid="128"/>
                                        </p:tgtEl>
                                        <p:attrNameLst>
                                          <p:attrName>style.visibility</p:attrName>
                                        </p:attrNameLst>
                                      </p:cBhvr>
                                      <p:to>
                                        <p:strVal val="visible"/>
                                      </p:to>
                                    </p:set>
                                    <p:animEffect transition="in" filter="fade">
                                      <p:cBhvr>
                                        <p:cTn id="63" dur="500"/>
                                        <p:tgtEl>
                                          <p:spTgt spid="128"/>
                                        </p:tgtEl>
                                      </p:cBhvr>
                                    </p:animEffect>
                                  </p:childTnLst>
                                </p:cTn>
                              </p:par>
                            </p:childTnLst>
                          </p:cTn>
                        </p:par>
                        <p:par>
                          <p:cTn id="64" fill="hold">
                            <p:stCondLst>
                              <p:cond delay="9500"/>
                            </p:stCondLst>
                            <p:childTnLst>
                              <p:par>
                                <p:cTn id="65" presetID="10" presetClass="entr" presetSubtype="0" fill="hold" nodeType="after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500"/>
                                        <p:tgtEl>
                                          <p:spTgt spid="45"/>
                                        </p:tgtEl>
                                      </p:cBhvr>
                                    </p:animEffect>
                                  </p:childTnLst>
                                </p:cTn>
                              </p:par>
                            </p:childTnLst>
                          </p:cTn>
                        </p:par>
                        <p:par>
                          <p:cTn id="68" fill="hold">
                            <p:stCondLst>
                              <p:cond delay="10000"/>
                            </p:stCondLst>
                            <p:childTnLst>
                              <p:par>
                                <p:cTn id="69" presetID="10" presetClass="entr" presetSubtype="0" fill="hold" grpId="0" nodeType="afterEffect">
                                  <p:stCondLst>
                                    <p:cond delay="0"/>
                                  </p:stCondLst>
                                  <p:childTnLst>
                                    <p:set>
                                      <p:cBhvr>
                                        <p:cTn id="70" dur="1" fill="hold">
                                          <p:stCondLst>
                                            <p:cond delay="0"/>
                                          </p:stCondLst>
                                        </p:cTn>
                                        <p:tgtEl>
                                          <p:spTgt spid="131"/>
                                        </p:tgtEl>
                                        <p:attrNameLst>
                                          <p:attrName>style.visibility</p:attrName>
                                        </p:attrNameLst>
                                      </p:cBhvr>
                                      <p:to>
                                        <p:strVal val="visible"/>
                                      </p:to>
                                    </p:set>
                                    <p:animEffect transition="in" filter="fade">
                                      <p:cBhvr>
                                        <p:cTn id="71" dur="500"/>
                                        <p:tgtEl>
                                          <p:spTgt spid="131"/>
                                        </p:tgtEl>
                                      </p:cBhvr>
                                    </p:animEffect>
                                  </p:childTnLst>
                                </p:cTn>
                              </p:par>
                            </p:childTnLst>
                          </p:cTn>
                        </p:par>
                        <p:par>
                          <p:cTn id="72" fill="hold">
                            <p:stCondLst>
                              <p:cond delay="10500"/>
                            </p:stCondLst>
                            <p:childTnLst>
                              <p:par>
                                <p:cTn id="73" presetID="10" presetClass="entr" presetSubtype="0" fill="hold" nodeType="afterEffect">
                                  <p:stCondLst>
                                    <p:cond delay="0"/>
                                  </p:stCondLst>
                                  <p:childTnLst>
                                    <p:set>
                                      <p:cBhvr>
                                        <p:cTn id="74" dur="1" fill="hold">
                                          <p:stCondLst>
                                            <p:cond delay="0"/>
                                          </p:stCondLst>
                                        </p:cTn>
                                        <p:tgtEl>
                                          <p:spTgt spid="48"/>
                                        </p:tgtEl>
                                        <p:attrNameLst>
                                          <p:attrName>style.visibility</p:attrName>
                                        </p:attrNameLst>
                                      </p:cBhvr>
                                      <p:to>
                                        <p:strVal val="visible"/>
                                      </p:to>
                                    </p:set>
                                    <p:animEffect transition="in" filter="fade">
                                      <p:cBhvr>
                                        <p:cTn id="75" dur="500"/>
                                        <p:tgtEl>
                                          <p:spTgt spid="48"/>
                                        </p:tgtEl>
                                      </p:cBhvr>
                                    </p:animEffect>
                                  </p:childTnLst>
                                </p:cTn>
                              </p:par>
                            </p:childTnLst>
                          </p:cTn>
                        </p:par>
                        <p:par>
                          <p:cTn id="76" fill="hold">
                            <p:stCondLst>
                              <p:cond delay="11000"/>
                            </p:stCondLst>
                            <p:childTnLst>
                              <p:par>
                                <p:cTn id="77" presetID="10" presetClass="entr" presetSubtype="0" fill="hold" grpId="0" nodeType="afterEffect">
                                  <p:stCondLst>
                                    <p:cond delay="0"/>
                                  </p:stCondLst>
                                  <p:childTnLst>
                                    <p:set>
                                      <p:cBhvr>
                                        <p:cTn id="78" dur="1" fill="hold">
                                          <p:stCondLst>
                                            <p:cond delay="0"/>
                                          </p:stCondLst>
                                        </p:cTn>
                                        <p:tgtEl>
                                          <p:spTgt spid="130"/>
                                        </p:tgtEl>
                                        <p:attrNameLst>
                                          <p:attrName>style.visibility</p:attrName>
                                        </p:attrNameLst>
                                      </p:cBhvr>
                                      <p:to>
                                        <p:strVal val="visible"/>
                                      </p:to>
                                    </p:set>
                                    <p:animEffect transition="in" filter="fade">
                                      <p:cBhvr>
                                        <p:cTn id="79" dur="500"/>
                                        <p:tgtEl>
                                          <p:spTgt spid="130"/>
                                        </p:tgtEl>
                                      </p:cBhvr>
                                    </p:animEffect>
                                  </p:childTnLst>
                                </p:cTn>
                              </p:par>
                            </p:childTnLst>
                          </p:cTn>
                        </p:par>
                        <p:par>
                          <p:cTn id="80" fill="hold">
                            <p:stCondLst>
                              <p:cond delay="12000"/>
                            </p:stCondLst>
                            <p:childTnLst>
                              <p:par>
                                <p:cTn id="81" presetID="22" presetClass="entr" presetSubtype="8" fill="hold" nodeType="afterEffect">
                                  <p:stCondLst>
                                    <p:cond delay="0"/>
                                  </p:stCondLst>
                                  <p:childTnLst>
                                    <p:set>
                                      <p:cBhvr>
                                        <p:cTn id="82" dur="1" fill="hold">
                                          <p:stCondLst>
                                            <p:cond delay="0"/>
                                          </p:stCondLst>
                                        </p:cTn>
                                        <p:tgtEl>
                                          <p:spTgt spid="21552"/>
                                        </p:tgtEl>
                                        <p:attrNameLst>
                                          <p:attrName>style.visibility</p:attrName>
                                        </p:attrNameLst>
                                      </p:cBhvr>
                                      <p:to>
                                        <p:strVal val="visible"/>
                                      </p:to>
                                    </p:set>
                                    <p:animEffect transition="in" filter="wipe(left)">
                                      <p:cBhvr>
                                        <p:cTn id="83" dur="500"/>
                                        <p:tgtEl>
                                          <p:spTgt spid="21552"/>
                                        </p:tgtEl>
                                      </p:cBhvr>
                                    </p:animEffect>
                                  </p:childTnLst>
                                </p:cTn>
                              </p:par>
                            </p:childTnLst>
                          </p:cTn>
                        </p:par>
                        <p:par>
                          <p:cTn id="84" fill="hold">
                            <p:stCondLst>
                              <p:cond delay="12500"/>
                            </p:stCondLst>
                            <p:childTnLst>
                              <p:par>
                                <p:cTn id="85" presetID="10" presetClass="entr" presetSubtype="0" fill="hold" grpId="0" nodeType="afterEffect">
                                  <p:stCondLst>
                                    <p:cond delay="0"/>
                                  </p:stCondLst>
                                  <p:childTnLst>
                                    <p:set>
                                      <p:cBhvr>
                                        <p:cTn id="86" dur="1" fill="hold">
                                          <p:stCondLst>
                                            <p:cond delay="0"/>
                                          </p:stCondLst>
                                        </p:cTn>
                                        <p:tgtEl>
                                          <p:spTgt spid="78"/>
                                        </p:tgtEl>
                                        <p:attrNameLst>
                                          <p:attrName>style.visibility</p:attrName>
                                        </p:attrNameLst>
                                      </p:cBhvr>
                                      <p:to>
                                        <p:strVal val="visible"/>
                                      </p:to>
                                    </p:set>
                                    <p:animEffect transition="in" filter="fade">
                                      <p:cBhvr>
                                        <p:cTn id="87" dur="500"/>
                                        <p:tgtEl>
                                          <p:spTgt spid="78"/>
                                        </p:tgtEl>
                                      </p:cBhvr>
                                    </p:animEffect>
                                  </p:childTnLst>
                                </p:cTn>
                              </p:par>
                            </p:childTnLst>
                          </p:cTn>
                        </p:par>
                        <p:par>
                          <p:cTn id="88" fill="hold">
                            <p:stCondLst>
                              <p:cond delay="13000"/>
                            </p:stCondLst>
                            <p:childTnLst>
                              <p:par>
                                <p:cTn id="89" presetID="22" presetClass="entr" presetSubtype="1" fill="hold" nodeType="afterEffect">
                                  <p:stCondLst>
                                    <p:cond delay="0"/>
                                  </p:stCondLst>
                                  <p:childTnLst>
                                    <p:set>
                                      <p:cBhvr>
                                        <p:cTn id="90" dur="1" fill="hold">
                                          <p:stCondLst>
                                            <p:cond delay="0"/>
                                          </p:stCondLst>
                                        </p:cTn>
                                        <p:tgtEl>
                                          <p:spTgt spid="21536"/>
                                        </p:tgtEl>
                                        <p:attrNameLst>
                                          <p:attrName>style.visibility</p:attrName>
                                        </p:attrNameLst>
                                      </p:cBhvr>
                                      <p:to>
                                        <p:strVal val="visible"/>
                                      </p:to>
                                    </p:set>
                                    <p:animEffect transition="in" filter="wipe(up)">
                                      <p:cBhvr>
                                        <p:cTn id="91" dur="2000"/>
                                        <p:tgtEl>
                                          <p:spTgt spid="21536"/>
                                        </p:tgtEl>
                                      </p:cBhvr>
                                    </p:animEffect>
                                  </p:childTnLst>
                                </p:cTn>
                              </p:par>
                            </p:childTnLst>
                          </p:cTn>
                        </p:par>
                        <p:par>
                          <p:cTn id="92" fill="hold">
                            <p:stCondLst>
                              <p:cond delay="15000"/>
                            </p:stCondLst>
                            <p:childTnLst>
                              <p:par>
                                <p:cTn id="93" presetID="10" presetClass="entr" presetSubtype="0" fill="hold" grpId="0" nodeType="afterEffect">
                                  <p:stCondLst>
                                    <p:cond delay="0"/>
                                  </p:stCondLst>
                                  <p:childTnLst>
                                    <p:set>
                                      <p:cBhvr>
                                        <p:cTn id="94" dur="1" fill="hold">
                                          <p:stCondLst>
                                            <p:cond delay="0"/>
                                          </p:stCondLst>
                                        </p:cTn>
                                        <p:tgtEl>
                                          <p:spTgt spid="83"/>
                                        </p:tgtEl>
                                        <p:attrNameLst>
                                          <p:attrName>style.visibility</p:attrName>
                                        </p:attrNameLst>
                                      </p:cBhvr>
                                      <p:to>
                                        <p:strVal val="visible"/>
                                      </p:to>
                                    </p:set>
                                    <p:animEffect transition="in" filter="fade">
                                      <p:cBhvr>
                                        <p:cTn id="95" dur="500"/>
                                        <p:tgtEl>
                                          <p:spTgt spid="83"/>
                                        </p:tgtEl>
                                      </p:cBhvr>
                                    </p:animEffect>
                                  </p:childTnLst>
                                </p:cTn>
                              </p:par>
                            </p:childTnLst>
                          </p:cTn>
                        </p:par>
                        <p:par>
                          <p:cTn id="96" fill="hold">
                            <p:stCondLst>
                              <p:cond delay="15500"/>
                            </p:stCondLst>
                            <p:childTnLst>
                              <p:par>
                                <p:cTn id="97" presetID="10" presetClass="entr" presetSubtype="0" fill="hold" grpId="0" nodeType="afterEffect">
                                  <p:stCondLst>
                                    <p:cond delay="0"/>
                                  </p:stCondLst>
                                  <p:childTnLst>
                                    <p:set>
                                      <p:cBhvr>
                                        <p:cTn id="98" dur="1" fill="hold">
                                          <p:stCondLst>
                                            <p:cond delay="0"/>
                                          </p:stCondLst>
                                        </p:cTn>
                                        <p:tgtEl>
                                          <p:spTgt spid="93"/>
                                        </p:tgtEl>
                                        <p:attrNameLst>
                                          <p:attrName>style.visibility</p:attrName>
                                        </p:attrNameLst>
                                      </p:cBhvr>
                                      <p:to>
                                        <p:strVal val="visible"/>
                                      </p:to>
                                    </p:set>
                                    <p:animEffect transition="in" filter="fade">
                                      <p:cBhvr>
                                        <p:cTn id="99" dur="500"/>
                                        <p:tgtEl>
                                          <p:spTgt spid="93"/>
                                        </p:tgtEl>
                                      </p:cBhvr>
                                    </p:animEffect>
                                  </p:childTnLst>
                                </p:cTn>
                              </p:par>
                            </p:childTnLst>
                          </p:cTn>
                        </p:par>
                        <p:par>
                          <p:cTn id="100" fill="hold">
                            <p:stCondLst>
                              <p:cond delay="16000"/>
                            </p:stCondLst>
                            <p:childTnLst>
                              <p:par>
                                <p:cTn id="101" presetID="10" presetClass="entr" presetSubtype="0" fill="hold" grpId="0" nodeType="afterEffect">
                                  <p:stCondLst>
                                    <p:cond delay="0"/>
                                  </p:stCondLst>
                                  <p:childTnLst>
                                    <p:set>
                                      <p:cBhvr>
                                        <p:cTn id="102" dur="1" fill="hold">
                                          <p:stCondLst>
                                            <p:cond delay="0"/>
                                          </p:stCondLst>
                                        </p:cTn>
                                        <p:tgtEl>
                                          <p:spTgt spid="92"/>
                                        </p:tgtEl>
                                        <p:attrNameLst>
                                          <p:attrName>style.visibility</p:attrName>
                                        </p:attrNameLst>
                                      </p:cBhvr>
                                      <p:to>
                                        <p:strVal val="visible"/>
                                      </p:to>
                                    </p:set>
                                    <p:animEffect transition="in" filter="fade">
                                      <p:cBhvr>
                                        <p:cTn id="103" dur="500"/>
                                        <p:tgtEl>
                                          <p:spTgt spid="92"/>
                                        </p:tgtEl>
                                      </p:cBhvr>
                                    </p:animEffect>
                                  </p:childTnLst>
                                </p:cTn>
                              </p:par>
                            </p:childTnLst>
                          </p:cTn>
                        </p:par>
                        <p:par>
                          <p:cTn id="104" fill="hold">
                            <p:stCondLst>
                              <p:cond delay="16500"/>
                            </p:stCondLst>
                            <p:childTnLst>
                              <p:par>
                                <p:cTn id="105" presetID="10" presetClass="entr" presetSubtype="0" fill="hold" grpId="0" nodeType="afterEffect">
                                  <p:stCondLst>
                                    <p:cond delay="0"/>
                                  </p:stCondLst>
                                  <p:childTnLst>
                                    <p:set>
                                      <p:cBhvr>
                                        <p:cTn id="106" dur="1" fill="hold">
                                          <p:stCondLst>
                                            <p:cond delay="0"/>
                                          </p:stCondLst>
                                        </p:cTn>
                                        <p:tgtEl>
                                          <p:spTgt spid="135"/>
                                        </p:tgtEl>
                                        <p:attrNameLst>
                                          <p:attrName>style.visibility</p:attrName>
                                        </p:attrNameLst>
                                      </p:cBhvr>
                                      <p:to>
                                        <p:strVal val="visible"/>
                                      </p:to>
                                    </p:set>
                                    <p:animEffect transition="in" filter="fade">
                                      <p:cBhvr>
                                        <p:cTn id="107" dur="500"/>
                                        <p:tgtEl>
                                          <p:spTgt spid="135"/>
                                        </p:tgtEl>
                                      </p:cBhvr>
                                    </p:animEffect>
                                  </p:childTnLst>
                                </p:cTn>
                              </p:par>
                            </p:childTnLst>
                          </p:cTn>
                        </p:par>
                        <p:par>
                          <p:cTn id="108" fill="hold">
                            <p:stCondLst>
                              <p:cond delay="17000"/>
                            </p:stCondLst>
                            <p:childTnLst>
                              <p:par>
                                <p:cTn id="109" presetID="10" presetClass="entr" presetSubtype="0" fill="hold" grpId="0" nodeType="afterEffect">
                                  <p:stCondLst>
                                    <p:cond delay="0"/>
                                  </p:stCondLst>
                                  <p:childTnLst>
                                    <p:set>
                                      <p:cBhvr>
                                        <p:cTn id="110" dur="1" fill="hold">
                                          <p:stCondLst>
                                            <p:cond delay="0"/>
                                          </p:stCondLst>
                                        </p:cTn>
                                        <p:tgtEl>
                                          <p:spTgt spid="134"/>
                                        </p:tgtEl>
                                        <p:attrNameLst>
                                          <p:attrName>style.visibility</p:attrName>
                                        </p:attrNameLst>
                                      </p:cBhvr>
                                      <p:to>
                                        <p:strVal val="visible"/>
                                      </p:to>
                                    </p:set>
                                    <p:animEffect transition="in" filter="fade">
                                      <p:cBhvr>
                                        <p:cTn id="111" dur="500"/>
                                        <p:tgtEl>
                                          <p:spTgt spid="134"/>
                                        </p:tgtEl>
                                      </p:cBhvr>
                                    </p:animEffect>
                                  </p:childTnLst>
                                </p:cTn>
                              </p:par>
                            </p:childTnLst>
                          </p:cTn>
                        </p:par>
                        <p:par>
                          <p:cTn id="112" fill="hold">
                            <p:stCondLst>
                              <p:cond delay="17500"/>
                            </p:stCondLst>
                            <p:childTnLst>
                              <p:par>
                                <p:cTn id="113" presetID="10" presetClass="entr" presetSubtype="0" fill="hold" grpId="0" nodeType="afterEffect">
                                  <p:stCondLst>
                                    <p:cond delay="0"/>
                                  </p:stCondLst>
                                  <p:childTnLst>
                                    <p:set>
                                      <p:cBhvr>
                                        <p:cTn id="114" dur="1" fill="hold">
                                          <p:stCondLst>
                                            <p:cond delay="0"/>
                                          </p:stCondLst>
                                        </p:cTn>
                                        <p:tgtEl>
                                          <p:spTgt spid="137"/>
                                        </p:tgtEl>
                                        <p:attrNameLst>
                                          <p:attrName>style.visibility</p:attrName>
                                        </p:attrNameLst>
                                      </p:cBhvr>
                                      <p:to>
                                        <p:strVal val="visible"/>
                                      </p:to>
                                    </p:set>
                                    <p:animEffect transition="in" filter="fade">
                                      <p:cBhvr>
                                        <p:cTn id="115" dur="500"/>
                                        <p:tgtEl>
                                          <p:spTgt spid="137"/>
                                        </p:tgtEl>
                                      </p:cBhvr>
                                    </p:animEffect>
                                  </p:childTnLst>
                                </p:cTn>
                              </p:par>
                            </p:childTnLst>
                          </p:cTn>
                        </p:par>
                        <p:par>
                          <p:cTn id="116" fill="hold">
                            <p:stCondLst>
                              <p:cond delay="18000"/>
                            </p:stCondLst>
                            <p:childTnLst>
                              <p:par>
                                <p:cTn id="117" presetID="10" presetClass="entr" presetSubtype="0" fill="hold" grpId="0" nodeType="afterEffect">
                                  <p:stCondLst>
                                    <p:cond delay="0"/>
                                  </p:stCondLst>
                                  <p:childTnLst>
                                    <p:set>
                                      <p:cBhvr>
                                        <p:cTn id="118" dur="1" fill="hold">
                                          <p:stCondLst>
                                            <p:cond delay="0"/>
                                          </p:stCondLst>
                                        </p:cTn>
                                        <p:tgtEl>
                                          <p:spTgt spid="136"/>
                                        </p:tgtEl>
                                        <p:attrNameLst>
                                          <p:attrName>style.visibility</p:attrName>
                                        </p:attrNameLst>
                                      </p:cBhvr>
                                      <p:to>
                                        <p:strVal val="visible"/>
                                      </p:to>
                                    </p:set>
                                    <p:animEffect transition="in" filter="fade">
                                      <p:cBhvr>
                                        <p:cTn id="119" dur="500"/>
                                        <p:tgtEl>
                                          <p:spTgt spid="136"/>
                                        </p:tgtEl>
                                      </p:cBhvr>
                                    </p:animEffect>
                                  </p:childTnLst>
                                </p:cTn>
                              </p:par>
                            </p:childTnLst>
                          </p:cTn>
                        </p:par>
                        <p:par>
                          <p:cTn id="120" fill="hold">
                            <p:stCondLst>
                              <p:cond delay="18500"/>
                            </p:stCondLst>
                            <p:childTnLst>
                              <p:par>
                                <p:cTn id="121" presetID="10" presetClass="entr" presetSubtype="0" fill="hold" grpId="0" nodeType="afterEffect">
                                  <p:stCondLst>
                                    <p:cond delay="0"/>
                                  </p:stCondLst>
                                  <p:childTnLst>
                                    <p:set>
                                      <p:cBhvr>
                                        <p:cTn id="122" dur="1" fill="hold">
                                          <p:stCondLst>
                                            <p:cond delay="0"/>
                                          </p:stCondLst>
                                        </p:cTn>
                                        <p:tgtEl>
                                          <p:spTgt spid="139"/>
                                        </p:tgtEl>
                                        <p:attrNameLst>
                                          <p:attrName>style.visibility</p:attrName>
                                        </p:attrNameLst>
                                      </p:cBhvr>
                                      <p:to>
                                        <p:strVal val="visible"/>
                                      </p:to>
                                    </p:set>
                                    <p:animEffect transition="in" filter="fade">
                                      <p:cBhvr>
                                        <p:cTn id="123" dur="500"/>
                                        <p:tgtEl>
                                          <p:spTgt spid="139"/>
                                        </p:tgtEl>
                                      </p:cBhvr>
                                    </p:animEffect>
                                  </p:childTnLst>
                                </p:cTn>
                              </p:par>
                            </p:childTnLst>
                          </p:cTn>
                        </p:par>
                        <p:par>
                          <p:cTn id="124" fill="hold">
                            <p:stCondLst>
                              <p:cond delay="19000"/>
                            </p:stCondLst>
                            <p:childTnLst>
                              <p:par>
                                <p:cTn id="125" presetID="10" presetClass="entr" presetSubtype="0" fill="hold" grpId="0" nodeType="afterEffect">
                                  <p:stCondLst>
                                    <p:cond delay="0"/>
                                  </p:stCondLst>
                                  <p:childTnLst>
                                    <p:set>
                                      <p:cBhvr>
                                        <p:cTn id="126" dur="1" fill="hold">
                                          <p:stCondLst>
                                            <p:cond delay="0"/>
                                          </p:stCondLst>
                                        </p:cTn>
                                        <p:tgtEl>
                                          <p:spTgt spid="138"/>
                                        </p:tgtEl>
                                        <p:attrNameLst>
                                          <p:attrName>style.visibility</p:attrName>
                                        </p:attrNameLst>
                                      </p:cBhvr>
                                      <p:to>
                                        <p:strVal val="visible"/>
                                      </p:to>
                                    </p:set>
                                    <p:animEffect transition="in" filter="fade">
                                      <p:cBhvr>
                                        <p:cTn id="127" dur="500"/>
                                        <p:tgtEl>
                                          <p:spTgt spid="138"/>
                                        </p:tgtEl>
                                      </p:cBhvr>
                                    </p:animEffect>
                                  </p:childTnLst>
                                </p:cTn>
                              </p:par>
                            </p:childTnLst>
                          </p:cTn>
                        </p:par>
                        <p:par>
                          <p:cTn id="128" fill="hold">
                            <p:stCondLst>
                              <p:cond delay="19500"/>
                            </p:stCondLst>
                            <p:childTnLst>
                              <p:par>
                                <p:cTn id="129" presetID="10" presetClass="entr" presetSubtype="0" fill="hold" grpId="0" nodeType="afterEffect">
                                  <p:stCondLst>
                                    <p:cond delay="0"/>
                                  </p:stCondLst>
                                  <p:childTnLst>
                                    <p:set>
                                      <p:cBhvr>
                                        <p:cTn id="130" dur="1" fill="hold">
                                          <p:stCondLst>
                                            <p:cond delay="0"/>
                                          </p:stCondLst>
                                        </p:cTn>
                                        <p:tgtEl>
                                          <p:spTgt spid="90"/>
                                        </p:tgtEl>
                                        <p:attrNameLst>
                                          <p:attrName>style.visibility</p:attrName>
                                        </p:attrNameLst>
                                      </p:cBhvr>
                                      <p:to>
                                        <p:strVal val="visible"/>
                                      </p:to>
                                    </p:set>
                                    <p:animEffect transition="in" filter="fade">
                                      <p:cBhvr>
                                        <p:cTn id="131" dur="500"/>
                                        <p:tgtEl>
                                          <p:spTgt spid="90"/>
                                        </p:tgtEl>
                                      </p:cBhvr>
                                    </p:animEffect>
                                  </p:childTnLst>
                                </p:cTn>
                              </p:par>
                            </p:childTnLst>
                          </p:cTn>
                        </p:par>
                        <p:par>
                          <p:cTn id="132" fill="hold">
                            <p:stCondLst>
                              <p:cond delay="20000"/>
                            </p:stCondLst>
                            <p:childTnLst>
                              <p:par>
                                <p:cTn id="133" presetID="10" presetClass="entr" presetSubtype="0" fill="hold" grpId="0" nodeType="afterEffect">
                                  <p:stCondLst>
                                    <p:cond delay="0"/>
                                  </p:stCondLst>
                                  <p:childTnLst>
                                    <p:set>
                                      <p:cBhvr>
                                        <p:cTn id="134" dur="1" fill="hold">
                                          <p:stCondLst>
                                            <p:cond delay="0"/>
                                          </p:stCondLst>
                                        </p:cTn>
                                        <p:tgtEl>
                                          <p:spTgt spid="89"/>
                                        </p:tgtEl>
                                        <p:attrNameLst>
                                          <p:attrName>style.visibility</p:attrName>
                                        </p:attrNameLst>
                                      </p:cBhvr>
                                      <p:to>
                                        <p:strVal val="visible"/>
                                      </p:to>
                                    </p:set>
                                    <p:animEffect transition="in" filter="fade">
                                      <p:cBhvr>
                                        <p:cTn id="135" dur="500"/>
                                        <p:tgtEl>
                                          <p:spTgt spid="89"/>
                                        </p:tgtEl>
                                      </p:cBhvr>
                                    </p:animEffect>
                                  </p:childTnLst>
                                </p:cTn>
                              </p:par>
                            </p:childTnLst>
                          </p:cTn>
                        </p:par>
                        <p:par>
                          <p:cTn id="136" fill="hold">
                            <p:stCondLst>
                              <p:cond delay="20500"/>
                            </p:stCondLst>
                            <p:childTnLst>
                              <p:par>
                                <p:cTn id="137" presetID="22" presetClass="entr" presetSubtype="8" fill="hold" nodeType="afterEffect">
                                  <p:stCondLst>
                                    <p:cond delay="0"/>
                                  </p:stCondLst>
                                  <p:childTnLst>
                                    <p:set>
                                      <p:cBhvr>
                                        <p:cTn id="138" dur="1" fill="hold">
                                          <p:stCondLst>
                                            <p:cond delay="0"/>
                                          </p:stCondLst>
                                        </p:cTn>
                                        <p:tgtEl>
                                          <p:spTgt spid="77"/>
                                        </p:tgtEl>
                                        <p:attrNameLst>
                                          <p:attrName>style.visibility</p:attrName>
                                        </p:attrNameLst>
                                      </p:cBhvr>
                                      <p:to>
                                        <p:strVal val="visible"/>
                                      </p:to>
                                    </p:set>
                                    <p:animEffect transition="in" filter="wipe(left)">
                                      <p:cBhvr>
                                        <p:cTn id="139" dur="500"/>
                                        <p:tgtEl>
                                          <p:spTgt spid="77"/>
                                        </p:tgtEl>
                                      </p:cBhvr>
                                    </p:animEffect>
                                  </p:childTnLst>
                                </p:cTn>
                              </p:par>
                            </p:childTnLst>
                          </p:cTn>
                        </p:par>
                        <p:par>
                          <p:cTn id="140" fill="hold">
                            <p:stCondLst>
                              <p:cond delay="21000"/>
                            </p:stCondLst>
                            <p:childTnLst>
                              <p:par>
                                <p:cTn id="141" presetID="22" presetClass="entr" presetSubtype="8" fill="hold" nodeType="afterEffect">
                                  <p:stCondLst>
                                    <p:cond delay="0"/>
                                  </p:stCondLst>
                                  <p:childTnLst>
                                    <p:set>
                                      <p:cBhvr>
                                        <p:cTn id="142" dur="1" fill="hold">
                                          <p:stCondLst>
                                            <p:cond delay="0"/>
                                          </p:stCondLst>
                                        </p:cTn>
                                        <p:tgtEl>
                                          <p:spTgt spid="88"/>
                                        </p:tgtEl>
                                        <p:attrNameLst>
                                          <p:attrName>style.visibility</p:attrName>
                                        </p:attrNameLst>
                                      </p:cBhvr>
                                      <p:to>
                                        <p:strVal val="visible"/>
                                      </p:to>
                                    </p:set>
                                    <p:animEffect transition="in" filter="wipe(left)">
                                      <p:cBhvr>
                                        <p:cTn id="143" dur="500"/>
                                        <p:tgtEl>
                                          <p:spTgt spid="88"/>
                                        </p:tgtEl>
                                      </p:cBhvr>
                                    </p:animEffect>
                                  </p:childTnLst>
                                </p:cTn>
                              </p:par>
                            </p:childTnLst>
                          </p:cTn>
                        </p:par>
                        <p:par>
                          <p:cTn id="144" fill="hold">
                            <p:stCondLst>
                              <p:cond delay="21500"/>
                            </p:stCondLst>
                            <p:childTnLst>
                              <p:par>
                                <p:cTn id="145" presetID="22" presetClass="entr" presetSubtype="8" fill="hold" nodeType="afterEffect">
                                  <p:stCondLst>
                                    <p:cond delay="0"/>
                                  </p:stCondLst>
                                  <p:childTnLst>
                                    <p:set>
                                      <p:cBhvr>
                                        <p:cTn id="146" dur="1" fill="hold">
                                          <p:stCondLst>
                                            <p:cond delay="0"/>
                                          </p:stCondLst>
                                        </p:cTn>
                                        <p:tgtEl>
                                          <p:spTgt spid="76"/>
                                        </p:tgtEl>
                                        <p:attrNameLst>
                                          <p:attrName>style.visibility</p:attrName>
                                        </p:attrNameLst>
                                      </p:cBhvr>
                                      <p:to>
                                        <p:strVal val="visible"/>
                                      </p:to>
                                    </p:set>
                                    <p:animEffect transition="in" filter="wipe(left)">
                                      <p:cBhvr>
                                        <p:cTn id="147" dur="500"/>
                                        <p:tgtEl>
                                          <p:spTgt spid="76"/>
                                        </p:tgtEl>
                                      </p:cBhvr>
                                    </p:animEffect>
                                  </p:childTnLst>
                                </p:cTn>
                              </p:par>
                            </p:childTnLst>
                          </p:cTn>
                        </p:par>
                        <p:par>
                          <p:cTn id="148" fill="hold">
                            <p:stCondLst>
                              <p:cond delay="22000"/>
                            </p:stCondLst>
                            <p:childTnLst>
                              <p:par>
                                <p:cTn id="149" presetID="22" presetClass="entr" presetSubtype="8" fill="hold" nodeType="afterEffect">
                                  <p:stCondLst>
                                    <p:cond delay="0"/>
                                  </p:stCondLst>
                                  <p:childTnLst>
                                    <p:set>
                                      <p:cBhvr>
                                        <p:cTn id="150" dur="1" fill="hold">
                                          <p:stCondLst>
                                            <p:cond delay="0"/>
                                          </p:stCondLst>
                                        </p:cTn>
                                        <p:tgtEl>
                                          <p:spTgt spid="21553"/>
                                        </p:tgtEl>
                                        <p:attrNameLst>
                                          <p:attrName>style.visibility</p:attrName>
                                        </p:attrNameLst>
                                      </p:cBhvr>
                                      <p:to>
                                        <p:strVal val="visible"/>
                                      </p:to>
                                    </p:set>
                                    <p:animEffect transition="in" filter="wipe(left)">
                                      <p:cBhvr>
                                        <p:cTn id="151" dur="500"/>
                                        <p:tgtEl>
                                          <p:spTgt spid="21553"/>
                                        </p:tgtEl>
                                      </p:cBhvr>
                                    </p:animEffect>
                                  </p:childTnLst>
                                </p:cTn>
                              </p:par>
                            </p:childTnLst>
                          </p:cTn>
                        </p:par>
                        <p:par>
                          <p:cTn id="152" fill="hold">
                            <p:stCondLst>
                              <p:cond delay="22500"/>
                            </p:stCondLst>
                            <p:childTnLst>
                              <p:par>
                                <p:cTn id="153" presetID="22" presetClass="entr" presetSubtype="8" fill="hold" grpId="0" nodeType="afterEffect">
                                  <p:stCondLst>
                                    <p:cond delay="0"/>
                                  </p:stCondLst>
                                  <p:childTnLst>
                                    <p:set>
                                      <p:cBhvr>
                                        <p:cTn id="154" dur="1" fill="hold">
                                          <p:stCondLst>
                                            <p:cond delay="0"/>
                                          </p:stCondLst>
                                        </p:cTn>
                                        <p:tgtEl>
                                          <p:spTgt spid="91"/>
                                        </p:tgtEl>
                                        <p:attrNameLst>
                                          <p:attrName>style.visibility</p:attrName>
                                        </p:attrNameLst>
                                      </p:cBhvr>
                                      <p:to>
                                        <p:strVal val="visible"/>
                                      </p:to>
                                    </p:set>
                                    <p:animEffect transition="in" filter="wipe(left)">
                                      <p:cBhvr>
                                        <p:cTn id="155" dur="500"/>
                                        <p:tgtEl>
                                          <p:spTgt spid="91"/>
                                        </p:tgtEl>
                                      </p:cBhvr>
                                    </p:animEffect>
                                  </p:childTnLst>
                                </p:cTn>
                              </p:par>
                            </p:childTnLst>
                          </p:cTn>
                        </p:par>
                        <p:par>
                          <p:cTn id="156" fill="hold">
                            <p:stCondLst>
                              <p:cond delay="23000"/>
                            </p:stCondLst>
                            <p:childTnLst>
                              <p:par>
                                <p:cTn id="157" presetID="22" presetClass="entr" presetSubtype="1" fill="hold" nodeType="afterEffect">
                                  <p:stCondLst>
                                    <p:cond delay="0"/>
                                  </p:stCondLst>
                                  <p:childTnLst>
                                    <p:set>
                                      <p:cBhvr>
                                        <p:cTn id="158" dur="1" fill="hold">
                                          <p:stCondLst>
                                            <p:cond delay="0"/>
                                          </p:stCondLst>
                                        </p:cTn>
                                        <p:tgtEl>
                                          <p:spTgt spid="21535"/>
                                        </p:tgtEl>
                                        <p:attrNameLst>
                                          <p:attrName>style.visibility</p:attrName>
                                        </p:attrNameLst>
                                      </p:cBhvr>
                                      <p:to>
                                        <p:strVal val="visible"/>
                                      </p:to>
                                    </p:set>
                                    <p:animEffect transition="in" filter="wipe(up)">
                                      <p:cBhvr>
                                        <p:cTn id="159" dur="2000"/>
                                        <p:tgtEl>
                                          <p:spTgt spid="21535"/>
                                        </p:tgtEl>
                                      </p:cBhvr>
                                    </p:animEffect>
                                  </p:childTnLst>
                                </p:cTn>
                              </p:par>
                            </p:childTnLst>
                          </p:cTn>
                        </p:par>
                        <p:par>
                          <p:cTn id="160" fill="hold">
                            <p:stCondLst>
                              <p:cond delay="25000"/>
                            </p:stCondLst>
                            <p:childTnLst>
                              <p:par>
                                <p:cTn id="161" presetID="10" presetClass="entr" presetSubtype="0" fill="hold" grpId="0" nodeType="afterEffect">
                                  <p:stCondLst>
                                    <p:cond delay="0"/>
                                  </p:stCondLst>
                                  <p:childTnLst>
                                    <p:set>
                                      <p:cBhvr>
                                        <p:cTn id="162" dur="1" fill="hold">
                                          <p:stCondLst>
                                            <p:cond delay="0"/>
                                          </p:stCondLst>
                                        </p:cTn>
                                        <p:tgtEl>
                                          <p:spTgt spid="141"/>
                                        </p:tgtEl>
                                        <p:attrNameLst>
                                          <p:attrName>style.visibility</p:attrName>
                                        </p:attrNameLst>
                                      </p:cBhvr>
                                      <p:to>
                                        <p:strVal val="visible"/>
                                      </p:to>
                                    </p:set>
                                    <p:animEffect transition="in" filter="fade">
                                      <p:cBhvr>
                                        <p:cTn id="163" dur="500"/>
                                        <p:tgtEl>
                                          <p:spTgt spid="141"/>
                                        </p:tgtEl>
                                      </p:cBhvr>
                                    </p:animEffect>
                                  </p:childTnLst>
                                </p:cTn>
                              </p:par>
                            </p:childTnLst>
                          </p:cTn>
                        </p:par>
                        <p:par>
                          <p:cTn id="164" fill="hold">
                            <p:stCondLst>
                              <p:cond delay="25500"/>
                            </p:stCondLst>
                            <p:childTnLst>
                              <p:par>
                                <p:cTn id="165" presetID="10" presetClass="entr" presetSubtype="0" fill="hold" grpId="0" nodeType="afterEffect">
                                  <p:stCondLst>
                                    <p:cond delay="0"/>
                                  </p:stCondLst>
                                  <p:childTnLst>
                                    <p:set>
                                      <p:cBhvr>
                                        <p:cTn id="166" dur="1" fill="hold">
                                          <p:stCondLst>
                                            <p:cond delay="0"/>
                                          </p:stCondLst>
                                        </p:cTn>
                                        <p:tgtEl>
                                          <p:spTgt spid="140"/>
                                        </p:tgtEl>
                                        <p:attrNameLst>
                                          <p:attrName>style.visibility</p:attrName>
                                        </p:attrNameLst>
                                      </p:cBhvr>
                                      <p:to>
                                        <p:strVal val="visible"/>
                                      </p:to>
                                    </p:set>
                                    <p:animEffect transition="in" filter="fade">
                                      <p:cBhvr>
                                        <p:cTn id="167" dur="500"/>
                                        <p:tgtEl>
                                          <p:spTgt spid="140"/>
                                        </p:tgtEl>
                                      </p:cBhvr>
                                    </p:animEffect>
                                  </p:childTnLst>
                                </p:cTn>
                              </p:par>
                            </p:childTnLst>
                          </p:cTn>
                        </p:par>
                        <p:par>
                          <p:cTn id="168" fill="hold">
                            <p:stCondLst>
                              <p:cond delay="26000"/>
                            </p:stCondLst>
                            <p:childTnLst>
                              <p:par>
                                <p:cTn id="169" presetID="22" presetClass="entr" presetSubtype="8" fill="hold" grpId="0" nodeType="afterEffect">
                                  <p:stCondLst>
                                    <p:cond delay="0"/>
                                  </p:stCondLst>
                                  <p:childTnLst>
                                    <p:set>
                                      <p:cBhvr>
                                        <p:cTn id="170" dur="1" fill="hold">
                                          <p:stCondLst>
                                            <p:cond delay="0"/>
                                          </p:stCondLst>
                                        </p:cTn>
                                        <p:tgtEl>
                                          <p:spTgt spid="120"/>
                                        </p:tgtEl>
                                        <p:attrNameLst>
                                          <p:attrName>style.visibility</p:attrName>
                                        </p:attrNameLst>
                                      </p:cBhvr>
                                      <p:to>
                                        <p:strVal val="visible"/>
                                      </p:to>
                                    </p:set>
                                    <p:animEffect transition="in" filter="wipe(left)">
                                      <p:cBhvr>
                                        <p:cTn id="171" dur="500"/>
                                        <p:tgtEl>
                                          <p:spTgt spid="120"/>
                                        </p:tgtEl>
                                      </p:cBhvr>
                                    </p:animEffect>
                                  </p:childTnLst>
                                </p:cTn>
                              </p:par>
                            </p:childTnLst>
                          </p:cTn>
                        </p:par>
                        <p:par>
                          <p:cTn id="172" fill="hold">
                            <p:stCondLst>
                              <p:cond delay="26500"/>
                            </p:stCondLst>
                            <p:childTnLst>
                              <p:par>
                                <p:cTn id="173" presetID="22" presetClass="entr" presetSubtype="1" fill="hold" nodeType="afterEffect">
                                  <p:stCondLst>
                                    <p:cond delay="0"/>
                                  </p:stCondLst>
                                  <p:childTnLst>
                                    <p:set>
                                      <p:cBhvr>
                                        <p:cTn id="174" dur="1" fill="hold">
                                          <p:stCondLst>
                                            <p:cond delay="0"/>
                                          </p:stCondLst>
                                        </p:cTn>
                                        <p:tgtEl>
                                          <p:spTgt spid="21533"/>
                                        </p:tgtEl>
                                        <p:attrNameLst>
                                          <p:attrName>style.visibility</p:attrName>
                                        </p:attrNameLst>
                                      </p:cBhvr>
                                      <p:to>
                                        <p:strVal val="visible"/>
                                      </p:to>
                                    </p:set>
                                    <p:animEffect transition="in" filter="wipe(up)">
                                      <p:cBhvr>
                                        <p:cTn id="175" dur="2000"/>
                                        <p:tgtEl>
                                          <p:spTgt spid="21533"/>
                                        </p:tgtEl>
                                      </p:cBhvr>
                                    </p:animEffect>
                                  </p:childTnLst>
                                </p:cTn>
                              </p:par>
                            </p:childTnLst>
                          </p:cTn>
                        </p:par>
                        <p:par>
                          <p:cTn id="176" fill="hold">
                            <p:stCondLst>
                              <p:cond delay="28500"/>
                            </p:stCondLst>
                            <p:childTnLst>
                              <p:par>
                                <p:cTn id="177" presetID="10" presetClass="entr" presetSubtype="0" fill="hold" grpId="0" nodeType="afterEffect">
                                  <p:stCondLst>
                                    <p:cond delay="0"/>
                                  </p:stCondLst>
                                  <p:childTnLst>
                                    <p:set>
                                      <p:cBhvr>
                                        <p:cTn id="178" dur="1" fill="hold">
                                          <p:stCondLst>
                                            <p:cond delay="0"/>
                                          </p:stCondLst>
                                        </p:cTn>
                                        <p:tgtEl>
                                          <p:spTgt spid="143"/>
                                        </p:tgtEl>
                                        <p:attrNameLst>
                                          <p:attrName>style.visibility</p:attrName>
                                        </p:attrNameLst>
                                      </p:cBhvr>
                                      <p:to>
                                        <p:strVal val="visible"/>
                                      </p:to>
                                    </p:set>
                                    <p:animEffect transition="in" filter="fade">
                                      <p:cBhvr>
                                        <p:cTn id="179" dur="500"/>
                                        <p:tgtEl>
                                          <p:spTgt spid="143"/>
                                        </p:tgtEl>
                                      </p:cBhvr>
                                    </p:animEffect>
                                  </p:childTnLst>
                                </p:cTn>
                              </p:par>
                            </p:childTnLst>
                          </p:cTn>
                        </p:par>
                        <p:par>
                          <p:cTn id="180" fill="hold">
                            <p:stCondLst>
                              <p:cond delay="29000"/>
                            </p:stCondLst>
                            <p:childTnLst>
                              <p:par>
                                <p:cTn id="181" presetID="10" presetClass="entr" presetSubtype="0" fill="hold" grpId="0" nodeType="afterEffect">
                                  <p:stCondLst>
                                    <p:cond delay="0"/>
                                  </p:stCondLst>
                                  <p:childTnLst>
                                    <p:set>
                                      <p:cBhvr>
                                        <p:cTn id="182" dur="1" fill="hold">
                                          <p:stCondLst>
                                            <p:cond delay="0"/>
                                          </p:stCondLst>
                                        </p:cTn>
                                        <p:tgtEl>
                                          <p:spTgt spid="142"/>
                                        </p:tgtEl>
                                        <p:attrNameLst>
                                          <p:attrName>style.visibility</p:attrName>
                                        </p:attrNameLst>
                                      </p:cBhvr>
                                      <p:to>
                                        <p:strVal val="visible"/>
                                      </p:to>
                                    </p:set>
                                    <p:animEffect transition="in" filter="fade">
                                      <p:cBhvr>
                                        <p:cTn id="183" dur="500"/>
                                        <p:tgtEl>
                                          <p:spTgt spid="142"/>
                                        </p:tgtEl>
                                      </p:cBhvr>
                                    </p:animEffect>
                                  </p:childTnLst>
                                </p:cTn>
                              </p:par>
                            </p:childTnLst>
                          </p:cTn>
                        </p:par>
                        <p:par>
                          <p:cTn id="184" fill="hold">
                            <p:stCondLst>
                              <p:cond delay="29500"/>
                            </p:stCondLst>
                            <p:childTnLst>
                              <p:par>
                                <p:cTn id="185" presetID="22" presetClass="entr" presetSubtype="8" fill="hold" nodeType="afterEffect">
                                  <p:stCondLst>
                                    <p:cond delay="0"/>
                                  </p:stCondLst>
                                  <p:childTnLst>
                                    <p:set>
                                      <p:cBhvr>
                                        <p:cTn id="186" dur="1" fill="hold">
                                          <p:stCondLst>
                                            <p:cond delay="0"/>
                                          </p:stCondLst>
                                        </p:cTn>
                                        <p:tgtEl>
                                          <p:spTgt spid="21554"/>
                                        </p:tgtEl>
                                        <p:attrNameLst>
                                          <p:attrName>style.visibility</p:attrName>
                                        </p:attrNameLst>
                                      </p:cBhvr>
                                      <p:to>
                                        <p:strVal val="visible"/>
                                      </p:to>
                                    </p:set>
                                    <p:animEffect transition="in" filter="wipe(left)">
                                      <p:cBhvr>
                                        <p:cTn id="187" dur="500"/>
                                        <p:tgtEl>
                                          <p:spTgt spid="21554"/>
                                        </p:tgtEl>
                                      </p:cBhvr>
                                    </p:animEffect>
                                  </p:childTnLst>
                                </p:cTn>
                              </p:par>
                            </p:childTnLst>
                          </p:cTn>
                        </p:par>
                        <p:par>
                          <p:cTn id="188" fill="hold">
                            <p:stCondLst>
                              <p:cond delay="30000"/>
                            </p:stCondLst>
                            <p:childTnLst>
                              <p:par>
                                <p:cTn id="189" presetID="10" presetClass="entr" presetSubtype="0" fill="hold" nodeType="afterEffect">
                                  <p:stCondLst>
                                    <p:cond delay="0"/>
                                  </p:stCondLst>
                                  <p:childTnLst>
                                    <p:set>
                                      <p:cBhvr>
                                        <p:cTn id="190" dur="1" fill="hold">
                                          <p:stCondLst>
                                            <p:cond delay="0"/>
                                          </p:stCondLst>
                                        </p:cTn>
                                        <p:tgtEl>
                                          <p:spTgt spid="21532"/>
                                        </p:tgtEl>
                                        <p:attrNameLst>
                                          <p:attrName>style.visibility</p:attrName>
                                        </p:attrNameLst>
                                      </p:cBhvr>
                                      <p:to>
                                        <p:strVal val="visible"/>
                                      </p:to>
                                    </p:set>
                                    <p:animEffect transition="in" filter="fade">
                                      <p:cBhvr>
                                        <p:cTn id="191" dur="500"/>
                                        <p:tgtEl>
                                          <p:spTgt spid="21532"/>
                                        </p:tgtEl>
                                      </p:cBhvr>
                                    </p:animEffect>
                                  </p:childTnLst>
                                </p:cTn>
                              </p:par>
                            </p:childTnLst>
                          </p:cTn>
                        </p:par>
                        <p:par>
                          <p:cTn id="192" fill="hold">
                            <p:stCondLst>
                              <p:cond delay="30500"/>
                            </p:stCondLst>
                            <p:childTnLst>
                              <p:par>
                                <p:cTn id="193" presetID="10" presetClass="entr" presetSubtype="0" fill="hold" grpId="0" nodeType="afterEffect">
                                  <p:stCondLst>
                                    <p:cond delay="0"/>
                                  </p:stCondLst>
                                  <p:childTnLst>
                                    <p:set>
                                      <p:cBhvr>
                                        <p:cTn id="194" dur="1" fill="hold">
                                          <p:stCondLst>
                                            <p:cond delay="0"/>
                                          </p:stCondLst>
                                        </p:cTn>
                                        <p:tgtEl>
                                          <p:spTgt spid="145"/>
                                        </p:tgtEl>
                                        <p:attrNameLst>
                                          <p:attrName>style.visibility</p:attrName>
                                        </p:attrNameLst>
                                      </p:cBhvr>
                                      <p:to>
                                        <p:strVal val="visible"/>
                                      </p:to>
                                    </p:set>
                                    <p:animEffect transition="in" filter="fade">
                                      <p:cBhvr>
                                        <p:cTn id="195" dur="500"/>
                                        <p:tgtEl>
                                          <p:spTgt spid="145"/>
                                        </p:tgtEl>
                                      </p:cBhvr>
                                    </p:animEffect>
                                  </p:childTnLst>
                                </p:cTn>
                              </p:par>
                            </p:childTnLst>
                          </p:cTn>
                        </p:par>
                        <p:par>
                          <p:cTn id="196" fill="hold">
                            <p:stCondLst>
                              <p:cond delay="31000"/>
                            </p:stCondLst>
                            <p:childTnLst>
                              <p:par>
                                <p:cTn id="197" presetID="10" presetClass="entr" presetSubtype="0" fill="hold" grpId="0" nodeType="afterEffect">
                                  <p:stCondLst>
                                    <p:cond delay="0"/>
                                  </p:stCondLst>
                                  <p:childTnLst>
                                    <p:set>
                                      <p:cBhvr>
                                        <p:cTn id="198" dur="1" fill="hold">
                                          <p:stCondLst>
                                            <p:cond delay="0"/>
                                          </p:stCondLst>
                                        </p:cTn>
                                        <p:tgtEl>
                                          <p:spTgt spid="144"/>
                                        </p:tgtEl>
                                        <p:attrNameLst>
                                          <p:attrName>style.visibility</p:attrName>
                                        </p:attrNameLst>
                                      </p:cBhvr>
                                      <p:to>
                                        <p:strVal val="visible"/>
                                      </p:to>
                                    </p:set>
                                    <p:animEffect transition="in" filter="fade">
                                      <p:cBhvr>
                                        <p:cTn id="199" dur="5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9" grpId="0"/>
      <p:bldP spid="124" grpId="0"/>
      <p:bldP spid="125" grpId="0"/>
      <p:bldP spid="126" grpId="0"/>
      <p:bldP spid="127" grpId="0"/>
      <p:bldP spid="128" grpId="0"/>
      <p:bldP spid="129" grpId="0"/>
      <p:bldP spid="130" grpId="0"/>
      <p:bldP spid="131" grpId="0"/>
      <p:bldP spid="132" grpId="0"/>
      <p:bldP spid="133" grpId="0"/>
      <p:bldP spid="134" grpId="0"/>
      <p:bldP spid="135" grpId="0"/>
      <p:bldP spid="136" grpId="0"/>
      <p:bldP spid="137" grpId="0"/>
      <p:bldP spid="138" grpId="0"/>
      <p:bldP spid="139" grpId="0"/>
      <p:bldP spid="140" grpId="0"/>
      <p:bldP spid="141" grpId="0"/>
      <p:bldP spid="142" grpId="0"/>
      <p:bldP spid="143" grpId="0"/>
      <p:bldP spid="144" grpId="0"/>
      <p:bldP spid="145" grpId="0"/>
      <p:bldP spid="78" grpId="0" animBg="1"/>
      <p:bldP spid="89" grpId="0"/>
      <p:bldP spid="90" grpId="0"/>
      <p:bldP spid="91" grpId="0" animBg="1"/>
      <p:bldP spid="92" grpId="0"/>
      <p:bldP spid="93" grpId="0"/>
      <p:bldP spid="8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9" name="Image 32" descr="exercice2.jpg"/>
          <p:cNvPicPr>
            <a:picLocks noChangeAspect="1" noChangeArrowheads="1"/>
          </p:cNvPicPr>
          <p:nvPr>
            <p:custDataLst>
              <p:tags r:id="rId1"/>
            </p:custDataLst>
          </p:nvPr>
        </p:nvPicPr>
        <p:blipFill>
          <a:blip r:embed="rId15">
            <a:extLst>
              <a:ext uri="{28A0092B-C50C-407E-A947-70E740481C1C}">
                <a14:useLocalDpi xmlns:a14="http://schemas.microsoft.com/office/drawing/2010/main"/>
              </a:ext>
            </a:extLst>
          </a:blip>
          <a:srcRect/>
          <a:stretch>
            <a:fillRect/>
          </a:stretch>
        </p:blipFill>
        <p:spPr bwMode="auto">
          <a:xfrm>
            <a:off x="0" y="620688"/>
            <a:ext cx="5156000" cy="61944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516"/>
          <p:cNvSpPr txBox="1">
            <a:spLocks noChangeArrowheads="1"/>
          </p:cNvSpPr>
          <p:nvPr>
            <p:custDataLst>
              <p:tags r:id="rId2"/>
            </p:custDataLst>
          </p:nvPr>
        </p:nvSpPr>
        <p:spPr bwMode="auto">
          <a:xfrm>
            <a:off x="3863340" y="7458075"/>
            <a:ext cx="3011805" cy="163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2" name="Rectangle 13"/>
          <p:cNvSpPr>
            <a:spLocks noChangeArrowheads="1"/>
          </p:cNvSpPr>
          <p:nvPr>
            <p:custDataLst>
              <p:tags r:id="rId3"/>
            </p:custDataLst>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0078" tIns="152352" rIns="91440" bIns="38088" numCol="1" anchor="ctr" anchorCtr="0" compatLnSpc="1">
            <a:prstTxWarp prst="textNoShape">
              <a:avLst/>
            </a:prstTxWarp>
            <a:spAutoFit/>
          </a:bodyPr>
          <a:lstStyle/>
          <a:p>
            <a:endParaRPr lang="fr-FR"/>
          </a:p>
        </p:txBody>
      </p:sp>
      <p:sp>
        <p:nvSpPr>
          <p:cNvPr id="3" name="Rectangle 14"/>
          <p:cNvSpPr>
            <a:spLocks noChangeArrowheads="1"/>
          </p:cNvSpPr>
          <p:nvPr>
            <p:custDataLst>
              <p:tags r:id="rId4"/>
            </p:custDataLst>
          </p:nvPr>
        </p:nvSpPr>
        <p:spPr bwMode="auto">
          <a:xfrm>
            <a:off x="0" y="36957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16"/>
          <p:cNvSpPr>
            <a:spLocks noChangeArrowheads="1"/>
          </p:cNvSpPr>
          <p:nvPr>
            <p:custDataLst>
              <p:tags r:id="rId5"/>
            </p:custDataLst>
          </p:nvPr>
        </p:nvSpPr>
        <p:spPr bwMode="auto">
          <a:xfrm>
            <a:off x="3563888" y="10924"/>
            <a:ext cx="20842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fr-FR" sz="2800" b="1" u="sng" dirty="0">
                <a:latin typeface="Arial" pitchFamily="34" charset="0"/>
                <a:cs typeface="Arial" pitchFamily="34" charset="0"/>
              </a:rPr>
              <a:t>Exercices </a:t>
            </a:r>
            <a:r>
              <a:rPr lang="fr-FR" sz="2800" b="1" u="sng" dirty="0" smtClean="0">
                <a:latin typeface="Arial" pitchFamily="34" charset="0"/>
                <a:cs typeface="Arial" pitchFamily="34" charset="0"/>
              </a:rPr>
              <a:t>:</a:t>
            </a:r>
            <a:endParaRPr lang="fr-FR" sz="2800" b="1" u="sng" dirty="0">
              <a:latin typeface="Arial" pitchFamily="34" charset="0"/>
              <a:cs typeface="Arial" pitchFamily="34" charset="0"/>
            </a:endParaRPr>
          </a:p>
        </p:txBody>
      </p:sp>
      <p:sp>
        <p:nvSpPr>
          <p:cNvPr id="5" name="Rectangle 17"/>
          <p:cNvSpPr>
            <a:spLocks noChangeArrowheads="1"/>
          </p:cNvSpPr>
          <p:nvPr>
            <p:custDataLst>
              <p:tags r:id="rId6"/>
            </p:custDataLst>
          </p:nvPr>
        </p:nvSpPr>
        <p:spPr bwMode="auto">
          <a:xfrm>
            <a:off x="0" y="65055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6" name="Rectangle 18"/>
          <p:cNvSpPr>
            <a:spLocks noChangeArrowheads="1"/>
          </p:cNvSpPr>
          <p:nvPr>
            <p:custDataLst>
              <p:tags r:id="rId7"/>
            </p:custDataLst>
          </p:nvPr>
        </p:nvSpPr>
        <p:spPr bwMode="auto">
          <a:xfrm>
            <a:off x="0" y="80486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7" name="Rectangle 20"/>
          <p:cNvSpPr>
            <a:spLocks noChangeArrowheads="1"/>
          </p:cNvSpPr>
          <p:nvPr>
            <p:custDataLst>
              <p:tags r:id="rId8"/>
            </p:custDataLst>
          </p:nvPr>
        </p:nvSpPr>
        <p:spPr bwMode="auto">
          <a:xfrm>
            <a:off x="0" y="94773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4" name="Rectangle 21"/>
          <p:cNvSpPr>
            <a:spLocks noChangeArrowheads="1"/>
          </p:cNvSpPr>
          <p:nvPr>
            <p:custDataLst>
              <p:tags r:id="rId9"/>
            </p:custDataLst>
          </p:nvPr>
        </p:nvSpPr>
        <p:spPr bwMode="auto">
          <a:xfrm>
            <a:off x="0" y="94773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5" name="Rectangle 22"/>
          <p:cNvSpPr>
            <a:spLocks noChangeArrowheads="1"/>
          </p:cNvSpPr>
          <p:nvPr>
            <p:custDataLst>
              <p:tags r:id="rId10"/>
            </p:custDataLst>
          </p:nvPr>
        </p:nvSpPr>
        <p:spPr bwMode="auto">
          <a:xfrm>
            <a:off x="0" y="1102042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6" name="Rectangle 23"/>
          <p:cNvSpPr>
            <a:spLocks noChangeArrowheads="1"/>
          </p:cNvSpPr>
          <p:nvPr>
            <p:custDataLst>
              <p:tags r:id="rId11"/>
            </p:custDataLst>
          </p:nvPr>
        </p:nvSpPr>
        <p:spPr bwMode="auto">
          <a:xfrm>
            <a:off x="0" y="14468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fr-FR"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ZoneTexte 7"/>
          <p:cNvSpPr txBox="1"/>
          <p:nvPr>
            <p:custDataLst>
              <p:tags r:id="rId12"/>
            </p:custDataLst>
          </p:nvPr>
        </p:nvSpPr>
        <p:spPr>
          <a:xfrm>
            <a:off x="5648113" y="5877272"/>
            <a:ext cx="3243196" cy="523220"/>
          </a:xfrm>
          <a:prstGeom prst="rect">
            <a:avLst/>
          </a:prstGeom>
          <a:noFill/>
        </p:spPr>
        <p:txBody>
          <a:bodyPr wrap="none" rtlCol="0">
            <a:spAutoFit/>
          </a:bodyPr>
          <a:lstStyle/>
          <a:p>
            <a:r>
              <a:rPr lang="fr-FR" sz="2800" b="1" dirty="0" smtClean="0">
                <a:latin typeface="Arial" pitchFamily="34" charset="0"/>
                <a:cs typeface="Arial" pitchFamily="34" charset="0"/>
              </a:rPr>
              <a:t>Détecteur inductif</a:t>
            </a:r>
            <a:endParaRPr lang="fr-FR" sz="2800" b="1" dirty="0">
              <a:latin typeface="Arial" pitchFamily="34" charset="0"/>
              <a:cs typeface="Arial" pitchFamily="34" charset="0"/>
            </a:endParaRPr>
          </a:p>
        </p:txBody>
      </p:sp>
    </p:spTree>
    <p:extLst>
      <p:ext uri="{BB962C8B-B14F-4D97-AF65-F5344CB8AC3E}">
        <p14:creationId xmlns:p14="http://schemas.microsoft.com/office/powerpoint/2010/main" val="299228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2539"/>
                                        </p:tgtEl>
                                        <p:attrNameLst>
                                          <p:attrName>style.visibility</p:attrName>
                                        </p:attrNameLst>
                                      </p:cBhvr>
                                      <p:to>
                                        <p:strVal val="visible"/>
                                      </p:to>
                                    </p:set>
                                    <p:anim calcmode="lin" valueType="num">
                                      <p:cBhvr>
                                        <p:cTn id="11" dur="500" fill="hold"/>
                                        <p:tgtEl>
                                          <p:spTgt spid="22539"/>
                                        </p:tgtEl>
                                        <p:attrNameLst>
                                          <p:attrName>ppt_w</p:attrName>
                                        </p:attrNameLst>
                                      </p:cBhvr>
                                      <p:tavLst>
                                        <p:tav tm="0">
                                          <p:val>
                                            <p:fltVal val="0"/>
                                          </p:val>
                                        </p:tav>
                                        <p:tav tm="100000">
                                          <p:val>
                                            <p:strVal val="#ppt_w"/>
                                          </p:val>
                                        </p:tav>
                                      </p:tavLst>
                                    </p:anim>
                                    <p:anim calcmode="lin" valueType="num">
                                      <p:cBhvr>
                                        <p:cTn id="12" dur="500" fill="hold"/>
                                        <p:tgtEl>
                                          <p:spTgt spid="22539"/>
                                        </p:tgtEl>
                                        <p:attrNameLst>
                                          <p:attrName>ppt_h</p:attrName>
                                        </p:attrNameLst>
                                      </p:cBhvr>
                                      <p:tavLst>
                                        <p:tav tm="0">
                                          <p:val>
                                            <p:fltVal val="0"/>
                                          </p:val>
                                        </p:tav>
                                        <p:tav tm="100000">
                                          <p:val>
                                            <p:strVal val="#ppt_h"/>
                                          </p:val>
                                        </p:tav>
                                      </p:tavLst>
                                    </p:anim>
                                    <p:animEffect transition="in" filter="fade">
                                      <p:cBhvr>
                                        <p:cTn id="13" dur="500"/>
                                        <p:tgtEl>
                                          <p:spTgt spid="2253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30" descr="exercice1.jpg"/>
          <p:cNvPicPr>
            <a:picLocks noChangeAspect="1" noChangeArrowheads="1"/>
          </p:cNvPicPr>
          <p:nvPr>
            <p:custDataLst>
              <p:tags r:id="rId1"/>
            </p:custDataLst>
          </p:nvPr>
        </p:nvPicPr>
        <p:blipFill>
          <a:blip r:embed="rId6">
            <a:extLst>
              <a:ext uri="{28A0092B-C50C-407E-A947-70E740481C1C}">
                <a14:useLocalDpi xmlns:a14="http://schemas.microsoft.com/office/drawing/2010/main"/>
              </a:ext>
            </a:extLst>
          </a:blip>
          <a:srcRect/>
          <a:stretch>
            <a:fillRect/>
          </a:stretch>
        </p:blipFill>
        <p:spPr bwMode="auto">
          <a:xfrm>
            <a:off x="39319" y="534144"/>
            <a:ext cx="5616624" cy="62761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6"/>
          <p:cNvSpPr>
            <a:spLocks noChangeArrowheads="1"/>
          </p:cNvSpPr>
          <p:nvPr>
            <p:custDataLst>
              <p:tags r:id="rId2"/>
            </p:custDataLst>
          </p:nvPr>
        </p:nvSpPr>
        <p:spPr bwMode="auto">
          <a:xfrm>
            <a:off x="3563888" y="10924"/>
            <a:ext cx="20842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fr-FR" sz="2800" b="1" u="sng" dirty="0">
                <a:latin typeface="Arial" pitchFamily="34" charset="0"/>
                <a:cs typeface="Arial" pitchFamily="34" charset="0"/>
              </a:rPr>
              <a:t>Exercices </a:t>
            </a:r>
            <a:r>
              <a:rPr lang="fr-FR" sz="2800" b="1" u="sng" dirty="0" smtClean="0">
                <a:latin typeface="Arial" pitchFamily="34" charset="0"/>
                <a:cs typeface="Arial" pitchFamily="34" charset="0"/>
              </a:rPr>
              <a:t>:</a:t>
            </a:r>
            <a:endParaRPr lang="fr-FR" sz="2800" b="1" u="sng" dirty="0">
              <a:latin typeface="Arial" pitchFamily="34" charset="0"/>
              <a:cs typeface="Arial" pitchFamily="34" charset="0"/>
            </a:endParaRPr>
          </a:p>
        </p:txBody>
      </p:sp>
      <p:sp>
        <p:nvSpPr>
          <p:cNvPr id="5" name="ZoneTexte 4"/>
          <p:cNvSpPr txBox="1"/>
          <p:nvPr>
            <p:custDataLst>
              <p:tags r:id="rId3"/>
            </p:custDataLst>
          </p:nvPr>
        </p:nvSpPr>
        <p:spPr>
          <a:xfrm>
            <a:off x="5258000" y="4221088"/>
            <a:ext cx="3886000" cy="523220"/>
          </a:xfrm>
          <a:prstGeom prst="rect">
            <a:avLst/>
          </a:prstGeom>
          <a:noFill/>
        </p:spPr>
        <p:txBody>
          <a:bodyPr wrap="none" rtlCol="0">
            <a:spAutoFit/>
          </a:bodyPr>
          <a:lstStyle/>
          <a:p>
            <a:r>
              <a:rPr lang="fr-FR" sz="2800" dirty="0" smtClean="0">
                <a:latin typeface="Arial" pitchFamily="34" charset="0"/>
                <a:cs typeface="Arial" pitchFamily="34" charset="0"/>
              </a:rPr>
              <a:t>Interrupteur de position</a:t>
            </a:r>
            <a:endParaRPr lang="fr-FR" sz="2800" dirty="0">
              <a:latin typeface="Arial" pitchFamily="34" charset="0"/>
              <a:cs typeface="Arial" pitchFamily="34" charset="0"/>
            </a:endParaRPr>
          </a:p>
        </p:txBody>
      </p:sp>
    </p:spTree>
    <p:extLst>
      <p:ext uri="{BB962C8B-B14F-4D97-AF65-F5344CB8AC3E}">
        <p14:creationId xmlns:p14="http://schemas.microsoft.com/office/powerpoint/2010/main" val="250686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34" descr="exercice3.jpg"/>
          <p:cNvPicPr>
            <a:picLocks noChangeAspect="1" noChangeArrowheads="1"/>
          </p:cNvPicPr>
          <p:nvPr>
            <p:custDataLst>
              <p:tags r:id="rId1"/>
            </p:custDataLst>
          </p:nvPr>
        </p:nvPicPr>
        <p:blipFill>
          <a:blip r:embed="rId6">
            <a:extLst>
              <a:ext uri="{28A0092B-C50C-407E-A947-70E740481C1C}">
                <a14:useLocalDpi xmlns:a14="http://schemas.microsoft.com/office/drawing/2010/main"/>
              </a:ext>
            </a:extLst>
          </a:blip>
          <a:srcRect/>
          <a:stretch>
            <a:fillRect/>
          </a:stretch>
        </p:blipFill>
        <p:spPr bwMode="auto">
          <a:xfrm>
            <a:off x="107504" y="276415"/>
            <a:ext cx="4845350" cy="647238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6"/>
          <p:cNvSpPr>
            <a:spLocks noChangeArrowheads="1"/>
          </p:cNvSpPr>
          <p:nvPr>
            <p:custDataLst>
              <p:tags r:id="rId2"/>
            </p:custDataLst>
          </p:nvPr>
        </p:nvSpPr>
        <p:spPr bwMode="auto">
          <a:xfrm>
            <a:off x="3563888" y="10924"/>
            <a:ext cx="20842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fr-FR" sz="2800" b="1" u="sng" dirty="0">
                <a:latin typeface="Arial" pitchFamily="34" charset="0"/>
                <a:cs typeface="Arial" pitchFamily="34" charset="0"/>
              </a:rPr>
              <a:t>Exercices </a:t>
            </a:r>
            <a:r>
              <a:rPr lang="fr-FR" sz="2800" b="1" u="sng" dirty="0" smtClean="0">
                <a:latin typeface="Arial" pitchFamily="34" charset="0"/>
                <a:cs typeface="Arial" pitchFamily="34" charset="0"/>
              </a:rPr>
              <a:t>:</a:t>
            </a:r>
            <a:endParaRPr lang="fr-FR" sz="2800" b="1" u="sng" dirty="0">
              <a:latin typeface="Arial" pitchFamily="34" charset="0"/>
              <a:cs typeface="Arial" pitchFamily="34" charset="0"/>
            </a:endParaRPr>
          </a:p>
        </p:txBody>
      </p:sp>
      <p:sp>
        <p:nvSpPr>
          <p:cNvPr id="5" name="ZoneTexte 4"/>
          <p:cNvSpPr txBox="1"/>
          <p:nvPr>
            <p:custDataLst>
              <p:tags r:id="rId3"/>
            </p:custDataLst>
          </p:nvPr>
        </p:nvSpPr>
        <p:spPr>
          <a:xfrm>
            <a:off x="4505036" y="4629531"/>
            <a:ext cx="4642618" cy="523220"/>
          </a:xfrm>
          <a:prstGeom prst="rect">
            <a:avLst/>
          </a:prstGeom>
          <a:noFill/>
        </p:spPr>
        <p:txBody>
          <a:bodyPr wrap="none" rtlCol="0">
            <a:spAutoFit/>
          </a:bodyPr>
          <a:lstStyle/>
          <a:p>
            <a:r>
              <a:rPr lang="fr-FR" sz="2800" b="1" dirty="0" smtClean="0">
                <a:latin typeface="Arial" pitchFamily="34" charset="0"/>
                <a:cs typeface="Arial" pitchFamily="34" charset="0"/>
              </a:rPr>
              <a:t>Détecteur photoélectrique</a:t>
            </a:r>
            <a:endParaRPr lang="fr-FR" sz="2800" b="1" dirty="0">
              <a:latin typeface="Arial" pitchFamily="34" charset="0"/>
              <a:cs typeface="Arial" pitchFamily="34" charset="0"/>
            </a:endParaRPr>
          </a:p>
        </p:txBody>
      </p:sp>
    </p:spTree>
    <p:extLst>
      <p:ext uri="{BB962C8B-B14F-4D97-AF65-F5344CB8AC3E}">
        <p14:creationId xmlns:p14="http://schemas.microsoft.com/office/powerpoint/2010/main" val="227732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8050" y="1758351"/>
            <a:ext cx="9036496" cy="461665"/>
          </a:xfrm>
          <a:prstGeom prst="rect">
            <a:avLst/>
          </a:prstGeom>
        </p:spPr>
        <p:txBody>
          <a:bodyPr wrap="square">
            <a:spAutoFit/>
          </a:bodyPr>
          <a:lstStyle/>
          <a:p>
            <a:pPr algn="ctr"/>
            <a:r>
              <a:rPr lang="fr-FR" sz="2400" b="1" u="sng" dirty="0" smtClean="0">
                <a:effectLst>
                  <a:outerShdw blurRad="38100" dist="38100" dir="2700000" algn="tl">
                    <a:srgbClr val="000000">
                      <a:alpha val="43137"/>
                    </a:srgbClr>
                  </a:outerShdw>
                </a:effectLst>
                <a:latin typeface="Arial" pitchFamily="34" charset="0"/>
                <a:cs typeface="Arial" pitchFamily="34" charset="0"/>
              </a:rPr>
              <a:t>FIN</a:t>
            </a:r>
            <a:endParaRPr lang="fr-FR" sz="2400" b="1" dirty="0" smtClean="0">
              <a:latin typeface="Arial" pitchFamily="34" charset="0"/>
              <a:cs typeface="Arial" pitchFamily="34" charset="0"/>
            </a:endParaRPr>
          </a:p>
        </p:txBody>
      </p:sp>
    </p:spTree>
    <p:extLst>
      <p:ext uri="{BB962C8B-B14F-4D97-AF65-F5344CB8AC3E}">
        <p14:creationId xmlns:p14="http://schemas.microsoft.com/office/powerpoint/2010/main" val="389538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03379" y="3356992"/>
            <a:ext cx="8928992" cy="1938992"/>
          </a:xfrm>
          <a:prstGeom prst="rect">
            <a:avLst/>
          </a:prstGeom>
        </p:spPr>
        <p:txBody>
          <a:bodyPr wrap="square">
            <a:spAutoFit/>
          </a:bodyPr>
          <a:lstStyle/>
          <a:p>
            <a:pPr algn="ctr"/>
            <a:r>
              <a:rPr lang="fr-FR" sz="2400" b="1" dirty="0">
                <a:latin typeface="Arial" pitchFamily="34" charset="0"/>
                <a:cs typeface="Arial" pitchFamily="34" charset="0"/>
              </a:rPr>
              <a:t>Véritables organes affectés à la traduction de grandeurs physiques en grandeurs électriques (le plus fréquemment) ils sont spécialisés, et sont conçus pour traduire une grandeur physique donnée se produisant dans un environnement </a:t>
            </a:r>
            <a:r>
              <a:rPr lang="fr-FR" sz="2400" b="1" dirty="0" smtClean="0">
                <a:latin typeface="Arial" pitchFamily="34" charset="0"/>
                <a:cs typeface="Arial" pitchFamily="34" charset="0"/>
              </a:rPr>
              <a:t>spécifié. </a:t>
            </a:r>
            <a:endParaRPr lang="fr-FR" sz="2400" b="1" dirty="0">
              <a:latin typeface="Arial" pitchFamily="34" charset="0"/>
              <a:cs typeface="Arial" pitchFamily="34" charset="0"/>
            </a:endParaRPr>
          </a:p>
        </p:txBody>
      </p:sp>
      <p:sp>
        <p:nvSpPr>
          <p:cNvPr id="4" name="Rectangle 3"/>
          <p:cNvSpPr/>
          <p:nvPr>
            <p:custDataLst>
              <p:tags r:id="rId2"/>
            </p:custDataLst>
          </p:nvPr>
        </p:nvSpPr>
        <p:spPr>
          <a:xfrm>
            <a:off x="-4125" y="932820"/>
            <a:ext cx="9144000" cy="1200329"/>
          </a:xfrm>
          <a:prstGeom prst="rect">
            <a:avLst/>
          </a:prstGeom>
        </p:spPr>
        <p:txBody>
          <a:bodyPr wrap="square" lIns="36000" rIns="36000">
            <a:spAutoFit/>
          </a:bodyPr>
          <a:lstStyle/>
          <a:p>
            <a:pPr algn="ctr"/>
            <a:r>
              <a:rPr lang="fr-FR" sz="2400" b="1" dirty="0" smtClean="0">
                <a:latin typeface="Arial" pitchFamily="34" charset="0"/>
                <a:cs typeface="Arial" pitchFamily="34" charset="0"/>
              </a:rPr>
              <a:t>Dans un système industriel le fonctionnement est très proche. </a:t>
            </a:r>
            <a:br>
              <a:rPr lang="fr-FR" sz="2400" b="1" dirty="0" smtClean="0">
                <a:latin typeface="Arial" pitchFamily="34" charset="0"/>
                <a:cs typeface="Arial" pitchFamily="34" charset="0"/>
              </a:rPr>
            </a:br>
            <a:r>
              <a:rPr lang="fr-FR" sz="2400" b="1" dirty="0" smtClean="0">
                <a:latin typeface="Arial" pitchFamily="34" charset="0"/>
                <a:cs typeface="Arial" pitchFamily="34" charset="0"/>
              </a:rPr>
              <a:t>La fonction de mise en forme d’informations est confiée à des éléments que l’on appelle des capteurs.</a:t>
            </a:r>
            <a:endParaRPr lang="fr-FR" sz="2400" b="1" dirty="0">
              <a:latin typeface="Arial" pitchFamily="34" charset="0"/>
              <a:cs typeface="Arial" pitchFamily="34" charset="0"/>
            </a:endParaRPr>
          </a:p>
        </p:txBody>
      </p:sp>
    </p:spTree>
    <p:extLst>
      <p:ext uri="{BB962C8B-B14F-4D97-AF65-F5344CB8AC3E}">
        <p14:creationId xmlns:p14="http://schemas.microsoft.com/office/powerpoint/2010/main" val="344397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0" y="260648"/>
            <a:ext cx="9036496" cy="3046988"/>
          </a:xfrm>
          <a:prstGeom prst="rect">
            <a:avLst/>
          </a:prstGeom>
        </p:spPr>
        <p:txBody>
          <a:bodyPr wrap="square">
            <a:spAutoFit/>
          </a:bodyPr>
          <a:lstStyle/>
          <a:p>
            <a:pPr algn="ctr"/>
            <a:r>
              <a:rPr lang="fr-FR" sz="2400" b="1" u="sng" dirty="0">
                <a:effectLst>
                  <a:outerShdw blurRad="38100" dist="38100" dir="2700000" algn="tl">
                    <a:srgbClr val="000000">
                      <a:alpha val="43137"/>
                    </a:srgbClr>
                  </a:outerShdw>
                </a:effectLst>
                <a:latin typeface="Arial" pitchFamily="34" charset="0"/>
                <a:cs typeface="Arial" pitchFamily="34" charset="0"/>
              </a:rPr>
              <a:t>On peut distinguer </a:t>
            </a:r>
            <a:r>
              <a:rPr lang="fr-FR" sz="2400" b="1" u="sng" dirty="0" smtClean="0">
                <a:effectLst>
                  <a:outerShdw blurRad="38100" dist="38100" dir="2700000" algn="tl">
                    <a:srgbClr val="000000">
                      <a:alpha val="43137"/>
                    </a:srgbClr>
                  </a:outerShdw>
                </a:effectLst>
                <a:latin typeface="Arial" pitchFamily="34" charset="0"/>
                <a:cs typeface="Arial" pitchFamily="34" charset="0"/>
              </a:rPr>
              <a:t>trois </a:t>
            </a:r>
            <a:r>
              <a:rPr lang="fr-FR" sz="2400" b="1" u="sng" dirty="0">
                <a:effectLst>
                  <a:outerShdw blurRad="38100" dist="38100" dir="2700000" algn="tl">
                    <a:srgbClr val="000000">
                      <a:alpha val="43137"/>
                    </a:srgbClr>
                  </a:outerShdw>
                </a:effectLst>
                <a:latin typeface="Arial" pitchFamily="34" charset="0"/>
                <a:cs typeface="Arial" pitchFamily="34" charset="0"/>
              </a:rPr>
              <a:t>grandes </a:t>
            </a:r>
            <a:r>
              <a:rPr lang="fr-FR" sz="2400" b="1" u="sng" dirty="0" smtClean="0">
                <a:effectLst>
                  <a:outerShdw blurRad="38100" dist="38100" dir="2700000" algn="tl">
                    <a:srgbClr val="000000">
                      <a:alpha val="43137"/>
                    </a:srgbClr>
                  </a:outerShdw>
                </a:effectLst>
                <a:latin typeface="Arial" pitchFamily="34" charset="0"/>
                <a:cs typeface="Arial" pitchFamily="34" charset="0"/>
              </a:rPr>
              <a:t>fonctions, </a:t>
            </a:r>
            <a:r>
              <a:rPr lang="fr-FR" sz="2400" b="1" dirty="0">
                <a:latin typeface="Arial" pitchFamily="34" charset="0"/>
                <a:cs typeface="Arial" pitchFamily="34" charset="0"/>
              </a:rPr>
              <a:t/>
            </a:r>
            <a:br>
              <a:rPr lang="fr-FR" sz="2400" b="1" dirty="0">
                <a:latin typeface="Arial" pitchFamily="34" charset="0"/>
                <a:cs typeface="Arial" pitchFamily="34" charset="0"/>
              </a:rPr>
            </a:br>
            <a:endParaRPr lang="fr-FR" sz="2400" b="1" dirty="0" smtClean="0">
              <a:latin typeface="Arial" pitchFamily="34" charset="0"/>
              <a:cs typeface="Arial" pitchFamily="34" charset="0"/>
            </a:endParaRPr>
          </a:p>
          <a:p>
            <a:pPr marL="342900" indent="-342900">
              <a:buFont typeface="Wingdings" pitchFamily="2" charset="2"/>
              <a:buChar char="Ø"/>
            </a:pPr>
            <a:r>
              <a:rPr lang="fr-FR" sz="2400" b="1" dirty="0">
                <a:latin typeface="Arial" pitchFamily="34" charset="0"/>
                <a:cs typeface="Arial" pitchFamily="34" charset="0"/>
              </a:rPr>
              <a:t>Détecter une  présence ou absence d’un élément, seuil ..,</a:t>
            </a:r>
            <a:br>
              <a:rPr lang="fr-FR" sz="2400" b="1" dirty="0">
                <a:latin typeface="Arial" pitchFamily="34" charset="0"/>
                <a:cs typeface="Arial" pitchFamily="34" charset="0"/>
              </a:rPr>
            </a:br>
            <a:endParaRPr lang="fr-FR" sz="2400" b="1" dirty="0" smtClean="0">
              <a:latin typeface="Arial" pitchFamily="34" charset="0"/>
              <a:cs typeface="Arial" pitchFamily="34" charset="0"/>
            </a:endParaRPr>
          </a:p>
          <a:p>
            <a:pPr marL="342900" indent="-342900">
              <a:buFont typeface="Wingdings" pitchFamily="2" charset="2"/>
              <a:buChar char="Ø"/>
            </a:pPr>
            <a:r>
              <a:rPr lang="fr-FR" sz="2400" b="1" dirty="0">
                <a:latin typeface="Arial" pitchFamily="34" charset="0"/>
                <a:cs typeface="Arial" pitchFamily="34" charset="0"/>
              </a:rPr>
              <a:t>Mesurer une grandeur, en terme quantitatif, qualitatif…,</a:t>
            </a:r>
            <a:br>
              <a:rPr lang="fr-FR" sz="2400" b="1" dirty="0">
                <a:latin typeface="Arial" pitchFamily="34" charset="0"/>
                <a:cs typeface="Arial" pitchFamily="34" charset="0"/>
              </a:rPr>
            </a:br>
            <a:endParaRPr lang="fr-FR" sz="2400" b="1" dirty="0" smtClean="0">
              <a:latin typeface="Arial" pitchFamily="34" charset="0"/>
              <a:cs typeface="Arial" pitchFamily="34" charset="0"/>
            </a:endParaRPr>
          </a:p>
          <a:p>
            <a:pPr marL="342900" indent="-342900">
              <a:buFont typeface="Wingdings" pitchFamily="2" charset="2"/>
              <a:buChar char="Ø"/>
            </a:pPr>
            <a:r>
              <a:rPr lang="fr-FR" sz="2400" b="1" dirty="0">
                <a:latin typeface="Arial" pitchFamily="34" charset="0"/>
                <a:cs typeface="Arial" pitchFamily="34" charset="0"/>
              </a:rPr>
              <a:t>Réaliser des fonctions paramétrables, on parlera alors de capteurs intelligents</a:t>
            </a:r>
            <a:r>
              <a:rPr lang="fr-FR" sz="2400" b="1" dirty="0" smtClean="0">
                <a:latin typeface="Arial" pitchFamily="34" charset="0"/>
                <a:cs typeface="Arial" pitchFamily="34" charset="0"/>
              </a:rPr>
              <a:t>.</a:t>
            </a:r>
            <a:endParaRPr lang="fr-FR" sz="2400" b="1" dirty="0">
              <a:latin typeface="Arial" pitchFamily="34" charset="0"/>
              <a:cs typeface="Arial" pitchFamily="34" charset="0"/>
            </a:endParaRPr>
          </a:p>
        </p:txBody>
      </p:sp>
      <p:sp>
        <p:nvSpPr>
          <p:cNvPr id="3" name="AutoShape 215"/>
          <p:cNvSpPr>
            <a:spLocks noChangeArrowheads="1"/>
          </p:cNvSpPr>
          <p:nvPr>
            <p:custDataLst>
              <p:tags r:id="rId2"/>
            </p:custDataLst>
          </p:nvPr>
        </p:nvSpPr>
        <p:spPr bwMode="auto">
          <a:xfrm>
            <a:off x="467544" y="4581128"/>
            <a:ext cx="2456307" cy="1890189"/>
          </a:xfrm>
          <a:prstGeom prst="stripedRightArrow">
            <a:avLst>
              <a:gd name="adj1" fmla="val 50000"/>
              <a:gd name="adj2" fmla="val 36739"/>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chemeClr val="tx2">
                <a:lumMod val="50000"/>
              </a:schemeClr>
            </a:solidFill>
            <a:miter lim="800000"/>
            <a:headEnd/>
            <a:tailEnd/>
          </a:ln>
          <a:effectLst/>
          <a:scene3d>
            <a:camera prst="legacyPerspectiveTopRight"/>
            <a:lightRig rig="legacyFlat3" dir="b"/>
          </a:scene3d>
          <a:sp3d extrusionH="8874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r>
              <a:rPr lang="fr-FR" b="1" dirty="0" smtClean="0"/>
              <a:t>Grandeur physique</a:t>
            </a:r>
            <a:endParaRPr lang="fr-FR" b="1" dirty="0"/>
          </a:p>
        </p:txBody>
      </p:sp>
      <p:sp>
        <p:nvSpPr>
          <p:cNvPr id="4" name="Rectangle 3"/>
          <p:cNvSpPr>
            <a:spLocks noChangeArrowheads="1"/>
          </p:cNvSpPr>
          <p:nvPr>
            <p:custDataLst>
              <p:tags r:id="rId3"/>
            </p:custDataLst>
          </p:nvPr>
        </p:nvSpPr>
        <p:spPr bwMode="auto">
          <a:xfrm>
            <a:off x="3131840" y="4581128"/>
            <a:ext cx="2880320" cy="2016224"/>
          </a:xfrm>
          <a:prstGeom prst="rect">
            <a:avLst/>
          </a:prstGeom>
          <a:gradFill rotWithShape="0">
            <a:gsLst>
              <a:gs pos="0">
                <a:srgbClr val="FFFFFF"/>
              </a:gs>
              <a:gs pos="100000">
                <a:srgbClr val="FFFFFF">
                  <a:gamma/>
                  <a:shade val="66275"/>
                  <a:invGamma/>
                </a:srgbClr>
              </a:gs>
            </a:gsLst>
            <a:path path="shape">
              <a:fillToRect l="50000" t="50000" r="50000" b="50000"/>
            </a:path>
          </a:gradFill>
          <a:ln w="28575">
            <a:solidFill>
              <a:schemeClr val="tx2">
                <a:lumMod val="50000"/>
              </a:schemeClr>
            </a:solidFill>
            <a:miter lim="800000"/>
            <a:headEnd/>
            <a:tailEnd/>
          </a:ln>
          <a:effectLst/>
          <a:scene3d>
            <a:camera prst="legacyPerspectiveTopRight"/>
            <a:lightRig rig="legacyFlat3" dir="b"/>
          </a:scene3d>
          <a:sp3d extrusionH="8874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fr-FR" sz="1200" b="1" dirty="0">
                <a:effectLst/>
                <a:latin typeface="Times New Roman"/>
                <a:ea typeface="Times New Roman"/>
              </a:rPr>
              <a:t> </a:t>
            </a:r>
            <a:endParaRPr lang="fr-FR" sz="1200" dirty="0">
              <a:effectLst/>
              <a:latin typeface="Times New Roman"/>
              <a:ea typeface="Times New Roman"/>
            </a:endParaRPr>
          </a:p>
          <a:p>
            <a:pPr algn="ctr">
              <a:spcAft>
                <a:spcPts val="0"/>
              </a:spcAft>
            </a:pPr>
            <a:r>
              <a:rPr lang="fr-FR" sz="1200" b="1" dirty="0">
                <a:effectLst/>
                <a:latin typeface="Times New Roman"/>
                <a:ea typeface="Times New Roman"/>
              </a:rPr>
              <a:t> </a:t>
            </a:r>
          </a:p>
          <a:p>
            <a:pPr algn="ctr">
              <a:spcAft>
                <a:spcPts val="0"/>
              </a:spcAft>
            </a:pPr>
            <a:r>
              <a:rPr lang="fr-FR" sz="1200" b="1" dirty="0">
                <a:effectLst/>
                <a:latin typeface="Times New Roman"/>
                <a:ea typeface="Times New Roman"/>
              </a:rPr>
              <a:t> </a:t>
            </a:r>
          </a:p>
          <a:p>
            <a:pPr algn="ctr">
              <a:spcAft>
                <a:spcPts val="0"/>
              </a:spcAft>
            </a:pPr>
            <a:r>
              <a:rPr lang="fr-FR" sz="2400" b="1" dirty="0">
                <a:effectLst/>
                <a:latin typeface="Times New Roman"/>
                <a:ea typeface="Times New Roman"/>
              </a:rPr>
              <a:t>Traduire la grandeur physique</a:t>
            </a:r>
          </a:p>
        </p:txBody>
      </p:sp>
      <p:sp>
        <p:nvSpPr>
          <p:cNvPr id="5" name="AutoShape 216"/>
          <p:cNvSpPr>
            <a:spLocks noChangeArrowheads="1"/>
          </p:cNvSpPr>
          <p:nvPr>
            <p:custDataLst>
              <p:tags r:id="rId4"/>
            </p:custDataLst>
          </p:nvPr>
        </p:nvSpPr>
        <p:spPr bwMode="auto">
          <a:xfrm>
            <a:off x="6250764" y="4581128"/>
            <a:ext cx="2785732" cy="1885730"/>
          </a:xfrm>
          <a:prstGeom prst="stripedRightArrow">
            <a:avLst>
              <a:gd name="adj1" fmla="val 50000"/>
              <a:gd name="adj2" fmla="val 40486"/>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solidFill>
              <a:schemeClr val="tx2">
                <a:lumMod val="50000"/>
              </a:schemeClr>
            </a:solidFill>
            <a:miter lim="800000"/>
            <a:headEnd/>
            <a:tailEnd/>
          </a:ln>
          <a:effectLst/>
          <a:scene3d>
            <a:camera prst="legacyPerspectiveTopRight"/>
            <a:lightRig rig="legacyFlat3" dir="b"/>
          </a:scene3d>
          <a:sp3d extrusionH="8874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fr-FR" b="1" dirty="0">
                <a:latin typeface="Times New Roman"/>
                <a:ea typeface="Times New Roman"/>
              </a:rPr>
              <a:t>Signal compatible avec la </a:t>
            </a:r>
            <a:r>
              <a:rPr lang="fr-FR" b="1" dirty="0" smtClean="0">
                <a:latin typeface="Times New Roman"/>
                <a:ea typeface="Times New Roman"/>
              </a:rPr>
              <a:t>partie </a:t>
            </a:r>
            <a:r>
              <a:rPr lang="fr-FR" b="1" dirty="0">
                <a:latin typeface="Times New Roman"/>
                <a:ea typeface="Times New Roman"/>
              </a:rPr>
              <a:t>commande</a:t>
            </a:r>
          </a:p>
        </p:txBody>
      </p:sp>
      <p:sp>
        <p:nvSpPr>
          <p:cNvPr id="7" name="Rectangle 6"/>
          <p:cNvSpPr/>
          <p:nvPr>
            <p:custDataLst>
              <p:tags r:id="rId5"/>
            </p:custDataLst>
          </p:nvPr>
        </p:nvSpPr>
        <p:spPr>
          <a:xfrm>
            <a:off x="107504" y="3933056"/>
            <a:ext cx="8856984" cy="461665"/>
          </a:xfrm>
          <a:prstGeom prst="rect">
            <a:avLst/>
          </a:prstGeom>
        </p:spPr>
        <p:txBody>
          <a:bodyPr wrap="square">
            <a:spAutoFit/>
          </a:bodyPr>
          <a:lstStyle/>
          <a:p>
            <a:r>
              <a:rPr lang="fr-FR" sz="2400" b="1" dirty="0">
                <a:latin typeface="Arial" pitchFamily="34" charset="0"/>
                <a:cs typeface="Arial" pitchFamily="34" charset="0"/>
              </a:rPr>
              <a:t>On peut résumer la fonction détection par un petit schéma.</a:t>
            </a:r>
            <a:endParaRPr lang="fr-FR" sz="2400" dirty="0">
              <a:latin typeface="Arial" pitchFamily="34" charset="0"/>
              <a:cs typeface="Arial" pitchFamily="34" charset="0"/>
            </a:endParaRPr>
          </a:p>
        </p:txBody>
      </p:sp>
    </p:spTree>
    <p:extLst>
      <p:ext uri="{BB962C8B-B14F-4D97-AF65-F5344CB8AC3E}">
        <p14:creationId xmlns:p14="http://schemas.microsoft.com/office/powerpoint/2010/main" val="192426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childTnLst>
                          </p:cTn>
                        </p:par>
                        <p:par>
                          <p:cTn id="25" fill="hold">
                            <p:stCondLst>
                              <p:cond delay="2000"/>
                            </p:stCondLst>
                            <p:childTnLst>
                              <p:par>
                                <p:cTn id="26" presetID="53" presetClass="entr" presetSubtype="16"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custDataLst>
              <p:tags r:id="rId1"/>
            </p:custDataLst>
            <p:extLst>
              <p:ext uri="{D42A27DB-BD31-4B8C-83A1-F6EECF244321}">
                <p14:modId xmlns:p14="http://schemas.microsoft.com/office/powerpoint/2010/main" val="2542632929"/>
              </p:ext>
            </p:extLst>
          </p:nvPr>
        </p:nvGraphicFramePr>
        <p:xfrm>
          <a:off x="467544" y="1484783"/>
          <a:ext cx="8496943" cy="4858857"/>
        </p:xfrm>
        <a:graphic>
          <a:graphicData uri="http://schemas.openxmlformats.org/drawingml/2006/table">
            <a:tbl>
              <a:tblPr>
                <a:tableStyleId>{5C22544A-7EE6-4342-B048-85BDC9FD1C3A}</a:tableStyleId>
              </a:tblPr>
              <a:tblGrid>
                <a:gridCol w="4779529"/>
                <a:gridCol w="3717414"/>
              </a:tblGrid>
              <a:tr h="751796">
                <a:tc>
                  <a:txBody>
                    <a:bodyPr/>
                    <a:lstStyle/>
                    <a:p>
                      <a:pPr marR="36195" algn="ctr">
                        <a:spcAft>
                          <a:spcPts val="0"/>
                        </a:spcAft>
                      </a:pPr>
                      <a:r>
                        <a:rPr lang="fr-FR" sz="2800" b="1" dirty="0">
                          <a:solidFill>
                            <a:schemeClr val="bg1"/>
                          </a:solidFill>
                          <a:effectLst>
                            <a:outerShdw blurRad="38100" dist="38100" dir="2700000" algn="tl">
                              <a:srgbClr val="000000">
                                <a:alpha val="43137"/>
                              </a:srgbClr>
                            </a:outerShdw>
                          </a:effectLst>
                        </a:rPr>
                        <a:t>Type de sortie</a:t>
                      </a:r>
                      <a:endParaRPr lang="fr-FR" sz="2800" b="1" dirty="0">
                        <a:solidFill>
                          <a:schemeClr val="bg1"/>
                        </a:solidFill>
                        <a:effectLst>
                          <a:outerShdw blurRad="38100" dist="38100" dir="2700000" algn="tl">
                            <a:srgbClr val="000000">
                              <a:alpha val="43137"/>
                            </a:srgbClr>
                          </a:outerShdw>
                        </a:effectLst>
                        <a:latin typeface="Times New Roman"/>
                        <a:ea typeface="Times New Roman"/>
                      </a:endParaRPr>
                    </a:p>
                  </a:txBody>
                  <a:tcPr marL="44450" marR="44450" marT="0" marB="0">
                    <a:solidFill>
                      <a:srgbClr val="C00000"/>
                    </a:solidFill>
                  </a:tcPr>
                </a:tc>
                <a:tc>
                  <a:txBody>
                    <a:bodyPr/>
                    <a:lstStyle/>
                    <a:p>
                      <a:pPr marR="36195" algn="ctr">
                        <a:spcAft>
                          <a:spcPts val="0"/>
                        </a:spcAft>
                      </a:pPr>
                      <a:r>
                        <a:rPr lang="fr-FR" sz="2800" b="1" dirty="0" smtClean="0">
                          <a:solidFill>
                            <a:schemeClr val="bg1"/>
                          </a:solidFill>
                          <a:effectLst>
                            <a:outerShdw blurRad="38100" dist="38100" dir="2700000" algn="tl">
                              <a:srgbClr val="000000">
                                <a:alpha val="43137"/>
                              </a:srgbClr>
                            </a:outerShdw>
                          </a:effectLst>
                        </a:rPr>
                        <a:t>Signal </a:t>
                      </a:r>
                      <a:r>
                        <a:rPr lang="fr-FR" sz="2800" b="1" dirty="0">
                          <a:solidFill>
                            <a:schemeClr val="bg1"/>
                          </a:solidFill>
                          <a:effectLst>
                            <a:outerShdw blurRad="38100" dist="38100" dir="2700000" algn="tl">
                              <a:srgbClr val="000000">
                                <a:alpha val="43137"/>
                              </a:srgbClr>
                            </a:outerShdw>
                          </a:effectLst>
                        </a:rPr>
                        <a:t>de sortie</a:t>
                      </a:r>
                      <a:endParaRPr lang="fr-FR" sz="2800" b="1" dirty="0">
                        <a:solidFill>
                          <a:schemeClr val="bg1"/>
                        </a:solidFill>
                        <a:effectLst>
                          <a:outerShdw blurRad="38100" dist="38100" dir="2700000" algn="tl">
                            <a:srgbClr val="000000">
                              <a:alpha val="43137"/>
                            </a:srgbClr>
                          </a:outerShdw>
                        </a:effectLst>
                        <a:latin typeface="Times New Roman"/>
                        <a:ea typeface="Times New Roman"/>
                      </a:endParaRPr>
                    </a:p>
                  </a:txBody>
                  <a:tcPr marL="44450" marR="44450" marT="0" marB="0">
                    <a:solidFill>
                      <a:srgbClr val="C00000"/>
                    </a:solidFill>
                  </a:tcPr>
                </a:tc>
              </a:tr>
              <a:tr h="1879488">
                <a:tc>
                  <a:txBody>
                    <a:bodyPr/>
                    <a:lstStyle/>
                    <a:p>
                      <a:pPr marL="36195" marR="36195" algn="just">
                        <a:spcAft>
                          <a:spcPts val="0"/>
                        </a:spcAft>
                      </a:pPr>
                      <a:endParaRPr lang="fr-FR" sz="1200" dirty="0">
                        <a:effectLst/>
                      </a:endParaRPr>
                    </a:p>
                    <a:p>
                      <a:pPr marL="36195" marR="36195" algn="just">
                        <a:spcAft>
                          <a:spcPts val="0"/>
                        </a:spcAft>
                      </a:pPr>
                      <a:r>
                        <a:rPr lang="fr-FR" sz="1600" b="1" u="sng" dirty="0" smtClean="0">
                          <a:effectLst/>
                        </a:rPr>
                        <a:t>Tout Ou Rien (TOR)</a:t>
                      </a:r>
                    </a:p>
                    <a:p>
                      <a:pPr marL="36195" marR="36195" algn="just">
                        <a:spcAft>
                          <a:spcPts val="0"/>
                        </a:spcAft>
                      </a:pPr>
                      <a:endParaRPr lang="fr-FR" sz="1600" b="1" u="sng" dirty="0" smtClean="0">
                        <a:effectLst/>
                      </a:endParaRPr>
                    </a:p>
                    <a:p>
                      <a:pPr marL="36195" marR="36195" algn="just">
                        <a:spcAft>
                          <a:spcPts val="0"/>
                        </a:spcAft>
                      </a:pPr>
                      <a:r>
                        <a:rPr lang="fr-FR" sz="1600" b="1" dirty="0" smtClean="0">
                          <a:effectLst/>
                        </a:rPr>
                        <a:t>A </a:t>
                      </a:r>
                      <a:r>
                        <a:rPr lang="fr-FR" sz="1600" b="1" dirty="0">
                          <a:effectLst/>
                        </a:rPr>
                        <a:t>partir du seuil le détecteur délivre un signal en changeant d’état. Passage de « 0 » à « 1 » ou de « 1 » à  « 0 </a:t>
                      </a:r>
                      <a:r>
                        <a:rPr lang="fr-FR" sz="1600" b="1" dirty="0" smtClean="0">
                          <a:effectLst/>
                        </a:rPr>
                        <a:t>» (en général changement d’état d’un contact )</a:t>
                      </a:r>
                      <a:endParaRPr lang="fr-FR" sz="1600" b="1" dirty="0">
                        <a:effectLst/>
                        <a:latin typeface="Times New Roman"/>
                        <a:ea typeface="Times New Roman"/>
                      </a:endParaRPr>
                    </a:p>
                  </a:txBody>
                  <a:tcPr marL="44450" marR="44450" marT="0" marB="0"/>
                </a:tc>
                <a:tc>
                  <a:txBody>
                    <a:bodyPr/>
                    <a:lstStyle/>
                    <a:p>
                      <a:pPr marL="36195" marR="36195" algn="just">
                        <a:spcAft>
                          <a:spcPts val="0"/>
                        </a:spcAft>
                      </a:pPr>
                      <a:r>
                        <a:rPr lang="fr-FR" sz="1000" dirty="0">
                          <a:effectLst/>
                        </a:rPr>
                        <a:t> </a:t>
                      </a:r>
                      <a:endParaRPr lang="fr-FR" sz="1200" dirty="0">
                        <a:effectLst/>
                        <a:latin typeface="Times New Roman"/>
                        <a:ea typeface="Times New Roman"/>
                      </a:endParaRPr>
                    </a:p>
                  </a:txBody>
                  <a:tcPr marL="44450" marR="44450" marT="0" marB="0"/>
                </a:tc>
              </a:tr>
              <a:tr h="2227573">
                <a:tc>
                  <a:txBody>
                    <a:bodyPr/>
                    <a:lstStyle/>
                    <a:p>
                      <a:pPr marL="36195" marR="36195" algn="just">
                        <a:spcAft>
                          <a:spcPts val="0"/>
                        </a:spcAft>
                      </a:pPr>
                      <a:r>
                        <a:rPr lang="fr-FR" sz="1600" b="1" u="sng" dirty="0" smtClean="0">
                          <a:effectLst/>
                        </a:rPr>
                        <a:t>Numérique </a:t>
                      </a:r>
                      <a:r>
                        <a:rPr lang="fr-FR" sz="1600" b="1" u="sng" dirty="0">
                          <a:effectLst/>
                        </a:rPr>
                        <a:t>(</a:t>
                      </a:r>
                      <a:r>
                        <a:rPr lang="fr-FR" sz="1600" b="1" u="sng" dirty="0" smtClean="0">
                          <a:effectLst/>
                        </a:rPr>
                        <a:t>absolu).</a:t>
                      </a:r>
                    </a:p>
                    <a:p>
                      <a:pPr marL="36195" marR="36195" algn="just">
                        <a:spcAft>
                          <a:spcPts val="0"/>
                        </a:spcAft>
                      </a:pPr>
                      <a:endParaRPr lang="fr-FR" sz="1600" b="1" u="sng" dirty="0">
                        <a:effectLst/>
                      </a:endParaRPr>
                    </a:p>
                    <a:p>
                      <a:pPr marL="36195" marR="36195" algn="just">
                        <a:spcAft>
                          <a:spcPts val="0"/>
                        </a:spcAft>
                      </a:pPr>
                      <a:r>
                        <a:rPr lang="fr-FR" sz="1600" b="1" dirty="0">
                          <a:effectLst/>
                        </a:rPr>
                        <a:t>Le signal de sortie évolue en fonction du signal d’entré de la grandeur physique. </a:t>
                      </a:r>
                      <a:r>
                        <a:rPr lang="fr-FR" sz="1600" b="1" dirty="0" smtClean="0">
                          <a:effectLst/>
                        </a:rPr>
                        <a:t>La </a:t>
                      </a:r>
                      <a:r>
                        <a:rPr lang="fr-FR" sz="1600" b="1" dirty="0">
                          <a:effectLst/>
                        </a:rPr>
                        <a:t>précision </a:t>
                      </a:r>
                      <a:r>
                        <a:rPr lang="fr-FR" sz="1600" b="1" dirty="0" smtClean="0">
                          <a:effectLst/>
                        </a:rPr>
                        <a:t>dépend </a:t>
                      </a:r>
                      <a:r>
                        <a:rPr lang="fr-FR" sz="1600" b="1" dirty="0">
                          <a:effectLst/>
                        </a:rPr>
                        <a:t>d’un terme appelé « résolution » et qui découle du rapport de la grandeur à traduire sur la valeur maximale prise par le mot binaire.</a:t>
                      </a:r>
                      <a:endParaRPr lang="fr-FR" sz="1600" b="1" dirty="0">
                        <a:effectLst/>
                        <a:latin typeface="Times New Roman"/>
                        <a:ea typeface="Times New Roman"/>
                      </a:endParaRPr>
                    </a:p>
                  </a:txBody>
                  <a:tcPr marL="44450" marR="44450" marT="0" marB="0"/>
                </a:tc>
                <a:tc>
                  <a:txBody>
                    <a:bodyPr/>
                    <a:lstStyle/>
                    <a:p>
                      <a:pPr marL="36195" marR="36195" algn="just">
                        <a:spcAft>
                          <a:spcPts val="0"/>
                        </a:spcAft>
                      </a:pPr>
                      <a:r>
                        <a:rPr lang="fr-FR" sz="1000" dirty="0">
                          <a:effectLst/>
                        </a:rPr>
                        <a:t> </a:t>
                      </a:r>
                      <a:endParaRPr lang="fr-FR" sz="1200" dirty="0">
                        <a:effectLst/>
                        <a:latin typeface="Times New Roman"/>
                        <a:ea typeface="Times New Roman"/>
                      </a:endParaRPr>
                    </a:p>
                  </a:txBody>
                  <a:tcPr marL="44450" marR="44450" marT="0" marB="0"/>
                </a:tc>
              </a:tr>
            </a:tbl>
          </a:graphicData>
        </a:graphic>
      </p:graphicFrame>
      <p:grpSp>
        <p:nvGrpSpPr>
          <p:cNvPr id="12" name="Group 230"/>
          <p:cNvGrpSpPr>
            <a:grpSpLocks/>
          </p:cNvGrpSpPr>
          <p:nvPr>
            <p:custDataLst>
              <p:tags r:id="rId2"/>
            </p:custDataLst>
          </p:nvPr>
        </p:nvGrpSpPr>
        <p:grpSpPr bwMode="auto">
          <a:xfrm>
            <a:off x="5912152" y="2559376"/>
            <a:ext cx="2548230" cy="1461677"/>
            <a:chOff x="7870" y="2266"/>
            <a:chExt cx="2625" cy="1322"/>
          </a:xfrm>
        </p:grpSpPr>
        <p:grpSp>
          <p:nvGrpSpPr>
            <p:cNvPr id="13" name="Group 231"/>
            <p:cNvGrpSpPr>
              <a:grpSpLocks/>
            </p:cNvGrpSpPr>
            <p:nvPr/>
          </p:nvGrpSpPr>
          <p:grpSpPr bwMode="auto">
            <a:xfrm>
              <a:off x="8048" y="2287"/>
              <a:ext cx="2390" cy="1048"/>
              <a:chOff x="48" y="0"/>
              <a:chExt cx="19592" cy="20000"/>
            </a:xfrm>
          </p:grpSpPr>
          <p:cxnSp>
            <p:nvCxnSpPr>
              <p:cNvPr id="18" name="Line 232"/>
              <p:cNvCxnSpPr/>
              <p:nvPr/>
            </p:nvCxnSpPr>
            <p:spPr bwMode="auto">
              <a:xfrm>
                <a:off x="2352" y="0"/>
                <a:ext cx="8" cy="20000"/>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Line 233"/>
              <p:cNvCxnSpPr/>
              <p:nvPr/>
            </p:nvCxnSpPr>
            <p:spPr bwMode="auto">
              <a:xfrm>
                <a:off x="48" y="17764"/>
                <a:ext cx="19592" cy="15"/>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0" name="Arc 234"/>
              <p:cNvSpPr>
                <a:spLocks/>
              </p:cNvSpPr>
              <p:nvPr/>
            </p:nvSpPr>
            <p:spPr bwMode="auto">
              <a:xfrm flipH="1">
                <a:off x="4656" y="2221"/>
                <a:ext cx="12680" cy="1555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6350">
                <a:solidFill>
                  <a:srgbClr val="000000"/>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fr-FR" sz="1600"/>
              </a:p>
            </p:txBody>
          </p:sp>
          <p:cxnSp>
            <p:nvCxnSpPr>
              <p:cNvPr id="21" name="Line 235"/>
              <p:cNvCxnSpPr/>
              <p:nvPr/>
            </p:nvCxnSpPr>
            <p:spPr bwMode="auto">
              <a:xfrm>
                <a:off x="2352" y="17764"/>
                <a:ext cx="5768" cy="15"/>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236"/>
              <p:cNvCxnSpPr/>
              <p:nvPr/>
            </p:nvCxnSpPr>
            <p:spPr bwMode="auto">
              <a:xfrm flipV="1">
                <a:off x="8112" y="6662"/>
                <a:ext cx="8" cy="11117"/>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3" name="Line 237"/>
              <p:cNvCxnSpPr/>
              <p:nvPr/>
            </p:nvCxnSpPr>
            <p:spPr bwMode="auto">
              <a:xfrm>
                <a:off x="8112" y="6662"/>
                <a:ext cx="10376" cy="15"/>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4" name="Line 238"/>
              <p:cNvCxnSpPr/>
              <p:nvPr/>
            </p:nvCxnSpPr>
            <p:spPr bwMode="auto">
              <a:xfrm flipH="1">
                <a:off x="2352" y="6662"/>
                <a:ext cx="5768" cy="15"/>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14" name="Text Box 239"/>
            <p:cNvSpPr txBox="1">
              <a:spLocks noChangeArrowheads="1"/>
            </p:cNvSpPr>
            <p:nvPr/>
          </p:nvSpPr>
          <p:spPr bwMode="auto">
            <a:xfrm>
              <a:off x="7870" y="2290"/>
              <a:ext cx="515" cy="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vert270" wrap="square" lIns="91440" tIns="45720" rIns="91440" bIns="45720" anchor="t" anchorCtr="0" upright="1">
              <a:noAutofit/>
            </a:bodyPr>
            <a:lstStyle/>
            <a:p>
              <a:pPr>
                <a:spcAft>
                  <a:spcPts val="0"/>
                </a:spcAft>
              </a:pPr>
              <a:r>
                <a:rPr lang="fr-FR" sz="1600">
                  <a:effectLst/>
                  <a:latin typeface="Times New Roman"/>
                  <a:ea typeface="Times New Roman"/>
                </a:rPr>
                <a:t>grandeur</a:t>
              </a:r>
            </a:p>
          </p:txBody>
        </p:sp>
        <p:cxnSp>
          <p:nvCxnSpPr>
            <p:cNvPr id="15" name="Line 240"/>
            <p:cNvCxnSpPr/>
            <p:nvPr/>
          </p:nvCxnSpPr>
          <p:spPr bwMode="auto">
            <a:xfrm flipV="1">
              <a:off x="8331" y="2266"/>
              <a:ext cx="0" cy="27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6" name="Line 241"/>
            <p:cNvCxnSpPr/>
            <p:nvPr/>
          </p:nvCxnSpPr>
          <p:spPr bwMode="auto">
            <a:xfrm>
              <a:off x="10105" y="3221"/>
              <a:ext cx="39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7" name="Text Box 242"/>
            <p:cNvSpPr txBox="1">
              <a:spLocks noChangeArrowheads="1"/>
            </p:cNvSpPr>
            <p:nvPr/>
          </p:nvSpPr>
          <p:spPr bwMode="auto">
            <a:xfrm>
              <a:off x="8745" y="3201"/>
              <a:ext cx="1249"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dirty="0">
                  <a:effectLst/>
                  <a:latin typeface="Times New Roman"/>
                  <a:ea typeface="Times New Roman"/>
                </a:rPr>
                <a:t>temps</a:t>
              </a:r>
            </a:p>
          </p:txBody>
        </p:sp>
      </p:grpSp>
      <p:grpSp>
        <p:nvGrpSpPr>
          <p:cNvPr id="34" name="Group 252"/>
          <p:cNvGrpSpPr>
            <a:grpSpLocks/>
          </p:cNvGrpSpPr>
          <p:nvPr>
            <p:custDataLst>
              <p:tags r:id="rId3"/>
            </p:custDataLst>
          </p:nvPr>
        </p:nvGrpSpPr>
        <p:grpSpPr bwMode="auto">
          <a:xfrm>
            <a:off x="6018827" y="4672363"/>
            <a:ext cx="2236077" cy="1425454"/>
            <a:chOff x="7400" y="5041"/>
            <a:chExt cx="2896" cy="1626"/>
          </a:xfrm>
        </p:grpSpPr>
        <p:grpSp>
          <p:nvGrpSpPr>
            <p:cNvPr id="35" name="Group 253"/>
            <p:cNvGrpSpPr>
              <a:grpSpLocks/>
            </p:cNvGrpSpPr>
            <p:nvPr/>
          </p:nvGrpSpPr>
          <p:grpSpPr bwMode="auto">
            <a:xfrm>
              <a:off x="7636" y="5072"/>
              <a:ext cx="2449" cy="1342"/>
              <a:chOff x="48" y="3077"/>
              <a:chExt cx="19592" cy="16923"/>
            </a:xfrm>
          </p:grpSpPr>
          <p:cxnSp>
            <p:nvCxnSpPr>
              <p:cNvPr id="40" name="Line 254"/>
              <p:cNvCxnSpPr/>
              <p:nvPr/>
            </p:nvCxnSpPr>
            <p:spPr bwMode="auto">
              <a:xfrm>
                <a:off x="2352" y="3644"/>
                <a:ext cx="8" cy="16356"/>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1" name="Line 255"/>
              <p:cNvCxnSpPr/>
              <p:nvPr/>
            </p:nvCxnSpPr>
            <p:spPr bwMode="auto">
              <a:xfrm>
                <a:off x="48" y="18171"/>
                <a:ext cx="19592" cy="13"/>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2" name="Line 256"/>
              <p:cNvCxnSpPr>
                <a:endCxn id="43" idx="18"/>
              </p:cNvCxnSpPr>
              <p:nvPr/>
            </p:nvCxnSpPr>
            <p:spPr bwMode="auto">
              <a:xfrm flipV="1">
                <a:off x="2352" y="3632"/>
                <a:ext cx="9216" cy="14539"/>
              </a:xfrm>
              <a:prstGeom prst="line">
                <a:avLst/>
              </a:prstGeom>
              <a:noFill/>
              <a:ln w="1270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3" name="Freeform 257"/>
              <p:cNvSpPr>
                <a:spLocks/>
              </p:cNvSpPr>
              <p:nvPr/>
            </p:nvSpPr>
            <p:spPr bwMode="auto">
              <a:xfrm>
                <a:off x="2352" y="3077"/>
                <a:ext cx="10728" cy="15095"/>
              </a:xfrm>
              <a:custGeom>
                <a:avLst/>
                <a:gdLst>
                  <a:gd name="T0" fmla="*/ 0 w 20000"/>
                  <a:gd name="T1" fmla="*/ 19983 h 20000"/>
                  <a:gd name="T2" fmla="*/ 2148 w 20000"/>
                  <a:gd name="T3" fmla="*/ 19983 h 20000"/>
                  <a:gd name="T4" fmla="*/ 2148 w 20000"/>
                  <a:gd name="T5" fmla="*/ 17577 h 20000"/>
                  <a:gd name="T6" fmla="*/ 4295 w 20000"/>
                  <a:gd name="T7" fmla="*/ 17577 h 20000"/>
                  <a:gd name="T8" fmla="*/ 4176 w 20000"/>
                  <a:gd name="T9" fmla="*/ 17711 h 20000"/>
                  <a:gd name="T10" fmla="*/ 4295 w 20000"/>
                  <a:gd name="T11" fmla="*/ 15171 h 20000"/>
                  <a:gd name="T12" fmla="*/ 6443 w 20000"/>
                  <a:gd name="T13" fmla="*/ 15171 h 20000"/>
                  <a:gd name="T14" fmla="*/ 6443 w 20000"/>
                  <a:gd name="T15" fmla="*/ 12765 h 20000"/>
                  <a:gd name="T16" fmla="*/ 8591 w 20000"/>
                  <a:gd name="T17" fmla="*/ 12765 h 20000"/>
                  <a:gd name="T18" fmla="*/ 8591 w 20000"/>
                  <a:gd name="T19" fmla="*/ 10359 h 20000"/>
                  <a:gd name="T20" fmla="*/ 10738 w 20000"/>
                  <a:gd name="T21" fmla="*/ 10359 h 20000"/>
                  <a:gd name="T22" fmla="*/ 10738 w 20000"/>
                  <a:gd name="T23" fmla="*/ 7953 h 20000"/>
                  <a:gd name="T24" fmla="*/ 12886 w 20000"/>
                  <a:gd name="T25" fmla="*/ 7953 h 20000"/>
                  <a:gd name="T26" fmla="*/ 12886 w 20000"/>
                  <a:gd name="T27" fmla="*/ 5547 h 20000"/>
                  <a:gd name="T28" fmla="*/ 15034 w 20000"/>
                  <a:gd name="T29" fmla="*/ 5547 h 20000"/>
                  <a:gd name="T30" fmla="*/ 15213 w 20000"/>
                  <a:gd name="T31" fmla="*/ 5681 h 20000"/>
                  <a:gd name="T32" fmla="*/ 15034 w 20000"/>
                  <a:gd name="T33" fmla="*/ 3141 h 20000"/>
                  <a:gd name="T34" fmla="*/ 17181 w 20000"/>
                  <a:gd name="T35" fmla="*/ 3141 h 20000"/>
                  <a:gd name="T36" fmla="*/ 17181 w 20000"/>
                  <a:gd name="T37" fmla="*/ 735 h 20000"/>
                  <a:gd name="T38" fmla="*/ 19329 w 20000"/>
                  <a:gd name="T39" fmla="*/ 735 h 20000"/>
                  <a:gd name="T40" fmla="*/ 19985 w 20000"/>
                  <a:gd name="T41" fmla="*/ 0 h 20000"/>
                  <a:gd name="T42" fmla="*/ 19985 w 20000"/>
                  <a:gd name="T43" fmla="*/ 334 h 20000"/>
                  <a:gd name="T44" fmla="*/ 19329 w 20000"/>
                  <a:gd name="T45" fmla="*/ 735 h 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00" h="20000">
                    <a:moveTo>
                      <a:pt x="0" y="19983"/>
                    </a:moveTo>
                    <a:lnTo>
                      <a:pt x="2148" y="19983"/>
                    </a:lnTo>
                    <a:lnTo>
                      <a:pt x="2148" y="17577"/>
                    </a:lnTo>
                    <a:lnTo>
                      <a:pt x="4295" y="17577"/>
                    </a:lnTo>
                    <a:lnTo>
                      <a:pt x="4176" y="17711"/>
                    </a:lnTo>
                    <a:lnTo>
                      <a:pt x="4295" y="15171"/>
                    </a:lnTo>
                    <a:lnTo>
                      <a:pt x="6443" y="15171"/>
                    </a:lnTo>
                    <a:lnTo>
                      <a:pt x="6443" y="12765"/>
                    </a:lnTo>
                    <a:lnTo>
                      <a:pt x="8591" y="12765"/>
                    </a:lnTo>
                    <a:lnTo>
                      <a:pt x="8591" y="10359"/>
                    </a:lnTo>
                    <a:lnTo>
                      <a:pt x="10738" y="10359"/>
                    </a:lnTo>
                    <a:lnTo>
                      <a:pt x="10738" y="7953"/>
                    </a:lnTo>
                    <a:lnTo>
                      <a:pt x="12886" y="7953"/>
                    </a:lnTo>
                    <a:lnTo>
                      <a:pt x="12886" y="5547"/>
                    </a:lnTo>
                    <a:lnTo>
                      <a:pt x="15034" y="5547"/>
                    </a:lnTo>
                    <a:lnTo>
                      <a:pt x="15213" y="5681"/>
                    </a:lnTo>
                    <a:lnTo>
                      <a:pt x="15034" y="3141"/>
                    </a:lnTo>
                    <a:lnTo>
                      <a:pt x="17181" y="3141"/>
                    </a:lnTo>
                    <a:lnTo>
                      <a:pt x="17181" y="735"/>
                    </a:lnTo>
                    <a:lnTo>
                      <a:pt x="19329" y="735"/>
                    </a:lnTo>
                    <a:lnTo>
                      <a:pt x="19985" y="0"/>
                    </a:lnTo>
                    <a:lnTo>
                      <a:pt x="19985" y="334"/>
                    </a:lnTo>
                    <a:lnTo>
                      <a:pt x="19329" y="735"/>
                    </a:lnTo>
                  </a:path>
                </a:pathLst>
              </a:custGeom>
              <a:noFill/>
              <a:ln w="25400" cap="flat">
                <a:solidFill>
                  <a:srgbClr val="000000"/>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fr-FR" sz="1600"/>
              </a:p>
            </p:txBody>
          </p:sp>
          <p:cxnSp>
            <p:nvCxnSpPr>
              <p:cNvPr id="44" name="Line 258"/>
              <p:cNvCxnSpPr/>
              <p:nvPr/>
            </p:nvCxnSpPr>
            <p:spPr bwMode="auto">
              <a:xfrm flipH="1">
                <a:off x="1200" y="16343"/>
                <a:ext cx="2312" cy="13"/>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5" name="Line 259"/>
              <p:cNvCxnSpPr/>
              <p:nvPr/>
            </p:nvCxnSpPr>
            <p:spPr bwMode="auto">
              <a:xfrm flipH="1">
                <a:off x="1200" y="14527"/>
                <a:ext cx="3464" cy="13"/>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6" name="Line 260"/>
              <p:cNvCxnSpPr/>
              <p:nvPr/>
            </p:nvCxnSpPr>
            <p:spPr bwMode="auto">
              <a:xfrm flipH="1">
                <a:off x="1200" y="12711"/>
                <a:ext cx="4616" cy="13"/>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7" name="Line 261"/>
              <p:cNvCxnSpPr/>
              <p:nvPr/>
            </p:nvCxnSpPr>
            <p:spPr bwMode="auto">
              <a:xfrm flipH="1">
                <a:off x="1792" y="10643"/>
                <a:ext cx="5208" cy="13"/>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8" name="Line 262"/>
              <p:cNvCxnSpPr/>
              <p:nvPr/>
            </p:nvCxnSpPr>
            <p:spPr bwMode="auto">
              <a:xfrm flipH="1">
                <a:off x="1200" y="9079"/>
                <a:ext cx="6920" cy="13"/>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9" name="Line 263"/>
              <p:cNvCxnSpPr/>
              <p:nvPr/>
            </p:nvCxnSpPr>
            <p:spPr bwMode="auto">
              <a:xfrm flipH="1">
                <a:off x="1200" y="7264"/>
                <a:ext cx="8072" cy="12"/>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0" name="Line 264"/>
              <p:cNvCxnSpPr/>
              <p:nvPr/>
            </p:nvCxnSpPr>
            <p:spPr bwMode="auto">
              <a:xfrm flipH="1">
                <a:off x="1200" y="5448"/>
                <a:ext cx="9224" cy="12"/>
              </a:xfrm>
              <a:prstGeom prst="line">
                <a:avLst/>
              </a:prstGeom>
              <a:noFill/>
              <a:ln w="635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36" name="Text Box 265"/>
            <p:cNvSpPr txBox="1">
              <a:spLocks noChangeArrowheads="1"/>
            </p:cNvSpPr>
            <p:nvPr/>
          </p:nvSpPr>
          <p:spPr bwMode="auto">
            <a:xfrm>
              <a:off x="7400" y="5087"/>
              <a:ext cx="52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vert270" wrap="square" lIns="91440" tIns="45720" rIns="91440" bIns="45720" anchor="t" anchorCtr="0" upright="1">
              <a:noAutofit/>
            </a:bodyPr>
            <a:lstStyle/>
            <a:p>
              <a:pPr>
                <a:spcAft>
                  <a:spcPts val="0"/>
                </a:spcAft>
              </a:pPr>
              <a:r>
                <a:rPr lang="fr-FR" sz="1600">
                  <a:effectLst/>
                  <a:latin typeface="Times New Roman"/>
                  <a:ea typeface="Times New Roman"/>
                </a:rPr>
                <a:t>grandeur</a:t>
              </a:r>
            </a:p>
          </p:txBody>
        </p:sp>
        <p:sp>
          <p:nvSpPr>
            <p:cNvPr id="37" name="Text Box 266"/>
            <p:cNvSpPr txBox="1">
              <a:spLocks noChangeArrowheads="1"/>
            </p:cNvSpPr>
            <p:nvPr/>
          </p:nvSpPr>
          <p:spPr bwMode="auto">
            <a:xfrm>
              <a:off x="8280" y="6347"/>
              <a:ext cx="128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temps</a:t>
              </a:r>
            </a:p>
          </p:txBody>
        </p:sp>
        <p:cxnSp>
          <p:nvCxnSpPr>
            <p:cNvPr id="38" name="Line 267"/>
            <p:cNvCxnSpPr/>
            <p:nvPr/>
          </p:nvCxnSpPr>
          <p:spPr bwMode="auto">
            <a:xfrm flipV="1">
              <a:off x="7920" y="5041"/>
              <a:ext cx="0" cy="3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9" name="Line 268"/>
            <p:cNvCxnSpPr/>
            <p:nvPr/>
          </p:nvCxnSpPr>
          <p:spPr bwMode="auto">
            <a:xfrm>
              <a:off x="9896" y="6272"/>
              <a:ext cx="4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51" name="Rectangle 47"/>
          <p:cNvSpPr>
            <a:spLocks noChangeArrowheads="1"/>
          </p:cNvSpPr>
          <p:nvPr>
            <p:custDataLst>
              <p:tags r:id="rId4"/>
            </p:custDataLst>
          </p:nvPr>
        </p:nvSpPr>
        <p:spPr bwMode="auto">
          <a:xfrm>
            <a:off x="767681" y="575687"/>
            <a:ext cx="7700789" cy="62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sng"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Les différents types de signaux de sortie :</a:t>
            </a:r>
          </a:p>
        </p:txBody>
      </p:sp>
      <p:sp>
        <p:nvSpPr>
          <p:cNvPr id="52" name="Freeform 257"/>
          <p:cNvSpPr>
            <a:spLocks/>
          </p:cNvSpPr>
          <p:nvPr>
            <p:custDataLst>
              <p:tags r:id="rId5"/>
            </p:custDataLst>
          </p:nvPr>
        </p:nvSpPr>
        <p:spPr bwMode="auto">
          <a:xfrm rot="5400000">
            <a:off x="7459347" y="4727098"/>
            <a:ext cx="1035421" cy="1049474"/>
          </a:xfrm>
          <a:custGeom>
            <a:avLst/>
            <a:gdLst>
              <a:gd name="T0" fmla="*/ 0 w 20000"/>
              <a:gd name="T1" fmla="*/ 19983 h 20000"/>
              <a:gd name="T2" fmla="*/ 2148 w 20000"/>
              <a:gd name="T3" fmla="*/ 19983 h 20000"/>
              <a:gd name="T4" fmla="*/ 2148 w 20000"/>
              <a:gd name="T5" fmla="*/ 17577 h 20000"/>
              <a:gd name="T6" fmla="*/ 4295 w 20000"/>
              <a:gd name="T7" fmla="*/ 17577 h 20000"/>
              <a:gd name="T8" fmla="*/ 4176 w 20000"/>
              <a:gd name="T9" fmla="*/ 17711 h 20000"/>
              <a:gd name="T10" fmla="*/ 4295 w 20000"/>
              <a:gd name="T11" fmla="*/ 15171 h 20000"/>
              <a:gd name="T12" fmla="*/ 6443 w 20000"/>
              <a:gd name="T13" fmla="*/ 15171 h 20000"/>
              <a:gd name="T14" fmla="*/ 6443 w 20000"/>
              <a:gd name="T15" fmla="*/ 12765 h 20000"/>
              <a:gd name="T16" fmla="*/ 8591 w 20000"/>
              <a:gd name="T17" fmla="*/ 12765 h 20000"/>
              <a:gd name="T18" fmla="*/ 8591 w 20000"/>
              <a:gd name="T19" fmla="*/ 10359 h 20000"/>
              <a:gd name="T20" fmla="*/ 10738 w 20000"/>
              <a:gd name="T21" fmla="*/ 10359 h 20000"/>
              <a:gd name="T22" fmla="*/ 10738 w 20000"/>
              <a:gd name="T23" fmla="*/ 7953 h 20000"/>
              <a:gd name="T24" fmla="*/ 12886 w 20000"/>
              <a:gd name="T25" fmla="*/ 7953 h 20000"/>
              <a:gd name="T26" fmla="*/ 12886 w 20000"/>
              <a:gd name="T27" fmla="*/ 5547 h 20000"/>
              <a:gd name="T28" fmla="*/ 15034 w 20000"/>
              <a:gd name="T29" fmla="*/ 5547 h 20000"/>
              <a:gd name="T30" fmla="*/ 15213 w 20000"/>
              <a:gd name="T31" fmla="*/ 5681 h 20000"/>
              <a:gd name="T32" fmla="*/ 15034 w 20000"/>
              <a:gd name="T33" fmla="*/ 3141 h 20000"/>
              <a:gd name="T34" fmla="*/ 17181 w 20000"/>
              <a:gd name="T35" fmla="*/ 3141 h 20000"/>
              <a:gd name="T36" fmla="*/ 17181 w 20000"/>
              <a:gd name="T37" fmla="*/ 735 h 20000"/>
              <a:gd name="T38" fmla="*/ 19329 w 20000"/>
              <a:gd name="T39" fmla="*/ 735 h 20000"/>
              <a:gd name="T40" fmla="*/ 19985 w 20000"/>
              <a:gd name="T41" fmla="*/ 0 h 20000"/>
              <a:gd name="T42" fmla="*/ 19985 w 20000"/>
              <a:gd name="T43" fmla="*/ 334 h 20000"/>
              <a:gd name="T44" fmla="*/ 19329 w 20000"/>
              <a:gd name="T45" fmla="*/ 735 h 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00" h="20000">
                <a:moveTo>
                  <a:pt x="0" y="19983"/>
                </a:moveTo>
                <a:lnTo>
                  <a:pt x="2148" y="19983"/>
                </a:lnTo>
                <a:lnTo>
                  <a:pt x="2148" y="17577"/>
                </a:lnTo>
                <a:lnTo>
                  <a:pt x="4295" y="17577"/>
                </a:lnTo>
                <a:lnTo>
                  <a:pt x="4176" y="17711"/>
                </a:lnTo>
                <a:lnTo>
                  <a:pt x="4295" y="15171"/>
                </a:lnTo>
                <a:lnTo>
                  <a:pt x="6443" y="15171"/>
                </a:lnTo>
                <a:lnTo>
                  <a:pt x="6443" y="12765"/>
                </a:lnTo>
                <a:lnTo>
                  <a:pt x="8591" y="12765"/>
                </a:lnTo>
                <a:lnTo>
                  <a:pt x="8591" y="10359"/>
                </a:lnTo>
                <a:lnTo>
                  <a:pt x="10738" y="10359"/>
                </a:lnTo>
                <a:lnTo>
                  <a:pt x="10738" y="7953"/>
                </a:lnTo>
                <a:lnTo>
                  <a:pt x="12886" y="7953"/>
                </a:lnTo>
                <a:lnTo>
                  <a:pt x="12886" y="5547"/>
                </a:lnTo>
                <a:lnTo>
                  <a:pt x="15034" y="5547"/>
                </a:lnTo>
                <a:lnTo>
                  <a:pt x="15213" y="5681"/>
                </a:lnTo>
                <a:lnTo>
                  <a:pt x="15034" y="3141"/>
                </a:lnTo>
                <a:lnTo>
                  <a:pt x="17181" y="3141"/>
                </a:lnTo>
                <a:lnTo>
                  <a:pt x="17181" y="735"/>
                </a:lnTo>
                <a:lnTo>
                  <a:pt x="19329" y="735"/>
                </a:lnTo>
                <a:lnTo>
                  <a:pt x="19985" y="0"/>
                </a:lnTo>
                <a:lnTo>
                  <a:pt x="19985" y="334"/>
                </a:lnTo>
                <a:lnTo>
                  <a:pt x="19329" y="735"/>
                </a:lnTo>
              </a:path>
            </a:pathLst>
          </a:custGeom>
          <a:noFill/>
          <a:ln w="25400" cap="flat">
            <a:solidFill>
              <a:srgbClr val="000000"/>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fr-FR" sz="1600"/>
          </a:p>
        </p:txBody>
      </p:sp>
      <p:cxnSp>
        <p:nvCxnSpPr>
          <p:cNvPr id="53" name="Line 256"/>
          <p:cNvCxnSpPr/>
          <p:nvPr>
            <p:custDataLst>
              <p:tags r:id="rId6"/>
            </p:custDataLst>
          </p:nvPr>
        </p:nvCxnSpPr>
        <p:spPr bwMode="auto">
          <a:xfrm rot="21331722" flipH="1" flipV="1">
            <a:off x="7363042" y="4712088"/>
            <a:ext cx="1017108" cy="1055134"/>
          </a:xfrm>
          <a:prstGeom prst="line">
            <a:avLst/>
          </a:prstGeom>
          <a:noFill/>
          <a:ln w="1270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 name="Rectangle 4"/>
          <p:cNvSpPr/>
          <p:nvPr/>
        </p:nvSpPr>
        <p:spPr>
          <a:xfrm>
            <a:off x="3731225" y="3244334"/>
            <a:ext cx="1681550" cy="369332"/>
          </a:xfrm>
          <a:prstGeom prst="rect">
            <a:avLst/>
          </a:prstGeom>
        </p:spPr>
        <p:txBody>
          <a:bodyPr wrap="none">
            <a:spAutoFit/>
          </a:bodyPr>
          <a:lstStyle/>
          <a:p>
            <a:pPr marR="36195" algn="ctr">
              <a:spcAft>
                <a:spcPts val="0"/>
              </a:spcAft>
            </a:pPr>
            <a:r>
              <a:rPr lang="fr-FR" b="1" dirty="0">
                <a:solidFill>
                  <a:schemeClr val="bg1"/>
                </a:solidFill>
                <a:effectLst>
                  <a:outerShdw blurRad="38100" dist="38100" dir="2700000" algn="tl">
                    <a:srgbClr val="000000">
                      <a:alpha val="43137"/>
                    </a:srgbClr>
                  </a:outerShdw>
                </a:effectLst>
              </a:rPr>
              <a:t>Signal de sortie</a:t>
            </a:r>
            <a:endParaRPr lang="fr-FR" b="1" dirty="0">
              <a:solidFill>
                <a:schemeClr val="bg1"/>
              </a:solidFill>
              <a:effectLst>
                <a:outerShdw blurRad="38100" dist="38100" dir="2700000" algn="tl">
                  <a:srgbClr val="000000">
                    <a:alpha val="43137"/>
                  </a:srgbClr>
                </a:outerShdw>
              </a:effectLst>
              <a:latin typeface="Times New Roman"/>
              <a:ea typeface="Times New Roman"/>
            </a:endParaRPr>
          </a:p>
        </p:txBody>
      </p:sp>
    </p:spTree>
    <p:extLst>
      <p:ext uri="{BB962C8B-B14F-4D97-AF65-F5344CB8AC3E}">
        <p14:creationId xmlns:p14="http://schemas.microsoft.com/office/powerpoint/2010/main" val="76364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10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2250"/>
                                        <p:tgtEl>
                                          <p:spTgt spid="12"/>
                                        </p:tgtEl>
                                      </p:cBhvr>
                                    </p:animEffect>
                                  </p:childTnLst>
                                </p:cTn>
                              </p:par>
                            </p:childTnLst>
                          </p:cTn>
                        </p:par>
                        <p:par>
                          <p:cTn id="19" fill="hold">
                            <p:stCondLst>
                              <p:cond delay="3750"/>
                            </p:stCondLst>
                            <p:childTnLst>
                              <p:par>
                                <p:cTn id="20" presetID="22" presetClass="entr" presetSubtype="8" fill="hold" nodeType="after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left)">
                                      <p:cBhvr>
                                        <p:cTn id="22" dur="225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par>
                          <p:cTn id="27" fill="hold">
                            <p:stCondLst>
                              <p:cond delay="0"/>
                            </p:stCondLst>
                            <p:childTnLst>
                              <p:par>
                                <p:cTn id="28" presetID="22" presetClass="entr" presetSubtype="8" fill="hold" grpId="0" nodeType="after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wipe(left)">
                                      <p:cBhvr>
                                        <p:cTn id="30" dur="1750"/>
                                        <p:tgtEl>
                                          <p:spTgt spid="52"/>
                                        </p:tgtEl>
                                      </p:cBhvr>
                                    </p:animEffect>
                                  </p:childTnLst>
                                </p:cTn>
                              </p:par>
                              <p:par>
                                <p:cTn id="31" presetID="22" presetClass="entr" presetSubtype="8"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wipe(left)">
                                      <p:cBhvr>
                                        <p:cTn id="33" dur="1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custDataLst>
              <p:tags r:id="rId1"/>
            </p:custDataLst>
            <p:extLst>
              <p:ext uri="{D42A27DB-BD31-4B8C-83A1-F6EECF244321}">
                <p14:modId xmlns:p14="http://schemas.microsoft.com/office/powerpoint/2010/main" val="3283037137"/>
              </p:ext>
            </p:extLst>
          </p:nvPr>
        </p:nvGraphicFramePr>
        <p:xfrm>
          <a:off x="347700" y="1052737"/>
          <a:ext cx="8591153" cy="5544616"/>
        </p:xfrm>
        <a:graphic>
          <a:graphicData uri="http://schemas.openxmlformats.org/drawingml/2006/table">
            <a:tbl>
              <a:tblPr>
                <a:tableStyleId>{5C22544A-7EE6-4342-B048-85BDC9FD1C3A}</a:tableStyleId>
              </a:tblPr>
              <a:tblGrid>
                <a:gridCol w="5447880"/>
                <a:gridCol w="3143273"/>
              </a:tblGrid>
              <a:tr h="558023">
                <a:tc>
                  <a:txBody>
                    <a:bodyPr/>
                    <a:lstStyle/>
                    <a:p>
                      <a:pPr marR="36195" algn="ctr">
                        <a:spcAft>
                          <a:spcPts val="0"/>
                        </a:spcAft>
                      </a:pPr>
                      <a:r>
                        <a:rPr lang="fr-FR" sz="2800" b="1" dirty="0">
                          <a:solidFill>
                            <a:schemeClr val="bg1"/>
                          </a:solidFill>
                          <a:effectLst>
                            <a:outerShdw blurRad="38100" dist="38100" dir="2700000" algn="tl">
                              <a:srgbClr val="000000">
                                <a:alpha val="43137"/>
                              </a:srgbClr>
                            </a:outerShdw>
                          </a:effectLst>
                        </a:rPr>
                        <a:t>Type de sortie</a:t>
                      </a:r>
                      <a:endParaRPr lang="fr-FR" sz="2800" b="1" dirty="0">
                        <a:solidFill>
                          <a:schemeClr val="bg1"/>
                        </a:solidFill>
                        <a:effectLst>
                          <a:outerShdw blurRad="38100" dist="38100" dir="2700000" algn="tl">
                            <a:srgbClr val="000000">
                              <a:alpha val="43137"/>
                            </a:srgbClr>
                          </a:outerShdw>
                        </a:effectLst>
                        <a:latin typeface="Times New Roman"/>
                        <a:ea typeface="Times New Roman"/>
                      </a:endParaRPr>
                    </a:p>
                  </a:txBody>
                  <a:tcPr marL="44450" marR="44450" marT="0" marB="0">
                    <a:solidFill>
                      <a:srgbClr val="C00000"/>
                    </a:solidFill>
                  </a:tcPr>
                </a:tc>
                <a:tc>
                  <a:txBody>
                    <a:bodyPr/>
                    <a:lstStyle/>
                    <a:p>
                      <a:pPr marR="36195" algn="ctr">
                        <a:spcAft>
                          <a:spcPts val="0"/>
                        </a:spcAft>
                      </a:pPr>
                      <a:r>
                        <a:rPr lang="fr-FR" sz="2800" b="1" dirty="0" smtClean="0">
                          <a:solidFill>
                            <a:schemeClr val="bg1"/>
                          </a:solidFill>
                          <a:effectLst>
                            <a:outerShdw blurRad="38100" dist="38100" dir="2700000" algn="tl">
                              <a:srgbClr val="000000">
                                <a:alpha val="43137"/>
                              </a:srgbClr>
                            </a:outerShdw>
                          </a:effectLst>
                        </a:rPr>
                        <a:t>Signal </a:t>
                      </a:r>
                      <a:r>
                        <a:rPr lang="fr-FR" sz="2800" b="1" dirty="0">
                          <a:solidFill>
                            <a:schemeClr val="bg1"/>
                          </a:solidFill>
                          <a:effectLst>
                            <a:outerShdw blurRad="38100" dist="38100" dir="2700000" algn="tl">
                              <a:srgbClr val="000000">
                                <a:alpha val="43137"/>
                              </a:srgbClr>
                            </a:outerShdw>
                          </a:effectLst>
                        </a:rPr>
                        <a:t>de sortie</a:t>
                      </a:r>
                      <a:endParaRPr lang="fr-FR" sz="2800" b="1" dirty="0">
                        <a:solidFill>
                          <a:schemeClr val="bg1"/>
                        </a:solidFill>
                        <a:effectLst>
                          <a:outerShdw blurRad="38100" dist="38100" dir="2700000" algn="tl">
                            <a:srgbClr val="000000">
                              <a:alpha val="43137"/>
                            </a:srgbClr>
                          </a:outerShdw>
                        </a:effectLst>
                        <a:latin typeface="Times New Roman"/>
                        <a:ea typeface="Times New Roman"/>
                      </a:endParaRPr>
                    </a:p>
                  </a:txBody>
                  <a:tcPr marL="44450" marR="44450" marT="0" marB="0">
                    <a:solidFill>
                      <a:srgbClr val="C00000"/>
                    </a:solidFill>
                  </a:tcPr>
                </a:tc>
              </a:tr>
              <a:tr h="2450775">
                <a:tc>
                  <a:txBody>
                    <a:bodyPr/>
                    <a:lstStyle/>
                    <a:p>
                      <a:pPr marL="36195" marR="36195" algn="just">
                        <a:spcAft>
                          <a:spcPts val="0"/>
                        </a:spcAft>
                      </a:pPr>
                      <a:endParaRPr lang="fr-FR" sz="1600" b="1" u="sng" dirty="0" smtClean="0">
                        <a:effectLst/>
                      </a:endParaRPr>
                    </a:p>
                    <a:p>
                      <a:pPr marL="36195" marR="36195" algn="just">
                        <a:spcAft>
                          <a:spcPts val="0"/>
                        </a:spcAft>
                      </a:pPr>
                      <a:r>
                        <a:rPr lang="fr-FR" sz="1600" b="1" u="sng" dirty="0" smtClean="0">
                          <a:effectLst/>
                        </a:rPr>
                        <a:t>Numérique </a:t>
                      </a:r>
                      <a:r>
                        <a:rPr lang="fr-FR" sz="1600" b="1" u="sng" dirty="0">
                          <a:effectLst/>
                        </a:rPr>
                        <a:t>(incrémental</a:t>
                      </a:r>
                      <a:r>
                        <a:rPr lang="fr-FR" sz="1600" b="1" u="sng" dirty="0" smtClean="0">
                          <a:effectLst/>
                        </a:rPr>
                        <a:t>).</a:t>
                      </a:r>
                    </a:p>
                    <a:p>
                      <a:pPr marL="36195" marR="36195" algn="just">
                        <a:spcAft>
                          <a:spcPts val="0"/>
                        </a:spcAft>
                      </a:pPr>
                      <a:endParaRPr lang="fr-FR" sz="1600" b="1" u="sng" dirty="0">
                        <a:effectLst/>
                      </a:endParaRPr>
                    </a:p>
                    <a:p>
                      <a:pPr marL="36195" marR="36195" algn="just">
                        <a:spcAft>
                          <a:spcPts val="0"/>
                        </a:spcAft>
                      </a:pPr>
                      <a:r>
                        <a:rPr lang="fr-FR" sz="1600" b="1" dirty="0">
                          <a:effectLst/>
                        </a:rPr>
                        <a:t>Le signal de sortie est constitué d’une succession d’états « 0 » et « 1 </a:t>
                      </a:r>
                      <a:r>
                        <a:rPr lang="fr-FR" sz="1600" b="1" dirty="0" smtClean="0">
                          <a:effectLst/>
                        </a:rPr>
                        <a:t>»  </a:t>
                      </a:r>
                      <a:r>
                        <a:rPr lang="fr-FR" sz="1600" b="1" dirty="0">
                          <a:effectLst/>
                        </a:rPr>
                        <a:t>généralement sur deux voies notées « A » et « B » et décalés de 90° pour pouvoir indiquer le sens de </a:t>
                      </a:r>
                      <a:r>
                        <a:rPr lang="fr-FR" sz="1600" b="1" dirty="0" smtClean="0">
                          <a:effectLst/>
                        </a:rPr>
                        <a:t>déplacement, plus une voie Z (appelée Top 0) une impulsion par tour pour un contrôle </a:t>
                      </a:r>
                      <a:r>
                        <a:rPr lang="fr-FR" sz="1600" b="1" dirty="0">
                          <a:effectLst/>
                        </a:rPr>
                        <a:t> . Un système de comptage doit être associé pour donner une indication de position, vitesse…. </a:t>
                      </a:r>
                      <a:endParaRPr lang="fr-FR" sz="1600" b="1" dirty="0">
                        <a:effectLst/>
                        <a:latin typeface="Times New Roman"/>
                        <a:ea typeface="Times New Roman"/>
                      </a:endParaRPr>
                    </a:p>
                  </a:txBody>
                  <a:tcPr marL="44450" marR="44450" marT="0" marB="0"/>
                </a:tc>
                <a:tc>
                  <a:txBody>
                    <a:bodyPr/>
                    <a:lstStyle/>
                    <a:p>
                      <a:pPr marL="36195" marR="36195" algn="just">
                        <a:spcAft>
                          <a:spcPts val="0"/>
                        </a:spcAft>
                      </a:pPr>
                      <a:endParaRPr lang="fr-FR" sz="1200" dirty="0">
                        <a:effectLst/>
                      </a:endParaRPr>
                    </a:p>
                  </a:txBody>
                  <a:tcPr marL="44450" marR="44450" marT="0" marB="0"/>
                </a:tc>
              </a:tr>
              <a:tr h="2535818">
                <a:tc>
                  <a:txBody>
                    <a:bodyPr/>
                    <a:lstStyle/>
                    <a:p>
                      <a:pPr marL="36195" marR="36195" algn="just">
                        <a:spcAft>
                          <a:spcPts val="0"/>
                        </a:spcAft>
                      </a:pPr>
                      <a:endParaRPr lang="fr-FR" sz="1600" b="1" u="sng" dirty="0" smtClean="0">
                        <a:effectLst/>
                      </a:endParaRPr>
                    </a:p>
                    <a:p>
                      <a:pPr marL="36195" marR="36195" algn="just">
                        <a:spcAft>
                          <a:spcPts val="0"/>
                        </a:spcAft>
                      </a:pPr>
                      <a:r>
                        <a:rPr lang="fr-FR" sz="1600" b="1" u="sng" dirty="0" smtClean="0">
                          <a:effectLst/>
                        </a:rPr>
                        <a:t>Analogique  </a:t>
                      </a:r>
                      <a:r>
                        <a:rPr lang="fr-FR" sz="1600" b="1" u="sng" dirty="0">
                          <a:effectLst/>
                        </a:rPr>
                        <a:t>0 +10 V </a:t>
                      </a:r>
                      <a:r>
                        <a:rPr lang="fr-FR" sz="1600" b="1" u="sng" dirty="0" smtClean="0">
                          <a:effectLst/>
                        </a:rPr>
                        <a:t>.</a:t>
                      </a:r>
                    </a:p>
                    <a:p>
                      <a:pPr marL="36195" marR="36195" algn="just">
                        <a:spcAft>
                          <a:spcPts val="0"/>
                        </a:spcAft>
                      </a:pPr>
                      <a:endParaRPr lang="fr-FR" sz="1600" b="1" dirty="0" smtClean="0">
                        <a:effectLst/>
                      </a:endParaRPr>
                    </a:p>
                    <a:p>
                      <a:pPr marL="36195" marR="36195" algn="just">
                        <a:spcAft>
                          <a:spcPts val="0"/>
                        </a:spcAft>
                      </a:pPr>
                      <a:r>
                        <a:rPr lang="fr-FR" sz="1600" b="1" dirty="0" smtClean="0">
                          <a:effectLst/>
                        </a:rPr>
                        <a:t>Le </a:t>
                      </a:r>
                      <a:r>
                        <a:rPr lang="fr-FR" sz="1600" b="1" dirty="0">
                          <a:effectLst/>
                        </a:rPr>
                        <a:t>signal de sortie est linéaire et suit proportionnellement la variation de la grandeur d’entrée. On aura directement la valeur de la grandeur en appliquant  un coefficient multiplicateur</a:t>
                      </a:r>
                      <a:r>
                        <a:rPr lang="fr-FR" sz="1600" b="1" dirty="0" smtClean="0">
                          <a:effectLst/>
                        </a:rPr>
                        <a:t>.</a:t>
                      </a:r>
                    </a:p>
                    <a:p>
                      <a:pPr marL="36195" marR="36195" indent="0" algn="just" defTabSz="914400" rtl="0" eaLnBrk="1" fontAlgn="auto" latinLnBrk="0" hangingPunct="1">
                        <a:lnSpc>
                          <a:spcPct val="100000"/>
                        </a:lnSpc>
                        <a:spcBef>
                          <a:spcPts val="0"/>
                        </a:spcBef>
                        <a:spcAft>
                          <a:spcPts val="0"/>
                        </a:spcAft>
                        <a:buClrTx/>
                        <a:buSzTx/>
                        <a:buFontTx/>
                        <a:buNone/>
                        <a:tabLst/>
                        <a:defRPr/>
                      </a:pPr>
                      <a:r>
                        <a:rPr lang="fr-FR" sz="1600" b="1" baseline="0" dirty="0" smtClean="0">
                          <a:effectLst/>
                          <a:latin typeface="Times New Roman"/>
                          <a:ea typeface="Times New Roman"/>
                        </a:rPr>
                        <a:t>Facilité de mise en œuvre, mais erreur générée par la longueur de la liaison électrique.</a:t>
                      </a:r>
                      <a:endParaRPr lang="fr-FR" sz="1600" b="1" dirty="0" smtClean="0">
                        <a:effectLst/>
                        <a:latin typeface="Times New Roman"/>
                        <a:ea typeface="Times New Roman"/>
                      </a:endParaRPr>
                    </a:p>
                    <a:p>
                      <a:pPr marL="36195" marR="36195" algn="just">
                        <a:spcAft>
                          <a:spcPts val="0"/>
                        </a:spcAft>
                      </a:pPr>
                      <a:endParaRPr lang="fr-FR" sz="1600" b="1" dirty="0">
                        <a:effectLst/>
                        <a:latin typeface="Times New Roman"/>
                        <a:ea typeface="Times New Roman"/>
                      </a:endParaRPr>
                    </a:p>
                  </a:txBody>
                  <a:tcPr marL="44450" marR="44450" marT="0" marB="0"/>
                </a:tc>
                <a:tc>
                  <a:txBody>
                    <a:bodyPr/>
                    <a:lstStyle/>
                    <a:p>
                      <a:pPr marL="36195" marR="36195" algn="just">
                        <a:spcAft>
                          <a:spcPts val="0"/>
                        </a:spcAft>
                      </a:pPr>
                      <a:r>
                        <a:rPr lang="fr-FR" sz="1000" dirty="0">
                          <a:effectLst/>
                        </a:rPr>
                        <a:t> </a:t>
                      </a:r>
                      <a:endParaRPr lang="fr-FR" sz="1200" dirty="0">
                        <a:effectLst/>
                        <a:latin typeface="Times New Roman"/>
                        <a:ea typeface="Times New Roman"/>
                      </a:endParaRPr>
                    </a:p>
                  </a:txBody>
                  <a:tcPr marL="44450" marR="44450" marT="0" marB="0"/>
                </a:tc>
              </a:tr>
            </a:tbl>
          </a:graphicData>
        </a:graphic>
      </p:graphicFrame>
      <p:grpSp>
        <p:nvGrpSpPr>
          <p:cNvPr id="34" name="Group 298"/>
          <p:cNvGrpSpPr>
            <a:grpSpLocks/>
          </p:cNvGrpSpPr>
          <p:nvPr>
            <p:custDataLst>
              <p:tags r:id="rId2"/>
            </p:custDataLst>
          </p:nvPr>
        </p:nvGrpSpPr>
        <p:grpSpPr bwMode="auto">
          <a:xfrm>
            <a:off x="5868144" y="4424575"/>
            <a:ext cx="2883358" cy="2031115"/>
            <a:chOff x="7496" y="11103"/>
            <a:chExt cx="2847" cy="1607"/>
          </a:xfrm>
        </p:grpSpPr>
        <p:grpSp>
          <p:nvGrpSpPr>
            <p:cNvPr id="35" name="Group 299"/>
            <p:cNvGrpSpPr>
              <a:grpSpLocks/>
            </p:cNvGrpSpPr>
            <p:nvPr/>
          </p:nvGrpSpPr>
          <p:grpSpPr bwMode="auto">
            <a:xfrm>
              <a:off x="7656" y="11103"/>
              <a:ext cx="2687" cy="1607"/>
              <a:chOff x="7656" y="11103"/>
              <a:chExt cx="2687" cy="1607"/>
            </a:xfrm>
          </p:grpSpPr>
          <p:cxnSp>
            <p:nvCxnSpPr>
              <p:cNvPr id="37" name="Line 300"/>
              <p:cNvCxnSpPr/>
              <p:nvPr/>
            </p:nvCxnSpPr>
            <p:spPr bwMode="auto">
              <a:xfrm>
                <a:off x="8116" y="11159"/>
                <a:ext cx="1" cy="1297"/>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8" name="Line 301"/>
              <p:cNvCxnSpPr/>
              <p:nvPr/>
            </p:nvCxnSpPr>
            <p:spPr bwMode="auto">
              <a:xfrm>
                <a:off x="7828" y="12311"/>
                <a:ext cx="2449" cy="1"/>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9" name="Line 302"/>
              <p:cNvCxnSpPr/>
              <p:nvPr/>
            </p:nvCxnSpPr>
            <p:spPr bwMode="auto">
              <a:xfrm flipV="1">
                <a:off x="8124" y="11363"/>
                <a:ext cx="1297" cy="961"/>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0" name="Text Box 303"/>
              <p:cNvSpPr txBox="1">
                <a:spLocks noChangeArrowheads="1"/>
              </p:cNvSpPr>
              <p:nvPr/>
            </p:nvSpPr>
            <p:spPr bwMode="auto">
              <a:xfrm>
                <a:off x="8424" y="12390"/>
                <a:ext cx="128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temps</a:t>
                </a:r>
              </a:p>
            </p:txBody>
          </p:sp>
          <p:sp>
            <p:nvSpPr>
              <p:cNvPr id="41" name="Text Box 304"/>
              <p:cNvSpPr txBox="1">
                <a:spLocks noChangeArrowheads="1"/>
              </p:cNvSpPr>
              <p:nvPr/>
            </p:nvSpPr>
            <p:spPr bwMode="auto">
              <a:xfrm>
                <a:off x="7656" y="11281"/>
                <a:ext cx="52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vert270" wrap="square" lIns="91440" tIns="45720" rIns="91440" bIns="45720" anchor="t" anchorCtr="0" upright="1">
                <a:noAutofit/>
              </a:bodyPr>
              <a:lstStyle/>
              <a:p>
                <a:pPr>
                  <a:spcAft>
                    <a:spcPts val="0"/>
                  </a:spcAft>
                </a:pPr>
                <a:r>
                  <a:rPr lang="fr-FR" sz="1600" dirty="0">
                    <a:effectLst/>
                    <a:latin typeface="Times New Roman"/>
                    <a:ea typeface="Times New Roman"/>
                  </a:rPr>
                  <a:t>grandeur</a:t>
                </a:r>
              </a:p>
            </p:txBody>
          </p:sp>
          <p:cxnSp>
            <p:nvCxnSpPr>
              <p:cNvPr id="42" name="Line 305"/>
              <p:cNvCxnSpPr/>
              <p:nvPr/>
            </p:nvCxnSpPr>
            <p:spPr bwMode="auto">
              <a:xfrm>
                <a:off x="8128" y="11376"/>
                <a:ext cx="1296"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43" name="Line 306"/>
              <p:cNvCxnSpPr/>
              <p:nvPr/>
            </p:nvCxnSpPr>
            <p:spPr bwMode="auto">
              <a:xfrm>
                <a:off x="9424" y="11376"/>
                <a:ext cx="0" cy="912"/>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44" name="Line 307"/>
              <p:cNvCxnSpPr/>
              <p:nvPr/>
            </p:nvCxnSpPr>
            <p:spPr bwMode="auto">
              <a:xfrm flipV="1">
                <a:off x="8115" y="11103"/>
                <a:ext cx="0" cy="3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5" name="Line 308"/>
              <p:cNvCxnSpPr/>
              <p:nvPr/>
            </p:nvCxnSpPr>
            <p:spPr bwMode="auto">
              <a:xfrm>
                <a:off x="9943" y="12311"/>
                <a:ext cx="4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36" name="Text Box 309"/>
            <p:cNvSpPr txBox="1">
              <a:spLocks noChangeArrowheads="1"/>
            </p:cNvSpPr>
            <p:nvPr/>
          </p:nvSpPr>
          <p:spPr bwMode="auto">
            <a:xfrm>
              <a:off x="7496" y="11252"/>
              <a:ext cx="672"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dirty="0">
                  <a:effectLst/>
                  <a:latin typeface="Times New Roman"/>
                  <a:ea typeface="Times New Roman"/>
                </a:rPr>
                <a:t>10V </a:t>
              </a:r>
            </a:p>
          </p:txBody>
        </p:sp>
      </p:grpSp>
      <p:sp>
        <p:nvSpPr>
          <p:cNvPr id="61" name="Rectangle 47"/>
          <p:cNvSpPr>
            <a:spLocks noChangeArrowheads="1"/>
          </p:cNvSpPr>
          <p:nvPr>
            <p:custDataLst>
              <p:tags r:id="rId3"/>
            </p:custDataLst>
          </p:nvPr>
        </p:nvSpPr>
        <p:spPr bwMode="auto">
          <a:xfrm>
            <a:off x="735163" y="260648"/>
            <a:ext cx="7700789" cy="62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sng"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Les différents types de signaux de sortie :</a:t>
            </a:r>
          </a:p>
        </p:txBody>
      </p:sp>
      <p:grpSp>
        <p:nvGrpSpPr>
          <p:cNvPr id="64" name="Groupe 63"/>
          <p:cNvGrpSpPr/>
          <p:nvPr>
            <p:custDataLst>
              <p:tags r:id="rId4"/>
            </p:custDataLst>
          </p:nvPr>
        </p:nvGrpSpPr>
        <p:grpSpPr>
          <a:xfrm>
            <a:off x="5887754" y="1775019"/>
            <a:ext cx="2958002" cy="2003212"/>
            <a:chOff x="5980855" y="1707817"/>
            <a:chExt cx="2958002" cy="2003212"/>
          </a:xfrm>
        </p:grpSpPr>
        <p:grpSp>
          <p:nvGrpSpPr>
            <p:cNvPr id="14" name="Group 278"/>
            <p:cNvGrpSpPr>
              <a:grpSpLocks/>
            </p:cNvGrpSpPr>
            <p:nvPr/>
          </p:nvGrpSpPr>
          <p:grpSpPr bwMode="auto">
            <a:xfrm>
              <a:off x="6228004" y="1707817"/>
              <a:ext cx="2710853" cy="2003212"/>
              <a:chOff x="7638" y="8361"/>
              <a:chExt cx="2646" cy="1628"/>
            </a:xfrm>
          </p:grpSpPr>
          <p:grpSp>
            <p:nvGrpSpPr>
              <p:cNvPr id="15" name="Group 279"/>
              <p:cNvGrpSpPr>
                <a:grpSpLocks/>
              </p:cNvGrpSpPr>
              <p:nvPr/>
            </p:nvGrpSpPr>
            <p:grpSpPr bwMode="auto">
              <a:xfrm>
                <a:off x="7700" y="8417"/>
                <a:ext cx="2449" cy="1298"/>
                <a:chOff x="7636" y="7663"/>
                <a:chExt cx="2449" cy="1298"/>
              </a:xfrm>
            </p:grpSpPr>
            <p:cxnSp>
              <p:nvCxnSpPr>
                <p:cNvPr id="20" name="Line 280"/>
                <p:cNvCxnSpPr/>
                <p:nvPr/>
              </p:nvCxnSpPr>
              <p:spPr bwMode="auto">
                <a:xfrm>
                  <a:off x="7924" y="7664"/>
                  <a:ext cx="1" cy="1297"/>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 name="Line 281"/>
                <p:cNvCxnSpPr/>
                <p:nvPr/>
              </p:nvCxnSpPr>
              <p:spPr bwMode="auto">
                <a:xfrm>
                  <a:off x="7636" y="8816"/>
                  <a:ext cx="2449" cy="1"/>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282"/>
                <p:cNvCxnSpPr/>
                <p:nvPr/>
              </p:nvCxnSpPr>
              <p:spPr bwMode="auto">
                <a:xfrm flipV="1">
                  <a:off x="7924" y="7663"/>
                  <a:ext cx="1585" cy="1153"/>
                </a:xfrm>
                <a:prstGeom prst="line">
                  <a:avLst/>
                </a:prstGeom>
                <a:noFill/>
                <a:ln w="12700">
                  <a:solidFill>
                    <a:srgbClr val="000000"/>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3" name="Freeform 283"/>
                <p:cNvSpPr>
                  <a:spLocks/>
                </p:cNvSpPr>
                <p:nvPr/>
              </p:nvSpPr>
              <p:spPr bwMode="auto">
                <a:xfrm>
                  <a:off x="7924" y="8528"/>
                  <a:ext cx="1585" cy="289"/>
                </a:xfrm>
                <a:custGeom>
                  <a:avLst/>
                  <a:gdLst>
                    <a:gd name="T0" fmla="*/ 0 w 20000"/>
                    <a:gd name="T1" fmla="*/ 19931 h 20000"/>
                    <a:gd name="T2" fmla="*/ 1817 w 20000"/>
                    <a:gd name="T3" fmla="*/ 19931 h 20000"/>
                    <a:gd name="T4" fmla="*/ 1817 w 20000"/>
                    <a:gd name="T5" fmla="*/ 0 h 20000"/>
                    <a:gd name="T6" fmla="*/ 3634 w 20000"/>
                    <a:gd name="T7" fmla="*/ 0 h 20000"/>
                    <a:gd name="T8" fmla="*/ 3634 w 20000"/>
                    <a:gd name="T9" fmla="*/ 19931 h 20000"/>
                    <a:gd name="T10" fmla="*/ 5451 w 20000"/>
                    <a:gd name="T11" fmla="*/ 19931 h 20000"/>
                    <a:gd name="T12" fmla="*/ 5451 w 20000"/>
                    <a:gd name="T13" fmla="*/ 0 h 20000"/>
                    <a:gd name="T14" fmla="*/ 7268 w 20000"/>
                    <a:gd name="T15" fmla="*/ 0 h 20000"/>
                    <a:gd name="T16" fmla="*/ 7268 w 20000"/>
                    <a:gd name="T17" fmla="*/ 19931 h 20000"/>
                    <a:gd name="T18" fmla="*/ 9085 w 20000"/>
                    <a:gd name="T19" fmla="*/ 19931 h 20000"/>
                    <a:gd name="T20" fmla="*/ 9085 w 20000"/>
                    <a:gd name="T21" fmla="*/ 0 h 20000"/>
                    <a:gd name="T22" fmla="*/ 10902 w 20000"/>
                    <a:gd name="T23" fmla="*/ 0 h 20000"/>
                    <a:gd name="T24" fmla="*/ 10902 w 20000"/>
                    <a:gd name="T25" fmla="*/ 19931 h 20000"/>
                    <a:gd name="T26" fmla="*/ 12719 w 20000"/>
                    <a:gd name="T27" fmla="*/ 19931 h 20000"/>
                    <a:gd name="T28" fmla="*/ 12719 w 20000"/>
                    <a:gd name="T29" fmla="*/ 0 h 20000"/>
                    <a:gd name="T30" fmla="*/ 14536 w 20000"/>
                    <a:gd name="T31" fmla="*/ 0 h 20000"/>
                    <a:gd name="T32" fmla="*/ 14536 w 20000"/>
                    <a:gd name="T33" fmla="*/ 19931 h 20000"/>
                    <a:gd name="T34" fmla="*/ 16353 w 20000"/>
                    <a:gd name="T35" fmla="*/ 19931 h 20000"/>
                    <a:gd name="T36" fmla="*/ 16353 w 20000"/>
                    <a:gd name="T37" fmla="*/ 0 h 20000"/>
                    <a:gd name="T38" fmla="*/ 18170 w 20000"/>
                    <a:gd name="T39" fmla="*/ 0 h 20000"/>
                    <a:gd name="T40" fmla="*/ 18170 w 20000"/>
                    <a:gd name="T41" fmla="*/ 19931 h 20000"/>
                    <a:gd name="T42" fmla="*/ 19987 w 20000"/>
                    <a:gd name="T43" fmla="*/ 19931 h 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000" h="20000">
                      <a:moveTo>
                        <a:pt x="0" y="19931"/>
                      </a:moveTo>
                      <a:lnTo>
                        <a:pt x="1817" y="19931"/>
                      </a:lnTo>
                      <a:lnTo>
                        <a:pt x="1817" y="0"/>
                      </a:lnTo>
                      <a:lnTo>
                        <a:pt x="3634" y="0"/>
                      </a:lnTo>
                      <a:lnTo>
                        <a:pt x="3634" y="19931"/>
                      </a:lnTo>
                      <a:lnTo>
                        <a:pt x="5451" y="19931"/>
                      </a:lnTo>
                      <a:lnTo>
                        <a:pt x="5451" y="0"/>
                      </a:lnTo>
                      <a:lnTo>
                        <a:pt x="7268" y="0"/>
                      </a:lnTo>
                      <a:lnTo>
                        <a:pt x="7268" y="19931"/>
                      </a:lnTo>
                      <a:lnTo>
                        <a:pt x="9085" y="19931"/>
                      </a:lnTo>
                      <a:lnTo>
                        <a:pt x="9085" y="0"/>
                      </a:lnTo>
                      <a:lnTo>
                        <a:pt x="10902" y="0"/>
                      </a:lnTo>
                      <a:lnTo>
                        <a:pt x="10902" y="19931"/>
                      </a:lnTo>
                      <a:lnTo>
                        <a:pt x="12719" y="19931"/>
                      </a:lnTo>
                      <a:lnTo>
                        <a:pt x="12719" y="0"/>
                      </a:lnTo>
                      <a:lnTo>
                        <a:pt x="14536" y="0"/>
                      </a:lnTo>
                      <a:lnTo>
                        <a:pt x="14536" y="19931"/>
                      </a:lnTo>
                      <a:lnTo>
                        <a:pt x="16353" y="19931"/>
                      </a:lnTo>
                      <a:lnTo>
                        <a:pt x="16353" y="0"/>
                      </a:lnTo>
                      <a:lnTo>
                        <a:pt x="18170" y="0"/>
                      </a:lnTo>
                      <a:lnTo>
                        <a:pt x="18170" y="19931"/>
                      </a:lnTo>
                      <a:lnTo>
                        <a:pt x="19987" y="19931"/>
                      </a:lnTo>
                    </a:path>
                  </a:pathLst>
                </a:custGeom>
                <a:noFill/>
                <a:ln w="25400" cap="flat">
                  <a:solidFill>
                    <a:srgbClr val="000000"/>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fr-FR" sz="1600"/>
                </a:p>
              </p:txBody>
            </p:sp>
          </p:grpSp>
          <p:cxnSp>
            <p:nvCxnSpPr>
              <p:cNvPr id="16" name="Line 284"/>
              <p:cNvCxnSpPr/>
              <p:nvPr/>
            </p:nvCxnSpPr>
            <p:spPr bwMode="auto">
              <a:xfrm flipV="1">
                <a:off x="7989" y="8361"/>
                <a:ext cx="0" cy="3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7" name="Line 285"/>
              <p:cNvCxnSpPr/>
              <p:nvPr/>
            </p:nvCxnSpPr>
            <p:spPr bwMode="auto">
              <a:xfrm>
                <a:off x="9884" y="9573"/>
                <a:ext cx="4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8" name="Text Box 286"/>
              <p:cNvSpPr txBox="1">
                <a:spLocks noChangeArrowheads="1"/>
              </p:cNvSpPr>
              <p:nvPr/>
            </p:nvSpPr>
            <p:spPr bwMode="auto">
              <a:xfrm>
                <a:off x="8400" y="9669"/>
                <a:ext cx="128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dirty="0">
                    <a:effectLst/>
                    <a:latin typeface="Times New Roman"/>
                    <a:ea typeface="Times New Roman"/>
                  </a:rPr>
                  <a:t>temps</a:t>
                </a:r>
              </a:p>
            </p:txBody>
          </p:sp>
          <p:sp>
            <p:nvSpPr>
              <p:cNvPr id="19" name="Text Box 287"/>
              <p:cNvSpPr txBox="1">
                <a:spLocks noChangeArrowheads="1"/>
              </p:cNvSpPr>
              <p:nvPr/>
            </p:nvSpPr>
            <p:spPr bwMode="auto">
              <a:xfrm>
                <a:off x="7638" y="8538"/>
                <a:ext cx="52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vert270" wrap="square" lIns="91440" tIns="45720" rIns="91440" bIns="45720" anchor="t" anchorCtr="0" upright="1">
                <a:noAutofit/>
              </a:bodyPr>
              <a:lstStyle/>
              <a:p>
                <a:pPr>
                  <a:spcAft>
                    <a:spcPts val="0"/>
                  </a:spcAft>
                </a:pPr>
                <a:r>
                  <a:rPr lang="fr-FR" sz="1600" dirty="0" smtClean="0">
                    <a:effectLst/>
                    <a:latin typeface="Times New Roman"/>
                    <a:ea typeface="Times New Roman"/>
                  </a:rPr>
                  <a:t>0    1</a:t>
                </a:r>
                <a:endParaRPr lang="fr-FR" sz="1600" dirty="0">
                  <a:effectLst/>
                  <a:latin typeface="Times New Roman"/>
                  <a:ea typeface="Times New Roman"/>
                </a:endParaRPr>
              </a:p>
            </p:txBody>
          </p:sp>
        </p:grpSp>
        <p:sp>
          <p:nvSpPr>
            <p:cNvPr id="62" name="Text Box 287"/>
            <p:cNvSpPr txBox="1">
              <a:spLocks noChangeArrowheads="1"/>
            </p:cNvSpPr>
            <p:nvPr/>
          </p:nvSpPr>
          <p:spPr bwMode="auto">
            <a:xfrm>
              <a:off x="5980855" y="1844824"/>
              <a:ext cx="540941" cy="1299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vert270" wrap="square" lIns="91440" tIns="45720" rIns="91440" bIns="45720" anchor="t" anchorCtr="0" upright="1">
              <a:noAutofit/>
            </a:bodyPr>
            <a:lstStyle/>
            <a:p>
              <a:pPr>
                <a:spcAft>
                  <a:spcPts val="0"/>
                </a:spcAft>
              </a:pPr>
              <a:r>
                <a:rPr lang="fr-FR" sz="1600" dirty="0" smtClean="0">
                  <a:effectLst/>
                  <a:latin typeface="Times New Roman"/>
                  <a:ea typeface="Times New Roman"/>
                </a:rPr>
                <a:t>grandeur</a:t>
              </a:r>
              <a:endParaRPr lang="fr-FR" sz="1600" dirty="0">
                <a:effectLst/>
                <a:latin typeface="Times New Roman"/>
                <a:ea typeface="Times New Roman"/>
              </a:endParaRPr>
            </a:p>
          </p:txBody>
        </p:sp>
      </p:grpSp>
    </p:spTree>
    <p:extLst>
      <p:ext uri="{BB962C8B-B14F-4D97-AF65-F5344CB8AC3E}">
        <p14:creationId xmlns:p14="http://schemas.microsoft.com/office/powerpoint/2010/main" val="422262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wd">
                                    <p:tmPct val="10000"/>
                                  </p:iterate>
                                  <p:childTnLst>
                                    <p:set>
                                      <p:cBhvr>
                                        <p:cTn id="6" dur="1" fill="hold">
                                          <p:stCondLst>
                                            <p:cond delay="0"/>
                                          </p:stCondLst>
                                        </p:cTn>
                                        <p:tgtEl>
                                          <p:spTgt spid="61">
                                            <p:txEl>
                                              <p:pRg st="0" end="0"/>
                                            </p:txEl>
                                          </p:spTgt>
                                        </p:tgtEl>
                                        <p:attrNameLst>
                                          <p:attrName>style.visibility</p:attrName>
                                        </p:attrNameLst>
                                      </p:cBhvr>
                                      <p:to>
                                        <p:strVal val="visible"/>
                                      </p:to>
                                    </p:set>
                                    <p:animEffect transition="in" filter="fade">
                                      <p:cBhvr>
                                        <p:cTn id="7" dur="500"/>
                                        <p:tgtEl>
                                          <p:spTgt spid="61">
                                            <p:txEl>
                                              <p:pRg st="0" end="0"/>
                                            </p:txEl>
                                          </p:spTgt>
                                        </p:tgtEl>
                                      </p:cBhvr>
                                    </p:animEffect>
                                  </p:childTnLst>
                                </p:cTn>
                              </p:par>
                            </p:childTnLst>
                          </p:cTn>
                        </p:par>
                        <p:par>
                          <p:cTn id="8" fill="hold">
                            <p:stCondLst>
                              <p:cond delay="85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22" presetClass="entr" presetSubtype="1"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par>
                          <p:cTn id="15" fill="hold">
                            <p:stCondLst>
                              <p:cond delay="1350"/>
                            </p:stCondLst>
                            <p:childTnLst>
                              <p:par>
                                <p:cTn id="16" presetID="22" presetClass="entr" presetSubtype="8" fill="hold" nodeType="afterEffect">
                                  <p:stCondLst>
                                    <p:cond delay="0"/>
                                  </p:stCondLst>
                                  <p:childTnLst>
                                    <p:set>
                                      <p:cBhvr>
                                        <p:cTn id="17" dur="1" fill="hold">
                                          <p:stCondLst>
                                            <p:cond delay="0"/>
                                          </p:stCondLst>
                                        </p:cTn>
                                        <p:tgtEl>
                                          <p:spTgt spid="64"/>
                                        </p:tgtEl>
                                        <p:attrNameLst>
                                          <p:attrName>style.visibility</p:attrName>
                                        </p:attrNameLst>
                                      </p:cBhvr>
                                      <p:to>
                                        <p:strVal val="visible"/>
                                      </p:to>
                                    </p:set>
                                    <p:animEffect transition="in" filter="wipe(left)">
                                      <p:cBhvr>
                                        <p:cTn id="18" dur="2500"/>
                                        <p:tgtEl>
                                          <p:spTgt spid="64"/>
                                        </p:tgtEl>
                                      </p:cBhvr>
                                    </p:animEffect>
                                  </p:childTnLst>
                                </p:cTn>
                              </p:par>
                            </p:childTnLst>
                          </p:cTn>
                        </p:par>
                        <p:par>
                          <p:cTn id="19" fill="hold">
                            <p:stCondLst>
                              <p:cond delay="3850"/>
                            </p:stCondLst>
                            <p:childTnLst>
                              <p:par>
                                <p:cTn id="20" presetID="22" presetClass="entr" presetSubtype="8" fill="hold" nodeType="after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left)">
                                      <p:cBhvr>
                                        <p:cTn id="22" dur="225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ableau 26"/>
          <p:cNvGraphicFramePr>
            <a:graphicFrameLocks noGrp="1"/>
          </p:cNvGraphicFramePr>
          <p:nvPr>
            <p:custDataLst>
              <p:tags r:id="rId1"/>
            </p:custDataLst>
            <p:extLst>
              <p:ext uri="{D42A27DB-BD31-4B8C-83A1-F6EECF244321}">
                <p14:modId xmlns:p14="http://schemas.microsoft.com/office/powerpoint/2010/main" val="1813976058"/>
              </p:ext>
            </p:extLst>
          </p:nvPr>
        </p:nvGraphicFramePr>
        <p:xfrm>
          <a:off x="427601" y="980728"/>
          <a:ext cx="8464879" cy="5719134"/>
        </p:xfrm>
        <a:graphic>
          <a:graphicData uri="http://schemas.openxmlformats.org/drawingml/2006/table">
            <a:tbl>
              <a:tblPr>
                <a:tableStyleId>{5C22544A-7EE6-4342-B048-85BDC9FD1C3A}</a:tableStyleId>
              </a:tblPr>
              <a:tblGrid>
                <a:gridCol w="5008495"/>
                <a:gridCol w="3456384"/>
              </a:tblGrid>
              <a:tr h="711126">
                <a:tc>
                  <a:txBody>
                    <a:bodyPr/>
                    <a:lstStyle/>
                    <a:p>
                      <a:pPr marR="36195" algn="ctr">
                        <a:spcAft>
                          <a:spcPts val="0"/>
                        </a:spcAft>
                      </a:pPr>
                      <a:r>
                        <a:rPr lang="fr-FR" sz="2800" b="1" dirty="0">
                          <a:solidFill>
                            <a:schemeClr val="bg1"/>
                          </a:solidFill>
                          <a:effectLst>
                            <a:outerShdw blurRad="38100" dist="38100" dir="2700000" algn="tl">
                              <a:srgbClr val="000000">
                                <a:alpha val="43137"/>
                              </a:srgbClr>
                            </a:outerShdw>
                          </a:effectLst>
                        </a:rPr>
                        <a:t>Type de sortie</a:t>
                      </a:r>
                      <a:endParaRPr lang="fr-FR" sz="2800" b="1" dirty="0">
                        <a:solidFill>
                          <a:schemeClr val="bg1"/>
                        </a:solidFill>
                        <a:effectLst>
                          <a:outerShdw blurRad="38100" dist="38100" dir="2700000" algn="tl">
                            <a:srgbClr val="000000">
                              <a:alpha val="43137"/>
                            </a:srgbClr>
                          </a:outerShdw>
                        </a:effectLst>
                        <a:latin typeface="Times New Roman"/>
                        <a:ea typeface="Times New Roman"/>
                      </a:endParaRPr>
                    </a:p>
                  </a:txBody>
                  <a:tcPr marL="44450" marR="44450" marT="0" marB="0">
                    <a:solidFill>
                      <a:srgbClr val="C00000"/>
                    </a:solidFill>
                  </a:tcPr>
                </a:tc>
                <a:tc>
                  <a:txBody>
                    <a:bodyPr/>
                    <a:lstStyle/>
                    <a:p>
                      <a:pPr marR="36195" algn="ctr">
                        <a:spcAft>
                          <a:spcPts val="0"/>
                        </a:spcAft>
                      </a:pPr>
                      <a:r>
                        <a:rPr lang="fr-FR" sz="2800" b="1" dirty="0" smtClean="0">
                          <a:solidFill>
                            <a:schemeClr val="bg1"/>
                          </a:solidFill>
                          <a:effectLst>
                            <a:outerShdw blurRad="38100" dist="38100" dir="2700000" algn="tl">
                              <a:srgbClr val="000000">
                                <a:alpha val="43137"/>
                              </a:srgbClr>
                            </a:outerShdw>
                          </a:effectLst>
                        </a:rPr>
                        <a:t>Signal </a:t>
                      </a:r>
                      <a:r>
                        <a:rPr lang="fr-FR" sz="2800" b="1" dirty="0">
                          <a:solidFill>
                            <a:schemeClr val="bg1"/>
                          </a:solidFill>
                          <a:effectLst>
                            <a:outerShdw blurRad="38100" dist="38100" dir="2700000" algn="tl">
                              <a:srgbClr val="000000">
                                <a:alpha val="43137"/>
                              </a:srgbClr>
                            </a:outerShdw>
                          </a:effectLst>
                        </a:rPr>
                        <a:t>de sortie</a:t>
                      </a:r>
                      <a:endParaRPr lang="fr-FR" sz="2800" b="1" dirty="0">
                        <a:solidFill>
                          <a:schemeClr val="bg1"/>
                        </a:solidFill>
                        <a:effectLst>
                          <a:outerShdw blurRad="38100" dist="38100" dir="2700000" algn="tl">
                            <a:srgbClr val="000000">
                              <a:alpha val="43137"/>
                            </a:srgbClr>
                          </a:outerShdw>
                        </a:effectLst>
                        <a:latin typeface="Times New Roman"/>
                        <a:ea typeface="Times New Roman"/>
                      </a:endParaRPr>
                    </a:p>
                  </a:txBody>
                  <a:tcPr marL="44450" marR="44450" marT="0" marB="0">
                    <a:solidFill>
                      <a:srgbClr val="C00000"/>
                    </a:solidFill>
                  </a:tcPr>
                </a:tc>
              </a:tr>
              <a:tr h="3027013">
                <a:tc>
                  <a:txBody>
                    <a:bodyPr/>
                    <a:lstStyle/>
                    <a:p>
                      <a:pPr marL="36195" marR="36195" algn="just">
                        <a:spcAft>
                          <a:spcPts val="0"/>
                        </a:spcAft>
                      </a:pPr>
                      <a:endParaRPr lang="fr-FR" sz="1600" b="1" u="sng" dirty="0" smtClean="0">
                        <a:effectLst/>
                        <a:latin typeface="Times New Roman"/>
                        <a:ea typeface="Times New Roman"/>
                      </a:endParaRPr>
                    </a:p>
                    <a:p>
                      <a:pPr marL="36195" marR="36195" algn="just">
                        <a:spcAft>
                          <a:spcPts val="0"/>
                        </a:spcAft>
                      </a:pPr>
                      <a:r>
                        <a:rPr lang="fr-FR" sz="1600" b="1" u="sng" dirty="0" smtClean="0">
                          <a:effectLst/>
                          <a:latin typeface="Times New Roman"/>
                          <a:ea typeface="Times New Roman"/>
                        </a:rPr>
                        <a:t>Analogique  </a:t>
                      </a:r>
                      <a:r>
                        <a:rPr lang="fr-FR" sz="1600" b="1" u="sng" dirty="0">
                          <a:effectLst/>
                          <a:latin typeface="Times New Roman"/>
                          <a:ea typeface="Times New Roman"/>
                        </a:rPr>
                        <a:t>-10 +10 V </a:t>
                      </a:r>
                    </a:p>
                    <a:p>
                      <a:pPr marL="36195" marR="36195" algn="just">
                        <a:spcAft>
                          <a:spcPts val="0"/>
                        </a:spcAft>
                      </a:pPr>
                      <a:r>
                        <a:rPr lang="fr-FR" sz="1600" b="1" dirty="0">
                          <a:effectLst/>
                          <a:latin typeface="Times New Roman"/>
                          <a:ea typeface="Times New Roman"/>
                        </a:rPr>
                        <a:t>Le signal de sortie est linéaire et suit proportionnellement la variation de la grandeur d’entrée. On aura directement la valeur de la grandeur en appliquant  un coefficient </a:t>
                      </a:r>
                      <a:r>
                        <a:rPr lang="fr-FR" sz="1600" b="1" dirty="0" smtClean="0">
                          <a:effectLst/>
                          <a:latin typeface="Times New Roman"/>
                          <a:ea typeface="Times New Roman"/>
                        </a:rPr>
                        <a:t>multiplicateur,</a:t>
                      </a:r>
                      <a:r>
                        <a:rPr lang="fr-FR" sz="1600" b="1" baseline="0" dirty="0" smtClean="0">
                          <a:effectLst/>
                          <a:latin typeface="Times New Roman"/>
                          <a:ea typeface="Times New Roman"/>
                        </a:rPr>
                        <a:t> avec en plus le signe, qui nous donnera une indication de sens. </a:t>
                      </a:r>
                    </a:p>
                    <a:p>
                      <a:pPr marL="36195" marR="36195" algn="just">
                        <a:spcAft>
                          <a:spcPts val="0"/>
                        </a:spcAft>
                      </a:pPr>
                      <a:r>
                        <a:rPr lang="fr-FR" sz="1600" b="1" baseline="0" dirty="0" smtClean="0">
                          <a:effectLst/>
                          <a:latin typeface="Times New Roman"/>
                          <a:ea typeface="Times New Roman"/>
                        </a:rPr>
                        <a:t>Facilité de mise en œuvre, mais erreur générée par la longueur de la liaison électrique (chute de tension).</a:t>
                      </a:r>
                      <a:endParaRPr lang="fr-FR" sz="1600" b="1" dirty="0">
                        <a:effectLst/>
                        <a:latin typeface="Times New Roman"/>
                        <a:ea typeface="Times New Roman"/>
                      </a:endParaRPr>
                    </a:p>
                  </a:txBody>
                  <a:tcPr marL="44450" marR="44450" marT="0" marB="0"/>
                </a:tc>
                <a:tc>
                  <a:txBody>
                    <a:bodyPr/>
                    <a:lstStyle/>
                    <a:p>
                      <a:pPr marL="36195" marR="36195" algn="just">
                        <a:spcAft>
                          <a:spcPts val="0"/>
                        </a:spcAft>
                      </a:pPr>
                      <a:endParaRPr lang="fr-FR" sz="1200" dirty="0">
                        <a:effectLst/>
                      </a:endParaRPr>
                    </a:p>
                  </a:txBody>
                  <a:tcPr marL="44450" marR="44450" marT="0" marB="0"/>
                </a:tc>
              </a:tr>
              <a:tr h="1980995">
                <a:tc>
                  <a:txBody>
                    <a:bodyPr/>
                    <a:lstStyle/>
                    <a:p>
                      <a:pPr marL="36195" marR="36195" algn="just">
                        <a:spcAft>
                          <a:spcPts val="0"/>
                        </a:spcAft>
                      </a:pPr>
                      <a:r>
                        <a:rPr lang="fr-FR" sz="1600" b="1" u="sng" dirty="0">
                          <a:effectLst/>
                          <a:latin typeface="Times New Roman"/>
                          <a:ea typeface="Times New Roman"/>
                        </a:rPr>
                        <a:t>Analogique </a:t>
                      </a:r>
                      <a:r>
                        <a:rPr lang="fr-FR" sz="1600" b="1" u="sng" dirty="0" smtClean="0">
                          <a:effectLst/>
                          <a:latin typeface="Times New Roman"/>
                          <a:ea typeface="Times New Roman"/>
                        </a:rPr>
                        <a:t> 0 - </a:t>
                      </a:r>
                      <a:r>
                        <a:rPr lang="fr-FR" sz="1600" b="1" u="sng" dirty="0">
                          <a:effectLst/>
                          <a:latin typeface="Times New Roman"/>
                          <a:ea typeface="Times New Roman"/>
                        </a:rPr>
                        <a:t>20mA :</a:t>
                      </a:r>
                    </a:p>
                    <a:p>
                      <a:pPr marL="36195" marR="36195" algn="just">
                        <a:spcAft>
                          <a:spcPts val="0"/>
                        </a:spcAft>
                      </a:pPr>
                      <a:r>
                        <a:rPr lang="fr-FR" sz="1600" b="1" dirty="0">
                          <a:effectLst/>
                          <a:latin typeface="Times New Roman"/>
                          <a:ea typeface="Times New Roman"/>
                        </a:rPr>
                        <a:t>Le signal est cette fois aussi proportionnel à la grandeur mesurée </a:t>
                      </a:r>
                      <a:r>
                        <a:rPr lang="fr-FR" sz="1600" b="1" dirty="0" smtClean="0">
                          <a:effectLst/>
                          <a:latin typeface="Times New Roman"/>
                          <a:ea typeface="Times New Roman"/>
                        </a:rPr>
                        <a:t>.</a:t>
                      </a:r>
                    </a:p>
                    <a:p>
                      <a:pPr marL="36195" marR="36195" algn="just">
                        <a:spcAft>
                          <a:spcPts val="0"/>
                        </a:spcAft>
                      </a:pPr>
                      <a:r>
                        <a:rPr lang="fr-FR" sz="1600" b="1" dirty="0" smtClean="0">
                          <a:effectLst/>
                          <a:latin typeface="Times New Roman"/>
                          <a:ea typeface="Times New Roman"/>
                        </a:rPr>
                        <a:t>Ce </a:t>
                      </a:r>
                      <a:r>
                        <a:rPr lang="fr-FR" sz="1600" b="1" dirty="0">
                          <a:effectLst/>
                          <a:latin typeface="Times New Roman"/>
                          <a:ea typeface="Times New Roman"/>
                        </a:rPr>
                        <a:t>type de sortie est moins sensible à la longueur de la liaison </a:t>
                      </a:r>
                      <a:r>
                        <a:rPr lang="fr-FR" sz="1600" b="1" dirty="0" smtClean="0">
                          <a:effectLst/>
                          <a:latin typeface="Times New Roman"/>
                          <a:ea typeface="Times New Roman"/>
                        </a:rPr>
                        <a:t>électrique.</a:t>
                      </a:r>
                      <a:endParaRPr lang="fr-FR" sz="1600" b="1" dirty="0">
                        <a:effectLst/>
                        <a:latin typeface="Times New Roman"/>
                        <a:ea typeface="Times New Roman"/>
                      </a:endParaRPr>
                    </a:p>
                  </a:txBody>
                  <a:tcPr marL="44450" marR="44450" marT="0" marB="0"/>
                </a:tc>
                <a:tc>
                  <a:txBody>
                    <a:bodyPr/>
                    <a:lstStyle/>
                    <a:p>
                      <a:pPr marL="36195" marR="36195" algn="just">
                        <a:spcAft>
                          <a:spcPts val="0"/>
                        </a:spcAft>
                      </a:pPr>
                      <a:r>
                        <a:rPr lang="fr-FR" sz="1000" dirty="0">
                          <a:effectLst/>
                        </a:rPr>
                        <a:t> </a:t>
                      </a:r>
                      <a:endParaRPr lang="fr-FR" sz="1200" dirty="0">
                        <a:effectLst/>
                        <a:latin typeface="Times New Roman"/>
                        <a:ea typeface="Times New Roman"/>
                      </a:endParaRPr>
                    </a:p>
                  </a:txBody>
                  <a:tcPr marL="44450" marR="44450" marT="0" marB="0"/>
                </a:tc>
              </a:tr>
            </a:tbl>
          </a:graphicData>
        </a:graphic>
      </p:graphicFrame>
      <p:grpSp>
        <p:nvGrpSpPr>
          <p:cNvPr id="5" name="Group 319"/>
          <p:cNvGrpSpPr>
            <a:grpSpLocks/>
          </p:cNvGrpSpPr>
          <p:nvPr>
            <p:custDataLst>
              <p:tags r:id="rId2"/>
            </p:custDataLst>
          </p:nvPr>
        </p:nvGrpSpPr>
        <p:grpSpPr bwMode="auto">
          <a:xfrm>
            <a:off x="5083131" y="1861092"/>
            <a:ext cx="3707904" cy="2826295"/>
            <a:chOff x="7826" y="8891"/>
            <a:chExt cx="2672" cy="1781"/>
          </a:xfrm>
        </p:grpSpPr>
        <p:cxnSp>
          <p:nvCxnSpPr>
            <p:cNvPr id="6" name="Line 320"/>
            <p:cNvCxnSpPr/>
            <p:nvPr/>
          </p:nvCxnSpPr>
          <p:spPr bwMode="auto">
            <a:xfrm>
              <a:off x="9055" y="9062"/>
              <a:ext cx="1" cy="1521"/>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 name="Line 321"/>
            <p:cNvCxnSpPr/>
            <p:nvPr/>
          </p:nvCxnSpPr>
          <p:spPr bwMode="auto">
            <a:xfrm>
              <a:off x="8158" y="9717"/>
              <a:ext cx="2287" cy="1"/>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 name="Line 322"/>
            <p:cNvCxnSpPr/>
            <p:nvPr/>
          </p:nvCxnSpPr>
          <p:spPr bwMode="auto">
            <a:xfrm flipV="1">
              <a:off x="8345" y="9208"/>
              <a:ext cx="1315" cy="1089"/>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Line 323"/>
            <p:cNvCxnSpPr/>
            <p:nvPr/>
          </p:nvCxnSpPr>
          <p:spPr bwMode="auto">
            <a:xfrm flipV="1">
              <a:off x="9054" y="8891"/>
              <a:ext cx="0" cy="3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 name="Line 324"/>
            <p:cNvCxnSpPr/>
            <p:nvPr/>
          </p:nvCxnSpPr>
          <p:spPr bwMode="auto">
            <a:xfrm>
              <a:off x="10125" y="9721"/>
              <a:ext cx="373"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 name="Line 325"/>
            <p:cNvCxnSpPr/>
            <p:nvPr/>
          </p:nvCxnSpPr>
          <p:spPr bwMode="auto">
            <a:xfrm>
              <a:off x="8986" y="9194"/>
              <a:ext cx="703"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12" name="Line 326"/>
            <p:cNvCxnSpPr/>
            <p:nvPr/>
          </p:nvCxnSpPr>
          <p:spPr bwMode="auto">
            <a:xfrm flipH="1">
              <a:off x="8328" y="9708"/>
              <a:ext cx="0" cy="624"/>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13" name="Line 327"/>
            <p:cNvCxnSpPr/>
            <p:nvPr/>
          </p:nvCxnSpPr>
          <p:spPr bwMode="auto">
            <a:xfrm>
              <a:off x="8307" y="10332"/>
              <a:ext cx="806"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14" name="Line 328"/>
            <p:cNvCxnSpPr/>
            <p:nvPr/>
          </p:nvCxnSpPr>
          <p:spPr bwMode="auto">
            <a:xfrm flipH="1">
              <a:off x="9643" y="9262"/>
              <a:ext cx="0" cy="528"/>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cxnSp>
        <p:sp>
          <p:nvSpPr>
            <p:cNvPr id="15" name="Text Box 329"/>
            <p:cNvSpPr txBox="1">
              <a:spLocks noChangeArrowheads="1"/>
            </p:cNvSpPr>
            <p:nvPr/>
          </p:nvSpPr>
          <p:spPr bwMode="auto">
            <a:xfrm>
              <a:off x="8569" y="9049"/>
              <a:ext cx="628"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10 V</a:t>
              </a:r>
            </a:p>
          </p:txBody>
        </p:sp>
        <p:sp>
          <p:nvSpPr>
            <p:cNvPr id="16" name="Text Box 330"/>
            <p:cNvSpPr txBox="1">
              <a:spLocks noChangeArrowheads="1"/>
            </p:cNvSpPr>
            <p:nvPr/>
          </p:nvSpPr>
          <p:spPr bwMode="auto">
            <a:xfrm>
              <a:off x="9057" y="10105"/>
              <a:ext cx="792"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- 10 V</a:t>
              </a:r>
            </a:p>
          </p:txBody>
        </p:sp>
        <p:sp>
          <p:nvSpPr>
            <p:cNvPr id="17" name="Text Box 331"/>
            <p:cNvSpPr txBox="1">
              <a:spLocks noChangeArrowheads="1"/>
            </p:cNvSpPr>
            <p:nvPr/>
          </p:nvSpPr>
          <p:spPr bwMode="auto">
            <a:xfrm>
              <a:off x="9573" y="9798"/>
              <a:ext cx="891"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temps</a:t>
              </a:r>
            </a:p>
          </p:txBody>
        </p:sp>
        <p:sp>
          <p:nvSpPr>
            <p:cNvPr id="18" name="Text Box 332"/>
            <p:cNvSpPr txBox="1">
              <a:spLocks noChangeArrowheads="1"/>
            </p:cNvSpPr>
            <p:nvPr/>
          </p:nvSpPr>
          <p:spPr bwMode="auto">
            <a:xfrm>
              <a:off x="7826" y="9616"/>
              <a:ext cx="493"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vert270" wrap="square" lIns="91440" tIns="45720" rIns="91440" bIns="45720" anchor="t" anchorCtr="0" upright="1">
              <a:noAutofit/>
            </a:bodyPr>
            <a:lstStyle/>
            <a:p>
              <a:pPr>
                <a:spcAft>
                  <a:spcPts val="0"/>
                </a:spcAft>
              </a:pPr>
              <a:endParaRPr lang="fr-FR" sz="1600" dirty="0">
                <a:effectLst/>
                <a:latin typeface="Times New Roman"/>
                <a:ea typeface="Times New Roman"/>
              </a:endParaRPr>
            </a:p>
          </p:txBody>
        </p:sp>
      </p:grpSp>
      <p:grpSp>
        <p:nvGrpSpPr>
          <p:cNvPr id="38" name="Group 310"/>
          <p:cNvGrpSpPr>
            <a:grpSpLocks/>
          </p:cNvGrpSpPr>
          <p:nvPr>
            <p:custDataLst>
              <p:tags r:id="rId3"/>
            </p:custDataLst>
          </p:nvPr>
        </p:nvGrpSpPr>
        <p:grpSpPr bwMode="auto">
          <a:xfrm>
            <a:off x="5651542" y="4878258"/>
            <a:ext cx="2736882" cy="1690527"/>
            <a:chOff x="4640" y="13096"/>
            <a:chExt cx="2584" cy="1672"/>
          </a:xfrm>
        </p:grpSpPr>
        <p:grpSp>
          <p:nvGrpSpPr>
            <p:cNvPr id="39" name="Group 311"/>
            <p:cNvGrpSpPr>
              <a:grpSpLocks/>
            </p:cNvGrpSpPr>
            <p:nvPr/>
          </p:nvGrpSpPr>
          <p:grpSpPr bwMode="auto">
            <a:xfrm>
              <a:off x="4756" y="13139"/>
              <a:ext cx="2449" cy="1298"/>
              <a:chOff x="48" y="0"/>
              <a:chExt cx="19594" cy="20000"/>
            </a:xfrm>
          </p:grpSpPr>
          <p:cxnSp>
            <p:nvCxnSpPr>
              <p:cNvPr id="44" name="Line 312"/>
              <p:cNvCxnSpPr/>
              <p:nvPr/>
            </p:nvCxnSpPr>
            <p:spPr bwMode="auto">
              <a:xfrm>
                <a:off x="2352" y="15"/>
                <a:ext cx="8" cy="19985"/>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5" name="Line 313"/>
              <p:cNvCxnSpPr/>
              <p:nvPr/>
            </p:nvCxnSpPr>
            <p:spPr bwMode="auto">
              <a:xfrm>
                <a:off x="48" y="17764"/>
                <a:ext cx="19594" cy="15"/>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6" name="Line 314"/>
              <p:cNvCxnSpPr/>
              <p:nvPr/>
            </p:nvCxnSpPr>
            <p:spPr bwMode="auto">
              <a:xfrm flipV="1">
                <a:off x="2352" y="0"/>
                <a:ext cx="12680" cy="17766"/>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40" name="Line 315"/>
            <p:cNvCxnSpPr/>
            <p:nvPr/>
          </p:nvCxnSpPr>
          <p:spPr bwMode="auto">
            <a:xfrm flipV="1">
              <a:off x="5049" y="13096"/>
              <a:ext cx="0" cy="3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1" name="Line 316"/>
            <p:cNvCxnSpPr/>
            <p:nvPr/>
          </p:nvCxnSpPr>
          <p:spPr bwMode="auto">
            <a:xfrm>
              <a:off x="6824" y="14293"/>
              <a:ext cx="4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2" name="Text Box 317"/>
            <p:cNvSpPr txBox="1">
              <a:spLocks noChangeArrowheads="1"/>
            </p:cNvSpPr>
            <p:nvPr/>
          </p:nvSpPr>
          <p:spPr bwMode="auto">
            <a:xfrm>
              <a:off x="5448" y="14448"/>
              <a:ext cx="128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temps</a:t>
              </a:r>
            </a:p>
          </p:txBody>
        </p:sp>
        <p:sp>
          <p:nvSpPr>
            <p:cNvPr id="43" name="Text Box 318"/>
            <p:cNvSpPr txBox="1">
              <a:spLocks noChangeArrowheads="1"/>
            </p:cNvSpPr>
            <p:nvPr/>
          </p:nvSpPr>
          <p:spPr bwMode="auto">
            <a:xfrm>
              <a:off x="4640" y="13210"/>
              <a:ext cx="52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vert270" wrap="square" lIns="91440" tIns="45720" rIns="91440" bIns="45720" anchor="t" anchorCtr="0" upright="1">
              <a:noAutofit/>
            </a:bodyPr>
            <a:lstStyle/>
            <a:p>
              <a:pPr>
                <a:spcAft>
                  <a:spcPts val="0"/>
                </a:spcAft>
              </a:pPr>
              <a:r>
                <a:rPr lang="fr-FR" sz="1600">
                  <a:effectLst/>
                  <a:latin typeface="Times New Roman"/>
                  <a:ea typeface="Times New Roman"/>
                </a:rPr>
                <a:t>grandeur</a:t>
              </a:r>
            </a:p>
          </p:txBody>
        </p:sp>
      </p:grpSp>
      <p:sp>
        <p:nvSpPr>
          <p:cNvPr id="47" name="Rectangle 47"/>
          <p:cNvSpPr>
            <a:spLocks noChangeArrowheads="1"/>
          </p:cNvSpPr>
          <p:nvPr>
            <p:custDataLst>
              <p:tags r:id="rId4"/>
            </p:custDataLst>
          </p:nvPr>
        </p:nvSpPr>
        <p:spPr bwMode="auto">
          <a:xfrm>
            <a:off x="731461" y="132551"/>
            <a:ext cx="7700789" cy="62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sng"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Les différents types de signaux de sortie :</a:t>
            </a:r>
          </a:p>
        </p:txBody>
      </p:sp>
    </p:spTree>
    <p:extLst>
      <p:ext uri="{BB962C8B-B14F-4D97-AF65-F5344CB8AC3E}">
        <p14:creationId xmlns:p14="http://schemas.microsoft.com/office/powerpoint/2010/main" val="281787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par>
                          <p:cTn id="8" fill="hold">
                            <p:stCondLst>
                              <p:cond delay="850"/>
                            </p:stCondLst>
                            <p:childTnLst>
                              <p:par>
                                <p:cTn id="9" presetID="10"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par>
                                <p:cTn id="12" presetID="22" presetClass="entr" presetSubtype="1"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up)">
                                      <p:cBhvr>
                                        <p:cTn id="14" dur="500"/>
                                        <p:tgtEl>
                                          <p:spTgt spid="27"/>
                                        </p:tgtEl>
                                      </p:cBhvr>
                                    </p:animEffect>
                                  </p:childTnLst>
                                </p:cTn>
                              </p:par>
                            </p:childTnLst>
                          </p:cTn>
                        </p:par>
                        <p:par>
                          <p:cTn id="15" fill="hold">
                            <p:stCondLst>
                              <p:cond delay="135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2250"/>
                                        <p:tgtEl>
                                          <p:spTgt spid="5"/>
                                        </p:tgtEl>
                                      </p:cBhvr>
                                    </p:animEffect>
                                  </p:childTnLst>
                                </p:cTn>
                              </p:par>
                            </p:childTnLst>
                          </p:cTn>
                        </p:par>
                        <p:par>
                          <p:cTn id="19" fill="hold">
                            <p:stCondLst>
                              <p:cond delay="3600"/>
                            </p:stCondLst>
                            <p:childTnLst>
                              <p:par>
                                <p:cTn id="20" presetID="22" presetClass="entr" presetSubtype="8" fill="hold" nodeType="after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left)">
                                      <p:cBhvr>
                                        <p:cTn id="22" dur="2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custDataLst>
              <p:tags r:id="rId1"/>
            </p:custDataLst>
            <p:extLst>
              <p:ext uri="{D42A27DB-BD31-4B8C-83A1-F6EECF244321}">
                <p14:modId xmlns:p14="http://schemas.microsoft.com/office/powerpoint/2010/main" val="4090702530"/>
              </p:ext>
            </p:extLst>
          </p:nvPr>
        </p:nvGraphicFramePr>
        <p:xfrm>
          <a:off x="427601" y="980728"/>
          <a:ext cx="8464879" cy="5293363"/>
        </p:xfrm>
        <a:graphic>
          <a:graphicData uri="http://schemas.openxmlformats.org/drawingml/2006/table">
            <a:tbl>
              <a:tblPr>
                <a:tableStyleId>{5C22544A-7EE6-4342-B048-85BDC9FD1C3A}</a:tableStyleId>
              </a:tblPr>
              <a:tblGrid>
                <a:gridCol w="5008495"/>
                <a:gridCol w="3456384"/>
              </a:tblGrid>
              <a:tr h="711126">
                <a:tc>
                  <a:txBody>
                    <a:bodyPr/>
                    <a:lstStyle/>
                    <a:p>
                      <a:pPr marR="36195" algn="ctr">
                        <a:spcAft>
                          <a:spcPts val="0"/>
                        </a:spcAft>
                      </a:pPr>
                      <a:r>
                        <a:rPr lang="fr-FR" sz="2800" b="1" dirty="0">
                          <a:solidFill>
                            <a:schemeClr val="bg1"/>
                          </a:solidFill>
                          <a:effectLst>
                            <a:outerShdw blurRad="38100" dist="38100" dir="2700000" algn="tl">
                              <a:srgbClr val="000000">
                                <a:alpha val="43137"/>
                              </a:srgbClr>
                            </a:outerShdw>
                          </a:effectLst>
                        </a:rPr>
                        <a:t>Type de sortie</a:t>
                      </a:r>
                      <a:endParaRPr lang="fr-FR" sz="2800" b="1" dirty="0">
                        <a:solidFill>
                          <a:schemeClr val="bg1"/>
                        </a:solidFill>
                        <a:effectLst>
                          <a:outerShdw blurRad="38100" dist="38100" dir="2700000" algn="tl">
                            <a:srgbClr val="000000">
                              <a:alpha val="43137"/>
                            </a:srgbClr>
                          </a:outerShdw>
                        </a:effectLst>
                        <a:latin typeface="Times New Roman"/>
                        <a:ea typeface="Times New Roman"/>
                      </a:endParaRPr>
                    </a:p>
                  </a:txBody>
                  <a:tcPr marL="44450" marR="44450" marT="0" marB="0">
                    <a:solidFill>
                      <a:srgbClr val="C00000"/>
                    </a:solidFill>
                  </a:tcPr>
                </a:tc>
                <a:tc>
                  <a:txBody>
                    <a:bodyPr/>
                    <a:lstStyle/>
                    <a:p>
                      <a:pPr marR="36195" algn="ctr">
                        <a:spcAft>
                          <a:spcPts val="0"/>
                        </a:spcAft>
                      </a:pPr>
                      <a:r>
                        <a:rPr lang="fr-FR" sz="2800" b="1" dirty="0" smtClean="0">
                          <a:solidFill>
                            <a:schemeClr val="bg1"/>
                          </a:solidFill>
                          <a:effectLst>
                            <a:outerShdw blurRad="38100" dist="38100" dir="2700000" algn="tl">
                              <a:srgbClr val="000000">
                                <a:alpha val="43137"/>
                              </a:srgbClr>
                            </a:outerShdw>
                          </a:effectLst>
                        </a:rPr>
                        <a:t>Signal </a:t>
                      </a:r>
                      <a:r>
                        <a:rPr lang="fr-FR" sz="2800" b="1" dirty="0">
                          <a:solidFill>
                            <a:schemeClr val="bg1"/>
                          </a:solidFill>
                          <a:effectLst>
                            <a:outerShdw blurRad="38100" dist="38100" dir="2700000" algn="tl">
                              <a:srgbClr val="000000">
                                <a:alpha val="43137"/>
                              </a:srgbClr>
                            </a:outerShdw>
                          </a:effectLst>
                        </a:rPr>
                        <a:t>de sortie</a:t>
                      </a:r>
                      <a:endParaRPr lang="fr-FR" sz="2800" b="1" dirty="0">
                        <a:solidFill>
                          <a:schemeClr val="bg1"/>
                        </a:solidFill>
                        <a:effectLst>
                          <a:outerShdw blurRad="38100" dist="38100" dir="2700000" algn="tl">
                            <a:srgbClr val="000000">
                              <a:alpha val="43137"/>
                            </a:srgbClr>
                          </a:outerShdw>
                        </a:effectLst>
                        <a:latin typeface="Times New Roman"/>
                        <a:ea typeface="Times New Roman"/>
                      </a:endParaRPr>
                    </a:p>
                  </a:txBody>
                  <a:tcPr marL="44450" marR="44450" marT="0" marB="0">
                    <a:solidFill>
                      <a:srgbClr val="C00000"/>
                    </a:solidFill>
                  </a:tcPr>
                </a:tc>
              </a:tr>
              <a:tr h="2601242">
                <a:tc>
                  <a:txBody>
                    <a:bodyPr/>
                    <a:lstStyle/>
                    <a:p>
                      <a:pPr marL="36195" marR="36195" algn="just">
                        <a:spcAft>
                          <a:spcPts val="0"/>
                        </a:spcAft>
                      </a:pPr>
                      <a:endParaRPr lang="fr-FR" sz="1600" b="1" u="sng" dirty="0" smtClean="0">
                        <a:effectLst/>
                        <a:latin typeface="Times New Roman"/>
                        <a:ea typeface="Times New Roman"/>
                      </a:endParaRPr>
                    </a:p>
                    <a:p>
                      <a:pPr marL="36195" marR="36195" algn="just">
                        <a:spcAft>
                          <a:spcPts val="0"/>
                        </a:spcAft>
                      </a:pPr>
                      <a:r>
                        <a:rPr lang="fr-FR" sz="1600" b="1" u="sng" dirty="0" smtClean="0">
                          <a:effectLst/>
                          <a:latin typeface="Times New Roman"/>
                          <a:ea typeface="Times New Roman"/>
                        </a:rPr>
                        <a:t>Analogique </a:t>
                      </a:r>
                      <a:r>
                        <a:rPr lang="fr-FR" sz="1600" b="1" u="sng" dirty="0">
                          <a:effectLst/>
                          <a:latin typeface="Times New Roman"/>
                          <a:ea typeface="Times New Roman"/>
                        </a:rPr>
                        <a:t>4- 20mA :</a:t>
                      </a:r>
                    </a:p>
                    <a:p>
                      <a:pPr marL="36195" marR="36195" algn="just">
                        <a:spcAft>
                          <a:spcPts val="0"/>
                        </a:spcAft>
                      </a:pPr>
                      <a:r>
                        <a:rPr lang="fr-FR" sz="1600" b="1" dirty="0">
                          <a:effectLst/>
                          <a:latin typeface="Times New Roman"/>
                          <a:ea typeface="Times New Roman"/>
                        </a:rPr>
                        <a:t>Le signal est cette fois aussi proportionnel à la grandeur mesurée avec un décalage par rapport au « 0 » . Ce type de sortie est moins sensible à la longueur de la liaison électrique, et la grandeur mini est traduite par une valeur différente de « 0 » qui du coup représente une rupture de la transmission de l’information.</a:t>
                      </a:r>
                    </a:p>
                  </a:txBody>
                  <a:tcPr marL="44450" marR="44450" marT="0" marB="0"/>
                </a:tc>
                <a:tc>
                  <a:txBody>
                    <a:bodyPr/>
                    <a:lstStyle/>
                    <a:p>
                      <a:pPr marL="36195" marR="36195" algn="just">
                        <a:spcAft>
                          <a:spcPts val="0"/>
                        </a:spcAft>
                      </a:pPr>
                      <a:endParaRPr lang="fr-FR" sz="1200" dirty="0">
                        <a:effectLst/>
                      </a:endParaRPr>
                    </a:p>
                  </a:txBody>
                  <a:tcPr marL="44450" marR="44450" marT="0" marB="0"/>
                </a:tc>
              </a:tr>
              <a:tr h="1980995">
                <a:tc>
                  <a:txBody>
                    <a:bodyPr/>
                    <a:lstStyle/>
                    <a:p>
                      <a:pPr marL="36195" marR="36195" algn="just">
                        <a:spcAft>
                          <a:spcPts val="0"/>
                        </a:spcAft>
                      </a:pPr>
                      <a:r>
                        <a:rPr lang="fr-FR" sz="1600" b="1" u="sng" dirty="0">
                          <a:effectLst/>
                          <a:latin typeface="Times New Roman"/>
                          <a:ea typeface="Times New Roman"/>
                        </a:rPr>
                        <a:t>Analogique</a:t>
                      </a:r>
                      <a:r>
                        <a:rPr lang="fr-FR" sz="1600" b="1" dirty="0">
                          <a:effectLst/>
                          <a:latin typeface="Times New Roman"/>
                          <a:ea typeface="Times New Roman"/>
                        </a:rPr>
                        <a:t> </a:t>
                      </a:r>
                    </a:p>
                    <a:p>
                      <a:pPr marL="36195" marR="36195" algn="just">
                        <a:spcAft>
                          <a:spcPts val="0"/>
                        </a:spcAft>
                      </a:pPr>
                      <a:r>
                        <a:rPr lang="fr-FR" sz="1600" b="1" dirty="0">
                          <a:effectLst/>
                          <a:latin typeface="Times New Roman"/>
                          <a:ea typeface="Times New Roman"/>
                        </a:rPr>
                        <a:t>Pour les sondes de températures, soit la grandeur se traduira par une variation ohmique positive PT100, thermistance CTP, ou négative, thermistance CTN. </a:t>
                      </a:r>
                      <a:r>
                        <a:rPr lang="fr-FR" sz="1600" b="1" dirty="0" smtClean="0">
                          <a:effectLst/>
                          <a:latin typeface="Times New Roman"/>
                          <a:ea typeface="Times New Roman"/>
                        </a:rPr>
                        <a:t/>
                      </a:r>
                      <a:br>
                        <a:rPr lang="fr-FR" sz="1600" b="1" dirty="0" smtClean="0">
                          <a:effectLst/>
                          <a:latin typeface="Times New Roman"/>
                          <a:ea typeface="Times New Roman"/>
                        </a:rPr>
                      </a:br>
                      <a:r>
                        <a:rPr lang="fr-FR" sz="1600" b="1" dirty="0" smtClean="0">
                          <a:effectLst/>
                          <a:latin typeface="Times New Roman"/>
                          <a:ea typeface="Times New Roman"/>
                        </a:rPr>
                        <a:t>Sur </a:t>
                      </a:r>
                      <a:r>
                        <a:rPr lang="fr-FR" sz="1600" b="1" dirty="0">
                          <a:effectLst/>
                          <a:latin typeface="Times New Roman"/>
                          <a:ea typeface="Times New Roman"/>
                        </a:rPr>
                        <a:t>les sonde de type thermocouple ce sera une tension. Dans tous les cas il faudra </a:t>
                      </a:r>
                      <a:r>
                        <a:rPr lang="fr-FR" sz="1600" b="1" dirty="0" smtClean="0">
                          <a:effectLst/>
                          <a:latin typeface="Times New Roman"/>
                          <a:ea typeface="Times New Roman"/>
                        </a:rPr>
                        <a:t>connaitre </a:t>
                      </a:r>
                      <a:r>
                        <a:rPr lang="fr-FR" sz="1600" b="1" dirty="0">
                          <a:effectLst/>
                          <a:latin typeface="Times New Roman"/>
                          <a:ea typeface="Times New Roman"/>
                        </a:rPr>
                        <a:t>la courbe du composant pour pouvoir interpréter un résultat qui sera plus ou moins linéaire.</a:t>
                      </a:r>
                    </a:p>
                  </a:txBody>
                  <a:tcPr marL="44450" marR="44450" marT="0" marB="0"/>
                </a:tc>
                <a:tc>
                  <a:txBody>
                    <a:bodyPr/>
                    <a:lstStyle/>
                    <a:p>
                      <a:endParaRPr lang="fr-FR" sz="1200" dirty="0">
                        <a:effectLst/>
                        <a:latin typeface="Times New Roman"/>
                        <a:ea typeface="Times New Roman"/>
                      </a:endParaRPr>
                    </a:p>
                  </a:txBody>
                  <a:tcPr marL="44450" marR="44450" marT="0" marB="0"/>
                </a:tc>
              </a:tr>
            </a:tbl>
          </a:graphicData>
        </a:graphic>
      </p:graphicFrame>
      <p:sp>
        <p:nvSpPr>
          <p:cNvPr id="26" name="Rectangle 47"/>
          <p:cNvSpPr>
            <a:spLocks noChangeArrowheads="1"/>
          </p:cNvSpPr>
          <p:nvPr>
            <p:custDataLst>
              <p:tags r:id="rId2"/>
            </p:custDataLst>
          </p:nvPr>
        </p:nvSpPr>
        <p:spPr bwMode="auto">
          <a:xfrm>
            <a:off x="731461" y="132551"/>
            <a:ext cx="7700789" cy="62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sng"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Les différents types de signaux de sortie :</a:t>
            </a:r>
          </a:p>
        </p:txBody>
      </p:sp>
      <p:grpSp>
        <p:nvGrpSpPr>
          <p:cNvPr id="27" name="Group 343"/>
          <p:cNvGrpSpPr>
            <a:grpSpLocks/>
          </p:cNvGrpSpPr>
          <p:nvPr>
            <p:custDataLst>
              <p:tags r:id="rId3"/>
            </p:custDataLst>
          </p:nvPr>
        </p:nvGrpSpPr>
        <p:grpSpPr bwMode="auto">
          <a:xfrm>
            <a:off x="5550536" y="1714787"/>
            <a:ext cx="3312368" cy="2520280"/>
            <a:chOff x="7524" y="2365"/>
            <a:chExt cx="2904" cy="2161"/>
          </a:xfrm>
        </p:grpSpPr>
        <p:cxnSp>
          <p:nvCxnSpPr>
            <p:cNvPr id="28" name="Line 344"/>
            <p:cNvCxnSpPr/>
            <p:nvPr/>
          </p:nvCxnSpPr>
          <p:spPr bwMode="auto">
            <a:xfrm>
              <a:off x="8252" y="2975"/>
              <a:ext cx="1" cy="1297"/>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9" name="Line 345"/>
            <p:cNvCxnSpPr/>
            <p:nvPr/>
          </p:nvCxnSpPr>
          <p:spPr bwMode="auto">
            <a:xfrm>
              <a:off x="7964" y="4127"/>
              <a:ext cx="2449" cy="1"/>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0" name="Line 346"/>
            <p:cNvCxnSpPr/>
            <p:nvPr/>
          </p:nvCxnSpPr>
          <p:spPr bwMode="auto">
            <a:xfrm flipV="1">
              <a:off x="8268" y="3196"/>
              <a:ext cx="1297" cy="753"/>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1" name="Text Box 347"/>
            <p:cNvSpPr txBox="1">
              <a:spLocks noChangeArrowheads="1"/>
            </p:cNvSpPr>
            <p:nvPr/>
          </p:nvSpPr>
          <p:spPr bwMode="auto">
            <a:xfrm>
              <a:off x="8560" y="4206"/>
              <a:ext cx="128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temps</a:t>
              </a:r>
            </a:p>
          </p:txBody>
        </p:sp>
        <p:sp>
          <p:nvSpPr>
            <p:cNvPr id="32" name="Text Box 348"/>
            <p:cNvSpPr txBox="1">
              <a:spLocks noChangeArrowheads="1"/>
            </p:cNvSpPr>
            <p:nvPr/>
          </p:nvSpPr>
          <p:spPr bwMode="auto">
            <a:xfrm>
              <a:off x="7524" y="2365"/>
              <a:ext cx="1056"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grandeur</a:t>
              </a:r>
            </a:p>
          </p:txBody>
        </p:sp>
        <p:cxnSp>
          <p:nvCxnSpPr>
            <p:cNvPr id="33" name="Line 349"/>
            <p:cNvCxnSpPr/>
            <p:nvPr/>
          </p:nvCxnSpPr>
          <p:spPr bwMode="auto">
            <a:xfrm>
              <a:off x="8264" y="3192"/>
              <a:ext cx="1296" cy="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34" name="Line 350"/>
            <p:cNvCxnSpPr/>
            <p:nvPr/>
          </p:nvCxnSpPr>
          <p:spPr bwMode="auto">
            <a:xfrm>
              <a:off x="9568" y="3209"/>
              <a:ext cx="0" cy="944"/>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cxnSp>
        <p:cxnSp>
          <p:nvCxnSpPr>
            <p:cNvPr id="35" name="Line 351"/>
            <p:cNvCxnSpPr/>
            <p:nvPr/>
          </p:nvCxnSpPr>
          <p:spPr bwMode="auto">
            <a:xfrm flipV="1">
              <a:off x="8252" y="2918"/>
              <a:ext cx="0" cy="3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6" name="Line 352"/>
            <p:cNvCxnSpPr/>
            <p:nvPr/>
          </p:nvCxnSpPr>
          <p:spPr bwMode="auto">
            <a:xfrm>
              <a:off x="10028" y="4128"/>
              <a:ext cx="4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37" name="Text Box 353"/>
            <p:cNvSpPr txBox="1">
              <a:spLocks noChangeArrowheads="1"/>
            </p:cNvSpPr>
            <p:nvPr/>
          </p:nvSpPr>
          <p:spPr bwMode="auto">
            <a:xfrm>
              <a:off x="7560" y="2982"/>
              <a:ext cx="97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20mA </a:t>
              </a:r>
            </a:p>
          </p:txBody>
        </p:sp>
        <p:sp>
          <p:nvSpPr>
            <p:cNvPr id="38" name="Text Box 354"/>
            <p:cNvSpPr txBox="1">
              <a:spLocks noChangeArrowheads="1"/>
            </p:cNvSpPr>
            <p:nvPr/>
          </p:nvSpPr>
          <p:spPr bwMode="auto">
            <a:xfrm>
              <a:off x="7608" y="3734"/>
              <a:ext cx="97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fr-FR" sz="1600">
                  <a:effectLst/>
                  <a:latin typeface="Times New Roman"/>
                  <a:ea typeface="Times New Roman"/>
                </a:rPr>
                <a:t>4 mA </a:t>
              </a:r>
            </a:p>
          </p:txBody>
        </p:sp>
      </p:grpSp>
      <p:grpSp>
        <p:nvGrpSpPr>
          <p:cNvPr id="40" name="Group 365"/>
          <p:cNvGrpSpPr>
            <a:grpSpLocks/>
          </p:cNvGrpSpPr>
          <p:nvPr>
            <p:custDataLst>
              <p:tags r:id="rId4"/>
            </p:custDataLst>
          </p:nvPr>
        </p:nvGrpSpPr>
        <p:grpSpPr bwMode="auto">
          <a:xfrm>
            <a:off x="5672466" y="4372755"/>
            <a:ext cx="2633016" cy="1872208"/>
            <a:chOff x="7262" y="5916"/>
            <a:chExt cx="2878" cy="2334"/>
          </a:xfrm>
        </p:grpSpPr>
        <p:cxnSp>
          <p:nvCxnSpPr>
            <p:cNvPr id="41" name="Line 366"/>
            <p:cNvCxnSpPr/>
            <p:nvPr/>
          </p:nvCxnSpPr>
          <p:spPr bwMode="auto">
            <a:xfrm>
              <a:off x="7928" y="6783"/>
              <a:ext cx="1" cy="1297"/>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2" name="Line 367"/>
            <p:cNvCxnSpPr/>
            <p:nvPr/>
          </p:nvCxnSpPr>
          <p:spPr bwMode="auto">
            <a:xfrm>
              <a:off x="7640" y="7935"/>
              <a:ext cx="2449" cy="1"/>
            </a:xfrm>
            <a:prstGeom prst="line">
              <a:avLst/>
            </a:prstGeom>
            <a:noFill/>
            <a:ln w="9525">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3" name="Text Box 368"/>
            <p:cNvSpPr txBox="1">
              <a:spLocks noChangeArrowheads="1"/>
            </p:cNvSpPr>
            <p:nvPr/>
          </p:nvSpPr>
          <p:spPr bwMode="auto">
            <a:xfrm>
              <a:off x="8421" y="7930"/>
              <a:ext cx="128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a:ln>
                    <a:noFill/>
                  </a:ln>
                  <a:solidFill>
                    <a:sysClr val="windowText" lastClr="000000"/>
                  </a:solidFill>
                  <a:effectLst/>
                  <a:uLnTx/>
                  <a:uFillTx/>
                  <a:latin typeface="Times New Roman"/>
                  <a:ea typeface="Times New Roman"/>
                </a:rPr>
                <a:t>temps</a:t>
              </a:r>
            </a:p>
          </p:txBody>
        </p:sp>
        <p:sp>
          <p:nvSpPr>
            <p:cNvPr id="44" name="Text Box 369"/>
            <p:cNvSpPr txBox="1">
              <a:spLocks noChangeArrowheads="1"/>
            </p:cNvSpPr>
            <p:nvPr/>
          </p:nvSpPr>
          <p:spPr bwMode="auto">
            <a:xfrm>
              <a:off x="7262" y="6310"/>
              <a:ext cx="528" cy="1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vert270"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a:ln>
                    <a:noFill/>
                  </a:ln>
                  <a:solidFill>
                    <a:sysClr val="windowText" lastClr="000000"/>
                  </a:solidFill>
                  <a:effectLst/>
                  <a:uLnTx/>
                  <a:uFillTx/>
                  <a:latin typeface="Times New Roman"/>
                  <a:ea typeface="Times New Roman"/>
                </a:rPr>
                <a:t>grandeur</a:t>
              </a:r>
            </a:p>
          </p:txBody>
        </p:sp>
        <p:cxnSp>
          <p:nvCxnSpPr>
            <p:cNvPr id="45" name="Line 370"/>
            <p:cNvCxnSpPr/>
            <p:nvPr/>
          </p:nvCxnSpPr>
          <p:spPr bwMode="auto">
            <a:xfrm flipH="1" flipV="1">
              <a:off x="7932" y="5916"/>
              <a:ext cx="0" cy="123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6" name="Line 371"/>
            <p:cNvCxnSpPr/>
            <p:nvPr/>
          </p:nvCxnSpPr>
          <p:spPr bwMode="auto">
            <a:xfrm>
              <a:off x="9740" y="7939"/>
              <a:ext cx="4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7" name="Freeform 372"/>
            <p:cNvSpPr>
              <a:spLocks/>
            </p:cNvSpPr>
            <p:nvPr/>
          </p:nvSpPr>
          <p:spPr bwMode="auto">
            <a:xfrm>
              <a:off x="8120" y="6310"/>
              <a:ext cx="1360" cy="1496"/>
            </a:xfrm>
            <a:custGeom>
              <a:avLst/>
              <a:gdLst>
                <a:gd name="T0" fmla="*/ 0 w 1360"/>
                <a:gd name="T1" fmla="*/ 1491 h 1496"/>
                <a:gd name="T2" fmla="*/ 352 w 1360"/>
                <a:gd name="T3" fmla="*/ 1283 h 1496"/>
                <a:gd name="T4" fmla="*/ 896 w 1360"/>
                <a:gd name="T5" fmla="*/ 211 h 1496"/>
                <a:gd name="T6" fmla="*/ 1360 w 1360"/>
                <a:gd name="T7" fmla="*/ 19 h 1496"/>
              </a:gdLst>
              <a:ahLst/>
              <a:cxnLst>
                <a:cxn ang="0">
                  <a:pos x="T0" y="T1"/>
                </a:cxn>
                <a:cxn ang="0">
                  <a:pos x="T2" y="T3"/>
                </a:cxn>
                <a:cxn ang="0">
                  <a:pos x="T4" y="T5"/>
                </a:cxn>
                <a:cxn ang="0">
                  <a:pos x="T6" y="T7"/>
                </a:cxn>
              </a:cxnLst>
              <a:rect l="0" t="0" r="r" b="b"/>
              <a:pathLst>
                <a:path w="1360" h="1496">
                  <a:moveTo>
                    <a:pt x="0" y="1491"/>
                  </a:moveTo>
                  <a:cubicBezTo>
                    <a:pt x="59" y="1459"/>
                    <a:pt x="203" y="1496"/>
                    <a:pt x="352" y="1283"/>
                  </a:cubicBezTo>
                  <a:cubicBezTo>
                    <a:pt x="501" y="1070"/>
                    <a:pt x="728" y="422"/>
                    <a:pt x="896" y="211"/>
                  </a:cubicBezTo>
                  <a:cubicBezTo>
                    <a:pt x="1064" y="0"/>
                    <a:pt x="1212" y="9"/>
                    <a:pt x="1360" y="19"/>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33542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85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par>
                          <p:cTn id="15" fill="hold">
                            <p:stCondLst>
                              <p:cond delay="1350"/>
                            </p:stCondLst>
                            <p:childTnLst>
                              <p:par>
                                <p:cTn id="16" presetID="22" presetClass="entr" presetSubtype="8" fill="hold" nodeType="afterEffect">
                                  <p:stCondLst>
                                    <p:cond delay="250"/>
                                  </p:stCondLst>
                                  <p:childTnLst>
                                    <p:set>
                                      <p:cBhvr>
                                        <p:cTn id="17" dur="1" fill="hold">
                                          <p:stCondLst>
                                            <p:cond delay="0"/>
                                          </p:stCondLst>
                                        </p:cTn>
                                        <p:tgtEl>
                                          <p:spTgt spid="27"/>
                                        </p:tgtEl>
                                        <p:attrNameLst>
                                          <p:attrName>style.visibility</p:attrName>
                                        </p:attrNameLst>
                                      </p:cBhvr>
                                      <p:to>
                                        <p:strVal val="visible"/>
                                      </p:to>
                                    </p:set>
                                    <p:animEffect transition="in" filter="wipe(left)">
                                      <p:cBhvr>
                                        <p:cTn id="18" dur="2500"/>
                                        <p:tgtEl>
                                          <p:spTgt spid="27"/>
                                        </p:tgtEl>
                                      </p:cBhvr>
                                    </p:animEffect>
                                  </p:childTnLst>
                                </p:cTn>
                              </p:par>
                            </p:childTnLst>
                          </p:cTn>
                        </p:par>
                        <p:par>
                          <p:cTn id="19" fill="hold">
                            <p:stCondLst>
                              <p:cond delay="4100"/>
                            </p:stCondLst>
                            <p:childTnLst>
                              <p:par>
                                <p:cTn id="20" presetID="22" presetClass="entr" presetSubtype="8" fill="hold" nodeType="after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225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7"/>
          <p:cNvSpPr>
            <a:spLocks noChangeArrowheads="1"/>
          </p:cNvSpPr>
          <p:nvPr>
            <p:custDataLst>
              <p:tags r:id="rId1"/>
            </p:custDataLst>
          </p:nvPr>
        </p:nvSpPr>
        <p:spPr bwMode="auto">
          <a:xfrm>
            <a:off x="731461" y="132551"/>
            <a:ext cx="7700789" cy="62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sng"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Les Capteurs Tout ou Rien (TOR)</a:t>
            </a:r>
          </a:p>
        </p:txBody>
      </p:sp>
      <p:sp>
        <p:nvSpPr>
          <p:cNvPr id="3" name="Rectangle 2"/>
          <p:cNvSpPr/>
          <p:nvPr>
            <p:custDataLst>
              <p:tags r:id="rId2"/>
            </p:custDataLst>
          </p:nvPr>
        </p:nvSpPr>
        <p:spPr>
          <a:xfrm>
            <a:off x="705112" y="840281"/>
            <a:ext cx="5688631" cy="769441"/>
          </a:xfrm>
          <a:prstGeom prst="rect">
            <a:avLst/>
          </a:prstGeom>
        </p:spPr>
        <p:txBody>
          <a:bodyPr wrap="square">
            <a:spAutoFit/>
          </a:bodyPr>
          <a:lstStyle/>
          <a:p>
            <a:pPr algn="ctr"/>
            <a:r>
              <a:rPr lang="fr-FR" sz="2200" b="1" dirty="0" smtClean="0"/>
              <a:t>Les fins de courses (</a:t>
            </a:r>
            <a:r>
              <a:rPr lang="fr-FR" sz="2200" b="1" dirty="0" err="1" smtClean="0"/>
              <a:t>fdc</a:t>
            </a:r>
            <a:r>
              <a:rPr lang="fr-FR" sz="2200" b="1" dirty="0" smtClean="0"/>
              <a:t>) ou, </a:t>
            </a:r>
          </a:p>
          <a:p>
            <a:pPr algn="ctr"/>
            <a:r>
              <a:rPr lang="fr-FR" sz="2200" b="1" dirty="0" smtClean="0"/>
              <a:t>interrupteurs </a:t>
            </a:r>
            <a:r>
              <a:rPr lang="fr-FR" sz="2200" b="1" dirty="0"/>
              <a:t>de </a:t>
            </a:r>
            <a:r>
              <a:rPr lang="fr-FR" sz="2200" b="1" dirty="0" smtClean="0"/>
              <a:t>position </a:t>
            </a:r>
            <a:r>
              <a:rPr lang="fr-FR" sz="2200" b="1" dirty="0"/>
              <a:t>électromécaniques </a:t>
            </a:r>
          </a:p>
        </p:txBody>
      </p:sp>
      <p:sp>
        <p:nvSpPr>
          <p:cNvPr id="4" name="Rectangle 3"/>
          <p:cNvSpPr/>
          <p:nvPr>
            <p:custDataLst>
              <p:tags r:id="rId3"/>
            </p:custDataLst>
          </p:nvPr>
        </p:nvSpPr>
        <p:spPr>
          <a:xfrm>
            <a:off x="369268" y="2682786"/>
            <a:ext cx="5210844" cy="1754326"/>
          </a:xfrm>
          <a:prstGeom prst="rect">
            <a:avLst/>
          </a:prstGeom>
        </p:spPr>
        <p:txBody>
          <a:bodyPr wrap="square">
            <a:spAutoFit/>
          </a:bodyPr>
          <a:lstStyle/>
          <a:p>
            <a:pPr algn="just"/>
            <a:r>
              <a:rPr lang="fr-FR" b="1" dirty="0"/>
              <a:t>Actionnés par contact direct avec des objets ou pièces, à l’aide d’une partie mécanique mobile, le principe même de ce système le destine à des applications de détection sur des solides, et à des critères  fréquences temps pas très élevés.</a:t>
            </a:r>
          </a:p>
          <a:p>
            <a:pPr algn="just"/>
            <a:r>
              <a:rPr lang="fr-FR" b="1" dirty="0"/>
              <a:t> </a:t>
            </a:r>
          </a:p>
        </p:txBody>
      </p:sp>
      <p:sp>
        <p:nvSpPr>
          <p:cNvPr id="7" name="Rectangle 6"/>
          <p:cNvSpPr/>
          <p:nvPr>
            <p:custDataLst>
              <p:tags r:id="rId4"/>
            </p:custDataLst>
          </p:nvPr>
        </p:nvSpPr>
        <p:spPr>
          <a:xfrm>
            <a:off x="2843808" y="5229200"/>
            <a:ext cx="6106988" cy="1477328"/>
          </a:xfrm>
          <a:prstGeom prst="rect">
            <a:avLst/>
          </a:prstGeom>
        </p:spPr>
        <p:txBody>
          <a:bodyPr wrap="square">
            <a:spAutoFit/>
          </a:bodyPr>
          <a:lstStyle/>
          <a:p>
            <a:pPr algn="just"/>
            <a:r>
              <a:rPr lang="fr-FR" b="1" dirty="0" smtClean="0"/>
              <a:t>Sur le même principe on trouve pour contrôler la fermeture des portes et autres capots de protection du système  des contacts de sécurité à clé reliés au système comme des arrêts d’urgence (gérés de manière prioritaire) avec éventuellement  un système de verrouillage électromagnétique.</a:t>
            </a:r>
            <a:endParaRPr lang="fr-FR" b="1" dirty="0"/>
          </a:p>
        </p:txBody>
      </p:sp>
      <p:pic>
        <p:nvPicPr>
          <p:cNvPr id="6146" name="Picture 2" descr="http://www.zoneindustrie.com/var/plain_site/storage/images/entreprises/imo_precision_controls/interrupteurs_de_fin_de_course_de_securite/2012394-1-fre-FR/interrupteurs_de_fin_de_course_de_securite_large.jpg"/>
          <p:cNvPicPr>
            <a:picLocks noChangeAspect="1" noChangeArrowheads="1"/>
          </p:cNvPicPr>
          <p:nvPr>
            <p:custDataLst>
              <p:tags r:id="rId5"/>
            </p:custDataLst>
          </p:nvPr>
        </p:nvPicPr>
        <p:blipFill rotWithShape="1">
          <a:blip r:embed="rId13" cstate="screen">
            <a:extLst>
              <a:ext uri="{BEBA8EAE-BF5A-486C-A8C5-ECC9F3942E4B}">
                <a14:imgProps xmlns:a14="http://schemas.microsoft.com/office/drawing/2010/main">
                  <a14:imgLayer r:embed="rId14">
                    <a14:imgEffect>
                      <a14:backgroundRemoval t="667" b="99000" l="0" r="100000"/>
                    </a14:imgEffect>
                  </a14:imgLayer>
                </a14:imgProps>
              </a:ext>
              <a:ext uri="{28A0092B-C50C-407E-A947-70E740481C1C}">
                <a14:useLocalDpi xmlns:a14="http://schemas.microsoft.com/office/drawing/2010/main"/>
              </a:ext>
            </a:extLst>
          </a:blip>
          <a:srcRect/>
          <a:stretch/>
        </p:blipFill>
        <p:spPr bwMode="auto">
          <a:xfrm rot="4801860">
            <a:off x="1599827" y="2932328"/>
            <a:ext cx="1872210" cy="43057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atecfrance.fr/images/prod/Interrupteurs-fin-course.jpg"/>
          <p:cNvPicPr>
            <a:picLocks noChangeAspect="1" noChangeArrowheads="1"/>
          </p:cNvPicPr>
          <p:nvPr>
            <p:custDataLst>
              <p:tags r:id="rId6"/>
            </p:custDataLst>
          </p:nvPr>
        </p:nvPicPr>
        <p:blipFill>
          <a:blip r:embed="rId15">
            <a:extLst>
              <a:ext uri="{BEBA8EAE-BF5A-486C-A8C5-ECC9F3942E4B}">
                <a14:imgProps xmlns:a14="http://schemas.microsoft.com/office/drawing/2010/main">
                  <a14:imgLayer r:embed="rId16">
                    <a14:imgEffect>
                      <a14:backgroundRemoval t="267" b="98400" l="10000" r="95800"/>
                    </a14:imgEffect>
                  </a14:imgLayer>
                </a14:imgProps>
              </a:ext>
              <a:ext uri="{28A0092B-C50C-407E-A947-70E740481C1C}">
                <a14:useLocalDpi xmlns:a14="http://schemas.microsoft.com/office/drawing/2010/main"/>
              </a:ext>
            </a:extLst>
          </a:blip>
          <a:srcRect/>
          <a:stretch>
            <a:fillRect/>
          </a:stretch>
        </p:blipFill>
        <p:spPr bwMode="auto">
          <a:xfrm rot="12096161">
            <a:off x="5374699" y="2198892"/>
            <a:ext cx="3972896" cy="297967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www.hellopro.fr/images/produit-2/8/5/4/fin-de-course-a-croix-362458.jpg"/>
          <p:cNvPicPr>
            <a:picLocks noChangeAspect="1" noChangeArrowheads="1"/>
          </p:cNvPicPr>
          <p:nvPr>
            <p:custDataLst>
              <p:tags r:id="rId7"/>
            </p:custDataLst>
          </p:nvPr>
        </p:nvPicPr>
        <p:blipFill>
          <a:blip r:embed="rId17" cstate="screen">
            <a:extLst>
              <a:ext uri="{BEBA8EAE-BF5A-486C-A8C5-ECC9F3942E4B}">
                <a14:imgProps xmlns:a14="http://schemas.microsoft.com/office/drawing/2010/main">
                  <a14:imgLayer r:embed="rId18">
                    <a14:imgEffect>
                      <a14:backgroundRemoval t="1525" b="98475" l="1240" r="98450">
                        <a14:foregroundMark x1="7442" y1="28758" x2="1550" y2="25272"/>
                        <a14:foregroundMark x1="90543" y1="57298" x2="98450" y2="59477"/>
                        <a14:foregroundMark x1="66047" y1="8497" x2="70698" y2="1525"/>
                        <a14:foregroundMark x1="70698" y1="3268" x2="70078" y2="1961"/>
                        <a14:foregroundMark x1="22326" y1="86492" x2="24496" y2="81917"/>
                        <a14:foregroundMark x1="20775" y1="86275" x2="22171" y2="85185"/>
                      </a14:backgroundRemoval>
                    </a14:imgEffect>
                  </a14:imgLayer>
                </a14:imgProps>
              </a:ext>
              <a:ext uri="{28A0092B-C50C-407E-A947-70E740481C1C}">
                <a14:useLocalDpi xmlns:a14="http://schemas.microsoft.com/office/drawing/2010/main"/>
              </a:ext>
            </a:extLst>
          </a:blip>
          <a:srcRect/>
          <a:stretch>
            <a:fillRect/>
          </a:stretch>
        </p:blipFill>
        <p:spPr bwMode="auto">
          <a:xfrm>
            <a:off x="5727996" y="98633"/>
            <a:ext cx="3275808" cy="233115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5"/>
          <p:cNvGrpSpPr>
            <a:grpSpLocks/>
          </p:cNvGrpSpPr>
          <p:nvPr>
            <p:custDataLst>
              <p:tags r:id="rId8"/>
            </p:custDataLst>
          </p:nvPr>
        </p:nvGrpSpPr>
        <p:grpSpPr bwMode="auto">
          <a:xfrm>
            <a:off x="910556" y="1626049"/>
            <a:ext cx="1515467" cy="906923"/>
            <a:chOff x="391" y="2304"/>
            <a:chExt cx="1043" cy="792"/>
          </a:xfrm>
        </p:grpSpPr>
        <p:sp>
          <p:nvSpPr>
            <p:cNvPr id="11" name="Line 7"/>
            <p:cNvSpPr>
              <a:spLocks noChangeShapeType="1"/>
            </p:cNvSpPr>
            <p:nvPr/>
          </p:nvSpPr>
          <p:spPr bwMode="auto">
            <a:xfrm flipH="1">
              <a:off x="909" y="2304"/>
              <a:ext cx="5" cy="77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12" name="Oval 8"/>
            <p:cNvSpPr>
              <a:spLocks noChangeArrowheads="1"/>
            </p:cNvSpPr>
            <p:nvPr/>
          </p:nvSpPr>
          <p:spPr bwMode="auto">
            <a:xfrm>
              <a:off x="861" y="2539"/>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13" name="Line 9"/>
            <p:cNvSpPr>
              <a:spLocks noChangeShapeType="1"/>
            </p:cNvSpPr>
            <p:nvPr/>
          </p:nvSpPr>
          <p:spPr bwMode="auto">
            <a:xfrm>
              <a:off x="774" y="2539"/>
              <a:ext cx="131" cy="27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14" name="Rectangle 14"/>
            <p:cNvSpPr>
              <a:spLocks noChangeArrowheads="1"/>
            </p:cNvSpPr>
            <p:nvPr/>
          </p:nvSpPr>
          <p:spPr bwMode="auto">
            <a:xfrm rot="-5400000">
              <a:off x="674" y="2815"/>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600" b="1">
                  <a:solidFill>
                    <a:srgbClr val="000000"/>
                  </a:solidFill>
                  <a:effectLst>
                    <a:outerShdw blurRad="38100" dist="38100" dir="2700000" algn="tl">
                      <a:srgbClr val="FFFFFF"/>
                    </a:outerShdw>
                  </a:effectLst>
                  <a:latin typeface="Times New Roman" pitchFamily="18" charset="0"/>
                </a:rPr>
                <a:t>14</a:t>
              </a:r>
            </a:p>
          </p:txBody>
        </p:sp>
        <p:sp>
          <p:nvSpPr>
            <p:cNvPr id="15" name="Rectangle 15"/>
            <p:cNvSpPr>
              <a:spLocks noChangeArrowheads="1"/>
            </p:cNvSpPr>
            <p:nvPr/>
          </p:nvSpPr>
          <p:spPr bwMode="auto">
            <a:xfrm rot="-5400000">
              <a:off x="674" y="2375"/>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600" b="1">
                  <a:solidFill>
                    <a:srgbClr val="000000"/>
                  </a:solidFill>
                  <a:effectLst>
                    <a:outerShdw blurRad="38100" dist="38100" dir="2700000" algn="tl">
                      <a:srgbClr val="FFFFFF"/>
                    </a:outerShdw>
                  </a:effectLst>
                  <a:latin typeface="Times New Roman" pitchFamily="18" charset="0"/>
                </a:rPr>
                <a:t>13</a:t>
              </a:r>
            </a:p>
          </p:txBody>
        </p:sp>
        <p:sp>
          <p:nvSpPr>
            <p:cNvPr id="16" name="Line 32"/>
            <p:cNvSpPr>
              <a:spLocks noChangeShapeType="1"/>
            </p:cNvSpPr>
            <p:nvPr/>
          </p:nvSpPr>
          <p:spPr bwMode="auto">
            <a:xfrm>
              <a:off x="738" y="2640"/>
              <a:ext cx="144" cy="144"/>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1600"/>
            </a:p>
          </p:txBody>
        </p:sp>
        <p:sp>
          <p:nvSpPr>
            <p:cNvPr id="17" name="Line 33"/>
            <p:cNvSpPr>
              <a:spLocks noChangeShapeType="1"/>
            </p:cNvSpPr>
            <p:nvPr/>
          </p:nvSpPr>
          <p:spPr bwMode="auto">
            <a:xfrm flipV="1">
              <a:off x="738" y="2592"/>
              <a:ext cx="48" cy="48"/>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1600"/>
            </a:p>
          </p:txBody>
        </p:sp>
        <p:sp>
          <p:nvSpPr>
            <p:cNvPr id="18" name="Rectangle 83"/>
            <p:cNvSpPr>
              <a:spLocks noChangeArrowheads="1"/>
            </p:cNvSpPr>
            <p:nvPr/>
          </p:nvSpPr>
          <p:spPr bwMode="auto">
            <a:xfrm>
              <a:off x="391" y="2544"/>
              <a:ext cx="323" cy="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1600" b="1">
                  <a:solidFill>
                    <a:srgbClr val="000000"/>
                  </a:solidFill>
                  <a:effectLst>
                    <a:outerShdw blurRad="38100" dist="38100" dir="2700000" algn="tl">
                      <a:srgbClr val="FFFFFF"/>
                    </a:outerShdw>
                  </a:effectLst>
                  <a:latin typeface="Times New Roman" pitchFamily="18" charset="0"/>
                </a:rPr>
                <a:t>-S1</a:t>
              </a:r>
              <a:endParaRPr lang="fr-FR" sz="1600" b="1">
                <a:effectLst>
                  <a:outerShdw blurRad="38100" dist="38100" dir="2700000" algn="tl">
                    <a:srgbClr val="000000"/>
                  </a:outerShdw>
                </a:effectLst>
                <a:latin typeface="Times New Roman" pitchFamily="18" charset="0"/>
              </a:endParaRPr>
            </a:p>
          </p:txBody>
        </p:sp>
        <p:sp>
          <p:nvSpPr>
            <p:cNvPr id="19" name="Line 26"/>
            <p:cNvSpPr>
              <a:spLocks noChangeShapeType="1"/>
            </p:cNvSpPr>
            <p:nvPr/>
          </p:nvSpPr>
          <p:spPr bwMode="auto">
            <a:xfrm flipH="1">
              <a:off x="1333" y="2309"/>
              <a:ext cx="4" cy="78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20" name="Oval 27"/>
            <p:cNvSpPr>
              <a:spLocks noChangeArrowheads="1"/>
            </p:cNvSpPr>
            <p:nvPr/>
          </p:nvSpPr>
          <p:spPr bwMode="auto">
            <a:xfrm>
              <a:off x="1292" y="2544"/>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21" name="Line 28"/>
            <p:cNvSpPr>
              <a:spLocks noChangeShapeType="1"/>
            </p:cNvSpPr>
            <p:nvPr/>
          </p:nvSpPr>
          <p:spPr bwMode="auto">
            <a:xfrm flipH="1">
              <a:off x="1334" y="2517"/>
              <a:ext cx="66" cy="31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22" name="Line 29"/>
            <p:cNvSpPr>
              <a:spLocks noChangeShapeType="1"/>
            </p:cNvSpPr>
            <p:nvPr/>
          </p:nvSpPr>
          <p:spPr bwMode="auto">
            <a:xfrm>
              <a:off x="1333" y="2546"/>
              <a:ext cx="101"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23" name="Rectangle 30"/>
            <p:cNvSpPr>
              <a:spLocks noChangeArrowheads="1"/>
            </p:cNvSpPr>
            <p:nvPr/>
          </p:nvSpPr>
          <p:spPr bwMode="auto">
            <a:xfrm rot="-5400000">
              <a:off x="1100" y="2822"/>
              <a:ext cx="212"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600" b="1">
                  <a:solidFill>
                    <a:srgbClr val="000000"/>
                  </a:solidFill>
                  <a:effectLst>
                    <a:outerShdw blurRad="38100" dist="38100" dir="2700000" algn="tl">
                      <a:srgbClr val="FFFFFF"/>
                    </a:outerShdw>
                  </a:effectLst>
                  <a:latin typeface="Times New Roman" pitchFamily="18" charset="0"/>
                </a:rPr>
                <a:t>12</a:t>
              </a:r>
            </a:p>
          </p:txBody>
        </p:sp>
        <p:sp>
          <p:nvSpPr>
            <p:cNvPr id="24" name="Rectangle 31"/>
            <p:cNvSpPr>
              <a:spLocks noChangeArrowheads="1"/>
            </p:cNvSpPr>
            <p:nvPr/>
          </p:nvSpPr>
          <p:spPr bwMode="auto">
            <a:xfrm rot="-5400000">
              <a:off x="1107" y="2357"/>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600" b="1">
                  <a:solidFill>
                    <a:srgbClr val="000000"/>
                  </a:solidFill>
                  <a:effectLst>
                    <a:outerShdw blurRad="38100" dist="38100" dir="2700000" algn="tl">
                      <a:srgbClr val="FFFFFF"/>
                    </a:outerShdw>
                  </a:effectLst>
                  <a:latin typeface="Times New Roman" pitchFamily="18" charset="0"/>
                </a:rPr>
                <a:t>11</a:t>
              </a:r>
            </a:p>
          </p:txBody>
        </p:sp>
        <p:sp>
          <p:nvSpPr>
            <p:cNvPr id="25" name="Line 36"/>
            <p:cNvSpPr>
              <a:spLocks noChangeShapeType="1"/>
            </p:cNvSpPr>
            <p:nvPr/>
          </p:nvSpPr>
          <p:spPr bwMode="auto">
            <a:xfrm flipH="1" flipV="1">
              <a:off x="1286" y="2613"/>
              <a:ext cx="48" cy="192"/>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1600"/>
            </a:p>
          </p:txBody>
        </p:sp>
        <p:sp>
          <p:nvSpPr>
            <p:cNvPr id="26" name="Line 37"/>
            <p:cNvSpPr>
              <a:spLocks noChangeShapeType="1"/>
            </p:cNvSpPr>
            <p:nvPr/>
          </p:nvSpPr>
          <p:spPr bwMode="auto">
            <a:xfrm>
              <a:off x="1286" y="2613"/>
              <a:ext cx="96" cy="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1600"/>
            </a:p>
          </p:txBody>
        </p:sp>
        <p:sp>
          <p:nvSpPr>
            <p:cNvPr id="27" name="Rectangle 84"/>
            <p:cNvSpPr>
              <a:spLocks noChangeArrowheads="1"/>
            </p:cNvSpPr>
            <p:nvPr/>
          </p:nvSpPr>
          <p:spPr bwMode="auto">
            <a:xfrm>
              <a:off x="960" y="2544"/>
              <a:ext cx="323" cy="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1600" b="1" dirty="0">
                  <a:solidFill>
                    <a:srgbClr val="000000"/>
                  </a:solidFill>
                  <a:effectLst>
                    <a:outerShdw blurRad="38100" dist="38100" dir="2700000" algn="tl">
                      <a:srgbClr val="FFFFFF"/>
                    </a:outerShdw>
                  </a:effectLst>
                  <a:latin typeface="Times New Roman" pitchFamily="18" charset="0"/>
                </a:rPr>
                <a:t>-S2</a:t>
              </a:r>
              <a:endParaRPr lang="fr-FR" sz="1600" b="1" dirty="0">
                <a:effectLst>
                  <a:outerShdw blurRad="38100" dist="38100" dir="2700000" algn="tl">
                    <a:srgbClr val="000000"/>
                  </a:outerShdw>
                </a:effectLst>
                <a:latin typeface="Times New Roman" pitchFamily="18" charset="0"/>
              </a:endParaRPr>
            </a:p>
          </p:txBody>
        </p:sp>
      </p:grpSp>
      <p:grpSp>
        <p:nvGrpSpPr>
          <p:cNvPr id="9" name="Groupe 8"/>
          <p:cNvGrpSpPr/>
          <p:nvPr>
            <p:custDataLst>
              <p:tags r:id="rId9"/>
            </p:custDataLst>
          </p:nvPr>
        </p:nvGrpSpPr>
        <p:grpSpPr>
          <a:xfrm>
            <a:off x="4023077" y="1571382"/>
            <a:ext cx="1275987" cy="989767"/>
            <a:chOff x="3201243" y="3062292"/>
            <a:chExt cx="1739899" cy="1363664"/>
          </a:xfrm>
        </p:grpSpPr>
        <p:grpSp>
          <p:nvGrpSpPr>
            <p:cNvPr id="28" name="Group 95"/>
            <p:cNvGrpSpPr>
              <a:grpSpLocks/>
            </p:cNvGrpSpPr>
            <p:nvPr/>
          </p:nvGrpSpPr>
          <p:grpSpPr bwMode="auto">
            <a:xfrm>
              <a:off x="3201243" y="3062292"/>
              <a:ext cx="1739899" cy="1363664"/>
              <a:chOff x="344" y="2237"/>
              <a:chExt cx="1096" cy="859"/>
            </a:xfrm>
          </p:grpSpPr>
          <p:sp>
            <p:nvSpPr>
              <p:cNvPr id="29" name="Line 7"/>
              <p:cNvSpPr>
                <a:spLocks noChangeShapeType="1"/>
              </p:cNvSpPr>
              <p:nvPr/>
            </p:nvSpPr>
            <p:spPr bwMode="auto">
              <a:xfrm flipH="1">
                <a:off x="909" y="2304"/>
                <a:ext cx="5" cy="77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30" name="Oval 8"/>
              <p:cNvSpPr>
                <a:spLocks noChangeArrowheads="1"/>
              </p:cNvSpPr>
              <p:nvPr/>
            </p:nvSpPr>
            <p:spPr bwMode="auto">
              <a:xfrm>
                <a:off x="861" y="2539"/>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31" name="Line 9"/>
              <p:cNvSpPr>
                <a:spLocks noChangeShapeType="1"/>
              </p:cNvSpPr>
              <p:nvPr/>
            </p:nvSpPr>
            <p:spPr bwMode="auto">
              <a:xfrm>
                <a:off x="774" y="2539"/>
                <a:ext cx="131" cy="27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32" name="Rectangle 14"/>
              <p:cNvSpPr>
                <a:spLocks noChangeArrowheads="1"/>
              </p:cNvSpPr>
              <p:nvPr/>
            </p:nvSpPr>
            <p:spPr bwMode="auto">
              <a:xfrm rot="16200000">
                <a:off x="648" y="2835"/>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600" b="1" dirty="0">
                    <a:solidFill>
                      <a:srgbClr val="000000"/>
                    </a:solidFill>
                    <a:effectLst>
                      <a:outerShdw blurRad="38100" dist="38100" dir="2700000" algn="tl">
                        <a:srgbClr val="FFFFFF"/>
                      </a:outerShdw>
                    </a:effectLst>
                    <a:latin typeface="Times New Roman" pitchFamily="18" charset="0"/>
                  </a:rPr>
                  <a:t>14</a:t>
                </a:r>
              </a:p>
            </p:txBody>
          </p:sp>
          <p:sp>
            <p:nvSpPr>
              <p:cNvPr id="33" name="Rectangle 15"/>
              <p:cNvSpPr>
                <a:spLocks noChangeArrowheads="1"/>
              </p:cNvSpPr>
              <p:nvPr/>
            </p:nvSpPr>
            <p:spPr bwMode="auto">
              <a:xfrm rot="16200000">
                <a:off x="639" y="2323"/>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600" b="1" dirty="0">
                    <a:solidFill>
                      <a:srgbClr val="000000"/>
                    </a:solidFill>
                    <a:effectLst>
                      <a:outerShdw blurRad="38100" dist="38100" dir="2700000" algn="tl">
                        <a:srgbClr val="FFFFFF"/>
                      </a:outerShdw>
                    </a:effectLst>
                    <a:latin typeface="Times New Roman" pitchFamily="18" charset="0"/>
                  </a:rPr>
                  <a:t>13</a:t>
                </a:r>
              </a:p>
            </p:txBody>
          </p:sp>
          <p:sp>
            <p:nvSpPr>
              <p:cNvPr id="34" name="Line 32"/>
              <p:cNvSpPr>
                <a:spLocks noChangeShapeType="1"/>
              </p:cNvSpPr>
              <p:nvPr/>
            </p:nvSpPr>
            <p:spPr bwMode="auto">
              <a:xfrm flipV="1">
                <a:off x="738" y="2709"/>
                <a:ext cx="101" cy="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1600"/>
              </a:p>
            </p:txBody>
          </p:sp>
          <p:sp>
            <p:nvSpPr>
              <p:cNvPr id="36" name="Rectangle 83"/>
              <p:cNvSpPr>
                <a:spLocks noChangeArrowheads="1"/>
              </p:cNvSpPr>
              <p:nvPr/>
            </p:nvSpPr>
            <p:spPr bwMode="auto">
              <a:xfrm>
                <a:off x="344" y="2405"/>
                <a:ext cx="37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1600" b="1" dirty="0">
                    <a:solidFill>
                      <a:srgbClr val="000000"/>
                    </a:solidFill>
                    <a:effectLst>
                      <a:outerShdw blurRad="38100" dist="38100" dir="2700000" algn="tl">
                        <a:srgbClr val="FFFFFF"/>
                      </a:outerShdw>
                    </a:effectLst>
                    <a:latin typeface="Times New Roman" pitchFamily="18" charset="0"/>
                  </a:rPr>
                  <a:t>-S1</a:t>
                </a:r>
                <a:endParaRPr lang="fr-FR" sz="1600" b="1" dirty="0">
                  <a:effectLst>
                    <a:outerShdw blurRad="38100" dist="38100" dir="2700000" algn="tl">
                      <a:srgbClr val="000000"/>
                    </a:outerShdw>
                  </a:effectLst>
                  <a:latin typeface="Times New Roman" pitchFamily="18" charset="0"/>
                </a:endParaRPr>
              </a:p>
            </p:txBody>
          </p:sp>
          <p:sp>
            <p:nvSpPr>
              <p:cNvPr id="37" name="Line 26"/>
              <p:cNvSpPr>
                <a:spLocks noChangeShapeType="1"/>
              </p:cNvSpPr>
              <p:nvPr/>
            </p:nvSpPr>
            <p:spPr bwMode="auto">
              <a:xfrm flipH="1">
                <a:off x="1333" y="2309"/>
                <a:ext cx="4" cy="78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38" name="Oval 27"/>
              <p:cNvSpPr>
                <a:spLocks noChangeArrowheads="1"/>
              </p:cNvSpPr>
              <p:nvPr/>
            </p:nvSpPr>
            <p:spPr bwMode="auto">
              <a:xfrm>
                <a:off x="1292" y="2544"/>
                <a:ext cx="99" cy="273"/>
              </a:xfrm>
              <a:prstGeom prst="ellipse">
                <a:avLst/>
              </a:prstGeom>
              <a:solidFill>
                <a:schemeClr val="bg1"/>
              </a:solidFill>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39" name="Line 28"/>
              <p:cNvSpPr>
                <a:spLocks noChangeShapeType="1"/>
              </p:cNvSpPr>
              <p:nvPr/>
            </p:nvSpPr>
            <p:spPr bwMode="auto">
              <a:xfrm flipH="1">
                <a:off x="1334" y="2517"/>
                <a:ext cx="66" cy="31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40" name="Line 29"/>
              <p:cNvSpPr>
                <a:spLocks noChangeShapeType="1"/>
              </p:cNvSpPr>
              <p:nvPr/>
            </p:nvSpPr>
            <p:spPr bwMode="auto">
              <a:xfrm>
                <a:off x="1316" y="2539"/>
                <a:ext cx="124" cy="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sz="1600"/>
              </a:p>
            </p:txBody>
          </p:sp>
          <p:sp>
            <p:nvSpPr>
              <p:cNvPr id="41" name="Rectangle 30"/>
              <p:cNvSpPr>
                <a:spLocks noChangeArrowheads="1"/>
              </p:cNvSpPr>
              <p:nvPr/>
            </p:nvSpPr>
            <p:spPr bwMode="auto">
              <a:xfrm rot="16200000">
                <a:off x="1075" y="2828"/>
                <a:ext cx="212"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600" b="1" dirty="0">
                    <a:solidFill>
                      <a:srgbClr val="000000"/>
                    </a:solidFill>
                    <a:effectLst>
                      <a:outerShdw blurRad="38100" dist="38100" dir="2700000" algn="tl">
                        <a:srgbClr val="FFFFFF"/>
                      </a:outerShdw>
                    </a:effectLst>
                    <a:latin typeface="Times New Roman" pitchFamily="18" charset="0"/>
                  </a:rPr>
                  <a:t>12</a:t>
                </a:r>
              </a:p>
            </p:txBody>
          </p:sp>
          <p:sp>
            <p:nvSpPr>
              <p:cNvPr id="42" name="Rectangle 31"/>
              <p:cNvSpPr>
                <a:spLocks noChangeArrowheads="1"/>
              </p:cNvSpPr>
              <p:nvPr/>
            </p:nvSpPr>
            <p:spPr bwMode="auto">
              <a:xfrm rot="16200000">
                <a:off x="1075" y="2290"/>
                <a:ext cx="213" cy="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p>
                <a:pPr>
                  <a:spcBef>
                    <a:spcPct val="0"/>
                  </a:spcBef>
                  <a:buFontTx/>
                  <a:buNone/>
                </a:pPr>
                <a:r>
                  <a:rPr lang="fr-FR" sz="1600" b="1" dirty="0">
                    <a:solidFill>
                      <a:srgbClr val="000000"/>
                    </a:solidFill>
                    <a:effectLst>
                      <a:outerShdw blurRad="38100" dist="38100" dir="2700000" algn="tl">
                        <a:srgbClr val="FFFFFF"/>
                      </a:outerShdw>
                    </a:effectLst>
                    <a:latin typeface="Times New Roman" pitchFamily="18" charset="0"/>
                  </a:rPr>
                  <a:t>11</a:t>
                </a:r>
              </a:p>
            </p:txBody>
          </p:sp>
          <p:sp>
            <p:nvSpPr>
              <p:cNvPr id="44" name="Line 37"/>
              <p:cNvSpPr>
                <a:spLocks noChangeShapeType="1"/>
              </p:cNvSpPr>
              <p:nvPr/>
            </p:nvSpPr>
            <p:spPr bwMode="auto">
              <a:xfrm>
                <a:off x="1245" y="2650"/>
                <a:ext cx="131" cy="0"/>
              </a:xfrm>
              <a:prstGeom prst="line">
                <a:avLst/>
              </a:prstGeom>
              <a:noFill/>
              <a:ln w="28575">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sz="1600"/>
              </a:p>
            </p:txBody>
          </p:sp>
          <p:sp>
            <p:nvSpPr>
              <p:cNvPr id="45" name="Rectangle 84"/>
              <p:cNvSpPr>
                <a:spLocks noChangeArrowheads="1"/>
              </p:cNvSpPr>
              <p:nvPr/>
            </p:nvSpPr>
            <p:spPr bwMode="auto">
              <a:xfrm>
                <a:off x="889" y="2387"/>
                <a:ext cx="37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buFontTx/>
                  <a:buNone/>
                </a:pPr>
                <a:r>
                  <a:rPr lang="fr-FR" sz="1600" b="1" dirty="0">
                    <a:solidFill>
                      <a:srgbClr val="000000"/>
                    </a:solidFill>
                    <a:effectLst>
                      <a:outerShdw blurRad="38100" dist="38100" dir="2700000" algn="tl">
                        <a:srgbClr val="FFFFFF"/>
                      </a:outerShdw>
                    </a:effectLst>
                    <a:latin typeface="Times New Roman" pitchFamily="18" charset="0"/>
                  </a:rPr>
                  <a:t>-S2</a:t>
                </a:r>
                <a:endParaRPr lang="fr-FR" sz="1600" b="1" dirty="0">
                  <a:effectLst>
                    <a:outerShdw blurRad="38100" dist="38100" dir="2700000" algn="tl">
                      <a:srgbClr val="000000"/>
                    </a:outerShdw>
                  </a:effectLst>
                  <a:latin typeface="Times New Roman" pitchFamily="18" charset="0"/>
                </a:endParaRPr>
              </a:p>
            </p:txBody>
          </p:sp>
        </p:grpSp>
        <p:sp>
          <p:nvSpPr>
            <p:cNvPr id="8" name="Ellipse 7"/>
            <p:cNvSpPr/>
            <p:nvPr/>
          </p:nvSpPr>
          <p:spPr>
            <a:xfrm>
              <a:off x="3753496" y="3753098"/>
              <a:ext cx="98424" cy="107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7" name="Ellipse 46"/>
            <p:cNvSpPr/>
            <p:nvPr/>
          </p:nvSpPr>
          <p:spPr>
            <a:xfrm>
              <a:off x="4532361" y="3660970"/>
              <a:ext cx="98424" cy="1079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sp>
        <p:nvSpPr>
          <p:cNvPr id="46" name="ZoneTexte 45"/>
          <p:cNvSpPr txBox="1"/>
          <p:nvPr>
            <p:custDataLst>
              <p:tags r:id="rId10"/>
            </p:custDataLst>
          </p:nvPr>
        </p:nvSpPr>
        <p:spPr>
          <a:xfrm>
            <a:off x="2843808" y="1781840"/>
            <a:ext cx="1096710" cy="369332"/>
          </a:xfrm>
          <a:prstGeom prst="rect">
            <a:avLst/>
          </a:prstGeom>
          <a:noFill/>
        </p:spPr>
        <p:txBody>
          <a:bodyPr wrap="none" rtlCol="0">
            <a:spAutoFit/>
          </a:bodyPr>
          <a:lstStyle/>
          <a:p>
            <a:r>
              <a:rPr lang="fr-FR" b="1" u="sng" dirty="0" smtClean="0"/>
              <a:t>Symboles</a:t>
            </a:r>
            <a:endParaRPr lang="fr-FR" b="1" u="sng" dirty="0"/>
          </a:p>
        </p:txBody>
      </p:sp>
    </p:spTree>
    <p:extLst>
      <p:ext uri="{BB962C8B-B14F-4D97-AF65-F5344CB8AC3E}">
        <p14:creationId xmlns:p14="http://schemas.microsoft.com/office/powerpoint/2010/main" val="348148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par>
                          <p:cTn id="32" fill="hold">
                            <p:stCondLst>
                              <p:cond delay="3000"/>
                            </p:stCondLst>
                            <p:childTnLst>
                              <p:par>
                                <p:cTn id="33" presetID="53" presetClass="entr" presetSubtype="16" fill="hold" nodeType="afterEffect">
                                  <p:stCondLst>
                                    <p:cond delay="0"/>
                                  </p:stCondLst>
                                  <p:childTnLst>
                                    <p:set>
                                      <p:cBhvr>
                                        <p:cTn id="34" dur="1" fill="hold">
                                          <p:stCondLst>
                                            <p:cond delay="0"/>
                                          </p:stCondLst>
                                        </p:cTn>
                                        <p:tgtEl>
                                          <p:spTgt spid="6148"/>
                                        </p:tgtEl>
                                        <p:attrNameLst>
                                          <p:attrName>style.visibility</p:attrName>
                                        </p:attrNameLst>
                                      </p:cBhvr>
                                      <p:to>
                                        <p:strVal val="visible"/>
                                      </p:to>
                                    </p:set>
                                    <p:anim calcmode="lin" valueType="num">
                                      <p:cBhvr>
                                        <p:cTn id="35" dur="500" fill="hold"/>
                                        <p:tgtEl>
                                          <p:spTgt spid="6148"/>
                                        </p:tgtEl>
                                        <p:attrNameLst>
                                          <p:attrName>ppt_w</p:attrName>
                                        </p:attrNameLst>
                                      </p:cBhvr>
                                      <p:tavLst>
                                        <p:tav tm="0">
                                          <p:val>
                                            <p:fltVal val="0"/>
                                          </p:val>
                                        </p:tav>
                                        <p:tav tm="100000">
                                          <p:val>
                                            <p:strVal val="#ppt_w"/>
                                          </p:val>
                                        </p:tav>
                                      </p:tavLst>
                                    </p:anim>
                                    <p:anim calcmode="lin" valueType="num">
                                      <p:cBhvr>
                                        <p:cTn id="36" dur="500" fill="hold"/>
                                        <p:tgtEl>
                                          <p:spTgt spid="6148"/>
                                        </p:tgtEl>
                                        <p:attrNameLst>
                                          <p:attrName>ppt_h</p:attrName>
                                        </p:attrNameLst>
                                      </p:cBhvr>
                                      <p:tavLst>
                                        <p:tav tm="0">
                                          <p:val>
                                            <p:fltVal val="0"/>
                                          </p:val>
                                        </p:tav>
                                        <p:tav tm="100000">
                                          <p:val>
                                            <p:strVal val="#ppt_h"/>
                                          </p:val>
                                        </p:tav>
                                      </p:tavLst>
                                    </p:anim>
                                    <p:animEffect transition="in" filter="fade">
                                      <p:cBhvr>
                                        <p:cTn id="37" dur="500"/>
                                        <p:tgtEl>
                                          <p:spTgt spid="6148"/>
                                        </p:tgtEl>
                                      </p:cBhvr>
                                    </p:animEffect>
                                  </p:childTnLst>
                                </p:cTn>
                              </p:par>
                            </p:childTnLst>
                          </p:cTn>
                        </p:par>
                        <p:par>
                          <p:cTn id="38" fill="hold">
                            <p:stCondLst>
                              <p:cond delay="3500"/>
                            </p:stCondLst>
                            <p:childTnLst>
                              <p:par>
                                <p:cTn id="39" presetID="53" presetClass="entr" presetSubtype="16"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fltVal val="0"/>
                                          </p:val>
                                        </p:tav>
                                        <p:tav tm="100000">
                                          <p:val>
                                            <p:strVal val="#ppt_w"/>
                                          </p:val>
                                        </p:tav>
                                      </p:tavLst>
                                    </p:anim>
                                    <p:anim calcmode="lin" valueType="num">
                                      <p:cBhvr>
                                        <p:cTn id="42" dur="500" fill="hold"/>
                                        <p:tgtEl>
                                          <p:spTgt spid="6"/>
                                        </p:tgtEl>
                                        <p:attrNameLst>
                                          <p:attrName>ppt_h</p:attrName>
                                        </p:attrNameLst>
                                      </p:cBhvr>
                                      <p:tavLst>
                                        <p:tav tm="0">
                                          <p:val>
                                            <p:fltVal val="0"/>
                                          </p:val>
                                        </p:tav>
                                        <p:tav tm="100000">
                                          <p:val>
                                            <p:strVal val="#ppt_h"/>
                                          </p:val>
                                        </p:tav>
                                      </p:tavLst>
                                    </p:anim>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par>
                          <p:cTn id="49" fill="hold">
                            <p:stCondLst>
                              <p:cond delay="500"/>
                            </p:stCondLst>
                            <p:childTnLst>
                              <p:par>
                                <p:cTn id="50" presetID="53" presetClass="entr" presetSubtype="16" fill="hold" nodeType="afterEffect">
                                  <p:stCondLst>
                                    <p:cond delay="0"/>
                                  </p:stCondLst>
                                  <p:childTnLst>
                                    <p:set>
                                      <p:cBhvr>
                                        <p:cTn id="51" dur="1" fill="hold">
                                          <p:stCondLst>
                                            <p:cond delay="0"/>
                                          </p:stCondLst>
                                        </p:cTn>
                                        <p:tgtEl>
                                          <p:spTgt spid="6146"/>
                                        </p:tgtEl>
                                        <p:attrNameLst>
                                          <p:attrName>style.visibility</p:attrName>
                                        </p:attrNameLst>
                                      </p:cBhvr>
                                      <p:to>
                                        <p:strVal val="visible"/>
                                      </p:to>
                                    </p:set>
                                    <p:anim calcmode="lin" valueType="num">
                                      <p:cBhvr>
                                        <p:cTn id="52" dur="500" fill="hold"/>
                                        <p:tgtEl>
                                          <p:spTgt spid="6146"/>
                                        </p:tgtEl>
                                        <p:attrNameLst>
                                          <p:attrName>ppt_w</p:attrName>
                                        </p:attrNameLst>
                                      </p:cBhvr>
                                      <p:tavLst>
                                        <p:tav tm="0">
                                          <p:val>
                                            <p:fltVal val="0"/>
                                          </p:val>
                                        </p:tav>
                                        <p:tav tm="100000">
                                          <p:val>
                                            <p:strVal val="#ppt_w"/>
                                          </p:val>
                                        </p:tav>
                                      </p:tavLst>
                                    </p:anim>
                                    <p:anim calcmode="lin" valueType="num">
                                      <p:cBhvr>
                                        <p:cTn id="53" dur="500" fill="hold"/>
                                        <p:tgtEl>
                                          <p:spTgt spid="6146"/>
                                        </p:tgtEl>
                                        <p:attrNameLst>
                                          <p:attrName>ppt_h</p:attrName>
                                        </p:attrNameLst>
                                      </p:cBhvr>
                                      <p:tavLst>
                                        <p:tav tm="0">
                                          <p:val>
                                            <p:fltVal val="0"/>
                                          </p:val>
                                        </p:tav>
                                        <p:tav tm="100000">
                                          <p:val>
                                            <p:strVal val="#ppt_h"/>
                                          </p:val>
                                        </p:tav>
                                      </p:tavLst>
                                    </p:anim>
                                    <p:animEffect transition="in" filter="fade">
                                      <p:cBhvr>
                                        <p:cTn id="54"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4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0e3622f1b2db96c7c25d2f8eb2a253695b4be2"/>
  <p:tag name="ISPRING_SCORM_REPORT_STATUS" val="1"/>
  <p:tag name="GENSWF_OUTPUT_FILE_NAME" val="capteurs intro et TOR5"/>
  <p:tag name="ISPRING_RESOURCE_PATHS_HASH_PRESENTER" val="dd8dca3697b983d95c83e4bd869817c05334e0"/>
  <p:tag name="ISPRING_ULTRA_SCORM_COURSE_ID" val="8284177A-A129-4E3C-85E4-8D9C53CB7F95"/>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OO5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u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5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u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u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k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uTFHlBOzImkAAABuAAAAHAAAAHVuaXZlcnNhbC9sb2NhbF9zZXR0aW5ncy54bWwNzDEOgzAMQNGdU1jeKe3WgcDGVpbSA1jERZEcG5GA4PZk+8PTb/szChy8pWDq8PV4IrDO5oMuDn/TUL8RUib1JKbsUA2h76pWbCb5cs4FJliFLt4mjiUyjxSLHHYRqOFTXv/AHpuuugFQSwMEFAACAAgAJJP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u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5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5MUcZ1RGpSgAAAGoAAAAbAAAAdW5pdmVyc2FsL3VuaXZlcnNhbC5wbmcueG1ss7GvyM1RKEstKs7Mz7NVMtQzULK34+WyKShKLctMLVeoAIoZ6RlAgJJCJSq3PDOlJMNWydLYHCGWkZqZnlFiq2RuYAwX1AcaCQBQSwECAAAUAAIACADjuTFHWn+5mToEAADhDgAAHQAAAAAAAAABAAAAAAAAAAAAdW5pdmVyc2FsL2NvbW1vbl9tZXNzYWdlcy5sbmdQSwECAAAUAAIACADjuTFHmd7J2s4DAAAxDwAAJwAAAAAAAAABAAAAAAB1BAAAdW5pdmVyc2FsL2ZsYXNoX3B1Ymxpc2hpbmdfc2V0dGluZ3MueG1sUEsBAgAAFAACAAgA47kxR++DwV62AgAAUAoAACEAAAAAAAAAAQAAAAAAiAgAAHVuaXZlcnNhbC9mbGFzaF9za2luX3NldHRpbmdzLnhtbFBLAQIAABQAAgAIAOO5MUeyfOT/owMAAEIOAAAmAAAAAAAAAAEAAAAAAH0LAAB1bml2ZXJzYWwvaHRtbF9wdWJsaXNoaW5nX3NldHRpbmdzLnhtbFBLAQIAABQAAgAIAOO5MUdCreo6ngEAAC0GAAAfAAAAAAAAAAEAAAAAAGQPAAB1bml2ZXJzYWwvaHRtbF9za2luX3NldHRpbmdzLmpzUEsBAgAAFAACAAgA47kxR5ZRcFq6AAAAowEAABoAAAAAAAAAAQAAAAAAPxEAAHVuaXZlcnNhbC9pMThuX3ByZXNldHMueG1sUEsBAgAAFAACAAgA47kxR5QTsyJpAAAAbgAAABwAAAAAAAAAAQAAAAAAMRIAAHVuaXZlcnNhbC9sb2NhbF9zZXR0aW5ncy54bWxQSwECAAAUAAIACAAkk/RGiiTiqPoCAACwCAAAFAAAAAAAAAABAAAAAADUEgAAdW5pdmVyc2FsL3BsYXllci54bWxQSwECAAAUAAIACADjuTFHNdvZrWgBAADzAgAAKQAAAAAAAAABAAAAAAAAFgAAdW5pdmVyc2FsL3NraW5fY3VzdG9taXphdGlvbl9zZXR0aW5ncy54bWxQSwECAAAUAAIACADkuTFHFJUPwnoRAACcIwAAFwAAAAAAAAAAAAAAAACvFwAAdW5pdmVyc2FsL3VuaXZlcnNhbC5wbmdQSwECAAAUAAIACADluTFHGdURqUoAAABqAAAAGwAAAAAAAAABAAAAAABeKQAAdW5pdmVyc2FsL3VuaXZlcnNhbC5wbmcueG1sUEsFBgAAAAALAAsASQMAAOEpAAAAAA=="/>
  <p:tag name="ISPRING_SCORM_ENDPOINT" val="&lt;endpoint&gt;&lt;enable&gt;0&lt;/enable&gt;&lt;lrs&gt;http://&lt;/lrs&gt;&lt;auth&gt;0&lt;/auth&gt;&lt;login&gt;&lt;/login&gt;&lt;password&gt;&lt;/password&gt;&lt;key&gt;&lt;/key&gt;&lt;name&gt;&lt;/name&gt;&lt;email&gt;&lt;/email&gt;&lt;/endpoint&gt;&#10;"/>
  <p:tag name="ISPRING_ULTRA_SCORM_COURCE_TITLE" val="Capteurs intro et Tout ou rien F"/>
  <p:tag name="ISPRING_ULTRA_SCORM_LESSON_TITLE" val="Capteurs Intro et TOR F"/>
  <p:tag name="ISPRING_PRESENTATION_TITLE" val="capteurs intro_TOR F"/>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0"/>
</p:tagLst>
</file>

<file path=ppt/tags/tag109.xml><?xml version="1.0" encoding="utf-8"?>
<p:tagLst xmlns:a="http://schemas.openxmlformats.org/drawingml/2006/main" xmlns:r="http://schemas.openxmlformats.org/officeDocument/2006/relationships" xmlns:p="http://schemas.openxmlformats.org/presentationml/2006/main">
  <p:tag name="NUM" val="11"/>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1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4"/>
</p:tagLst>
</file>

<file path=ppt/tags/tag115.xml><?xml version="1.0" encoding="utf-8"?>
<p:tagLst xmlns:a="http://schemas.openxmlformats.org/drawingml/2006/main" xmlns:r="http://schemas.openxmlformats.org/officeDocument/2006/relationships" xmlns:p="http://schemas.openxmlformats.org/presentationml/2006/main">
  <p:tag name="NUM" val="5"/>
</p:tagLst>
</file>

<file path=ppt/tags/tag116.xml><?xml version="1.0" encoding="utf-8"?>
<p:tagLst xmlns:a="http://schemas.openxmlformats.org/drawingml/2006/main" xmlns:r="http://schemas.openxmlformats.org/officeDocument/2006/relationships" xmlns:p="http://schemas.openxmlformats.org/presentationml/2006/main">
  <p:tag name="NUM" val="6"/>
</p:tagLst>
</file>

<file path=ppt/tags/tag117.xml><?xml version="1.0" encoding="utf-8"?>
<p:tagLst xmlns:a="http://schemas.openxmlformats.org/drawingml/2006/main" xmlns:r="http://schemas.openxmlformats.org/officeDocument/2006/relationships" xmlns:p="http://schemas.openxmlformats.org/presentationml/2006/main">
  <p:tag name="NUM" val="7"/>
</p:tagLst>
</file>

<file path=ppt/tags/tag118.xml><?xml version="1.0" encoding="utf-8"?>
<p:tagLst xmlns:a="http://schemas.openxmlformats.org/drawingml/2006/main" xmlns:r="http://schemas.openxmlformats.org/officeDocument/2006/relationships" xmlns:p="http://schemas.openxmlformats.org/presentationml/2006/main">
  <p:tag name="NUM" val="8"/>
</p:tagLst>
</file>

<file path=ppt/tags/tag119.xml><?xml version="1.0" encoding="utf-8"?>
<p:tagLst xmlns:a="http://schemas.openxmlformats.org/drawingml/2006/main" xmlns:r="http://schemas.openxmlformats.org/officeDocument/2006/relationships" xmlns:p="http://schemas.openxmlformats.org/presentationml/2006/main">
  <p:tag name="NUM" val="9"/>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10"/>
</p:tagLst>
</file>

<file path=ppt/tags/tag121.xml><?xml version="1.0" encoding="utf-8"?>
<p:tagLst xmlns:a="http://schemas.openxmlformats.org/drawingml/2006/main" xmlns:r="http://schemas.openxmlformats.org/officeDocument/2006/relationships" xmlns:p="http://schemas.openxmlformats.org/presentationml/2006/main">
  <p:tag name="NUM" val="11"/>
</p:tagLst>
</file>

<file path=ppt/tags/tag122.xml><?xml version="1.0" encoding="utf-8"?>
<p:tagLst xmlns:a="http://schemas.openxmlformats.org/drawingml/2006/main" xmlns:r="http://schemas.openxmlformats.org/officeDocument/2006/relationships" xmlns:p="http://schemas.openxmlformats.org/presentationml/2006/main">
  <p:tag name="NUM" val="12"/>
</p:tagLst>
</file>

<file path=ppt/tags/tag123.xml><?xml version="1.0" encoding="utf-8"?>
<p:tagLst xmlns:a="http://schemas.openxmlformats.org/drawingml/2006/main" xmlns:r="http://schemas.openxmlformats.org/officeDocument/2006/relationships" xmlns:p="http://schemas.openxmlformats.org/presentationml/2006/main">
  <p:tag name="NUM" val="13"/>
</p:tagLst>
</file>

<file path=ppt/tags/tag124.xml><?xml version="1.0" encoding="utf-8"?>
<p:tagLst xmlns:a="http://schemas.openxmlformats.org/drawingml/2006/main" xmlns:r="http://schemas.openxmlformats.org/officeDocument/2006/relationships" xmlns:p="http://schemas.openxmlformats.org/presentationml/2006/main">
  <p:tag name="NUM" val="14"/>
</p:tagLst>
</file>

<file path=ppt/tags/tag125.xml><?xml version="1.0" encoding="utf-8"?>
<p:tagLst xmlns:a="http://schemas.openxmlformats.org/drawingml/2006/main" xmlns:r="http://schemas.openxmlformats.org/officeDocument/2006/relationships" xmlns:p="http://schemas.openxmlformats.org/presentationml/2006/main">
  <p:tag name="NUM" val="15"/>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5"/>
</p:tagLst>
</file>

<file path=ppt/tags/tag131.xml><?xml version="1.0" encoding="utf-8"?>
<p:tagLst xmlns:a="http://schemas.openxmlformats.org/drawingml/2006/main" xmlns:r="http://schemas.openxmlformats.org/officeDocument/2006/relationships" xmlns:p="http://schemas.openxmlformats.org/presentationml/2006/main">
  <p:tag name="NUM" val="6"/>
</p:tagLst>
</file>

<file path=ppt/tags/tag132.xml><?xml version="1.0" encoding="utf-8"?>
<p:tagLst xmlns:a="http://schemas.openxmlformats.org/drawingml/2006/main" xmlns:r="http://schemas.openxmlformats.org/officeDocument/2006/relationships" xmlns:p="http://schemas.openxmlformats.org/presentationml/2006/main">
  <p:tag name="NUM" val="7"/>
</p:tagLst>
</file>

<file path=ppt/tags/tag133.xml><?xml version="1.0" encoding="utf-8"?>
<p:tagLst xmlns:a="http://schemas.openxmlformats.org/drawingml/2006/main" xmlns:r="http://schemas.openxmlformats.org/officeDocument/2006/relationships" xmlns:p="http://schemas.openxmlformats.org/presentationml/2006/main">
  <p:tag name="NUM" val="8"/>
</p:tagLst>
</file>

<file path=ppt/tags/tag134.xml><?xml version="1.0" encoding="utf-8"?>
<p:tagLst xmlns:a="http://schemas.openxmlformats.org/drawingml/2006/main" xmlns:r="http://schemas.openxmlformats.org/officeDocument/2006/relationships" xmlns:p="http://schemas.openxmlformats.org/presentationml/2006/main">
  <p:tag name="NUM" val="9"/>
</p:tagLst>
</file>

<file path=ppt/tags/tag135.xml><?xml version="1.0" encoding="utf-8"?>
<p:tagLst xmlns:a="http://schemas.openxmlformats.org/drawingml/2006/main" xmlns:r="http://schemas.openxmlformats.org/officeDocument/2006/relationships" xmlns:p="http://schemas.openxmlformats.org/presentationml/2006/main">
  <p:tag name="NUM" val="10"/>
</p:tagLst>
</file>

<file path=ppt/tags/tag136.xml><?xml version="1.0" encoding="utf-8"?>
<p:tagLst xmlns:a="http://schemas.openxmlformats.org/drawingml/2006/main" xmlns:r="http://schemas.openxmlformats.org/officeDocument/2006/relationships" xmlns:p="http://schemas.openxmlformats.org/presentationml/2006/main">
  <p:tag name="NUM" val="11"/>
</p:tagLst>
</file>

<file path=ppt/tags/tag137.xml><?xml version="1.0" encoding="utf-8"?>
<p:tagLst xmlns:a="http://schemas.openxmlformats.org/drawingml/2006/main" xmlns:r="http://schemas.openxmlformats.org/officeDocument/2006/relationships" xmlns:p="http://schemas.openxmlformats.org/presentationml/2006/main">
  <p:tag name="NUM" val="12"/>
</p:tagLst>
</file>

<file path=ppt/tags/tag138.xml><?xml version="1.0" encoding="utf-8"?>
<p:tagLst xmlns:a="http://schemas.openxmlformats.org/drawingml/2006/main" xmlns:r="http://schemas.openxmlformats.org/officeDocument/2006/relationships" xmlns:p="http://schemas.openxmlformats.org/presentationml/2006/main">
  <p:tag name="NUM" val="13"/>
</p:tagLst>
</file>

<file path=ppt/tags/tag139.xml><?xml version="1.0" encoding="utf-8"?>
<p:tagLst xmlns:a="http://schemas.openxmlformats.org/drawingml/2006/main" xmlns:r="http://schemas.openxmlformats.org/officeDocument/2006/relationships" xmlns:p="http://schemas.openxmlformats.org/presentationml/2006/main">
  <p:tag name="NUM" val="14"/>
</p:tagLst>
</file>

<file path=ppt/tags/tag14.xml><?xml version="1.0" encoding="utf-8"?>
<p:tagLst xmlns:a="http://schemas.openxmlformats.org/drawingml/2006/main" xmlns:r="http://schemas.openxmlformats.org/officeDocument/2006/relationships" xmlns:p="http://schemas.openxmlformats.org/presentationml/2006/main">
  <p:tag name="NUM" val="1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4"/>
</p:tagLst>
</file>

<file path=ppt/tags/tag151.xml><?xml version="1.0" encoding="utf-8"?>
<p:tagLst xmlns:a="http://schemas.openxmlformats.org/drawingml/2006/main" xmlns:r="http://schemas.openxmlformats.org/officeDocument/2006/relationships" xmlns:p="http://schemas.openxmlformats.org/presentationml/2006/main">
  <p:tag name="NUM" val="5"/>
</p:tagLst>
</file>

<file path=ppt/tags/tag152.xml><?xml version="1.0" encoding="utf-8"?>
<p:tagLst xmlns:a="http://schemas.openxmlformats.org/drawingml/2006/main" xmlns:r="http://schemas.openxmlformats.org/officeDocument/2006/relationships" xmlns:p="http://schemas.openxmlformats.org/presentationml/2006/main">
  <p:tag name="NUM" val="6"/>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5"/>
</p:tagLst>
</file>

<file path=ppt/tags/tag158.xml><?xml version="1.0" encoding="utf-8"?>
<p:tagLst xmlns:a="http://schemas.openxmlformats.org/drawingml/2006/main" xmlns:r="http://schemas.openxmlformats.org/officeDocument/2006/relationships" xmlns:p="http://schemas.openxmlformats.org/presentationml/2006/main">
  <p:tag name="NUM" val="6"/>
</p:tagLst>
</file>

<file path=ppt/tags/tag159.xml><?xml version="1.0" encoding="utf-8"?>
<p:tagLst xmlns:a="http://schemas.openxmlformats.org/drawingml/2006/main" xmlns:r="http://schemas.openxmlformats.org/officeDocument/2006/relationships" xmlns:p="http://schemas.openxmlformats.org/presentationml/2006/main">
  <p:tag name="NUM" val="7"/>
</p:tagLst>
</file>

<file path=ppt/tags/tag16.xml><?xml version="1.0" encoding="utf-8"?>
<p:tagLst xmlns:a="http://schemas.openxmlformats.org/drawingml/2006/main" xmlns:r="http://schemas.openxmlformats.org/officeDocument/2006/relationships" xmlns:p="http://schemas.openxmlformats.org/presentationml/2006/main">
  <p:tag name="NUM" val="13"/>
</p:tagLst>
</file>

<file path=ppt/tags/tag160.xml><?xml version="1.0" encoding="utf-8"?>
<p:tagLst xmlns:a="http://schemas.openxmlformats.org/drawingml/2006/main" xmlns:r="http://schemas.openxmlformats.org/officeDocument/2006/relationships" xmlns:p="http://schemas.openxmlformats.org/presentationml/2006/main">
  <p:tag name="NUM" val="8"/>
</p:tagLst>
</file>

<file path=ppt/tags/tag161.xml><?xml version="1.0" encoding="utf-8"?>
<p:tagLst xmlns:a="http://schemas.openxmlformats.org/drawingml/2006/main" xmlns:r="http://schemas.openxmlformats.org/officeDocument/2006/relationships" xmlns:p="http://schemas.openxmlformats.org/presentationml/2006/main">
  <p:tag name="NUM" val="9"/>
</p:tagLst>
</file>

<file path=ppt/tags/tag162.xml><?xml version="1.0" encoding="utf-8"?>
<p:tagLst xmlns:a="http://schemas.openxmlformats.org/drawingml/2006/main" xmlns:r="http://schemas.openxmlformats.org/officeDocument/2006/relationships" xmlns:p="http://schemas.openxmlformats.org/presentationml/2006/main">
  <p:tag name="NUM" val="10"/>
</p:tagLst>
</file>

<file path=ppt/tags/tag163.xml><?xml version="1.0" encoding="utf-8"?>
<p:tagLst xmlns:a="http://schemas.openxmlformats.org/drawingml/2006/main" xmlns:r="http://schemas.openxmlformats.org/officeDocument/2006/relationships" xmlns:p="http://schemas.openxmlformats.org/presentationml/2006/main">
  <p:tag name="NUM" val="11"/>
</p:tagLst>
</file>

<file path=ppt/tags/tag164.xml><?xml version="1.0" encoding="utf-8"?>
<p:tagLst xmlns:a="http://schemas.openxmlformats.org/drawingml/2006/main" xmlns:r="http://schemas.openxmlformats.org/officeDocument/2006/relationships" xmlns:p="http://schemas.openxmlformats.org/presentationml/2006/main">
  <p:tag name="NUM" val="12"/>
</p:tagLst>
</file>

<file path=ppt/tags/tag165.xml><?xml version="1.0" encoding="utf-8"?>
<p:tagLst xmlns:a="http://schemas.openxmlformats.org/drawingml/2006/main" xmlns:r="http://schemas.openxmlformats.org/officeDocument/2006/relationships" xmlns:p="http://schemas.openxmlformats.org/presentationml/2006/main">
  <p:tag name="NUM" val="13"/>
</p:tagLst>
</file>

<file path=ppt/tags/tag166.xml><?xml version="1.0" encoding="utf-8"?>
<p:tagLst xmlns:a="http://schemas.openxmlformats.org/drawingml/2006/main" xmlns:r="http://schemas.openxmlformats.org/officeDocument/2006/relationships" xmlns:p="http://schemas.openxmlformats.org/presentationml/2006/main">
  <p:tag name="NUM" val="14"/>
</p:tagLst>
</file>

<file path=ppt/tags/tag167.xml><?xml version="1.0" encoding="utf-8"?>
<p:tagLst xmlns:a="http://schemas.openxmlformats.org/drawingml/2006/main" xmlns:r="http://schemas.openxmlformats.org/officeDocument/2006/relationships" xmlns:p="http://schemas.openxmlformats.org/presentationml/2006/main">
  <p:tag name="NUM" val="15"/>
</p:tagLst>
</file>

<file path=ppt/tags/tag168.xml><?xml version="1.0" encoding="utf-8"?>
<p:tagLst xmlns:a="http://schemas.openxmlformats.org/drawingml/2006/main" xmlns:r="http://schemas.openxmlformats.org/officeDocument/2006/relationships" xmlns:p="http://schemas.openxmlformats.org/presentationml/2006/main">
  <p:tag name="NUM" val="16"/>
</p:tagLst>
</file>

<file path=ppt/tags/tag169.xml><?xml version="1.0" encoding="utf-8"?>
<p:tagLst xmlns:a="http://schemas.openxmlformats.org/drawingml/2006/main" xmlns:r="http://schemas.openxmlformats.org/officeDocument/2006/relationships" xmlns:p="http://schemas.openxmlformats.org/presentationml/2006/main">
  <p:tag name="NUM" val="17"/>
</p:tagLst>
</file>

<file path=ppt/tags/tag17.xml><?xml version="1.0" encoding="utf-8"?>
<p:tagLst xmlns:a="http://schemas.openxmlformats.org/drawingml/2006/main" xmlns:r="http://schemas.openxmlformats.org/officeDocument/2006/relationships" xmlns:p="http://schemas.openxmlformats.org/presentationml/2006/main">
  <p:tag name="NUM" val="14"/>
</p:tagLst>
</file>

<file path=ppt/tags/tag170.xml><?xml version="1.0" encoding="utf-8"?>
<p:tagLst xmlns:a="http://schemas.openxmlformats.org/drawingml/2006/main" xmlns:r="http://schemas.openxmlformats.org/officeDocument/2006/relationships" xmlns:p="http://schemas.openxmlformats.org/presentationml/2006/main">
  <p:tag name="NUM" val="18"/>
</p:tagLst>
</file>

<file path=ppt/tags/tag171.xml><?xml version="1.0" encoding="utf-8"?>
<p:tagLst xmlns:a="http://schemas.openxmlformats.org/drawingml/2006/main" xmlns:r="http://schemas.openxmlformats.org/officeDocument/2006/relationships" xmlns:p="http://schemas.openxmlformats.org/presentationml/2006/main">
  <p:tag name="NUM" val="19"/>
</p:tagLst>
</file>

<file path=ppt/tags/tag172.xml><?xml version="1.0" encoding="utf-8"?>
<p:tagLst xmlns:a="http://schemas.openxmlformats.org/drawingml/2006/main" xmlns:r="http://schemas.openxmlformats.org/officeDocument/2006/relationships" xmlns:p="http://schemas.openxmlformats.org/presentationml/2006/main">
  <p:tag name="NUM" val="20"/>
</p:tagLst>
</file>

<file path=ppt/tags/tag173.xml><?xml version="1.0" encoding="utf-8"?>
<p:tagLst xmlns:a="http://schemas.openxmlformats.org/drawingml/2006/main" xmlns:r="http://schemas.openxmlformats.org/officeDocument/2006/relationships" xmlns:p="http://schemas.openxmlformats.org/presentationml/2006/main">
  <p:tag name="NUM" val="21"/>
</p:tagLst>
</file>

<file path=ppt/tags/tag174.xml><?xml version="1.0" encoding="utf-8"?>
<p:tagLst xmlns:a="http://schemas.openxmlformats.org/drawingml/2006/main" xmlns:r="http://schemas.openxmlformats.org/officeDocument/2006/relationships" xmlns:p="http://schemas.openxmlformats.org/presentationml/2006/main">
  <p:tag name="NUM" val="22"/>
</p:tagLst>
</file>

<file path=ppt/tags/tag175.xml><?xml version="1.0" encoding="utf-8"?>
<p:tagLst xmlns:a="http://schemas.openxmlformats.org/drawingml/2006/main" xmlns:r="http://schemas.openxmlformats.org/officeDocument/2006/relationships" xmlns:p="http://schemas.openxmlformats.org/presentationml/2006/main">
  <p:tag name="NUM" val="23"/>
</p:tagLst>
</file>

<file path=ppt/tags/tag176.xml><?xml version="1.0" encoding="utf-8"?>
<p:tagLst xmlns:a="http://schemas.openxmlformats.org/drawingml/2006/main" xmlns:r="http://schemas.openxmlformats.org/officeDocument/2006/relationships" xmlns:p="http://schemas.openxmlformats.org/presentationml/2006/main">
  <p:tag name="NUM" val="24"/>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5"/>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7"/>
</p:tagLst>
</file>

<file path=ppt/tags/tag184.xml><?xml version="1.0" encoding="utf-8"?>
<p:tagLst xmlns:a="http://schemas.openxmlformats.org/drawingml/2006/main" xmlns:r="http://schemas.openxmlformats.org/officeDocument/2006/relationships" xmlns:p="http://schemas.openxmlformats.org/presentationml/2006/main">
  <p:tag name="NUM" val="8"/>
</p:tagLst>
</file>

<file path=ppt/tags/tag185.xml><?xml version="1.0" encoding="utf-8"?>
<p:tagLst xmlns:a="http://schemas.openxmlformats.org/drawingml/2006/main" xmlns:r="http://schemas.openxmlformats.org/officeDocument/2006/relationships" xmlns:p="http://schemas.openxmlformats.org/presentationml/2006/main">
  <p:tag name="NUM" val="9"/>
</p:tagLst>
</file>

<file path=ppt/tags/tag186.xml><?xml version="1.0" encoding="utf-8"?>
<p:tagLst xmlns:a="http://schemas.openxmlformats.org/drawingml/2006/main" xmlns:r="http://schemas.openxmlformats.org/officeDocument/2006/relationships" xmlns:p="http://schemas.openxmlformats.org/presentationml/2006/main">
  <p:tag name="NUM" val="10"/>
</p:tagLst>
</file>

<file path=ppt/tags/tag187.xml><?xml version="1.0" encoding="utf-8"?>
<p:tagLst xmlns:a="http://schemas.openxmlformats.org/drawingml/2006/main" xmlns:r="http://schemas.openxmlformats.org/officeDocument/2006/relationships" xmlns:p="http://schemas.openxmlformats.org/presentationml/2006/main">
  <p:tag name="NUM" val="11"/>
</p:tagLst>
</file>

<file path=ppt/tags/tag188.xml><?xml version="1.0" encoding="utf-8"?>
<p:tagLst xmlns:a="http://schemas.openxmlformats.org/drawingml/2006/main" xmlns:r="http://schemas.openxmlformats.org/officeDocument/2006/relationships" xmlns:p="http://schemas.openxmlformats.org/presentationml/2006/main">
  <p:tag name="NUM" val="12"/>
</p:tagLst>
</file>

<file path=ppt/tags/tag189.xml><?xml version="1.0" encoding="utf-8"?>
<p:tagLst xmlns:a="http://schemas.openxmlformats.org/drawingml/2006/main" xmlns:r="http://schemas.openxmlformats.org/officeDocument/2006/relationships" xmlns:p="http://schemas.openxmlformats.org/presentationml/2006/main">
  <p:tag name="NUM" val="13"/>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190.xml><?xml version="1.0" encoding="utf-8"?>
<p:tagLst xmlns:a="http://schemas.openxmlformats.org/drawingml/2006/main" xmlns:r="http://schemas.openxmlformats.org/officeDocument/2006/relationships" xmlns:p="http://schemas.openxmlformats.org/presentationml/2006/main">
  <p:tag name="NUM" val="14"/>
</p:tagLst>
</file>

<file path=ppt/tags/tag191.xml><?xml version="1.0" encoding="utf-8"?>
<p:tagLst xmlns:a="http://schemas.openxmlformats.org/drawingml/2006/main" xmlns:r="http://schemas.openxmlformats.org/officeDocument/2006/relationships" xmlns:p="http://schemas.openxmlformats.org/presentationml/2006/main">
  <p:tag name="NUM" val="15"/>
</p:tagLst>
</file>

<file path=ppt/tags/tag192.xml><?xml version="1.0" encoding="utf-8"?>
<p:tagLst xmlns:a="http://schemas.openxmlformats.org/drawingml/2006/main" xmlns:r="http://schemas.openxmlformats.org/officeDocument/2006/relationships" xmlns:p="http://schemas.openxmlformats.org/presentationml/2006/main">
  <p:tag name="NUM" val="16"/>
</p:tagLst>
</file>

<file path=ppt/tags/tag193.xml><?xml version="1.0" encoding="utf-8"?>
<p:tagLst xmlns:a="http://schemas.openxmlformats.org/drawingml/2006/main" xmlns:r="http://schemas.openxmlformats.org/officeDocument/2006/relationships" xmlns:p="http://schemas.openxmlformats.org/presentationml/2006/main">
  <p:tag name="NUM" val="17"/>
</p:tagLst>
</file>

<file path=ppt/tags/tag194.xml><?xml version="1.0" encoding="utf-8"?>
<p:tagLst xmlns:a="http://schemas.openxmlformats.org/drawingml/2006/main" xmlns:r="http://schemas.openxmlformats.org/officeDocument/2006/relationships" xmlns:p="http://schemas.openxmlformats.org/presentationml/2006/main">
  <p:tag name="NUM" val="18"/>
</p:tagLst>
</file>

<file path=ppt/tags/tag195.xml><?xml version="1.0" encoding="utf-8"?>
<p:tagLst xmlns:a="http://schemas.openxmlformats.org/drawingml/2006/main" xmlns:r="http://schemas.openxmlformats.org/officeDocument/2006/relationships" xmlns:p="http://schemas.openxmlformats.org/presentationml/2006/main">
  <p:tag name="NUM" val="19"/>
</p:tagLst>
</file>

<file path=ppt/tags/tag196.xml><?xml version="1.0" encoding="utf-8"?>
<p:tagLst xmlns:a="http://schemas.openxmlformats.org/drawingml/2006/main" xmlns:r="http://schemas.openxmlformats.org/officeDocument/2006/relationships" xmlns:p="http://schemas.openxmlformats.org/presentationml/2006/main">
  <p:tag name="NUM" val="20"/>
</p:tagLst>
</file>

<file path=ppt/tags/tag197.xml><?xml version="1.0" encoding="utf-8"?>
<p:tagLst xmlns:a="http://schemas.openxmlformats.org/drawingml/2006/main" xmlns:r="http://schemas.openxmlformats.org/officeDocument/2006/relationships" xmlns:p="http://schemas.openxmlformats.org/presentationml/2006/main">
  <p:tag name="NUM" val="21"/>
</p:tagLst>
</file>

<file path=ppt/tags/tag198.xml><?xml version="1.0" encoding="utf-8"?>
<p:tagLst xmlns:a="http://schemas.openxmlformats.org/drawingml/2006/main" xmlns:r="http://schemas.openxmlformats.org/officeDocument/2006/relationships" xmlns:p="http://schemas.openxmlformats.org/presentationml/2006/main">
  <p:tag name="NUM" val="22"/>
</p:tagLst>
</file>

<file path=ppt/tags/tag19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00.xml><?xml version="1.0" encoding="utf-8"?>
<p:tagLst xmlns:a="http://schemas.openxmlformats.org/drawingml/2006/main" xmlns:r="http://schemas.openxmlformats.org/officeDocument/2006/relationships" xmlns:p="http://schemas.openxmlformats.org/presentationml/2006/main">
  <p:tag name="NUM" val="2"/>
</p:tagLst>
</file>

<file path=ppt/tags/tag201.xml><?xml version="1.0" encoding="utf-8"?>
<p:tagLst xmlns:a="http://schemas.openxmlformats.org/drawingml/2006/main" xmlns:r="http://schemas.openxmlformats.org/officeDocument/2006/relationships" xmlns:p="http://schemas.openxmlformats.org/presentationml/2006/main">
  <p:tag name="NUM" val="3"/>
</p:tagLst>
</file>

<file path=ppt/tags/tag202.xml><?xml version="1.0" encoding="utf-8"?>
<p:tagLst xmlns:a="http://schemas.openxmlformats.org/drawingml/2006/main" xmlns:r="http://schemas.openxmlformats.org/officeDocument/2006/relationships" xmlns:p="http://schemas.openxmlformats.org/presentationml/2006/main">
  <p:tag name="NUM" val="4"/>
</p:tagLst>
</file>

<file path=ppt/tags/tag203.xml><?xml version="1.0" encoding="utf-8"?>
<p:tagLst xmlns:a="http://schemas.openxmlformats.org/drawingml/2006/main" xmlns:r="http://schemas.openxmlformats.org/officeDocument/2006/relationships" xmlns:p="http://schemas.openxmlformats.org/presentationml/2006/main">
  <p:tag name="NUM" val="5"/>
</p:tagLst>
</file>

<file path=ppt/tags/tag204.xml><?xml version="1.0" encoding="utf-8"?>
<p:tagLst xmlns:a="http://schemas.openxmlformats.org/drawingml/2006/main" xmlns:r="http://schemas.openxmlformats.org/officeDocument/2006/relationships" xmlns:p="http://schemas.openxmlformats.org/presentationml/2006/main">
  <p:tag name="NUM" val="6"/>
</p:tagLst>
</file>

<file path=ppt/tags/tag205.xml><?xml version="1.0" encoding="utf-8"?>
<p:tagLst xmlns:a="http://schemas.openxmlformats.org/drawingml/2006/main" xmlns:r="http://schemas.openxmlformats.org/officeDocument/2006/relationships" xmlns:p="http://schemas.openxmlformats.org/presentationml/2006/main">
  <p:tag name="NUM" val="7"/>
</p:tagLst>
</file>

<file path=ppt/tags/tag206.xml><?xml version="1.0" encoding="utf-8"?>
<p:tagLst xmlns:a="http://schemas.openxmlformats.org/drawingml/2006/main" xmlns:r="http://schemas.openxmlformats.org/officeDocument/2006/relationships" xmlns:p="http://schemas.openxmlformats.org/presentationml/2006/main">
  <p:tag name="NUM" val="8"/>
</p:tagLst>
</file>

<file path=ppt/tags/tag207.xml><?xml version="1.0" encoding="utf-8"?>
<p:tagLst xmlns:a="http://schemas.openxmlformats.org/drawingml/2006/main" xmlns:r="http://schemas.openxmlformats.org/officeDocument/2006/relationships" xmlns:p="http://schemas.openxmlformats.org/presentationml/2006/main">
  <p:tag name="NUM" val="9"/>
</p:tagLst>
</file>

<file path=ppt/tags/tag208.xml><?xml version="1.0" encoding="utf-8"?>
<p:tagLst xmlns:a="http://schemas.openxmlformats.org/drawingml/2006/main" xmlns:r="http://schemas.openxmlformats.org/officeDocument/2006/relationships" xmlns:p="http://schemas.openxmlformats.org/presentationml/2006/main">
  <p:tag name="NUM" val="10"/>
</p:tagLst>
</file>

<file path=ppt/tags/tag209.xml><?xml version="1.0" encoding="utf-8"?>
<p:tagLst xmlns:a="http://schemas.openxmlformats.org/drawingml/2006/main" xmlns:r="http://schemas.openxmlformats.org/officeDocument/2006/relationships" xmlns:p="http://schemas.openxmlformats.org/presentationml/2006/main">
  <p:tag name="NUM" val="11"/>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12"/>
</p:tagLst>
</file>

<file path=ppt/tags/tag211.xml><?xml version="1.0" encoding="utf-8"?>
<p:tagLst xmlns:a="http://schemas.openxmlformats.org/drawingml/2006/main" xmlns:r="http://schemas.openxmlformats.org/officeDocument/2006/relationships" xmlns:p="http://schemas.openxmlformats.org/presentationml/2006/main">
  <p:tag name="NUM" val="13"/>
</p:tagLst>
</file>

<file path=ppt/tags/tag212.xml><?xml version="1.0" encoding="utf-8"?>
<p:tagLst xmlns:a="http://schemas.openxmlformats.org/drawingml/2006/main" xmlns:r="http://schemas.openxmlformats.org/officeDocument/2006/relationships" xmlns:p="http://schemas.openxmlformats.org/presentationml/2006/main">
  <p:tag name="NUM" val="14"/>
</p:tagLst>
</file>

<file path=ppt/tags/tag213.xml><?xml version="1.0" encoding="utf-8"?>
<p:tagLst xmlns:a="http://schemas.openxmlformats.org/drawingml/2006/main" xmlns:r="http://schemas.openxmlformats.org/officeDocument/2006/relationships" xmlns:p="http://schemas.openxmlformats.org/presentationml/2006/main">
  <p:tag name="NUM" val="15"/>
</p:tagLst>
</file>

<file path=ppt/tags/tag214.xml><?xml version="1.0" encoding="utf-8"?>
<p:tagLst xmlns:a="http://schemas.openxmlformats.org/drawingml/2006/main" xmlns:r="http://schemas.openxmlformats.org/officeDocument/2006/relationships" xmlns:p="http://schemas.openxmlformats.org/presentationml/2006/main">
  <p:tag name="NUM" val="16"/>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4"/>
</p:tagLst>
</file>

<file path=ppt/tags/tag219.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7"/>
</p:tagLst>
</file>

<file path=ppt/tags/tag222.xml><?xml version="1.0" encoding="utf-8"?>
<p:tagLst xmlns:a="http://schemas.openxmlformats.org/drawingml/2006/main" xmlns:r="http://schemas.openxmlformats.org/officeDocument/2006/relationships" xmlns:p="http://schemas.openxmlformats.org/presentationml/2006/main">
  <p:tag name="NUM" val="8"/>
</p:tagLst>
</file>

<file path=ppt/tags/tag223.xml><?xml version="1.0" encoding="utf-8"?>
<p:tagLst xmlns:a="http://schemas.openxmlformats.org/drawingml/2006/main" xmlns:r="http://schemas.openxmlformats.org/officeDocument/2006/relationships" xmlns:p="http://schemas.openxmlformats.org/presentationml/2006/main">
  <p:tag name="NUM" val="9"/>
</p:tagLst>
</file>

<file path=ppt/tags/tag224.xml><?xml version="1.0" encoding="utf-8"?>
<p:tagLst xmlns:a="http://schemas.openxmlformats.org/drawingml/2006/main" xmlns:r="http://schemas.openxmlformats.org/officeDocument/2006/relationships" xmlns:p="http://schemas.openxmlformats.org/presentationml/2006/main">
  <p:tag name="NUM" val="10"/>
</p:tagLst>
</file>

<file path=ppt/tags/tag225.xml><?xml version="1.0" encoding="utf-8"?>
<p:tagLst xmlns:a="http://schemas.openxmlformats.org/drawingml/2006/main" xmlns:r="http://schemas.openxmlformats.org/officeDocument/2006/relationships" xmlns:p="http://schemas.openxmlformats.org/presentationml/2006/main">
  <p:tag name="NUM" val="11"/>
</p:tagLst>
</file>

<file path=ppt/tags/tag226.xml><?xml version="1.0" encoding="utf-8"?>
<p:tagLst xmlns:a="http://schemas.openxmlformats.org/drawingml/2006/main" xmlns:r="http://schemas.openxmlformats.org/officeDocument/2006/relationships" xmlns:p="http://schemas.openxmlformats.org/presentationml/2006/main">
  <p:tag name="NUM" val="12"/>
</p:tagLst>
</file>

<file path=ppt/tags/tag227.xml><?xml version="1.0" encoding="utf-8"?>
<p:tagLst xmlns:a="http://schemas.openxmlformats.org/drawingml/2006/main" xmlns:r="http://schemas.openxmlformats.org/officeDocument/2006/relationships" xmlns:p="http://schemas.openxmlformats.org/presentationml/2006/main">
  <p:tag name="NUM" val="13"/>
</p:tagLst>
</file>

<file path=ppt/tags/tag228.xml><?xml version="1.0" encoding="utf-8"?>
<p:tagLst xmlns:a="http://schemas.openxmlformats.org/drawingml/2006/main" xmlns:r="http://schemas.openxmlformats.org/officeDocument/2006/relationships" xmlns:p="http://schemas.openxmlformats.org/presentationml/2006/main">
  <p:tag name="NUM" val="14"/>
</p:tagLst>
</file>

<file path=ppt/tags/tag229.xml><?xml version="1.0" encoding="utf-8"?>
<p:tagLst xmlns:a="http://schemas.openxmlformats.org/drawingml/2006/main" xmlns:r="http://schemas.openxmlformats.org/officeDocument/2006/relationships" xmlns:p="http://schemas.openxmlformats.org/presentationml/2006/main">
  <p:tag name="NUM" val="15"/>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30.xml><?xml version="1.0" encoding="utf-8"?>
<p:tagLst xmlns:a="http://schemas.openxmlformats.org/drawingml/2006/main" xmlns:r="http://schemas.openxmlformats.org/officeDocument/2006/relationships" xmlns:p="http://schemas.openxmlformats.org/presentationml/2006/main">
  <p:tag name="NUM" val="16"/>
</p:tagLst>
</file>

<file path=ppt/tags/tag231.xml><?xml version="1.0" encoding="utf-8"?>
<p:tagLst xmlns:a="http://schemas.openxmlformats.org/drawingml/2006/main" xmlns:r="http://schemas.openxmlformats.org/officeDocument/2006/relationships" xmlns:p="http://schemas.openxmlformats.org/presentationml/2006/main">
  <p:tag name="NUM" val="17"/>
</p:tagLst>
</file>

<file path=ppt/tags/tag232.xml><?xml version="1.0" encoding="utf-8"?>
<p:tagLst xmlns:a="http://schemas.openxmlformats.org/drawingml/2006/main" xmlns:r="http://schemas.openxmlformats.org/officeDocument/2006/relationships" xmlns:p="http://schemas.openxmlformats.org/presentationml/2006/main">
  <p:tag name="NUM" val="18"/>
</p:tagLst>
</file>

<file path=ppt/tags/tag233.xml><?xml version="1.0" encoding="utf-8"?>
<p:tagLst xmlns:a="http://schemas.openxmlformats.org/drawingml/2006/main" xmlns:r="http://schemas.openxmlformats.org/officeDocument/2006/relationships" xmlns:p="http://schemas.openxmlformats.org/presentationml/2006/main">
  <p:tag name="NUM" val="19"/>
</p:tagLst>
</file>

<file path=ppt/tags/tag234.xml><?xml version="1.0" encoding="utf-8"?>
<p:tagLst xmlns:a="http://schemas.openxmlformats.org/drawingml/2006/main" xmlns:r="http://schemas.openxmlformats.org/officeDocument/2006/relationships" xmlns:p="http://schemas.openxmlformats.org/presentationml/2006/main">
  <p:tag name="NUM" val="20"/>
</p:tagLst>
</file>

<file path=ppt/tags/tag235.xml><?xml version="1.0" encoding="utf-8"?>
<p:tagLst xmlns:a="http://schemas.openxmlformats.org/drawingml/2006/main" xmlns:r="http://schemas.openxmlformats.org/officeDocument/2006/relationships" xmlns:p="http://schemas.openxmlformats.org/presentationml/2006/main">
  <p:tag name="NUM" val="21"/>
</p:tagLst>
</file>

<file path=ppt/tags/tag236.xml><?xml version="1.0" encoding="utf-8"?>
<p:tagLst xmlns:a="http://schemas.openxmlformats.org/drawingml/2006/main" xmlns:r="http://schemas.openxmlformats.org/officeDocument/2006/relationships" xmlns:p="http://schemas.openxmlformats.org/presentationml/2006/main">
  <p:tag name="NUM" val="22"/>
</p:tagLst>
</file>

<file path=ppt/tags/tag237.xml><?xml version="1.0" encoding="utf-8"?>
<p:tagLst xmlns:a="http://schemas.openxmlformats.org/drawingml/2006/main" xmlns:r="http://schemas.openxmlformats.org/officeDocument/2006/relationships" xmlns:p="http://schemas.openxmlformats.org/presentationml/2006/main">
  <p:tag name="NUM" val="23"/>
</p:tagLst>
</file>

<file path=ppt/tags/tag238.xml><?xml version="1.0" encoding="utf-8"?>
<p:tagLst xmlns:a="http://schemas.openxmlformats.org/drawingml/2006/main" xmlns:r="http://schemas.openxmlformats.org/officeDocument/2006/relationships" xmlns:p="http://schemas.openxmlformats.org/presentationml/2006/main">
  <p:tag name="NUM" val="24"/>
</p:tagLst>
</file>

<file path=ppt/tags/tag239.xml><?xml version="1.0" encoding="utf-8"?>
<p:tagLst xmlns:a="http://schemas.openxmlformats.org/drawingml/2006/main" xmlns:r="http://schemas.openxmlformats.org/officeDocument/2006/relationships" xmlns:p="http://schemas.openxmlformats.org/presentationml/2006/main">
  <p:tag name="NUM" val="25"/>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40.xml><?xml version="1.0" encoding="utf-8"?>
<p:tagLst xmlns:a="http://schemas.openxmlformats.org/drawingml/2006/main" xmlns:r="http://schemas.openxmlformats.org/officeDocument/2006/relationships" xmlns:p="http://schemas.openxmlformats.org/presentationml/2006/main">
  <p:tag name="NUM" val="26"/>
</p:tagLst>
</file>

<file path=ppt/tags/tag241.xml><?xml version="1.0" encoding="utf-8"?>
<p:tagLst xmlns:a="http://schemas.openxmlformats.org/drawingml/2006/main" xmlns:r="http://schemas.openxmlformats.org/officeDocument/2006/relationships" xmlns:p="http://schemas.openxmlformats.org/presentationml/2006/main">
  <p:tag name="NUM" val="27"/>
</p:tagLst>
</file>

<file path=ppt/tags/tag242.xml><?xml version="1.0" encoding="utf-8"?>
<p:tagLst xmlns:a="http://schemas.openxmlformats.org/drawingml/2006/main" xmlns:r="http://schemas.openxmlformats.org/officeDocument/2006/relationships" xmlns:p="http://schemas.openxmlformats.org/presentationml/2006/main">
  <p:tag name="NUM" val="28"/>
</p:tagLst>
</file>

<file path=ppt/tags/tag243.xml><?xml version="1.0" encoding="utf-8"?>
<p:tagLst xmlns:a="http://schemas.openxmlformats.org/drawingml/2006/main" xmlns:r="http://schemas.openxmlformats.org/officeDocument/2006/relationships" xmlns:p="http://schemas.openxmlformats.org/presentationml/2006/main">
  <p:tag name="NUM" val="29"/>
</p:tagLst>
</file>

<file path=ppt/tags/tag244.xml><?xml version="1.0" encoding="utf-8"?>
<p:tagLst xmlns:a="http://schemas.openxmlformats.org/drawingml/2006/main" xmlns:r="http://schemas.openxmlformats.org/officeDocument/2006/relationships" xmlns:p="http://schemas.openxmlformats.org/presentationml/2006/main">
  <p:tag name="NUM" val="30"/>
</p:tagLst>
</file>

<file path=ppt/tags/tag245.xml><?xml version="1.0" encoding="utf-8"?>
<p:tagLst xmlns:a="http://schemas.openxmlformats.org/drawingml/2006/main" xmlns:r="http://schemas.openxmlformats.org/officeDocument/2006/relationships" xmlns:p="http://schemas.openxmlformats.org/presentationml/2006/main">
  <p:tag name="NUM" val="31"/>
</p:tagLst>
</file>

<file path=ppt/tags/tag246.xml><?xml version="1.0" encoding="utf-8"?>
<p:tagLst xmlns:a="http://schemas.openxmlformats.org/drawingml/2006/main" xmlns:r="http://schemas.openxmlformats.org/officeDocument/2006/relationships" xmlns:p="http://schemas.openxmlformats.org/presentationml/2006/main">
  <p:tag name="NUM" val="32"/>
</p:tagLst>
</file>

<file path=ppt/tags/tag247.xml><?xml version="1.0" encoding="utf-8"?>
<p:tagLst xmlns:a="http://schemas.openxmlformats.org/drawingml/2006/main" xmlns:r="http://schemas.openxmlformats.org/officeDocument/2006/relationships" xmlns:p="http://schemas.openxmlformats.org/presentationml/2006/main">
  <p:tag name="NUM" val="33"/>
</p:tagLst>
</file>

<file path=ppt/tags/tag248.xml><?xml version="1.0" encoding="utf-8"?>
<p:tagLst xmlns:a="http://schemas.openxmlformats.org/drawingml/2006/main" xmlns:r="http://schemas.openxmlformats.org/officeDocument/2006/relationships" xmlns:p="http://schemas.openxmlformats.org/presentationml/2006/main">
  <p:tag name="NUM" val="34"/>
</p:tagLst>
</file>

<file path=ppt/tags/tag249.xml><?xml version="1.0" encoding="utf-8"?>
<p:tagLst xmlns:a="http://schemas.openxmlformats.org/drawingml/2006/main" xmlns:r="http://schemas.openxmlformats.org/officeDocument/2006/relationships" xmlns:p="http://schemas.openxmlformats.org/presentationml/2006/main">
  <p:tag name="NUM" val="35"/>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50.xml><?xml version="1.0" encoding="utf-8"?>
<p:tagLst xmlns:a="http://schemas.openxmlformats.org/drawingml/2006/main" xmlns:r="http://schemas.openxmlformats.org/officeDocument/2006/relationships" xmlns:p="http://schemas.openxmlformats.org/presentationml/2006/main">
  <p:tag name="NUM" val="36"/>
</p:tagLst>
</file>

<file path=ppt/tags/tag251.xml><?xml version="1.0" encoding="utf-8"?>
<p:tagLst xmlns:a="http://schemas.openxmlformats.org/drawingml/2006/main" xmlns:r="http://schemas.openxmlformats.org/officeDocument/2006/relationships" xmlns:p="http://schemas.openxmlformats.org/presentationml/2006/main">
  <p:tag name="NUM" val="37"/>
</p:tagLst>
</file>

<file path=ppt/tags/tag252.xml><?xml version="1.0" encoding="utf-8"?>
<p:tagLst xmlns:a="http://schemas.openxmlformats.org/drawingml/2006/main" xmlns:r="http://schemas.openxmlformats.org/officeDocument/2006/relationships" xmlns:p="http://schemas.openxmlformats.org/presentationml/2006/main">
  <p:tag name="NUM" val="38"/>
</p:tagLst>
</file>

<file path=ppt/tags/tag253.xml><?xml version="1.0" encoding="utf-8"?>
<p:tagLst xmlns:a="http://schemas.openxmlformats.org/drawingml/2006/main" xmlns:r="http://schemas.openxmlformats.org/officeDocument/2006/relationships" xmlns:p="http://schemas.openxmlformats.org/presentationml/2006/main">
  <p:tag name="NUM" val="39"/>
</p:tagLst>
</file>

<file path=ppt/tags/tag254.xml><?xml version="1.0" encoding="utf-8"?>
<p:tagLst xmlns:a="http://schemas.openxmlformats.org/drawingml/2006/main" xmlns:r="http://schemas.openxmlformats.org/officeDocument/2006/relationships" xmlns:p="http://schemas.openxmlformats.org/presentationml/2006/main">
  <p:tag name="NUM" val="40"/>
</p:tagLst>
</file>

<file path=ppt/tags/tag255.xml><?xml version="1.0" encoding="utf-8"?>
<p:tagLst xmlns:a="http://schemas.openxmlformats.org/drawingml/2006/main" xmlns:r="http://schemas.openxmlformats.org/officeDocument/2006/relationships" xmlns:p="http://schemas.openxmlformats.org/presentationml/2006/main">
  <p:tag name="NUM" val="41"/>
</p:tagLst>
</file>

<file path=ppt/tags/tag256.xml><?xml version="1.0" encoding="utf-8"?>
<p:tagLst xmlns:a="http://schemas.openxmlformats.org/drawingml/2006/main" xmlns:r="http://schemas.openxmlformats.org/officeDocument/2006/relationships" xmlns:p="http://schemas.openxmlformats.org/presentationml/2006/main">
  <p:tag name="NUM" val="42"/>
</p:tagLst>
</file>

<file path=ppt/tags/tag257.xml><?xml version="1.0" encoding="utf-8"?>
<p:tagLst xmlns:a="http://schemas.openxmlformats.org/drawingml/2006/main" xmlns:r="http://schemas.openxmlformats.org/officeDocument/2006/relationships" xmlns:p="http://schemas.openxmlformats.org/presentationml/2006/main">
  <p:tag name="NUM" val="43"/>
</p:tagLst>
</file>

<file path=ppt/tags/tag258.xml><?xml version="1.0" encoding="utf-8"?>
<p:tagLst xmlns:a="http://schemas.openxmlformats.org/drawingml/2006/main" xmlns:r="http://schemas.openxmlformats.org/officeDocument/2006/relationships" xmlns:p="http://schemas.openxmlformats.org/presentationml/2006/main">
  <p:tag name="NUM" val="44"/>
</p:tagLst>
</file>

<file path=ppt/tags/tag259.xml><?xml version="1.0" encoding="utf-8"?>
<p:tagLst xmlns:a="http://schemas.openxmlformats.org/drawingml/2006/main" xmlns:r="http://schemas.openxmlformats.org/officeDocument/2006/relationships" xmlns:p="http://schemas.openxmlformats.org/presentationml/2006/main">
  <p:tag name="NUM" val="45"/>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60.xml><?xml version="1.0" encoding="utf-8"?>
<p:tagLst xmlns:a="http://schemas.openxmlformats.org/drawingml/2006/main" xmlns:r="http://schemas.openxmlformats.org/officeDocument/2006/relationships" xmlns:p="http://schemas.openxmlformats.org/presentationml/2006/main">
  <p:tag name="NUM" val="46"/>
</p:tagLst>
</file>

<file path=ppt/tags/tag261.xml><?xml version="1.0" encoding="utf-8"?>
<p:tagLst xmlns:a="http://schemas.openxmlformats.org/drawingml/2006/main" xmlns:r="http://schemas.openxmlformats.org/officeDocument/2006/relationships" xmlns:p="http://schemas.openxmlformats.org/presentationml/2006/main">
  <p:tag name="NUM" val="47"/>
</p:tagLst>
</file>

<file path=ppt/tags/tag262.xml><?xml version="1.0" encoding="utf-8"?>
<p:tagLst xmlns:a="http://schemas.openxmlformats.org/drawingml/2006/main" xmlns:r="http://schemas.openxmlformats.org/officeDocument/2006/relationships" xmlns:p="http://schemas.openxmlformats.org/presentationml/2006/main">
  <p:tag name="NUM" val="48"/>
</p:tagLst>
</file>

<file path=ppt/tags/tag263.xml><?xml version="1.0" encoding="utf-8"?>
<p:tagLst xmlns:a="http://schemas.openxmlformats.org/drawingml/2006/main" xmlns:r="http://schemas.openxmlformats.org/officeDocument/2006/relationships" xmlns:p="http://schemas.openxmlformats.org/presentationml/2006/main">
  <p:tag name="NUM" val="49"/>
</p:tagLst>
</file>

<file path=ppt/tags/tag264.xml><?xml version="1.0" encoding="utf-8"?>
<p:tagLst xmlns:a="http://schemas.openxmlformats.org/drawingml/2006/main" xmlns:r="http://schemas.openxmlformats.org/officeDocument/2006/relationships" xmlns:p="http://schemas.openxmlformats.org/presentationml/2006/main">
  <p:tag name="NUM" val="50"/>
</p:tagLst>
</file>

<file path=ppt/tags/tag265.xml><?xml version="1.0" encoding="utf-8"?>
<p:tagLst xmlns:a="http://schemas.openxmlformats.org/drawingml/2006/main" xmlns:r="http://schemas.openxmlformats.org/officeDocument/2006/relationships" xmlns:p="http://schemas.openxmlformats.org/presentationml/2006/main">
  <p:tag name="NUM" val="51"/>
</p:tagLst>
</file>

<file path=ppt/tags/tag266.xml><?xml version="1.0" encoding="utf-8"?>
<p:tagLst xmlns:a="http://schemas.openxmlformats.org/drawingml/2006/main" xmlns:r="http://schemas.openxmlformats.org/officeDocument/2006/relationships" xmlns:p="http://schemas.openxmlformats.org/presentationml/2006/main">
  <p:tag name="NUM" val="52"/>
</p:tagLst>
</file>

<file path=ppt/tags/tag267.xml><?xml version="1.0" encoding="utf-8"?>
<p:tagLst xmlns:a="http://schemas.openxmlformats.org/drawingml/2006/main" xmlns:r="http://schemas.openxmlformats.org/officeDocument/2006/relationships" xmlns:p="http://schemas.openxmlformats.org/presentationml/2006/main">
  <p:tag name="NUM" val="1"/>
</p:tagLst>
</file>

<file path=ppt/tags/tag268.xml><?xml version="1.0" encoding="utf-8"?>
<p:tagLst xmlns:a="http://schemas.openxmlformats.org/drawingml/2006/main" xmlns:r="http://schemas.openxmlformats.org/officeDocument/2006/relationships" xmlns:p="http://schemas.openxmlformats.org/presentationml/2006/main">
  <p:tag name="NUM" val="2"/>
</p:tagLst>
</file>

<file path=ppt/tags/tag269.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70.xml><?xml version="1.0" encoding="utf-8"?>
<p:tagLst xmlns:a="http://schemas.openxmlformats.org/drawingml/2006/main" xmlns:r="http://schemas.openxmlformats.org/officeDocument/2006/relationships" xmlns:p="http://schemas.openxmlformats.org/presentationml/2006/main">
  <p:tag name="NUM" val="4"/>
</p:tagLst>
</file>

<file path=ppt/tags/tag271.xml><?xml version="1.0" encoding="utf-8"?>
<p:tagLst xmlns:a="http://schemas.openxmlformats.org/drawingml/2006/main" xmlns:r="http://schemas.openxmlformats.org/officeDocument/2006/relationships" xmlns:p="http://schemas.openxmlformats.org/presentationml/2006/main">
  <p:tag name="NUM" val="5"/>
</p:tagLst>
</file>

<file path=ppt/tags/tag272.xml><?xml version="1.0" encoding="utf-8"?>
<p:tagLst xmlns:a="http://schemas.openxmlformats.org/drawingml/2006/main" xmlns:r="http://schemas.openxmlformats.org/officeDocument/2006/relationships" xmlns:p="http://schemas.openxmlformats.org/presentationml/2006/main">
  <p:tag name="NUM" val="6"/>
</p:tagLst>
</file>

<file path=ppt/tags/tag273.xml><?xml version="1.0" encoding="utf-8"?>
<p:tagLst xmlns:a="http://schemas.openxmlformats.org/drawingml/2006/main" xmlns:r="http://schemas.openxmlformats.org/officeDocument/2006/relationships" xmlns:p="http://schemas.openxmlformats.org/presentationml/2006/main">
  <p:tag name="NUM" val="7"/>
</p:tagLst>
</file>

<file path=ppt/tags/tag274.xml><?xml version="1.0" encoding="utf-8"?>
<p:tagLst xmlns:a="http://schemas.openxmlformats.org/drawingml/2006/main" xmlns:r="http://schemas.openxmlformats.org/officeDocument/2006/relationships" xmlns:p="http://schemas.openxmlformats.org/presentationml/2006/main">
  <p:tag name="NUM" val="8"/>
</p:tagLst>
</file>

<file path=ppt/tags/tag275.xml><?xml version="1.0" encoding="utf-8"?>
<p:tagLst xmlns:a="http://schemas.openxmlformats.org/drawingml/2006/main" xmlns:r="http://schemas.openxmlformats.org/officeDocument/2006/relationships" xmlns:p="http://schemas.openxmlformats.org/presentationml/2006/main">
  <p:tag name="NUM" val="9"/>
</p:tagLst>
</file>

<file path=ppt/tags/tag276.xml><?xml version="1.0" encoding="utf-8"?>
<p:tagLst xmlns:a="http://schemas.openxmlformats.org/drawingml/2006/main" xmlns:r="http://schemas.openxmlformats.org/officeDocument/2006/relationships" xmlns:p="http://schemas.openxmlformats.org/presentationml/2006/main">
  <p:tag name="NUM" val="10"/>
</p:tagLst>
</file>

<file path=ppt/tags/tag277.xml><?xml version="1.0" encoding="utf-8"?>
<p:tagLst xmlns:a="http://schemas.openxmlformats.org/drawingml/2006/main" xmlns:r="http://schemas.openxmlformats.org/officeDocument/2006/relationships" xmlns:p="http://schemas.openxmlformats.org/presentationml/2006/main">
  <p:tag name="NUM" val="11"/>
</p:tagLst>
</file>

<file path=ppt/tags/tag278.xml><?xml version="1.0" encoding="utf-8"?>
<p:tagLst xmlns:a="http://schemas.openxmlformats.org/drawingml/2006/main" xmlns:r="http://schemas.openxmlformats.org/officeDocument/2006/relationships" xmlns:p="http://schemas.openxmlformats.org/presentationml/2006/main">
  <p:tag name="NUM" val="12"/>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1"/>
</p:tagLst>
</file>

<file path=ppt/tags/tag283.xml><?xml version="1.0" encoding="utf-8"?>
<p:tagLst xmlns:a="http://schemas.openxmlformats.org/drawingml/2006/main" xmlns:r="http://schemas.openxmlformats.org/officeDocument/2006/relationships" xmlns:p="http://schemas.openxmlformats.org/presentationml/2006/main">
  <p:tag name="NUM" val="2"/>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6"/>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8"/>
</p:tagLst>
</file>

<file path=ppt/tags/tag52.xml><?xml version="1.0" encoding="utf-8"?>
<p:tagLst xmlns:a="http://schemas.openxmlformats.org/drawingml/2006/main" xmlns:r="http://schemas.openxmlformats.org/officeDocument/2006/relationships" xmlns:p="http://schemas.openxmlformats.org/presentationml/2006/main">
  <p:tag name="NUM" val="9"/>
</p:tagLst>
</file>

<file path=ppt/tags/tag53.xml><?xml version="1.0" encoding="utf-8"?>
<p:tagLst xmlns:a="http://schemas.openxmlformats.org/drawingml/2006/main" xmlns:r="http://schemas.openxmlformats.org/officeDocument/2006/relationships" xmlns:p="http://schemas.openxmlformats.org/presentationml/2006/main">
  <p:tag name="NUM" val="10"/>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9"/>
</p:tagLst>
</file>

<file path=ppt/tags/tag63.xml><?xml version="1.0" encoding="utf-8"?>
<p:tagLst xmlns:a="http://schemas.openxmlformats.org/drawingml/2006/main" xmlns:r="http://schemas.openxmlformats.org/officeDocument/2006/relationships" xmlns:p="http://schemas.openxmlformats.org/presentationml/2006/main">
  <p:tag name="NUM" val="10"/>
</p:tagLst>
</file>

<file path=ppt/tags/tag64.xml><?xml version="1.0" encoding="utf-8"?>
<p:tagLst xmlns:a="http://schemas.openxmlformats.org/drawingml/2006/main" xmlns:r="http://schemas.openxmlformats.org/officeDocument/2006/relationships" xmlns:p="http://schemas.openxmlformats.org/presentationml/2006/main">
  <p:tag name="NUM" val="11"/>
</p:tagLst>
</file>

<file path=ppt/tags/tag65.xml><?xml version="1.0" encoding="utf-8"?>
<p:tagLst xmlns:a="http://schemas.openxmlformats.org/drawingml/2006/main" xmlns:r="http://schemas.openxmlformats.org/officeDocument/2006/relationships" xmlns:p="http://schemas.openxmlformats.org/presentationml/2006/main">
  <p:tag name="NUM" val="12"/>
</p:tagLst>
</file>

<file path=ppt/tags/tag66.xml><?xml version="1.0" encoding="utf-8"?>
<p:tagLst xmlns:a="http://schemas.openxmlformats.org/drawingml/2006/main" xmlns:r="http://schemas.openxmlformats.org/officeDocument/2006/relationships" xmlns:p="http://schemas.openxmlformats.org/presentationml/2006/main">
  <p:tag name="NUM" val="13"/>
</p:tagLst>
</file>

<file path=ppt/tags/tag67.xml><?xml version="1.0" encoding="utf-8"?>
<p:tagLst xmlns:a="http://schemas.openxmlformats.org/drawingml/2006/main" xmlns:r="http://schemas.openxmlformats.org/officeDocument/2006/relationships" xmlns:p="http://schemas.openxmlformats.org/presentationml/2006/main">
  <p:tag name="NUM" val="14"/>
</p:tagLst>
</file>

<file path=ppt/tags/tag68.xml><?xml version="1.0" encoding="utf-8"?>
<p:tagLst xmlns:a="http://schemas.openxmlformats.org/drawingml/2006/main" xmlns:r="http://schemas.openxmlformats.org/officeDocument/2006/relationships" xmlns:p="http://schemas.openxmlformats.org/presentationml/2006/main">
  <p:tag name="NUM" val="15"/>
</p:tagLst>
</file>

<file path=ppt/tags/tag69.xml><?xml version="1.0" encoding="utf-8"?>
<p:tagLst xmlns:a="http://schemas.openxmlformats.org/drawingml/2006/main" xmlns:r="http://schemas.openxmlformats.org/officeDocument/2006/relationships" xmlns:p="http://schemas.openxmlformats.org/presentationml/2006/main">
  <p:tag name="NUM" val="16"/>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9"/>
</p:tagLst>
</file>

<file path=ppt/tags/tag79.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11"/>
</p:tagLst>
</file>

<file path=ppt/tags/tag81.xml><?xml version="1.0" encoding="utf-8"?>
<p:tagLst xmlns:a="http://schemas.openxmlformats.org/drawingml/2006/main" xmlns:r="http://schemas.openxmlformats.org/officeDocument/2006/relationships" xmlns:p="http://schemas.openxmlformats.org/presentationml/2006/main">
  <p:tag name="NUM" val="12"/>
</p:tagLst>
</file>

<file path=ppt/tags/tag82.xml><?xml version="1.0" encoding="utf-8"?>
<p:tagLst xmlns:a="http://schemas.openxmlformats.org/drawingml/2006/main" xmlns:r="http://schemas.openxmlformats.org/officeDocument/2006/relationships" xmlns:p="http://schemas.openxmlformats.org/presentationml/2006/main">
  <p:tag name="NUM" val="13"/>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6"/>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6"/>
</p:tagLst>
</file>

<file path=ppt/tags/tag95.xml><?xml version="1.0" encoding="utf-8"?>
<p:tagLst xmlns:a="http://schemas.openxmlformats.org/drawingml/2006/main" xmlns:r="http://schemas.openxmlformats.org/officeDocument/2006/relationships" xmlns:p="http://schemas.openxmlformats.org/presentationml/2006/main">
  <p:tag name="NUM" val="7"/>
</p:tagLst>
</file>

<file path=ppt/tags/tag96.xml><?xml version="1.0" encoding="utf-8"?>
<p:tagLst xmlns:a="http://schemas.openxmlformats.org/drawingml/2006/main" xmlns:r="http://schemas.openxmlformats.org/officeDocument/2006/relationships" xmlns:p="http://schemas.openxmlformats.org/presentationml/2006/main">
  <p:tag name="NUM" val="8"/>
</p:tagLst>
</file>

<file path=ppt/tags/tag97.xml><?xml version="1.0" encoding="utf-8"?>
<p:tagLst xmlns:a="http://schemas.openxmlformats.org/drawingml/2006/main" xmlns:r="http://schemas.openxmlformats.org/officeDocument/2006/relationships" xmlns:p="http://schemas.openxmlformats.org/presentationml/2006/main">
  <p:tag name="NUM" val="9"/>
</p:tagLst>
</file>

<file path=ppt/tags/tag98.xml><?xml version="1.0" encoding="utf-8"?>
<p:tagLst xmlns:a="http://schemas.openxmlformats.org/drawingml/2006/main" xmlns:r="http://schemas.openxmlformats.org/officeDocument/2006/relationships" xmlns:p="http://schemas.openxmlformats.org/presentationml/2006/main">
  <p:tag name="NUM" val="10"/>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7131</TotalTime>
  <Words>1633</Words>
  <Application>Microsoft Office PowerPoint</Application>
  <PresentationFormat>Affichage à l'écran (4:3)</PresentationFormat>
  <Paragraphs>460</Paragraphs>
  <Slides>26</Slides>
  <Notes>26</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Thème Office</vt:lpstr>
      <vt:lpstr>Les Capteurs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capteurs intro_TOR F</dc:title>
  <dc:creator>Philippe</dc:creator>
  <cp:lastModifiedBy>phil</cp:lastModifiedBy>
  <cp:revision>100</cp:revision>
  <dcterms:created xsi:type="dcterms:W3CDTF">2012-10-19T19:03:36Z</dcterms:created>
  <dcterms:modified xsi:type="dcterms:W3CDTF">2015-10-01T10:13:36Z</dcterms:modified>
</cp:coreProperties>
</file>