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9" r:id="rId3"/>
    <p:sldId id="536" r:id="rId4"/>
    <p:sldId id="541" r:id="rId5"/>
    <p:sldId id="542" r:id="rId6"/>
    <p:sldId id="543" r:id="rId7"/>
    <p:sldId id="551" r:id="rId8"/>
    <p:sldId id="544" r:id="rId9"/>
    <p:sldId id="545" r:id="rId10"/>
    <p:sldId id="546" r:id="rId11"/>
    <p:sldId id="547" r:id="rId12"/>
    <p:sldId id="548" r:id="rId13"/>
    <p:sldId id="549" r:id="rId14"/>
    <p:sldId id="550" r:id="rId15"/>
    <p:sldId id="552" r:id="rId16"/>
    <p:sldId id="553" r:id="rId17"/>
    <p:sldId id="554" r:id="rId18"/>
    <p:sldId id="555" r:id="rId19"/>
    <p:sldId id="556" r:id="rId20"/>
    <p:sldId id="557" r:id="rId21"/>
    <p:sldId id="558" r:id="rId22"/>
    <p:sldId id="559" r:id="rId23"/>
    <p:sldId id="540" r:id="rId24"/>
    <p:sldId id="560" r:id="rId25"/>
    <p:sldId id="562" r:id="rId26"/>
    <p:sldId id="563" r:id="rId27"/>
    <p:sldId id="596" r:id="rId28"/>
    <p:sldId id="597" r:id="rId29"/>
    <p:sldId id="598" r:id="rId30"/>
    <p:sldId id="561" r:id="rId31"/>
    <p:sldId id="564" r:id="rId32"/>
    <p:sldId id="565" r:id="rId33"/>
    <p:sldId id="593" r:id="rId34"/>
    <p:sldId id="537" r:id="rId35"/>
    <p:sldId id="583" r:id="rId36"/>
    <p:sldId id="595" r:id="rId37"/>
    <p:sldId id="594" r:id="rId38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000000"/>
    <a:srgbClr val="828C8C"/>
    <a:srgbClr val="FF3300"/>
    <a:srgbClr val="8E9494"/>
    <a:srgbClr val="878F8F"/>
    <a:srgbClr val="6F87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6" autoAdjust="0"/>
    <p:restoredTop sz="90929"/>
  </p:normalViewPr>
  <p:slideViewPr>
    <p:cSldViewPr showGuides="1">
      <p:cViewPr>
        <p:scale>
          <a:sx n="75" d="100"/>
          <a:sy n="75" d="100"/>
        </p:scale>
        <p:origin x="-1704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dutour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Schéma électrique</a:t>
            </a:r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69BC13C-3C81-482C-995A-ADC4323B14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03DDF2-118E-4F6B-B46D-F442FF09E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FAD18E-1FBD-4C8C-AD7D-33A3E8C3CB21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0DB0A8-B8B8-4677-8383-D0E229577154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0A5CF8-4BE3-41ED-9488-2CA691EB3D9E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4A2B43-BE9B-43EE-A0E4-D1CCCA312BEC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39371-AF15-41AD-BB8D-95692EF569BF}" type="slidenum">
              <a:rPr lang="fr-FR" smtClean="0"/>
              <a:pPr/>
              <a:t>13</a:t>
            </a:fld>
            <a:endParaRPr lang="fr-F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305BA9-987B-47D1-97EE-2761FDDE5D3D}" type="slidenum">
              <a:rPr lang="fr-FR" smtClean="0"/>
              <a:pPr/>
              <a:t>14</a:t>
            </a:fld>
            <a:endParaRPr lang="fr-F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ACF20F-CF20-42BE-9894-07363535A570}" type="slidenum">
              <a:rPr lang="fr-FR" smtClean="0"/>
              <a:pPr/>
              <a:t>15</a:t>
            </a:fld>
            <a:endParaRPr lang="fr-F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DDF5DC-DECE-4680-86A1-B4BFB160763A}" type="slidenum">
              <a:rPr lang="fr-FR" smtClean="0"/>
              <a:pPr/>
              <a:t>16</a:t>
            </a:fld>
            <a:endParaRPr lang="fr-F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72902-B93F-4311-8879-8B06150343DA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0ECB6F-2948-44AD-9951-6F4907FA97F9}" type="slidenum">
              <a:rPr lang="fr-FR" smtClean="0"/>
              <a:pPr/>
              <a:t>18</a:t>
            </a:fld>
            <a:endParaRPr lang="fr-F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5F22C3-7C9C-44AA-B068-4CF3710FA3F9}" type="slidenum">
              <a:rPr lang="fr-FR" smtClean="0"/>
              <a:pPr/>
              <a:t>19</a:t>
            </a:fld>
            <a:endParaRPr lang="fr-FR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6329FB-63D5-46C4-9A2D-07C55F03A2F9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20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7FFD2-A644-4F62-A0A1-13528D4E57C0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4FCEE-764A-42EB-8C06-BA76848F664B}" type="slidenum">
              <a:rPr lang="fr-FR" smtClean="0"/>
              <a:pPr/>
              <a:t>22</a:t>
            </a:fld>
            <a:endParaRPr lang="fr-F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7AF6AF-DE49-4E17-92C7-6963E33B0A77}" type="slidenum">
              <a:rPr lang="fr-FR" smtClean="0"/>
              <a:pPr/>
              <a:t>23</a:t>
            </a:fld>
            <a:endParaRPr lang="fr-F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4632BE-7F12-4D4A-9434-92BEB29CA947}" type="slidenum">
              <a:rPr lang="fr-FR" smtClean="0"/>
              <a:pPr/>
              <a:t>24</a:t>
            </a:fld>
            <a:endParaRPr lang="fr-F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0BCB4E-CBC5-4FC0-BDA5-550CA61E7C4C}" type="slidenum">
              <a:rPr lang="fr-FR" smtClean="0"/>
              <a:pPr/>
              <a:t>25</a:t>
            </a:fld>
            <a:endParaRPr lang="fr-F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244506-C3E7-4232-BBDD-88DCF3AFFBD5}" type="slidenum">
              <a:rPr lang="fr-FR" smtClean="0"/>
              <a:pPr/>
              <a:t>26</a:t>
            </a:fld>
            <a:endParaRPr lang="fr-F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407EA1-9F83-49C0-85E5-2BF5B68098D5}" type="slidenum">
              <a:rPr lang="fr-FR" smtClean="0"/>
              <a:pPr/>
              <a:t>27</a:t>
            </a:fld>
            <a:endParaRPr 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ECD63-8A57-4AAC-A58A-B98372C950C2}" type="slidenum">
              <a:rPr lang="fr-FR" smtClean="0"/>
              <a:pPr/>
              <a:t>28</a:t>
            </a:fld>
            <a:endParaRPr lang="fr-F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448FC-BD92-45EF-840A-D835D5FB9F30}" type="slidenum">
              <a:rPr lang="fr-FR" smtClean="0"/>
              <a:pPr/>
              <a:t>29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8ED8A-089E-44BE-9018-DBF3AAC121C4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B747BE-22B7-43DC-AC99-29E27F5116DC}" type="slidenum">
              <a:rPr lang="fr-FR" smtClean="0"/>
              <a:pPr/>
              <a:t>30</a:t>
            </a:fld>
            <a:endParaRPr lang="fr-F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DB8FF0-4781-40A4-BC55-B5EEDB06276E}" type="slidenum">
              <a:rPr lang="fr-FR" smtClean="0"/>
              <a:pPr/>
              <a:t>31</a:t>
            </a:fld>
            <a:endParaRPr lang="fr-F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EB2F-BF8C-4A9E-A007-8331F52EFA74}" type="slidenum">
              <a:rPr lang="fr-FR" smtClean="0"/>
              <a:pPr/>
              <a:t>32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2615F7-7F98-4507-8BDC-84D9417307E9}" type="slidenum">
              <a:rPr lang="fr-FR" smtClean="0"/>
              <a:pPr/>
              <a:t>33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EF8DE-2760-42A0-A3FF-BAED2BF20851}" type="slidenum">
              <a:rPr lang="fr-FR" smtClean="0"/>
              <a:pPr/>
              <a:t>34</a:t>
            </a:fld>
            <a:endParaRPr lang="fr-F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39445-155E-4C4A-9183-4F70BE6947D1}" type="slidenum">
              <a:rPr lang="fr-FR" smtClean="0"/>
              <a:pPr/>
              <a:t>35</a:t>
            </a:fld>
            <a:endParaRPr lang="fr-FR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9AD145-80FE-4B3D-ABA0-CF66C2AF7EBA}" type="slidenum">
              <a:rPr lang="fr-FR" smtClean="0"/>
              <a:pPr/>
              <a:t>36</a:t>
            </a:fld>
            <a:endParaRPr lang="fr-FR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EA70F6-48CE-4E5C-950A-AA2D2CD5FC3A}" type="slidenum">
              <a:rPr lang="fr-FR" smtClean="0"/>
              <a:pPr/>
              <a:t>37</a:t>
            </a:fld>
            <a:endParaRPr lang="fr-FR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FC61D8-4B6D-4537-8739-C9FB9D31A90D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CE68F7-3B80-4AC1-ADDE-84E7B03FE4DA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418B0-6FF7-4FD6-9D9D-867DA96465C2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D1809-0E0E-4627-A466-F14F8437F95E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78043A-EE82-41F4-9049-D0B5B449079B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58F771-102D-4354-9CE6-04253FF5717C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97E8-A99C-4280-93A9-981A5FDD5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 userDrawn="1"/>
        </p:nvSpPr>
        <p:spPr bwMode="auto">
          <a:xfrm>
            <a:off x="381000" y="6553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32CE5-DBEA-4ACD-A182-1580F796EA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41D-2808-4524-8B2B-9ABF7AD8DA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5C05-607D-4413-A30B-B6E690902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7C0-F209-4176-AA8D-F668E17B9B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F9C67-DCC7-4C8B-974D-9C376D0F7C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7390-072A-45A0-8C8C-3D7D7CB7EE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03D1-6996-4019-A86C-B65E05E949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B9A1-483C-48D7-9A10-E86AAEFAD4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5327-214F-4750-A16A-F5939B72B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66E9C-5763-463B-A9C4-AC19636BD6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  <a:p>
            <a:pPr lvl="3"/>
            <a:endParaRPr lang="fr-FR" smtClean="0"/>
          </a:p>
        </p:txBody>
      </p: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943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6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7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/>
            </a:lvl1pPr>
          </a:lstStyle>
          <a:p>
            <a:pPr>
              <a:defRPr/>
            </a:pPr>
            <a:fld id="{99E3F517-EAAB-47F1-9BB3-E3CCBE356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oleObject" Target="../embeddings/oleObject2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0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11" Type="http://schemas.openxmlformats.org/officeDocument/2006/relationships/oleObject" Target="../embeddings/oleObject1.bin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24.png"/><Relationship Id="rId18" Type="http://schemas.openxmlformats.org/officeDocument/2006/relationships/image" Target="../media/image3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0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29.png"/><Relationship Id="rId11" Type="http://schemas.openxmlformats.org/officeDocument/2006/relationships/image" Target="../media/image23.png"/><Relationship Id="rId5" Type="http://schemas.openxmlformats.org/officeDocument/2006/relationships/image" Target="../media/image28.png"/><Relationship Id="rId15" Type="http://schemas.openxmlformats.org/officeDocument/2006/relationships/image" Target="../media/image25.png"/><Relationship Id="rId10" Type="http://schemas.openxmlformats.org/officeDocument/2006/relationships/oleObject" Target="../embeddings/oleObject4.bin"/><Relationship Id="rId19" Type="http://schemas.microsoft.com/office/2007/relationships/hdphoto" Target="../media/hdphoto6.wdp"/><Relationship Id="rId4" Type="http://schemas.openxmlformats.org/officeDocument/2006/relationships/image" Target="../media/image27.png"/><Relationship Id="rId9" Type="http://schemas.openxmlformats.org/officeDocument/2006/relationships/image" Target="../media/image22.png"/><Relationship Id="rId1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wm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1.png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143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sz="4800" b="1" u="sng" smtClean="0"/>
              <a:t>Schéma électrique</a:t>
            </a:r>
            <a:endParaRPr lang="fr-FR" sz="4800" smtClean="0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5334000" y="3581400"/>
            <a:ext cx="4114800" cy="4132263"/>
          </a:xfrm>
          <a:prstGeom prst="diamo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 algn="ctr">
              <a:buFontTx/>
              <a:buNone/>
              <a:defRPr/>
            </a:pPr>
            <a:r>
              <a:rPr kumimoji="0" lang="fr-FR" sz="4800" b="1" u="sng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Contenu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Initiation au schéma électrique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industriel.</a:t>
            </a:r>
            <a:endParaRPr kumimoji="0" lang="fr-FR" sz="180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3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8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80" name="AutoShape 4"/>
          <p:cNvSpPr>
            <a:spLocks noChangeArrowheads="1"/>
          </p:cNvSpPr>
          <p:nvPr/>
        </p:nvSpPr>
        <p:spPr bwMode="auto">
          <a:xfrm>
            <a:off x="533400" y="533400"/>
            <a:ext cx="5410200" cy="213360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Tous les composants servant à générer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fonctions de commande ou 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signalisation et ayant besoin d ’une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en énergie.</a:t>
            </a:r>
          </a:p>
        </p:txBody>
      </p:sp>
      <p:sp>
        <p:nvSpPr>
          <p:cNvPr id="382978" name="Rectangle 2"/>
          <p:cNvSpPr>
            <a:spLocks noChangeArrowheads="1"/>
          </p:cNvSpPr>
          <p:nvPr/>
        </p:nvSpPr>
        <p:spPr bwMode="auto">
          <a:xfrm rot="-5400000">
            <a:off x="-3314700" y="26289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2979" name="Text Box 3"/>
          <p:cNvSpPr txBox="1">
            <a:spLocks noChangeArrowheads="1"/>
          </p:cNvSpPr>
          <p:nvPr/>
        </p:nvSpPr>
        <p:spPr bwMode="auto">
          <a:xfrm>
            <a:off x="0" y="228600"/>
            <a:ext cx="32115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Récepteurs</a:t>
            </a:r>
          </a:p>
        </p:txBody>
      </p:sp>
      <p:pic>
        <p:nvPicPr>
          <p:cNvPr id="382982" name="Picture 6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942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3" name="Picture 7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4267200"/>
            <a:ext cx="6588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4" name="Picture 8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" y="4648200"/>
            <a:ext cx="12287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5" name="Picture 9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5638800"/>
            <a:ext cx="12954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7" name="Picture 1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28194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89" name="Rectangle 13"/>
          <p:cNvSpPr>
            <a:spLocks noChangeArrowheads="1"/>
          </p:cNvSpPr>
          <p:nvPr/>
        </p:nvSpPr>
        <p:spPr bwMode="auto">
          <a:xfrm>
            <a:off x="1219200" y="2971800"/>
            <a:ext cx="23558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à maximum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 ’intensité</a:t>
            </a:r>
          </a:p>
        </p:txBody>
      </p:sp>
      <p:sp>
        <p:nvSpPr>
          <p:cNvPr id="382990" name="Rectangle 14"/>
          <p:cNvSpPr>
            <a:spLocks noChangeArrowheads="1"/>
          </p:cNvSpPr>
          <p:nvPr/>
        </p:nvSpPr>
        <p:spPr bwMode="auto">
          <a:xfrm>
            <a:off x="2590800" y="5562600"/>
            <a:ext cx="244951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électronique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temporisé</a:t>
            </a:r>
          </a:p>
        </p:txBody>
      </p:sp>
      <p:sp>
        <p:nvSpPr>
          <p:cNvPr id="382991" name="Rectangle 15"/>
          <p:cNvSpPr>
            <a:spLocks noChangeArrowheads="1"/>
          </p:cNvSpPr>
          <p:nvPr/>
        </p:nvSpPr>
        <p:spPr bwMode="auto">
          <a:xfrm>
            <a:off x="457200" y="6161088"/>
            <a:ext cx="2278063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de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Préventa</a:t>
            </a:r>
          </a:p>
        </p:txBody>
      </p:sp>
      <p:sp>
        <p:nvSpPr>
          <p:cNvPr id="382992" name="Rectangle 16"/>
          <p:cNvSpPr>
            <a:spLocks noChangeArrowheads="1"/>
          </p:cNvSpPr>
          <p:nvPr/>
        </p:nvSpPr>
        <p:spPr bwMode="auto">
          <a:xfrm>
            <a:off x="5486400" y="5334000"/>
            <a:ext cx="989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Voyant</a:t>
            </a:r>
          </a:p>
        </p:txBody>
      </p:sp>
      <p:sp>
        <p:nvSpPr>
          <p:cNvPr id="382993" name="Rectangle 17"/>
          <p:cNvSpPr>
            <a:spLocks noChangeArrowheads="1"/>
          </p:cNvSpPr>
          <p:nvPr/>
        </p:nvSpPr>
        <p:spPr bwMode="auto">
          <a:xfrm>
            <a:off x="3276600" y="4572000"/>
            <a:ext cx="31337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Automate Programmable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Industriel (API)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676400" y="3581400"/>
            <a:ext cx="609600" cy="914400"/>
            <a:chOff x="1056" y="2400"/>
            <a:chExt cx="384" cy="576"/>
          </a:xfrm>
        </p:grpSpPr>
        <p:sp>
          <p:nvSpPr>
            <p:cNvPr id="25651" name="Line 21"/>
            <p:cNvSpPr>
              <a:spLocks noChangeShapeType="1"/>
            </p:cNvSpPr>
            <p:nvPr/>
          </p:nvSpPr>
          <p:spPr bwMode="auto">
            <a:xfrm>
              <a:off x="1248" y="2400"/>
              <a:ext cx="0" cy="576"/>
            </a:xfrm>
            <a:prstGeom prst="line">
              <a:avLst/>
            </a:prstGeom>
            <a:noFill/>
            <a:ln w="28575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5652" name="Group 22"/>
            <p:cNvGrpSpPr>
              <a:grpSpLocks/>
            </p:cNvGrpSpPr>
            <p:nvPr/>
          </p:nvGrpSpPr>
          <p:grpSpPr bwMode="auto">
            <a:xfrm>
              <a:off x="1056" y="2544"/>
              <a:ext cx="384" cy="240"/>
              <a:chOff x="1296" y="2640"/>
              <a:chExt cx="384" cy="240"/>
            </a:xfrm>
          </p:grpSpPr>
          <p:sp useBgFill="1">
            <p:nvSpPr>
              <p:cNvPr id="25653" name="Rectangle 18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384" cy="240"/>
              </a:xfrm>
              <a:prstGeom prst="rect">
                <a:avLst/>
              </a:prstGeom>
              <a:ln w="28575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2996" name="Rectangle 20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3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I &gt;</a:t>
                </a:r>
              </a:p>
            </p:txBody>
          </p:sp>
        </p:grp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6934200" y="5486400"/>
            <a:ext cx="457200" cy="990600"/>
            <a:chOff x="3936" y="3696"/>
            <a:chExt cx="288" cy="624"/>
          </a:xfrm>
        </p:grpSpPr>
        <p:sp>
          <p:nvSpPr>
            <p:cNvPr id="25646" name="Line 26"/>
            <p:cNvSpPr>
              <a:spLocks noChangeShapeType="1"/>
            </p:cNvSpPr>
            <p:nvPr/>
          </p:nvSpPr>
          <p:spPr bwMode="auto">
            <a:xfrm>
              <a:off x="4080" y="3696"/>
              <a:ext cx="0" cy="624"/>
            </a:xfrm>
            <a:prstGeom prst="line">
              <a:avLst/>
            </a:prstGeom>
            <a:noFill/>
            <a:ln w="28575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5647" name="Group 27"/>
            <p:cNvGrpSpPr>
              <a:grpSpLocks/>
            </p:cNvGrpSpPr>
            <p:nvPr/>
          </p:nvGrpSpPr>
          <p:grpSpPr bwMode="auto">
            <a:xfrm>
              <a:off x="3936" y="3888"/>
              <a:ext cx="288" cy="240"/>
              <a:chOff x="3936" y="3888"/>
              <a:chExt cx="288" cy="240"/>
            </a:xfrm>
          </p:grpSpPr>
          <p:sp useBgFill="1">
            <p:nvSpPr>
              <p:cNvPr id="25648" name="Oval 23"/>
              <p:cNvSpPr>
                <a:spLocks noChangeArrowheads="1"/>
              </p:cNvSpPr>
              <p:nvPr/>
            </p:nvSpPr>
            <p:spPr bwMode="auto">
              <a:xfrm>
                <a:off x="3936" y="3888"/>
                <a:ext cx="288" cy="240"/>
              </a:xfrm>
              <a:prstGeom prst="ellipse">
                <a:avLst/>
              </a:prstGeom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649" name="Line 24"/>
              <p:cNvSpPr>
                <a:spLocks noChangeShapeType="1"/>
              </p:cNvSpPr>
              <p:nvPr/>
            </p:nvSpPr>
            <p:spPr bwMode="auto">
              <a:xfrm>
                <a:off x="3984" y="393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650" name="Line 25"/>
              <p:cNvSpPr>
                <a:spLocks noChangeShapeType="1"/>
              </p:cNvSpPr>
              <p:nvPr/>
            </p:nvSpPr>
            <p:spPr bwMode="auto">
              <a:xfrm flipH="1">
                <a:off x="3984" y="393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pic>
        <p:nvPicPr>
          <p:cNvPr id="383006" name="Picture 3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86200"/>
            <a:ext cx="9318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3008" name="Rectangle 32"/>
          <p:cNvSpPr>
            <a:spLocks noChangeArrowheads="1"/>
          </p:cNvSpPr>
          <p:nvPr/>
        </p:nvSpPr>
        <p:spPr bwMode="auto">
          <a:xfrm>
            <a:off x="6596872" y="4191000"/>
            <a:ext cx="1441421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Colonne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Lumineuse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(Vérine)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83009" name="Picture 33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52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3011" name="Rectangle 35"/>
          <p:cNvSpPr>
            <a:spLocks noChangeArrowheads="1"/>
          </p:cNvSpPr>
          <p:nvPr/>
        </p:nvSpPr>
        <p:spPr bwMode="auto">
          <a:xfrm>
            <a:off x="6170613" y="304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Sirène</a:t>
            </a:r>
          </a:p>
        </p:txBody>
      </p:sp>
      <p:sp>
        <p:nvSpPr>
          <p:cNvPr id="383012" name="Rectangle 36"/>
          <p:cNvSpPr>
            <a:spLocks noChangeArrowheads="1"/>
          </p:cNvSpPr>
          <p:nvPr/>
        </p:nvSpPr>
        <p:spPr bwMode="auto">
          <a:xfrm>
            <a:off x="6162675" y="1828800"/>
            <a:ext cx="108426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Électro-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vanne</a:t>
            </a:r>
          </a:p>
        </p:txBody>
      </p:sp>
      <p:grpSp>
        <p:nvGrpSpPr>
          <p:cNvPr id="6" name="Group 48"/>
          <p:cNvGrpSpPr>
            <a:grpSpLocks/>
          </p:cNvGrpSpPr>
          <p:nvPr/>
        </p:nvGrpSpPr>
        <p:grpSpPr bwMode="auto">
          <a:xfrm>
            <a:off x="6477000" y="2667000"/>
            <a:ext cx="647700" cy="914400"/>
            <a:chOff x="3984" y="1680"/>
            <a:chExt cx="408" cy="576"/>
          </a:xfrm>
        </p:grpSpPr>
        <p:grpSp>
          <p:nvGrpSpPr>
            <p:cNvPr id="25635" name="Group 45"/>
            <p:cNvGrpSpPr>
              <a:grpSpLocks/>
            </p:cNvGrpSpPr>
            <p:nvPr/>
          </p:nvGrpSpPr>
          <p:grpSpPr bwMode="auto">
            <a:xfrm>
              <a:off x="3984" y="1680"/>
              <a:ext cx="408" cy="576"/>
              <a:chOff x="3984" y="1680"/>
              <a:chExt cx="408" cy="576"/>
            </a:xfrm>
          </p:grpSpPr>
          <p:grpSp>
            <p:nvGrpSpPr>
              <p:cNvPr id="25638" name="Group 40"/>
              <p:cNvGrpSpPr>
                <a:grpSpLocks/>
              </p:cNvGrpSpPr>
              <p:nvPr/>
            </p:nvGrpSpPr>
            <p:grpSpPr bwMode="auto">
              <a:xfrm>
                <a:off x="3984" y="1680"/>
                <a:ext cx="240" cy="576"/>
                <a:chOff x="4080" y="1680"/>
                <a:chExt cx="240" cy="576"/>
              </a:xfrm>
            </p:grpSpPr>
            <p:sp>
              <p:nvSpPr>
                <p:cNvPr id="25643" name="Rectangle 37"/>
                <p:cNvSpPr>
                  <a:spLocks noChangeArrowheads="1"/>
                </p:cNvSpPr>
                <p:nvPr/>
              </p:nvSpPr>
              <p:spPr bwMode="auto">
                <a:xfrm>
                  <a:off x="4080" y="1872"/>
                  <a:ext cx="240" cy="192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fr-F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44" name="Line 38"/>
                <p:cNvSpPr>
                  <a:spLocks noChangeShapeType="1"/>
                </p:cNvSpPr>
                <p:nvPr/>
              </p:nvSpPr>
              <p:spPr bwMode="auto">
                <a:xfrm>
                  <a:off x="4200" y="1680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45" name="Line 39"/>
                <p:cNvSpPr>
                  <a:spLocks noChangeShapeType="1"/>
                </p:cNvSpPr>
                <p:nvPr/>
              </p:nvSpPr>
              <p:spPr bwMode="auto">
                <a:xfrm>
                  <a:off x="4200" y="2064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25639" name="Rectangle 41"/>
              <p:cNvSpPr>
                <a:spLocks noChangeArrowheads="1"/>
              </p:cNvSpPr>
              <p:nvPr/>
            </p:nvSpPr>
            <p:spPr bwMode="auto">
              <a:xfrm>
                <a:off x="4224" y="1944"/>
                <a:ext cx="96" cy="4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25640" name="Group 44"/>
              <p:cNvGrpSpPr>
                <a:grpSpLocks/>
              </p:cNvGrpSpPr>
              <p:nvPr/>
            </p:nvGrpSpPr>
            <p:grpSpPr bwMode="auto">
              <a:xfrm>
                <a:off x="4296" y="1776"/>
                <a:ext cx="96" cy="384"/>
                <a:chOff x="4368" y="1776"/>
                <a:chExt cx="96" cy="384"/>
              </a:xfrm>
            </p:grpSpPr>
            <p:sp>
              <p:nvSpPr>
                <p:cNvPr id="25641" name="AutoShape 42"/>
                <p:cNvSpPr>
                  <a:spLocks noChangeArrowheads="1"/>
                </p:cNvSpPr>
                <p:nvPr/>
              </p:nvSpPr>
              <p:spPr bwMode="auto">
                <a:xfrm>
                  <a:off x="4368" y="1968"/>
                  <a:ext cx="96" cy="19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42" name="AutoShape 43"/>
                <p:cNvSpPr>
                  <a:spLocks noChangeArrowheads="1"/>
                </p:cNvSpPr>
                <p:nvPr/>
              </p:nvSpPr>
              <p:spPr bwMode="auto">
                <a:xfrm flipV="1">
                  <a:off x="4368" y="1776"/>
                  <a:ext cx="96" cy="19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25636" name="Line 46"/>
            <p:cNvSpPr>
              <a:spLocks noChangeShapeType="1"/>
            </p:cNvSpPr>
            <p:nvPr/>
          </p:nvSpPr>
          <p:spPr bwMode="auto">
            <a:xfrm flipH="1">
              <a:off x="4344" y="2164"/>
              <a:ext cx="0" cy="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37" name="Line 47"/>
            <p:cNvSpPr>
              <a:spLocks noChangeShapeType="1"/>
            </p:cNvSpPr>
            <p:nvPr/>
          </p:nvSpPr>
          <p:spPr bwMode="auto">
            <a:xfrm flipH="1">
              <a:off x="4344" y="1704"/>
              <a:ext cx="0" cy="7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25" name="Rectangle 49"/>
          <p:cNvSpPr>
            <a:spLocks noChangeArrowheads="1"/>
          </p:cNvSpPr>
          <p:nvPr/>
        </p:nvSpPr>
        <p:spPr bwMode="auto">
          <a:xfrm>
            <a:off x="5827713" y="2909888"/>
            <a:ext cx="649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Y1</a:t>
            </a:r>
          </a:p>
        </p:txBody>
      </p:sp>
      <p:sp>
        <p:nvSpPr>
          <p:cNvPr id="383026" name="Rectangle 50"/>
          <p:cNvSpPr>
            <a:spLocks noChangeArrowheads="1"/>
          </p:cNvSpPr>
          <p:nvPr/>
        </p:nvSpPr>
        <p:spPr bwMode="auto">
          <a:xfrm>
            <a:off x="6553200" y="5486400"/>
            <a:ext cx="669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H1</a:t>
            </a:r>
          </a:p>
        </p:txBody>
      </p:sp>
      <p:grpSp>
        <p:nvGrpSpPr>
          <p:cNvPr id="10" name="Group 69"/>
          <p:cNvGrpSpPr>
            <a:grpSpLocks/>
          </p:cNvGrpSpPr>
          <p:nvPr/>
        </p:nvGrpSpPr>
        <p:grpSpPr bwMode="auto">
          <a:xfrm>
            <a:off x="6527800" y="742950"/>
            <a:ext cx="863600" cy="857250"/>
            <a:chOff x="3888" y="468"/>
            <a:chExt cx="544" cy="540"/>
          </a:xfrm>
        </p:grpSpPr>
        <p:grpSp>
          <p:nvGrpSpPr>
            <p:cNvPr id="25629" name="Group 67"/>
            <p:cNvGrpSpPr>
              <a:grpSpLocks/>
            </p:cNvGrpSpPr>
            <p:nvPr/>
          </p:nvGrpSpPr>
          <p:grpSpPr bwMode="auto">
            <a:xfrm>
              <a:off x="3888" y="468"/>
              <a:ext cx="256" cy="540"/>
              <a:chOff x="3888" y="468"/>
              <a:chExt cx="256" cy="540"/>
            </a:xfrm>
          </p:grpSpPr>
          <p:sp>
            <p:nvSpPr>
              <p:cNvPr id="25631" name="Rectangle 54"/>
              <p:cNvSpPr>
                <a:spLocks noChangeArrowheads="1"/>
              </p:cNvSpPr>
              <p:nvPr/>
            </p:nvSpPr>
            <p:spPr bwMode="auto">
              <a:xfrm>
                <a:off x="4000" y="672"/>
                <a:ext cx="144" cy="144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kumimoji="0" lang="fr-F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632" name="Group 65"/>
              <p:cNvGrpSpPr>
                <a:grpSpLocks/>
              </p:cNvGrpSpPr>
              <p:nvPr/>
            </p:nvGrpSpPr>
            <p:grpSpPr bwMode="auto">
              <a:xfrm>
                <a:off x="3888" y="468"/>
                <a:ext cx="120" cy="540"/>
                <a:chOff x="3900" y="468"/>
                <a:chExt cx="108" cy="732"/>
              </a:xfrm>
            </p:grpSpPr>
            <p:sp>
              <p:nvSpPr>
                <p:cNvPr id="25633" name="Freeform 63"/>
                <p:cNvSpPr>
                  <a:spLocks/>
                </p:cNvSpPr>
                <p:nvPr/>
              </p:nvSpPr>
              <p:spPr bwMode="auto">
                <a:xfrm>
                  <a:off x="3900" y="468"/>
                  <a:ext cx="108" cy="336"/>
                </a:xfrm>
                <a:custGeom>
                  <a:avLst/>
                  <a:gdLst>
                    <a:gd name="T0" fmla="*/ 0 w 108"/>
                    <a:gd name="T1" fmla="*/ 0 h 336"/>
                    <a:gd name="T2" fmla="*/ 0 w 108"/>
                    <a:gd name="T3" fmla="*/ 336 h 336"/>
                    <a:gd name="T4" fmla="*/ 108 w 10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336"/>
                    <a:gd name="T11" fmla="*/ 108 w 10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336">
                      <a:moveTo>
                        <a:pt x="0" y="0"/>
                      </a:moveTo>
                      <a:lnTo>
                        <a:pt x="0" y="336"/>
                      </a:lnTo>
                      <a:lnTo>
                        <a:pt x="108" y="336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34" name="Freeform 64"/>
                <p:cNvSpPr>
                  <a:spLocks/>
                </p:cNvSpPr>
                <p:nvPr/>
              </p:nvSpPr>
              <p:spPr bwMode="auto">
                <a:xfrm flipV="1">
                  <a:off x="3900" y="864"/>
                  <a:ext cx="108" cy="336"/>
                </a:xfrm>
                <a:custGeom>
                  <a:avLst/>
                  <a:gdLst>
                    <a:gd name="T0" fmla="*/ 0 w 108"/>
                    <a:gd name="T1" fmla="*/ 0 h 336"/>
                    <a:gd name="T2" fmla="*/ 0 w 108"/>
                    <a:gd name="T3" fmla="*/ 336 h 336"/>
                    <a:gd name="T4" fmla="*/ 108 w 10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336"/>
                    <a:gd name="T11" fmla="*/ 108 w 10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336">
                      <a:moveTo>
                        <a:pt x="0" y="0"/>
                      </a:moveTo>
                      <a:lnTo>
                        <a:pt x="0" y="336"/>
                      </a:lnTo>
                      <a:lnTo>
                        <a:pt x="108" y="336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25630" name="Freeform 68"/>
            <p:cNvSpPr>
              <a:spLocks/>
            </p:cNvSpPr>
            <p:nvPr/>
          </p:nvSpPr>
          <p:spPr bwMode="auto">
            <a:xfrm>
              <a:off x="4144" y="620"/>
              <a:ext cx="288" cy="192"/>
            </a:xfrm>
            <a:custGeom>
              <a:avLst/>
              <a:gdLst>
                <a:gd name="T0" fmla="*/ 0 w 288"/>
                <a:gd name="T1" fmla="*/ 96 h 192"/>
                <a:gd name="T2" fmla="*/ 192 w 288"/>
                <a:gd name="T3" fmla="*/ 0 h 192"/>
                <a:gd name="T4" fmla="*/ 288 w 288"/>
                <a:gd name="T5" fmla="*/ 192 h 192"/>
                <a:gd name="T6" fmla="*/ 0 w 288"/>
                <a:gd name="T7" fmla="*/ 144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8"/>
                <a:gd name="T13" fmla="*/ 0 h 192"/>
                <a:gd name="T14" fmla="*/ 288 w 288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8" h="192">
                  <a:moveTo>
                    <a:pt x="0" y="96"/>
                  </a:moveTo>
                  <a:lnTo>
                    <a:pt x="192" y="0"/>
                  </a:lnTo>
                  <a:lnTo>
                    <a:pt x="288" y="192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46" name="Rectangle 70"/>
          <p:cNvSpPr>
            <a:spLocks noChangeArrowheads="1"/>
          </p:cNvSpPr>
          <p:nvPr/>
        </p:nvSpPr>
        <p:spPr bwMode="auto">
          <a:xfrm>
            <a:off x="5867400" y="990600"/>
            <a:ext cx="669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H1</a:t>
            </a:r>
          </a:p>
        </p:txBody>
      </p:sp>
      <p:pic>
        <p:nvPicPr>
          <p:cNvPr id="383048" name="Picture 7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2133600"/>
            <a:ext cx="154781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6500"/>
                            </p:stCondLst>
                            <p:childTnLst>
                              <p:par>
                                <p:cTn id="9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1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3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 animBg="1" autoUpdateAnimBg="0"/>
      <p:bldP spid="382979" grpId="0" autoUpdateAnimBg="0"/>
      <p:bldP spid="382989" grpId="0" autoUpdateAnimBg="0"/>
      <p:bldP spid="382990" grpId="0" autoUpdateAnimBg="0"/>
      <p:bldP spid="382991" grpId="0" autoUpdateAnimBg="0"/>
      <p:bldP spid="382992" grpId="0" autoUpdateAnimBg="0"/>
      <p:bldP spid="382993" grpId="0" autoUpdateAnimBg="0"/>
      <p:bldP spid="383008" grpId="0" autoUpdateAnimBg="0"/>
      <p:bldP spid="383011" grpId="0" autoUpdateAnimBg="0"/>
      <p:bldP spid="383012" grpId="0" autoUpdateAnimBg="0"/>
      <p:bldP spid="383025" grpId="0" autoUpdateAnimBg="0"/>
      <p:bldP spid="383026" grpId="0" autoUpdateAnimBg="0"/>
      <p:bldP spid="38304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AutoShape 2"/>
          <p:cNvSpPr>
            <a:spLocks noChangeArrowheads="1"/>
          </p:cNvSpPr>
          <p:nvPr/>
        </p:nvSpPr>
        <p:spPr bwMode="auto">
          <a:xfrm>
            <a:off x="609600" y="1143000"/>
            <a:ext cx="8153400" cy="3429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récepteur se trouvera systématiquement sur le parcours du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courant (donc d ’un conducteur), entre un coté de l ’alimentation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et  l ’autre. Si un conducteur permet de relier  les deux pôles d ’une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sans rencontrer un récepteur on aura un court-circuit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qui, sans protection,  représente une situation critique.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place la plus courante du récepteur se situe en bas ou à droite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du schéma, du coté de ce que l ’on appellera les « communs »,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fait, le - (moins); le neutre, ou simplement une phase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pris pour commun si il n ’existe pas de neutre.</a:t>
            </a:r>
          </a:p>
        </p:txBody>
      </p:sp>
      <p:sp>
        <p:nvSpPr>
          <p:cNvPr id="384003" name="Rectangle 3"/>
          <p:cNvSpPr>
            <a:spLocks noChangeArrowheads="1"/>
          </p:cNvSpPr>
          <p:nvPr/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4004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79597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La place des Récepteurs dans le schéma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5791200" y="4572000"/>
            <a:ext cx="1981200" cy="2286000"/>
            <a:chOff x="3840" y="2880"/>
            <a:chExt cx="1248" cy="1440"/>
          </a:xfrm>
        </p:grpSpPr>
        <p:grpSp>
          <p:nvGrpSpPr>
            <p:cNvPr id="26643" name="Group 13"/>
            <p:cNvGrpSpPr>
              <a:grpSpLocks/>
            </p:cNvGrpSpPr>
            <p:nvPr/>
          </p:nvGrpSpPr>
          <p:grpSpPr bwMode="auto">
            <a:xfrm rot="5400000">
              <a:off x="3984" y="3072"/>
              <a:ext cx="1200" cy="1008"/>
              <a:chOff x="480" y="3072"/>
              <a:chExt cx="1584" cy="1008"/>
            </a:xfrm>
          </p:grpSpPr>
          <p:sp>
            <p:nvSpPr>
              <p:cNvPr id="26650" name="Line 14"/>
              <p:cNvSpPr>
                <a:spLocks noChangeShapeType="1"/>
              </p:cNvSpPr>
              <p:nvPr/>
            </p:nvSpPr>
            <p:spPr bwMode="auto">
              <a:xfrm>
                <a:off x="480" y="3072"/>
                <a:ext cx="0" cy="1008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1" name="Line 15"/>
              <p:cNvSpPr>
                <a:spLocks noChangeShapeType="1"/>
              </p:cNvSpPr>
              <p:nvPr/>
            </p:nvSpPr>
            <p:spPr bwMode="auto">
              <a:xfrm>
                <a:off x="2064" y="3072"/>
                <a:ext cx="0" cy="1008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2" name="Line 16"/>
              <p:cNvSpPr>
                <a:spLocks noChangeShapeType="1"/>
              </p:cNvSpPr>
              <p:nvPr/>
            </p:nvSpPr>
            <p:spPr bwMode="auto">
              <a:xfrm>
                <a:off x="480" y="3576"/>
                <a:ext cx="158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 useBgFill="1">
          <p:nvSpPr>
            <p:cNvPr id="26644" name="Rectangle 17"/>
            <p:cNvSpPr>
              <a:spLocks noChangeArrowheads="1"/>
            </p:cNvSpPr>
            <p:nvPr/>
          </p:nvSpPr>
          <p:spPr bwMode="auto">
            <a:xfrm rot="5400000">
              <a:off x="4487" y="3672"/>
              <a:ext cx="192" cy="240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23" name="Rectangle 23"/>
            <p:cNvSpPr>
              <a:spLocks noChangeArrowheads="1"/>
            </p:cNvSpPr>
            <p:nvPr/>
          </p:nvSpPr>
          <p:spPr bwMode="auto">
            <a:xfrm rot="-5400000">
              <a:off x="4330" y="3427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4025" name="Rectangle 25"/>
            <p:cNvSpPr>
              <a:spLocks noChangeArrowheads="1"/>
            </p:cNvSpPr>
            <p:nvPr/>
          </p:nvSpPr>
          <p:spPr bwMode="auto">
            <a:xfrm rot="-5400000">
              <a:off x="4339" y="3926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84026" name="Rectangle 26"/>
            <p:cNvSpPr>
              <a:spLocks noChangeArrowheads="1"/>
            </p:cNvSpPr>
            <p:nvPr/>
          </p:nvSpPr>
          <p:spPr bwMode="auto">
            <a:xfrm>
              <a:off x="3936" y="3648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sp>
          <p:nvSpPr>
            <p:cNvPr id="384029" name="Rectangle 29"/>
            <p:cNvSpPr>
              <a:spLocks noChangeArrowheads="1"/>
            </p:cNvSpPr>
            <p:nvPr/>
          </p:nvSpPr>
          <p:spPr bwMode="auto">
            <a:xfrm>
              <a:off x="3840" y="2880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84030" name="Rectangle 30"/>
            <p:cNvSpPr>
              <a:spLocks noChangeArrowheads="1"/>
            </p:cNvSpPr>
            <p:nvPr/>
          </p:nvSpPr>
          <p:spPr bwMode="auto">
            <a:xfrm>
              <a:off x="38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1066800" y="4724400"/>
            <a:ext cx="3189288" cy="1752600"/>
            <a:chOff x="672" y="2976"/>
            <a:chExt cx="2009" cy="1104"/>
          </a:xfrm>
        </p:grpSpPr>
        <p:grpSp>
          <p:nvGrpSpPr>
            <p:cNvPr id="26632" name="Group 11"/>
            <p:cNvGrpSpPr>
              <a:grpSpLocks/>
            </p:cNvGrpSpPr>
            <p:nvPr/>
          </p:nvGrpSpPr>
          <p:grpSpPr bwMode="auto">
            <a:xfrm>
              <a:off x="912" y="3072"/>
              <a:ext cx="1584" cy="1008"/>
              <a:chOff x="480" y="3072"/>
              <a:chExt cx="1584" cy="1008"/>
            </a:xfrm>
          </p:grpSpPr>
          <p:grpSp>
            <p:nvGrpSpPr>
              <p:cNvPr id="26638" name="Group 9"/>
              <p:cNvGrpSpPr>
                <a:grpSpLocks/>
              </p:cNvGrpSpPr>
              <p:nvPr/>
            </p:nvGrpSpPr>
            <p:grpSpPr bwMode="auto">
              <a:xfrm>
                <a:off x="480" y="3072"/>
                <a:ext cx="1584" cy="1008"/>
                <a:chOff x="480" y="3072"/>
                <a:chExt cx="1584" cy="1008"/>
              </a:xfrm>
            </p:grpSpPr>
            <p:sp>
              <p:nvSpPr>
                <p:cNvPr id="26640" name="Line 5"/>
                <p:cNvSpPr>
                  <a:spLocks noChangeShapeType="1"/>
                </p:cNvSpPr>
                <p:nvPr/>
              </p:nvSpPr>
              <p:spPr bwMode="auto">
                <a:xfrm>
                  <a:off x="480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6641" name="Line 6"/>
                <p:cNvSpPr>
                  <a:spLocks noChangeShapeType="1"/>
                </p:cNvSpPr>
                <p:nvPr/>
              </p:nvSpPr>
              <p:spPr bwMode="auto">
                <a:xfrm>
                  <a:off x="2064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6642" name="Line 7"/>
                <p:cNvSpPr>
                  <a:spLocks noChangeShapeType="1"/>
                </p:cNvSpPr>
                <p:nvPr/>
              </p:nvSpPr>
              <p:spPr bwMode="auto">
                <a:xfrm>
                  <a:off x="480" y="3576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 useBgFill="1">
            <p:nvSpPr>
              <p:cNvPr id="26639" name="Rectangle 10"/>
              <p:cNvSpPr>
                <a:spLocks noChangeArrowheads="1"/>
              </p:cNvSpPr>
              <p:nvPr/>
            </p:nvSpPr>
            <p:spPr bwMode="auto">
              <a:xfrm>
                <a:off x="1584" y="3456"/>
                <a:ext cx="192" cy="240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4024" name="Rectangle 24"/>
            <p:cNvSpPr>
              <a:spLocks noChangeArrowheads="1"/>
            </p:cNvSpPr>
            <p:nvPr/>
          </p:nvSpPr>
          <p:spPr bwMode="auto">
            <a:xfrm>
              <a:off x="1824" y="3744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4027" name="Rectangle 27"/>
            <p:cNvSpPr>
              <a:spLocks noChangeArrowheads="1"/>
            </p:cNvSpPr>
            <p:nvPr/>
          </p:nvSpPr>
          <p:spPr bwMode="auto">
            <a:xfrm>
              <a:off x="1709" y="33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4028" name="Rectangle 28"/>
            <p:cNvSpPr>
              <a:spLocks noChangeArrowheads="1"/>
            </p:cNvSpPr>
            <p:nvPr/>
          </p:nvSpPr>
          <p:spPr bwMode="auto">
            <a:xfrm>
              <a:off x="2189" y="33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84031" name="Rectangle 31"/>
            <p:cNvSpPr>
              <a:spLocks noChangeArrowheads="1"/>
            </p:cNvSpPr>
            <p:nvPr/>
          </p:nvSpPr>
          <p:spPr bwMode="auto">
            <a:xfrm>
              <a:off x="672" y="2976"/>
              <a:ext cx="24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84032" name="Rectangle 32"/>
            <p:cNvSpPr>
              <a:spLocks noChangeArrowheads="1"/>
            </p:cNvSpPr>
            <p:nvPr/>
          </p:nvSpPr>
          <p:spPr bwMode="auto">
            <a:xfrm>
              <a:off x="2496" y="3024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7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17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2" grpId="0" animBg="1" autoUpdateAnimBg="0"/>
      <p:bldP spid="38400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32" name="AutoShape 8"/>
          <p:cNvSpPr>
            <a:spLocks noChangeArrowheads="1"/>
          </p:cNvSpPr>
          <p:nvPr/>
        </p:nvSpPr>
        <p:spPr bwMode="auto">
          <a:xfrm>
            <a:off x="6172200" y="4038600"/>
            <a:ext cx="3581400" cy="2209800"/>
          </a:xfrm>
          <a:prstGeom prst="irregularSeal2">
            <a:avLst/>
          </a:prstGeom>
          <a:gradFill rotWithShape="0">
            <a:gsLst>
              <a:gs pos="0">
                <a:srgbClr val="FFE7C2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199991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5027" name="Rectangle 3"/>
          <p:cNvSpPr>
            <a:spLocks noChangeArrowheads="1"/>
          </p:cNvSpPr>
          <p:nvPr/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5030" name="AutoShape 6"/>
          <p:cNvSpPr>
            <a:spLocks noChangeArrowheads="1"/>
          </p:cNvSpPr>
          <p:nvPr/>
        </p:nvSpPr>
        <p:spPr bwMode="auto">
          <a:xfrm rot="2901400">
            <a:off x="-76200" y="3505200"/>
            <a:ext cx="3124200" cy="2971800"/>
          </a:xfrm>
          <a:prstGeom prst="irregularSeal2">
            <a:avLst/>
          </a:prstGeom>
          <a:gradFill rotWithShape="0">
            <a:gsLst>
              <a:gs pos="0">
                <a:srgbClr val="C89176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30000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kumimoji="0" lang="fr-FR"/>
          </a:p>
        </p:txBody>
      </p:sp>
      <p:sp>
        <p:nvSpPr>
          <p:cNvPr id="385031" name="AutoShape 7"/>
          <p:cNvSpPr>
            <a:spLocks noChangeArrowheads="1"/>
          </p:cNvSpPr>
          <p:nvPr/>
        </p:nvSpPr>
        <p:spPr bwMode="auto">
          <a:xfrm rot="-9906449">
            <a:off x="2286000" y="4953000"/>
            <a:ext cx="3995738" cy="2209800"/>
          </a:xfrm>
          <a:prstGeom prst="irregularSeal2">
            <a:avLst/>
          </a:prstGeom>
          <a:gradFill rotWithShape="0">
            <a:gsLst>
              <a:gs pos="0">
                <a:srgbClr val="FFCBA8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>
              <a:rot lat="300000" lon="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5026" name="AutoShape 2"/>
          <p:cNvSpPr>
            <a:spLocks noChangeArrowheads="1"/>
          </p:cNvSpPr>
          <p:nvPr/>
        </p:nvSpPr>
        <p:spPr bwMode="auto">
          <a:xfrm>
            <a:off x="609600" y="11430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contacts ont pour fonction d ’établir ou d ’interrompre des circuits.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Ces circuits peuvent avoir un rôle concernant l ’élaboration d ’une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logique plus ou moins complexe. La finalité étant toujours de piloter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éléments du système, ou des indicateurs de ce système.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 peut classer ces contacts en trois grandes familles.</a:t>
            </a:r>
          </a:p>
        </p:txBody>
      </p:sp>
      <p:sp>
        <p:nvSpPr>
          <p:cNvPr id="385028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2811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contacts:</a:t>
            </a:r>
          </a:p>
        </p:txBody>
      </p:sp>
      <p:sp>
        <p:nvSpPr>
          <p:cNvPr id="385035" name="Text Box 11"/>
          <p:cNvSpPr txBox="1">
            <a:spLocks noChangeArrowheads="1"/>
          </p:cNvSpPr>
          <p:nvPr/>
        </p:nvSpPr>
        <p:spPr bwMode="auto">
          <a:xfrm>
            <a:off x="0" y="4343400"/>
            <a:ext cx="27844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auxiliaires</a:t>
            </a:r>
          </a:p>
        </p:txBody>
      </p:sp>
      <p:sp>
        <p:nvSpPr>
          <p:cNvPr id="385036" name="Text Box 12"/>
          <p:cNvSpPr txBox="1">
            <a:spLocks noChangeArrowheads="1"/>
          </p:cNvSpPr>
          <p:nvPr/>
        </p:nvSpPr>
        <p:spPr bwMode="auto">
          <a:xfrm>
            <a:off x="2636838" y="5410200"/>
            <a:ext cx="34591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commandes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manuelles</a:t>
            </a:r>
          </a:p>
        </p:txBody>
      </p:sp>
      <p:sp>
        <p:nvSpPr>
          <p:cNvPr id="385037" name="Text Box 13"/>
          <p:cNvSpPr txBox="1">
            <a:spLocks noChangeArrowheads="1"/>
          </p:cNvSpPr>
          <p:nvPr/>
        </p:nvSpPr>
        <p:spPr bwMode="auto">
          <a:xfrm>
            <a:off x="6434138" y="4572000"/>
            <a:ext cx="27098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capteurs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détecteurs</a:t>
            </a:r>
          </a:p>
        </p:txBody>
      </p:sp>
      <p:sp>
        <p:nvSpPr>
          <p:cNvPr id="385039" name="Rectangle 15"/>
          <p:cNvSpPr>
            <a:spLocks noChangeArrowheads="1"/>
          </p:cNvSpPr>
          <p:nvPr/>
        </p:nvSpPr>
        <p:spPr bwMode="auto">
          <a:xfrm>
            <a:off x="2098675" y="3505200"/>
            <a:ext cx="570547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Dans un schéma ils trouveront généralement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leur place entre le + ou la phase, et le récepteur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qu’il devront piloter.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8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32" grpId="0" animBg="1"/>
      <p:bldP spid="385030" grpId="0" animBg="1" autoUpdateAnimBg="0"/>
      <p:bldP spid="385031" grpId="0" animBg="1"/>
      <p:bldP spid="385026" grpId="0" animBg="1" autoUpdateAnimBg="0"/>
      <p:bldP spid="385028" grpId="0" autoUpdateAnimBg="0"/>
      <p:bldP spid="385035" grpId="0" autoUpdateAnimBg="0"/>
      <p:bldP spid="385036" grpId="0" autoUpdateAnimBg="0"/>
      <p:bldP spid="385037" grpId="0" autoUpdateAnimBg="0"/>
      <p:bldP spid="38503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ChangeArrowheads="1"/>
          </p:cNvSpPr>
          <p:nvPr/>
        </p:nvSpPr>
        <p:spPr bwMode="auto">
          <a:xfrm rot="-5400000">
            <a:off x="-3276600" y="27432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6051" name="AutoShape 3"/>
          <p:cNvSpPr>
            <a:spLocks noChangeArrowheads="1"/>
          </p:cNvSpPr>
          <p:nvPr/>
        </p:nvSpPr>
        <p:spPr bwMode="auto">
          <a:xfrm>
            <a:off x="762000" y="7620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contacts auxiliaires sont les résultats intermédiaires 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combinaisons logiques. Ils sont à ce titre utilisés dans l ’activation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récepteurs quand la nature de l ’opération à réaliser nécessite un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premier degré d ’automatisme, (enchaînement d ’opérations 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manière automatique, déclenchement de mouvement si…)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sans intervention supplémentaire de l ’opérateur.</a:t>
            </a:r>
          </a:p>
        </p:txBody>
      </p:sp>
      <p:sp>
        <p:nvSpPr>
          <p:cNvPr id="386052" name="Text Box 4"/>
          <p:cNvSpPr txBox="1">
            <a:spLocks noChangeArrowheads="1"/>
          </p:cNvSpPr>
          <p:nvPr/>
        </p:nvSpPr>
        <p:spPr bwMode="auto">
          <a:xfrm>
            <a:off x="0" y="152400"/>
            <a:ext cx="92281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auxiliaires </a:t>
            </a: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repérage suivant l ’appareil d ’origine.</a:t>
            </a:r>
            <a:endParaRPr kumimoji="0" lang="fr-FR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33400" y="5105400"/>
            <a:ext cx="3189288" cy="1752600"/>
            <a:chOff x="192" y="3216"/>
            <a:chExt cx="2009" cy="1104"/>
          </a:xfrm>
        </p:grpSpPr>
        <p:grpSp>
          <p:nvGrpSpPr>
            <p:cNvPr id="28711" name="Group 5"/>
            <p:cNvGrpSpPr>
              <a:grpSpLocks/>
            </p:cNvGrpSpPr>
            <p:nvPr/>
          </p:nvGrpSpPr>
          <p:grpSpPr bwMode="auto">
            <a:xfrm>
              <a:off x="192" y="3216"/>
              <a:ext cx="2009" cy="1104"/>
              <a:chOff x="672" y="2976"/>
              <a:chExt cx="2009" cy="1104"/>
            </a:xfrm>
          </p:grpSpPr>
          <p:grpSp>
            <p:nvGrpSpPr>
              <p:cNvPr id="28716" name="Group 6"/>
              <p:cNvGrpSpPr>
                <a:grpSpLocks/>
              </p:cNvGrpSpPr>
              <p:nvPr/>
            </p:nvGrpSpPr>
            <p:grpSpPr bwMode="auto">
              <a:xfrm>
                <a:off x="912" y="3072"/>
                <a:ext cx="1584" cy="1008"/>
                <a:chOff x="480" y="3072"/>
                <a:chExt cx="1584" cy="1008"/>
              </a:xfrm>
            </p:grpSpPr>
            <p:grpSp>
              <p:nvGrpSpPr>
                <p:cNvPr id="28722" name="Group 7"/>
                <p:cNvGrpSpPr>
                  <a:grpSpLocks/>
                </p:cNvGrpSpPr>
                <p:nvPr/>
              </p:nvGrpSpPr>
              <p:grpSpPr bwMode="auto">
                <a:xfrm>
                  <a:off x="480" y="3072"/>
                  <a:ext cx="1584" cy="1008"/>
                  <a:chOff x="480" y="3072"/>
                  <a:chExt cx="1584" cy="1008"/>
                </a:xfrm>
              </p:grpSpPr>
              <p:sp>
                <p:nvSpPr>
                  <p:cNvPr id="2872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80" y="3072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8725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3072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872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480" y="3576"/>
                    <a:ext cx="158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 useBgFill="1">
              <p:nvSpPr>
                <p:cNvPr id="28723" name="Rectangle 11"/>
                <p:cNvSpPr>
                  <a:spLocks noChangeArrowheads="1"/>
                </p:cNvSpPr>
                <p:nvPr/>
              </p:nvSpPr>
              <p:spPr bwMode="auto">
                <a:xfrm>
                  <a:off x="1584" y="3456"/>
                  <a:ext cx="192" cy="240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6060" name="Rectangle 12"/>
              <p:cNvSpPr>
                <a:spLocks noChangeArrowheads="1"/>
              </p:cNvSpPr>
              <p:nvPr/>
            </p:nvSpPr>
            <p:spPr bwMode="auto">
              <a:xfrm>
                <a:off x="1824" y="3744"/>
                <a:ext cx="51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KA1</a:t>
                </a:r>
              </a:p>
            </p:txBody>
          </p:sp>
          <p:sp>
            <p:nvSpPr>
              <p:cNvPr id="386061" name="Rectangle 13"/>
              <p:cNvSpPr>
                <a:spLocks noChangeArrowheads="1"/>
              </p:cNvSpPr>
              <p:nvPr/>
            </p:nvSpPr>
            <p:spPr bwMode="auto">
              <a:xfrm>
                <a:off x="1709" y="3369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6062" name="Rectangle 14"/>
              <p:cNvSpPr>
                <a:spLocks noChangeArrowheads="1"/>
              </p:cNvSpPr>
              <p:nvPr/>
            </p:nvSpPr>
            <p:spPr bwMode="auto">
              <a:xfrm>
                <a:off x="2189" y="3369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86063" name="Rectangle 15"/>
              <p:cNvSpPr>
                <a:spLocks noChangeArrowheads="1"/>
              </p:cNvSpPr>
              <p:nvPr/>
            </p:nvSpPr>
            <p:spPr bwMode="auto">
              <a:xfrm>
                <a:off x="672" y="2976"/>
                <a:ext cx="24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20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</a:t>
                </a:r>
              </a:p>
            </p:txBody>
          </p:sp>
          <p:sp>
            <p:nvSpPr>
              <p:cNvPr id="386064" name="Rectangle 16"/>
              <p:cNvSpPr>
                <a:spLocks noChangeArrowheads="1"/>
              </p:cNvSpPr>
              <p:nvPr/>
            </p:nvSpPr>
            <p:spPr bwMode="auto">
              <a:xfrm>
                <a:off x="2496" y="3024"/>
                <a:ext cx="18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20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</a:t>
                </a:r>
              </a:p>
            </p:txBody>
          </p:sp>
        </p:grpSp>
        <p:grpSp>
          <p:nvGrpSpPr>
            <p:cNvPr id="28712" name="Group 19"/>
            <p:cNvGrpSpPr>
              <a:grpSpLocks/>
            </p:cNvGrpSpPr>
            <p:nvPr/>
          </p:nvGrpSpPr>
          <p:grpSpPr bwMode="auto">
            <a:xfrm>
              <a:off x="761" y="3696"/>
              <a:ext cx="192" cy="240"/>
              <a:chOff x="1872" y="3552"/>
              <a:chExt cx="192" cy="240"/>
            </a:xfrm>
          </p:grpSpPr>
          <p:sp useBgFill="1">
            <p:nvSpPr>
              <p:cNvPr id="28714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715" name="Line 17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6068" name="Rectangle 20"/>
            <p:cNvSpPr>
              <a:spLocks noChangeArrowheads="1"/>
            </p:cNvSpPr>
            <p:nvPr/>
          </p:nvSpPr>
          <p:spPr bwMode="auto">
            <a:xfrm>
              <a:off x="576" y="393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pic>
        <p:nvPicPr>
          <p:cNvPr id="386086" name="Picture 3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89585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6090" name="Freeform 42"/>
          <p:cNvSpPr>
            <a:spLocks/>
          </p:cNvSpPr>
          <p:nvPr/>
        </p:nvSpPr>
        <p:spPr bwMode="auto">
          <a:xfrm>
            <a:off x="1752600" y="6096000"/>
            <a:ext cx="5105400" cy="685800"/>
          </a:xfrm>
          <a:custGeom>
            <a:avLst/>
            <a:gdLst>
              <a:gd name="T0" fmla="*/ 0 w 3168"/>
              <a:gd name="T1" fmla="*/ 0 h 456"/>
              <a:gd name="T2" fmla="*/ 2147483647 w 3168"/>
              <a:gd name="T3" fmla="*/ 2147483647 h 456"/>
              <a:gd name="T4" fmla="*/ 2147483647 w 3168"/>
              <a:gd name="T5" fmla="*/ 2147483647 h 456"/>
              <a:gd name="T6" fmla="*/ 2147483647 w 3168"/>
              <a:gd name="T7" fmla="*/ 2147483647 h 456"/>
              <a:gd name="T8" fmla="*/ 0 60000 65536"/>
              <a:gd name="T9" fmla="*/ 0 60000 65536"/>
              <a:gd name="T10" fmla="*/ 0 60000 65536"/>
              <a:gd name="T11" fmla="*/ 0 60000 65536"/>
              <a:gd name="T12" fmla="*/ 0 w 3168"/>
              <a:gd name="T13" fmla="*/ 0 h 456"/>
              <a:gd name="T14" fmla="*/ 3168 w 3168"/>
              <a:gd name="T15" fmla="*/ 456 h 4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68" h="456">
                <a:moveTo>
                  <a:pt x="0" y="0"/>
                </a:moveTo>
                <a:cubicBezTo>
                  <a:pt x="52" y="60"/>
                  <a:pt x="104" y="120"/>
                  <a:pt x="192" y="192"/>
                </a:cubicBezTo>
                <a:cubicBezTo>
                  <a:pt x="280" y="264"/>
                  <a:pt x="32" y="408"/>
                  <a:pt x="528" y="432"/>
                </a:cubicBezTo>
                <a:cubicBezTo>
                  <a:pt x="1024" y="456"/>
                  <a:pt x="2728" y="352"/>
                  <a:pt x="3168" y="33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6091" name="Freeform 43"/>
          <p:cNvSpPr>
            <a:spLocks/>
          </p:cNvSpPr>
          <p:nvPr/>
        </p:nvSpPr>
        <p:spPr bwMode="auto">
          <a:xfrm>
            <a:off x="1371600" y="5378450"/>
            <a:ext cx="5486400" cy="641350"/>
          </a:xfrm>
          <a:custGeom>
            <a:avLst/>
            <a:gdLst>
              <a:gd name="T0" fmla="*/ 0 w 3456"/>
              <a:gd name="T1" fmla="*/ 2147483647 h 404"/>
              <a:gd name="T2" fmla="*/ 2147483647 w 3456"/>
              <a:gd name="T3" fmla="*/ 2147483647 h 404"/>
              <a:gd name="T4" fmla="*/ 2147483647 w 3456"/>
              <a:gd name="T5" fmla="*/ 2147483647 h 404"/>
              <a:gd name="T6" fmla="*/ 2147483647 w 3456"/>
              <a:gd name="T7" fmla="*/ 2147483647 h 404"/>
              <a:gd name="T8" fmla="*/ 2147483647 w 3456"/>
              <a:gd name="T9" fmla="*/ 2147483647 h 404"/>
              <a:gd name="T10" fmla="*/ 2147483647 w 3456"/>
              <a:gd name="T11" fmla="*/ 2147483647 h 4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56"/>
              <a:gd name="T19" fmla="*/ 0 h 404"/>
              <a:gd name="T20" fmla="*/ 3456 w 3456"/>
              <a:gd name="T21" fmla="*/ 404 h 4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56" h="404">
                <a:moveTo>
                  <a:pt x="0" y="404"/>
                </a:moveTo>
                <a:cubicBezTo>
                  <a:pt x="20" y="348"/>
                  <a:pt x="41" y="292"/>
                  <a:pt x="97" y="260"/>
                </a:cubicBezTo>
                <a:cubicBezTo>
                  <a:pt x="154" y="228"/>
                  <a:pt x="185" y="216"/>
                  <a:pt x="341" y="212"/>
                </a:cubicBezTo>
                <a:cubicBezTo>
                  <a:pt x="497" y="208"/>
                  <a:pt x="740" y="268"/>
                  <a:pt x="1032" y="236"/>
                </a:cubicBezTo>
                <a:cubicBezTo>
                  <a:pt x="1324" y="204"/>
                  <a:pt x="1689" y="40"/>
                  <a:pt x="2093" y="20"/>
                </a:cubicBezTo>
                <a:cubicBezTo>
                  <a:pt x="2497" y="0"/>
                  <a:pt x="2977" y="64"/>
                  <a:pt x="3456" y="1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6093" name="Rectangle 45"/>
          <p:cNvSpPr>
            <a:spLocks noChangeArrowheads="1"/>
          </p:cNvSpPr>
          <p:nvPr/>
        </p:nvSpPr>
        <p:spPr bwMode="auto">
          <a:xfrm>
            <a:off x="3505200" y="5638800"/>
            <a:ext cx="21717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 auxiliaire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 contacteur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puissance</a:t>
            </a:r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7162800" y="3581400"/>
            <a:ext cx="1981200" cy="2286000"/>
            <a:chOff x="4512" y="2880"/>
            <a:chExt cx="1248" cy="1440"/>
          </a:xfrm>
        </p:grpSpPr>
        <p:grpSp>
          <p:nvGrpSpPr>
            <p:cNvPr id="28696" name="Group 21"/>
            <p:cNvGrpSpPr>
              <a:grpSpLocks/>
            </p:cNvGrpSpPr>
            <p:nvPr/>
          </p:nvGrpSpPr>
          <p:grpSpPr bwMode="auto">
            <a:xfrm>
              <a:off x="4512" y="2880"/>
              <a:ext cx="1248" cy="1440"/>
              <a:chOff x="3840" y="2880"/>
              <a:chExt cx="1248" cy="1440"/>
            </a:xfrm>
          </p:grpSpPr>
          <p:grpSp>
            <p:nvGrpSpPr>
              <p:cNvPr id="28701" name="Group 22"/>
              <p:cNvGrpSpPr>
                <a:grpSpLocks/>
              </p:cNvGrpSpPr>
              <p:nvPr/>
            </p:nvGrpSpPr>
            <p:grpSpPr bwMode="auto">
              <a:xfrm rot="5400000">
                <a:off x="3984" y="3072"/>
                <a:ext cx="1200" cy="1008"/>
                <a:chOff x="480" y="3072"/>
                <a:chExt cx="1584" cy="1008"/>
              </a:xfrm>
            </p:grpSpPr>
            <p:sp>
              <p:nvSpPr>
                <p:cNvPr id="28708" name="Line 23"/>
                <p:cNvSpPr>
                  <a:spLocks noChangeShapeType="1"/>
                </p:cNvSpPr>
                <p:nvPr/>
              </p:nvSpPr>
              <p:spPr bwMode="auto">
                <a:xfrm>
                  <a:off x="480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8709" name="Line 24"/>
                <p:cNvSpPr>
                  <a:spLocks noChangeShapeType="1"/>
                </p:cNvSpPr>
                <p:nvPr/>
              </p:nvSpPr>
              <p:spPr bwMode="auto">
                <a:xfrm>
                  <a:off x="2064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8710" name="Line 25"/>
                <p:cNvSpPr>
                  <a:spLocks noChangeShapeType="1"/>
                </p:cNvSpPr>
                <p:nvPr/>
              </p:nvSpPr>
              <p:spPr bwMode="auto">
                <a:xfrm>
                  <a:off x="480" y="3576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 useBgFill="1">
            <p:nvSpPr>
              <p:cNvPr id="28702" name="Rectangle 26"/>
              <p:cNvSpPr>
                <a:spLocks noChangeArrowheads="1"/>
              </p:cNvSpPr>
              <p:nvPr/>
            </p:nvSpPr>
            <p:spPr bwMode="auto">
              <a:xfrm rot="5400000">
                <a:off x="4487" y="3672"/>
                <a:ext cx="192" cy="240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6075" name="Rectangle 27"/>
              <p:cNvSpPr>
                <a:spLocks noChangeArrowheads="1"/>
              </p:cNvSpPr>
              <p:nvPr/>
            </p:nvSpPr>
            <p:spPr bwMode="auto">
              <a:xfrm rot="-5400000">
                <a:off x="4330" y="3427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6076" name="Rectangle 28"/>
              <p:cNvSpPr>
                <a:spLocks noChangeArrowheads="1"/>
              </p:cNvSpPr>
              <p:nvPr/>
            </p:nvSpPr>
            <p:spPr bwMode="auto">
              <a:xfrm rot="-5400000">
                <a:off x="4339" y="3926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86077" name="Rectangle 29"/>
              <p:cNvSpPr>
                <a:spLocks noChangeArrowheads="1"/>
              </p:cNvSpPr>
              <p:nvPr/>
            </p:nvSpPr>
            <p:spPr bwMode="auto">
              <a:xfrm>
                <a:off x="3936" y="3648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sp>
            <p:nvSpPr>
              <p:cNvPr id="386078" name="Rectangle 30"/>
              <p:cNvSpPr>
                <a:spLocks noChangeArrowheads="1"/>
              </p:cNvSpPr>
              <p:nvPr/>
            </p:nvSpPr>
            <p:spPr bwMode="auto">
              <a:xfrm>
                <a:off x="3840" y="2880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sp>
            <p:nvSpPr>
              <p:cNvPr id="386079" name="Rectangle 31"/>
              <p:cNvSpPr>
                <a:spLocks noChangeArrowheads="1"/>
              </p:cNvSpPr>
              <p:nvPr/>
            </p:nvSpPr>
            <p:spPr bwMode="auto">
              <a:xfrm>
                <a:off x="3888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</p:grpSp>
        <p:grpSp>
          <p:nvGrpSpPr>
            <p:cNvPr id="28697" name="Group 32"/>
            <p:cNvGrpSpPr>
              <a:grpSpLocks/>
            </p:cNvGrpSpPr>
            <p:nvPr/>
          </p:nvGrpSpPr>
          <p:grpSpPr bwMode="auto">
            <a:xfrm rot="5400000">
              <a:off x="5136" y="3144"/>
              <a:ext cx="192" cy="240"/>
              <a:chOff x="1872" y="3552"/>
              <a:chExt cx="192" cy="240"/>
            </a:xfrm>
          </p:grpSpPr>
          <p:sp useBgFill="1">
            <p:nvSpPr>
              <p:cNvPr id="28699" name="Oval 33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700" name="Line 34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6083" name="Rectangle 35"/>
            <p:cNvSpPr>
              <a:spLocks noChangeArrowheads="1"/>
            </p:cNvSpPr>
            <p:nvPr/>
          </p:nvSpPr>
          <p:spPr bwMode="auto">
            <a:xfrm>
              <a:off x="4656" y="3168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</p:grpSp>
      <p:pic>
        <p:nvPicPr>
          <p:cNvPr id="386087" name="Picture 3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429000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61"/>
          <p:cNvGrpSpPr>
            <a:grpSpLocks/>
          </p:cNvGrpSpPr>
          <p:nvPr/>
        </p:nvGrpSpPr>
        <p:grpSpPr bwMode="auto">
          <a:xfrm>
            <a:off x="1676400" y="3962400"/>
            <a:ext cx="6477000" cy="1638300"/>
            <a:chOff x="1056" y="2496"/>
            <a:chExt cx="4080" cy="1032"/>
          </a:xfrm>
        </p:grpSpPr>
        <p:sp>
          <p:nvSpPr>
            <p:cNvPr id="28692" name="Freeform 50"/>
            <p:cNvSpPr>
              <a:spLocks/>
            </p:cNvSpPr>
            <p:nvPr/>
          </p:nvSpPr>
          <p:spPr bwMode="auto">
            <a:xfrm>
              <a:off x="1056" y="2496"/>
              <a:ext cx="4080" cy="1032"/>
            </a:xfrm>
            <a:custGeom>
              <a:avLst/>
              <a:gdLst>
                <a:gd name="T0" fmla="*/ 3940 w 4128"/>
                <a:gd name="T1" fmla="*/ 256 h 1032"/>
                <a:gd name="T2" fmla="*/ 3482 w 4128"/>
                <a:gd name="T3" fmla="*/ 304 h 1032"/>
                <a:gd name="T4" fmla="*/ 2840 w 4128"/>
                <a:gd name="T5" fmla="*/ 256 h 1032"/>
                <a:gd name="T6" fmla="*/ 1970 w 4128"/>
                <a:gd name="T7" fmla="*/ 64 h 1032"/>
                <a:gd name="T8" fmla="*/ 1283 w 4128"/>
                <a:gd name="T9" fmla="*/ 16 h 1032"/>
                <a:gd name="T10" fmla="*/ 916 w 4128"/>
                <a:gd name="T11" fmla="*/ 160 h 1032"/>
                <a:gd name="T12" fmla="*/ 824 w 4128"/>
                <a:gd name="T13" fmla="*/ 832 h 1032"/>
                <a:gd name="T14" fmla="*/ 458 w 4128"/>
                <a:gd name="T15" fmla="*/ 1024 h 1032"/>
                <a:gd name="T16" fmla="*/ 0 w 4128"/>
                <a:gd name="T17" fmla="*/ 784 h 10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28"/>
                <a:gd name="T28" fmla="*/ 0 h 1032"/>
                <a:gd name="T29" fmla="*/ 4128 w 4128"/>
                <a:gd name="T30" fmla="*/ 1032 h 10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28" h="1032">
                  <a:moveTo>
                    <a:pt x="4128" y="256"/>
                  </a:moveTo>
                  <a:cubicBezTo>
                    <a:pt x="3984" y="280"/>
                    <a:pt x="3840" y="304"/>
                    <a:pt x="3648" y="304"/>
                  </a:cubicBezTo>
                  <a:cubicBezTo>
                    <a:pt x="3456" y="304"/>
                    <a:pt x="3240" y="296"/>
                    <a:pt x="2976" y="256"/>
                  </a:cubicBezTo>
                  <a:cubicBezTo>
                    <a:pt x="2712" y="216"/>
                    <a:pt x="2336" y="104"/>
                    <a:pt x="2064" y="64"/>
                  </a:cubicBezTo>
                  <a:cubicBezTo>
                    <a:pt x="1792" y="24"/>
                    <a:pt x="1528" y="0"/>
                    <a:pt x="1344" y="16"/>
                  </a:cubicBezTo>
                  <a:cubicBezTo>
                    <a:pt x="1160" y="32"/>
                    <a:pt x="1040" y="24"/>
                    <a:pt x="960" y="160"/>
                  </a:cubicBezTo>
                  <a:cubicBezTo>
                    <a:pt x="880" y="296"/>
                    <a:pt x="944" y="688"/>
                    <a:pt x="864" y="832"/>
                  </a:cubicBezTo>
                  <a:cubicBezTo>
                    <a:pt x="784" y="976"/>
                    <a:pt x="624" y="1032"/>
                    <a:pt x="480" y="1024"/>
                  </a:cubicBezTo>
                  <a:cubicBezTo>
                    <a:pt x="336" y="1016"/>
                    <a:pt x="168" y="900"/>
                    <a:pt x="0" y="784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3" name="Freeform 51"/>
            <p:cNvSpPr>
              <a:spLocks/>
            </p:cNvSpPr>
            <p:nvPr/>
          </p:nvSpPr>
          <p:spPr bwMode="auto">
            <a:xfrm>
              <a:off x="1344" y="3264"/>
              <a:ext cx="288" cy="240"/>
            </a:xfrm>
            <a:custGeom>
              <a:avLst/>
              <a:gdLst>
                <a:gd name="T0" fmla="*/ 288 w 288"/>
                <a:gd name="T1" fmla="*/ 240 h 240"/>
                <a:gd name="T2" fmla="*/ 96 w 288"/>
                <a:gd name="T3" fmla="*/ 144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4" name="Freeform 52"/>
            <p:cNvSpPr>
              <a:spLocks/>
            </p:cNvSpPr>
            <p:nvPr/>
          </p:nvSpPr>
          <p:spPr bwMode="auto">
            <a:xfrm rot="1760944">
              <a:off x="1584" y="3264"/>
              <a:ext cx="288" cy="144"/>
            </a:xfrm>
            <a:custGeom>
              <a:avLst/>
              <a:gdLst>
                <a:gd name="T0" fmla="*/ 288 w 288"/>
                <a:gd name="T1" fmla="*/ 31 h 240"/>
                <a:gd name="T2" fmla="*/ 96 w 288"/>
                <a:gd name="T3" fmla="*/ 19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5" name="Freeform 53"/>
            <p:cNvSpPr>
              <a:spLocks/>
            </p:cNvSpPr>
            <p:nvPr/>
          </p:nvSpPr>
          <p:spPr bwMode="auto">
            <a:xfrm rot="1760944">
              <a:off x="1440" y="3312"/>
              <a:ext cx="288" cy="144"/>
            </a:xfrm>
            <a:custGeom>
              <a:avLst/>
              <a:gdLst>
                <a:gd name="T0" fmla="*/ 288 w 288"/>
                <a:gd name="T1" fmla="*/ 31 h 240"/>
                <a:gd name="T2" fmla="*/ 96 w 288"/>
                <a:gd name="T3" fmla="*/ 19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 60"/>
          <p:cNvGrpSpPr>
            <a:grpSpLocks/>
          </p:cNvGrpSpPr>
          <p:nvPr/>
        </p:nvGrpSpPr>
        <p:grpSpPr bwMode="auto">
          <a:xfrm>
            <a:off x="1752600" y="3429000"/>
            <a:ext cx="6477000" cy="685800"/>
            <a:chOff x="1104" y="2160"/>
            <a:chExt cx="4080" cy="432"/>
          </a:xfrm>
        </p:grpSpPr>
        <p:sp>
          <p:nvSpPr>
            <p:cNvPr id="28688" name="Freeform 49"/>
            <p:cNvSpPr>
              <a:spLocks/>
            </p:cNvSpPr>
            <p:nvPr/>
          </p:nvSpPr>
          <p:spPr bwMode="auto">
            <a:xfrm>
              <a:off x="1104" y="2160"/>
              <a:ext cx="4080" cy="384"/>
            </a:xfrm>
            <a:custGeom>
              <a:avLst/>
              <a:gdLst>
                <a:gd name="T0" fmla="*/ 3940 w 4128"/>
                <a:gd name="T1" fmla="*/ 336 h 384"/>
                <a:gd name="T2" fmla="*/ 3618 w 4128"/>
                <a:gd name="T3" fmla="*/ 336 h 384"/>
                <a:gd name="T4" fmla="*/ 2749 w 4128"/>
                <a:gd name="T5" fmla="*/ 240 h 384"/>
                <a:gd name="T6" fmla="*/ 2015 w 4128"/>
                <a:gd name="T7" fmla="*/ 96 h 384"/>
                <a:gd name="T8" fmla="*/ 596 w 4128"/>
                <a:gd name="T9" fmla="*/ 48 h 384"/>
                <a:gd name="T10" fmla="*/ 0 w 4128"/>
                <a:gd name="T11" fmla="*/ 384 h 3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28"/>
                <a:gd name="T19" fmla="*/ 0 h 384"/>
                <a:gd name="T20" fmla="*/ 4128 w 4128"/>
                <a:gd name="T21" fmla="*/ 384 h 3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28" h="384">
                  <a:moveTo>
                    <a:pt x="4128" y="336"/>
                  </a:moveTo>
                  <a:cubicBezTo>
                    <a:pt x="4064" y="344"/>
                    <a:pt x="4000" y="352"/>
                    <a:pt x="3792" y="336"/>
                  </a:cubicBezTo>
                  <a:cubicBezTo>
                    <a:pt x="3584" y="320"/>
                    <a:pt x="3160" y="280"/>
                    <a:pt x="2880" y="240"/>
                  </a:cubicBezTo>
                  <a:cubicBezTo>
                    <a:pt x="2600" y="200"/>
                    <a:pt x="2488" y="128"/>
                    <a:pt x="2112" y="96"/>
                  </a:cubicBezTo>
                  <a:cubicBezTo>
                    <a:pt x="1736" y="64"/>
                    <a:pt x="976" y="0"/>
                    <a:pt x="624" y="48"/>
                  </a:cubicBezTo>
                  <a:cubicBezTo>
                    <a:pt x="272" y="96"/>
                    <a:pt x="136" y="240"/>
                    <a:pt x="0" y="384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89" name="Freeform 54"/>
            <p:cNvSpPr>
              <a:spLocks/>
            </p:cNvSpPr>
            <p:nvPr/>
          </p:nvSpPr>
          <p:spPr bwMode="auto">
            <a:xfrm>
              <a:off x="1248" y="2304"/>
              <a:ext cx="240" cy="288"/>
            </a:xfrm>
            <a:custGeom>
              <a:avLst/>
              <a:gdLst>
                <a:gd name="T0" fmla="*/ 240 w 240"/>
                <a:gd name="T1" fmla="*/ 0 h 288"/>
                <a:gd name="T2" fmla="*/ 144 w 240"/>
                <a:gd name="T3" fmla="*/ 48 h 288"/>
                <a:gd name="T4" fmla="*/ 48 w 240"/>
                <a:gd name="T5" fmla="*/ 192 h 288"/>
                <a:gd name="T6" fmla="*/ 0 w 240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288"/>
                <a:gd name="T14" fmla="*/ 240 w 240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288">
                  <a:moveTo>
                    <a:pt x="240" y="0"/>
                  </a:moveTo>
                  <a:cubicBezTo>
                    <a:pt x="208" y="8"/>
                    <a:pt x="176" y="16"/>
                    <a:pt x="144" y="48"/>
                  </a:cubicBezTo>
                  <a:cubicBezTo>
                    <a:pt x="112" y="80"/>
                    <a:pt x="72" y="152"/>
                    <a:pt x="48" y="192"/>
                  </a:cubicBezTo>
                  <a:cubicBezTo>
                    <a:pt x="24" y="232"/>
                    <a:pt x="12" y="260"/>
                    <a:pt x="0" y="288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0" name="Freeform 55"/>
            <p:cNvSpPr>
              <a:spLocks/>
            </p:cNvSpPr>
            <p:nvPr/>
          </p:nvSpPr>
          <p:spPr bwMode="auto">
            <a:xfrm>
              <a:off x="1440" y="2208"/>
              <a:ext cx="144" cy="384"/>
            </a:xfrm>
            <a:custGeom>
              <a:avLst/>
              <a:gdLst>
                <a:gd name="T0" fmla="*/ 90 w 168"/>
                <a:gd name="T1" fmla="*/ 0 h 288"/>
                <a:gd name="T2" fmla="*/ 13 w 168"/>
                <a:gd name="T3" fmla="*/ 455 h 288"/>
                <a:gd name="T4" fmla="*/ 13 w 168"/>
                <a:gd name="T5" fmla="*/ 911 h 288"/>
                <a:gd name="T6" fmla="*/ 0 60000 65536"/>
                <a:gd name="T7" fmla="*/ 0 60000 65536"/>
                <a:gd name="T8" fmla="*/ 0 60000 65536"/>
                <a:gd name="T9" fmla="*/ 0 w 168"/>
                <a:gd name="T10" fmla="*/ 0 h 288"/>
                <a:gd name="T11" fmla="*/ 168 w 168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288">
                  <a:moveTo>
                    <a:pt x="168" y="0"/>
                  </a:moveTo>
                  <a:cubicBezTo>
                    <a:pt x="108" y="48"/>
                    <a:pt x="48" y="96"/>
                    <a:pt x="24" y="144"/>
                  </a:cubicBezTo>
                  <a:cubicBezTo>
                    <a:pt x="0" y="192"/>
                    <a:pt x="12" y="240"/>
                    <a:pt x="24" y="288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1" name="Freeform 56"/>
            <p:cNvSpPr>
              <a:spLocks/>
            </p:cNvSpPr>
            <p:nvPr/>
          </p:nvSpPr>
          <p:spPr bwMode="auto">
            <a:xfrm>
              <a:off x="1584" y="2208"/>
              <a:ext cx="144" cy="384"/>
            </a:xfrm>
            <a:custGeom>
              <a:avLst/>
              <a:gdLst>
                <a:gd name="T0" fmla="*/ 122 w 152"/>
                <a:gd name="T1" fmla="*/ 0 h 336"/>
                <a:gd name="T2" fmla="*/ 45 w 152"/>
                <a:gd name="T3" fmla="*/ 82 h 336"/>
                <a:gd name="T4" fmla="*/ 8 w 152"/>
                <a:gd name="T5" fmla="*/ 409 h 336"/>
                <a:gd name="T6" fmla="*/ 8 w 152"/>
                <a:gd name="T7" fmla="*/ 574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336"/>
                <a:gd name="T14" fmla="*/ 152 w 15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336">
                  <a:moveTo>
                    <a:pt x="152" y="0"/>
                  </a:moveTo>
                  <a:cubicBezTo>
                    <a:pt x="116" y="4"/>
                    <a:pt x="80" y="8"/>
                    <a:pt x="56" y="48"/>
                  </a:cubicBezTo>
                  <a:cubicBezTo>
                    <a:pt x="32" y="88"/>
                    <a:pt x="16" y="192"/>
                    <a:pt x="8" y="240"/>
                  </a:cubicBezTo>
                  <a:cubicBezTo>
                    <a:pt x="0" y="288"/>
                    <a:pt x="4" y="312"/>
                    <a:pt x="8" y="336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107" name="Rectangle 59"/>
          <p:cNvSpPr>
            <a:spLocks noChangeArrowheads="1"/>
          </p:cNvSpPr>
          <p:nvPr/>
        </p:nvSpPr>
        <p:spPr bwMode="auto">
          <a:xfrm>
            <a:off x="2819400" y="3646488"/>
            <a:ext cx="2263775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contacts  de relais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auxiliaire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1" grpId="0" animBg="1" autoUpdateAnimBg="0"/>
      <p:bldP spid="386052" grpId="0" autoUpdateAnimBg="0"/>
      <p:bldP spid="386090" grpId="0" animBg="1"/>
      <p:bldP spid="386091" grpId="0" animBg="1"/>
      <p:bldP spid="386093" grpId="0" autoUpdateAnimBg="0"/>
      <p:bldP spid="38610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/>
          <p:nvPr/>
        </p:nvSpPr>
        <p:spPr bwMode="auto">
          <a:xfrm>
            <a:off x="2623920" y="1504335"/>
            <a:ext cx="6580151" cy="2492478"/>
          </a:xfrm>
          <a:custGeom>
            <a:avLst/>
            <a:gdLst>
              <a:gd name="connsiteX0" fmla="*/ 487990 w 6580151"/>
              <a:gd name="connsiteY0" fmla="*/ 0 h 2492478"/>
              <a:gd name="connsiteX1" fmla="*/ 6062880 w 6580151"/>
              <a:gd name="connsiteY1" fmla="*/ 0 h 2492478"/>
              <a:gd name="connsiteX2" fmla="*/ 6062880 w 6580151"/>
              <a:gd name="connsiteY2" fmla="*/ 0 h 2492478"/>
              <a:gd name="connsiteX3" fmla="*/ 6136622 w 6580151"/>
              <a:gd name="connsiteY3" fmla="*/ 103239 h 2492478"/>
              <a:gd name="connsiteX4" fmla="*/ 6225112 w 6580151"/>
              <a:gd name="connsiteY4" fmla="*/ 162233 h 2492478"/>
              <a:gd name="connsiteX5" fmla="*/ 6298854 w 6580151"/>
              <a:gd name="connsiteY5" fmla="*/ 294968 h 2492478"/>
              <a:gd name="connsiteX6" fmla="*/ 6343099 w 6580151"/>
              <a:gd name="connsiteY6" fmla="*/ 324465 h 2492478"/>
              <a:gd name="connsiteX7" fmla="*/ 6446338 w 6580151"/>
              <a:gd name="connsiteY7" fmla="*/ 575188 h 2492478"/>
              <a:gd name="connsiteX8" fmla="*/ 6534828 w 6580151"/>
              <a:gd name="connsiteY8" fmla="*/ 634181 h 2492478"/>
              <a:gd name="connsiteX9" fmla="*/ 6579074 w 6580151"/>
              <a:gd name="connsiteY9" fmla="*/ 722671 h 2492478"/>
              <a:gd name="connsiteX10" fmla="*/ 6579074 w 6580151"/>
              <a:gd name="connsiteY10" fmla="*/ 766917 h 2492478"/>
              <a:gd name="connsiteX11" fmla="*/ 6534828 w 6580151"/>
              <a:gd name="connsiteY11" fmla="*/ 2241755 h 2492478"/>
              <a:gd name="connsiteX12" fmla="*/ 6402093 w 6580151"/>
              <a:gd name="connsiteY12" fmla="*/ 2271252 h 2492478"/>
              <a:gd name="connsiteX13" fmla="*/ 6328351 w 6580151"/>
              <a:gd name="connsiteY13" fmla="*/ 2344994 h 2492478"/>
              <a:gd name="connsiteX14" fmla="*/ 6284106 w 6580151"/>
              <a:gd name="connsiteY14" fmla="*/ 2374491 h 2492478"/>
              <a:gd name="connsiteX15" fmla="*/ 6225112 w 6580151"/>
              <a:gd name="connsiteY15" fmla="*/ 2389239 h 2492478"/>
              <a:gd name="connsiteX16" fmla="*/ 6136622 w 6580151"/>
              <a:gd name="connsiteY16" fmla="*/ 2418736 h 2492478"/>
              <a:gd name="connsiteX17" fmla="*/ 5856403 w 6580151"/>
              <a:gd name="connsiteY17" fmla="*/ 2448233 h 2492478"/>
              <a:gd name="connsiteX18" fmla="*/ 5708919 w 6580151"/>
              <a:gd name="connsiteY18" fmla="*/ 2477730 h 2492478"/>
              <a:gd name="connsiteX19" fmla="*/ 5369706 w 6580151"/>
              <a:gd name="connsiteY19" fmla="*/ 2492478 h 2492478"/>
              <a:gd name="connsiteX20" fmla="*/ 4883009 w 6580151"/>
              <a:gd name="connsiteY20" fmla="*/ 2462981 h 2492478"/>
              <a:gd name="connsiteX21" fmla="*/ 4765022 w 6580151"/>
              <a:gd name="connsiteY21" fmla="*/ 2403988 h 2492478"/>
              <a:gd name="connsiteX22" fmla="*/ 4706028 w 6580151"/>
              <a:gd name="connsiteY22" fmla="*/ 2374491 h 2492478"/>
              <a:gd name="connsiteX23" fmla="*/ 4307822 w 6580151"/>
              <a:gd name="connsiteY23" fmla="*/ 2389239 h 2492478"/>
              <a:gd name="connsiteX24" fmla="*/ 4189835 w 6580151"/>
              <a:gd name="connsiteY24" fmla="*/ 2403988 h 2492478"/>
              <a:gd name="connsiteX25" fmla="*/ 4130841 w 6580151"/>
              <a:gd name="connsiteY25" fmla="*/ 2418736 h 2492478"/>
              <a:gd name="connsiteX26" fmla="*/ 4086596 w 6580151"/>
              <a:gd name="connsiteY26" fmla="*/ 2433484 h 2492478"/>
              <a:gd name="connsiteX27" fmla="*/ 3865370 w 6580151"/>
              <a:gd name="connsiteY27" fmla="*/ 2448233 h 2492478"/>
              <a:gd name="connsiteX28" fmla="*/ 3452415 w 6580151"/>
              <a:gd name="connsiteY28" fmla="*/ 2433484 h 2492478"/>
              <a:gd name="connsiteX29" fmla="*/ 3378674 w 6580151"/>
              <a:gd name="connsiteY29" fmla="*/ 2374491 h 2492478"/>
              <a:gd name="connsiteX30" fmla="*/ 3334428 w 6580151"/>
              <a:gd name="connsiteY30" fmla="*/ 2359742 h 2492478"/>
              <a:gd name="connsiteX31" fmla="*/ 3231190 w 6580151"/>
              <a:gd name="connsiteY31" fmla="*/ 2344994 h 2492478"/>
              <a:gd name="connsiteX32" fmla="*/ 3172196 w 6580151"/>
              <a:gd name="connsiteY32" fmla="*/ 2315497 h 2492478"/>
              <a:gd name="connsiteX33" fmla="*/ 2877228 w 6580151"/>
              <a:gd name="connsiteY33" fmla="*/ 2271252 h 2492478"/>
              <a:gd name="connsiteX34" fmla="*/ 2656003 w 6580151"/>
              <a:gd name="connsiteY34" fmla="*/ 2256504 h 2492478"/>
              <a:gd name="connsiteX35" fmla="*/ 2331538 w 6580151"/>
              <a:gd name="connsiteY35" fmla="*/ 2271252 h 2492478"/>
              <a:gd name="connsiteX36" fmla="*/ 1977577 w 6580151"/>
              <a:gd name="connsiteY36" fmla="*/ 2241755 h 2492478"/>
              <a:gd name="connsiteX37" fmla="*/ 1889086 w 6580151"/>
              <a:gd name="connsiteY37" fmla="*/ 2212259 h 2492478"/>
              <a:gd name="connsiteX38" fmla="*/ 1859590 w 6580151"/>
              <a:gd name="connsiteY38" fmla="*/ 2168013 h 2492478"/>
              <a:gd name="connsiteX39" fmla="*/ 1653112 w 6580151"/>
              <a:gd name="connsiteY39" fmla="*/ 2109020 h 2492478"/>
              <a:gd name="connsiteX40" fmla="*/ 1594119 w 6580151"/>
              <a:gd name="connsiteY40" fmla="*/ 2094271 h 2492478"/>
              <a:gd name="connsiteX41" fmla="*/ 1535125 w 6580151"/>
              <a:gd name="connsiteY41" fmla="*/ 2079523 h 2492478"/>
              <a:gd name="connsiteX42" fmla="*/ 1490880 w 6580151"/>
              <a:gd name="connsiteY42" fmla="*/ 2064775 h 2492478"/>
              <a:gd name="connsiteX43" fmla="*/ 1417138 w 6580151"/>
              <a:gd name="connsiteY43" fmla="*/ 2050026 h 2492478"/>
              <a:gd name="connsiteX44" fmla="*/ 1358145 w 6580151"/>
              <a:gd name="connsiteY44" fmla="*/ 2035278 h 2492478"/>
              <a:gd name="connsiteX45" fmla="*/ 900945 w 6580151"/>
              <a:gd name="connsiteY45" fmla="*/ 2020530 h 2492478"/>
              <a:gd name="connsiteX46" fmla="*/ 517486 w 6580151"/>
              <a:gd name="connsiteY46" fmla="*/ 1991033 h 2492478"/>
              <a:gd name="connsiteX47" fmla="*/ 428996 w 6580151"/>
              <a:gd name="connsiteY47" fmla="*/ 1961536 h 2492478"/>
              <a:gd name="connsiteX48" fmla="*/ 384751 w 6580151"/>
              <a:gd name="connsiteY48" fmla="*/ 1932039 h 2492478"/>
              <a:gd name="connsiteX49" fmla="*/ 252015 w 6580151"/>
              <a:gd name="connsiteY49" fmla="*/ 1917291 h 2492478"/>
              <a:gd name="connsiteX50" fmla="*/ 163525 w 6580151"/>
              <a:gd name="connsiteY50" fmla="*/ 1887794 h 2492478"/>
              <a:gd name="connsiteX51" fmla="*/ 89783 w 6580151"/>
              <a:gd name="connsiteY51" fmla="*/ 1769807 h 2492478"/>
              <a:gd name="connsiteX52" fmla="*/ 75035 w 6580151"/>
              <a:gd name="connsiteY52" fmla="*/ 1666568 h 2492478"/>
              <a:gd name="connsiteX53" fmla="*/ 45538 w 6580151"/>
              <a:gd name="connsiteY53" fmla="*/ 1622323 h 2492478"/>
              <a:gd name="connsiteX54" fmla="*/ 30790 w 6580151"/>
              <a:gd name="connsiteY54" fmla="*/ 1578078 h 2492478"/>
              <a:gd name="connsiteX55" fmla="*/ 16041 w 6580151"/>
              <a:gd name="connsiteY55" fmla="*/ 1356852 h 2492478"/>
              <a:gd name="connsiteX56" fmla="*/ 1293 w 6580151"/>
              <a:gd name="connsiteY56" fmla="*/ 1297859 h 2492478"/>
              <a:gd name="connsiteX57" fmla="*/ 16041 w 6580151"/>
              <a:gd name="connsiteY57" fmla="*/ 1032388 h 2492478"/>
              <a:gd name="connsiteX58" fmla="*/ 16041 w 6580151"/>
              <a:gd name="connsiteY58" fmla="*/ 648930 h 2492478"/>
              <a:gd name="connsiteX59" fmla="*/ 30790 w 6580151"/>
              <a:gd name="connsiteY59" fmla="*/ 604684 h 2492478"/>
              <a:gd name="connsiteX60" fmla="*/ 45538 w 6580151"/>
              <a:gd name="connsiteY60" fmla="*/ 530942 h 2492478"/>
              <a:gd name="connsiteX61" fmla="*/ 75035 w 6580151"/>
              <a:gd name="connsiteY61" fmla="*/ 324465 h 2492478"/>
              <a:gd name="connsiteX62" fmla="*/ 148777 w 6580151"/>
              <a:gd name="connsiteY62" fmla="*/ 250723 h 2492478"/>
              <a:gd name="connsiteX63" fmla="*/ 252015 w 6580151"/>
              <a:gd name="connsiteY63" fmla="*/ 176981 h 2492478"/>
              <a:gd name="connsiteX64" fmla="*/ 370003 w 6580151"/>
              <a:gd name="connsiteY64" fmla="*/ 103239 h 2492478"/>
              <a:gd name="connsiteX65" fmla="*/ 414248 w 6580151"/>
              <a:gd name="connsiteY65" fmla="*/ 88491 h 2492478"/>
              <a:gd name="connsiteX66" fmla="*/ 458493 w 6580151"/>
              <a:gd name="connsiteY66" fmla="*/ 73742 h 2492478"/>
              <a:gd name="connsiteX67" fmla="*/ 487990 w 6580151"/>
              <a:gd name="connsiteY67" fmla="*/ 0 h 249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80151" h="2492478">
                <a:moveTo>
                  <a:pt x="487990" y="0"/>
                </a:moveTo>
                <a:lnTo>
                  <a:pt x="6062880" y="0"/>
                </a:lnTo>
                <a:lnTo>
                  <a:pt x="6062880" y="0"/>
                </a:lnTo>
                <a:cubicBezTo>
                  <a:pt x="6087461" y="34413"/>
                  <a:pt x="6106718" y="73335"/>
                  <a:pt x="6136622" y="103239"/>
                </a:cubicBezTo>
                <a:cubicBezTo>
                  <a:pt x="6161689" y="128307"/>
                  <a:pt x="6225112" y="162233"/>
                  <a:pt x="6225112" y="162233"/>
                </a:cubicBezTo>
                <a:cubicBezTo>
                  <a:pt x="6240481" y="208339"/>
                  <a:pt x="6255388" y="265990"/>
                  <a:pt x="6298854" y="294968"/>
                </a:cubicBezTo>
                <a:lnTo>
                  <a:pt x="6343099" y="324465"/>
                </a:lnTo>
                <a:cubicBezTo>
                  <a:pt x="6352851" y="353722"/>
                  <a:pt x="6412119" y="552376"/>
                  <a:pt x="6446338" y="575188"/>
                </a:cubicBezTo>
                <a:lnTo>
                  <a:pt x="6534828" y="634181"/>
                </a:lnTo>
                <a:cubicBezTo>
                  <a:pt x="6557476" y="668153"/>
                  <a:pt x="6572289" y="681965"/>
                  <a:pt x="6579074" y="722671"/>
                </a:cubicBezTo>
                <a:cubicBezTo>
                  <a:pt x="6581499" y="737219"/>
                  <a:pt x="6579074" y="752168"/>
                  <a:pt x="6579074" y="766917"/>
                </a:cubicBezTo>
                <a:lnTo>
                  <a:pt x="6534828" y="2241755"/>
                </a:lnTo>
                <a:cubicBezTo>
                  <a:pt x="6490583" y="2251587"/>
                  <a:pt x="6445091" y="2256919"/>
                  <a:pt x="6402093" y="2271252"/>
                </a:cubicBezTo>
                <a:cubicBezTo>
                  <a:pt x="6343101" y="2290916"/>
                  <a:pt x="6367679" y="2305666"/>
                  <a:pt x="6328351" y="2344994"/>
                </a:cubicBezTo>
                <a:cubicBezTo>
                  <a:pt x="6315817" y="2357528"/>
                  <a:pt x="6300398" y="2367509"/>
                  <a:pt x="6284106" y="2374491"/>
                </a:cubicBezTo>
                <a:cubicBezTo>
                  <a:pt x="6265475" y="2382476"/>
                  <a:pt x="6244527" y="2383415"/>
                  <a:pt x="6225112" y="2389239"/>
                </a:cubicBezTo>
                <a:cubicBezTo>
                  <a:pt x="6195331" y="2398173"/>
                  <a:pt x="6166119" y="2408904"/>
                  <a:pt x="6136622" y="2418736"/>
                </a:cubicBezTo>
                <a:cubicBezTo>
                  <a:pt x="6017613" y="2458406"/>
                  <a:pt x="6107876" y="2432515"/>
                  <a:pt x="5856403" y="2448233"/>
                </a:cubicBezTo>
                <a:cubicBezTo>
                  <a:pt x="5808088" y="2460311"/>
                  <a:pt x="5758849" y="2474287"/>
                  <a:pt x="5708919" y="2477730"/>
                </a:cubicBezTo>
                <a:cubicBezTo>
                  <a:pt x="5596009" y="2485517"/>
                  <a:pt x="5482777" y="2487562"/>
                  <a:pt x="5369706" y="2492478"/>
                </a:cubicBezTo>
                <a:cubicBezTo>
                  <a:pt x="5207474" y="2482646"/>
                  <a:pt x="5044646" y="2479996"/>
                  <a:pt x="4883009" y="2462981"/>
                </a:cubicBezTo>
                <a:cubicBezTo>
                  <a:pt x="4829619" y="2457361"/>
                  <a:pt x="4806650" y="2427775"/>
                  <a:pt x="4765022" y="2403988"/>
                </a:cubicBezTo>
                <a:cubicBezTo>
                  <a:pt x="4745933" y="2393080"/>
                  <a:pt x="4725693" y="2384323"/>
                  <a:pt x="4706028" y="2374491"/>
                </a:cubicBezTo>
                <a:cubicBezTo>
                  <a:pt x="4573293" y="2379407"/>
                  <a:pt x="4440432" y="2381661"/>
                  <a:pt x="4307822" y="2389239"/>
                </a:cubicBezTo>
                <a:cubicBezTo>
                  <a:pt x="4268251" y="2391500"/>
                  <a:pt x="4228931" y="2397472"/>
                  <a:pt x="4189835" y="2403988"/>
                </a:cubicBezTo>
                <a:cubicBezTo>
                  <a:pt x="4169841" y="2407320"/>
                  <a:pt x="4150331" y="2413168"/>
                  <a:pt x="4130841" y="2418736"/>
                </a:cubicBezTo>
                <a:cubicBezTo>
                  <a:pt x="4115893" y="2423007"/>
                  <a:pt x="4102047" y="2431767"/>
                  <a:pt x="4086596" y="2433484"/>
                </a:cubicBezTo>
                <a:cubicBezTo>
                  <a:pt x="4013142" y="2441646"/>
                  <a:pt x="3939112" y="2443317"/>
                  <a:pt x="3865370" y="2448233"/>
                </a:cubicBezTo>
                <a:cubicBezTo>
                  <a:pt x="3727718" y="2443317"/>
                  <a:pt x="3589886" y="2442076"/>
                  <a:pt x="3452415" y="2433484"/>
                </a:cubicBezTo>
                <a:cubicBezTo>
                  <a:pt x="3334302" y="2426102"/>
                  <a:pt x="3433607" y="2429424"/>
                  <a:pt x="3378674" y="2374491"/>
                </a:cubicBezTo>
                <a:cubicBezTo>
                  <a:pt x="3367681" y="2363498"/>
                  <a:pt x="3349673" y="2362791"/>
                  <a:pt x="3334428" y="2359742"/>
                </a:cubicBezTo>
                <a:cubicBezTo>
                  <a:pt x="3300341" y="2352925"/>
                  <a:pt x="3265603" y="2349910"/>
                  <a:pt x="3231190" y="2344994"/>
                </a:cubicBezTo>
                <a:cubicBezTo>
                  <a:pt x="3211525" y="2335162"/>
                  <a:pt x="3192609" y="2323662"/>
                  <a:pt x="3172196" y="2315497"/>
                </a:cubicBezTo>
                <a:cubicBezTo>
                  <a:pt x="3049481" y="2266411"/>
                  <a:pt x="3045400" y="2283264"/>
                  <a:pt x="2877228" y="2271252"/>
                </a:cubicBezTo>
                <a:cubicBezTo>
                  <a:pt x="2733119" y="2223215"/>
                  <a:pt x="2838806" y="2244710"/>
                  <a:pt x="2656003" y="2256504"/>
                </a:cubicBezTo>
                <a:cubicBezTo>
                  <a:pt x="2547961" y="2263475"/>
                  <a:pt x="2439693" y="2266336"/>
                  <a:pt x="2331538" y="2271252"/>
                </a:cubicBezTo>
                <a:cubicBezTo>
                  <a:pt x="2285465" y="2268372"/>
                  <a:pt x="2058370" y="2259068"/>
                  <a:pt x="1977577" y="2241755"/>
                </a:cubicBezTo>
                <a:cubicBezTo>
                  <a:pt x="1947175" y="2235240"/>
                  <a:pt x="1889086" y="2212259"/>
                  <a:pt x="1889086" y="2212259"/>
                </a:cubicBezTo>
                <a:cubicBezTo>
                  <a:pt x="1879254" y="2197510"/>
                  <a:pt x="1874621" y="2177407"/>
                  <a:pt x="1859590" y="2168013"/>
                </a:cubicBezTo>
                <a:cubicBezTo>
                  <a:pt x="1831383" y="2150384"/>
                  <a:pt x="1672518" y="2113872"/>
                  <a:pt x="1653112" y="2109020"/>
                </a:cubicBezTo>
                <a:lnTo>
                  <a:pt x="1594119" y="2094271"/>
                </a:lnTo>
                <a:cubicBezTo>
                  <a:pt x="1574454" y="2089355"/>
                  <a:pt x="1554355" y="2085933"/>
                  <a:pt x="1535125" y="2079523"/>
                </a:cubicBezTo>
                <a:cubicBezTo>
                  <a:pt x="1520377" y="2074607"/>
                  <a:pt x="1505962" y="2068546"/>
                  <a:pt x="1490880" y="2064775"/>
                </a:cubicBezTo>
                <a:cubicBezTo>
                  <a:pt x="1466561" y="2058695"/>
                  <a:pt x="1441609" y="2055464"/>
                  <a:pt x="1417138" y="2050026"/>
                </a:cubicBezTo>
                <a:cubicBezTo>
                  <a:pt x="1397351" y="2045629"/>
                  <a:pt x="1378382" y="2036434"/>
                  <a:pt x="1358145" y="2035278"/>
                </a:cubicBezTo>
                <a:cubicBezTo>
                  <a:pt x="1205914" y="2026579"/>
                  <a:pt x="1053286" y="2027013"/>
                  <a:pt x="900945" y="2020530"/>
                </a:cubicBezTo>
                <a:cubicBezTo>
                  <a:pt x="714733" y="2012606"/>
                  <a:pt x="681283" y="2007412"/>
                  <a:pt x="517486" y="1991033"/>
                </a:cubicBezTo>
                <a:cubicBezTo>
                  <a:pt x="487989" y="1981201"/>
                  <a:pt x="454866" y="1978783"/>
                  <a:pt x="428996" y="1961536"/>
                </a:cubicBezTo>
                <a:cubicBezTo>
                  <a:pt x="414248" y="1951704"/>
                  <a:pt x="401947" y="1936338"/>
                  <a:pt x="384751" y="1932039"/>
                </a:cubicBezTo>
                <a:cubicBezTo>
                  <a:pt x="341563" y="1921242"/>
                  <a:pt x="296260" y="1922207"/>
                  <a:pt x="252015" y="1917291"/>
                </a:cubicBezTo>
                <a:cubicBezTo>
                  <a:pt x="222518" y="1907459"/>
                  <a:pt x="173357" y="1917291"/>
                  <a:pt x="163525" y="1887794"/>
                </a:cubicBezTo>
                <a:cubicBezTo>
                  <a:pt x="128423" y="1782488"/>
                  <a:pt x="159898" y="1816551"/>
                  <a:pt x="89783" y="1769807"/>
                </a:cubicBezTo>
                <a:cubicBezTo>
                  <a:pt x="84867" y="1735394"/>
                  <a:pt x="85024" y="1699864"/>
                  <a:pt x="75035" y="1666568"/>
                </a:cubicBezTo>
                <a:cubicBezTo>
                  <a:pt x="69942" y="1649590"/>
                  <a:pt x="53465" y="1638177"/>
                  <a:pt x="45538" y="1622323"/>
                </a:cubicBezTo>
                <a:cubicBezTo>
                  <a:pt x="38586" y="1608418"/>
                  <a:pt x="35706" y="1592826"/>
                  <a:pt x="30790" y="1578078"/>
                </a:cubicBezTo>
                <a:cubicBezTo>
                  <a:pt x="25874" y="1504336"/>
                  <a:pt x="23778" y="1430352"/>
                  <a:pt x="16041" y="1356852"/>
                </a:cubicBezTo>
                <a:cubicBezTo>
                  <a:pt x="13919" y="1336694"/>
                  <a:pt x="1293" y="1318129"/>
                  <a:pt x="1293" y="1297859"/>
                </a:cubicBezTo>
                <a:cubicBezTo>
                  <a:pt x="1293" y="1209232"/>
                  <a:pt x="11125" y="1120878"/>
                  <a:pt x="16041" y="1032388"/>
                </a:cubicBezTo>
                <a:cubicBezTo>
                  <a:pt x="-2823" y="843745"/>
                  <a:pt x="-7732" y="874776"/>
                  <a:pt x="16041" y="648930"/>
                </a:cubicBezTo>
                <a:cubicBezTo>
                  <a:pt x="17668" y="633469"/>
                  <a:pt x="27019" y="619766"/>
                  <a:pt x="30790" y="604684"/>
                </a:cubicBezTo>
                <a:cubicBezTo>
                  <a:pt x="36870" y="580365"/>
                  <a:pt x="41726" y="555718"/>
                  <a:pt x="45538" y="530942"/>
                </a:cubicBezTo>
                <a:cubicBezTo>
                  <a:pt x="47749" y="516570"/>
                  <a:pt x="66027" y="351489"/>
                  <a:pt x="75035" y="324465"/>
                </a:cubicBezTo>
                <a:cubicBezTo>
                  <a:pt x="89784" y="280220"/>
                  <a:pt x="114364" y="275304"/>
                  <a:pt x="148777" y="250723"/>
                </a:cubicBezTo>
                <a:cubicBezTo>
                  <a:pt x="276831" y="159256"/>
                  <a:pt x="147743" y="246497"/>
                  <a:pt x="252015" y="176981"/>
                </a:cubicBezTo>
                <a:cubicBezTo>
                  <a:pt x="298759" y="106866"/>
                  <a:pt x="264696" y="138341"/>
                  <a:pt x="370003" y="103239"/>
                </a:cubicBezTo>
                <a:lnTo>
                  <a:pt x="414248" y="88491"/>
                </a:lnTo>
                <a:lnTo>
                  <a:pt x="458493" y="73742"/>
                </a:lnTo>
                <a:lnTo>
                  <a:pt x="487990" y="0"/>
                </a:lnTo>
                <a:close/>
              </a:path>
            </a:pathLst>
          </a:custGeom>
          <a:gradFill flip="none" rotWithShape="1">
            <a:gsLst>
              <a:gs pos="98000">
                <a:schemeClr val="tx2">
                  <a:lumMod val="50000"/>
                </a:schemeClr>
              </a:gs>
              <a:gs pos="3000">
                <a:schemeClr val="tx2">
                  <a:lumMod val="60000"/>
                  <a:lumOff val="4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Forme libre 6"/>
          <p:cNvSpPr/>
          <p:nvPr/>
        </p:nvSpPr>
        <p:spPr bwMode="auto">
          <a:xfrm>
            <a:off x="395536" y="840658"/>
            <a:ext cx="8225167" cy="2625213"/>
          </a:xfrm>
          <a:custGeom>
            <a:avLst/>
            <a:gdLst>
              <a:gd name="connsiteX0" fmla="*/ 0 w 8225167"/>
              <a:gd name="connsiteY0" fmla="*/ 0 h 2625213"/>
              <a:gd name="connsiteX1" fmla="*/ 0 w 8225167"/>
              <a:gd name="connsiteY1" fmla="*/ 2566219 h 2625213"/>
              <a:gd name="connsiteX2" fmla="*/ 324464 w 8225167"/>
              <a:gd name="connsiteY2" fmla="*/ 2625213 h 2625213"/>
              <a:gd name="connsiteX3" fmla="*/ 752168 w 8225167"/>
              <a:gd name="connsiteY3" fmla="*/ 2610465 h 2625213"/>
              <a:gd name="connsiteX4" fmla="*/ 899651 w 8225167"/>
              <a:gd name="connsiteY4" fmla="*/ 2580968 h 2625213"/>
              <a:gd name="connsiteX5" fmla="*/ 988142 w 8225167"/>
              <a:gd name="connsiteY5" fmla="*/ 2551471 h 2625213"/>
              <a:gd name="connsiteX6" fmla="*/ 1548581 w 8225167"/>
              <a:gd name="connsiteY6" fmla="*/ 2566219 h 2625213"/>
              <a:gd name="connsiteX7" fmla="*/ 1637071 w 8225167"/>
              <a:gd name="connsiteY7" fmla="*/ 2580968 h 2625213"/>
              <a:gd name="connsiteX8" fmla="*/ 1961535 w 8225167"/>
              <a:gd name="connsiteY8" fmla="*/ 2566219 h 2625213"/>
              <a:gd name="connsiteX9" fmla="*/ 2035277 w 8225167"/>
              <a:gd name="connsiteY9" fmla="*/ 2551471 h 2625213"/>
              <a:gd name="connsiteX10" fmla="*/ 2153264 w 8225167"/>
              <a:gd name="connsiteY10" fmla="*/ 2477729 h 2625213"/>
              <a:gd name="connsiteX11" fmla="*/ 2197510 w 8225167"/>
              <a:gd name="connsiteY11" fmla="*/ 2448232 h 2625213"/>
              <a:gd name="connsiteX12" fmla="*/ 2212258 w 8225167"/>
              <a:gd name="connsiteY12" fmla="*/ 2403987 h 2625213"/>
              <a:gd name="connsiteX13" fmla="*/ 2182761 w 8225167"/>
              <a:gd name="connsiteY13" fmla="*/ 2005781 h 2625213"/>
              <a:gd name="connsiteX14" fmla="*/ 2168013 w 8225167"/>
              <a:gd name="connsiteY14" fmla="*/ 1858297 h 2625213"/>
              <a:gd name="connsiteX15" fmla="*/ 2153264 w 8225167"/>
              <a:gd name="connsiteY15" fmla="*/ 1740310 h 2625213"/>
              <a:gd name="connsiteX16" fmla="*/ 2123768 w 8225167"/>
              <a:gd name="connsiteY16" fmla="*/ 1622323 h 2625213"/>
              <a:gd name="connsiteX17" fmla="*/ 2153264 w 8225167"/>
              <a:gd name="connsiteY17" fmla="*/ 1150374 h 2625213"/>
              <a:gd name="connsiteX18" fmla="*/ 2182761 w 8225167"/>
              <a:gd name="connsiteY18" fmla="*/ 1061884 h 2625213"/>
              <a:gd name="connsiteX19" fmla="*/ 2197510 w 8225167"/>
              <a:gd name="connsiteY19" fmla="*/ 1017639 h 2625213"/>
              <a:gd name="connsiteX20" fmla="*/ 2212258 w 8225167"/>
              <a:gd name="connsiteY20" fmla="*/ 973394 h 2625213"/>
              <a:gd name="connsiteX21" fmla="*/ 2241755 w 8225167"/>
              <a:gd name="connsiteY21" fmla="*/ 929148 h 2625213"/>
              <a:gd name="connsiteX22" fmla="*/ 2256503 w 8225167"/>
              <a:gd name="connsiteY22" fmla="*/ 884903 h 2625213"/>
              <a:gd name="connsiteX23" fmla="*/ 2344993 w 8225167"/>
              <a:gd name="connsiteY23" fmla="*/ 811161 h 2625213"/>
              <a:gd name="connsiteX24" fmla="*/ 2389239 w 8225167"/>
              <a:gd name="connsiteY24" fmla="*/ 796413 h 2625213"/>
              <a:gd name="connsiteX25" fmla="*/ 2418735 w 8225167"/>
              <a:gd name="connsiteY25" fmla="*/ 752168 h 2625213"/>
              <a:gd name="connsiteX26" fmla="*/ 2462981 w 8225167"/>
              <a:gd name="connsiteY26" fmla="*/ 722671 h 2625213"/>
              <a:gd name="connsiteX27" fmla="*/ 2566219 w 8225167"/>
              <a:gd name="connsiteY27" fmla="*/ 678426 h 2625213"/>
              <a:gd name="connsiteX28" fmla="*/ 2610464 w 8225167"/>
              <a:gd name="connsiteY28" fmla="*/ 648929 h 2625213"/>
              <a:gd name="connsiteX29" fmla="*/ 2654710 w 8225167"/>
              <a:gd name="connsiteY29" fmla="*/ 604684 h 2625213"/>
              <a:gd name="connsiteX30" fmla="*/ 8111613 w 8225167"/>
              <a:gd name="connsiteY30" fmla="*/ 560439 h 2625213"/>
              <a:gd name="connsiteX31" fmla="*/ 8111613 w 8225167"/>
              <a:gd name="connsiteY31" fmla="*/ 560439 h 2625213"/>
              <a:gd name="connsiteX32" fmla="*/ 8185355 w 8225167"/>
              <a:gd name="connsiteY32" fmla="*/ 457200 h 2625213"/>
              <a:gd name="connsiteX33" fmla="*/ 8200103 w 8225167"/>
              <a:gd name="connsiteY33" fmla="*/ 412955 h 2625213"/>
              <a:gd name="connsiteX34" fmla="*/ 8141110 w 8225167"/>
              <a:gd name="connsiteY34" fmla="*/ 14748 h 2625213"/>
              <a:gd name="connsiteX35" fmla="*/ 8111613 w 8225167"/>
              <a:gd name="connsiteY35" fmla="*/ 14748 h 2625213"/>
              <a:gd name="connsiteX36" fmla="*/ 0 w 8225167"/>
              <a:gd name="connsiteY36" fmla="*/ 0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225167" h="2625213">
                <a:moveTo>
                  <a:pt x="0" y="0"/>
                </a:moveTo>
                <a:lnTo>
                  <a:pt x="0" y="2566219"/>
                </a:lnTo>
                <a:lnTo>
                  <a:pt x="324464" y="2625213"/>
                </a:lnTo>
                <a:cubicBezTo>
                  <a:pt x="467032" y="2620297"/>
                  <a:pt x="609748" y="2618603"/>
                  <a:pt x="752168" y="2610465"/>
                </a:cubicBezTo>
                <a:cubicBezTo>
                  <a:pt x="784992" y="2608589"/>
                  <a:pt x="862931" y="2591984"/>
                  <a:pt x="899651" y="2580968"/>
                </a:cubicBezTo>
                <a:cubicBezTo>
                  <a:pt x="929432" y="2572034"/>
                  <a:pt x="988142" y="2551471"/>
                  <a:pt x="988142" y="2551471"/>
                </a:cubicBezTo>
                <a:lnTo>
                  <a:pt x="1548581" y="2566219"/>
                </a:lnTo>
                <a:cubicBezTo>
                  <a:pt x="1578454" y="2567577"/>
                  <a:pt x="1607167" y="2580968"/>
                  <a:pt x="1637071" y="2580968"/>
                </a:cubicBezTo>
                <a:cubicBezTo>
                  <a:pt x="1745337" y="2580968"/>
                  <a:pt x="1853380" y="2571135"/>
                  <a:pt x="1961535" y="2566219"/>
                </a:cubicBezTo>
                <a:cubicBezTo>
                  <a:pt x="1986116" y="2561303"/>
                  <a:pt x="2011496" y="2559398"/>
                  <a:pt x="2035277" y="2551471"/>
                </a:cubicBezTo>
                <a:cubicBezTo>
                  <a:pt x="2087250" y="2534147"/>
                  <a:pt x="2109112" y="2509266"/>
                  <a:pt x="2153264" y="2477729"/>
                </a:cubicBezTo>
                <a:cubicBezTo>
                  <a:pt x="2167688" y="2467426"/>
                  <a:pt x="2182761" y="2458064"/>
                  <a:pt x="2197510" y="2448232"/>
                </a:cubicBezTo>
                <a:cubicBezTo>
                  <a:pt x="2202426" y="2433484"/>
                  <a:pt x="2212258" y="2419533"/>
                  <a:pt x="2212258" y="2403987"/>
                </a:cubicBezTo>
                <a:cubicBezTo>
                  <a:pt x="2212258" y="1974326"/>
                  <a:pt x="2209824" y="2222282"/>
                  <a:pt x="2182761" y="2005781"/>
                </a:cubicBezTo>
                <a:cubicBezTo>
                  <a:pt x="2176633" y="1956756"/>
                  <a:pt x="2173469" y="1907401"/>
                  <a:pt x="2168013" y="1858297"/>
                </a:cubicBezTo>
                <a:cubicBezTo>
                  <a:pt x="2163636" y="1818904"/>
                  <a:pt x="2160568" y="1779266"/>
                  <a:pt x="2153264" y="1740310"/>
                </a:cubicBezTo>
                <a:cubicBezTo>
                  <a:pt x="2145793" y="1700465"/>
                  <a:pt x="2123768" y="1622323"/>
                  <a:pt x="2123768" y="1622323"/>
                </a:cubicBezTo>
                <a:cubicBezTo>
                  <a:pt x="2130394" y="1436780"/>
                  <a:pt x="2106412" y="1306548"/>
                  <a:pt x="2153264" y="1150374"/>
                </a:cubicBezTo>
                <a:cubicBezTo>
                  <a:pt x="2162198" y="1120593"/>
                  <a:pt x="2172929" y="1091381"/>
                  <a:pt x="2182761" y="1061884"/>
                </a:cubicBezTo>
                <a:lnTo>
                  <a:pt x="2197510" y="1017639"/>
                </a:lnTo>
                <a:cubicBezTo>
                  <a:pt x="2202426" y="1002891"/>
                  <a:pt x="2203635" y="986329"/>
                  <a:pt x="2212258" y="973394"/>
                </a:cubicBezTo>
                <a:lnTo>
                  <a:pt x="2241755" y="929148"/>
                </a:lnTo>
                <a:cubicBezTo>
                  <a:pt x="2246671" y="914400"/>
                  <a:pt x="2247880" y="897838"/>
                  <a:pt x="2256503" y="884903"/>
                </a:cubicBezTo>
                <a:cubicBezTo>
                  <a:pt x="2272811" y="860441"/>
                  <a:pt x="2317787" y="824764"/>
                  <a:pt x="2344993" y="811161"/>
                </a:cubicBezTo>
                <a:cubicBezTo>
                  <a:pt x="2358898" y="804209"/>
                  <a:pt x="2374490" y="801329"/>
                  <a:pt x="2389239" y="796413"/>
                </a:cubicBezTo>
                <a:cubicBezTo>
                  <a:pt x="2399071" y="781665"/>
                  <a:pt x="2406201" y="764702"/>
                  <a:pt x="2418735" y="752168"/>
                </a:cubicBezTo>
                <a:cubicBezTo>
                  <a:pt x="2431269" y="739634"/>
                  <a:pt x="2447591" y="731465"/>
                  <a:pt x="2462981" y="722671"/>
                </a:cubicBezTo>
                <a:cubicBezTo>
                  <a:pt x="2514012" y="693510"/>
                  <a:pt x="2516579" y="694972"/>
                  <a:pt x="2566219" y="678426"/>
                </a:cubicBezTo>
                <a:cubicBezTo>
                  <a:pt x="2580967" y="668594"/>
                  <a:pt x="2597930" y="661463"/>
                  <a:pt x="2610464" y="648929"/>
                </a:cubicBezTo>
                <a:cubicBezTo>
                  <a:pt x="2658800" y="600593"/>
                  <a:pt x="2617767" y="604684"/>
                  <a:pt x="2654710" y="604684"/>
                </a:cubicBezTo>
                <a:lnTo>
                  <a:pt x="8111613" y="560439"/>
                </a:lnTo>
                <a:lnTo>
                  <a:pt x="8111613" y="560439"/>
                </a:lnTo>
                <a:cubicBezTo>
                  <a:pt x="8136194" y="526026"/>
                  <a:pt x="8163597" y="493464"/>
                  <a:pt x="8185355" y="457200"/>
                </a:cubicBezTo>
                <a:cubicBezTo>
                  <a:pt x="8193353" y="443869"/>
                  <a:pt x="8200103" y="428501"/>
                  <a:pt x="8200103" y="412955"/>
                </a:cubicBezTo>
                <a:cubicBezTo>
                  <a:pt x="8200103" y="303980"/>
                  <a:pt x="8285471" y="72493"/>
                  <a:pt x="8141110" y="14748"/>
                </a:cubicBezTo>
                <a:cubicBezTo>
                  <a:pt x="8131981" y="11096"/>
                  <a:pt x="8121445" y="14748"/>
                  <a:pt x="8111613" y="1474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7001">
                <a:schemeClr val="tx2">
                  <a:lumMod val="60000"/>
                  <a:lumOff val="40000"/>
                </a:schemeClr>
              </a:gs>
              <a:gs pos="32001">
                <a:schemeClr val="tx2">
                  <a:lumMod val="75000"/>
                </a:schemeClr>
              </a:gs>
              <a:gs pos="47000">
                <a:schemeClr val="tx2">
                  <a:lumMod val="60000"/>
                  <a:lumOff val="40000"/>
                </a:schemeClr>
              </a:gs>
              <a:gs pos="85001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7074" name="Rectangle 2"/>
          <p:cNvSpPr>
            <a:spLocks noChangeArrowheads="1"/>
          </p:cNvSpPr>
          <p:nvPr/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7075" name="Text Box 3"/>
          <p:cNvSpPr txBox="1">
            <a:spLocks noChangeArrowheads="1"/>
          </p:cNvSpPr>
          <p:nvPr/>
        </p:nvSpPr>
        <p:spPr bwMode="auto">
          <a:xfrm>
            <a:off x="533400" y="838200"/>
            <a:ext cx="80613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auxiliaires supplémentaires</a:t>
            </a:r>
          </a:p>
          <a:p>
            <a:pPr algn="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contacts temporisés</a:t>
            </a:r>
          </a:p>
        </p:txBody>
      </p:sp>
      <p:pic>
        <p:nvPicPr>
          <p:cNvPr id="3870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1447800"/>
            <a:ext cx="1905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7174" name="AutoShape 102"/>
          <p:cNvSpPr>
            <a:spLocks noChangeArrowheads="1"/>
          </p:cNvSpPr>
          <p:nvPr/>
        </p:nvSpPr>
        <p:spPr bwMode="auto">
          <a:xfrm>
            <a:off x="304800" y="3733800"/>
            <a:ext cx="6324600" cy="1939925"/>
          </a:xfrm>
          <a:prstGeom prst="rightArrow">
            <a:avLst>
              <a:gd name="adj1" fmla="val 72620"/>
              <a:gd name="adj2" fmla="val 81506"/>
            </a:avLst>
          </a:prstGeom>
          <a:gradFill rotWithShape="0">
            <a:gsLst>
              <a:gs pos="0">
                <a:srgbClr val="663300">
                  <a:gamma/>
                  <a:tint val="53725"/>
                  <a:invGamma/>
                </a:srgbClr>
              </a:gs>
              <a:gs pos="100000">
                <a:srgbClr val="6633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3300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NO : contacts normalement ouverts,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c’est à dire ouverts au repos, en l’absence de toute sollicitation.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(on dira aussi « à fermeture »)</a:t>
            </a:r>
          </a:p>
        </p:txBody>
      </p:sp>
      <p:sp>
        <p:nvSpPr>
          <p:cNvPr id="387175" name="AutoShape 103"/>
          <p:cNvSpPr>
            <a:spLocks noChangeArrowheads="1"/>
          </p:cNvSpPr>
          <p:nvPr/>
        </p:nvSpPr>
        <p:spPr bwMode="auto">
          <a:xfrm>
            <a:off x="304800" y="5340350"/>
            <a:ext cx="6553200" cy="1746250"/>
          </a:xfrm>
          <a:prstGeom prst="rightArrow">
            <a:avLst>
              <a:gd name="adj1" fmla="val 81028"/>
              <a:gd name="adj2" fmla="val 100733"/>
            </a:avLst>
          </a:prstGeom>
          <a:gradFill rotWithShape="0">
            <a:gsLst>
              <a:gs pos="0">
                <a:srgbClr val="996633">
                  <a:gamma/>
                  <a:tint val="43922"/>
                  <a:invGamma/>
                </a:srgbClr>
              </a:gs>
              <a:gs pos="100000">
                <a:srgbClr val="996633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NF (ou NC) : contacts normalement </a:t>
            </a:r>
          </a:p>
          <a:p>
            <a:pPr algn="ctr">
              <a:buFontTx/>
              <a:buNone/>
              <a:defRPr/>
            </a:pPr>
            <a:r>
              <a: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fermés, c’est à dire fermés au repos, en l’absence de toute sollicitation. </a:t>
            </a:r>
          </a:p>
          <a:p>
            <a:pPr algn="ctr">
              <a:buFontTx/>
              <a:buNone/>
              <a:defRPr/>
            </a:pPr>
            <a:r>
              <a: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 on dira aussi « à ouverture »)	</a:t>
            </a:r>
          </a:p>
        </p:txBody>
      </p:sp>
      <p:grpSp>
        <p:nvGrpSpPr>
          <p:cNvPr id="3" name="Group 133"/>
          <p:cNvGrpSpPr>
            <a:grpSpLocks/>
          </p:cNvGrpSpPr>
          <p:nvPr/>
        </p:nvGrpSpPr>
        <p:grpSpPr bwMode="auto">
          <a:xfrm>
            <a:off x="7086600" y="4114800"/>
            <a:ext cx="417513" cy="1143000"/>
            <a:chOff x="4291" y="2592"/>
            <a:chExt cx="263" cy="720"/>
          </a:xfrm>
        </p:grpSpPr>
        <p:sp useBgFill="1">
          <p:nvSpPr>
            <p:cNvPr id="29723" name="Line 105"/>
            <p:cNvSpPr>
              <a:spLocks noChangeShapeType="1"/>
            </p:cNvSpPr>
            <p:nvPr/>
          </p:nvSpPr>
          <p:spPr bwMode="auto">
            <a:xfrm flipH="1">
              <a:off x="4464" y="2592"/>
              <a:ext cx="0" cy="720"/>
            </a:xfrm>
            <a:prstGeom prst="line">
              <a:avLst/>
            </a:prstGeom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4" name="Oval 106"/>
            <p:cNvSpPr>
              <a:spLocks noChangeArrowheads="1"/>
            </p:cNvSpPr>
            <p:nvPr/>
          </p:nvSpPr>
          <p:spPr bwMode="auto">
            <a:xfrm>
              <a:off x="4378" y="2786"/>
              <a:ext cx="176" cy="285"/>
            </a:xfrm>
            <a:prstGeom prst="ellipse">
              <a:avLst/>
            </a:prstGeom>
            <a:solidFill>
              <a:srgbClr val="898F8F"/>
            </a:solidFill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25" name="Line 107"/>
            <p:cNvSpPr>
              <a:spLocks noChangeShapeType="1"/>
            </p:cNvSpPr>
            <p:nvPr/>
          </p:nvSpPr>
          <p:spPr bwMode="auto">
            <a:xfrm>
              <a:off x="4291" y="2770"/>
              <a:ext cx="176" cy="317"/>
            </a:xfrm>
            <a:prstGeom prst="line">
              <a:avLst/>
            </a:prstGeom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134"/>
          <p:cNvGrpSpPr>
            <a:grpSpLocks/>
          </p:cNvGrpSpPr>
          <p:nvPr/>
        </p:nvGrpSpPr>
        <p:grpSpPr bwMode="auto">
          <a:xfrm>
            <a:off x="7691438" y="4421187"/>
            <a:ext cx="1371600" cy="423862"/>
            <a:chOff x="4704" y="2805"/>
            <a:chExt cx="864" cy="267"/>
          </a:xfrm>
        </p:grpSpPr>
        <p:sp>
          <p:nvSpPr>
            <p:cNvPr id="29720" name="Line 110"/>
            <p:cNvSpPr>
              <a:spLocks noChangeShapeType="1"/>
            </p:cNvSpPr>
            <p:nvPr/>
          </p:nvSpPr>
          <p:spPr bwMode="auto">
            <a:xfrm flipV="1">
              <a:off x="4704" y="2886"/>
              <a:ext cx="864" cy="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1" name="Oval 111"/>
            <p:cNvSpPr>
              <a:spLocks noChangeArrowheads="1"/>
            </p:cNvSpPr>
            <p:nvPr/>
          </p:nvSpPr>
          <p:spPr bwMode="auto">
            <a:xfrm>
              <a:off x="4962" y="2805"/>
              <a:ext cx="300" cy="169"/>
            </a:xfrm>
            <a:prstGeom prst="ellipse">
              <a:avLst/>
            </a:prstGeom>
            <a:solidFill>
              <a:srgbClr val="898F8F"/>
            </a:solidFill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2" name="Line 112"/>
            <p:cNvSpPr>
              <a:spLocks noChangeShapeType="1"/>
            </p:cNvSpPr>
            <p:nvPr/>
          </p:nvSpPr>
          <p:spPr bwMode="auto">
            <a:xfrm flipV="1">
              <a:off x="4944" y="2880"/>
              <a:ext cx="333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" name="Group 135"/>
          <p:cNvGrpSpPr>
            <a:grpSpLocks/>
          </p:cNvGrpSpPr>
          <p:nvPr/>
        </p:nvGrpSpPr>
        <p:grpSpPr bwMode="auto">
          <a:xfrm>
            <a:off x="7691438" y="5410200"/>
            <a:ext cx="1371600" cy="523875"/>
            <a:chOff x="4320" y="3606"/>
            <a:chExt cx="864" cy="330"/>
          </a:xfrm>
        </p:grpSpPr>
        <p:sp>
          <p:nvSpPr>
            <p:cNvPr id="29716" name="Line 117"/>
            <p:cNvSpPr>
              <a:spLocks noChangeShapeType="1"/>
            </p:cNvSpPr>
            <p:nvPr/>
          </p:nvSpPr>
          <p:spPr bwMode="auto">
            <a:xfrm>
              <a:off x="4320" y="3843"/>
              <a:ext cx="864" cy="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17" name="Oval 118"/>
            <p:cNvSpPr>
              <a:spLocks noChangeArrowheads="1"/>
            </p:cNvSpPr>
            <p:nvPr/>
          </p:nvSpPr>
          <p:spPr bwMode="auto">
            <a:xfrm>
              <a:off x="4578" y="3734"/>
              <a:ext cx="300" cy="202"/>
            </a:xfrm>
            <a:prstGeom prst="ellipse">
              <a:avLst/>
            </a:prstGeom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8" name="Line 119"/>
            <p:cNvSpPr>
              <a:spLocks noChangeShapeType="1"/>
            </p:cNvSpPr>
            <p:nvPr/>
          </p:nvSpPr>
          <p:spPr bwMode="auto">
            <a:xfrm>
              <a:off x="4512" y="3648"/>
              <a:ext cx="384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9" name="Line 120"/>
            <p:cNvSpPr>
              <a:spLocks noChangeShapeType="1"/>
            </p:cNvSpPr>
            <p:nvPr/>
          </p:nvSpPr>
          <p:spPr bwMode="auto">
            <a:xfrm flipV="1">
              <a:off x="4580" y="3606"/>
              <a:ext cx="0" cy="25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136"/>
          <p:cNvGrpSpPr>
            <a:grpSpLocks/>
          </p:cNvGrpSpPr>
          <p:nvPr/>
        </p:nvGrpSpPr>
        <p:grpSpPr bwMode="auto">
          <a:xfrm>
            <a:off x="7086600" y="5257800"/>
            <a:ext cx="449263" cy="1328738"/>
            <a:chOff x="5280" y="3291"/>
            <a:chExt cx="283" cy="837"/>
          </a:xfrm>
        </p:grpSpPr>
        <p:sp>
          <p:nvSpPr>
            <p:cNvPr id="29712" name="Line 122"/>
            <p:cNvSpPr>
              <a:spLocks noChangeShapeType="1"/>
            </p:cNvSpPr>
            <p:nvPr/>
          </p:nvSpPr>
          <p:spPr bwMode="auto">
            <a:xfrm>
              <a:off x="5374" y="3291"/>
              <a:ext cx="2" cy="83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13" name="Oval 123"/>
            <p:cNvSpPr>
              <a:spLocks noChangeArrowheads="1"/>
            </p:cNvSpPr>
            <p:nvPr/>
          </p:nvSpPr>
          <p:spPr bwMode="auto">
            <a:xfrm>
              <a:off x="5280" y="3540"/>
              <a:ext cx="205" cy="292"/>
            </a:xfrm>
            <a:prstGeom prst="ellipse">
              <a:avLst/>
            </a:prstGeom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4" name="Line 124"/>
            <p:cNvSpPr>
              <a:spLocks noChangeShapeType="1"/>
            </p:cNvSpPr>
            <p:nvPr/>
          </p:nvSpPr>
          <p:spPr bwMode="auto">
            <a:xfrm flipH="1">
              <a:off x="5376" y="3435"/>
              <a:ext cx="144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5" name="Line 125"/>
            <p:cNvSpPr>
              <a:spLocks noChangeShapeType="1"/>
            </p:cNvSpPr>
            <p:nvPr/>
          </p:nvSpPr>
          <p:spPr bwMode="auto">
            <a:xfrm>
              <a:off x="5355" y="3546"/>
              <a:ext cx="208" cy="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7084" name="Rectangle 12"/>
          <p:cNvSpPr>
            <a:spLocks noChangeArrowheads="1"/>
          </p:cNvSpPr>
          <p:nvPr/>
        </p:nvSpPr>
        <p:spPr bwMode="auto">
          <a:xfrm>
            <a:off x="238107" y="3484241"/>
            <a:ext cx="393569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type de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contacts</a:t>
            </a:r>
          </a:p>
        </p:txBody>
      </p:sp>
      <p:pic>
        <p:nvPicPr>
          <p:cNvPr id="4098" name="Picture 2" descr="http://img.directindustry.fr/images_di/photo-mg/relais-temporise-54121-233760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93" b="98614" l="693" r="990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312" y="2163589"/>
            <a:ext cx="1725613" cy="172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pport.automation.siemens.com/WW/llisapi.dll/csfetch/22871223/P_NSB0_XX_00978i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000" b="97667" l="667" r="96000">
                        <a14:foregroundMark x1="12000" y1="31000" x2="34333" y2="15000"/>
                        <a14:foregroundMark x1="16333" y1="25333" x2="32333" y2="14000"/>
                        <a14:foregroundMark x1="13000" y1="24667" x2="16667" y2="23667"/>
                        <a14:foregroundMark x1="17667" y1="22333" x2="17667" y2="22333"/>
                        <a14:foregroundMark x1="14333" y1="25333" x2="30667" y2="12333"/>
                        <a14:foregroundMark x1="30667" y1="13000" x2="71333" y2="15333"/>
                        <a14:foregroundMark x1="46667" y1="63000" x2="65667" y2="5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891716"/>
            <a:ext cx="1869524" cy="18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5868144" y="1887140"/>
            <a:ext cx="25010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Jour » ou « travail »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Bleu ou blanc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temporisé à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l’alimentation </a:t>
            </a:r>
          </a:p>
          <a:p>
            <a:pPr>
              <a:buNone/>
            </a:pPr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la bobine</a:t>
            </a:r>
            <a:endPara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2700925" y="1841705"/>
            <a:ext cx="2807179" cy="1520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Nuit » ou « repos» noir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temporisé 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la coupure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bobine</a:t>
            </a:r>
            <a:endPara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1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1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602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102"/>
                            </p:stCondLst>
                            <p:childTnLst>
                              <p:par>
                                <p:cTn id="47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602"/>
                            </p:stCondLst>
                            <p:childTnLst>
                              <p:par>
                                <p:cTn id="5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102"/>
                            </p:stCondLst>
                            <p:childTnLst>
                              <p:par>
                                <p:cTn id="5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602"/>
                            </p:stCondLst>
                            <p:childTnLst>
                              <p:par>
                                <p:cTn id="6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102"/>
                            </p:stCondLst>
                            <p:childTnLst>
                              <p:par>
                                <p:cTn id="71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602"/>
                            </p:stCondLst>
                            <p:childTnLst>
                              <p:par>
                                <p:cTn id="7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102"/>
                            </p:stCondLst>
                            <p:childTnLst>
                              <p:par>
                                <p:cTn id="8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387075" grpId="0" autoUpdateAnimBg="0"/>
      <p:bldP spid="387174" grpId="0" animBg="1" autoUpdateAnimBg="0"/>
      <p:bldP spid="387175" grpId="0" animBg="1" autoUpdateAnimBg="0"/>
      <p:bldP spid="387084" grpId="0" autoUpdateAnimBg="0"/>
      <p:bldP spid="10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18" name="Rectangle 98"/>
          <p:cNvSpPr>
            <a:spLocks noChangeArrowheads="1"/>
          </p:cNvSpPr>
          <p:nvPr/>
        </p:nvSpPr>
        <p:spPr bwMode="auto">
          <a:xfrm>
            <a:off x="6324600" y="5638800"/>
            <a:ext cx="457200" cy="1219200"/>
          </a:xfrm>
          <a:prstGeom prst="rect">
            <a:avLst/>
          </a:prstGeom>
          <a:gradFill rotWithShape="0">
            <a:gsLst>
              <a:gs pos="0">
                <a:srgbClr val="FFDAC2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9199" name="Rectangle 79"/>
          <p:cNvSpPr>
            <a:spLocks noChangeArrowheads="1"/>
          </p:cNvSpPr>
          <p:nvPr/>
        </p:nvSpPr>
        <p:spPr bwMode="auto">
          <a:xfrm>
            <a:off x="1447800" y="2819400"/>
            <a:ext cx="685800" cy="403860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198" name="Rectangle 78"/>
          <p:cNvSpPr>
            <a:spLocks noChangeArrowheads="1"/>
          </p:cNvSpPr>
          <p:nvPr/>
        </p:nvSpPr>
        <p:spPr bwMode="auto">
          <a:xfrm>
            <a:off x="685800" y="2286000"/>
            <a:ext cx="533400" cy="411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122" name="Rectangle 2"/>
          <p:cNvSpPr>
            <a:spLocks noChangeArrowheads="1"/>
          </p:cNvSpPr>
          <p:nvPr/>
        </p:nvSpPr>
        <p:spPr bwMode="auto">
          <a:xfrm rot="-5400000">
            <a:off x="-3200400" y="25146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9123" name="Rectangle 3"/>
          <p:cNvSpPr>
            <a:spLocks noChangeArrowheads="1"/>
          </p:cNvSpPr>
          <p:nvPr/>
        </p:nvSpPr>
        <p:spPr bwMode="auto">
          <a:xfrm>
            <a:off x="0" y="0"/>
            <a:ext cx="497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 repérage des contacts</a:t>
            </a:r>
          </a:p>
        </p:txBody>
      </p:sp>
      <p:sp>
        <p:nvSpPr>
          <p:cNvPr id="389124" name="Rectangle 4"/>
          <p:cNvSpPr>
            <a:spLocks noChangeArrowheads="1"/>
          </p:cNvSpPr>
          <p:nvPr/>
        </p:nvSpPr>
        <p:spPr bwMode="auto">
          <a:xfrm>
            <a:off x="1306513" y="1223963"/>
            <a:ext cx="6584950" cy="1027112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36306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contacts sont repérés par un chiffre dont les dizaines</a:t>
            </a:r>
          </a:p>
          <a:p>
            <a:pPr algn="ctr"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représentent le numéro d’ordre de la borne sur l’appareil, </a:t>
            </a:r>
          </a:p>
          <a:p>
            <a:pPr algn="ctr"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et  par un chiffre d’unité représentant le type de contact utilisé.	</a:t>
            </a:r>
          </a:p>
        </p:txBody>
      </p:sp>
      <p:sp>
        <p:nvSpPr>
          <p:cNvPr id="389125" name="Rectangle 5"/>
          <p:cNvSpPr>
            <a:spLocks noChangeArrowheads="1"/>
          </p:cNvSpPr>
          <p:nvPr/>
        </p:nvSpPr>
        <p:spPr bwMode="auto">
          <a:xfrm>
            <a:off x="762000" y="3429000"/>
            <a:ext cx="63436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1 représentent les entrées des contacts NF (qqf. NO).</a:t>
            </a:r>
          </a:p>
        </p:txBody>
      </p:sp>
      <p:sp>
        <p:nvSpPr>
          <p:cNvPr id="389126" name="Rectangle 6"/>
          <p:cNvSpPr>
            <a:spLocks noChangeArrowheads="1"/>
          </p:cNvSpPr>
          <p:nvPr/>
        </p:nvSpPr>
        <p:spPr bwMode="auto">
          <a:xfrm>
            <a:off x="762000" y="4298950"/>
            <a:ext cx="538480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3 représentent les entrées des contacts NO.</a:t>
            </a:r>
          </a:p>
        </p:txBody>
      </p:sp>
      <p:sp>
        <p:nvSpPr>
          <p:cNvPr id="389127" name="Rectangle 7"/>
          <p:cNvSpPr>
            <a:spLocks noChangeArrowheads="1"/>
          </p:cNvSpPr>
          <p:nvPr/>
        </p:nvSpPr>
        <p:spPr bwMode="auto">
          <a:xfrm>
            <a:off x="762000" y="5168900"/>
            <a:ext cx="74993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5 représentent les entrées des contacts NF (fonction particulière)</a:t>
            </a:r>
          </a:p>
        </p:txBody>
      </p:sp>
      <p:sp>
        <p:nvSpPr>
          <p:cNvPr id="389128" name="Rectangle 8"/>
          <p:cNvSpPr>
            <a:spLocks noChangeArrowheads="1"/>
          </p:cNvSpPr>
          <p:nvPr/>
        </p:nvSpPr>
        <p:spPr bwMode="auto">
          <a:xfrm>
            <a:off x="762000" y="6038850"/>
            <a:ext cx="75374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7 représentent les entrées des contacts NO (fonction particulière)</a:t>
            </a:r>
          </a:p>
        </p:txBody>
      </p:sp>
      <p:sp>
        <p:nvSpPr>
          <p:cNvPr id="389129" name="Rectangle 9"/>
          <p:cNvSpPr>
            <a:spLocks noChangeArrowheads="1"/>
          </p:cNvSpPr>
          <p:nvPr/>
        </p:nvSpPr>
        <p:spPr bwMode="auto">
          <a:xfrm>
            <a:off x="1517650" y="3863975"/>
            <a:ext cx="40449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2 les sorties d’un contact NF.</a:t>
            </a:r>
          </a:p>
        </p:txBody>
      </p:sp>
      <p:sp>
        <p:nvSpPr>
          <p:cNvPr id="389130" name="Rectangle 10"/>
          <p:cNvSpPr>
            <a:spLocks noChangeArrowheads="1"/>
          </p:cNvSpPr>
          <p:nvPr/>
        </p:nvSpPr>
        <p:spPr bwMode="auto">
          <a:xfrm>
            <a:off x="1517650" y="4733925"/>
            <a:ext cx="40830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4 les sorties d’un contact NO.</a:t>
            </a:r>
          </a:p>
        </p:txBody>
      </p:sp>
      <p:sp>
        <p:nvSpPr>
          <p:cNvPr id="389131" name="Rectangle 11"/>
          <p:cNvSpPr>
            <a:spLocks noChangeArrowheads="1"/>
          </p:cNvSpPr>
          <p:nvPr/>
        </p:nvSpPr>
        <p:spPr bwMode="auto">
          <a:xfrm>
            <a:off x="1517650" y="5603875"/>
            <a:ext cx="74358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6 représentent les sorties des contacts NF (fonction particulière)</a:t>
            </a:r>
          </a:p>
        </p:txBody>
      </p:sp>
      <p:sp>
        <p:nvSpPr>
          <p:cNvPr id="389132" name="Rectangle 12"/>
          <p:cNvSpPr>
            <a:spLocks noChangeArrowheads="1"/>
          </p:cNvSpPr>
          <p:nvPr/>
        </p:nvSpPr>
        <p:spPr bwMode="auto">
          <a:xfrm>
            <a:off x="1517650" y="6473825"/>
            <a:ext cx="74739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8 représentent les sorties des contacts NO (fonction particulière)</a:t>
            </a:r>
          </a:p>
        </p:txBody>
      </p:sp>
      <p:sp>
        <p:nvSpPr>
          <p:cNvPr id="389133" name="Rectangle 13"/>
          <p:cNvSpPr>
            <a:spLocks noChangeArrowheads="1"/>
          </p:cNvSpPr>
          <p:nvPr/>
        </p:nvSpPr>
        <p:spPr bwMode="auto">
          <a:xfrm>
            <a:off x="838200" y="762000"/>
            <a:ext cx="7307263" cy="457200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>
            <a:spAutoFit/>
            <a:flatTx/>
          </a:bodyPr>
          <a:lstStyle/>
          <a:p>
            <a:pPr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Dans un schéma les contacts sont représentés au repos.</a:t>
            </a:r>
          </a:p>
        </p:txBody>
      </p:sp>
      <p:grpSp>
        <p:nvGrpSpPr>
          <p:cNvPr id="2" name="Group 83"/>
          <p:cNvGrpSpPr>
            <a:grpSpLocks/>
          </p:cNvGrpSpPr>
          <p:nvPr/>
        </p:nvGrpSpPr>
        <p:grpSpPr bwMode="auto">
          <a:xfrm>
            <a:off x="6705600" y="2209800"/>
            <a:ext cx="736600" cy="1295400"/>
            <a:chOff x="4944" y="1488"/>
            <a:chExt cx="464" cy="816"/>
          </a:xfrm>
        </p:grpSpPr>
        <p:sp>
          <p:nvSpPr>
            <p:cNvPr id="30801" name="Line 17"/>
            <p:cNvSpPr>
              <a:spLocks noChangeShapeType="1"/>
            </p:cNvSpPr>
            <p:nvPr/>
          </p:nvSpPr>
          <p:spPr bwMode="auto">
            <a:xfrm flipH="1">
              <a:off x="5363" y="1546"/>
              <a:ext cx="6" cy="75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2" name="Oval 18"/>
            <p:cNvSpPr>
              <a:spLocks noChangeArrowheads="1"/>
            </p:cNvSpPr>
            <p:nvPr/>
          </p:nvSpPr>
          <p:spPr bwMode="auto">
            <a:xfrm>
              <a:off x="5286" y="1777"/>
              <a:ext cx="122" cy="269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3" name="Line 19"/>
            <p:cNvSpPr>
              <a:spLocks noChangeShapeType="1"/>
            </p:cNvSpPr>
            <p:nvPr/>
          </p:nvSpPr>
          <p:spPr bwMode="auto">
            <a:xfrm>
              <a:off x="5235" y="1791"/>
              <a:ext cx="131" cy="2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4" name="Line 20"/>
            <p:cNvSpPr>
              <a:spLocks noChangeShapeType="1"/>
            </p:cNvSpPr>
            <p:nvPr/>
          </p:nvSpPr>
          <p:spPr bwMode="auto">
            <a:xfrm flipH="1">
              <a:off x="5163" y="1572"/>
              <a:ext cx="4" cy="40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5" name="Oval 21"/>
            <p:cNvSpPr>
              <a:spLocks noChangeArrowheads="1"/>
            </p:cNvSpPr>
            <p:nvPr/>
          </p:nvSpPr>
          <p:spPr bwMode="auto">
            <a:xfrm>
              <a:off x="5112" y="1803"/>
              <a:ext cx="122" cy="270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6" name="Line 22"/>
            <p:cNvSpPr>
              <a:spLocks noChangeShapeType="1"/>
            </p:cNvSpPr>
            <p:nvPr/>
          </p:nvSpPr>
          <p:spPr bwMode="auto">
            <a:xfrm>
              <a:off x="5162" y="1806"/>
              <a:ext cx="1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143" name="Rectangle 23"/>
            <p:cNvSpPr>
              <a:spLocks noChangeArrowheads="1"/>
            </p:cNvSpPr>
            <p:nvPr/>
          </p:nvSpPr>
          <p:spPr bwMode="auto">
            <a:xfrm rot="-5400000">
              <a:off x="5153" y="2057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389144" name="Rectangle 24"/>
            <p:cNvSpPr>
              <a:spLocks noChangeArrowheads="1"/>
            </p:cNvSpPr>
            <p:nvPr/>
          </p:nvSpPr>
          <p:spPr bwMode="auto">
            <a:xfrm rot="-5400000">
              <a:off x="5161" y="1525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389145" name="Rectangle 25"/>
            <p:cNvSpPr>
              <a:spLocks noChangeArrowheads="1"/>
            </p:cNvSpPr>
            <p:nvPr/>
          </p:nvSpPr>
          <p:spPr bwMode="auto">
            <a:xfrm rot="-5400000">
              <a:off x="4911" y="1525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389196" name="Rectangle 76"/>
          <p:cNvSpPr>
            <a:spLocks noChangeArrowheads="1"/>
          </p:cNvSpPr>
          <p:nvPr/>
        </p:nvSpPr>
        <p:spPr bwMode="auto">
          <a:xfrm>
            <a:off x="762000" y="2286000"/>
            <a:ext cx="3278188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entrées des contacts</a:t>
            </a:r>
          </a:p>
        </p:txBody>
      </p:sp>
      <p:sp>
        <p:nvSpPr>
          <p:cNvPr id="389197" name="Rectangle 77"/>
          <p:cNvSpPr>
            <a:spLocks noChangeArrowheads="1"/>
          </p:cNvSpPr>
          <p:nvPr/>
        </p:nvSpPr>
        <p:spPr bwMode="auto">
          <a:xfrm>
            <a:off x="1524000" y="2819400"/>
            <a:ext cx="3194050" cy="457200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sorties des contacts</a:t>
            </a:r>
          </a:p>
        </p:txBody>
      </p:sp>
      <p:grpSp>
        <p:nvGrpSpPr>
          <p:cNvPr id="3" name="Group 92"/>
          <p:cNvGrpSpPr>
            <a:grpSpLocks/>
          </p:cNvGrpSpPr>
          <p:nvPr/>
        </p:nvGrpSpPr>
        <p:grpSpPr bwMode="auto">
          <a:xfrm>
            <a:off x="7848600" y="2667000"/>
            <a:ext cx="1219200" cy="1257300"/>
            <a:chOff x="4848" y="2400"/>
            <a:chExt cx="768" cy="792"/>
          </a:xfrm>
        </p:grpSpPr>
        <p:sp>
          <p:nvSpPr>
            <p:cNvPr id="30782" name="Line 53"/>
            <p:cNvSpPr>
              <a:spLocks noChangeShapeType="1"/>
            </p:cNvSpPr>
            <p:nvPr/>
          </p:nvSpPr>
          <p:spPr bwMode="auto">
            <a:xfrm flipH="1">
              <a:off x="5211" y="2400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3" name="Oval 54"/>
            <p:cNvSpPr>
              <a:spLocks noChangeArrowheads="1"/>
            </p:cNvSpPr>
            <p:nvPr/>
          </p:nvSpPr>
          <p:spPr bwMode="auto">
            <a:xfrm>
              <a:off x="5148" y="2635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4" name="Line 55"/>
            <p:cNvSpPr>
              <a:spLocks noChangeShapeType="1"/>
            </p:cNvSpPr>
            <p:nvPr/>
          </p:nvSpPr>
          <p:spPr bwMode="auto">
            <a:xfrm>
              <a:off x="5076" y="2635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5" name="Line 57"/>
            <p:cNvSpPr>
              <a:spLocks noChangeShapeType="1"/>
            </p:cNvSpPr>
            <p:nvPr/>
          </p:nvSpPr>
          <p:spPr bwMode="auto">
            <a:xfrm flipH="1">
              <a:off x="5453" y="2405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6" name="Oval 58"/>
            <p:cNvSpPr>
              <a:spLocks noChangeArrowheads="1"/>
            </p:cNvSpPr>
            <p:nvPr/>
          </p:nvSpPr>
          <p:spPr bwMode="auto">
            <a:xfrm>
              <a:off x="5412" y="2640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7" name="Line 59"/>
            <p:cNvSpPr>
              <a:spLocks noChangeShapeType="1"/>
            </p:cNvSpPr>
            <p:nvPr/>
          </p:nvSpPr>
          <p:spPr bwMode="auto">
            <a:xfrm flipH="1">
              <a:off x="5454" y="2613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8" name="Line 60"/>
            <p:cNvSpPr>
              <a:spLocks noChangeShapeType="1"/>
            </p:cNvSpPr>
            <p:nvPr/>
          </p:nvSpPr>
          <p:spPr bwMode="auto">
            <a:xfrm>
              <a:off x="5453" y="2642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183" name="Rectangle 63"/>
            <p:cNvSpPr>
              <a:spLocks noChangeArrowheads="1"/>
            </p:cNvSpPr>
            <p:nvPr/>
          </p:nvSpPr>
          <p:spPr bwMode="auto">
            <a:xfrm rot="-5400000">
              <a:off x="4977" y="291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58</a:t>
              </a:r>
            </a:p>
          </p:txBody>
        </p:sp>
        <p:sp>
          <p:nvSpPr>
            <p:cNvPr id="389184" name="Rectangle 64"/>
            <p:cNvSpPr>
              <a:spLocks noChangeArrowheads="1"/>
            </p:cNvSpPr>
            <p:nvPr/>
          </p:nvSpPr>
          <p:spPr bwMode="auto">
            <a:xfrm rot="-5400000">
              <a:off x="4977" y="247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57</a:t>
              </a:r>
            </a:p>
          </p:txBody>
        </p:sp>
        <p:sp>
          <p:nvSpPr>
            <p:cNvPr id="389185" name="Rectangle 65"/>
            <p:cNvSpPr>
              <a:spLocks noChangeArrowheads="1"/>
            </p:cNvSpPr>
            <p:nvPr/>
          </p:nvSpPr>
          <p:spPr bwMode="auto">
            <a:xfrm rot="-5400000">
              <a:off x="5220" y="2918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66</a:t>
              </a:r>
            </a:p>
          </p:txBody>
        </p:sp>
        <p:sp>
          <p:nvSpPr>
            <p:cNvPr id="389186" name="Rectangle 66"/>
            <p:cNvSpPr>
              <a:spLocks noChangeArrowheads="1"/>
            </p:cNvSpPr>
            <p:nvPr/>
          </p:nvSpPr>
          <p:spPr bwMode="auto">
            <a:xfrm rot="-5400000">
              <a:off x="5227" y="247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65</a:t>
              </a:r>
            </a:p>
          </p:txBody>
        </p:sp>
        <p:sp>
          <p:nvSpPr>
            <p:cNvPr id="30793" name="Rectangle 67"/>
            <p:cNvSpPr>
              <a:spLocks noChangeArrowheads="1"/>
            </p:cNvSpPr>
            <p:nvPr/>
          </p:nvSpPr>
          <p:spPr bwMode="auto">
            <a:xfrm>
              <a:off x="4992" y="2448"/>
              <a:ext cx="624" cy="6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30794" name="Group 89"/>
            <p:cNvGrpSpPr>
              <a:grpSpLocks/>
            </p:cNvGrpSpPr>
            <p:nvPr/>
          </p:nvGrpSpPr>
          <p:grpSpPr bwMode="auto">
            <a:xfrm>
              <a:off x="4848" y="2656"/>
              <a:ext cx="288" cy="192"/>
              <a:chOff x="4848" y="2656"/>
              <a:chExt cx="288" cy="192"/>
            </a:xfrm>
          </p:grpSpPr>
          <p:sp>
            <p:nvSpPr>
              <p:cNvPr id="30796" name="Line 84"/>
              <p:cNvSpPr>
                <a:spLocks noChangeShapeType="1"/>
              </p:cNvSpPr>
              <p:nvPr/>
            </p:nvSpPr>
            <p:spPr bwMode="auto">
              <a:xfrm flipH="1">
                <a:off x="4848" y="2736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97" name="Line 85"/>
              <p:cNvSpPr>
                <a:spLocks noChangeShapeType="1"/>
              </p:cNvSpPr>
              <p:nvPr/>
            </p:nvSpPr>
            <p:spPr bwMode="auto">
              <a:xfrm flipH="1">
                <a:off x="4848" y="2784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30798" name="Group 88"/>
              <p:cNvGrpSpPr>
                <a:grpSpLocks/>
              </p:cNvGrpSpPr>
              <p:nvPr/>
            </p:nvGrpSpPr>
            <p:grpSpPr bwMode="auto">
              <a:xfrm>
                <a:off x="4848" y="2656"/>
                <a:ext cx="96" cy="192"/>
                <a:chOff x="4800" y="2688"/>
                <a:chExt cx="96" cy="192"/>
              </a:xfrm>
            </p:grpSpPr>
            <p:sp>
              <p:nvSpPr>
                <p:cNvPr id="30799" name="Arc 86"/>
                <p:cNvSpPr>
                  <a:spLocks/>
                </p:cNvSpPr>
                <p:nvPr/>
              </p:nvSpPr>
              <p:spPr bwMode="auto">
                <a:xfrm flipH="1">
                  <a:off x="4800" y="2688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00" name="Arc 87"/>
                <p:cNvSpPr>
                  <a:spLocks/>
                </p:cNvSpPr>
                <p:nvPr/>
              </p:nvSpPr>
              <p:spPr bwMode="auto">
                <a:xfrm flipH="1" flipV="1">
                  <a:off x="4800" y="2784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0795" name="Line 90"/>
            <p:cNvSpPr>
              <a:spLocks noChangeShapeType="1"/>
            </p:cNvSpPr>
            <p:nvPr/>
          </p:nvSpPr>
          <p:spPr bwMode="auto">
            <a:xfrm>
              <a:off x="5152" y="2760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" name="Group 93"/>
          <p:cNvGrpSpPr>
            <a:grpSpLocks/>
          </p:cNvGrpSpPr>
          <p:nvPr/>
        </p:nvGrpSpPr>
        <p:grpSpPr bwMode="auto">
          <a:xfrm>
            <a:off x="5029200" y="2286000"/>
            <a:ext cx="1524000" cy="1143000"/>
            <a:chOff x="3792" y="1440"/>
            <a:chExt cx="960" cy="720"/>
          </a:xfrm>
        </p:grpSpPr>
        <p:grpSp>
          <p:nvGrpSpPr>
            <p:cNvPr id="30763" name="Group 82"/>
            <p:cNvGrpSpPr>
              <a:grpSpLocks/>
            </p:cNvGrpSpPr>
            <p:nvPr/>
          </p:nvGrpSpPr>
          <p:grpSpPr bwMode="auto">
            <a:xfrm>
              <a:off x="3792" y="1440"/>
              <a:ext cx="960" cy="720"/>
              <a:chOff x="3984" y="1488"/>
              <a:chExt cx="768" cy="648"/>
            </a:xfrm>
          </p:grpSpPr>
          <p:sp>
            <p:nvSpPr>
              <p:cNvPr id="30765" name="Line 28"/>
              <p:cNvSpPr>
                <a:spLocks noChangeShapeType="1"/>
              </p:cNvSpPr>
              <p:nvPr/>
            </p:nvSpPr>
            <p:spPr bwMode="auto">
              <a:xfrm flipH="1">
                <a:off x="4146" y="1488"/>
                <a:ext cx="4" cy="6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6" name="Oval 29"/>
              <p:cNvSpPr>
                <a:spLocks noChangeArrowheads="1"/>
              </p:cNvSpPr>
              <p:nvPr/>
            </p:nvSpPr>
            <p:spPr bwMode="auto">
              <a:xfrm>
                <a:off x="4090" y="1680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7" name="Line 30"/>
              <p:cNvSpPr>
                <a:spLocks noChangeShapeType="1"/>
              </p:cNvSpPr>
              <p:nvPr/>
            </p:nvSpPr>
            <p:spPr bwMode="auto">
              <a:xfrm>
                <a:off x="4054" y="1692"/>
                <a:ext cx="100" cy="2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8" name="Line 32"/>
              <p:cNvSpPr>
                <a:spLocks noChangeShapeType="1"/>
              </p:cNvSpPr>
              <p:nvPr/>
            </p:nvSpPr>
            <p:spPr bwMode="auto">
              <a:xfrm flipH="1">
                <a:off x="4380" y="1488"/>
                <a:ext cx="4" cy="6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9" name="Oval 33"/>
              <p:cNvSpPr>
                <a:spLocks noChangeArrowheads="1"/>
              </p:cNvSpPr>
              <p:nvPr/>
            </p:nvSpPr>
            <p:spPr bwMode="auto">
              <a:xfrm>
                <a:off x="4324" y="1680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0" name="Line 34"/>
              <p:cNvSpPr>
                <a:spLocks noChangeShapeType="1"/>
              </p:cNvSpPr>
              <p:nvPr/>
            </p:nvSpPr>
            <p:spPr bwMode="auto">
              <a:xfrm>
                <a:off x="4288" y="1692"/>
                <a:ext cx="92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1" name="Line 36"/>
              <p:cNvSpPr>
                <a:spLocks noChangeShapeType="1"/>
              </p:cNvSpPr>
              <p:nvPr/>
            </p:nvSpPr>
            <p:spPr bwMode="auto">
              <a:xfrm flipH="1">
                <a:off x="4595" y="1492"/>
                <a:ext cx="4" cy="6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2" name="Oval 37"/>
              <p:cNvSpPr>
                <a:spLocks noChangeArrowheads="1"/>
              </p:cNvSpPr>
              <p:nvPr/>
            </p:nvSpPr>
            <p:spPr bwMode="auto">
              <a:xfrm>
                <a:off x="4559" y="1684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3" name="Line 38"/>
              <p:cNvSpPr>
                <a:spLocks noChangeShapeType="1"/>
              </p:cNvSpPr>
              <p:nvPr/>
            </p:nvSpPr>
            <p:spPr bwMode="auto">
              <a:xfrm flipH="1">
                <a:off x="4601" y="1662"/>
                <a:ext cx="54" cy="26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4" name="Line 39"/>
              <p:cNvSpPr>
                <a:spLocks noChangeShapeType="1"/>
              </p:cNvSpPr>
              <p:nvPr/>
            </p:nvSpPr>
            <p:spPr bwMode="auto">
              <a:xfrm>
                <a:off x="4595" y="1686"/>
                <a:ext cx="9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160" name="Rectangle 40"/>
              <p:cNvSpPr>
                <a:spLocks noChangeArrowheads="1"/>
              </p:cNvSpPr>
              <p:nvPr/>
            </p:nvSpPr>
            <p:spPr bwMode="auto">
              <a:xfrm rot="-5400000">
                <a:off x="3945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389161" name="Rectangle 41"/>
              <p:cNvSpPr>
                <a:spLocks noChangeArrowheads="1"/>
              </p:cNvSpPr>
              <p:nvPr/>
            </p:nvSpPr>
            <p:spPr bwMode="auto">
              <a:xfrm rot="-5400000">
                <a:off x="3952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389162" name="Rectangle 42"/>
              <p:cNvSpPr>
                <a:spLocks noChangeArrowheads="1"/>
              </p:cNvSpPr>
              <p:nvPr/>
            </p:nvSpPr>
            <p:spPr bwMode="auto">
              <a:xfrm rot="-5400000">
                <a:off x="4156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24</a:t>
                </a:r>
              </a:p>
            </p:txBody>
          </p:sp>
          <p:sp>
            <p:nvSpPr>
              <p:cNvPr id="389163" name="Rectangle 43"/>
              <p:cNvSpPr>
                <a:spLocks noChangeArrowheads="1"/>
              </p:cNvSpPr>
              <p:nvPr/>
            </p:nvSpPr>
            <p:spPr bwMode="auto">
              <a:xfrm rot="-5400000">
                <a:off x="4161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23</a:t>
                </a:r>
              </a:p>
            </p:txBody>
          </p:sp>
          <p:sp>
            <p:nvSpPr>
              <p:cNvPr id="389164" name="Rectangle 44"/>
              <p:cNvSpPr>
                <a:spLocks noChangeArrowheads="1"/>
              </p:cNvSpPr>
              <p:nvPr/>
            </p:nvSpPr>
            <p:spPr bwMode="auto">
              <a:xfrm rot="-5400000">
                <a:off x="4372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32</a:t>
                </a:r>
              </a:p>
            </p:txBody>
          </p:sp>
          <p:sp>
            <p:nvSpPr>
              <p:cNvPr id="389165" name="Rectangle 45"/>
              <p:cNvSpPr>
                <a:spLocks noChangeArrowheads="1"/>
              </p:cNvSpPr>
              <p:nvPr/>
            </p:nvSpPr>
            <p:spPr bwMode="auto">
              <a:xfrm rot="-5400000">
                <a:off x="4377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31</a:t>
                </a:r>
              </a:p>
            </p:txBody>
          </p:sp>
          <p:sp>
            <p:nvSpPr>
              <p:cNvPr id="30781" name="Rectangle 46"/>
              <p:cNvSpPr>
                <a:spLocks noChangeArrowheads="1"/>
              </p:cNvSpPr>
              <p:nvPr/>
            </p:nvSpPr>
            <p:spPr bwMode="auto">
              <a:xfrm>
                <a:off x="3984" y="1524"/>
                <a:ext cx="768" cy="52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764" name="Line 91"/>
            <p:cNvSpPr>
              <a:spLocks noChangeShapeType="1"/>
            </p:cNvSpPr>
            <p:nvPr/>
          </p:nvSpPr>
          <p:spPr bwMode="auto">
            <a:xfrm>
              <a:off x="3936" y="1776"/>
              <a:ext cx="6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8" name="Group 123"/>
          <p:cNvGrpSpPr>
            <a:grpSpLocks/>
          </p:cNvGrpSpPr>
          <p:nvPr/>
        </p:nvGrpSpPr>
        <p:grpSpPr bwMode="auto">
          <a:xfrm>
            <a:off x="7772400" y="4000500"/>
            <a:ext cx="1295400" cy="1257300"/>
            <a:chOff x="4944" y="1608"/>
            <a:chExt cx="816" cy="792"/>
          </a:xfrm>
        </p:grpSpPr>
        <p:sp>
          <p:nvSpPr>
            <p:cNvPr id="30747" name="Line 100"/>
            <p:cNvSpPr>
              <a:spLocks noChangeShapeType="1"/>
            </p:cNvSpPr>
            <p:nvPr/>
          </p:nvSpPr>
          <p:spPr bwMode="auto">
            <a:xfrm flipH="1">
              <a:off x="5355" y="1608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48" name="Oval 101"/>
            <p:cNvSpPr>
              <a:spLocks noChangeArrowheads="1"/>
            </p:cNvSpPr>
            <p:nvPr/>
          </p:nvSpPr>
          <p:spPr bwMode="auto">
            <a:xfrm>
              <a:off x="5292" y="1843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49" name="Line 102"/>
            <p:cNvSpPr>
              <a:spLocks noChangeShapeType="1"/>
            </p:cNvSpPr>
            <p:nvPr/>
          </p:nvSpPr>
          <p:spPr bwMode="auto">
            <a:xfrm>
              <a:off x="5220" y="1843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0" name="Line 103"/>
            <p:cNvSpPr>
              <a:spLocks noChangeShapeType="1"/>
            </p:cNvSpPr>
            <p:nvPr/>
          </p:nvSpPr>
          <p:spPr bwMode="auto">
            <a:xfrm flipH="1">
              <a:off x="5597" y="1613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1" name="Oval 104"/>
            <p:cNvSpPr>
              <a:spLocks noChangeArrowheads="1"/>
            </p:cNvSpPr>
            <p:nvPr/>
          </p:nvSpPr>
          <p:spPr bwMode="auto">
            <a:xfrm>
              <a:off x="5556" y="1848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2" name="Line 105"/>
            <p:cNvSpPr>
              <a:spLocks noChangeShapeType="1"/>
            </p:cNvSpPr>
            <p:nvPr/>
          </p:nvSpPr>
          <p:spPr bwMode="auto">
            <a:xfrm flipH="1">
              <a:off x="5598" y="1821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3" name="Line 106"/>
            <p:cNvSpPr>
              <a:spLocks noChangeShapeType="1"/>
            </p:cNvSpPr>
            <p:nvPr/>
          </p:nvSpPr>
          <p:spPr bwMode="auto">
            <a:xfrm>
              <a:off x="5597" y="1850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27" name="Rectangle 107"/>
            <p:cNvSpPr>
              <a:spLocks noChangeArrowheads="1"/>
            </p:cNvSpPr>
            <p:nvPr/>
          </p:nvSpPr>
          <p:spPr bwMode="auto">
            <a:xfrm rot="-5400000">
              <a:off x="5121" y="211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98</a:t>
              </a:r>
            </a:p>
          </p:txBody>
        </p:sp>
        <p:sp>
          <p:nvSpPr>
            <p:cNvPr id="389228" name="Rectangle 108"/>
            <p:cNvSpPr>
              <a:spLocks noChangeArrowheads="1"/>
            </p:cNvSpPr>
            <p:nvPr/>
          </p:nvSpPr>
          <p:spPr bwMode="auto">
            <a:xfrm rot="-5400000">
              <a:off x="5121" y="167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97</a:t>
              </a:r>
            </a:p>
          </p:txBody>
        </p:sp>
        <p:sp>
          <p:nvSpPr>
            <p:cNvPr id="389229" name="Rectangle 109"/>
            <p:cNvSpPr>
              <a:spLocks noChangeArrowheads="1"/>
            </p:cNvSpPr>
            <p:nvPr/>
          </p:nvSpPr>
          <p:spPr bwMode="auto">
            <a:xfrm rot="-5400000">
              <a:off x="5364" y="2126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96</a:t>
              </a:r>
            </a:p>
          </p:txBody>
        </p:sp>
        <p:sp>
          <p:nvSpPr>
            <p:cNvPr id="389230" name="Rectangle 110"/>
            <p:cNvSpPr>
              <a:spLocks noChangeArrowheads="1"/>
            </p:cNvSpPr>
            <p:nvPr/>
          </p:nvSpPr>
          <p:spPr bwMode="auto">
            <a:xfrm rot="-5400000">
              <a:off x="5371" y="167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sp>
          <p:nvSpPr>
            <p:cNvPr id="30758" name="Rectangle 111"/>
            <p:cNvSpPr>
              <a:spLocks noChangeArrowheads="1"/>
            </p:cNvSpPr>
            <p:nvPr/>
          </p:nvSpPr>
          <p:spPr bwMode="auto">
            <a:xfrm>
              <a:off x="5136" y="1656"/>
              <a:ext cx="624" cy="6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9" name="Line 118"/>
            <p:cNvSpPr>
              <a:spLocks noChangeShapeType="1"/>
            </p:cNvSpPr>
            <p:nvPr/>
          </p:nvSpPr>
          <p:spPr bwMode="auto">
            <a:xfrm>
              <a:off x="5296" y="1968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0" name="Line 120"/>
            <p:cNvSpPr>
              <a:spLocks noChangeShapeType="1"/>
            </p:cNvSpPr>
            <p:nvPr/>
          </p:nvSpPr>
          <p:spPr bwMode="auto">
            <a:xfrm flipH="1" flipV="1">
              <a:off x="4944" y="1968"/>
              <a:ext cx="3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1" name="Line 121"/>
            <p:cNvSpPr>
              <a:spLocks noChangeShapeType="1"/>
            </p:cNvSpPr>
            <p:nvPr/>
          </p:nvSpPr>
          <p:spPr bwMode="auto">
            <a:xfrm>
              <a:off x="4944" y="1968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2" name="Line 122"/>
            <p:cNvSpPr>
              <a:spLocks noChangeShapeType="1"/>
            </p:cNvSpPr>
            <p:nvPr/>
          </p:nvSpPr>
          <p:spPr bwMode="auto">
            <a:xfrm>
              <a:off x="5040" y="1968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245" name="Line 125"/>
          <p:cNvSpPr>
            <a:spLocks noChangeShapeType="1"/>
          </p:cNvSpPr>
          <p:nvPr/>
        </p:nvSpPr>
        <p:spPr bwMode="auto">
          <a:xfrm flipV="1">
            <a:off x="6705600" y="3048000"/>
            <a:ext cx="533400" cy="30480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239" name="AutoShape 119"/>
          <p:cNvSpPr>
            <a:spLocks noChangeArrowheads="1"/>
          </p:cNvSpPr>
          <p:nvPr/>
        </p:nvSpPr>
        <p:spPr bwMode="auto">
          <a:xfrm>
            <a:off x="6400800" y="3710315"/>
            <a:ext cx="11430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FFBC90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Temporisation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symbole - KA. </a:t>
            </a:r>
            <a:endParaRPr kumimoji="0" lang="fr-FR" dirty="0"/>
          </a:p>
        </p:txBody>
      </p:sp>
      <p:sp>
        <p:nvSpPr>
          <p:cNvPr id="389216" name="AutoShape 96"/>
          <p:cNvSpPr>
            <a:spLocks noChangeArrowheads="1"/>
          </p:cNvSpPr>
          <p:nvPr/>
        </p:nvSpPr>
        <p:spPr bwMode="auto">
          <a:xfrm>
            <a:off x="6324600" y="4419600"/>
            <a:ext cx="11430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FFBC90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Thermique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symbole - F.</a:t>
            </a:r>
            <a:endParaRPr kumimoji="0" lang="fr-F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9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9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9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9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9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9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9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9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9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8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8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18" grpId="0" animBg="1"/>
      <p:bldP spid="389199" grpId="0" animBg="1"/>
      <p:bldP spid="389198" grpId="0" animBg="1"/>
      <p:bldP spid="389123" grpId="0" autoUpdateAnimBg="0"/>
      <p:bldP spid="389124" grpId="0" animBg="1" autoUpdateAnimBg="0"/>
      <p:bldP spid="389125" grpId="0" animBg="1" autoUpdateAnimBg="0"/>
      <p:bldP spid="389126" grpId="0" animBg="1" autoUpdateAnimBg="0"/>
      <p:bldP spid="389127" grpId="0" animBg="1" autoUpdateAnimBg="0"/>
      <p:bldP spid="389128" grpId="0" animBg="1" autoUpdateAnimBg="0"/>
      <p:bldP spid="389129" grpId="0" animBg="1" autoUpdateAnimBg="0"/>
      <p:bldP spid="389130" grpId="0" animBg="1" autoUpdateAnimBg="0"/>
      <p:bldP spid="389131" grpId="0" animBg="1" autoUpdateAnimBg="0"/>
      <p:bldP spid="389132" grpId="0" animBg="1" autoUpdateAnimBg="0"/>
      <p:bldP spid="389133" grpId="0" animBg="1" autoUpdateAnimBg="0"/>
      <p:bldP spid="389196" grpId="0" animBg="1" autoUpdateAnimBg="0"/>
      <p:bldP spid="389197" grpId="0" animBg="1" autoUpdateAnimBg="0"/>
      <p:bldP spid="389245" grpId="0" animBg="1"/>
      <p:bldP spid="389239" grpId="0" animBg="1" autoUpdateAnimBg="0"/>
      <p:bldP spid="389216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85" name="Freeform 141"/>
          <p:cNvSpPr>
            <a:spLocks/>
          </p:cNvSpPr>
          <p:nvPr/>
        </p:nvSpPr>
        <p:spPr bwMode="auto">
          <a:xfrm rot="841786">
            <a:off x="5162550" y="3486150"/>
            <a:ext cx="4514850" cy="3371850"/>
          </a:xfrm>
          <a:custGeom>
            <a:avLst/>
            <a:gdLst>
              <a:gd name="T0" fmla="*/ 2147483647 w 2846"/>
              <a:gd name="T1" fmla="*/ 2147483647 h 2112"/>
              <a:gd name="T2" fmla="*/ 2147483647 w 2846"/>
              <a:gd name="T3" fmla="*/ 2147483647 h 2112"/>
              <a:gd name="T4" fmla="*/ 2147483647 w 2846"/>
              <a:gd name="T5" fmla="*/ 0 h 2112"/>
              <a:gd name="T6" fmla="*/ 2147483647 w 2846"/>
              <a:gd name="T7" fmla="*/ 2147483647 h 2112"/>
              <a:gd name="T8" fmla="*/ 2147483647 w 2846"/>
              <a:gd name="T9" fmla="*/ 2147483647 h 2112"/>
              <a:gd name="T10" fmla="*/ 2147483647 w 2846"/>
              <a:gd name="T11" fmla="*/ 2147483647 h 2112"/>
              <a:gd name="T12" fmla="*/ 2147483647 w 2846"/>
              <a:gd name="T13" fmla="*/ 2147483647 h 2112"/>
              <a:gd name="T14" fmla="*/ 2147483647 w 2846"/>
              <a:gd name="T15" fmla="*/ 2147483647 h 2112"/>
              <a:gd name="T16" fmla="*/ 2147483647 w 2846"/>
              <a:gd name="T17" fmla="*/ 2147483647 h 2112"/>
              <a:gd name="T18" fmla="*/ 2147483647 w 2846"/>
              <a:gd name="T19" fmla="*/ 2147483647 h 2112"/>
              <a:gd name="T20" fmla="*/ 2147483647 w 2846"/>
              <a:gd name="T21" fmla="*/ 2147483647 h 2112"/>
              <a:gd name="T22" fmla="*/ 2147483647 w 2846"/>
              <a:gd name="T23" fmla="*/ 2147483647 h 2112"/>
              <a:gd name="T24" fmla="*/ 2147483647 w 2846"/>
              <a:gd name="T25" fmla="*/ 2147483647 h 2112"/>
              <a:gd name="T26" fmla="*/ 2147483647 w 2846"/>
              <a:gd name="T27" fmla="*/ 2147483647 h 2112"/>
              <a:gd name="T28" fmla="*/ 2147483647 w 2846"/>
              <a:gd name="T29" fmla="*/ 2147483647 h 2112"/>
              <a:gd name="T30" fmla="*/ 2147483647 w 2846"/>
              <a:gd name="T31" fmla="*/ 2147483647 h 2112"/>
              <a:gd name="T32" fmla="*/ 2147483647 w 2846"/>
              <a:gd name="T33" fmla="*/ 2147483647 h 2112"/>
              <a:gd name="T34" fmla="*/ 2147483647 w 2846"/>
              <a:gd name="T35" fmla="*/ 2147483647 h 2112"/>
              <a:gd name="T36" fmla="*/ 2147483647 w 2846"/>
              <a:gd name="T37" fmla="*/ 2147483647 h 2112"/>
              <a:gd name="T38" fmla="*/ 2147483647 w 2846"/>
              <a:gd name="T39" fmla="*/ 2147483647 h 2112"/>
              <a:gd name="T40" fmla="*/ 2147483647 w 2846"/>
              <a:gd name="T41" fmla="*/ 2147483647 h 2112"/>
              <a:gd name="T42" fmla="*/ 2147483647 w 2846"/>
              <a:gd name="T43" fmla="*/ 2147483647 h 2112"/>
              <a:gd name="T44" fmla="*/ 2147483647 w 2846"/>
              <a:gd name="T45" fmla="*/ 2147483647 h 2112"/>
              <a:gd name="T46" fmla="*/ 2147483647 w 2846"/>
              <a:gd name="T47" fmla="*/ 2147483647 h 2112"/>
              <a:gd name="T48" fmla="*/ 2147483647 w 2846"/>
              <a:gd name="T49" fmla="*/ 2147483647 h 2112"/>
              <a:gd name="T50" fmla="*/ 2147483647 w 2846"/>
              <a:gd name="T51" fmla="*/ 2147483647 h 2112"/>
              <a:gd name="T52" fmla="*/ 2147483647 w 2846"/>
              <a:gd name="T53" fmla="*/ 2147483647 h 2112"/>
              <a:gd name="T54" fmla="*/ 2147483647 w 2846"/>
              <a:gd name="T55" fmla="*/ 2147483647 h 2112"/>
              <a:gd name="T56" fmla="*/ 2147483647 w 2846"/>
              <a:gd name="T57" fmla="*/ 2147483647 h 2112"/>
              <a:gd name="T58" fmla="*/ 2147483647 w 2846"/>
              <a:gd name="T59" fmla="*/ 2147483647 h 2112"/>
              <a:gd name="T60" fmla="*/ 2147483647 w 2846"/>
              <a:gd name="T61" fmla="*/ 2147483647 h 2112"/>
              <a:gd name="T62" fmla="*/ 2147483647 w 2846"/>
              <a:gd name="T63" fmla="*/ 2147483647 h 2112"/>
              <a:gd name="T64" fmla="*/ 2147483647 w 2846"/>
              <a:gd name="T65" fmla="*/ 2147483647 h 2112"/>
              <a:gd name="T66" fmla="*/ 2147483647 w 2846"/>
              <a:gd name="T67" fmla="*/ 2147483647 h 2112"/>
              <a:gd name="T68" fmla="*/ 2147483647 w 2846"/>
              <a:gd name="T69" fmla="*/ 2147483647 h 2112"/>
              <a:gd name="T70" fmla="*/ 2147483647 w 2846"/>
              <a:gd name="T71" fmla="*/ 2147483647 h 2112"/>
              <a:gd name="T72" fmla="*/ 2147483647 w 2846"/>
              <a:gd name="T73" fmla="*/ 2147483647 h 2112"/>
              <a:gd name="T74" fmla="*/ 2147483647 w 2846"/>
              <a:gd name="T75" fmla="*/ 2147483647 h 2112"/>
              <a:gd name="T76" fmla="*/ 2147483647 w 2846"/>
              <a:gd name="T77" fmla="*/ 2147483647 h 2112"/>
              <a:gd name="T78" fmla="*/ 2147483647 w 2846"/>
              <a:gd name="T79" fmla="*/ 2147483647 h 211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846"/>
              <a:gd name="T121" fmla="*/ 0 h 2112"/>
              <a:gd name="T122" fmla="*/ 2846 w 2846"/>
              <a:gd name="T123" fmla="*/ 2112 h 211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846" h="2112">
                <a:moveTo>
                  <a:pt x="2738" y="60"/>
                </a:moveTo>
                <a:cubicBezTo>
                  <a:pt x="2669" y="14"/>
                  <a:pt x="2729" y="46"/>
                  <a:pt x="2606" y="24"/>
                </a:cubicBezTo>
                <a:cubicBezTo>
                  <a:pt x="2577" y="19"/>
                  <a:pt x="2550" y="7"/>
                  <a:pt x="2522" y="0"/>
                </a:cubicBezTo>
                <a:cubicBezTo>
                  <a:pt x="2338" y="11"/>
                  <a:pt x="2154" y="8"/>
                  <a:pt x="1970" y="24"/>
                </a:cubicBezTo>
                <a:cubicBezTo>
                  <a:pt x="1914" y="29"/>
                  <a:pt x="1902" y="58"/>
                  <a:pt x="1850" y="60"/>
                </a:cubicBezTo>
                <a:cubicBezTo>
                  <a:pt x="1678" y="67"/>
                  <a:pt x="1506" y="68"/>
                  <a:pt x="1334" y="72"/>
                </a:cubicBezTo>
                <a:cubicBezTo>
                  <a:pt x="1202" y="105"/>
                  <a:pt x="1072" y="125"/>
                  <a:pt x="938" y="144"/>
                </a:cubicBezTo>
                <a:cubicBezTo>
                  <a:pt x="821" y="183"/>
                  <a:pt x="1030" y="117"/>
                  <a:pt x="722" y="168"/>
                </a:cubicBezTo>
                <a:cubicBezTo>
                  <a:pt x="708" y="170"/>
                  <a:pt x="700" y="188"/>
                  <a:pt x="686" y="192"/>
                </a:cubicBezTo>
                <a:cubicBezTo>
                  <a:pt x="674" y="196"/>
                  <a:pt x="511" y="215"/>
                  <a:pt x="506" y="216"/>
                </a:cubicBezTo>
                <a:cubicBezTo>
                  <a:pt x="464" y="237"/>
                  <a:pt x="425" y="250"/>
                  <a:pt x="386" y="276"/>
                </a:cubicBezTo>
                <a:cubicBezTo>
                  <a:pt x="349" y="332"/>
                  <a:pt x="339" y="376"/>
                  <a:pt x="278" y="396"/>
                </a:cubicBezTo>
                <a:cubicBezTo>
                  <a:pt x="274" y="408"/>
                  <a:pt x="272" y="421"/>
                  <a:pt x="266" y="432"/>
                </a:cubicBezTo>
                <a:cubicBezTo>
                  <a:pt x="252" y="457"/>
                  <a:pt x="218" y="504"/>
                  <a:pt x="218" y="504"/>
                </a:cubicBezTo>
                <a:cubicBezTo>
                  <a:pt x="202" y="567"/>
                  <a:pt x="193" y="647"/>
                  <a:pt x="170" y="708"/>
                </a:cubicBezTo>
                <a:cubicBezTo>
                  <a:pt x="164" y="725"/>
                  <a:pt x="152" y="739"/>
                  <a:pt x="146" y="756"/>
                </a:cubicBezTo>
                <a:cubicBezTo>
                  <a:pt x="136" y="787"/>
                  <a:pt x="122" y="852"/>
                  <a:pt x="122" y="852"/>
                </a:cubicBezTo>
                <a:cubicBezTo>
                  <a:pt x="115" y="1055"/>
                  <a:pt x="137" y="1143"/>
                  <a:pt x="86" y="1296"/>
                </a:cubicBezTo>
                <a:cubicBezTo>
                  <a:pt x="82" y="1328"/>
                  <a:pt x="74" y="1360"/>
                  <a:pt x="74" y="1392"/>
                </a:cubicBezTo>
                <a:cubicBezTo>
                  <a:pt x="74" y="1724"/>
                  <a:pt x="0" y="1781"/>
                  <a:pt x="194" y="1920"/>
                </a:cubicBezTo>
                <a:cubicBezTo>
                  <a:pt x="208" y="1930"/>
                  <a:pt x="214" y="1952"/>
                  <a:pt x="230" y="1956"/>
                </a:cubicBezTo>
                <a:cubicBezTo>
                  <a:pt x="277" y="1968"/>
                  <a:pt x="326" y="1965"/>
                  <a:pt x="374" y="1968"/>
                </a:cubicBezTo>
                <a:cubicBezTo>
                  <a:pt x="450" y="1973"/>
                  <a:pt x="526" y="1976"/>
                  <a:pt x="602" y="1980"/>
                </a:cubicBezTo>
                <a:cubicBezTo>
                  <a:pt x="713" y="2017"/>
                  <a:pt x="804" y="2020"/>
                  <a:pt x="926" y="2028"/>
                </a:cubicBezTo>
                <a:cubicBezTo>
                  <a:pt x="976" y="2036"/>
                  <a:pt x="1032" y="2046"/>
                  <a:pt x="1082" y="2052"/>
                </a:cubicBezTo>
                <a:cubicBezTo>
                  <a:pt x="1158" y="2061"/>
                  <a:pt x="1310" y="2076"/>
                  <a:pt x="1310" y="2076"/>
                </a:cubicBezTo>
                <a:cubicBezTo>
                  <a:pt x="1390" y="2103"/>
                  <a:pt x="1479" y="2104"/>
                  <a:pt x="1562" y="2112"/>
                </a:cubicBezTo>
                <a:cubicBezTo>
                  <a:pt x="1706" y="2108"/>
                  <a:pt x="1850" y="2108"/>
                  <a:pt x="1994" y="2100"/>
                </a:cubicBezTo>
                <a:cubicBezTo>
                  <a:pt x="2058" y="2096"/>
                  <a:pt x="2186" y="2076"/>
                  <a:pt x="2186" y="2076"/>
                </a:cubicBezTo>
                <a:cubicBezTo>
                  <a:pt x="2341" y="2024"/>
                  <a:pt x="2420" y="2036"/>
                  <a:pt x="2618" y="2028"/>
                </a:cubicBezTo>
                <a:cubicBezTo>
                  <a:pt x="2634" y="2024"/>
                  <a:pt x="2650" y="2021"/>
                  <a:pt x="2666" y="2016"/>
                </a:cubicBezTo>
                <a:cubicBezTo>
                  <a:pt x="2690" y="2009"/>
                  <a:pt x="2738" y="1992"/>
                  <a:pt x="2738" y="1992"/>
                </a:cubicBezTo>
                <a:cubicBezTo>
                  <a:pt x="2778" y="1933"/>
                  <a:pt x="2768" y="1867"/>
                  <a:pt x="2786" y="1800"/>
                </a:cubicBezTo>
                <a:cubicBezTo>
                  <a:pt x="2793" y="1776"/>
                  <a:pt x="2810" y="1728"/>
                  <a:pt x="2810" y="1728"/>
                </a:cubicBezTo>
                <a:cubicBezTo>
                  <a:pt x="2816" y="1559"/>
                  <a:pt x="2806" y="1408"/>
                  <a:pt x="2846" y="1248"/>
                </a:cubicBezTo>
                <a:cubicBezTo>
                  <a:pt x="2842" y="1168"/>
                  <a:pt x="2840" y="1088"/>
                  <a:pt x="2834" y="1008"/>
                </a:cubicBezTo>
                <a:cubicBezTo>
                  <a:pt x="2827" y="912"/>
                  <a:pt x="2797" y="816"/>
                  <a:pt x="2786" y="720"/>
                </a:cubicBezTo>
                <a:cubicBezTo>
                  <a:pt x="2781" y="598"/>
                  <a:pt x="2740" y="354"/>
                  <a:pt x="2786" y="216"/>
                </a:cubicBezTo>
                <a:cubicBezTo>
                  <a:pt x="2782" y="172"/>
                  <a:pt x="2790" y="125"/>
                  <a:pt x="2774" y="84"/>
                </a:cubicBezTo>
                <a:cubicBezTo>
                  <a:pt x="2764" y="58"/>
                  <a:pt x="2699" y="60"/>
                  <a:pt x="2738" y="60"/>
                </a:cubicBezTo>
                <a:close/>
              </a:path>
            </a:pathLst>
          </a:custGeom>
          <a:gradFill rotWithShape="0">
            <a:gsLst>
              <a:gs pos="0">
                <a:srgbClr val="C89176"/>
              </a:gs>
              <a:gs pos="100000">
                <a:srgbClr val="99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199991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0284" name="Freeform 140"/>
          <p:cNvSpPr>
            <a:spLocks/>
          </p:cNvSpPr>
          <p:nvPr/>
        </p:nvSpPr>
        <p:spPr bwMode="auto">
          <a:xfrm>
            <a:off x="533400" y="3581400"/>
            <a:ext cx="4051300" cy="3276600"/>
          </a:xfrm>
          <a:custGeom>
            <a:avLst/>
            <a:gdLst>
              <a:gd name="T0" fmla="*/ 0 w 2456"/>
              <a:gd name="T1" fmla="*/ 2147483647 h 1980"/>
              <a:gd name="T2" fmla="*/ 2147483647 w 2456"/>
              <a:gd name="T3" fmla="*/ 2147483647 h 1980"/>
              <a:gd name="T4" fmla="*/ 2147483647 w 2456"/>
              <a:gd name="T5" fmla="*/ 2147483647 h 1980"/>
              <a:gd name="T6" fmla="*/ 2147483647 w 2456"/>
              <a:gd name="T7" fmla="*/ 2147483647 h 1980"/>
              <a:gd name="T8" fmla="*/ 2147483647 w 2456"/>
              <a:gd name="T9" fmla="*/ 2147483647 h 1980"/>
              <a:gd name="T10" fmla="*/ 2147483647 w 2456"/>
              <a:gd name="T11" fmla="*/ 2147483647 h 1980"/>
              <a:gd name="T12" fmla="*/ 2147483647 w 2456"/>
              <a:gd name="T13" fmla="*/ 2147483647 h 1980"/>
              <a:gd name="T14" fmla="*/ 2147483647 w 2456"/>
              <a:gd name="T15" fmla="*/ 2147483647 h 1980"/>
              <a:gd name="T16" fmla="*/ 2147483647 w 2456"/>
              <a:gd name="T17" fmla="*/ 2147483647 h 1980"/>
              <a:gd name="T18" fmla="*/ 2147483647 w 2456"/>
              <a:gd name="T19" fmla="*/ 2147483647 h 1980"/>
              <a:gd name="T20" fmla="*/ 2147483647 w 2456"/>
              <a:gd name="T21" fmla="*/ 2147483647 h 1980"/>
              <a:gd name="T22" fmla="*/ 2147483647 w 2456"/>
              <a:gd name="T23" fmla="*/ 2147483647 h 1980"/>
              <a:gd name="T24" fmla="*/ 2147483647 w 2456"/>
              <a:gd name="T25" fmla="*/ 2147483647 h 1980"/>
              <a:gd name="T26" fmla="*/ 2147483647 w 2456"/>
              <a:gd name="T27" fmla="*/ 2147483647 h 1980"/>
              <a:gd name="T28" fmla="*/ 2147483647 w 2456"/>
              <a:gd name="T29" fmla="*/ 2147483647 h 1980"/>
              <a:gd name="T30" fmla="*/ 2147483647 w 2456"/>
              <a:gd name="T31" fmla="*/ 2147483647 h 1980"/>
              <a:gd name="T32" fmla="*/ 2147483647 w 2456"/>
              <a:gd name="T33" fmla="*/ 2147483647 h 1980"/>
              <a:gd name="T34" fmla="*/ 2147483647 w 2456"/>
              <a:gd name="T35" fmla="*/ 2147483647 h 1980"/>
              <a:gd name="T36" fmla="*/ 2147483647 w 2456"/>
              <a:gd name="T37" fmla="*/ 2147483647 h 1980"/>
              <a:gd name="T38" fmla="*/ 2147483647 w 2456"/>
              <a:gd name="T39" fmla="*/ 2147483647 h 1980"/>
              <a:gd name="T40" fmla="*/ 2147483647 w 2456"/>
              <a:gd name="T41" fmla="*/ 2147483647 h 1980"/>
              <a:gd name="T42" fmla="*/ 2147483647 w 2456"/>
              <a:gd name="T43" fmla="*/ 2147483647 h 1980"/>
              <a:gd name="T44" fmla="*/ 2147483647 w 2456"/>
              <a:gd name="T45" fmla="*/ 2147483647 h 1980"/>
              <a:gd name="T46" fmla="*/ 2147483647 w 2456"/>
              <a:gd name="T47" fmla="*/ 2147483647 h 1980"/>
              <a:gd name="T48" fmla="*/ 2147483647 w 2456"/>
              <a:gd name="T49" fmla="*/ 2147483647 h 1980"/>
              <a:gd name="T50" fmla="*/ 2147483647 w 2456"/>
              <a:gd name="T51" fmla="*/ 2147483647 h 1980"/>
              <a:gd name="T52" fmla="*/ 2147483647 w 2456"/>
              <a:gd name="T53" fmla="*/ 2147483647 h 1980"/>
              <a:gd name="T54" fmla="*/ 2147483647 w 2456"/>
              <a:gd name="T55" fmla="*/ 2147483647 h 1980"/>
              <a:gd name="T56" fmla="*/ 2147483647 w 2456"/>
              <a:gd name="T57" fmla="*/ 2147483647 h 1980"/>
              <a:gd name="T58" fmla="*/ 2147483647 w 2456"/>
              <a:gd name="T59" fmla="*/ 2147483647 h 1980"/>
              <a:gd name="T60" fmla="*/ 2147483647 w 2456"/>
              <a:gd name="T61" fmla="*/ 2147483647 h 1980"/>
              <a:gd name="T62" fmla="*/ 2147483647 w 2456"/>
              <a:gd name="T63" fmla="*/ 2147483647 h 1980"/>
              <a:gd name="T64" fmla="*/ 2147483647 w 2456"/>
              <a:gd name="T65" fmla="*/ 2147483647 h 1980"/>
              <a:gd name="T66" fmla="*/ 2147483647 w 2456"/>
              <a:gd name="T67" fmla="*/ 2147483647 h 1980"/>
              <a:gd name="T68" fmla="*/ 0 w 2456"/>
              <a:gd name="T69" fmla="*/ 2147483647 h 198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456"/>
              <a:gd name="T106" fmla="*/ 0 h 1980"/>
              <a:gd name="T107" fmla="*/ 2456 w 2456"/>
              <a:gd name="T108" fmla="*/ 1980 h 198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456" h="1980">
                <a:moveTo>
                  <a:pt x="0" y="612"/>
                </a:moveTo>
                <a:cubicBezTo>
                  <a:pt x="8" y="600"/>
                  <a:pt x="22" y="590"/>
                  <a:pt x="24" y="576"/>
                </a:cubicBezTo>
                <a:cubicBezTo>
                  <a:pt x="34" y="509"/>
                  <a:pt x="14" y="437"/>
                  <a:pt x="36" y="372"/>
                </a:cubicBezTo>
                <a:cubicBezTo>
                  <a:pt x="45" y="344"/>
                  <a:pt x="202" y="286"/>
                  <a:pt x="228" y="264"/>
                </a:cubicBezTo>
                <a:cubicBezTo>
                  <a:pt x="241" y="253"/>
                  <a:pt x="248" y="234"/>
                  <a:pt x="264" y="228"/>
                </a:cubicBezTo>
                <a:cubicBezTo>
                  <a:pt x="294" y="217"/>
                  <a:pt x="328" y="220"/>
                  <a:pt x="360" y="216"/>
                </a:cubicBezTo>
                <a:cubicBezTo>
                  <a:pt x="418" y="197"/>
                  <a:pt x="430" y="163"/>
                  <a:pt x="480" y="132"/>
                </a:cubicBezTo>
                <a:cubicBezTo>
                  <a:pt x="494" y="123"/>
                  <a:pt x="512" y="125"/>
                  <a:pt x="528" y="120"/>
                </a:cubicBezTo>
                <a:cubicBezTo>
                  <a:pt x="540" y="117"/>
                  <a:pt x="551" y="109"/>
                  <a:pt x="564" y="108"/>
                </a:cubicBezTo>
                <a:cubicBezTo>
                  <a:pt x="688" y="101"/>
                  <a:pt x="812" y="100"/>
                  <a:pt x="936" y="96"/>
                </a:cubicBezTo>
                <a:cubicBezTo>
                  <a:pt x="1225" y="0"/>
                  <a:pt x="1633" y="88"/>
                  <a:pt x="1956" y="120"/>
                </a:cubicBezTo>
                <a:cubicBezTo>
                  <a:pt x="2029" y="138"/>
                  <a:pt x="2099" y="162"/>
                  <a:pt x="2172" y="180"/>
                </a:cubicBezTo>
                <a:cubicBezTo>
                  <a:pt x="2235" y="196"/>
                  <a:pt x="2263" y="193"/>
                  <a:pt x="2316" y="228"/>
                </a:cubicBezTo>
                <a:cubicBezTo>
                  <a:pt x="2334" y="335"/>
                  <a:pt x="2379" y="434"/>
                  <a:pt x="2400" y="540"/>
                </a:cubicBezTo>
                <a:cubicBezTo>
                  <a:pt x="2408" y="709"/>
                  <a:pt x="2419" y="876"/>
                  <a:pt x="2436" y="1044"/>
                </a:cubicBezTo>
                <a:cubicBezTo>
                  <a:pt x="2428" y="1195"/>
                  <a:pt x="2456" y="1254"/>
                  <a:pt x="2388" y="1356"/>
                </a:cubicBezTo>
                <a:cubicBezTo>
                  <a:pt x="2384" y="1448"/>
                  <a:pt x="2383" y="1540"/>
                  <a:pt x="2376" y="1632"/>
                </a:cubicBezTo>
                <a:cubicBezTo>
                  <a:pt x="2373" y="1672"/>
                  <a:pt x="2328" y="1824"/>
                  <a:pt x="2304" y="1848"/>
                </a:cubicBezTo>
                <a:cubicBezTo>
                  <a:pt x="2270" y="1882"/>
                  <a:pt x="2271" y="1864"/>
                  <a:pt x="2232" y="1884"/>
                </a:cubicBezTo>
                <a:cubicBezTo>
                  <a:pt x="2045" y="1978"/>
                  <a:pt x="1973" y="1969"/>
                  <a:pt x="1740" y="1980"/>
                </a:cubicBezTo>
                <a:cubicBezTo>
                  <a:pt x="1544" y="1976"/>
                  <a:pt x="1348" y="1975"/>
                  <a:pt x="1152" y="1968"/>
                </a:cubicBezTo>
                <a:cubicBezTo>
                  <a:pt x="1084" y="1965"/>
                  <a:pt x="1031" y="1930"/>
                  <a:pt x="972" y="1908"/>
                </a:cubicBezTo>
                <a:cubicBezTo>
                  <a:pt x="911" y="1885"/>
                  <a:pt x="815" y="1914"/>
                  <a:pt x="756" y="1884"/>
                </a:cubicBezTo>
                <a:cubicBezTo>
                  <a:pt x="660" y="1884"/>
                  <a:pt x="596" y="1871"/>
                  <a:pt x="504" y="1848"/>
                </a:cubicBezTo>
                <a:cubicBezTo>
                  <a:pt x="485" y="1790"/>
                  <a:pt x="433" y="1784"/>
                  <a:pt x="372" y="1764"/>
                </a:cubicBezTo>
                <a:cubicBezTo>
                  <a:pt x="361" y="1698"/>
                  <a:pt x="279" y="1689"/>
                  <a:pt x="216" y="1668"/>
                </a:cubicBezTo>
                <a:cubicBezTo>
                  <a:pt x="201" y="1560"/>
                  <a:pt x="133" y="1610"/>
                  <a:pt x="72" y="1536"/>
                </a:cubicBezTo>
                <a:cubicBezTo>
                  <a:pt x="30" y="1486"/>
                  <a:pt x="72" y="1344"/>
                  <a:pt x="84" y="1320"/>
                </a:cubicBezTo>
                <a:cubicBezTo>
                  <a:pt x="41" y="1277"/>
                  <a:pt x="101" y="1257"/>
                  <a:pt x="84" y="1200"/>
                </a:cubicBezTo>
                <a:cubicBezTo>
                  <a:pt x="77" y="1176"/>
                  <a:pt x="48" y="1068"/>
                  <a:pt x="60" y="1080"/>
                </a:cubicBezTo>
                <a:cubicBezTo>
                  <a:pt x="56" y="1068"/>
                  <a:pt x="60" y="1068"/>
                  <a:pt x="60" y="1068"/>
                </a:cubicBezTo>
                <a:cubicBezTo>
                  <a:pt x="49" y="984"/>
                  <a:pt x="82" y="883"/>
                  <a:pt x="48" y="804"/>
                </a:cubicBezTo>
                <a:cubicBezTo>
                  <a:pt x="42" y="791"/>
                  <a:pt x="30" y="781"/>
                  <a:pt x="24" y="768"/>
                </a:cubicBezTo>
                <a:cubicBezTo>
                  <a:pt x="18" y="757"/>
                  <a:pt x="16" y="744"/>
                  <a:pt x="12" y="732"/>
                </a:cubicBezTo>
                <a:cubicBezTo>
                  <a:pt x="33" y="668"/>
                  <a:pt x="27" y="708"/>
                  <a:pt x="0" y="612"/>
                </a:cubicBezTo>
                <a:close/>
              </a:path>
            </a:pathLst>
          </a:custGeom>
          <a:gradFill rotWithShape="0">
            <a:gsLst>
              <a:gs pos="0">
                <a:srgbClr val="C78F8F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0149" name="Rectangle 5"/>
          <p:cNvSpPr>
            <a:spLocks noChangeArrowheads="1"/>
          </p:cNvSpPr>
          <p:nvPr/>
        </p:nvSpPr>
        <p:spPr bwMode="auto">
          <a:xfrm>
            <a:off x="685800" y="2173288"/>
            <a:ext cx="7239000" cy="1281112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36306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commandes manuelles seront associées à des contacts électriques respectant les mêmes règles vues précédemment pour les contacts auxiliaires. Le symbole que l ’on mettra dans le schéma est : </a:t>
            </a: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S</a:t>
            </a: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avec en plus le chiffre servant de repère.</a:t>
            </a:r>
          </a:p>
        </p:txBody>
      </p:sp>
      <p:sp>
        <p:nvSpPr>
          <p:cNvPr id="390146" name="Rectangle 2"/>
          <p:cNvSpPr>
            <a:spLocks noChangeArrowheads="1"/>
          </p:cNvSpPr>
          <p:nvPr/>
        </p:nvSpPr>
        <p:spPr bwMode="auto">
          <a:xfrm rot="-5400000">
            <a:off x="-3200400" y="25908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0148" name="Rectangle 4"/>
          <p:cNvSpPr>
            <a:spLocks noChangeArrowheads="1"/>
          </p:cNvSpPr>
          <p:nvPr/>
        </p:nvSpPr>
        <p:spPr bwMode="auto">
          <a:xfrm>
            <a:off x="685800" y="762000"/>
            <a:ext cx="7354888" cy="1333500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Ces composants interviennent pour traduire la volonté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l ’opérateur (pilote humain du système)sur le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fonctionnement du système. </a:t>
            </a:r>
          </a:p>
        </p:txBody>
      </p:sp>
      <p:sp>
        <p:nvSpPr>
          <p:cNvPr id="390147" name="Rectangle 3"/>
          <p:cNvSpPr>
            <a:spLocks noChangeArrowheads="1"/>
          </p:cNvSpPr>
          <p:nvPr/>
        </p:nvSpPr>
        <p:spPr bwMode="auto">
          <a:xfrm>
            <a:off x="152400" y="152400"/>
            <a:ext cx="86407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 manuelles symbole « - S. ».</a:t>
            </a:r>
          </a:p>
        </p:txBody>
      </p:sp>
      <p:pic>
        <p:nvPicPr>
          <p:cNvPr id="390278" name="Picture 13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27" b="97273" l="0" r="96635">
                        <a14:foregroundMark x1="47115" y1="41818" x2="61538" y2="36364"/>
                        <a14:foregroundMark x1="60096" y1="33636" x2="47596" y2="32727"/>
                        <a14:foregroundMark x1="62500" y1="35455" x2="58173" y2="35455"/>
                        <a14:foregroundMark x1="58173" y1="35455" x2="58173" y2="3545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06081" y="3752850"/>
            <a:ext cx="19812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79" name="Picture 135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7617" y="3620414"/>
            <a:ext cx="1949450" cy="125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80" name="Picture 13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875" l="962" r="96635">
                        <a14:foregroundMark x1="64423" y1="47656" x2="77885" y2="47656"/>
                        <a14:foregroundMark x1="60096" y1="50000" x2="56250" y2="50000"/>
                        <a14:foregroundMark x1="78365" y1="39844" x2="66827" y2="398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33600" y="5230020"/>
            <a:ext cx="1981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81" name="Picture 137"/>
          <p:cNvPicPr>
            <a:picLocks noChangeAspect="1" noChangeArrowheads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51" b="96970" l="0" r="966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763" y="4843803"/>
            <a:ext cx="1676400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0282" name="Rectangle 138"/>
          <p:cNvSpPr>
            <a:spLocks noChangeArrowheads="1"/>
          </p:cNvSpPr>
          <p:nvPr/>
        </p:nvSpPr>
        <p:spPr bwMode="auto">
          <a:xfrm>
            <a:off x="1232210" y="4612970"/>
            <a:ext cx="26536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Boutons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poussoirs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390288" name="Object 1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6364503"/>
              </p:ext>
            </p:extLst>
          </p:nvPr>
        </p:nvGraphicFramePr>
        <p:xfrm>
          <a:off x="827584" y="4999671"/>
          <a:ext cx="1152525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Image Bitmap" r:id="rId11" imgW="1152485" imgH="1590721" progId="PBrush">
                  <p:embed/>
                </p:oleObj>
              </mc:Choice>
              <mc:Fallback>
                <p:oleObj name="Image Bitmap" r:id="rId11" imgW="1152485" imgH="1590721" progId="PBrush">
                  <p:embed/>
                  <p:pic>
                    <p:nvPicPr>
                      <p:cNvPr id="0" name="Object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999671"/>
                        <a:ext cx="1152525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289" name="Object 14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8574259"/>
              </p:ext>
            </p:extLst>
          </p:nvPr>
        </p:nvGraphicFramePr>
        <p:xfrm>
          <a:off x="5219020" y="5188652"/>
          <a:ext cx="1981200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Image Bitmap" r:id="rId13" imgW="1980838" imgH="1276026" progId="PBrush">
                  <p:embed/>
                </p:oleObj>
              </mc:Choice>
              <mc:Fallback>
                <p:oleObj name="Image Bitmap" r:id="rId13" imgW="1980838" imgH="1276026" progId="PBrush">
                  <p:embed/>
                  <p:pic>
                    <p:nvPicPr>
                      <p:cNvPr id="0" name="Object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020" y="5188652"/>
                        <a:ext cx="1981200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0283" name="Rectangle 139"/>
          <p:cNvSpPr>
            <a:spLocks noChangeArrowheads="1"/>
          </p:cNvSpPr>
          <p:nvPr/>
        </p:nvSpPr>
        <p:spPr bwMode="auto">
          <a:xfrm>
            <a:off x="5364088" y="4550717"/>
            <a:ext cx="2467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Coups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poing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0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0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285" grpId="0" animBg="1"/>
      <p:bldP spid="390284" grpId="0" animBg="1"/>
      <p:bldP spid="390149" grpId="0" animBg="1" autoUpdateAnimBg="0"/>
      <p:bldP spid="390148" grpId="0" animBg="1" autoUpdateAnimBg="0"/>
      <p:bldP spid="390147" grpId="0" autoUpdateAnimBg="0"/>
      <p:bldP spid="390282" grpId="0" autoUpdateAnimBg="0"/>
      <p:bldP spid="39028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277" name="Freeform 109"/>
          <p:cNvSpPr>
            <a:spLocks/>
          </p:cNvSpPr>
          <p:nvPr/>
        </p:nvSpPr>
        <p:spPr bwMode="auto">
          <a:xfrm>
            <a:off x="76200" y="533400"/>
            <a:ext cx="5645150" cy="3228975"/>
          </a:xfrm>
          <a:custGeom>
            <a:avLst/>
            <a:gdLst>
              <a:gd name="T0" fmla="*/ 2147483647 w 3364"/>
              <a:gd name="T1" fmla="*/ 2147483647 h 2082"/>
              <a:gd name="T2" fmla="*/ 2147483647 w 3364"/>
              <a:gd name="T3" fmla="*/ 2147483647 h 2082"/>
              <a:gd name="T4" fmla="*/ 2147483647 w 3364"/>
              <a:gd name="T5" fmla="*/ 2147483647 h 2082"/>
              <a:gd name="T6" fmla="*/ 2147483647 w 3364"/>
              <a:gd name="T7" fmla="*/ 2147483647 h 2082"/>
              <a:gd name="T8" fmla="*/ 2147483647 w 3364"/>
              <a:gd name="T9" fmla="*/ 2147483647 h 2082"/>
              <a:gd name="T10" fmla="*/ 2147483647 w 3364"/>
              <a:gd name="T11" fmla="*/ 2147483647 h 2082"/>
              <a:gd name="T12" fmla="*/ 2147483647 w 3364"/>
              <a:gd name="T13" fmla="*/ 2147483647 h 2082"/>
              <a:gd name="T14" fmla="*/ 2147483647 w 3364"/>
              <a:gd name="T15" fmla="*/ 2147483647 h 2082"/>
              <a:gd name="T16" fmla="*/ 2147483647 w 3364"/>
              <a:gd name="T17" fmla="*/ 2147483647 h 2082"/>
              <a:gd name="T18" fmla="*/ 2147483647 w 3364"/>
              <a:gd name="T19" fmla="*/ 2147483647 h 2082"/>
              <a:gd name="T20" fmla="*/ 2147483647 w 3364"/>
              <a:gd name="T21" fmla="*/ 2147483647 h 2082"/>
              <a:gd name="T22" fmla="*/ 2147483647 w 3364"/>
              <a:gd name="T23" fmla="*/ 2147483647 h 2082"/>
              <a:gd name="T24" fmla="*/ 2147483647 w 3364"/>
              <a:gd name="T25" fmla="*/ 2147483647 h 2082"/>
              <a:gd name="T26" fmla="*/ 2147483647 w 3364"/>
              <a:gd name="T27" fmla="*/ 2147483647 h 2082"/>
              <a:gd name="T28" fmla="*/ 2147483647 w 3364"/>
              <a:gd name="T29" fmla="*/ 2147483647 h 2082"/>
              <a:gd name="T30" fmla="*/ 2147483647 w 3364"/>
              <a:gd name="T31" fmla="*/ 2147483647 h 2082"/>
              <a:gd name="T32" fmla="*/ 2147483647 w 3364"/>
              <a:gd name="T33" fmla="*/ 2147483647 h 2082"/>
              <a:gd name="T34" fmla="*/ 2147483647 w 3364"/>
              <a:gd name="T35" fmla="*/ 2147483647 h 2082"/>
              <a:gd name="T36" fmla="*/ 2147483647 w 3364"/>
              <a:gd name="T37" fmla="*/ 2147483647 h 2082"/>
              <a:gd name="T38" fmla="*/ 2147483647 w 3364"/>
              <a:gd name="T39" fmla="*/ 2147483647 h 2082"/>
              <a:gd name="T40" fmla="*/ 2147483647 w 3364"/>
              <a:gd name="T41" fmla="*/ 2147483647 h 2082"/>
              <a:gd name="T42" fmla="*/ 2147483647 w 3364"/>
              <a:gd name="T43" fmla="*/ 2147483647 h 2082"/>
              <a:gd name="T44" fmla="*/ 2147483647 w 3364"/>
              <a:gd name="T45" fmla="*/ 2147483647 h 2082"/>
              <a:gd name="T46" fmla="*/ 2147483647 w 3364"/>
              <a:gd name="T47" fmla="*/ 2147483647 h 2082"/>
              <a:gd name="T48" fmla="*/ 2147483647 w 3364"/>
              <a:gd name="T49" fmla="*/ 2147483647 h 2082"/>
              <a:gd name="T50" fmla="*/ 2147483647 w 3364"/>
              <a:gd name="T51" fmla="*/ 2147483647 h 2082"/>
              <a:gd name="T52" fmla="*/ 2147483647 w 3364"/>
              <a:gd name="T53" fmla="*/ 2147483647 h 2082"/>
              <a:gd name="T54" fmla="*/ 2147483647 w 3364"/>
              <a:gd name="T55" fmla="*/ 2147483647 h 2082"/>
              <a:gd name="T56" fmla="*/ 0 w 3364"/>
              <a:gd name="T57" fmla="*/ 2147483647 h 2082"/>
              <a:gd name="T58" fmla="*/ 2147483647 w 3364"/>
              <a:gd name="T59" fmla="*/ 2147483647 h 208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3364"/>
              <a:gd name="T91" fmla="*/ 0 h 2082"/>
              <a:gd name="T92" fmla="*/ 3364 w 3364"/>
              <a:gd name="T93" fmla="*/ 2082 h 2082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3364" h="2082">
                <a:moveTo>
                  <a:pt x="12" y="1202"/>
                </a:moveTo>
                <a:cubicBezTo>
                  <a:pt x="16" y="1262"/>
                  <a:pt x="14" y="1323"/>
                  <a:pt x="24" y="1382"/>
                </a:cubicBezTo>
                <a:cubicBezTo>
                  <a:pt x="26" y="1396"/>
                  <a:pt x="42" y="1405"/>
                  <a:pt x="48" y="1418"/>
                </a:cubicBezTo>
                <a:cubicBezTo>
                  <a:pt x="78" y="1477"/>
                  <a:pt x="79" y="1524"/>
                  <a:pt x="120" y="1586"/>
                </a:cubicBezTo>
                <a:cubicBezTo>
                  <a:pt x="121" y="1600"/>
                  <a:pt x="121" y="1713"/>
                  <a:pt x="144" y="1754"/>
                </a:cubicBezTo>
                <a:cubicBezTo>
                  <a:pt x="158" y="1779"/>
                  <a:pt x="183" y="1799"/>
                  <a:pt x="192" y="1826"/>
                </a:cubicBezTo>
                <a:cubicBezTo>
                  <a:pt x="209" y="1876"/>
                  <a:pt x="193" y="1855"/>
                  <a:pt x="240" y="1886"/>
                </a:cubicBezTo>
                <a:cubicBezTo>
                  <a:pt x="270" y="1977"/>
                  <a:pt x="455" y="1997"/>
                  <a:pt x="540" y="2018"/>
                </a:cubicBezTo>
                <a:cubicBezTo>
                  <a:pt x="761" y="2073"/>
                  <a:pt x="996" y="2026"/>
                  <a:pt x="1224" y="2030"/>
                </a:cubicBezTo>
                <a:cubicBezTo>
                  <a:pt x="1273" y="2036"/>
                  <a:pt x="1319" y="2064"/>
                  <a:pt x="1368" y="2066"/>
                </a:cubicBezTo>
                <a:cubicBezTo>
                  <a:pt x="1764" y="2082"/>
                  <a:pt x="2160" y="2047"/>
                  <a:pt x="2556" y="2042"/>
                </a:cubicBezTo>
                <a:cubicBezTo>
                  <a:pt x="2675" y="2029"/>
                  <a:pt x="2784" y="2004"/>
                  <a:pt x="2904" y="1994"/>
                </a:cubicBezTo>
                <a:cubicBezTo>
                  <a:pt x="2916" y="1986"/>
                  <a:pt x="2927" y="1976"/>
                  <a:pt x="2940" y="1970"/>
                </a:cubicBezTo>
                <a:cubicBezTo>
                  <a:pt x="2951" y="1964"/>
                  <a:pt x="2967" y="1967"/>
                  <a:pt x="2976" y="1958"/>
                </a:cubicBezTo>
                <a:cubicBezTo>
                  <a:pt x="3035" y="1899"/>
                  <a:pt x="3076" y="1796"/>
                  <a:pt x="3096" y="1718"/>
                </a:cubicBezTo>
                <a:cubicBezTo>
                  <a:pt x="3104" y="1621"/>
                  <a:pt x="3098" y="1599"/>
                  <a:pt x="3120" y="1526"/>
                </a:cubicBezTo>
                <a:cubicBezTo>
                  <a:pt x="3127" y="1502"/>
                  <a:pt x="3144" y="1454"/>
                  <a:pt x="3144" y="1454"/>
                </a:cubicBezTo>
                <a:cubicBezTo>
                  <a:pt x="3140" y="1058"/>
                  <a:pt x="3364" y="546"/>
                  <a:pt x="3084" y="266"/>
                </a:cubicBezTo>
                <a:cubicBezTo>
                  <a:pt x="3059" y="192"/>
                  <a:pt x="3092" y="258"/>
                  <a:pt x="2988" y="206"/>
                </a:cubicBezTo>
                <a:cubicBezTo>
                  <a:pt x="2973" y="198"/>
                  <a:pt x="2967" y="178"/>
                  <a:pt x="2952" y="170"/>
                </a:cubicBezTo>
                <a:cubicBezTo>
                  <a:pt x="2857" y="118"/>
                  <a:pt x="2745" y="123"/>
                  <a:pt x="2640" y="110"/>
                </a:cubicBezTo>
                <a:cubicBezTo>
                  <a:pt x="2529" y="73"/>
                  <a:pt x="2420" y="64"/>
                  <a:pt x="2304" y="50"/>
                </a:cubicBezTo>
                <a:cubicBezTo>
                  <a:pt x="903" y="62"/>
                  <a:pt x="1358" y="0"/>
                  <a:pt x="768" y="98"/>
                </a:cubicBezTo>
                <a:cubicBezTo>
                  <a:pt x="715" y="133"/>
                  <a:pt x="645" y="201"/>
                  <a:pt x="576" y="206"/>
                </a:cubicBezTo>
                <a:cubicBezTo>
                  <a:pt x="472" y="213"/>
                  <a:pt x="368" y="214"/>
                  <a:pt x="264" y="218"/>
                </a:cubicBezTo>
                <a:cubicBezTo>
                  <a:pt x="261" y="219"/>
                  <a:pt x="188" y="236"/>
                  <a:pt x="180" y="242"/>
                </a:cubicBezTo>
                <a:cubicBezTo>
                  <a:pt x="151" y="265"/>
                  <a:pt x="158" y="285"/>
                  <a:pt x="144" y="314"/>
                </a:cubicBezTo>
                <a:cubicBezTo>
                  <a:pt x="85" y="433"/>
                  <a:pt x="64" y="518"/>
                  <a:pt x="48" y="650"/>
                </a:cubicBezTo>
                <a:cubicBezTo>
                  <a:pt x="41" y="836"/>
                  <a:pt x="53" y="958"/>
                  <a:pt x="0" y="1118"/>
                </a:cubicBezTo>
                <a:cubicBezTo>
                  <a:pt x="4" y="1146"/>
                  <a:pt x="12" y="1202"/>
                  <a:pt x="12" y="1202"/>
                </a:cubicBezTo>
                <a:close/>
              </a:path>
            </a:pathLst>
          </a:custGeom>
          <a:gradFill rotWithShape="0">
            <a:gsLst>
              <a:gs pos="0">
                <a:srgbClr val="A9BACB"/>
              </a:gs>
              <a:gs pos="100000">
                <a:srgbClr val="0033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Bottom">
              <a:rot lat="300000" lon="120000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1272" name="Freeform 104"/>
          <p:cNvSpPr>
            <a:spLocks/>
          </p:cNvSpPr>
          <p:nvPr/>
        </p:nvSpPr>
        <p:spPr bwMode="auto">
          <a:xfrm>
            <a:off x="4864100" y="-1035496"/>
            <a:ext cx="6188620" cy="8784976"/>
          </a:xfrm>
          <a:custGeom>
            <a:avLst/>
            <a:gdLst>
              <a:gd name="T0" fmla="*/ 2147483647 w 2763"/>
              <a:gd name="T1" fmla="*/ 2147483647 h 3965"/>
              <a:gd name="T2" fmla="*/ 2147483647 w 2763"/>
              <a:gd name="T3" fmla="*/ 2147483647 h 3965"/>
              <a:gd name="T4" fmla="*/ 2147483647 w 2763"/>
              <a:gd name="T5" fmla="*/ 2147483647 h 3965"/>
              <a:gd name="T6" fmla="*/ 2147483647 w 2763"/>
              <a:gd name="T7" fmla="*/ 2147483647 h 3965"/>
              <a:gd name="T8" fmla="*/ 0 w 2763"/>
              <a:gd name="T9" fmla="*/ 2147483647 h 3965"/>
              <a:gd name="T10" fmla="*/ 2147483647 w 2763"/>
              <a:gd name="T11" fmla="*/ 2147483647 h 3965"/>
              <a:gd name="T12" fmla="*/ 2147483647 w 2763"/>
              <a:gd name="T13" fmla="*/ 2147483647 h 3965"/>
              <a:gd name="T14" fmla="*/ 2147483647 w 2763"/>
              <a:gd name="T15" fmla="*/ 2147483647 h 3965"/>
              <a:gd name="T16" fmla="*/ 2147483647 w 2763"/>
              <a:gd name="T17" fmla="*/ 2147483647 h 3965"/>
              <a:gd name="T18" fmla="*/ 2147483647 w 2763"/>
              <a:gd name="T19" fmla="*/ 2147483647 h 3965"/>
              <a:gd name="T20" fmla="*/ 2147483647 w 2763"/>
              <a:gd name="T21" fmla="*/ 2147483647 h 3965"/>
              <a:gd name="T22" fmla="*/ 2147483647 w 2763"/>
              <a:gd name="T23" fmla="*/ 2147483647 h 3965"/>
              <a:gd name="T24" fmla="*/ 2147483647 w 2763"/>
              <a:gd name="T25" fmla="*/ 2147483647 h 3965"/>
              <a:gd name="T26" fmla="*/ 2147483647 w 2763"/>
              <a:gd name="T27" fmla="*/ 2147483647 h 3965"/>
              <a:gd name="T28" fmla="*/ 2147483647 w 2763"/>
              <a:gd name="T29" fmla="*/ 2147483647 h 3965"/>
              <a:gd name="T30" fmla="*/ 2147483647 w 2763"/>
              <a:gd name="T31" fmla="*/ 2147483647 h 3965"/>
              <a:gd name="T32" fmla="*/ 2147483647 w 2763"/>
              <a:gd name="T33" fmla="*/ 2147483647 h 3965"/>
              <a:gd name="T34" fmla="*/ 2147483647 w 2763"/>
              <a:gd name="T35" fmla="*/ 2147483647 h 3965"/>
              <a:gd name="T36" fmla="*/ 2147483647 w 2763"/>
              <a:gd name="T37" fmla="*/ 2147483647 h 3965"/>
              <a:gd name="T38" fmla="*/ 2147483647 w 2763"/>
              <a:gd name="T39" fmla="*/ 2147483647 h 3965"/>
              <a:gd name="T40" fmla="*/ 2147483647 w 2763"/>
              <a:gd name="T41" fmla="*/ 2147483647 h 3965"/>
              <a:gd name="T42" fmla="*/ 2147483647 w 2763"/>
              <a:gd name="T43" fmla="*/ 2147483647 h 3965"/>
              <a:gd name="T44" fmla="*/ 2147483647 w 2763"/>
              <a:gd name="T45" fmla="*/ 2147483647 h 3965"/>
              <a:gd name="T46" fmla="*/ 2147483647 w 2763"/>
              <a:gd name="T47" fmla="*/ 2147483647 h 3965"/>
              <a:gd name="T48" fmla="*/ 2147483647 w 2763"/>
              <a:gd name="T49" fmla="*/ 2147483647 h 3965"/>
              <a:gd name="T50" fmla="*/ 2147483647 w 2763"/>
              <a:gd name="T51" fmla="*/ 2147483647 h 3965"/>
              <a:gd name="T52" fmla="*/ 2147483647 w 2763"/>
              <a:gd name="T53" fmla="*/ 2147483647 h 3965"/>
              <a:gd name="T54" fmla="*/ 2147483647 w 2763"/>
              <a:gd name="T55" fmla="*/ 2147483647 h 3965"/>
              <a:gd name="T56" fmla="*/ 2147483647 w 2763"/>
              <a:gd name="T57" fmla="*/ 2147483647 h 3965"/>
              <a:gd name="T58" fmla="*/ 2147483647 w 2763"/>
              <a:gd name="T59" fmla="*/ 2147483647 h 3965"/>
              <a:gd name="T60" fmla="*/ 2147483647 w 2763"/>
              <a:gd name="T61" fmla="*/ 2147483647 h 3965"/>
              <a:gd name="T62" fmla="*/ 2147483647 w 2763"/>
              <a:gd name="T63" fmla="*/ 2147483647 h 3965"/>
              <a:gd name="T64" fmla="*/ 2147483647 w 2763"/>
              <a:gd name="T65" fmla="*/ 2147483647 h 3965"/>
              <a:gd name="T66" fmla="*/ 2147483647 w 2763"/>
              <a:gd name="T67" fmla="*/ 2147483647 h 3965"/>
              <a:gd name="T68" fmla="*/ 2147483647 w 2763"/>
              <a:gd name="T69" fmla="*/ 2147483647 h 3965"/>
              <a:gd name="T70" fmla="*/ 2147483647 w 2763"/>
              <a:gd name="T71" fmla="*/ 2147483647 h 3965"/>
              <a:gd name="T72" fmla="*/ 2147483647 w 2763"/>
              <a:gd name="T73" fmla="*/ 2147483647 h 3965"/>
              <a:gd name="T74" fmla="*/ 2147483647 w 2763"/>
              <a:gd name="T75" fmla="*/ 2147483647 h 3965"/>
              <a:gd name="T76" fmla="*/ 2147483647 w 2763"/>
              <a:gd name="T77" fmla="*/ 2147483647 h 3965"/>
              <a:gd name="T78" fmla="*/ 2147483647 w 2763"/>
              <a:gd name="T79" fmla="*/ 2147483647 h 3965"/>
              <a:gd name="T80" fmla="*/ 2147483647 w 2763"/>
              <a:gd name="T81" fmla="*/ 2147483647 h 3965"/>
              <a:gd name="T82" fmla="*/ 2147483647 w 2763"/>
              <a:gd name="T83" fmla="*/ 2147483647 h 3965"/>
              <a:gd name="T84" fmla="*/ 2147483647 w 2763"/>
              <a:gd name="T85" fmla="*/ 2147483647 h 3965"/>
              <a:gd name="T86" fmla="*/ 2147483647 w 2763"/>
              <a:gd name="T87" fmla="*/ 2147483647 h 3965"/>
              <a:gd name="T88" fmla="*/ 2147483647 w 2763"/>
              <a:gd name="T89" fmla="*/ 2147483647 h 3965"/>
              <a:gd name="T90" fmla="*/ 2147483647 w 2763"/>
              <a:gd name="T91" fmla="*/ 2147483647 h 3965"/>
              <a:gd name="T92" fmla="*/ 2147483647 w 2763"/>
              <a:gd name="T93" fmla="*/ 2147483647 h 3965"/>
              <a:gd name="T94" fmla="*/ 2147483647 w 2763"/>
              <a:gd name="T95" fmla="*/ 2147483647 h 3965"/>
              <a:gd name="T96" fmla="*/ 2147483647 w 2763"/>
              <a:gd name="T97" fmla="*/ 2147483647 h 3965"/>
              <a:gd name="T98" fmla="*/ 2147483647 w 2763"/>
              <a:gd name="T99" fmla="*/ 2147483647 h 396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763"/>
              <a:gd name="T151" fmla="*/ 0 h 3965"/>
              <a:gd name="T152" fmla="*/ 2763 w 2763"/>
              <a:gd name="T153" fmla="*/ 3965 h 396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763" h="3965">
                <a:moveTo>
                  <a:pt x="144" y="3857"/>
                </a:moveTo>
                <a:cubicBezTo>
                  <a:pt x="128" y="3853"/>
                  <a:pt x="110" y="3854"/>
                  <a:pt x="96" y="3845"/>
                </a:cubicBezTo>
                <a:cubicBezTo>
                  <a:pt x="56" y="3818"/>
                  <a:pt x="50" y="3743"/>
                  <a:pt x="36" y="3701"/>
                </a:cubicBezTo>
                <a:cubicBezTo>
                  <a:pt x="28" y="3677"/>
                  <a:pt x="20" y="3653"/>
                  <a:pt x="12" y="3629"/>
                </a:cubicBezTo>
                <a:cubicBezTo>
                  <a:pt x="8" y="3617"/>
                  <a:pt x="0" y="3593"/>
                  <a:pt x="0" y="3593"/>
                </a:cubicBezTo>
                <a:cubicBezTo>
                  <a:pt x="4" y="3545"/>
                  <a:pt x="4" y="3497"/>
                  <a:pt x="12" y="3449"/>
                </a:cubicBezTo>
                <a:cubicBezTo>
                  <a:pt x="16" y="3424"/>
                  <a:pt x="36" y="3377"/>
                  <a:pt x="36" y="3377"/>
                </a:cubicBezTo>
                <a:cubicBezTo>
                  <a:pt x="49" y="3274"/>
                  <a:pt x="81" y="3180"/>
                  <a:pt x="96" y="3077"/>
                </a:cubicBezTo>
                <a:cubicBezTo>
                  <a:pt x="92" y="2773"/>
                  <a:pt x="96" y="2469"/>
                  <a:pt x="84" y="2165"/>
                </a:cubicBezTo>
                <a:cubicBezTo>
                  <a:pt x="83" y="2151"/>
                  <a:pt x="66" y="2142"/>
                  <a:pt x="60" y="2129"/>
                </a:cubicBezTo>
                <a:cubicBezTo>
                  <a:pt x="54" y="2118"/>
                  <a:pt x="52" y="2105"/>
                  <a:pt x="48" y="2093"/>
                </a:cubicBezTo>
                <a:cubicBezTo>
                  <a:pt x="49" y="2082"/>
                  <a:pt x="27" y="1910"/>
                  <a:pt x="84" y="1865"/>
                </a:cubicBezTo>
                <a:cubicBezTo>
                  <a:pt x="94" y="1857"/>
                  <a:pt x="109" y="1859"/>
                  <a:pt x="120" y="1853"/>
                </a:cubicBezTo>
                <a:cubicBezTo>
                  <a:pt x="133" y="1847"/>
                  <a:pt x="143" y="1835"/>
                  <a:pt x="156" y="1829"/>
                </a:cubicBezTo>
                <a:cubicBezTo>
                  <a:pt x="179" y="1819"/>
                  <a:pt x="228" y="1805"/>
                  <a:pt x="228" y="1805"/>
                </a:cubicBezTo>
                <a:cubicBezTo>
                  <a:pt x="323" y="1663"/>
                  <a:pt x="277" y="1512"/>
                  <a:pt x="288" y="1325"/>
                </a:cubicBezTo>
                <a:cubicBezTo>
                  <a:pt x="297" y="1180"/>
                  <a:pt x="315" y="1039"/>
                  <a:pt x="396" y="917"/>
                </a:cubicBezTo>
                <a:cubicBezTo>
                  <a:pt x="413" y="815"/>
                  <a:pt x="431" y="717"/>
                  <a:pt x="456" y="617"/>
                </a:cubicBezTo>
                <a:cubicBezTo>
                  <a:pt x="461" y="525"/>
                  <a:pt x="423" y="414"/>
                  <a:pt x="480" y="341"/>
                </a:cubicBezTo>
                <a:cubicBezTo>
                  <a:pt x="575" y="219"/>
                  <a:pt x="722" y="166"/>
                  <a:pt x="864" y="125"/>
                </a:cubicBezTo>
                <a:cubicBezTo>
                  <a:pt x="937" y="77"/>
                  <a:pt x="864" y="117"/>
                  <a:pt x="996" y="89"/>
                </a:cubicBezTo>
                <a:cubicBezTo>
                  <a:pt x="1021" y="84"/>
                  <a:pt x="1043" y="65"/>
                  <a:pt x="1068" y="65"/>
                </a:cubicBezTo>
                <a:cubicBezTo>
                  <a:pt x="1328" y="61"/>
                  <a:pt x="1588" y="57"/>
                  <a:pt x="1848" y="53"/>
                </a:cubicBezTo>
                <a:cubicBezTo>
                  <a:pt x="2061" y="0"/>
                  <a:pt x="1945" y="24"/>
                  <a:pt x="2424" y="53"/>
                </a:cubicBezTo>
                <a:cubicBezTo>
                  <a:pt x="2449" y="55"/>
                  <a:pt x="2472" y="69"/>
                  <a:pt x="2496" y="77"/>
                </a:cubicBezTo>
                <a:cubicBezTo>
                  <a:pt x="2523" y="86"/>
                  <a:pt x="2568" y="125"/>
                  <a:pt x="2568" y="125"/>
                </a:cubicBezTo>
                <a:cubicBezTo>
                  <a:pt x="2608" y="244"/>
                  <a:pt x="2541" y="62"/>
                  <a:pt x="2616" y="197"/>
                </a:cubicBezTo>
                <a:cubicBezTo>
                  <a:pt x="2628" y="219"/>
                  <a:pt x="2632" y="245"/>
                  <a:pt x="2640" y="269"/>
                </a:cubicBezTo>
                <a:cubicBezTo>
                  <a:pt x="2644" y="281"/>
                  <a:pt x="2648" y="293"/>
                  <a:pt x="2652" y="305"/>
                </a:cubicBezTo>
                <a:cubicBezTo>
                  <a:pt x="2656" y="317"/>
                  <a:pt x="2664" y="341"/>
                  <a:pt x="2664" y="341"/>
                </a:cubicBezTo>
                <a:cubicBezTo>
                  <a:pt x="2681" y="585"/>
                  <a:pt x="2702" y="829"/>
                  <a:pt x="2724" y="1073"/>
                </a:cubicBezTo>
                <a:cubicBezTo>
                  <a:pt x="2763" y="1169"/>
                  <a:pt x="2750" y="1047"/>
                  <a:pt x="2736" y="1061"/>
                </a:cubicBezTo>
                <a:cubicBezTo>
                  <a:pt x="2738" y="1061"/>
                  <a:pt x="2734" y="1023"/>
                  <a:pt x="2736" y="1073"/>
                </a:cubicBezTo>
                <a:cubicBezTo>
                  <a:pt x="2722" y="1128"/>
                  <a:pt x="2748" y="1247"/>
                  <a:pt x="2748" y="1361"/>
                </a:cubicBezTo>
                <a:cubicBezTo>
                  <a:pt x="2748" y="1475"/>
                  <a:pt x="2744" y="1635"/>
                  <a:pt x="2736" y="1757"/>
                </a:cubicBezTo>
                <a:cubicBezTo>
                  <a:pt x="2724" y="1867"/>
                  <a:pt x="2735" y="1988"/>
                  <a:pt x="2700" y="2093"/>
                </a:cubicBezTo>
                <a:cubicBezTo>
                  <a:pt x="2711" y="2383"/>
                  <a:pt x="2722" y="2501"/>
                  <a:pt x="2700" y="2801"/>
                </a:cubicBezTo>
                <a:cubicBezTo>
                  <a:pt x="2698" y="2834"/>
                  <a:pt x="2684" y="2865"/>
                  <a:pt x="2676" y="2897"/>
                </a:cubicBezTo>
                <a:cubicBezTo>
                  <a:pt x="2672" y="2913"/>
                  <a:pt x="2664" y="2945"/>
                  <a:pt x="2664" y="2945"/>
                </a:cubicBezTo>
                <a:cubicBezTo>
                  <a:pt x="2658" y="3001"/>
                  <a:pt x="2644" y="3057"/>
                  <a:pt x="2640" y="3113"/>
                </a:cubicBezTo>
                <a:cubicBezTo>
                  <a:pt x="2633" y="3221"/>
                  <a:pt x="2635" y="3329"/>
                  <a:pt x="2628" y="3437"/>
                </a:cubicBezTo>
                <a:cubicBezTo>
                  <a:pt x="2627" y="3461"/>
                  <a:pt x="2619" y="3485"/>
                  <a:pt x="2616" y="3509"/>
                </a:cubicBezTo>
                <a:cubicBezTo>
                  <a:pt x="2606" y="3585"/>
                  <a:pt x="2623" y="3673"/>
                  <a:pt x="2580" y="3737"/>
                </a:cubicBezTo>
                <a:cubicBezTo>
                  <a:pt x="2527" y="3817"/>
                  <a:pt x="2559" y="3730"/>
                  <a:pt x="2520" y="3809"/>
                </a:cubicBezTo>
                <a:cubicBezTo>
                  <a:pt x="2514" y="3820"/>
                  <a:pt x="2517" y="3836"/>
                  <a:pt x="2508" y="3845"/>
                </a:cubicBezTo>
                <a:cubicBezTo>
                  <a:pt x="2489" y="3864"/>
                  <a:pt x="2391" y="3935"/>
                  <a:pt x="2352" y="3941"/>
                </a:cubicBezTo>
                <a:cubicBezTo>
                  <a:pt x="2273" y="3954"/>
                  <a:pt x="2112" y="3965"/>
                  <a:pt x="2112" y="3965"/>
                </a:cubicBezTo>
                <a:cubicBezTo>
                  <a:pt x="1639" y="3957"/>
                  <a:pt x="1179" y="3926"/>
                  <a:pt x="708" y="3905"/>
                </a:cubicBezTo>
                <a:cubicBezTo>
                  <a:pt x="439" y="3878"/>
                  <a:pt x="600" y="3889"/>
                  <a:pt x="492" y="3881"/>
                </a:cubicBezTo>
                <a:cubicBezTo>
                  <a:pt x="384" y="3873"/>
                  <a:pt x="150" y="3862"/>
                  <a:pt x="60" y="3857"/>
                </a:cubicBezTo>
              </a:path>
            </a:pathLst>
          </a:custGeom>
          <a:gradFill rotWithShape="0">
            <a:gsLst>
              <a:gs pos="0">
                <a:srgbClr val="DBE2DB"/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499991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1271" name="Freeform 103"/>
          <p:cNvSpPr>
            <a:spLocks/>
          </p:cNvSpPr>
          <p:nvPr/>
        </p:nvSpPr>
        <p:spPr bwMode="auto">
          <a:xfrm>
            <a:off x="131763" y="3695700"/>
            <a:ext cx="4762500" cy="3414713"/>
          </a:xfrm>
          <a:custGeom>
            <a:avLst/>
            <a:gdLst>
              <a:gd name="T0" fmla="*/ 2147483647 w 3000"/>
              <a:gd name="T1" fmla="*/ 2147483647 h 2151"/>
              <a:gd name="T2" fmla="*/ 2147483647 w 3000"/>
              <a:gd name="T3" fmla="*/ 2147483647 h 2151"/>
              <a:gd name="T4" fmla="*/ 2147483647 w 3000"/>
              <a:gd name="T5" fmla="*/ 2147483647 h 2151"/>
              <a:gd name="T6" fmla="*/ 2147483647 w 3000"/>
              <a:gd name="T7" fmla="*/ 2147483647 h 2151"/>
              <a:gd name="T8" fmla="*/ 2147483647 w 3000"/>
              <a:gd name="T9" fmla="*/ 0 h 2151"/>
              <a:gd name="T10" fmla="*/ 2147483647 w 3000"/>
              <a:gd name="T11" fmla="*/ 2147483647 h 2151"/>
              <a:gd name="T12" fmla="*/ 2147483647 w 3000"/>
              <a:gd name="T13" fmla="*/ 2147483647 h 2151"/>
              <a:gd name="T14" fmla="*/ 2147483647 w 3000"/>
              <a:gd name="T15" fmla="*/ 2147483647 h 2151"/>
              <a:gd name="T16" fmla="*/ 2147483647 w 3000"/>
              <a:gd name="T17" fmla="*/ 2147483647 h 2151"/>
              <a:gd name="T18" fmla="*/ 2147483647 w 3000"/>
              <a:gd name="T19" fmla="*/ 2147483647 h 2151"/>
              <a:gd name="T20" fmla="*/ 2147483647 w 3000"/>
              <a:gd name="T21" fmla="*/ 2147483647 h 2151"/>
              <a:gd name="T22" fmla="*/ 2147483647 w 3000"/>
              <a:gd name="T23" fmla="*/ 2147483647 h 2151"/>
              <a:gd name="T24" fmla="*/ 2147483647 w 3000"/>
              <a:gd name="T25" fmla="*/ 2147483647 h 2151"/>
              <a:gd name="T26" fmla="*/ 2147483647 w 3000"/>
              <a:gd name="T27" fmla="*/ 2147483647 h 2151"/>
              <a:gd name="T28" fmla="*/ 2147483647 w 3000"/>
              <a:gd name="T29" fmla="*/ 2147483647 h 2151"/>
              <a:gd name="T30" fmla="*/ 2147483647 w 3000"/>
              <a:gd name="T31" fmla="*/ 2147483647 h 2151"/>
              <a:gd name="T32" fmla="*/ 2147483647 w 3000"/>
              <a:gd name="T33" fmla="*/ 2147483647 h 2151"/>
              <a:gd name="T34" fmla="*/ 2147483647 w 3000"/>
              <a:gd name="T35" fmla="*/ 2147483647 h 2151"/>
              <a:gd name="T36" fmla="*/ 2147483647 w 3000"/>
              <a:gd name="T37" fmla="*/ 2147483647 h 2151"/>
              <a:gd name="T38" fmla="*/ 2147483647 w 3000"/>
              <a:gd name="T39" fmla="*/ 2147483647 h 2151"/>
              <a:gd name="T40" fmla="*/ 2147483647 w 3000"/>
              <a:gd name="T41" fmla="*/ 2147483647 h 2151"/>
              <a:gd name="T42" fmla="*/ 2147483647 w 3000"/>
              <a:gd name="T43" fmla="*/ 2147483647 h 2151"/>
              <a:gd name="T44" fmla="*/ 2147483647 w 3000"/>
              <a:gd name="T45" fmla="*/ 2147483647 h 21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000"/>
              <a:gd name="T70" fmla="*/ 0 h 2151"/>
              <a:gd name="T71" fmla="*/ 3000 w 3000"/>
              <a:gd name="T72" fmla="*/ 2151 h 21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000" h="2151">
                <a:moveTo>
                  <a:pt x="301" y="168"/>
                </a:moveTo>
                <a:lnTo>
                  <a:pt x="397" y="72"/>
                </a:lnTo>
                <a:lnTo>
                  <a:pt x="493" y="24"/>
                </a:lnTo>
                <a:cubicBezTo>
                  <a:pt x="643" y="3"/>
                  <a:pt x="790" y="11"/>
                  <a:pt x="937" y="48"/>
                </a:cubicBezTo>
                <a:cubicBezTo>
                  <a:pt x="1027" y="37"/>
                  <a:pt x="1112" y="15"/>
                  <a:pt x="1201" y="0"/>
                </a:cubicBezTo>
                <a:cubicBezTo>
                  <a:pt x="1628" y="6"/>
                  <a:pt x="2012" y="1"/>
                  <a:pt x="2425" y="60"/>
                </a:cubicBezTo>
                <a:cubicBezTo>
                  <a:pt x="2537" y="97"/>
                  <a:pt x="2371" y="36"/>
                  <a:pt x="2497" y="108"/>
                </a:cubicBezTo>
                <a:cubicBezTo>
                  <a:pt x="2511" y="116"/>
                  <a:pt x="2529" y="115"/>
                  <a:pt x="2545" y="120"/>
                </a:cubicBezTo>
                <a:cubicBezTo>
                  <a:pt x="2624" y="143"/>
                  <a:pt x="2690" y="159"/>
                  <a:pt x="2773" y="168"/>
                </a:cubicBezTo>
                <a:cubicBezTo>
                  <a:pt x="2840" y="190"/>
                  <a:pt x="2814" y="205"/>
                  <a:pt x="2845" y="252"/>
                </a:cubicBezTo>
                <a:cubicBezTo>
                  <a:pt x="2854" y="266"/>
                  <a:pt x="2869" y="276"/>
                  <a:pt x="2881" y="288"/>
                </a:cubicBezTo>
                <a:cubicBezTo>
                  <a:pt x="2927" y="426"/>
                  <a:pt x="2954" y="568"/>
                  <a:pt x="2989" y="708"/>
                </a:cubicBezTo>
                <a:cubicBezTo>
                  <a:pt x="2985" y="888"/>
                  <a:pt x="2982" y="1068"/>
                  <a:pt x="2977" y="1248"/>
                </a:cubicBezTo>
                <a:cubicBezTo>
                  <a:pt x="2969" y="1516"/>
                  <a:pt x="3000" y="1513"/>
                  <a:pt x="2845" y="1668"/>
                </a:cubicBezTo>
                <a:cubicBezTo>
                  <a:pt x="2782" y="1731"/>
                  <a:pt x="2763" y="1805"/>
                  <a:pt x="2677" y="1848"/>
                </a:cubicBezTo>
                <a:cubicBezTo>
                  <a:pt x="2475" y="2151"/>
                  <a:pt x="1949" y="1888"/>
                  <a:pt x="1585" y="1884"/>
                </a:cubicBezTo>
                <a:cubicBezTo>
                  <a:pt x="1537" y="1880"/>
                  <a:pt x="1489" y="1873"/>
                  <a:pt x="1441" y="1872"/>
                </a:cubicBezTo>
                <a:cubicBezTo>
                  <a:pt x="1057" y="1865"/>
                  <a:pt x="673" y="1876"/>
                  <a:pt x="289" y="1860"/>
                </a:cubicBezTo>
                <a:cubicBezTo>
                  <a:pt x="279" y="1860"/>
                  <a:pt x="238" y="1748"/>
                  <a:pt x="205" y="1704"/>
                </a:cubicBezTo>
                <a:cubicBezTo>
                  <a:pt x="192" y="1653"/>
                  <a:pt x="170" y="1611"/>
                  <a:pt x="157" y="1560"/>
                </a:cubicBezTo>
                <a:cubicBezTo>
                  <a:pt x="153" y="1432"/>
                  <a:pt x="145" y="1304"/>
                  <a:pt x="145" y="1176"/>
                </a:cubicBezTo>
                <a:cubicBezTo>
                  <a:pt x="145" y="915"/>
                  <a:pt x="0" y="541"/>
                  <a:pt x="217" y="396"/>
                </a:cubicBezTo>
                <a:cubicBezTo>
                  <a:pt x="246" y="309"/>
                  <a:pt x="241" y="349"/>
                  <a:pt x="241" y="276"/>
                </a:cubicBezTo>
              </a:path>
            </a:pathLst>
          </a:custGeom>
          <a:gradFill rotWithShape="0">
            <a:gsLst>
              <a:gs pos="0">
                <a:srgbClr val="CECEC2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pic>
        <p:nvPicPr>
          <p:cNvPr id="39117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257800"/>
            <a:ext cx="17526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17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5562600"/>
            <a:ext cx="1905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180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99" y="2199237"/>
            <a:ext cx="2136775" cy="119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261" name="Picture 9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876800"/>
            <a:ext cx="1981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1263" name="Rectangle 95"/>
          <p:cNvSpPr>
            <a:spLocks noChangeArrowheads="1"/>
          </p:cNvSpPr>
          <p:nvPr/>
        </p:nvSpPr>
        <p:spPr bwMode="auto">
          <a:xfrm rot="-5400000">
            <a:off x="-3276600" y="27432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1264" name="Rectangle 96"/>
          <p:cNvSpPr>
            <a:spLocks noChangeArrowheads="1"/>
          </p:cNvSpPr>
          <p:nvPr/>
        </p:nvSpPr>
        <p:spPr bwMode="auto">
          <a:xfrm>
            <a:off x="152400" y="152400"/>
            <a:ext cx="86407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 manuelles symbole « - S. ».</a:t>
            </a:r>
          </a:p>
        </p:txBody>
      </p:sp>
      <p:sp>
        <p:nvSpPr>
          <p:cNvPr id="391266" name="Rectangle 98"/>
          <p:cNvSpPr>
            <a:spLocks noChangeArrowheads="1"/>
          </p:cNvSpPr>
          <p:nvPr/>
        </p:nvSpPr>
        <p:spPr bwMode="auto">
          <a:xfrm>
            <a:off x="2667000" y="4038600"/>
            <a:ext cx="204311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à clé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bloc de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</a:t>
            </a:r>
          </a:p>
        </p:txBody>
      </p:sp>
      <p:sp>
        <p:nvSpPr>
          <p:cNvPr id="391267" name="Rectangle 99"/>
          <p:cNvSpPr>
            <a:spLocks noChangeArrowheads="1"/>
          </p:cNvSpPr>
          <p:nvPr/>
        </p:nvSpPr>
        <p:spPr bwMode="auto">
          <a:xfrm>
            <a:off x="5003800" y="3581400"/>
            <a:ext cx="2290763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Sectionneur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poignée de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symbole –Q1</a:t>
            </a:r>
          </a:p>
        </p:txBody>
      </p:sp>
      <p:sp>
        <p:nvSpPr>
          <p:cNvPr id="391268" name="Rectangle 100"/>
          <p:cNvSpPr>
            <a:spLocks noChangeArrowheads="1"/>
          </p:cNvSpPr>
          <p:nvPr/>
        </p:nvSpPr>
        <p:spPr bwMode="auto">
          <a:xfrm>
            <a:off x="7156450" y="4572000"/>
            <a:ext cx="19875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levier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commande</a:t>
            </a:r>
          </a:p>
        </p:txBody>
      </p:sp>
      <p:sp>
        <p:nvSpPr>
          <p:cNvPr id="391269" name="Rectangle 101"/>
          <p:cNvSpPr>
            <a:spLocks noChangeArrowheads="1"/>
          </p:cNvSpPr>
          <p:nvPr/>
        </p:nvSpPr>
        <p:spPr bwMode="auto">
          <a:xfrm>
            <a:off x="5775325" y="1143000"/>
            <a:ext cx="16922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par levier</a:t>
            </a:r>
          </a:p>
        </p:txBody>
      </p:sp>
      <p:sp>
        <p:nvSpPr>
          <p:cNvPr id="391270" name="Rectangle 102"/>
          <p:cNvSpPr>
            <a:spLocks noChangeArrowheads="1"/>
          </p:cNvSpPr>
          <p:nvPr/>
        </p:nvSpPr>
        <p:spPr bwMode="auto">
          <a:xfrm>
            <a:off x="5638800" y="2133600"/>
            <a:ext cx="18335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par levier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poignée</a:t>
            </a:r>
          </a:p>
        </p:txBody>
      </p:sp>
      <p:sp>
        <p:nvSpPr>
          <p:cNvPr id="391273" name="Line 105"/>
          <p:cNvSpPr>
            <a:spLocks noChangeShapeType="1"/>
          </p:cNvSpPr>
          <p:nvPr/>
        </p:nvSpPr>
        <p:spPr bwMode="auto">
          <a:xfrm>
            <a:off x="5486400" y="3505200"/>
            <a:ext cx="39624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1274" name="Line 106"/>
          <p:cNvSpPr>
            <a:spLocks noChangeShapeType="1"/>
          </p:cNvSpPr>
          <p:nvPr/>
        </p:nvSpPr>
        <p:spPr bwMode="auto">
          <a:xfrm>
            <a:off x="5715000" y="2133600"/>
            <a:ext cx="37338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1275" name="Line 107"/>
          <p:cNvSpPr>
            <a:spLocks noChangeShapeType="1"/>
          </p:cNvSpPr>
          <p:nvPr/>
        </p:nvSpPr>
        <p:spPr bwMode="auto">
          <a:xfrm rot="-5400000">
            <a:off x="5562600" y="5181600"/>
            <a:ext cx="33528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391279" name="Object 111"/>
          <p:cNvGraphicFramePr>
            <a:graphicFrameLocks noChangeAspect="1"/>
          </p:cNvGraphicFramePr>
          <p:nvPr/>
        </p:nvGraphicFramePr>
        <p:xfrm>
          <a:off x="7315200" y="838200"/>
          <a:ext cx="182880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" name="Image Bitmap" r:id="rId8" imgW="1828666" imgH="1362270" progId="PBrush">
                  <p:embed/>
                </p:oleObj>
              </mc:Choice>
              <mc:Fallback>
                <p:oleObj name="Image Bitmap" r:id="rId8" imgW="1828666" imgH="1362270" progId="PBrush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838200"/>
                        <a:ext cx="1828800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80" name="Object 112"/>
          <p:cNvGraphicFramePr>
            <a:graphicFrameLocks noChangeAspect="1"/>
          </p:cNvGraphicFramePr>
          <p:nvPr/>
        </p:nvGraphicFramePr>
        <p:xfrm>
          <a:off x="7315200" y="2209800"/>
          <a:ext cx="1838325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5" name="Image Bitmap" r:id="rId10" imgW="1838046" imgH="1257334" progId="PBrush">
                  <p:embed/>
                </p:oleObj>
              </mc:Choice>
              <mc:Fallback>
                <p:oleObj name="Image Bitmap" r:id="rId10" imgW="1838046" imgH="1257334" progId="PBrush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209800"/>
                        <a:ext cx="1838325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81" name="Object 113"/>
          <p:cNvGraphicFramePr>
            <a:graphicFrameLocks noChangeAspect="1"/>
          </p:cNvGraphicFramePr>
          <p:nvPr/>
        </p:nvGraphicFramePr>
        <p:xfrm>
          <a:off x="685800" y="3962400"/>
          <a:ext cx="19431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6" name="Image Bitmap" r:id="rId12" imgW="1943546" imgH="1200336" progId="PBrush">
                  <p:embed/>
                </p:oleObj>
              </mc:Choice>
              <mc:Fallback>
                <p:oleObj name="Image Bitmap" r:id="rId12" imgW="1943546" imgH="1200336" progId="PBrush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962400"/>
                        <a:ext cx="19431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21"/>
          <p:cNvGrpSpPr>
            <a:grpSpLocks/>
          </p:cNvGrpSpPr>
          <p:nvPr/>
        </p:nvGrpSpPr>
        <p:grpSpPr bwMode="auto">
          <a:xfrm>
            <a:off x="914400" y="838200"/>
            <a:ext cx="2324100" cy="1314450"/>
            <a:chOff x="576" y="528"/>
            <a:chExt cx="1464" cy="828"/>
          </a:xfrm>
        </p:grpSpPr>
        <p:sp>
          <p:nvSpPr>
            <p:cNvPr id="2078" name="Line 114"/>
            <p:cNvSpPr>
              <a:spLocks noChangeShapeType="1"/>
            </p:cNvSpPr>
            <p:nvPr/>
          </p:nvSpPr>
          <p:spPr bwMode="auto">
            <a:xfrm>
              <a:off x="864" y="912"/>
              <a:ext cx="48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9" name="Line 115"/>
            <p:cNvSpPr>
              <a:spLocks noChangeShapeType="1"/>
            </p:cNvSpPr>
            <p:nvPr/>
          </p:nvSpPr>
          <p:spPr bwMode="auto">
            <a:xfrm flipH="1">
              <a:off x="912" y="912"/>
              <a:ext cx="48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080" name="Group 117"/>
            <p:cNvGrpSpPr>
              <a:grpSpLocks/>
            </p:cNvGrpSpPr>
            <p:nvPr/>
          </p:nvGrpSpPr>
          <p:grpSpPr bwMode="auto">
            <a:xfrm>
              <a:off x="576" y="528"/>
              <a:ext cx="1464" cy="828"/>
              <a:chOff x="576" y="528"/>
              <a:chExt cx="1464" cy="828"/>
            </a:xfrm>
          </p:grpSpPr>
          <p:graphicFrame>
            <p:nvGraphicFramePr>
              <p:cNvPr id="2054" name="Object 110"/>
              <p:cNvGraphicFramePr>
                <a:graphicFrameLocks noChangeAspect="1"/>
              </p:cNvGraphicFramePr>
              <p:nvPr/>
            </p:nvGraphicFramePr>
            <p:xfrm>
              <a:off x="576" y="528"/>
              <a:ext cx="1464" cy="8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7" name="Image Bitmap" r:id="rId14" imgW="2324162" imgH="1314381" progId="PBrush">
                      <p:embed/>
                    </p:oleObj>
                  </mc:Choice>
                  <mc:Fallback>
                    <p:oleObj name="Image Bitmap" r:id="rId14" imgW="2324162" imgH="1314381" progId="PBrush">
                      <p:embed/>
                      <p:pic>
                        <p:nvPicPr>
                          <p:cNvPr id="0" name="Object 1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6" y="528"/>
                            <a:ext cx="1464" cy="8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81" name="Oval 116"/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96" cy="48"/>
              </a:xfrm>
              <a:prstGeom prst="ellipse">
                <a:avLst/>
              </a:prstGeom>
              <a:gradFill rotWithShape="0">
                <a:gsLst>
                  <a:gs pos="0">
                    <a:srgbClr val="545C7F"/>
                  </a:gs>
                  <a:gs pos="100000">
                    <a:srgbClr val="6E79A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1287" name="Rectangle 119"/>
          <p:cNvSpPr>
            <a:spLocks noChangeArrowheads="1"/>
          </p:cNvSpPr>
          <p:nvPr/>
        </p:nvSpPr>
        <p:spPr bwMode="auto">
          <a:xfrm>
            <a:off x="609600" y="1905000"/>
            <a:ext cx="163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accrochage</a:t>
            </a:r>
          </a:p>
        </p:txBody>
      </p:sp>
      <p:sp>
        <p:nvSpPr>
          <p:cNvPr id="391288" name="Line 120"/>
          <p:cNvSpPr>
            <a:spLocks noChangeShapeType="1"/>
          </p:cNvSpPr>
          <p:nvPr/>
        </p:nvSpPr>
        <p:spPr bwMode="auto">
          <a:xfrm flipV="1">
            <a:off x="1295400" y="1676400"/>
            <a:ext cx="152400" cy="3810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391291" name="Object 1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6198623"/>
              </p:ext>
            </p:extLst>
          </p:nvPr>
        </p:nvGraphicFramePr>
        <p:xfrm>
          <a:off x="7315200" y="3926421"/>
          <a:ext cx="1721296" cy="643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8" name="Image Bitmap" r:id="rId16" imgW="2038293" imgH="752395" progId="PBrush">
                  <p:embed/>
                </p:oleObj>
              </mc:Choice>
              <mc:Fallback>
                <p:oleObj name="Image Bitmap" r:id="rId16" imgW="2038293" imgH="752395" progId="PBrush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-1266"/>
                      <a:stretch>
                        <a:fillRect/>
                      </a:stretch>
                    </p:blipFill>
                    <p:spPr bwMode="auto">
                      <a:xfrm>
                        <a:off x="7315200" y="3926421"/>
                        <a:ext cx="1721296" cy="6439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97"/>
          <p:cNvSpPr>
            <a:spLocks noChangeArrowheads="1"/>
          </p:cNvSpPr>
          <p:nvPr/>
        </p:nvSpPr>
        <p:spPr bwMode="auto">
          <a:xfrm>
            <a:off x="3352800" y="681335"/>
            <a:ext cx="19812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à</a:t>
            </a:r>
          </a:p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accrochage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068" name="Picture 20" descr="http://www.hellopro.fr/images/produit-2/9/1/6/commutateur-de-selection-452619.jpg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214" b="96679" l="5667" r="97667">
                        <a14:foregroundMark x1="9333" y1="77860" x2="7667" y2="65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3641" y="1495425"/>
            <a:ext cx="23091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9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9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9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277" grpId="0" animBg="1"/>
      <p:bldP spid="391272" grpId="0" animBg="1"/>
      <p:bldP spid="391271" grpId="0" animBg="1"/>
      <p:bldP spid="391264" grpId="0" autoUpdateAnimBg="0"/>
      <p:bldP spid="391266" grpId="0" autoUpdateAnimBg="0"/>
      <p:bldP spid="391267" grpId="0" autoUpdateAnimBg="0"/>
      <p:bldP spid="391268" grpId="0" autoUpdateAnimBg="0"/>
      <p:bldP spid="391269" grpId="0" autoUpdateAnimBg="0"/>
      <p:bldP spid="391270" grpId="0" autoUpdateAnimBg="0"/>
      <p:bldP spid="391273" grpId="0" animBg="1"/>
      <p:bldP spid="391274" grpId="0" animBg="1"/>
      <p:bldP spid="391275" grpId="0" animBg="1"/>
      <p:bldP spid="391287" grpId="0" autoUpdateAnimBg="0"/>
      <p:bldP spid="391288" grpId="0" animBg="1"/>
      <p:bldP spid="3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288" name="Freeform 96"/>
          <p:cNvSpPr>
            <a:spLocks/>
          </p:cNvSpPr>
          <p:nvPr/>
        </p:nvSpPr>
        <p:spPr bwMode="auto">
          <a:xfrm>
            <a:off x="4724400" y="3352800"/>
            <a:ext cx="5257800" cy="3638550"/>
          </a:xfrm>
          <a:custGeom>
            <a:avLst/>
            <a:gdLst>
              <a:gd name="T0" fmla="*/ 2147483647 w 2893"/>
              <a:gd name="T1" fmla="*/ 2147483647 h 2488"/>
              <a:gd name="T2" fmla="*/ 2147483647 w 2893"/>
              <a:gd name="T3" fmla="*/ 2147483647 h 2488"/>
              <a:gd name="T4" fmla="*/ 2147483647 w 2893"/>
              <a:gd name="T5" fmla="*/ 2147483647 h 2488"/>
              <a:gd name="T6" fmla="*/ 2147483647 w 2893"/>
              <a:gd name="T7" fmla="*/ 2147483647 h 2488"/>
              <a:gd name="T8" fmla="*/ 2147483647 w 2893"/>
              <a:gd name="T9" fmla="*/ 2147483647 h 2488"/>
              <a:gd name="T10" fmla="*/ 2147483647 w 2893"/>
              <a:gd name="T11" fmla="*/ 2147483647 h 2488"/>
              <a:gd name="T12" fmla="*/ 2147483647 w 2893"/>
              <a:gd name="T13" fmla="*/ 2147483647 h 2488"/>
              <a:gd name="T14" fmla="*/ 2147483647 w 2893"/>
              <a:gd name="T15" fmla="*/ 2147483647 h 2488"/>
              <a:gd name="T16" fmla="*/ 2147483647 w 2893"/>
              <a:gd name="T17" fmla="*/ 2147483647 h 2488"/>
              <a:gd name="T18" fmla="*/ 2147483647 w 2893"/>
              <a:gd name="T19" fmla="*/ 2147483647 h 2488"/>
              <a:gd name="T20" fmla="*/ 2147483647 w 2893"/>
              <a:gd name="T21" fmla="*/ 2147483647 h 2488"/>
              <a:gd name="T22" fmla="*/ 2147483647 w 2893"/>
              <a:gd name="T23" fmla="*/ 2147483647 h 2488"/>
              <a:gd name="T24" fmla="*/ 2147483647 w 2893"/>
              <a:gd name="T25" fmla="*/ 2147483647 h 2488"/>
              <a:gd name="T26" fmla="*/ 2147483647 w 2893"/>
              <a:gd name="T27" fmla="*/ 2147483647 h 2488"/>
              <a:gd name="T28" fmla="*/ 2147483647 w 2893"/>
              <a:gd name="T29" fmla="*/ 2147483647 h 2488"/>
              <a:gd name="T30" fmla="*/ 2147483647 w 2893"/>
              <a:gd name="T31" fmla="*/ 2147483647 h 2488"/>
              <a:gd name="T32" fmla="*/ 2147483647 w 2893"/>
              <a:gd name="T33" fmla="*/ 2147483647 h 2488"/>
              <a:gd name="T34" fmla="*/ 2147483647 w 2893"/>
              <a:gd name="T35" fmla="*/ 2147483647 h 2488"/>
              <a:gd name="T36" fmla="*/ 2147483647 w 2893"/>
              <a:gd name="T37" fmla="*/ 2147483647 h 2488"/>
              <a:gd name="T38" fmla="*/ 2147483647 w 2893"/>
              <a:gd name="T39" fmla="*/ 2147483647 h 2488"/>
              <a:gd name="T40" fmla="*/ 2147483647 w 2893"/>
              <a:gd name="T41" fmla="*/ 2147483647 h 2488"/>
              <a:gd name="T42" fmla="*/ 2147483647 w 2893"/>
              <a:gd name="T43" fmla="*/ 2147483647 h 2488"/>
              <a:gd name="T44" fmla="*/ 2147483647 w 2893"/>
              <a:gd name="T45" fmla="*/ 2147483647 h 2488"/>
              <a:gd name="T46" fmla="*/ 2147483647 w 2893"/>
              <a:gd name="T47" fmla="*/ 2147483647 h 2488"/>
              <a:gd name="T48" fmla="*/ 2147483647 w 2893"/>
              <a:gd name="T49" fmla="*/ 2147483647 h 2488"/>
              <a:gd name="T50" fmla="*/ 2147483647 w 2893"/>
              <a:gd name="T51" fmla="*/ 2147483647 h 2488"/>
              <a:gd name="T52" fmla="*/ 2147483647 w 2893"/>
              <a:gd name="T53" fmla="*/ 2147483647 h 2488"/>
              <a:gd name="T54" fmla="*/ 2147483647 w 2893"/>
              <a:gd name="T55" fmla="*/ 2147483647 h 2488"/>
              <a:gd name="T56" fmla="*/ 2147483647 w 2893"/>
              <a:gd name="T57" fmla="*/ 2147483647 h 2488"/>
              <a:gd name="T58" fmla="*/ 2147483647 w 2893"/>
              <a:gd name="T59" fmla="*/ 2147483647 h 2488"/>
              <a:gd name="T60" fmla="*/ 2147483647 w 2893"/>
              <a:gd name="T61" fmla="*/ 2147483647 h 2488"/>
              <a:gd name="T62" fmla="*/ 2147483647 w 2893"/>
              <a:gd name="T63" fmla="*/ 2147483647 h 2488"/>
              <a:gd name="T64" fmla="*/ 2147483647 w 2893"/>
              <a:gd name="T65" fmla="*/ 2147483647 h 2488"/>
              <a:gd name="T66" fmla="*/ 2147483647 w 2893"/>
              <a:gd name="T67" fmla="*/ 2147483647 h 2488"/>
              <a:gd name="T68" fmla="*/ 2147483647 w 2893"/>
              <a:gd name="T69" fmla="*/ 2147483647 h 2488"/>
              <a:gd name="T70" fmla="*/ 2147483647 w 2893"/>
              <a:gd name="T71" fmla="*/ 2147483647 h 24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93"/>
              <a:gd name="T109" fmla="*/ 0 h 2488"/>
              <a:gd name="T110" fmla="*/ 2893 w 2893"/>
              <a:gd name="T111" fmla="*/ 2488 h 248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93" h="2488">
                <a:moveTo>
                  <a:pt x="108" y="2272"/>
                </a:moveTo>
                <a:cubicBezTo>
                  <a:pt x="104" y="2260"/>
                  <a:pt x="102" y="2247"/>
                  <a:pt x="96" y="2236"/>
                </a:cubicBezTo>
                <a:cubicBezTo>
                  <a:pt x="82" y="2211"/>
                  <a:pt x="48" y="2164"/>
                  <a:pt x="48" y="2164"/>
                </a:cubicBezTo>
                <a:cubicBezTo>
                  <a:pt x="54" y="1967"/>
                  <a:pt x="0" y="1828"/>
                  <a:pt x="96" y="1684"/>
                </a:cubicBezTo>
                <a:cubicBezTo>
                  <a:pt x="100" y="1472"/>
                  <a:pt x="97" y="1260"/>
                  <a:pt x="108" y="1048"/>
                </a:cubicBezTo>
                <a:cubicBezTo>
                  <a:pt x="109" y="1023"/>
                  <a:pt x="132" y="976"/>
                  <a:pt x="132" y="976"/>
                </a:cubicBezTo>
                <a:cubicBezTo>
                  <a:pt x="136" y="944"/>
                  <a:pt x="142" y="912"/>
                  <a:pt x="144" y="880"/>
                </a:cubicBezTo>
                <a:cubicBezTo>
                  <a:pt x="150" y="796"/>
                  <a:pt x="147" y="712"/>
                  <a:pt x="156" y="628"/>
                </a:cubicBezTo>
                <a:cubicBezTo>
                  <a:pt x="162" y="573"/>
                  <a:pt x="185" y="555"/>
                  <a:pt x="204" y="508"/>
                </a:cubicBezTo>
                <a:cubicBezTo>
                  <a:pt x="204" y="508"/>
                  <a:pt x="234" y="418"/>
                  <a:pt x="240" y="400"/>
                </a:cubicBezTo>
                <a:cubicBezTo>
                  <a:pt x="250" y="370"/>
                  <a:pt x="261" y="294"/>
                  <a:pt x="276" y="268"/>
                </a:cubicBezTo>
                <a:cubicBezTo>
                  <a:pt x="283" y="255"/>
                  <a:pt x="300" y="252"/>
                  <a:pt x="312" y="244"/>
                </a:cubicBezTo>
                <a:cubicBezTo>
                  <a:pt x="339" y="204"/>
                  <a:pt x="404" y="164"/>
                  <a:pt x="456" y="160"/>
                </a:cubicBezTo>
                <a:cubicBezTo>
                  <a:pt x="604" y="149"/>
                  <a:pt x="900" y="136"/>
                  <a:pt x="900" y="136"/>
                </a:cubicBezTo>
                <a:cubicBezTo>
                  <a:pt x="1444" y="0"/>
                  <a:pt x="723" y="110"/>
                  <a:pt x="2388" y="124"/>
                </a:cubicBezTo>
                <a:cubicBezTo>
                  <a:pt x="2533" y="133"/>
                  <a:pt x="2572" y="137"/>
                  <a:pt x="2688" y="160"/>
                </a:cubicBezTo>
                <a:cubicBezTo>
                  <a:pt x="2705" y="186"/>
                  <a:pt x="2779" y="302"/>
                  <a:pt x="2784" y="316"/>
                </a:cubicBezTo>
                <a:cubicBezTo>
                  <a:pt x="2792" y="340"/>
                  <a:pt x="2800" y="364"/>
                  <a:pt x="2808" y="388"/>
                </a:cubicBezTo>
                <a:cubicBezTo>
                  <a:pt x="2812" y="400"/>
                  <a:pt x="2816" y="412"/>
                  <a:pt x="2820" y="424"/>
                </a:cubicBezTo>
                <a:cubicBezTo>
                  <a:pt x="2824" y="436"/>
                  <a:pt x="2832" y="460"/>
                  <a:pt x="2832" y="460"/>
                </a:cubicBezTo>
                <a:cubicBezTo>
                  <a:pt x="2841" y="589"/>
                  <a:pt x="2856" y="715"/>
                  <a:pt x="2868" y="844"/>
                </a:cubicBezTo>
                <a:cubicBezTo>
                  <a:pt x="2863" y="1075"/>
                  <a:pt x="2893" y="1429"/>
                  <a:pt x="2808" y="1684"/>
                </a:cubicBezTo>
                <a:cubicBezTo>
                  <a:pt x="2804" y="1726"/>
                  <a:pt x="2796" y="1826"/>
                  <a:pt x="2784" y="1876"/>
                </a:cubicBezTo>
                <a:cubicBezTo>
                  <a:pt x="2778" y="1901"/>
                  <a:pt x="2760" y="1948"/>
                  <a:pt x="2760" y="1948"/>
                </a:cubicBezTo>
                <a:cubicBezTo>
                  <a:pt x="2751" y="2022"/>
                  <a:pt x="2736" y="2090"/>
                  <a:pt x="2724" y="2164"/>
                </a:cubicBezTo>
                <a:cubicBezTo>
                  <a:pt x="2723" y="2167"/>
                  <a:pt x="2705" y="2263"/>
                  <a:pt x="2700" y="2272"/>
                </a:cubicBezTo>
                <a:cubicBezTo>
                  <a:pt x="2681" y="2306"/>
                  <a:pt x="2636" y="2346"/>
                  <a:pt x="2604" y="2368"/>
                </a:cubicBezTo>
                <a:cubicBezTo>
                  <a:pt x="2584" y="2428"/>
                  <a:pt x="2604" y="2400"/>
                  <a:pt x="2520" y="2428"/>
                </a:cubicBezTo>
                <a:cubicBezTo>
                  <a:pt x="2506" y="2433"/>
                  <a:pt x="2498" y="2449"/>
                  <a:pt x="2484" y="2452"/>
                </a:cubicBezTo>
                <a:cubicBezTo>
                  <a:pt x="2400" y="2473"/>
                  <a:pt x="2306" y="2471"/>
                  <a:pt x="2220" y="2488"/>
                </a:cubicBezTo>
                <a:cubicBezTo>
                  <a:pt x="2004" y="2484"/>
                  <a:pt x="1788" y="2483"/>
                  <a:pt x="1572" y="2476"/>
                </a:cubicBezTo>
                <a:cubicBezTo>
                  <a:pt x="1428" y="2472"/>
                  <a:pt x="1324" y="2437"/>
                  <a:pt x="1176" y="2428"/>
                </a:cubicBezTo>
                <a:cubicBezTo>
                  <a:pt x="988" y="2381"/>
                  <a:pt x="831" y="2387"/>
                  <a:pt x="624" y="2380"/>
                </a:cubicBezTo>
                <a:cubicBezTo>
                  <a:pt x="556" y="2357"/>
                  <a:pt x="505" y="2332"/>
                  <a:pt x="432" y="2320"/>
                </a:cubicBezTo>
                <a:cubicBezTo>
                  <a:pt x="392" y="2300"/>
                  <a:pt x="279" y="2244"/>
                  <a:pt x="228" y="2248"/>
                </a:cubicBezTo>
                <a:cubicBezTo>
                  <a:pt x="187" y="2251"/>
                  <a:pt x="148" y="2264"/>
                  <a:pt x="108" y="2272"/>
                </a:cubicBezTo>
                <a:close/>
              </a:path>
            </a:pathLst>
          </a:custGeom>
          <a:gradFill rotWithShape="0">
            <a:gsLst>
              <a:gs pos="0">
                <a:srgbClr val="E3E3DC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>
              <a:rot lat="0" lon="20699991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2286" name="Freeform 94"/>
          <p:cNvSpPr>
            <a:spLocks/>
          </p:cNvSpPr>
          <p:nvPr/>
        </p:nvSpPr>
        <p:spPr bwMode="auto">
          <a:xfrm>
            <a:off x="371475" y="3524250"/>
            <a:ext cx="4464050" cy="3460750"/>
          </a:xfrm>
          <a:custGeom>
            <a:avLst/>
            <a:gdLst>
              <a:gd name="T0" fmla="*/ 2147483647 w 2812"/>
              <a:gd name="T1" fmla="*/ 2147483647 h 2180"/>
              <a:gd name="T2" fmla="*/ 2147483647 w 2812"/>
              <a:gd name="T3" fmla="*/ 2147483647 h 2180"/>
              <a:gd name="T4" fmla="*/ 2147483647 w 2812"/>
              <a:gd name="T5" fmla="*/ 2147483647 h 2180"/>
              <a:gd name="T6" fmla="*/ 2147483647 w 2812"/>
              <a:gd name="T7" fmla="*/ 2147483647 h 2180"/>
              <a:gd name="T8" fmla="*/ 2147483647 w 2812"/>
              <a:gd name="T9" fmla="*/ 2147483647 h 2180"/>
              <a:gd name="T10" fmla="*/ 2147483647 w 2812"/>
              <a:gd name="T11" fmla="*/ 2147483647 h 2180"/>
              <a:gd name="T12" fmla="*/ 2147483647 w 2812"/>
              <a:gd name="T13" fmla="*/ 0 h 2180"/>
              <a:gd name="T14" fmla="*/ 2147483647 w 2812"/>
              <a:gd name="T15" fmla="*/ 2147483647 h 2180"/>
              <a:gd name="T16" fmla="*/ 2147483647 w 2812"/>
              <a:gd name="T17" fmla="*/ 2147483647 h 2180"/>
              <a:gd name="T18" fmla="*/ 2147483647 w 2812"/>
              <a:gd name="T19" fmla="*/ 2147483647 h 2180"/>
              <a:gd name="T20" fmla="*/ 2147483647 w 2812"/>
              <a:gd name="T21" fmla="*/ 2147483647 h 2180"/>
              <a:gd name="T22" fmla="*/ 2147483647 w 2812"/>
              <a:gd name="T23" fmla="*/ 2147483647 h 2180"/>
              <a:gd name="T24" fmla="*/ 2147483647 w 2812"/>
              <a:gd name="T25" fmla="*/ 2147483647 h 2180"/>
              <a:gd name="T26" fmla="*/ 2147483647 w 2812"/>
              <a:gd name="T27" fmla="*/ 2147483647 h 2180"/>
              <a:gd name="T28" fmla="*/ 2147483647 w 2812"/>
              <a:gd name="T29" fmla="*/ 2147483647 h 2180"/>
              <a:gd name="T30" fmla="*/ 2147483647 w 2812"/>
              <a:gd name="T31" fmla="*/ 2147483647 h 2180"/>
              <a:gd name="T32" fmla="*/ 2147483647 w 2812"/>
              <a:gd name="T33" fmla="*/ 2147483647 h 2180"/>
              <a:gd name="T34" fmla="*/ 2147483647 w 2812"/>
              <a:gd name="T35" fmla="*/ 2147483647 h 2180"/>
              <a:gd name="T36" fmla="*/ 2147483647 w 2812"/>
              <a:gd name="T37" fmla="*/ 2147483647 h 2180"/>
              <a:gd name="T38" fmla="*/ 2147483647 w 2812"/>
              <a:gd name="T39" fmla="*/ 2147483647 h 2180"/>
              <a:gd name="T40" fmla="*/ 2147483647 w 2812"/>
              <a:gd name="T41" fmla="*/ 2147483647 h 2180"/>
              <a:gd name="T42" fmla="*/ 2147483647 w 2812"/>
              <a:gd name="T43" fmla="*/ 2147483647 h 2180"/>
              <a:gd name="T44" fmla="*/ 2147483647 w 2812"/>
              <a:gd name="T45" fmla="*/ 2147483647 h 2180"/>
              <a:gd name="T46" fmla="*/ 2147483647 w 2812"/>
              <a:gd name="T47" fmla="*/ 2147483647 h 2180"/>
              <a:gd name="T48" fmla="*/ 2147483647 w 2812"/>
              <a:gd name="T49" fmla="*/ 2147483647 h 21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812"/>
              <a:gd name="T76" fmla="*/ 0 h 2180"/>
              <a:gd name="T77" fmla="*/ 2812 w 2812"/>
              <a:gd name="T78" fmla="*/ 2180 h 21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812" h="2180">
                <a:moveTo>
                  <a:pt x="150" y="1332"/>
                </a:moveTo>
                <a:cubicBezTo>
                  <a:pt x="144" y="1141"/>
                  <a:pt x="162" y="959"/>
                  <a:pt x="102" y="780"/>
                </a:cubicBezTo>
                <a:cubicBezTo>
                  <a:pt x="110" y="488"/>
                  <a:pt x="6" y="315"/>
                  <a:pt x="258" y="252"/>
                </a:cubicBezTo>
                <a:cubicBezTo>
                  <a:pt x="318" y="212"/>
                  <a:pt x="286" y="240"/>
                  <a:pt x="342" y="156"/>
                </a:cubicBezTo>
                <a:cubicBezTo>
                  <a:pt x="349" y="145"/>
                  <a:pt x="346" y="130"/>
                  <a:pt x="354" y="120"/>
                </a:cubicBezTo>
                <a:cubicBezTo>
                  <a:pt x="363" y="109"/>
                  <a:pt x="378" y="104"/>
                  <a:pt x="390" y="96"/>
                </a:cubicBezTo>
                <a:cubicBezTo>
                  <a:pt x="447" y="11"/>
                  <a:pt x="561" y="10"/>
                  <a:pt x="654" y="0"/>
                </a:cubicBezTo>
                <a:cubicBezTo>
                  <a:pt x="1154" y="4"/>
                  <a:pt x="1654" y="4"/>
                  <a:pt x="2154" y="12"/>
                </a:cubicBezTo>
                <a:cubicBezTo>
                  <a:pt x="2223" y="13"/>
                  <a:pt x="2323" y="53"/>
                  <a:pt x="2394" y="60"/>
                </a:cubicBezTo>
                <a:cubicBezTo>
                  <a:pt x="2461" y="82"/>
                  <a:pt x="2520" y="122"/>
                  <a:pt x="2586" y="144"/>
                </a:cubicBezTo>
                <a:cubicBezTo>
                  <a:pt x="2597" y="231"/>
                  <a:pt x="2598" y="245"/>
                  <a:pt x="2634" y="312"/>
                </a:cubicBezTo>
                <a:cubicBezTo>
                  <a:pt x="2651" y="343"/>
                  <a:pt x="2682" y="408"/>
                  <a:pt x="2682" y="408"/>
                </a:cubicBezTo>
                <a:cubicBezTo>
                  <a:pt x="2692" y="490"/>
                  <a:pt x="2710" y="568"/>
                  <a:pt x="2730" y="648"/>
                </a:cubicBezTo>
                <a:cubicBezTo>
                  <a:pt x="2734" y="944"/>
                  <a:pt x="2742" y="1240"/>
                  <a:pt x="2742" y="1536"/>
                </a:cubicBezTo>
                <a:cubicBezTo>
                  <a:pt x="2742" y="1560"/>
                  <a:pt x="2812" y="1901"/>
                  <a:pt x="2682" y="1944"/>
                </a:cubicBezTo>
                <a:cubicBezTo>
                  <a:pt x="2525" y="2180"/>
                  <a:pt x="2320" y="2104"/>
                  <a:pt x="2034" y="2112"/>
                </a:cubicBezTo>
                <a:cubicBezTo>
                  <a:pt x="1941" y="2135"/>
                  <a:pt x="1854" y="2149"/>
                  <a:pt x="1758" y="2160"/>
                </a:cubicBezTo>
                <a:cubicBezTo>
                  <a:pt x="1492" y="2153"/>
                  <a:pt x="1363" y="2143"/>
                  <a:pt x="1134" y="2124"/>
                </a:cubicBezTo>
                <a:cubicBezTo>
                  <a:pt x="1042" y="2093"/>
                  <a:pt x="953" y="2071"/>
                  <a:pt x="858" y="2052"/>
                </a:cubicBezTo>
                <a:cubicBezTo>
                  <a:pt x="808" y="2042"/>
                  <a:pt x="728" y="2079"/>
                  <a:pt x="678" y="2076"/>
                </a:cubicBezTo>
                <a:cubicBezTo>
                  <a:pt x="558" y="2069"/>
                  <a:pt x="486" y="2068"/>
                  <a:pt x="366" y="2064"/>
                </a:cubicBezTo>
                <a:cubicBezTo>
                  <a:pt x="299" y="2051"/>
                  <a:pt x="324" y="2106"/>
                  <a:pt x="282" y="2088"/>
                </a:cubicBezTo>
                <a:cubicBezTo>
                  <a:pt x="240" y="2070"/>
                  <a:pt x="138" y="2070"/>
                  <a:pt x="114" y="1956"/>
                </a:cubicBezTo>
                <a:cubicBezTo>
                  <a:pt x="0" y="1785"/>
                  <a:pt x="138" y="1586"/>
                  <a:pt x="138" y="1404"/>
                </a:cubicBezTo>
                <a:lnTo>
                  <a:pt x="150" y="1332"/>
                </a:lnTo>
                <a:close/>
              </a:path>
            </a:pathLst>
          </a:custGeom>
          <a:gradFill rotWithShape="0">
            <a:gsLst>
              <a:gs pos="0">
                <a:srgbClr val="D2A58F"/>
              </a:gs>
              <a:gs pos="100000">
                <a:srgbClr val="99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2194" name="Rectangle 2"/>
          <p:cNvSpPr>
            <a:spLocks noChangeArrowheads="1"/>
          </p:cNvSpPr>
          <p:nvPr/>
        </p:nvSpPr>
        <p:spPr bwMode="auto">
          <a:xfrm rot="-5400000">
            <a:off x="-3200400" y="24384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2195" name="Rectangle 3"/>
          <p:cNvSpPr>
            <a:spLocks noChangeArrowheads="1"/>
          </p:cNvSpPr>
          <p:nvPr/>
        </p:nvSpPr>
        <p:spPr bwMode="auto">
          <a:xfrm>
            <a:off x="92075" y="0"/>
            <a:ext cx="79216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détecteurs, symbole « - B. ou - S. » :</a:t>
            </a:r>
          </a:p>
        </p:txBody>
      </p:sp>
      <p:sp>
        <p:nvSpPr>
          <p:cNvPr id="392196" name="Rectangle 4"/>
          <p:cNvSpPr>
            <a:spLocks noChangeArrowheads="1"/>
          </p:cNvSpPr>
          <p:nvPr/>
        </p:nvSpPr>
        <p:spPr bwMode="auto">
          <a:xfrm>
            <a:off x="874713" y="723900"/>
            <a:ext cx="7354887" cy="2647950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Ces composants interviennent pour indiquer l ’état du système physique à ce que l ’on appelle la partie commande de ce système ( partie commande: PC, système physique  = partie opérative PO). Le symbole que l ’on mettra dans le schéma est: - B   avec en plus le chiffre servant de repère. ( -S.  Si  il s’agit de détecteurs type fin de course à action mécanique ).  </a:t>
            </a:r>
          </a:p>
        </p:txBody>
      </p:sp>
      <p:pic>
        <p:nvPicPr>
          <p:cNvPr id="392263" name="Picture 7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0" y="5276850"/>
            <a:ext cx="8429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4" name="Picture 7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5295900"/>
            <a:ext cx="11588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5" name="Picture 7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257800"/>
            <a:ext cx="9477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6" name="Picture 7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5650" y="3505200"/>
            <a:ext cx="615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8" name="Picture 76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4874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74" name="Picture 82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8275" y="5295900"/>
            <a:ext cx="12287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620713" y="3657600"/>
            <a:ext cx="1655762" cy="1257300"/>
            <a:chOff x="391" y="2304"/>
            <a:chExt cx="1043" cy="792"/>
          </a:xfrm>
        </p:grpSpPr>
        <p:sp>
          <p:nvSpPr>
            <p:cNvPr id="31787" name="Line 7"/>
            <p:cNvSpPr>
              <a:spLocks noChangeShapeType="1"/>
            </p:cNvSpPr>
            <p:nvPr/>
          </p:nvSpPr>
          <p:spPr bwMode="auto">
            <a:xfrm flipH="1">
              <a:off x="909" y="2304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88" name="Oval 8"/>
            <p:cNvSpPr>
              <a:spLocks noChangeArrowheads="1"/>
            </p:cNvSpPr>
            <p:nvPr/>
          </p:nvSpPr>
          <p:spPr bwMode="auto">
            <a:xfrm>
              <a:off x="861" y="2539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A5645D"/>
                </a:gs>
                <a:gs pos="100000">
                  <a:srgbClr val="B76F67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89" name="Line 9"/>
            <p:cNvSpPr>
              <a:spLocks noChangeShapeType="1"/>
            </p:cNvSpPr>
            <p:nvPr/>
          </p:nvSpPr>
          <p:spPr bwMode="auto">
            <a:xfrm>
              <a:off x="774" y="2539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06" name="Rectangle 14"/>
            <p:cNvSpPr>
              <a:spLocks noChangeArrowheads="1"/>
            </p:cNvSpPr>
            <p:nvPr/>
          </p:nvSpPr>
          <p:spPr bwMode="auto">
            <a:xfrm rot="-5400000">
              <a:off x="674" y="281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2207" name="Rectangle 15"/>
            <p:cNvSpPr>
              <a:spLocks noChangeArrowheads="1"/>
            </p:cNvSpPr>
            <p:nvPr/>
          </p:nvSpPr>
          <p:spPr bwMode="auto">
            <a:xfrm rot="-5400000">
              <a:off x="674" y="237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1792" name="Line 32"/>
            <p:cNvSpPr>
              <a:spLocks noChangeShapeType="1"/>
            </p:cNvSpPr>
            <p:nvPr/>
          </p:nvSpPr>
          <p:spPr bwMode="auto">
            <a:xfrm>
              <a:off x="738" y="2640"/>
              <a:ext cx="144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93" name="Line 33"/>
            <p:cNvSpPr>
              <a:spLocks noChangeShapeType="1"/>
            </p:cNvSpPr>
            <p:nvPr/>
          </p:nvSpPr>
          <p:spPr bwMode="auto">
            <a:xfrm flipV="1">
              <a:off x="738" y="2592"/>
              <a:ext cx="48" cy="4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5" name="Rectangle 83"/>
            <p:cNvSpPr>
              <a:spLocks noChangeArrowheads="1"/>
            </p:cNvSpPr>
            <p:nvPr/>
          </p:nvSpPr>
          <p:spPr bwMode="auto">
            <a:xfrm>
              <a:off x="391" y="2544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-S1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795" name="Line 26"/>
            <p:cNvSpPr>
              <a:spLocks noChangeShapeType="1"/>
            </p:cNvSpPr>
            <p:nvPr/>
          </p:nvSpPr>
          <p:spPr bwMode="auto">
            <a:xfrm flipH="1">
              <a:off x="1333" y="2309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6" name="Oval 27"/>
            <p:cNvSpPr>
              <a:spLocks noChangeArrowheads="1"/>
            </p:cNvSpPr>
            <p:nvPr/>
          </p:nvSpPr>
          <p:spPr bwMode="auto">
            <a:xfrm>
              <a:off x="1292" y="2544"/>
              <a:ext cx="99" cy="273"/>
            </a:xfrm>
            <a:prstGeom prst="ellipse">
              <a:avLst/>
            </a:prstGeom>
            <a:solidFill>
              <a:srgbClr val="B56B63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7" name="Line 28"/>
            <p:cNvSpPr>
              <a:spLocks noChangeShapeType="1"/>
            </p:cNvSpPr>
            <p:nvPr/>
          </p:nvSpPr>
          <p:spPr bwMode="auto">
            <a:xfrm flipH="1">
              <a:off x="1334" y="2517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8" name="Line 29"/>
            <p:cNvSpPr>
              <a:spLocks noChangeShapeType="1"/>
            </p:cNvSpPr>
            <p:nvPr/>
          </p:nvSpPr>
          <p:spPr bwMode="auto">
            <a:xfrm>
              <a:off x="1333" y="2546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22" name="Rectangle 30"/>
            <p:cNvSpPr>
              <a:spLocks noChangeArrowheads="1"/>
            </p:cNvSpPr>
            <p:nvPr/>
          </p:nvSpPr>
          <p:spPr bwMode="auto">
            <a:xfrm rot="-5400000">
              <a:off x="1100" y="2822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392223" name="Rectangle 31"/>
            <p:cNvSpPr>
              <a:spLocks noChangeArrowheads="1"/>
            </p:cNvSpPr>
            <p:nvPr/>
          </p:nvSpPr>
          <p:spPr bwMode="auto">
            <a:xfrm rot="-5400000">
              <a:off x="1107" y="2357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31801" name="Line 36"/>
            <p:cNvSpPr>
              <a:spLocks noChangeShapeType="1"/>
            </p:cNvSpPr>
            <p:nvPr/>
          </p:nvSpPr>
          <p:spPr bwMode="auto">
            <a:xfrm flipH="1" flipV="1">
              <a:off x="1286" y="2613"/>
              <a:ext cx="48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02" name="Line 37"/>
            <p:cNvSpPr>
              <a:spLocks noChangeShapeType="1"/>
            </p:cNvSpPr>
            <p:nvPr/>
          </p:nvSpPr>
          <p:spPr bwMode="auto">
            <a:xfrm>
              <a:off x="1286" y="2613"/>
              <a:ext cx="9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6" name="Rectangle 84"/>
            <p:cNvSpPr>
              <a:spLocks noChangeArrowheads="1"/>
            </p:cNvSpPr>
            <p:nvPr/>
          </p:nvSpPr>
          <p:spPr bwMode="auto">
            <a:xfrm>
              <a:off x="960" y="2544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-S2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3" name="Group 97"/>
          <p:cNvGrpSpPr>
            <a:grpSpLocks/>
          </p:cNvGrpSpPr>
          <p:nvPr/>
        </p:nvGrpSpPr>
        <p:grpSpPr bwMode="auto">
          <a:xfrm>
            <a:off x="6400800" y="5257800"/>
            <a:ext cx="2667000" cy="1316038"/>
            <a:chOff x="4032" y="3312"/>
            <a:chExt cx="1680" cy="829"/>
          </a:xfrm>
        </p:grpSpPr>
        <p:sp>
          <p:nvSpPr>
            <p:cNvPr id="31765" name="Line 41"/>
            <p:cNvSpPr>
              <a:spLocks noChangeShapeType="1"/>
            </p:cNvSpPr>
            <p:nvPr/>
          </p:nvSpPr>
          <p:spPr bwMode="auto">
            <a:xfrm flipH="1">
              <a:off x="4893" y="3371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66" name="Oval 42"/>
            <p:cNvSpPr>
              <a:spLocks noChangeArrowheads="1"/>
            </p:cNvSpPr>
            <p:nvPr/>
          </p:nvSpPr>
          <p:spPr bwMode="auto">
            <a:xfrm>
              <a:off x="4845" y="3606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C5C5BA"/>
                </a:gs>
                <a:gs pos="100000">
                  <a:srgbClr val="B1B1A1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67" name="Line 43"/>
            <p:cNvSpPr>
              <a:spLocks noChangeShapeType="1"/>
            </p:cNvSpPr>
            <p:nvPr/>
          </p:nvSpPr>
          <p:spPr bwMode="auto">
            <a:xfrm>
              <a:off x="4758" y="3606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36" name="Rectangle 44"/>
            <p:cNvSpPr>
              <a:spLocks noChangeArrowheads="1"/>
            </p:cNvSpPr>
            <p:nvPr/>
          </p:nvSpPr>
          <p:spPr bwMode="auto">
            <a:xfrm rot="-5400000">
              <a:off x="4659" y="3882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2237" name="Rectangle 45"/>
            <p:cNvSpPr>
              <a:spLocks noChangeArrowheads="1"/>
            </p:cNvSpPr>
            <p:nvPr/>
          </p:nvSpPr>
          <p:spPr bwMode="auto">
            <a:xfrm rot="-5400000">
              <a:off x="4659" y="3442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1770" name="Line 58"/>
            <p:cNvSpPr>
              <a:spLocks noChangeShapeType="1"/>
            </p:cNvSpPr>
            <p:nvPr/>
          </p:nvSpPr>
          <p:spPr bwMode="auto">
            <a:xfrm flipH="1">
              <a:off x="4567" y="3755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1771" name="Group 64"/>
            <p:cNvGrpSpPr>
              <a:grpSpLocks/>
            </p:cNvGrpSpPr>
            <p:nvPr/>
          </p:nvGrpSpPr>
          <p:grpSpPr bwMode="auto">
            <a:xfrm>
              <a:off x="4375" y="3659"/>
              <a:ext cx="192" cy="210"/>
              <a:chOff x="672" y="3648"/>
              <a:chExt cx="192" cy="210"/>
            </a:xfrm>
          </p:grpSpPr>
          <p:sp>
            <p:nvSpPr>
              <p:cNvPr id="31784" name="Rectangle 61"/>
              <p:cNvSpPr>
                <a:spLocks noChangeArrowheads="1"/>
              </p:cNvSpPr>
              <p:nvPr/>
            </p:nvSpPr>
            <p:spPr bwMode="auto">
              <a:xfrm rot="2573669">
                <a:off x="672" y="3648"/>
                <a:ext cx="192" cy="192"/>
              </a:xfrm>
              <a:prstGeom prst="rect">
                <a:avLst/>
              </a:prstGeom>
              <a:noFill/>
              <a:ln w="412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785" name="Line 62"/>
              <p:cNvSpPr>
                <a:spLocks noChangeShapeType="1"/>
              </p:cNvSpPr>
              <p:nvPr/>
            </p:nvSpPr>
            <p:spPr bwMode="auto">
              <a:xfrm>
                <a:off x="744" y="3648"/>
                <a:ext cx="0" cy="2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786" name="Line 63"/>
              <p:cNvSpPr>
                <a:spLocks noChangeShapeType="1"/>
              </p:cNvSpPr>
              <p:nvPr/>
            </p:nvSpPr>
            <p:spPr bwMode="auto">
              <a:xfrm>
                <a:off x="792" y="3648"/>
                <a:ext cx="0" cy="2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772" name="Line 49"/>
            <p:cNvSpPr>
              <a:spLocks noChangeShapeType="1"/>
            </p:cNvSpPr>
            <p:nvPr/>
          </p:nvSpPr>
          <p:spPr bwMode="auto">
            <a:xfrm flipH="1">
              <a:off x="5611" y="3317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3" name="Oval 50"/>
            <p:cNvSpPr>
              <a:spLocks noChangeArrowheads="1"/>
            </p:cNvSpPr>
            <p:nvPr/>
          </p:nvSpPr>
          <p:spPr bwMode="auto">
            <a:xfrm>
              <a:off x="5570" y="3552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70705C"/>
                </a:gs>
                <a:gs pos="100000">
                  <a:srgbClr val="3E3E33"/>
                </a:gs>
              </a:gsLst>
              <a:lin ang="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4" name="Line 51"/>
            <p:cNvSpPr>
              <a:spLocks noChangeShapeType="1"/>
            </p:cNvSpPr>
            <p:nvPr/>
          </p:nvSpPr>
          <p:spPr bwMode="auto">
            <a:xfrm flipH="1">
              <a:off x="5612" y="3525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5" name="Line 52"/>
            <p:cNvSpPr>
              <a:spLocks noChangeShapeType="1"/>
            </p:cNvSpPr>
            <p:nvPr/>
          </p:nvSpPr>
          <p:spPr bwMode="auto">
            <a:xfrm>
              <a:off x="5611" y="355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45" name="Rectangle 53"/>
            <p:cNvSpPr>
              <a:spLocks noChangeArrowheads="1"/>
            </p:cNvSpPr>
            <p:nvPr/>
          </p:nvSpPr>
          <p:spPr bwMode="auto">
            <a:xfrm rot="-5400000">
              <a:off x="5378" y="3830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392246" name="Rectangle 54"/>
            <p:cNvSpPr>
              <a:spLocks noChangeArrowheads="1"/>
            </p:cNvSpPr>
            <p:nvPr/>
          </p:nvSpPr>
          <p:spPr bwMode="auto">
            <a:xfrm rot="-5400000">
              <a:off x="5385" y="33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31778" name="Line 57"/>
            <p:cNvSpPr>
              <a:spLocks noChangeShapeType="1"/>
            </p:cNvSpPr>
            <p:nvPr/>
          </p:nvSpPr>
          <p:spPr bwMode="auto">
            <a:xfrm flipH="1">
              <a:off x="5382" y="364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79" name="Rectangle 66"/>
            <p:cNvSpPr>
              <a:spLocks noChangeArrowheads="1"/>
            </p:cNvSpPr>
            <p:nvPr/>
          </p:nvSpPr>
          <p:spPr bwMode="auto">
            <a:xfrm rot="2573669">
              <a:off x="5190" y="3552"/>
              <a:ext cx="192" cy="192"/>
            </a:xfrm>
            <a:prstGeom prst="rect">
              <a:avLst/>
            </a:prstGeom>
            <a:noFill/>
            <a:ln w="412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80" name="Line 67"/>
            <p:cNvSpPr>
              <a:spLocks noChangeShapeType="1"/>
            </p:cNvSpPr>
            <p:nvPr/>
          </p:nvSpPr>
          <p:spPr bwMode="auto">
            <a:xfrm>
              <a:off x="5262" y="3552"/>
              <a:ext cx="0" cy="2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81" name="Line 68"/>
            <p:cNvSpPr>
              <a:spLocks noChangeShapeType="1"/>
            </p:cNvSpPr>
            <p:nvPr/>
          </p:nvSpPr>
          <p:spPr bwMode="auto">
            <a:xfrm>
              <a:off x="5310" y="3552"/>
              <a:ext cx="0" cy="2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7" name="Rectangle 85"/>
            <p:cNvSpPr>
              <a:spLocks noChangeArrowheads="1"/>
            </p:cNvSpPr>
            <p:nvPr/>
          </p:nvSpPr>
          <p:spPr bwMode="auto">
            <a:xfrm>
              <a:off x="4032" y="3552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-B1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92278" name="Rectangle 86"/>
            <p:cNvSpPr>
              <a:spLocks noChangeArrowheads="1"/>
            </p:cNvSpPr>
            <p:nvPr/>
          </p:nvSpPr>
          <p:spPr bwMode="auto">
            <a:xfrm>
              <a:off x="4924" y="3360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-B2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392279" name="Rectangle 87"/>
          <p:cNvSpPr>
            <a:spLocks noChangeArrowheads="1"/>
          </p:cNvSpPr>
          <p:nvPr/>
        </p:nvSpPr>
        <p:spPr bwMode="auto">
          <a:xfrm>
            <a:off x="2133600" y="3581400"/>
            <a:ext cx="24098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détecteurs fin de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course à action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mécanique</a:t>
            </a:r>
          </a:p>
        </p:txBody>
      </p:sp>
      <p:sp>
        <p:nvSpPr>
          <p:cNvPr id="392280" name="Rectangle 88"/>
          <p:cNvSpPr>
            <a:spLocks noChangeArrowheads="1"/>
          </p:cNvSpPr>
          <p:nvPr/>
        </p:nvSpPr>
        <p:spPr bwMode="auto">
          <a:xfrm>
            <a:off x="5029200" y="3505200"/>
            <a:ext cx="1909763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Détecteurs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proximité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inductifs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et capacitifs</a:t>
            </a:r>
          </a:p>
        </p:txBody>
      </p:sp>
      <p:sp>
        <p:nvSpPr>
          <p:cNvPr id="392283" name="Line 91"/>
          <p:cNvSpPr>
            <a:spLocks noChangeShapeType="1"/>
          </p:cNvSpPr>
          <p:nvPr/>
        </p:nvSpPr>
        <p:spPr bwMode="auto">
          <a:xfrm flipV="1">
            <a:off x="6553200" y="4419600"/>
            <a:ext cx="762000" cy="2286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2284" name="Line 92"/>
          <p:cNvSpPr>
            <a:spLocks noChangeShapeType="1"/>
          </p:cNvSpPr>
          <p:nvPr/>
        </p:nvSpPr>
        <p:spPr bwMode="auto">
          <a:xfrm flipV="1">
            <a:off x="6629400" y="4419600"/>
            <a:ext cx="1981200" cy="3048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2285" name="Line 93"/>
          <p:cNvSpPr>
            <a:spLocks noChangeShapeType="1"/>
          </p:cNvSpPr>
          <p:nvPr/>
        </p:nvSpPr>
        <p:spPr bwMode="auto">
          <a:xfrm flipH="1">
            <a:off x="5715000" y="5181600"/>
            <a:ext cx="762000" cy="4572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9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88" grpId="0" animBg="1"/>
      <p:bldP spid="392286" grpId="0" animBg="1"/>
      <p:bldP spid="392195" grpId="0" autoUpdateAnimBg="0"/>
      <p:bldP spid="392196" grpId="0" animBg="1" autoUpdateAnimBg="0"/>
      <p:bldP spid="392279" grpId="0" autoUpdateAnimBg="0"/>
      <p:bldP spid="392280" grpId="0" autoUpdateAnimBg="0"/>
      <p:bldP spid="392283" grpId="0" animBg="1"/>
      <p:bldP spid="392284" grpId="0" animBg="1"/>
      <p:bldP spid="39228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88" name="Freeform 72"/>
          <p:cNvSpPr>
            <a:spLocks/>
          </p:cNvSpPr>
          <p:nvPr/>
        </p:nvSpPr>
        <p:spPr bwMode="auto">
          <a:xfrm rot="142233">
            <a:off x="476250" y="582613"/>
            <a:ext cx="8667750" cy="3060700"/>
          </a:xfrm>
          <a:custGeom>
            <a:avLst/>
            <a:gdLst>
              <a:gd name="T0" fmla="*/ 2147483647 w 5460"/>
              <a:gd name="T1" fmla="*/ 2147483647 h 1928"/>
              <a:gd name="T2" fmla="*/ 2147483647 w 5460"/>
              <a:gd name="T3" fmla="*/ 2147483647 h 1928"/>
              <a:gd name="T4" fmla="*/ 2147483647 w 5460"/>
              <a:gd name="T5" fmla="*/ 2147483647 h 1928"/>
              <a:gd name="T6" fmla="*/ 2147483647 w 5460"/>
              <a:gd name="T7" fmla="*/ 2147483647 h 1928"/>
              <a:gd name="T8" fmla="*/ 2147483647 w 5460"/>
              <a:gd name="T9" fmla="*/ 2147483647 h 1928"/>
              <a:gd name="T10" fmla="*/ 2147483647 w 5460"/>
              <a:gd name="T11" fmla="*/ 2147483647 h 1928"/>
              <a:gd name="T12" fmla="*/ 2147483647 w 5460"/>
              <a:gd name="T13" fmla="*/ 2147483647 h 1928"/>
              <a:gd name="T14" fmla="*/ 2147483647 w 5460"/>
              <a:gd name="T15" fmla="*/ 2147483647 h 1928"/>
              <a:gd name="T16" fmla="*/ 0 w 5460"/>
              <a:gd name="T17" fmla="*/ 2147483647 h 1928"/>
              <a:gd name="T18" fmla="*/ 2147483647 w 5460"/>
              <a:gd name="T19" fmla="*/ 2147483647 h 1928"/>
              <a:gd name="T20" fmla="*/ 2147483647 w 5460"/>
              <a:gd name="T21" fmla="*/ 2147483647 h 1928"/>
              <a:gd name="T22" fmla="*/ 2147483647 w 5460"/>
              <a:gd name="T23" fmla="*/ 2147483647 h 1928"/>
              <a:gd name="T24" fmla="*/ 2147483647 w 5460"/>
              <a:gd name="T25" fmla="*/ 2147483647 h 1928"/>
              <a:gd name="T26" fmla="*/ 2147483647 w 5460"/>
              <a:gd name="T27" fmla="*/ 2147483647 h 1928"/>
              <a:gd name="T28" fmla="*/ 2147483647 w 5460"/>
              <a:gd name="T29" fmla="*/ 2147483647 h 1928"/>
              <a:gd name="T30" fmla="*/ 2147483647 w 5460"/>
              <a:gd name="T31" fmla="*/ 2147483647 h 1928"/>
              <a:gd name="T32" fmla="*/ 2147483647 w 5460"/>
              <a:gd name="T33" fmla="*/ 2147483647 h 1928"/>
              <a:gd name="T34" fmla="*/ 2147483647 w 5460"/>
              <a:gd name="T35" fmla="*/ 2147483647 h 1928"/>
              <a:gd name="T36" fmla="*/ 2147483647 w 5460"/>
              <a:gd name="T37" fmla="*/ 2147483647 h 1928"/>
              <a:gd name="T38" fmla="*/ 2147483647 w 5460"/>
              <a:gd name="T39" fmla="*/ 2147483647 h 1928"/>
              <a:gd name="T40" fmla="*/ 2147483647 w 5460"/>
              <a:gd name="T41" fmla="*/ 2147483647 h 1928"/>
              <a:gd name="T42" fmla="*/ 2147483647 w 5460"/>
              <a:gd name="T43" fmla="*/ 2147483647 h 1928"/>
              <a:gd name="T44" fmla="*/ 2147483647 w 5460"/>
              <a:gd name="T45" fmla="*/ 2147483647 h 1928"/>
              <a:gd name="T46" fmla="*/ 2147483647 w 5460"/>
              <a:gd name="T47" fmla="*/ 2147483647 h 1928"/>
              <a:gd name="T48" fmla="*/ 2147483647 w 5460"/>
              <a:gd name="T49" fmla="*/ 2147483647 h 1928"/>
              <a:gd name="T50" fmla="*/ 2147483647 w 5460"/>
              <a:gd name="T51" fmla="*/ 2147483647 h 1928"/>
              <a:gd name="T52" fmla="*/ 2147483647 w 5460"/>
              <a:gd name="T53" fmla="*/ 2147483647 h 1928"/>
              <a:gd name="T54" fmla="*/ 2147483647 w 5460"/>
              <a:gd name="T55" fmla="*/ 2147483647 h 1928"/>
              <a:gd name="T56" fmla="*/ 2147483647 w 5460"/>
              <a:gd name="T57" fmla="*/ 2147483647 h 1928"/>
              <a:gd name="T58" fmla="*/ 2147483647 w 5460"/>
              <a:gd name="T59" fmla="*/ 2147483647 h 1928"/>
              <a:gd name="T60" fmla="*/ 2147483647 w 5460"/>
              <a:gd name="T61" fmla="*/ 2147483647 h 1928"/>
              <a:gd name="T62" fmla="*/ 2147483647 w 5460"/>
              <a:gd name="T63" fmla="*/ 2147483647 h 1928"/>
              <a:gd name="T64" fmla="*/ 2147483647 w 5460"/>
              <a:gd name="T65" fmla="*/ 2147483647 h 1928"/>
              <a:gd name="T66" fmla="*/ 2147483647 w 5460"/>
              <a:gd name="T67" fmla="*/ 2147483647 h 1928"/>
              <a:gd name="T68" fmla="*/ 2147483647 w 5460"/>
              <a:gd name="T69" fmla="*/ 2147483647 h 1928"/>
              <a:gd name="T70" fmla="*/ 2147483647 w 5460"/>
              <a:gd name="T71" fmla="*/ 2147483647 h 1928"/>
              <a:gd name="T72" fmla="*/ 2147483647 w 5460"/>
              <a:gd name="T73" fmla="*/ 2147483647 h 1928"/>
              <a:gd name="T74" fmla="*/ 2147483647 w 5460"/>
              <a:gd name="T75" fmla="*/ 2147483647 h 1928"/>
              <a:gd name="T76" fmla="*/ 2147483647 w 5460"/>
              <a:gd name="T77" fmla="*/ 2147483647 h 1928"/>
              <a:gd name="T78" fmla="*/ 2147483647 w 5460"/>
              <a:gd name="T79" fmla="*/ 2147483647 h 1928"/>
              <a:gd name="T80" fmla="*/ 2147483647 w 5460"/>
              <a:gd name="T81" fmla="*/ 2147483647 h 1928"/>
              <a:gd name="T82" fmla="*/ 2147483647 w 5460"/>
              <a:gd name="T83" fmla="*/ 2147483647 h 1928"/>
              <a:gd name="T84" fmla="*/ 2147483647 w 5460"/>
              <a:gd name="T85" fmla="*/ 2147483647 h 1928"/>
              <a:gd name="T86" fmla="*/ 2147483647 w 5460"/>
              <a:gd name="T87" fmla="*/ 2147483647 h 1928"/>
              <a:gd name="T88" fmla="*/ 2147483647 w 5460"/>
              <a:gd name="T89" fmla="*/ 0 h 1928"/>
              <a:gd name="T90" fmla="*/ 2147483647 w 5460"/>
              <a:gd name="T91" fmla="*/ 2147483647 h 1928"/>
              <a:gd name="T92" fmla="*/ 2147483647 w 5460"/>
              <a:gd name="T93" fmla="*/ 2147483647 h 1928"/>
              <a:gd name="T94" fmla="*/ 2147483647 w 5460"/>
              <a:gd name="T95" fmla="*/ 2147483647 h 1928"/>
              <a:gd name="T96" fmla="*/ 2147483647 w 5460"/>
              <a:gd name="T97" fmla="*/ 2147483647 h 1928"/>
              <a:gd name="T98" fmla="*/ 2147483647 w 5460"/>
              <a:gd name="T99" fmla="*/ 2147483647 h 1928"/>
              <a:gd name="T100" fmla="*/ 2147483647 w 5460"/>
              <a:gd name="T101" fmla="*/ 2147483647 h 1928"/>
              <a:gd name="T102" fmla="*/ 2147483647 w 5460"/>
              <a:gd name="T103" fmla="*/ 2147483647 h 192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460"/>
              <a:gd name="T157" fmla="*/ 0 h 1928"/>
              <a:gd name="T158" fmla="*/ 5460 w 5460"/>
              <a:gd name="T159" fmla="*/ 1928 h 1928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460" h="1928">
                <a:moveTo>
                  <a:pt x="372" y="144"/>
                </a:moveTo>
                <a:cubicBezTo>
                  <a:pt x="348" y="152"/>
                  <a:pt x="324" y="160"/>
                  <a:pt x="300" y="168"/>
                </a:cubicBezTo>
                <a:cubicBezTo>
                  <a:pt x="288" y="172"/>
                  <a:pt x="264" y="180"/>
                  <a:pt x="264" y="180"/>
                </a:cubicBezTo>
                <a:cubicBezTo>
                  <a:pt x="230" y="231"/>
                  <a:pt x="210" y="225"/>
                  <a:pt x="168" y="288"/>
                </a:cubicBezTo>
                <a:cubicBezTo>
                  <a:pt x="156" y="307"/>
                  <a:pt x="114" y="369"/>
                  <a:pt x="96" y="396"/>
                </a:cubicBezTo>
                <a:cubicBezTo>
                  <a:pt x="88" y="408"/>
                  <a:pt x="80" y="420"/>
                  <a:pt x="72" y="432"/>
                </a:cubicBezTo>
                <a:cubicBezTo>
                  <a:pt x="58" y="453"/>
                  <a:pt x="48" y="504"/>
                  <a:pt x="48" y="504"/>
                </a:cubicBezTo>
                <a:cubicBezTo>
                  <a:pt x="44" y="588"/>
                  <a:pt x="45" y="672"/>
                  <a:pt x="36" y="756"/>
                </a:cubicBezTo>
                <a:cubicBezTo>
                  <a:pt x="30" y="817"/>
                  <a:pt x="9" y="875"/>
                  <a:pt x="0" y="936"/>
                </a:cubicBezTo>
                <a:cubicBezTo>
                  <a:pt x="4" y="1044"/>
                  <a:pt x="5" y="1152"/>
                  <a:pt x="12" y="1260"/>
                </a:cubicBezTo>
                <a:cubicBezTo>
                  <a:pt x="13" y="1278"/>
                  <a:pt x="34" y="1321"/>
                  <a:pt x="48" y="1332"/>
                </a:cubicBezTo>
                <a:cubicBezTo>
                  <a:pt x="58" y="1340"/>
                  <a:pt x="73" y="1338"/>
                  <a:pt x="84" y="1344"/>
                </a:cubicBezTo>
                <a:cubicBezTo>
                  <a:pt x="109" y="1358"/>
                  <a:pt x="132" y="1376"/>
                  <a:pt x="156" y="1392"/>
                </a:cubicBezTo>
                <a:cubicBezTo>
                  <a:pt x="200" y="1421"/>
                  <a:pt x="232" y="1459"/>
                  <a:pt x="276" y="1488"/>
                </a:cubicBezTo>
                <a:cubicBezTo>
                  <a:pt x="320" y="1554"/>
                  <a:pt x="280" y="1514"/>
                  <a:pt x="396" y="1536"/>
                </a:cubicBezTo>
                <a:cubicBezTo>
                  <a:pt x="479" y="1551"/>
                  <a:pt x="541" y="1572"/>
                  <a:pt x="624" y="1584"/>
                </a:cubicBezTo>
                <a:cubicBezTo>
                  <a:pt x="690" y="1593"/>
                  <a:pt x="751" y="1621"/>
                  <a:pt x="816" y="1632"/>
                </a:cubicBezTo>
                <a:cubicBezTo>
                  <a:pt x="900" y="1646"/>
                  <a:pt x="986" y="1647"/>
                  <a:pt x="1068" y="1668"/>
                </a:cubicBezTo>
                <a:cubicBezTo>
                  <a:pt x="1105" y="1677"/>
                  <a:pt x="1140" y="1692"/>
                  <a:pt x="1176" y="1704"/>
                </a:cubicBezTo>
                <a:cubicBezTo>
                  <a:pt x="1190" y="1709"/>
                  <a:pt x="1198" y="1724"/>
                  <a:pt x="1212" y="1728"/>
                </a:cubicBezTo>
                <a:cubicBezTo>
                  <a:pt x="1243" y="1736"/>
                  <a:pt x="1276" y="1736"/>
                  <a:pt x="1308" y="1740"/>
                </a:cubicBezTo>
                <a:cubicBezTo>
                  <a:pt x="1404" y="1772"/>
                  <a:pt x="1508" y="1759"/>
                  <a:pt x="1608" y="1776"/>
                </a:cubicBezTo>
                <a:cubicBezTo>
                  <a:pt x="1761" y="1878"/>
                  <a:pt x="2062" y="1833"/>
                  <a:pt x="2184" y="1836"/>
                </a:cubicBezTo>
                <a:cubicBezTo>
                  <a:pt x="2269" y="1848"/>
                  <a:pt x="2366" y="1891"/>
                  <a:pt x="2448" y="1896"/>
                </a:cubicBezTo>
                <a:cubicBezTo>
                  <a:pt x="2564" y="1903"/>
                  <a:pt x="2680" y="1904"/>
                  <a:pt x="2796" y="1908"/>
                </a:cubicBezTo>
                <a:cubicBezTo>
                  <a:pt x="2874" y="1918"/>
                  <a:pt x="2948" y="1928"/>
                  <a:pt x="3024" y="1896"/>
                </a:cubicBezTo>
                <a:cubicBezTo>
                  <a:pt x="3088" y="1868"/>
                  <a:pt x="3184" y="1792"/>
                  <a:pt x="3252" y="1788"/>
                </a:cubicBezTo>
                <a:cubicBezTo>
                  <a:pt x="3328" y="1784"/>
                  <a:pt x="3404" y="1780"/>
                  <a:pt x="3480" y="1776"/>
                </a:cubicBezTo>
                <a:cubicBezTo>
                  <a:pt x="3546" y="1743"/>
                  <a:pt x="3602" y="1710"/>
                  <a:pt x="3672" y="1692"/>
                </a:cubicBezTo>
                <a:cubicBezTo>
                  <a:pt x="3793" y="1611"/>
                  <a:pt x="3955" y="1627"/>
                  <a:pt x="4092" y="1620"/>
                </a:cubicBezTo>
                <a:cubicBezTo>
                  <a:pt x="4117" y="1612"/>
                  <a:pt x="4138" y="1591"/>
                  <a:pt x="4164" y="1584"/>
                </a:cubicBezTo>
                <a:cubicBezTo>
                  <a:pt x="4396" y="1522"/>
                  <a:pt x="4646" y="1551"/>
                  <a:pt x="4884" y="1536"/>
                </a:cubicBezTo>
                <a:cubicBezTo>
                  <a:pt x="4992" y="1540"/>
                  <a:pt x="5102" y="1571"/>
                  <a:pt x="5208" y="1548"/>
                </a:cubicBezTo>
                <a:cubicBezTo>
                  <a:pt x="5236" y="1542"/>
                  <a:pt x="5247" y="1471"/>
                  <a:pt x="5220" y="1464"/>
                </a:cubicBezTo>
                <a:cubicBezTo>
                  <a:pt x="5190" y="1456"/>
                  <a:pt x="5180" y="1512"/>
                  <a:pt x="5160" y="1536"/>
                </a:cubicBezTo>
                <a:cubicBezTo>
                  <a:pt x="5156" y="1548"/>
                  <a:pt x="5142" y="1561"/>
                  <a:pt x="5148" y="1572"/>
                </a:cubicBezTo>
                <a:cubicBezTo>
                  <a:pt x="5154" y="1583"/>
                  <a:pt x="5173" y="1590"/>
                  <a:pt x="5184" y="1584"/>
                </a:cubicBezTo>
                <a:cubicBezTo>
                  <a:pt x="5195" y="1578"/>
                  <a:pt x="5187" y="1557"/>
                  <a:pt x="5196" y="1548"/>
                </a:cubicBezTo>
                <a:cubicBezTo>
                  <a:pt x="5217" y="1527"/>
                  <a:pt x="5259" y="1545"/>
                  <a:pt x="5280" y="1524"/>
                </a:cubicBezTo>
                <a:cubicBezTo>
                  <a:pt x="5288" y="1516"/>
                  <a:pt x="5280" y="1500"/>
                  <a:pt x="5280" y="1488"/>
                </a:cubicBezTo>
                <a:cubicBezTo>
                  <a:pt x="5381" y="1319"/>
                  <a:pt x="5362" y="1113"/>
                  <a:pt x="5376" y="924"/>
                </a:cubicBezTo>
                <a:cubicBezTo>
                  <a:pt x="5389" y="747"/>
                  <a:pt x="5431" y="570"/>
                  <a:pt x="5460" y="396"/>
                </a:cubicBezTo>
                <a:cubicBezTo>
                  <a:pt x="5456" y="367"/>
                  <a:pt x="5449" y="258"/>
                  <a:pt x="5424" y="228"/>
                </a:cubicBezTo>
                <a:cubicBezTo>
                  <a:pt x="5398" y="197"/>
                  <a:pt x="5360" y="180"/>
                  <a:pt x="5328" y="156"/>
                </a:cubicBezTo>
                <a:cubicBezTo>
                  <a:pt x="5273" y="46"/>
                  <a:pt x="5264" y="29"/>
                  <a:pt x="5148" y="0"/>
                </a:cubicBezTo>
                <a:cubicBezTo>
                  <a:pt x="4955" y="10"/>
                  <a:pt x="4764" y="24"/>
                  <a:pt x="4572" y="48"/>
                </a:cubicBezTo>
                <a:cubicBezTo>
                  <a:pt x="4500" y="102"/>
                  <a:pt x="4546" y="80"/>
                  <a:pt x="4440" y="96"/>
                </a:cubicBezTo>
                <a:cubicBezTo>
                  <a:pt x="4099" y="149"/>
                  <a:pt x="4062" y="135"/>
                  <a:pt x="3540" y="144"/>
                </a:cubicBezTo>
                <a:cubicBezTo>
                  <a:pt x="3443" y="168"/>
                  <a:pt x="3389" y="182"/>
                  <a:pt x="3288" y="192"/>
                </a:cubicBezTo>
                <a:cubicBezTo>
                  <a:pt x="3119" y="248"/>
                  <a:pt x="3228" y="216"/>
                  <a:pt x="2820" y="216"/>
                </a:cubicBezTo>
                <a:cubicBezTo>
                  <a:pt x="2176" y="216"/>
                  <a:pt x="1450" y="203"/>
                  <a:pt x="792" y="192"/>
                </a:cubicBezTo>
                <a:cubicBezTo>
                  <a:pt x="655" y="146"/>
                  <a:pt x="503" y="209"/>
                  <a:pt x="372" y="144"/>
                </a:cubicBezTo>
                <a:close/>
              </a:path>
            </a:pathLst>
          </a:custGeom>
          <a:gradFill rotWithShape="0">
            <a:gsLst>
              <a:gs pos="0">
                <a:srgbClr val="9191A6"/>
              </a:gs>
              <a:gs pos="100000">
                <a:srgbClr val="33335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59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3287" name="Freeform 71"/>
          <p:cNvSpPr>
            <a:spLocks/>
          </p:cNvSpPr>
          <p:nvPr/>
        </p:nvSpPr>
        <p:spPr bwMode="auto">
          <a:xfrm>
            <a:off x="5691188" y="3562350"/>
            <a:ext cx="3260725" cy="3181350"/>
          </a:xfrm>
          <a:custGeom>
            <a:avLst/>
            <a:gdLst>
              <a:gd name="T0" fmla="*/ 2147483647 w 2054"/>
              <a:gd name="T1" fmla="*/ 2147483647 h 2004"/>
              <a:gd name="T2" fmla="*/ 2147483647 w 2054"/>
              <a:gd name="T3" fmla="*/ 2147483647 h 2004"/>
              <a:gd name="T4" fmla="*/ 2147483647 w 2054"/>
              <a:gd name="T5" fmla="*/ 2147483647 h 2004"/>
              <a:gd name="T6" fmla="*/ 2147483647 w 2054"/>
              <a:gd name="T7" fmla="*/ 2147483647 h 2004"/>
              <a:gd name="T8" fmla="*/ 2147483647 w 2054"/>
              <a:gd name="T9" fmla="*/ 2147483647 h 2004"/>
              <a:gd name="T10" fmla="*/ 2147483647 w 2054"/>
              <a:gd name="T11" fmla="*/ 2147483647 h 2004"/>
              <a:gd name="T12" fmla="*/ 2147483647 w 2054"/>
              <a:gd name="T13" fmla="*/ 2147483647 h 2004"/>
              <a:gd name="T14" fmla="*/ 2147483647 w 2054"/>
              <a:gd name="T15" fmla="*/ 2147483647 h 2004"/>
              <a:gd name="T16" fmla="*/ 2147483647 w 2054"/>
              <a:gd name="T17" fmla="*/ 2147483647 h 2004"/>
              <a:gd name="T18" fmla="*/ 2147483647 w 2054"/>
              <a:gd name="T19" fmla="*/ 2147483647 h 2004"/>
              <a:gd name="T20" fmla="*/ 2147483647 w 2054"/>
              <a:gd name="T21" fmla="*/ 2147483647 h 2004"/>
              <a:gd name="T22" fmla="*/ 2147483647 w 2054"/>
              <a:gd name="T23" fmla="*/ 2147483647 h 2004"/>
              <a:gd name="T24" fmla="*/ 2147483647 w 2054"/>
              <a:gd name="T25" fmla="*/ 2147483647 h 2004"/>
              <a:gd name="T26" fmla="*/ 2147483647 w 2054"/>
              <a:gd name="T27" fmla="*/ 0 h 2004"/>
              <a:gd name="T28" fmla="*/ 2147483647 w 2054"/>
              <a:gd name="T29" fmla="*/ 2147483647 h 2004"/>
              <a:gd name="T30" fmla="*/ 2147483647 w 2054"/>
              <a:gd name="T31" fmla="*/ 2147483647 h 2004"/>
              <a:gd name="T32" fmla="*/ 2147483647 w 2054"/>
              <a:gd name="T33" fmla="*/ 2147483647 h 2004"/>
              <a:gd name="T34" fmla="*/ 2147483647 w 2054"/>
              <a:gd name="T35" fmla="*/ 2147483647 h 2004"/>
              <a:gd name="T36" fmla="*/ 2147483647 w 2054"/>
              <a:gd name="T37" fmla="*/ 2147483647 h 2004"/>
              <a:gd name="T38" fmla="*/ 2147483647 w 2054"/>
              <a:gd name="T39" fmla="*/ 2147483647 h 2004"/>
              <a:gd name="T40" fmla="*/ 2147483647 w 2054"/>
              <a:gd name="T41" fmla="*/ 2147483647 h 2004"/>
              <a:gd name="T42" fmla="*/ 2147483647 w 2054"/>
              <a:gd name="T43" fmla="*/ 2147483647 h 2004"/>
              <a:gd name="T44" fmla="*/ 2147483647 w 2054"/>
              <a:gd name="T45" fmla="*/ 2147483647 h 2004"/>
              <a:gd name="T46" fmla="*/ 2147483647 w 2054"/>
              <a:gd name="T47" fmla="*/ 2147483647 h 2004"/>
              <a:gd name="T48" fmla="*/ 2147483647 w 2054"/>
              <a:gd name="T49" fmla="*/ 2147483647 h 200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54"/>
              <a:gd name="T76" fmla="*/ 0 h 2004"/>
              <a:gd name="T77" fmla="*/ 2054 w 2054"/>
              <a:gd name="T78" fmla="*/ 2004 h 200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54" h="2004">
                <a:moveTo>
                  <a:pt x="387" y="1956"/>
                </a:moveTo>
                <a:cubicBezTo>
                  <a:pt x="338" y="1883"/>
                  <a:pt x="320" y="1802"/>
                  <a:pt x="303" y="1716"/>
                </a:cubicBezTo>
                <a:cubicBezTo>
                  <a:pt x="298" y="1692"/>
                  <a:pt x="297" y="1668"/>
                  <a:pt x="291" y="1644"/>
                </a:cubicBezTo>
                <a:cubicBezTo>
                  <a:pt x="285" y="1619"/>
                  <a:pt x="267" y="1572"/>
                  <a:pt x="267" y="1572"/>
                </a:cubicBezTo>
                <a:cubicBezTo>
                  <a:pt x="254" y="1467"/>
                  <a:pt x="243" y="1338"/>
                  <a:pt x="183" y="1248"/>
                </a:cubicBezTo>
                <a:cubicBezTo>
                  <a:pt x="172" y="1202"/>
                  <a:pt x="150" y="1172"/>
                  <a:pt x="135" y="1128"/>
                </a:cubicBezTo>
                <a:cubicBezTo>
                  <a:pt x="123" y="998"/>
                  <a:pt x="114" y="845"/>
                  <a:pt x="39" y="732"/>
                </a:cubicBezTo>
                <a:cubicBezTo>
                  <a:pt x="27" y="616"/>
                  <a:pt x="14" y="500"/>
                  <a:pt x="3" y="384"/>
                </a:cubicBezTo>
                <a:cubicBezTo>
                  <a:pt x="7" y="344"/>
                  <a:pt x="0" y="301"/>
                  <a:pt x="15" y="264"/>
                </a:cubicBezTo>
                <a:cubicBezTo>
                  <a:pt x="22" y="247"/>
                  <a:pt x="48" y="249"/>
                  <a:pt x="63" y="240"/>
                </a:cubicBezTo>
                <a:cubicBezTo>
                  <a:pt x="161" y="181"/>
                  <a:pt x="159" y="185"/>
                  <a:pt x="279" y="168"/>
                </a:cubicBezTo>
                <a:cubicBezTo>
                  <a:pt x="351" y="120"/>
                  <a:pt x="524" y="95"/>
                  <a:pt x="615" y="84"/>
                </a:cubicBezTo>
                <a:cubicBezTo>
                  <a:pt x="709" y="13"/>
                  <a:pt x="625" y="63"/>
                  <a:pt x="807" y="36"/>
                </a:cubicBezTo>
                <a:cubicBezTo>
                  <a:pt x="856" y="29"/>
                  <a:pt x="894" y="15"/>
                  <a:pt x="939" y="0"/>
                </a:cubicBezTo>
                <a:cubicBezTo>
                  <a:pt x="1195" y="4"/>
                  <a:pt x="1451" y="4"/>
                  <a:pt x="1707" y="12"/>
                </a:cubicBezTo>
                <a:cubicBezTo>
                  <a:pt x="1753" y="13"/>
                  <a:pt x="1780" y="60"/>
                  <a:pt x="1827" y="72"/>
                </a:cubicBezTo>
                <a:cubicBezTo>
                  <a:pt x="1905" y="150"/>
                  <a:pt x="1919" y="248"/>
                  <a:pt x="1995" y="324"/>
                </a:cubicBezTo>
                <a:cubicBezTo>
                  <a:pt x="2014" y="440"/>
                  <a:pt x="2024" y="556"/>
                  <a:pt x="2043" y="672"/>
                </a:cubicBezTo>
                <a:cubicBezTo>
                  <a:pt x="2035" y="1040"/>
                  <a:pt x="2054" y="1410"/>
                  <a:pt x="2019" y="1776"/>
                </a:cubicBezTo>
                <a:cubicBezTo>
                  <a:pt x="2016" y="1805"/>
                  <a:pt x="1961" y="1788"/>
                  <a:pt x="1935" y="1800"/>
                </a:cubicBezTo>
                <a:cubicBezTo>
                  <a:pt x="1871" y="1830"/>
                  <a:pt x="1825" y="1886"/>
                  <a:pt x="1767" y="1920"/>
                </a:cubicBezTo>
                <a:cubicBezTo>
                  <a:pt x="1716" y="1950"/>
                  <a:pt x="1611" y="1989"/>
                  <a:pt x="1551" y="2004"/>
                </a:cubicBezTo>
                <a:cubicBezTo>
                  <a:pt x="1255" y="2000"/>
                  <a:pt x="959" y="1999"/>
                  <a:pt x="663" y="1992"/>
                </a:cubicBezTo>
                <a:cubicBezTo>
                  <a:pt x="215" y="1982"/>
                  <a:pt x="624" y="1996"/>
                  <a:pt x="471" y="1968"/>
                </a:cubicBezTo>
                <a:cubicBezTo>
                  <a:pt x="402" y="1956"/>
                  <a:pt x="339" y="1956"/>
                  <a:pt x="387" y="1956"/>
                </a:cubicBezTo>
                <a:close/>
              </a:path>
            </a:pathLst>
          </a:custGeom>
          <a:gradFill rotWithShape="0">
            <a:gsLst>
              <a:gs pos="0">
                <a:srgbClr val="003300"/>
              </a:gs>
              <a:gs pos="100000">
                <a:srgbClr val="A9BAA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3286" name="Freeform 70"/>
          <p:cNvSpPr>
            <a:spLocks/>
          </p:cNvSpPr>
          <p:nvPr/>
        </p:nvSpPr>
        <p:spPr bwMode="auto">
          <a:xfrm>
            <a:off x="774700" y="3841750"/>
            <a:ext cx="4824413" cy="2901950"/>
          </a:xfrm>
          <a:custGeom>
            <a:avLst/>
            <a:gdLst>
              <a:gd name="T0" fmla="*/ 2147483647 w 3039"/>
              <a:gd name="T1" fmla="*/ 2147483647 h 1828"/>
              <a:gd name="T2" fmla="*/ 2147483647 w 3039"/>
              <a:gd name="T3" fmla="*/ 2147483647 h 1828"/>
              <a:gd name="T4" fmla="*/ 2147483647 w 3039"/>
              <a:gd name="T5" fmla="*/ 2147483647 h 1828"/>
              <a:gd name="T6" fmla="*/ 2147483647 w 3039"/>
              <a:gd name="T7" fmla="*/ 2147483647 h 1828"/>
              <a:gd name="T8" fmla="*/ 2147483647 w 3039"/>
              <a:gd name="T9" fmla="*/ 2147483647 h 1828"/>
              <a:gd name="T10" fmla="*/ 2147483647 w 3039"/>
              <a:gd name="T11" fmla="*/ 2147483647 h 1828"/>
              <a:gd name="T12" fmla="*/ 2147483647 w 3039"/>
              <a:gd name="T13" fmla="*/ 2147483647 h 1828"/>
              <a:gd name="T14" fmla="*/ 2147483647 w 3039"/>
              <a:gd name="T15" fmla="*/ 2147483647 h 1828"/>
              <a:gd name="T16" fmla="*/ 2147483647 w 3039"/>
              <a:gd name="T17" fmla="*/ 2147483647 h 1828"/>
              <a:gd name="T18" fmla="*/ 2147483647 w 3039"/>
              <a:gd name="T19" fmla="*/ 2147483647 h 1828"/>
              <a:gd name="T20" fmla="*/ 2147483647 w 3039"/>
              <a:gd name="T21" fmla="*/ 2147483647 h 1828"/>
              <a:gd name="T22" fmla="*/ 2147483647 w 3039"/>
              <a:gd name="T23" fmla="*/ 2147483647 h 1828"/>
              <a:gd name="T24" fmla="*/ 2147483647 w 3039"/>
              <a:gd name="T25" fmla="*/ 2147483647 h 1828"/>
              <a:gd name="T26" fmla="*/ 2147483647 w 3039"/>
              <a:gd name="T27" fmla="*/ 2147483647 h 1828"/>
              <a:gd name="T28" fmla="*/ 2147483647 w 3039"/>
              <a:gd name="T29" fmla="*/ 2147483647 h 1828"/>
              <a:gd name="T30" fmla="*/ 2147483647 w 3039"/>
              <a:gd name="T31" fmla="*/ 2147483647 h 1828"/>
              <a:gd name="T32" fmla="*/ 2147483647 w 3039"/>
              <a:gd name="T33" fmla="*/ 2147483647 h 1828"/>
              <a:gd name="T34" fmla="*/ 2147483647 w 3039"/>
              <a:gd name="T35" fmla="*/ 2147483647 h 1828"/>
              <a:gd name="T36" fmla="*/ 2147483647 w 3039"/>
              <a:gd name="T37" fmla="*/ 2147483647 h 1828"/>
              <a:gd name="T38" fmla="*/ 2147483647 w 3039"/>
              <a:gd name="T39" fmla="*/ 2147483647 h 1828"/>
              <a:gd name="T40" fmla="*/ 2147483647 w 3039"/>
              <a:gd name="T41" fmla="*/ 2147483647 h 1828"/>
              <a:gd name="T42" fmla="*/ 2147483647 w 3039"/>
              <a:gd name="T43" fmla="*/ 2147483647 h 1828"/>
              <a:gd name="T44" fmla="*/ 2147483647 w 3039"/>
              <a:gd name="T45" fmla="*/ 2147483647 h 1828"/>
              <a:gd name="T46" fmla="*/ 2147483647 w 3039"/>
              <a:gd name="T47" fmla="*/ 2147483647 h 1828"/>
              <a:gd name="T48" fmla="*/ 2147483647 w 3039"/>
              <a:gd name="T49" fmla="*/ 2147483647 h 1828"/>
              <a:gd name="T50" fmla="*/ 2147483647 w 3039"/>
              <a:gd name="T51" fmla="*/ 2147483647 h 1828"/>
              <a:gd name="T52" fmla="*/ 2147483647 w 3039"/>
              <a:gd name="T53" fmla="*/ 2147483647 h 1828"/>
              <a:gd name="T54" fmla="*/ 2147483647 w 3039"/>
              <a:gd name="T55" fmla="*/ 2147483647 h 1828"/>
              <a:gd name="T56" fmla="*/ 2147483647 w 3039"/>
              <a:gd name="T57" fmla="*/ 2147483647 h 1828"/>
              <a:gd name="T58" fmla="*/ 2147483647 w 3039"/>
              <a:gd name="T59" fmla="*/ 2147483647 h 1828"/>
              <a:gd name="T60" fmla="*/ 2147483647 w 3039"/>
              <a:gd name="T61" fmla="*/ 2147483647 h 1828"/>
              <a:gd name="T62" fmla="*/ 2147483647 w 3039"/>
              <a:gd name="T63" fmla="*/ 2147483647 h 1828"/>
              <a:gd name="T64" fmla="*/ 2147483647 w 3039"/>
              <a:gd name="T65" fmla="*/ 2147483647 h 18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039"/>
              <a:gd name="T100" fmla="*/ 0 h 1828"/>
              <a:gd name="T101" fmla="*/ 3039 w 3039"/>
              <a:gd name="T102" fmla="*/ 1828 h 18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039" h="1828">
                <a:moveTo>
                  <a:pt x="52" y="352"/>
                </a:moveTo>
                <a:cubicBezTo>
                  <a:pt x="56" y="300"/>
                  <a:pt x="51" y="246"/>
                  <a:pt x="64" y="196"/>
                </a:cubicBezTo>
                <a:cubicBezTo>
                  <a:pt x="68" y="182"/>
                  <a:pt x="87" y="178"/>
                  <a:pt x="100" y="172"/>
                </a:cubicBezTo>
                <a:cubicBezTo>
                  <a:pt x="181" y="136"/>
                  <a:pt x="250" y="110"/>
                  <a:pt x="340" y="100"/>
                </a:cubicBezTo>
                <a:cubicBezTo>
                  <a:pt x="380" y="96"/>
                  <a:pt x="420" y="92"/>
                  <a:pt x="460" y="88"/>
                </a:cubicBezTo>
                <a:cubicBezTo>
                  <a:pt x="711" y="4"/>
                  <a:pt x="825" y="13"/>
                  <a:pt x="1132" y="4"/>
                </a:cubicBezTo>
                <a:cubicBezTo>
                  <a:pt x="1576" y="8"/>
                  <a:pt x="2020" y="0"/>
                  <a:pt x="2464" y="16"/>
                </a:cubicBezTo>
                <a:cubicBezTo>
                  <a:pt x="2478" y="17"/>
                  <a:pt x="2478" y="42"/>
                  <a:pt x="2488" y="52"/>
                </a:cubicBezTo>
                <a:cubicBezTo>
                  <a:pt x="2498" y="62"/>
                  <a:pt x="2512" y="68"/>
                  <a:pt x="2524" y="76"/>
                </a:cubicBezTo>
                <a:cubicBezTo>
                  <a:pt x="2532" y="100"/>
                  <a:pt x="2536" y="126"/>
                  <a:pt x="2548" y="148"/>
                </a:cubicBezTo>
                <a:cubicBezTo>
                  <a:pt x="2581" y="207"/>
                  <a:pt x="2663" y="221"/>
                  <a:pt x="2716" y="256"/>
                </a:cubicBezTo>
                <a:cubicBezTo>
                  <a:pt x="2724" y="272"/>
                  <a:pt x="2727" y="291"/>
                  <a:pt x="2740" y="304"/>
                </a:cubicBezTo>
                <a:cubicBezTo>
                  <a:pt x="2749" y="313"/>
                  <a:pt x="2767" y="307"/>
                  <a:pt x="2776" y="316"/>
                </a:cubicBezTo>
                <a:cubicBezTo>
                  <a:pt x="2785" y="325"/>
                  <a:pt x="2781" y="342"/>
                  <a:pt x="2788" y="352"/>
                </a:cubicBezTo>
                <a:cubicBezTo>
                  <a:pt x="2801" y="370"/>
                  <a:pt x="2820" y="384"/>
                  <a:pt x="2836" y="400"/>
                </a:cubicBezTo>
                <a:cubicBezTo>
                  <a:pt x="2840" y="412"/>
                  <a:pt x="2842" y="425"/>
                  <a:pt x="2848" y="436"/>
                </a:cubicBezTo>
                <a:cubicBezTo>
                  <a:pt x="2854" y="449"/>
                  <a:pt x="2867" y="459"/>
                  <a:pt x="2872" y="472"/>
                </a:cubicBezTo>
                <a:cubicBezTo>
                  <a:pt x="2887" y="511"/>
                  <a:pt x="2884" y="558"/>
                  <a:pt x="2908" y="592"/>
                </a:cubicBezTo>
                <a:cubicBezTo>
                  <a:pt x="2931" y="625"/>
                  <a:pt x="2974" y="637"/>
                  <a:pt x="3004" y="664"/>
                </a:cubicBezTo>
                <a:cubicBezTo>
                  <a:pt x="3015" y="674"/>
                  <a:pt x="3020" y="688"/>
                  <a:pt x="3028" y="700"/>
                </a:cubicBezTo>
                <a:cubicBezTo>
                  <a:pt x="3020" y="944"/>
                  <a:pt x="3039" y="1190"/>
                  <a:pt x="3004" y="1432"/>
                </a:cubicBezTo>
                <a:cubicBezTo>
                  <a:pt x="3003" y="1440"/>
                  <a:pt x="2816" y="1488"/>
                  <a:pt x="2800" y="1492"/>
                </a:cubicBezTo>
                <a:cubicBezTo>
                  <a:pt x="2760" y="1501"/>
                  <a:pt x="2707" y="1534"/>
                  <a:pt x="2680" y="1564"/>
                </a:cubicBezTo>
                <a:cubicBezTo>
                  <a:pt x="2661" y="1586"/>
                  <a:pt x="2660" y="1629"/>
                  <a:pt x="2632" y="1636"/>
                </a:cubicBezTo>
                <a:cubicBezTo>
                  <a:pt x="2536" y="1660"/>
                  <a:pt x="2439" y="1672"/>
                  <a:pt x="2344" y="1696"/>
                </a:cubicBezTo>
                <a:cubicBezTo>
                  <a:pt x="2289" y="1733"/>
                  <a:pt x="2227" y="1740"/>
                  <a:pt x="2164" y="1756"/>
                </a:cubicBezTo>
                <a:cubicBezTo>
                  <a:pt x="2095" y="1773"/>
                  <a:pt x="2017" y="1805"/>
                  <a:pt x="1948" y="1828"/>
                </a:cubicBezTo>
                <a:cubicBezTo>
                  <a:pt x="1432" y="1822"/>
                  <a:pt x="1032" y="1828"/>
                  <a:pt x="556" y="1768"/>
                </a:cubicBezTo>
                <a:cubicBezTo>
                  <a:pt x="492" y="1736"/>
                  <a:pt x="434" y="1723"/>
                  <a:pt x="364" y="1708"/>
                </a:cubicBezTo>
                <a:cubicBezTo>
                  <a:pt x="284" y="1690"/>
                  <a:pt x="373" y="1704"/>
                  <a:pt x="292" y="1672"/>
                </a:cubicBezTo>
                <a:cubicBezTo>
                  <a:pt x="265" y="1661"/>
                  <a:pt x="236" y="1656"/>
                  <a:pt x="208" y="1648"/>
                </a:cubicBezTo>
                <a:cubicBezTo>
                  <a:pt x="111" y="1583"/>
                  <a:pt x="118" y="1381"/>
                  <a:pt x="88" y="1276"/>
                </a:cubicBezTo>
                <a:cubicBezTo>
                  <a:pt x="0" y="968"/>
                  <a:pt x="58" y="757"/>
                  <a:pt x="52" y="352"/>
                </a:cubicBezTo>
                <a:close/>
              </a:path>
            </a:pathLst>
          </a:custGeom>
          <a:gradFill rotWithShape="0">
            <a:gsLst>
              <a:gs pos="0">
                <a:srgbClr val="A5A58F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pic>
        <p:nvPicPr>
          <p:cNvPr id="39321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219200"/>
            <a:ext cx="18288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1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1447800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41960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2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3943" y="4595147"/>
            <a:ext cx="2616529" cy="203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3223" name="Rectangle 7"/>
          <p:cNvSpPr>
            <a:spLocks noChangeArrowheads="1"/>
          </p:cNvSpPr>
          <p:nvPr/>
        </p:nvSpPr>
        <p:spPr bwMode="auto">
          <a:xfrm rot="-5400000">
            <a:off x="-3200400" y="25146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3224" name="Rectangle 8"/>
          <p:cNvSpPr>
            <a:spLocks noChangeArrowheads="1"/>
          </p:cNvSpPr>
          <p:nvPr/>
        </p:nvSpPr>
        <p:spPr bwMode="auto">
          <a:xfrm>
            <a:off x="92075" y="76200"/>
            <a:ext cx="75771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capteurs, symbole « - B. ou - U. » :</a:t>
            </a:r>
          </a:p>
        </p:txBody>
      </p:sp>
      <p:sp>
        <p:nvSpPr>
          <p:cNvPr id="393225" name="Rectangle 9"/>
          <p:cNvSpPr>
            <a:spLocks noChangeArrowheads="1"/>
          </p:cNvSpPr>
          <p:nvPr/>
        </p:nvSpPr>
        <p:spPr bwMode="auto">
          <a:xfrm>
            <a:off x="3048000" y="1371600"/>
            <a:ext cx="223043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Photoélectrique</a:t>
            </a:r>
          </a:p>
        </p:txBody>
      </p:sp>
      <p:sp>
        <p:nvSpPr>
          <p:cNvPr id="393242" name="Rectangle 26"/>
          <p:cNvSpPr>
            <a:spLocks noChangeArrowheads="1"/>
          </p:cNvSpPr>
          <p:nvPr/>
        </p:nvSpPr>
        <p:spPr bwMode="auto">
          <a:xfrm>
            <a:off x="6731000" y="1504950"/>
            <a:ext cx="2230438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de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couleur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Photoélectrique</a:t>
            </a: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2971800" y="2276872"/>
            <a:ext cx="2325688" cy="1222375"/>
            <a:chOff x="1872" y="1536"/>
            <a:chExt cx="1465" cy="770"/>
          </a:xfrm>
        </p:grpSpPr>
        <p:sp>
          <p:nvSpPr>
            <p:cNvPr id="32797" name="Rectangle 10"/>
            <p:cNvSpPr>
              <a:spLocks noChangeArrowheads="1"/>
            </p:cNvSpPr>
            <p:nvPr/>
          </p:nvSpPr>
          <p:spPr bwMode="auto">
            <a:xfrm>
              <a:off x="2304" y="1714"/>
              <a:ext cx="480" cy="43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2798" name="Group 14"/>
            <p:cNvGrpSpPr>
              <a:grpSpLocks/>
            </p:cNvGrpSpPr>
            <p:nvPr/>
          </p:nvGrpSpPr>
          <p:grpSpPr bwMode="auto">
            <a:xfrm>
              <a:off x="2592" y="1762"/>
              <a:ext cx="96" cy="192"/>
              <a:chOff x="2400" y="2320"/>
              <a:chExt cx="192" cy="320"/>
            </a:xfrm>
          </p:grpSpPr>
          <p:sp>
            <p:nvSpPr>
              <p:cNvPr id="32814" name="Line 11"/>
              <p:cNvSpPr>
                <a:spLocks noChangeShapeType="1"/>
              </p:cNvSpPr>
              <p:nvPr/>
            </p:nvSpPr>
            <p:spPr bwMode="auto">
              <a:xfrm>
                <a:off x="2404" y="237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815" name="Line 12"/>
              <p:cNvSpPr>
                <a:spLocks noChangeShapeType="1"/>
              </p:cNvSpPr>
              <p:nvPr/>
            </p:nvSpPr>
            <p:spPr bwMode="auto">
              <a:xfrm flipV="1">
                <a:off x="2400" y="2320"/>
                <a:ext cx="144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816" name="Line 13"/>
              <p:cNvSpPr>
                <a:spLocks noChangeShapeType="1"/>
              </p:cNvSpPr>
              <p:nvPr/>
            </p:nvSpPr>
            <p:spPr bwMode="auto">
              <a:xfrm>
                <a:off x="2400" y="249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799" name="Line 15"/>
            <p:cNvSpPr>
              <a:spLocks noChangeShapeType="1"/>
            </p:cNvSpPr>
            <p:nvPr/>
          </p:nvSpPr>
          <p:spPr bwMode="auto">
            <a:xfrm>
              <a:off x="2400" y="205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0" name="AutoShape 16"/>
            <p:cNvSpPr>
              <a:spLocks noChangeArrowheads="1"/>
            </p:cNvSpPr>
            <p:nvPr/>
          </p:nvSpPr>
          <p:spPr bwMode="auto">
            <a:xfrm rot="5408667">
              <a:off x="2465" y="2012"/>
              <a:ext cx="96" cy="75"/>
            </a:xfrm>
            <a:prstGeom prst="triangle">
              <a:avLst>
                <a:gd name="adj" fmla="val 50000"/>
              </a:avLst>
            </a:prstGeom>
            <a:solidFill>
              <a:srgbClr val="6E79A7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1" name="Line 17"/>
            <p:cNvSpPr>
              <a:spLocks noChangeShapeType="1"/>
            </p:cNvSpPr>
            <p:nvPr/>
          </p:nvSpPr>
          <p:spPr bwMode="auto">
            <a:xfrm>
              <a:off x="2550" y="2002"/>
              <a:ext cx="0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2" name="Line 19"/>
            <p:cNvSpPr>
              <a:spLocks noChangeShapeType="1"/>
            </p:cNvSpPr>
            <p:nvPr/>
          </p:nvSpPr>
          <p:spPr bwMode="auto">
            <a:xfrm flipH="1" flipV="1">
              <a:off x="2352" y="1906"/>
              <a:ext cx="80" cy="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3" name="Line 20"/>
            <p:cNvSpPr>
              <a:spLocks noChangeShapeType="1"/>
            </p:cNvSpPr>
            <p:nvPr/>
          </p:nvSpPr>
          <p:spPr bwMode="auto">
            <a:xfrm flipH="1" flipV="1">
              <a:off x="2448" y="1906"/>
              <a:ext cx="84" cy="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4" name="Line 21"/>
            <p:cNvSpPr>
              <a:spLocks noChangeShapeType="1"/>
            </p:cNvSpPr>
            <p:nvPr/>
          </p:nvSpPr>
          <p:spPr bwMode="auto">
            <a:xfrm>
              <a:off x="2448" y="1798"/>
              <a:ext cx="80" cy="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5" name="Line 22"/>
            <p:cNvSpPr>
              <a:spLocks noChangeShapeType="1"/>
            </p:cNvSpPr>
            <p:nvPr/>
          </p:nvSpPr>
          <p:spPr bwMode="auto">
            <a:xfrm>
              <a:off x="2468" y="1746"/>
              <a:ext cx="84" cy="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6" name="Line 23"/>
            <p:cNvSpPr>
              <a:spLocks noChangeShapeType="1"/>
            </p:cNvSpPr>
            <p:nvPr/>
          </p:nvSpPr>
          <p:spPr bwMode="auto">
            <a:xfrm>
              <a:off x="2784" y="192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3241" name="Rectangle 25"/>
            <p:cNvSpPr>
              <a:spLocks noChangeArrowheads="1"/>
            </p:cNvSpPr>
            <p:nvPr/>
          </p:nvSpPr>
          <p:spPr bwMode="auto">
            <a:xfrm>
              <a:off x="1872" y="1822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B5</a:t>
              </a:r>
            </a:p>
          </p:txBody>
        </p:sp>
        <p:sp>
          <p:nvSpPr>
            <p:cNvPr id="32808" name="Line 28"/>
            <p:cNvSpPr>
              <a:spLocks noChangeShapeType="1"/>
            </p:cNvSpPr>
            <p:nvPr/>
          </p:nvSpPr>
          <p:spPr bwMode="auto">
            <a:xfrm>
              <a:off x="3292" y="1536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09" name="Oval 29"/>
            <p:cNvSpPr>
              <a:spLocks noChangeArrowheads="1"/>
            </p:cNvSpPr>
            <p:nvPr/>
          </p:nvSpPr>
          <p:spPr bwMode="auto">
            <a:xfrm>
              <a:off x="3238" y="1765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79809D"/>
                </a:gs>
                <a:gs pos="100000">
                  <a:srgbClr val="505568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10" name="Line 30"/>
            <p:cNvSpPr>
              <a:spLocks noChangeShapeType="1"/>
            </p:cNvSpPr>
            <p:nvPr/>
          </p:nvSpPr>
          <p:spPr bwMode="auto">
            <a:xfrm>
              <a:off x="3167" y="1769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3247" name="Rectangle 31"/>
            <p:cNvSpPr>
              <a:spLocks noChangeArrowheads="1"/>
            </p:cNvSpPr>
            <p:nvPr/>
          </p:nvSpPr>
          <p:spPr bwMode="auto">
            <a:xfrm rot="-5400000">
              <a:off x="3067" y="204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3248" name="Rectangle 32"/>
            <p:cNvSpPr>
              <a:spLocks noChangeArrowheads="1"/>
            </p:cNvSpPr>
            <p:nvPr/>
          </p:nvSpPr>
          <p:spPr bwMode="auto">
            <a:xfrm rot="-5400000">
              <a:off x="3067" y="160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2813" name="Line 33"/>
            <p:cNvSpPr>
              <a:spLocks noChangeShapeType="1"/>
            </p:cNvSpPr>
            <p:nvPr/>
          </p:nvSpPr>
          <p:spPr bwMode="auto">
            <a:xfrm flipH="1">
              <a:off x="2976" y="191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3255" name="Rectangle 39"/>
          <p:cNvSpPr>
            <a:spLocks noChangeArrowheads="1"/>
          </p:cNvSpPr>
          <p:nvPr/>
        </p:nvSpPr>
        <p:spPr bwMode="auto">
          <a:xfrm>
            <a:off x="1863725" y="3810000"/>
            <a:ext cx="29940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de pression</a:t>
            </a:r>
          </a:p>
          <a:p>
            <a:pPr algn="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(pressostat)</a:t>
            </a:r>
          </a:p>
        </p:txBody>
      </p:sp>
      <p:sp>
        <p:nvSpPr>
          <p:cNvPr id="393256" name="Rectangle 40"/>
          <p:cNvSpPr>
            <a:spLocks noChangeArrowheads="1"/>
          </p:cNvSpPr>
          <p:nvPr/>
        </p:nvSpPr>
        <p:spPr bwMode="auto">
          <a:xfrm>
            <a:off x="5715000" y="3886200"/>
            <a:ext cx="2970213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Codeur pour mesure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 position d ’axe</a:t>
            </a:r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2895600" y="4800600"/>
            <a:ext cx="2097088" cy="1222375"/>
            <a:chOff x="1824" y="3024"/>
            <a:chExt cx="1321" cy="770"/>
          </a:xfrm>
        </p:grpSpPr>
        <p:sp>
          <p:nvSpPr>
            <p:cNvPr id="393274" name="Rectangle 58"/>
            <p:cNvSpPr>
              <a:spLocks noChangeArrowheads="1"/>
            </p:cNvSpPr>
            <p:nvPr/>
          </p:nvSpPr>
          <p:spPr bwMode="auto">
            <a:xfrm>
              <a:off x="1824" y="3264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B3</a:t>
              </a:r>
            </a:p>
          </p:txBody>
        </p:sp>
        <p:sp>
          <p:nvSpPr>
            <p:cNvPr id="32788" name="Rectangle 44"/>
            <p:cNvSpPr>
              <a:spLocks noChangeArrowheads="1"/>
            </p:cNvSpPr>
            <p:nvPr/>
          </p:nvSpPr>
          <p:spPr bwMode="auto">
            <a:xfrm>
              <a:off x="2304" y="3264"/>
              <a:ext cx="288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89" name="Line 57"/>
            <p:cNvSpPr>
              <a:spLocks noChangeShapeType="1"/>
            </p:cNvSpPr>
            <p:nvPr/>
          </p:nvSpPr>
          <p:spPr bwMode="auto">
            <a:xfrm>
              <a:off x="2592" y="341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0" name="Line 60"/>
            <p:cNvSpPr>
              <a:spLocks noChangeShapeType="1"/>
            </p:cNvSpPr>
            <p:nvPr/>
          </p:nvSpPr>
          <p:spPr bwMode="auto">
            <a:xfrm>
              <a:off x="3100" y="3024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91" name="Oval 61"/>
            <p:cNvSpPr>
              <a:spLocks noChangeArrowheads="1"/>
            </p:cNvSpPr>
            <p:nvPr/>
          </p:nvSpPr>
          <p:spPr bwMode="auto">
            <a:xfrm>
              <a:off x="3046" y="3253"/>
              <a:ext cx="99" cy="273"/>
            </a:xfrm>
            <a:prstGeom prst="ellipse">
              <a:avLst/>
            </a:prstGeom>
            <a:solidFill>
              <a:srgbClr val="504F2C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92" name="Line 62"/>
            <p:cNvSpPr>
              <a:spLocks noChangeShapeType="1"/>
            </p:cNvSpPr>
            <p:nvPr/>
          </p:nvSpPr>
          <p:spPr bwMode="auto">
            <a:xfrm>
              <a:off x="2975" y="3257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3279" name="Rectangle 63"/>
            <p:cNvSpPr>
              <a:spLocks noChangeArrowheads="1"/>
            </p:cNvSpPr>
            <p:nvPr/>
          </p:nvSpPr>
          <p:spPr bwMode="auto">
            <a:xfrm rot="-5400000">
              <a:off x="2875" y="3533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3280" name="Rectangle 64"/>
            <p:cNvSpPr>
              <a:spLocks noChangeArrowheads="1"/>
            </p:cNvSpPr>
            <p:nvPr/>
          </p:nvSpPr>
          <p:spPr bwMode="auto">
            <a:xfrm rot="-5400000">
              <a:off x="2875" y="3093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2795" name="Line 65"/>
            <p:cNvSpPr>
              <a:spLocks noChangeShapeType="1"/>
            </p:cNvSpPr>
            <p:nvPr/>
          </p:nvSpPr>
          <p:spPr bwMode="auto">
            <a:xfrm flipH="1">
              <a:off x="2784" y="340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6" name="Text Box 66"/>
            <p:cNvSpPr txBox="1">
              <a:spLocks noChangeArrowheads="1"/>
            </p:cNvSpPr>
            <p:nvPr/>
          </p:nvSpPr>
          <p:spPr bwMode="auto">
            <a:xfrm>
              <a:off x="2304" y="3252"/>
              <a:ext cx="24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>
                  <a:solidFill>
                    <a:srgbClr val="000000"/>
                  </a:solidFill>
                </a:rPr>
                <a:t>P</a:t>
              </a:r>
              <a:endParaRPr kumimoji="0" lang="fr-FR"/>
            </a:p>
          </p:txBody>
        </p:sp>
      </p:grpSp>
      <p:sp>
        <p:nvSpPr>
          <p:cNvPr id="393285" name="Rectangle 69"/>
          <p:cNvSpPr>
            <a:spLocks noChangeArrowheads="1"/>
          </p:cNvSpPr>
          <p:nvPr/>
        </p:nvSpPr>
        <p:spPr bwMode="auto">
          <a:xfrm>
            <a:off x="6019800" y="5105400"/>
            <a:ext cx="71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3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3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88" grpId="0" animBg="1"/>
      <p:bldP spid="393287" grpId="0" animBg="1"/>
      <p:bldP spid="393286" grpId="0" animBg="1"/>
      <p:bldP spid="393224" grpId="0" autoUpdateAnimBg="0"/>
      <p:bldP spid="393225" grpId="0" autoUpdateAnimBg="0"/>
      <p:bldP spid="393242" grpId="0" autoUpdateAnimBg="0"/>
      <p:bldP spid="393255" grpId="0" autoUpdateAnimBg="0"/>
      <p:bldP spid="393256" grpId="0" autoUpdateAnimBg="0"/>
      <p:bldP spid="39328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Freeform 14"/>
          <p:cNvSpPr>
            <a:spLocks/>
          </p:cNvSpPr>
          <p:nvPr/>
        </p:nvSpPr>
        <p:spPr bwMode="auto">
          <a:xfrm>
            <a:off x="215900" y="2027238"/>
            <a:ext cx="8659813" cy="3906837"/>
          </a:xfrm>
          <a:custGeom>
            <a:avLst/>
            <a:gdLst>
              <a:gd name="T0" fmla="*/ 2147483647 w 5455"/>
              <a:gd name="T1" fmla="*/ 2147483647 h 2461"/>
              <a:gd name="T2" fmla="*/ 2147483647 w 5455"/>
              <a:gd name="T3" fmla="*/ 2147483647 h 2461"/>
              <a:gd name="T4" fmla="*/ 2147483647 w 5455"/>
              <a:gd name="T5" fmla="*/ 2147483647 h 2461"/>
              <a:gd name="T6" fmla="*/ 2147483647 w 5455"/>
              <a:gd name="T7" fmla="*/ 2147483647 h 2461"/>
              <a:gd name="T8" fmla="*/ 2147483647 w 5455"/>
              <a:gd name="T9" fmla="*/ 2147483647 h 2461"/>
              <a:gd name="T10" fmla="*/ 2147483647 w 5455"/>
              <a:gd name="T11" fmla="*/ 2147483647 h 2461"/>
              <a:gd name="T12" fmla="*/ 2147483647 w 5455"/>
              <a:gd name="T13" fmla="*/ 2147483647 h 2461"/>
              <a:gd name="T14" fmla="*/ 2147483647 w 5455"/>
              <a:gd name="T15" fmla="*/ 2147483647 h 2461"/>
              <a:gd name="T16" fmla="*/ 2147483647 w 5455"/>
              <a:gd name="T17" fmla="*/ 2147483647 h 2461"/>
              <a:gd name="T18" fmla="*/ 2147483647 w 5455"/>
              <a:gd name="T19" fmla="*/ 2147483647 h 2461"/>
              <a:gd name="T20" fmla="*/ 2147483647 w 5455"/>
              <a:gd name="T21" fmla="*/ 2147483647 h 2461"/>
              <a:gd name="T22" fmla="*/ 2147483647 w 5455"/>
              <a:gd name="T23" fmla="*/ 2147483647 h 2461"/>
              <a:gd name="T24" fmla="*/ 2147483647 w 5455"/>
              <a:gd name="T25" fmla="*/ 2147483647 h 2461"/>
              <a:gd name="T26" fmla="*/ 2147483647 w 5455"/>
              <a:gd name="T27" fmla="*/ 2147483647 h 2461"/>
              <a:gd name="T28" fmla="*/ 2147483647 w 5455"/>
              <a:gd name="T29" fmla="*/ 0 h 2461"/>
              <a:gd name="T30" fmla="*/ 2147483647 w 5455"/>
              <a:gd name="T31" fmla="*/ 2147483647 h 2461"/>
              <a:gd name="T32" fmla="*/ 2147483647 w 5455"/>
              <a:gd name="T33" fmla="*/ 2147483647 h 2461"/>
              <a:gd name="T34" fmla="*/ 2147483647 w 5455"/>
              <a:gd name="T35" fmla="*/ 2147483647 h 2461"/>
              <a:gd name="T36" fmla="*/ 2147483647 w 5455"/>
              <a:gd name="T37" fmla="*/ 2147483647 h 2461"/>
              <a:gd name="T38" fmla="*/ 2147483647 w 5455"/>
              <a:gd name="T39" fmla="*/ 2147483647 h 2461"/>
              <a:gd name="T40" fmla="*/ 2147483647 w 5455"/>
              <a:gd name="T41" fmla="*/ 2147483647 h 2461"/>
              <a:gd name="T42" fmla="*/ 2147483647 w 5455"/>
              <a:gd name="T43" fmla="*/ 2147483647 h 2461"/>
              <a:gd name="T44" fmla="*/ 2147483647 w 5455"/>
              <a:gd name="T45" fmla="*/ 2147483647 h 2461"/>
              <a:gd name="T46" fmla="*/ 2147483647 w 5455"/>
              <a:gd name="T47" fmla="*/ 2147483647 h 2461"/>
              <a:gd name="T48" fmla="*/ 2147483647 w 5455"/>
              <a:gd name="T49" fmla="*/ 2147483647 h 2461"/>
              <a:gd name="T50" fmla="*/ 2147483647 w 5455"/>
              <a:gd name="T51" fmla="*/ 2147483647 h 2461"/>
              <a:gd name="T52" fmla="*/ 2147483647 w 5455"/>
              <a:gd name="T53" fmla="*/ 2147483647 h 2461"/>
              <a:gd name="T54" fmla="*/ 2147483647 w 5455"/>
              <a:gd name="T55" fmla="*/ 2147483647 h 2461"/>
              <a:gd name="T56" fmla="*/ 2147483647 w 5455"/>
              <a:gd name="T57" fmla="*/ 2147483647 h 2461"/>
              <a:gd name="T58" fmla="*/ 2147483647 w 5455"/>
              <a:gd name="T59" fmla="*/ 2147483647 h 2461"/>
              <a:gd name="T60" fmla="*/ 2147483647 w 5455"/>
              <a:gd name="T61" fmla="*/ 2147483647 h 2461"/>
              <a:gd name="T62" fmla="*/ 2147483647 w 5455"/>
              <a:gd name="T63" fmla="*/ 2147483647 h 2461"/>
              <a:gd name="T64" fmla="*/ 2147483647 w 5455"/>
              <a:gd name="T65" fmla="*/ 2147483647 h 2461"/>
              <a:gd name="T66" fmla="*/ 2147483647 w 5455"/>
              <a:gd name="T67" fmla="*/ 2147483647 h 2461"/>
              <a:gd name="T68" fmla="*/ 2147483647 w 5455"/>
              <a:gd name="T69" fmla="*/ 2147483647 h 246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5455"/>
              <a:gd name="T106" fmla="*/ 0 h 2461"/>
              <a:gd name="T107" fmla="*/ 5455 w 5455"/>
              <a:gd name="T108" fmla="*/ 2461 h 246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5455" h="2461">
                <a:moveTo>
                  <a:pt x="1677" y="2388"/>
                </a:moveTo>
                <a:cubicBezTo>
                  <a:pt x="1360" y="2381"/>
                  <a:pt x="1146" y="2406"/>
                  <a:pt x="873" y="2336"/>
                </a:cubicBezTo>
                <a:cubicBezTo>
                  <a:pt x="752" y="2246"/>
                  <a:pt x="713" y="2282"/>
                  <a:pt x="515" y="2273"/>
                </a:cubicBezTo>
                <a:cubicBezTo>
                  <a:pt x="503" y="2272"/>
                  <a:pt x="359" y="2254"/>
                  <a:pt x="336" y="2247"/>
                </a:cubicBezTo>
                <a:cubicBezTo>
                  <a:pt x="281" y="2229"/>
                  <a:pt x="248" y="2170"/>
                  <a:pt x="196" y="2145"/>
                </a:cubicBezTo>
                <a:cubicBezTo>
                  <a:pt x="169" y="2132"/>
                  <a:pt x="137" y="2136"/>
                  <a:pt x="107" y="2132"/>
                </a:cubicBezTo>
                <a:cubicBezTo>
                  <a:pt x="77" y="1953"/>
                  <a:pt x="62" y="1772"/>
                  <a:pt x="17" y="1596"/>
                </a:cubicBezTo>
                <a:cubicBezTo>
                  <a:pt x="29" y="1353"/>
                  <a:pt x="46" y="1111"/>
                  <a:pt x="56" y="868"/>
                </a:cubicBezTo>
                <a:cubicBezTo>
                  <a:pt x="71" y="511"/>
                  <a:pt x="0" y="625"/>
                  <a:pt x="107" y="485"/>
                </a:cubicBezTo>
                <a:cubicBezTo>
                  <a:pt x="126" y="362"/>
                  <a:pt x="157" y="289"/>
                  <a:pt x="260" y="217"/>
                </a:cubicBezTo>
                <a:cubicBezTo>
                  <a:pt x="277" y="205"/>
                  <a:pt x="291" y="186"/>
                  <a:pt x="311" y="179"/>
                </a:cubicBezTo>
                <a:cubicBezTo>
                  <a:pt x="339" y="169"/>
                  <a:pt x="370" y="170"/>
                  <a:pt x="400" y="166"/>
                </a:cubicBezTo>
                <a:cubicBezTo>
                  <a:pt x="891" y="178"/>
                  <a:pt x="1116" y="186"/>
                  <a:pt x="1626" y="166"/>
                </a:cubicBezTo>
                <a:cubicBezTo>
                  <a:pt x="1975" y="136"/>
                  <a:pt x="1832" y="160"/>
                  <a:pt x="2060" y="115"/>
                </a:cubicBezTo>
                <a:cubicBezTo>
                  <a:pt x="2109" y="64"/>
                  <a:pt x="2163" y="31"/>
                  <a:pt x="2226" y="0"/>
                </a:cubicBezTo>
                <a:cubicBezTo>
                  <a:pt x="3426" y="31"/>
                  <a:pt x="2864" y="19"/>
                  <a:pt x="3911" y="38"/>
                </a:cubicBezTo>
                <a:cubicBezTo>
                  <a:pt x="3945" y="47"/>
                  <a:pt x="3978" y="60"/>
                  <a:pt x="4013" y="64"/>
                </a:cubicBezTo>
                <a:cubicBezTo>
                  <a:pt x="4115" y="77"/>
                  <a:pt x="4320" y="89"/>
                  <a:pt x="4320" y="89"/>
                </a:cubicBezTo>
                <a:cubicBezTo>
                  <a:pt x="4560" y="79"/>
                  <a:pt x="4800" y="56"/>
                  <a:pt x="5035" y="115"/>
                </a:cubicBezTo>
                <a:cubicBezTo>
                  <a:pt x="5114" y="274"/>
                  <a:pt x="5176" y="411"/>
                  <a:pt x="5201" y="587"/>
                </a:cubicBezTo>
                <a:cubicBezTo>
                  <a:pt x="5205" y="613"/>
                  <a:pt x="5204" y="639"/>
                  <a:pt x="5213" y="664"/>
                </a:cubicBezTo>
                <a:cubicBezTo>
                  <a:pt x="5226" y="700"/>
                  <a:pt x="5264" y="766"/>
                  <a:pt x="5264" y="766"/>
                </a:cubicBezTo>
                <a:cubicBezTo>
                  <a:pt x="5280" y="862"/>
                  <a:pt x="5303" y="913"/>
                  <a:pt x="5341" y="1009"/>
                </a:cubicBezTo>
                <a:cubicBezTo>
                  <a:pt x="5354" y="1124"/>
                  <a:pt x="5354" y="1242"/>
                  <a:pt x="5392" y="1353"/>
                </a:cubicBezTo>
                <a:cubicBezTo>
                  <a:pt x="5398" y="1492"/>
                  <a:pt x="5455" y="1916"/>
                  <a:pt x="5354" y="2017"/>
                </a:cubicBezTo>
                <a:cubicBezTo>
                  <a:pt x="5337" y="2068"/>
                  <a:pt x="5315" y="2094"/>
                  <a:pt x="5277" y="2132"/>
                </a:cubicBezTo>
                <a:cubicBezTo>
                  <a:pt x="5242" y="2235"/>
                  <a:pt x="5277" y="2168"/>
                  <a:pt x="5060" y="2196"/>
                </a:cubicBezTo>
                <a:cubicBezTo>
                  <a:pt x="4916" y="2214"/>
                  <a:pt x="4771" y="2252"/>
                  <a:pt x="4626" y="2260"/>
                </a:cubicBezTo>
                <a:cubicBezTo>
                  <a:pt x="4503" y="2267"/>
                  <a:pt x="4379" y="2269"/>
                  <a:pt x="4256" y="2273"/>
                </a:cubicBezTo>
                <a:cubicBezTo>
                  <a:pt x="4122" y="2295"/>
                  <a:pt x="3981" y="2310"/>
                  <a:pt x="3847" y="2336"/>
                </a:cubicBezTo>
                <a:cubicBezTo>
                  <a:pt x="3817" y="2342"/>
                  <a:pt x="3789" y="2360"/>
                  <a:pt x="3758" y="2362"/>
                </a:cubicBezTo>
                <a:cubicBezTo>
                  <a:pt x="3546" y="2376"/>
                  <a:pt x="3333" y="2378"/>
                  <a:pt x="3120" y="2388"/>
                </a:cubicBezTo>
                <a:cubicBezTo>
                  <a:pt x="2802" y="2461"/>
                  <a:pt x="2395" y="2387"/>
                  <a:pt x="2060" y="2349"/>
                </a:cubicBezTo>
                <a:cubicBezTo>
                  <a:pt x="1966" y="2353"/>
                  <a:pt x="1872" y="2355"/>
                  <a:pt x="1779" y="2362"/>
                </a:cubicBezTo>
                <a:cubicBezTo>
                  <a:pt x="1743" y="2365"/>
                  <a:pt x="1713" y="2388"/>
                  <a:pt x="1677" y="2388"/>
                </a:cubicBezTo>
                <a:close/>
              </a:path>
            </a:pathLst>
          </a:custGeom>
          <a:gradFill rotWithShape="0">
            <a:gsLst>
              <a:gs pos="0">
                <a:srgbClr val="800080"/>
              </a:gs>
              <a:gs pos="100000">
                <a:srgbClr val="220022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</p:nvPr>
        </p:nvSpPr>
        <p:spPr>
          <a:xfrm>
            <a:off x="914400" y="304800"/>
            <a:ext cx="7315200" cy="1143000"/>
          </a:xfrm>
        </p:spPr>
        <p:txBody>
          <a:bodyPr/>
          <a:lstStyle/>
          <a:p>
            <a:pPr>
              <a:defRPr/>
            </a:pPr>
            <a:r>
              <a:rPr lang="fr-FR" b="1" smtClean="0"/>
              <a:t>I</a:t>
            </a:r>
            <a:r>
              <a:rPr lang="fr-FR" b="1" u="sng" smtClean="0"/>
              <a:t>ntroduction</a:t>
            </a:r>
            <a:endParaRPr lang="fr-FR" smtClean="0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81000" y="2514600"/>
            <a:ext cx="8763000" cy="34290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fr-FR" smtClean="0"/>
              <a:t>Qu’appelle-t-on un schéma de commande, un schéma de puissance ?</a:t>
            </a:r>
            <a:endParaRPr lang="fr-FR" sz="1800" smtClean="0"/>
          </a:p>
          <a:p>
            <a:pPr>
              <a:buFontTx/>
              <a:buNone/>
              <a:defRPr/>
            </a:pPr>
            <a:r>
              <a:rPr lang="fr-FR" smtClean="0"/>
              <a:t>Quel matériel trouve-t-on? </a:t>
            </a:r>
          </a:p>
          <a:p>
            <a:pPr>
              <a:buFontTx/>
              <a:buNone/>
              <a:defRPr/>
            </a:pPr>
            <a:r>
              <a:rPr lang="fr-FR" smtClean="0"/>
              <a:t>Exemple d ’application avec le schéma complet d ’un démarrage moteur asynchrone triphasé.</a:t>
            </a:r>
            <a:r>
              <a:rPr lang="fr-FR" smtClean="0">
                <a:effectLst/>
              </a:rPr>
              <a:t> </a:t>
            </a:r>
            <a:endParaRPr lang="fr-FR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  <p:bldP spid="5132" grpId="0" autoUpdateAnimBg="0"/>
      <p:bldP spid="5133" grpId="0" uiExpand="1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/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l ’on 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l ’exemple d ’une commande d ’un 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s ’agit d ’enclencher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activé jusqu’à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que l ’opérateur décide de l ’arrêter.</a:t>
            </a:r>
          </a:p>
        </p:txBody>
      </p:sp>
      <p:sp>
        <p:nvSpPr>
          <p:cNvPr id="394250" name="Line 10"/>
          <p:cNvSpPr>
            <a:spLocks noChangeShapeType="1"/>
          </p:cNvSpPr>
          <p:nvPr/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/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/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44"/>
          <p:cNvGrpSpPr>
            <a:grpSpLocks/>
          </p:cNvGrpSpPr>
          <p:nvPr/>
        </p:nvGrpSpPr>
        <p:grpSpPr bwMode="auto">
          <a:xfrm>
            <a:off x="1295400" y="3338513"/>
            <a:ext cx="1273175" cy="1146175"/>
            <a:chOff x="816" y="1920"/>
            <a:chExt cx="802" cy="722"/>
          </a:xfrm>
        </p:grpSpPr>
        <p:grpSp>
          <p:nvGrpSpPr>
            <p:cNvPr id="33809" name="Group 40"/>
            <p:cNvGrpSpPr>
              <a:grpSpLocks/>
            </p:cNvGrpSpPr>
            <p:nvPr/>
          </p:nvGrpSpPr>
          <p:grpSpPr bwMode="auto">
            <a:xfrm>
              <a:off x="1268" y="1920"/>
              <a:ext cx="350" cy="722"/>
              <a:chOff x="1268" y="1920"/>
              <a:chExt cx="350" cy="722"/>
            </a:xfrm>
          </p:grpSpPr>
          <p:sp>
            <p:nvSpPr>
              <p:cNvPr id="394272" name="Rectangle 32"/>
              <p:cNvSpPr>
                <a:spLocks noChangeArrowheads="1"/>
              </p:cNvSpPr>
              <p:nvPr/>
            </p:nvSpPr>
            <p:spPr bwMode="auto">
              <a:xfrm rot="-5400000">
                <a:off x="1291" y="197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3812" name="Group 36"/>
              <p:cNvGrpSpPr>
                <a:grpSpLocks/>
              </p:cNvGrpSpPr>
              <p:nvPr/>
            </p:nvGrpSpPr>
            <p:grpSpPr bwMode="auto">
              <a:xfrm>
                <a:off x="1288" y="2177"/>
                <a:ext cx="330" cy="465"/>
                <a:chOff x="2448" y="3525"/>
                <a:chExt cx="330" cy="465"/>
              </a:xfrm>
            </p:grpSpPr>
            <p:sp useBgFill="1">
              <p:nvSpPr>
                <p:cNvPr id="33814" name="Oval 2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6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4271" name="Rectangle 3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38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813" name="Freeform 38"/>
              <p:cNvSpPr>
                <a:spLocks/>
              </p:cNvSpPr>
              <p:nvPr/>
            </p:nvSpPr>
            <p:spPr bwMode="auto">
              <a:xfrm>
                <a:off x="1268" y="218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4281" name="Rectangle 41"/>
            <p:cNvSpPr>
              <a:spLocks noChangeArrowheads="1"/>
            </p:cNvSpPr>
            <p:nvPr/>
          </p:nvSpPr>
          <p:spPr bwMode="auto">
            <a:xfrm>
              <a:off x="816" y="2208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S2</a:t>
              </a:r>
            </a:p>
          </p:txBody>
        </p:sp>
      </p:grpSp>
      <p:sp>
        <p:nvSpPr>
          <p:cNvPr id="394287" name="AutoShape 47"/>
          <p:cNvSpPr>
            <a:spLocks noChangeArrowheads="1"/>
          </p:cNvSpPr>
          <p:nvPr/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/>
          </a:p>
        </p:txBody>
      </p:sp>
      <p:sp>
        <p:nvSpPr>
          <p:cNvPr id="394289" name="AutoShape 49"/>
          <p:cNvSpPr>
            <a:spLocks noChangeArrowheads="1"/>
          </p:cNvSpPr>
          <p:nvPr/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/>
          </a:p>
        </p:txBody>
      </p:sp>
      <p:sp>
        <p:nvSpPr>
          <p:cNvPr id="394290" name="AutoShape 50"/>
          <p:cNvSpPr>
            <a:spLocks noChangeArrowheads="1"/>
          </p:cNvSpPr>
          <p:nvPr/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e récepteur, en fonction de l ’action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/>
          </a:p>
        </p:txBody>
      </p:sp>
      <p:sp>
        <p:nvSpPr>
          <p:cNvPr id="394291" name="AutoShape 51"/>
          <p:cNvSpPr>
            <a:spLocks noChangeArrowheads="1"/>
          </p:cNvSpPr>
          <p:nvPr/>
        </p:nvSpPr>
        <p:spPr bwMode="auto">
          <a:xfrm>
            <a:off x="2667000" y="3429000"/>
            <a:ext cx="6286500" cy="1295400"/>
          </a:xfrm>
          <a:prstGeom prst="leftArrow">
            <a:avLst>
              <a:gd name="adj1" fmla="val 50000"/>
              <a:gd name="adj2" fmla="val 121324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commandes, en fonction de ce que l ’opérateur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devra pouvoir demander au système.</a:t>
            </a:r>
            <a:endParaRPr kumimoji="0" lang="fr-FR"/>
          </a:p>
        </p:txBody>
      </p:sp>
      <p:sp>
        <p:nvSpPr>
          <p:cNvPr id="394292" name="AutoShape 52"/>
          <p:cNvSpPr>
            <a:spLocks noChangeArrowheads="1"/>
          </p:cNvSpPr>
          <p:nvPr/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’auto -maintient 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/>
          </a:p>
        </p:txBody>
      </p:sp>
      <p:sp>
        <p:nvSpPr>
          <p:cNvPr id="394293" name="Rectangle 53"/>
          <p:cNvSpPr>
            <a:spLocks noChangeArrowheads="1"/>
          </p:cNvSpPr>
          <p:nvPr/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/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d ’une logique de commande.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4" grpId="0" animBg="1" autoUpdateAnimBg="0"/>
      <p:bldP spid="394250" grpId="0" animBg="1"/>
      <p:bldP spid="394287" grpId="0" animBg="1" autoUpdateAnimBg="0"/>
      <p:bldP spid="394289" grpId="0" animBg="1" autoUpdateAnimBg="0"/>
      <p:bldP spid="394290" grpId="0" animBg="1" autoUpdateAnimBg="0"/>
      <p:bldP spid="394291" grpId="0" animBg="1" autoUpdateAnimBg="0"/>
      <p:bldP spid="394292" grpId="0" animBg="1" autoUpdateAnimBg="0"/>
      <p:bldP spid="39424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7" name="AutoShape 3"/>
          <p:cNvSpPr>
            <a:spLocks noChangeArrowheads="1"/>
          </p:cNvSpPr>
          <p:nvPr/>
        </p:nvSpPr>
        <p:spPr bwMode="auto">
          <a:xfrm>
            <a:off x="3352800" y="304800"/>
            <a:ext cx="5486400" cy="14478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fonctionnement étant obtenu il conviendra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se poser la question de la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 des biens et des personnes ».</a:t>
            </a:r>
          </a:p>
        </p:txBody>
      </p:sp>
      <p:sp>
        <p:nvSpPr>
          <p:cNvPr id="395268" name="Rectangle 4"/>
          <p:cNvSpPr>
            <a:spLocks noChangeArrowheads="1"/>
          </p:cNvSpPr>
          <p:nvPr/>
        </p:nvSpPr>
        <p:spPr bwMode="auto">
          <a:xfrm>
            <a:off x="3124200" y="2286000"/>
            <a:ext cx="5715000" cy="16002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Sécurité des personnes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sectionneur permettant d ’isoler le système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coup de poing d ’arrêt d ’urgence, </a:t>
            </a:r>
          </a:p>
          <a:p>
            <a:pPr algn="ctr">
              <a:buFontTx/>
              <a:buNone/>
              <a:defRPr/>
            </a:pPr>
            <a:endParaRPr kumimoji="0" lang="fr-FR" sz="18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5269" name="Rectangle 5"/>
          <p:cNvSpPr>
            <a:spLocks noChangeArrowheads="1"/>
          </p:cNvSpPr>
          <p:nvPr/>
        </p:nvSpPr>
        <p:spPr bwMode="auto">
          <a:xfrm>
            <a:off x="3581400" y="4572000"/>
            <a:ext cx="5257800" cy="19050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Sécurité des Biens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Fusibles et sectionneur de neutre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ou disjoncteurs,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- Un thermique, protégeant le moteur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contre les surcharges.</a:t>
            </a:r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1365250" y="1169988"/>
            <a:ext cx="304800" cy="280987"/>
            <a:chOff x="912" y="1392"/>
            <a:chExt cx="192" cy="144"/>
          </a:xfrm>
        </p:grpSpPr>
        <p:sp>
          <p:nvSpPr>
            <p:cNvPr id="34904" name="Line 67"/>
            <p:cNvSpPr>
              <a:spLocks noChangeShapeType="1"/>
            </p:cNvSpPr>
            <p:nvPr/>
          </p:nvSpPr>
          <p:spPr bwMode="auto">
            <a:xfrm flipH="1">
              <a:off x="912" y="1440"/>
              <a:ext cx="144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Oval 69"/>
            <p:cNvSpPr>
              <a:spLocks noChangeArrowheads="1"/>
            </p:cNvSpPr>
            <p:nvPr/>
          </p:nvSpPr>
          <p:spPr bwMode="auto">
            <a:xfrm>
              <a:off x="1056" y="1392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02"/>
          <p:cNvGrpSpPr>
            <a:grpSpLocks/>
          </p:cNvGrpSpPr>
          <p:nvPr/>
        </p:nvGrpSpPr>
        <p:grpSpPr bwMode="auto">
          <a:xfrm>
            <a:off x="381000" y="762000"/>
            <a:ext cx="838200" cy="6019800"/>
            <a:chOff x="240" y="480"/>
            <a:chExt cx="528" cy="3792"/>
          </a:xfrm>
        </p:grpSpPr>
        <p:sp>
          <p:nvSpPr>
            <p:cNvPr id="34900" name="Rectangle 61"/>
            <p:cNvSpPr>
              <a:spLocks noChangeArrowheads="1"/>
            </p:cNvSpPr>
            <p:nvPr/>
          </p:nvSpPr>
          <p:spPr bwMode="auto">
            <a:xfrm>
              <a:off x="528" y="480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5336" name="Rectangle 72"/>
            <p:cNvSpPr>
              <a:spLocks noChangeArrowheads="1"/>
            </p:cNvSpPr>
            <p:nvPr/>
          </p:nvSpPr>
          <p:spPr bwMode="auto">
            <a:xfrm>
              <a:off x="240" y="5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4902" name="Line 93"/>
            <p:cNvSpPr>
              <a:spLocks noChangeShapeType="1"/>
            </p:cNvSpPr>
            <p:nvPr/>
          </p:nvSpPr>
          <p:spPr bwMode="auto">
            <a:xfrm>
              <a:off x="576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94"/>
            <p:cNvSpPr>
              <a:spLocks noChangeShapeType="1"/>
            </p:cNvSpPr>
            <p:nvPr/>
          </p:nvSpPr>
          <p:spPr bwMode="auto">
            <a:xfrm>
              <a:off x="768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5359" name="Freeform 95"/>
          <p:cNvSpPr>
            <a:spLocks/>
          </p:cNvSpPr>
          <p:nvPr/>
        </p:nvSpPr>
        <p:spPr bwMode="auto">
          <a:xfrm>
            <a:off x="1752600" y="990600"/>
            <a:ext cx="1733550" cy="1905000"/>
          </a:xfrm>
          <a:custGeom>
            <a:avLst/>
            <a:gdLst>
              <a:gd name="T0" fmla="*/ 2147483647 w 1092"/>
              <a:gd name="T1" fmla="*/ 2147483647 h 1200"/>
              <a:gd name="T2" fmla="*/ 2147483647 w 1092"/>
              <a:gd name="T3" fmla="*/ 2147483647 h 1200"/>
              <a:gd name="T4" fmla="*/ 0 w 1092"/>
              <a:gd name="T5" fmla="*/ 0 h 1200"/>
              <a:gd name="T6" fmla="*/ 0 60000 65536"/>
              <a:gd name="T7" fmla="*/ 0 60000 65536"/>
              <a:gd name="T8" fmla="*/ 0 60000 65536"/>
              <a:gd name="T9" fmla="*/ 0 w 1092"/>
              <a:gd name="T10" fmla="*/ 0 h 1200"/>
              <a:gd name="T11" fmla="*/ 1092 w 1092"/>
              <a:gd name="T12" fmla="*/ 1200 h 1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2" h="1200">
                <a:moveTo>
                  <a:pt x="1008" y="1200"/>
                </a:moveTo>
                <a:cubicBezTo>
                  <a:pt x="994" y="1100"/>
                  <a:pt x="1092" y="800"/>
                  <a:pt x="924" y="600"/>
                </a:cubicBezTo>
                <a:cubicBezTo>
                  <a:pt x="756" y="400"/>
                  <a:pt x="192" y="125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0" name="Freeform 96"/>
          <p:cNvSpPr>
            <a:spLocks/>
          </p:cNvSpPr>
          <p:nvPr/>
        </p:nvSpPr>
        <p:spPr bwMode="auto">
          <a:xfrm>
            <a:off x="2057400" y="2971800"/>
            <a:ext cx="1600200" cy="393700"/>
          </a:xfrm>
          <a:custGeom>
            <a:avLst/>
            <a:gdLst>
              <a:gd name="T0" fmla="*/ 2147483647 w 1008"/>
              <a:gd name="T1" fmla="*/ 2147483647 h 248"/>
              <a:gd name="T2" fmla="*/ 2147483647 w 1008"/>
              <a:gd name="T3" fmla="*/ 2147483647 h 248"/>
              <a:gd name="T4" fmla="*/ 2147483647 w 1008"/>
              <a:gd name="T5" fmla="*/ 2147483647 h 248"/>
              <a:gd name="T6" fmla="*/ 0 w 1008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248"/>
              <a:gd name="T14" fmla="*/ 1008 w 1008"/>
              <a:gd name="T15" fmla="*/ 248 h 2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8" h="248">
                <a:moveTo>
                  <a:pt x="1008" y="192"/>
                </a:moveTo>
                <a:cubicBezTo>
                  <a:pt x="836" y="220"/>
                  <a:pt x="664" y="248"/>
                  <a:pt x="528" y="240"/>
                </a:cubicBezTo>
                <a:cubicBezTo>
                  <a:pt x="392" y="232"/>
                  <a:pt x="280" y="184"/>
                  <a:pt x="192" y="144"/>
                </a:cubicBezTo>
                <a:cubicBezTo>
                  <a:pt x="104" y="104"/>
                  <a:pt x="52" y="52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2" name="Freeform 98"/>
          <p:cNvSpPr>
            <a:spLocks/>
          </p:cNvSpPr>
          <p:nvPr/>
        </p:nvSpPr>
        <p:spPr bwMode="auto">
          <a:xfrm>
            <a:off x="758825" y="5365750"/>
            <a:ext cx="3416300" cy="1027113"/>
          </a:xfrm>
          <a:custGeom>
            <a:avLst/>
            <a:gdLst>
              <a:gd name="T0" fmla="*/ 2147483647 w 2444"/>
              <a:gd name="T1" fmla="*/ 2147483647 h 664"/>
              <a:gd name="T2" fmla="*/ 2147483647 w 2444"/>
              <a:gd name="T3" fmla="*/ 2147483647 h 664"/>
              <a:gd name="T4" fmla="*/ 2147483647 w 2444"/>
              <a:gd name="T5" fmla="*/ 2147483647 h 664"/>
              <a:gd name="T6" fmla="*/ 2147483647 w 2444"/>
              <a:gd name="T7" fmla="*/ 2147483647 h 664"/>
              <a:gd name="T8" fmla="*/ 2147483647 w 2444"/>
              <a:gd name="T9" fmla="*/ 2147483647 h 664"/>
              <a:gd name="T10" fmla="*/ 2147483647 w 2444"/>
              <a:gd name="T11" fmla="*/ 2147483647 h 6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4"/>
              <a:gd name="T19" fmla="*/ 0 h 664"/>
              <a:gd name="T20" fmla="*/ 2444 w 2444"/>
              <a:gd name="T21" fmla="*/ 664 h 6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44" h="664">
                <a:moveTo>
                  <a:pt x="2444" y="16"/>
                </a:moveTo>
                <a:cubicBezTo>
                  <a:pt x="2288" y="16"/>
                  <a:pt x="2132" y="16"/>
                  <a:pt x="1820" y="16"/>
                </a:cubicBezTo>
                <a:cubicBezTo>
                  <a:pt x="1508" y="16"/>
                  <a:pt x="860" y="0"/>
                  <a:pt x="572" y="16"/>
                </a:cubicBezTo>
                <a:cubicBezTo>
                  <a:pt x="284" y="32"/>
                  <a:pt x="184" y="46"/>
                  <a:pt x="92" y="112"/>
                </a:cubicBezTo>
                <a:cubicBezTo>
                  <a:pt x="0" y="178"/>
                  <a:pt x="20" y="320"/>
                  <a:pt x="20" y="412"/>
                </a:cubicBezTo>
                <a:cubicBezTo>
                  <a:pt x="20" y="504"/>
                  <a:pt x="77" y="612"/>
                  <a:pt x="92" y="664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3" name="Freeform 99"/>
          <p:cNvSpPr>
            <a:spLocks/>
          </p:cNvSpPr>
          <p:nvPr/>
        </p:nvSpPr>
        <p:spPr bwMode="auto">
          <a:xfrm>
            <a:off x="2209800" y="1905000"/>
            <a:ext cx="1752600" cy="4038600"/>
          </a:xfrm>
          <a:custGeom>
            <a:avLst/>
            <a:gdLst>
              <a:gd name="T0" fmla="*/ 2147483647 w 1056"/>
              <a:gd name="T1" fmla="*/ 2147483647 h 2400"/>
              <a:gd name="T2" fmla="*/ 2147483647 w 1056"/>
              <a:gd name="T3" fmla="*/ 2147483647 h 2400"/>
              <a:gd name="T4" fmla="*/ 2147483647 w 1056"/>
              <a:gd name="T5" fmla="*/ 2147483647 h 2400"/>
              <a:gd name="T6" fmla="*/ 2147483647 w 1056"/>
              <a:gd name="T7" fmla="*/ 2147483647 h 2400"/>
              <a:gd name="T8" fmla="*/ 2147483647 w 1056"/>
              <a:gd name="T9" fmla="*/ 2147483647 h 2400"/>
              <a:gd name="T10" fmla="*/ 0 w 1056"/>
              <a:gd name="T11" fmla="*/ 0 h 2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2400"/>
              <a:gd name="T20" fmla="*/ 1056 w 1056"/>
              <a:gd name="T21" fmla="*/ 2400 h 24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56" h="2400">
                <a:moveTo>
                  <a:pt x="1056" y="2400"/>
                </a:moveTo>
                <a:cubicBezTo>
                  <a:pt x="1003" y="2390"/>
                  <a:pt x="801" y="2381"/>
                  <a:pt x="740" y="2337"/>
                </a:cubicBezTo>
                <a:cubicBezTo>
                  <a:pt x="679" y="2293"/>
                  <a:pt x="708" y="2242"/>
                  <a:pt x="689" y="2133"/>
                </a:cubicBezTo>
                <a:cubicBezTo>
                  <a:pt x="670" y="2024"/>
                  <a:pt x="651" y="1819"/>
                  <a:pt x="624" y="1680"/>
                </a:cubicBezTo>
                <a:cubicBezTo>
                  <a:pt x="597" y="1541"/>
                  <a:pt x="632" y="1576"/>
                  <a:pt x="528" y="1296"/>
                </a:cubicBezTo>
                <a:cubicBezTo>
                  <a:pt x="424" y="1016"/>
                  <a:pt x="212" y="508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4" name="Rectangle 100"/>
          <p:cNvSpPr>
            <a:spLocks noChangeArrowheads="1"/>
          </p:cNvSpPr>
          <p:nvPr/>
        </p:nvSpPr>
        <p:spPr bwMode="auto">
          <a:xfrm rot="-5400000">
            <a:off x="-3392488" y="3036887"/>
            <a:ext cx="7315201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5266" name="Rectangle 2"/>
          <p:cNvSpPr>
            <a:spLocks noChangeArrowheads="1"/>
          </p:cNvSpPr>
          <p:nvPr/>
        </p:nvSpPr>
        <p:spPr bwMode="auto">
          <a:xfrm>
            <a:off x="76200" y="28575"/>
            <a:ext cx="3092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sécurités.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103"/>
          <p:cNvGrpSpPr>
            <a:grpSpLocks/>
          </p:cNvGrpSpPr>
          <p:nvPr/>
        </p:nvGrpSpPr>
        <p:grpSpPr bwMode="auto">
          <a:xfrm>
            <a:off x="304800" y="649288"/>
            <a:ext cx="2838450" cy="6208712"/>
            <a:chOff x="192" y="409"/>
            <a:chExt cx="1788" cy="3911"/>
          </a:xfrm>
        </p:grpSpPr>
        <p:grpSp>
          <p:nvGrpSpPr>
            <p:cNvPr id="34864" name="Group 101"/>
            <p:cNvGrpSpPr>
              <a:grpSpLocks/>
            </p:cNvGrpSpPr>
            <p:nvPr/>
          </p:nvGrpSpPr>
          <p:grpSpPr bwMode="auto">
            <a:xfrm>
              <a:off x="192" y="409"/>
              <a:ext cx="1788" cy="3863"/>
              <a:chOff x="192" y="409"/>
              <a:chExt cx="1788" cy="3863"/>
            </a:xfrm>
          </p:grpSpPr>
          <p:grpSp>
            <p:nvGrpSpPr>
              <p:cNvPr id="34866" name="Group 42"/>
              <p:cNvGrpSpPr>
                <a:grpSpLocks/>
              </p:cNvGrpSpPr>
              <p:nvPr/>
            </p:nvGrpSpPr>
            <p:grpSpPr bwMode="auto">
              <a:xfrm>
                <a:off x="494" y="526"/>
                <a:ext cx="1473" cy="3637"/>
                <a:chOff x="494" y="2126"/>
                <a:chExt cx="1473" cy="2085"/>
              </a:xfrm>
            </p:grpSpPr>
            <p:sp>
              <p:nvSpPr>
                <p:cNvPr id="34897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231" y="138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231" y="3473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9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189" y="3169"/>
                  <a:ext cx="2085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5281" name="Rectangle 17"/>
              <p:cNvSpPr>
                <a:spLocks noChangeArrowheads="1"/>
              </p:cNvSpPr>
              <p:nvPr/>
            </p:nvSpPr>
            <p:spPr bwMode="auto">
              <a:xfrm>
                <a:off x="192" y="409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grpSp>
            <p:nvGrpSpPr>
              <p:cNvPr id="34868" name="Group 74"/>
              <p:cNvGrpSpPr>
                <a:grpSpLocks/>
              </p:cNvGrpSpPr>
              <p:nvPr/>
            </p:nvGrpSpPr>
            <p:grpSpPr bwMode="auto">
              <a:xfrm>
                <a:off x="528" y="2928"/>
                <a:ext cx="1452" cy="528"/>
                <a:chOff x="528" y="2928"/>
                <a:chExt cx="1452" cy="528"/>
              </a:xfrm>
            </p:grpSpPr>
            <p:sp>
              <p:nvSpPr>
                <p:cNvPr id="395283" name="Rectangle 19"/>
                <p:cNvSpPr>
                  <a:spLocks noChangeArrowheads="1"/>
                </p:cNvSpPr>
                <p:nvPr/>
              </p:nvSpPr>
              <p:spPr bwMode="auto">
                <a:xfrm>
                  <a:off x="528" y="307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3488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36" y="2928"/>
                  <a:ext cx="636" cy="52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34887" name="Group 21"/>
                <p:cNvGrpSpPr>
                  <a:grpSpLocks/>
                </p:cNvGrpSpPr>
                <p:nvPr/>
              </p:nvGrpSpPr>
              <p:grpSpPr bwMode="auto">
                <a:xfrm rot="5400000">
                  <a:off x="1086" y="3054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48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4896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4888" name="Group 24"/>
                <p:cNvGrpSpPr>
                  <a:grpSpLocks/>
                </p:cNvGrpSpPr>
                <p:nvPr/>
              </p:nvGrpSpPr>
              <p:grpSpPr bwMode="auto">
                <a:xfrm>
                  <a:off x="1235" y="3012"/>
                  <a:ext cx="745" cy="243"/>
                  <a:chOff x="1523" y="2772"/>
                  <a:chExt cx="745" cy="243"/>
                </a:xfrm>
              </p:grpSpPr>
              <p:grpSp>
                <p:nvGrpSpPr>
                  <p:cNvPr id="34891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14" y="2758"/>
                    <a:ext cx="240" cy="268"/>
                    <a:chOff x="1872" y="3552"/>
                    <a:chExt cx="192" cy="240"/>
                  </a:xfrm>
                </p:grpSpPr>
                <p:sp useBgFill="1">
                  <p:nvSpPr>
                    <p:cNvPr id="34893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3552"/>
                      <a:ext cx="192" cy="240"/>
                    </a:xfrm>
                    <a:prstGeom prst="ellipse">
                      <a:avLst/>
                    </a:prstGeom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9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72" y="3648"/>
                      <a:ext cx="192" cy="9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952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523" y="2784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3488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60" y="321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0" name="Freeform 30"/>
                <p:cNvSpPr>
                  <a:spLocks/>
                </p:cNvSpPr>
                <p:nvPr/>
              </p:nvSpPr>
              <p:spPr bwMode="auto">
                <a:xfrm>
                  <a:off x="952" y="310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4869" name="Group 31"/>
              <p:cNvGrpSpPr>
                <a:grpSpLocks/>
              </p:cNvGrpSpPr>
              <p:nvPr/>
            </p:nvGrpSpPr>
            <p:grpSpPr bwMode="auto">
              <a:xfrm>
                <a:off x="532" y="2150"/>
                <a:ext cx="802" cy="722"/>
                <a:chOff x="816" y="1920"/>
                <a:chExt cx="802" cy="722"/>
              </a:xfrm>
            </p:grpSpPr>
            <p:grpSp>
              <p:nvGrpSpPr>
                <p:cNvPr id="34875" name="Group 32"/>
                <p:cNvGrpSpPr>
                  <a:grpSpLocks/>
                </p:cNvGrpSpPr>
                <p:nvPr/>
              </p:nvGrpSpPr>
              <p:grpSpPr bwMode="auto">
                <a:xfrm>
                  <a:off x="1268" y="1920"/>
                  <a:ext cx="350" cy="722"/>
                  <a:chOff x="1268" y="1920"/>
                  <a:chExt cx="350" cy="722"/>
                </a:xfrm>
              </p:grpSpPr>
              <p:sp>
                <p:nvSpPr>
                  <p:cNvPr id="395297" name="Rectangle 3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1291" y="1973"/>
                    <a:ext cx="213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11</a:t>
                    </a:r>
                  </a:p>
                </p:txBody>
              </p:sp>
              <p:grpSp>
                <p:nvGrpSpPr>
                  <p:cNvPr id="34878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88" y="2177"/>
                    <a:ext cx="330" cy="465"/>
                    <a:chOff x="2448" y="3525"/>
                    <a:chExt cx="330" cy="465"/>
                  </a:xfrm>
                </p:grpSpPr>
                <p:sp useBgFill="1">
                  <p:nvSpPr>
                    <p:cNvPr id="3488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552"/>
                      <a:ext cx="99" cy="273"/>
                    </a:xfrm>
                    <a:prstGeom prst="ellipse">
                      <a:avLst/>
                    </a:prstGeom>
                    <a:ln w="2540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1" name="Line 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678" y="3525"/>
                      <a:ext cx="66" cy="31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77" y="3554"/>
                      <a:ext cx="101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95302" name="Rectangle 38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2444" y="3830"/>
                      <a:ext cx="212" cy="108"/>
                    </a:xfrm>
                    <a:prstGeom prst="rect">
                      <a:avLst/>
                    </a:prstGeom>
                    <a:noFill/>
                    <a:ln w="25400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lIns="12700" tIns="12700" rIns="12700" bIns="12700"/>
                    <a:lstStyle/>
                    <a:p>
                      <a:pPr>
                        <a:spcBef>
                          <a:spcPct val="0"/>
                        </a:spcBef>
                        <a:buFontTx/>
                        <a:buNone/>
                        <a:defRPr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34884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48" y="3648"/>
                      <a:ext cx="2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4879" name="Freeform 40"/>
                  <p:cNvSpPr>
                    <a:spLocks/>
                  </p:cNvSpPr>
                  <p:nvPr/>
                </p:nvSpPr>
                <p:spPr bwMode="auto">
                  <a:xfrm>
                    <a:off x="1268" y="2180"/>
                    <a:ext cx="96" cy="240"/>
                  </a:xfrm>
                  <a:custGeom>
                    <a:avLst/>
                    <a:gdLst>
                      <a:gd name="T0" fmla="*/ 96 w 96"/>
                      <a:gd name="T1" fmla="*/ 0 h 240"/>
                      <a:gd name="T2" fmla="*/ 0 w 96"/>
                      <a:gd name="T3" fmla="*/ 0 h 240"/>
                      <a:gd name="T4" fmla="*/ 0 w 96"/>
                      <a:gd name="T5" fmla="*/ 240 h 240"/>
                      <a:gd name="T6" fmla="*/ 96 w 96"/>
                      <a:gd name="T7" fmla="*/ 240 h 24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6"/>
                      <a:gd name="T13" fmla="*/ 0 h 240"/>
                      <a:gd name="T14" fmla="*/ 96 w 96"/>
                      <a:gd name="T15" fmla="*/ 240 h 24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6" h="240">
                        <a:moveTo>
                          <a:pt x="96" y="0"/>
                        </a:moveTo>
                        <a:lnTo>
                          <a:pt x="0" y="0"/>
                        </a:lnTo>
                        <a:lnTo>
                          <a:pt x="0" y="240"/>
                        </a:lnTo>
                        <a:lnTo>
                          <a:pt x="96" y="240"/>
                        </a:lnTo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95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34870" name="Group 12"/>
              <p:cNvGrpSpPr>
                <a:grpSpLocks/>
              </p:cNvGrpSpPr>
              <p:nvPr/>
            </p:nvGrpSpPr>
            <p:grpSpPr bwMode="auto">
              <a:xfrm>
                <a:off x="480" y="3437"/>
                <a:ext cx="961" cy="835"/>
                <a:chOff x="768" y="3216"/>
                <a:chExt cx="961" cy="835"/>
              </a:xfrm>
            </p:grpSpPr>
            <p:sp useBgFill="1">
              <p:nvSpPr>
                <p:cNvPr id="34871" name="Rectangle 1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95278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395279" name="Rectangle 1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395280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</p:grp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21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15" name="Group 104"/>
          <p:cNvGrpSpPr>
            <a:grpSpLocks/>
          </p:cNvGrpSpPr>
          <p:nvPr/>
        </p:nvGrpSpPr>
        <p:grpSpPr bwMode="auto">
          <a:xfrm>
            <a:off x="762000" y="609600"/>
            <a:ext cx="920750" cy="873125"/>
            <a:chOff x="480" y="384"/>
            <a:chExt cx="580" cy="550"/>
          </a:xfrm>
        </p:grpSpPr>
        <p:grpSp>
          <p:nvGrpSpPr>
            <p:cNvPr id="34858" name="Group 66"/>
            <p:cNvGrpSpPr>
              <a:grpSpLocks/>
            </p:cNvGrpSpPr>
            <p:nvPr/>
          </p:nvGrpSpPr>
          <p:grpSpPr bwMode="auto">
            <a:xfrm rot="-5400000">
              <a:off x="707" y="497"/>
              <a:ext cx="466" cy="240"/>
              <a:chOff x="1056" y="3164"/>
              <a:chExt cx="380" cy="240"/>
            </a:xfrm>
          </p:grpSpPr>
          <p:grpSp>
            <p:nvGrpSpPr>
              <p:cNvPr id="34860" name="Group 62"/>
              <p:cNvGrpSpPr>
                <a:grpSpLocks/>
              </p:cNvGrpSpPr>
              <p:nvPr/>
            </p:nvGrpSpPr>
            <p:grpSpPr bwMode="auto">
              <a:xfrm rot="5400000">
                <a:off x="1182" y="3150"/>
                <a:ext cx="240" cy="268"/>
                <a:chOff x="1872" y="3552"/>
                <a:chExt cx="192" cy="240"/>
              </a:xfrm>
            </p:grpSpPr>
            <p:sp useBgFill="1">
              <p:nvSpPr>
                <p:cNvPr id="34862" name="Oval 63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63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61" name="Line 65"/>
              <p:cNvSpPr>
                <a:spLocks noChangeShapeType="1"/>
              </p:cNvSpPr>
              <p:nvPr/>
            </p:nvSpPr>
            <p:spPr bwMode="auto">
              <a:xfrm flipH="1">
                <a:off x="1056" y="33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35" name="Rectangle 71"/>
            <p:cNvSpPr>
              <a:spLocks noChangeArrowheads="1"/>
            </p:cNvSpPr>
            <p:nvPr/>
          </p:nvSpPr>
          <p:spPr bwMode="auto">
            <a:xfrm>
              <a:off x="480" y="703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18" name="Group 92"/>
          <p:cNvGrpSpPr>
            <a:grpSpLocks/>
          </p:cNvGrpSpPr>
          <p:nvPr/>
        </p:nvGrpSpPr>
        <p:grpSpPr bwMode="auto">
          <a:xfrm>
            <a:off x="742950" y="1212850"/>
            <a:ext cx="1362075" cy="1042988"/>
            <a:chOff x="480" y="912"/>
            <a:chExt cx="858" cy="657"/>
          </a:xfrm>
        </p:grpSpPr>
        <p:sp>
          <p:nvSpPr>
            <p:cNvPr id="395341" name="Rectangle 77"/>
            <p:cNvSpPr>
              <a:spLocks noChangeArrowheads="1"/>
            </p:cNvSpPr>
            <p:nvPr/>
          </p:nvSpPr>
          <p:spPr bwMode="auto">
            <a:xfrm rot="-5400000">
              <a:off x="1015" y="9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grpSp>
          <p:nvGrpSpPr>
            <p:cNvPr id="34849" name="Group 78"/>
            <p:cNvGrpSpPr>
              <a:grpSpLocks/>
            </p:cNvGrpSpPr>
            <p:nvPr/>
          </p:nvGrpSpPr>
          <p:grpSpPr bwMode="auto">
            <a:xfrm>
              <a:off x="1008" y="1104"/>
              <a:ext cx="330" cy="465"/>
              <a:chOff x="2448" y="3525"/>
              <a:chExt cx="330" cy="465"/>
            </a:xfrm>
          </p:grpSpPr>
          <p:sp useBgFill="1">
            <p:nvSpPr>
              <p:cNvPr id="34853" name="Oval 79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4" name="Line 80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5" name="Line 81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46" name="Rectangle 82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34857" name="Line 83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48" name="Rectangle 84"/>
            <p:cNvSpPr>
              <a:spLocks noChangeArrowheads="1"/>
            </p:cNvSpPr>
            <p:nvPr/>
          </p:nvSpPr>
          <p:spPr bwMode="auto">
            <a:xfrm>
              <a:off x="480" y="1104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F2</a:t>
              </a:r>
            </a:p>
          </p:txBody>
        </p:sp>
        <p:sp>
          <p:nvSpPr>
            <p:cNvPr id="34851" name="Freeform 90"/>
            <p:cNvSpPr>
              <a:spLocks/>
            </p:cNvSpPr>
            <p:nvPr/>
          </p:nvSpPr>
          <p:spPr bwMode="auto">
            <a:xfrm>
              <a:off x="876" y="1224"/>
              <a:ext cx="156" cy="100"/>
            </a:xfrm>
            <a:custGeom>
              <a:avLst/>
              <a:gdLst>
                <a:gd name="T0" fmla="*/ 156 w 156"/>
                <a:gd name="T1" fmla="*/ 0 h 100"/>
                <a:gd name="T2" fmla="*/ 0 w 156"/>
                <a:gd name="T3" fmla="*/ 0 h 100"/>
                <a:gd name="T4" fmla="*/ 0 w 156"/>
                <a:gd name="T5" fmla="*/ 100 h 100"/>
                <a:gd name="T6" fmla="*/ 0 60000 65536"/>
                <a:gd name="T7" fmla="*/ 0 60000 65536"/>
                <a:gd name="T8" fmla="*/ 0 60000 65536"/>
                <a:gd name="T9" fmla="*/ 0 w 156"/>
                <a:gd name="T10" fmla="*/ 0 h 100"/>
                <a:gd name="T11" fmla="*/ 156 w 156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00">
                  <a:moveTo>
                    <a:pt x="156" y="0"/>
                  </a:moveTo>
                  <a:cubicBezTo>
                    <a:pt x="104" y="0"/>
                    <a:pt x="52" y="0"/>
                    <a:pt x="0" y="0"/>
                  </a:cubicBezTo>
                  <a:lnTo>
                    <a:pt x="0" y="10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52" name="Line 91"/>
            <p:cNvSpPr>
              <a:spLocks noChangeShapeType="1"/>
            </p:cNvSpPr>
            <p:nvPr/>
          </p:nvSpPr>
          <p:spPr bwMode="auto">
            <a:xfrm>
              <a:off x="964" y="1228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 75"/>
          <p:cNvGrpSpPr>
            <a:grpSpLocks/>
          </p:cNvGrpSpPr>
          <p:nvPr/>
        </p:nvGrpSpPr>
        <p:grpSpPr bwMode="auto">
          <a:xfrm>
            <a:off x="749300" y="2286000"/>
            <a:ext cx="1362075" cy="1042988"/>
            <a:chOff x="480" y="1632"/>
            <a:chExt cx="858" cy="657"/>
          </a:xfrm>
        </p:grpSpPr>
        <p:sp>
          <p:nvSpPr>
            <p:cNvPr id="395309" name="Rectangle 45"/>
            <p:cNvSpPr>
              <a:spLocks noChangeArrowheads="1"/>
            </p:cNvSpPr>
            <p:nvPr/>
          </p:nvSpPr>
          <p:spPr bwMode="auto">
            <a:xfrm rot="-5400000">
              <a:off x="1015" y="168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grpSp>
          <p:nvGrpSpPr>
            <p:cNvPr id="34836" name="Group 46"/>
            <p:cNvGrpSpPr>
              <a:grpSpLocks/>
            </p:cNvGrpSpPr>
            <p:nvPr/>
          </p:nvGrpSpPr>
          <p:grpSpPr bwMode="auto">
            <a:xfrm>
              <a:off x="1008" y="1824"/>
              <a:ext cx="330" cy="465"/>
              <a:chOff x="2448" y="3525"/>
              <a:chExt cx="330" cy="465"/>
            </a:xfrm>
          </p:grpSpPr>
          <p:sp useBgFill="1">
            <p:nvSpPr>
              <p:cNvPr id="34843" name="Oval 47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4" name="Line 48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5" name="Line 49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14" name="Rectangle 50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17" name="Rectangle 53"/>
            <p:cNvSpPr>
              <a:spLocks noChangeArrowheads="1"/>
            </p:cNvSpPr>
            <p:nvPr/>
          </p:nvSpPr>
          <p:spPr bwMode="auto">
            <a:xfrm>
              <a:off x="480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34838" name="Group 58"/>
            <p:cNvGrpSpPr>
              <a:grpSpLocks/>
            </p:cNvGrpSpPr>
            <p:nvPr/>
          </p:nvGrpSpPr>
          <p:grpSpPr bwMode="auto">
            <a:xfrm>
              <a:off x="924" y="1800"/>
              <a:ext cx="96" cy="288"/>
              <a:chOff x="960" y="1824"/>
              <a:chExt cx="96" cy="288"/>
            </a:xfrm>
          </p:grpSpPr>
          <p:grpSp>
            <p:nvGrpSpPr>
              <p:cNvPr id="34839" name="Group 56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34841" name="Arc 54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42" name="Arc 55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40" name="Line 57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5361" name="Freeform 97"/>
          <p:cNvSpPr>
            <a:spLocks/>
          </p:cNvSpPr>
          <p:nvPr/>
        </p:nvSpPr>
        <p:spPr bwMode="auto">
          <a:xfrm>
            <a:off x="914400" y="990600"/>
            <a:ext cx="3276600" cy="4267200"/>
          </a:xfrm>
          <a:custGeom>
            <a:avLst/>
            <a:gdLst>
              <a:gd name="T0" fmla="*/ 2147483647 w 2344"/>
              <a:gd name="T1" fmla="*/ 2147483647 h 2760"/>
              <a:gd name="T2" fmla="*/ 2147483647 w 2344"/>
              <a:gd name="T3" fmla="*/ 2147483647 h 2760"/>
              <a:gd name="T4" fmla="*/ 2147483647 w 2344"/>
              <a:gd name="T5" fmla="*/ 2147483647 h 2760"/>
              <a:gd name="T6" fmla="*/ 2147483647 w 2344"/>
              <a:gd name="T7" fmla="*/ 2147483647 h 2760"/>
              <a:gd name="T8" fmla="*/ 2147483647 w 2344"/>
              <a:gd name="T9" fmla="*/ 0 h 2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4"/>
              <a:gd name="T16" fmla="*/ 0 h 2760"/>
              <a:gd name="T17" fmla="*/ 2344 w 2344"/>
              <a:gd name="T18" fmla="*/ 2760 h 27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44" h="2760">
                <a:moveTo>
                  <a:pt x="2344" y="2736"/>
                </a:moveTo>
                <a:cubicBezTo>
                  <a:pt x="2128" y="2748"/>
                  <a:pt x="1912" y="2760"/>
                  <a:pt x="1576" y="2688"/>
                </a:cubicBezTo>
                <a:cubicBezTo>
                  <a:pt x="1240" y="2616"/>
                  <a:pt x="584" y="2480"/>
                  <a:pt x="328" y="2304"/>
                </a:cubicBezTo>
                <a:cubicBezTo>
                  <a:pt x="72" y="2128"/>
                  <a:pt x="80" y="2016"/>
                  <a:pt x="40" y="1632"/>
                </a:cubicBezTo>
                <a:cubicBezTo>
                  <a:pt x="0" y="1248"/>
                  <a:pt x="44" y="624"/>
                  <a:pt x="88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5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9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animBg="1" autoUpdateAnimBg="0"/>
      <p:bldP spid="395268" grpId="0" animBg="1" autoUpdateAnimBg="0"/>
      <p:bldP spid="395269" grpId="0" animBg="1" autoUpdateAnimBg="0"/>
      <p:bldP spid="395359" grpId="0" animBg="1"/>
      <p:bldP spid="395360" grpId="0" animBg="1"/>
      <p:bldP spid="395362" grpId="0" animBg="1"/>
      <p:bldP spid="395363" grpId="0" animBg="1"/>
      <p:bldP spid="395266" grpId="0" autoUpdateAnimBg="0"/>
      <p:bldP spid="3953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29" name="AutoShape 141"/>
          <p:cNvSpPr>
            <a:spLocks noChangeArrowheads="1"/>
          </p:cNvSpPr>
          <p:nvPr/>
        </p:nvSpPr>
        <p:spPr bwMode="auto">
          <a:xfrm>
            <a:off x="3048000" y="4694238"/>
            <a:ext cx="5715000" cy="1981200"/>
          </a:xfrm>
          <a:prstGeom prst="leftArrow">
            <a:avLst>
              <a:gd name="adj1" fmla="val 73806"/>
              <a:gd name="adj2" fmla="val 73197"/>
            </a:avLst>
          </a:prstGeom>
          <a:gradFill rotWithShape="0">
            <a:gsLst>
              <a:gs pos="0">
                <a:srgbClr val="333399">
                  <a:gamma/>
                  <a:tint val="40392"/>
                  <a:invGamma/>
                </a:srgbClr>
              </a:gs>
              <a:gs pos="100000">
                <a:srgbClr val="33339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courant peut alors circuler et venir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activer la bobine du contacteur, qui une fois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activée ferme le contact NO qui lui est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associé et s ’</a:t>
            </a:r>
            <a:r>
              <a:rPr kumimoji="0"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auto-alimente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</p:txBody>
      </p:sp>
      <p:sp>
        <p:nvSpPr>
          <p:cNvPr id="396290" name="Rectangle 2"/>
          <p:cNvSpPr>
            <a:spLocks noChangeArrowheads="1"/>
          </p:cNvSpPr>
          <p:nvPr/>
        </p:nvSpPr>
        <p:spPr bwMode="auto">
          <a:xfrm rot="-5400000">
            <a:off x="-1844675" y="4310063"/>
            <a:ext cx="4391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fonctionnement.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6367" name="AutoShape 79"/>
          <p:cNvSpPr>
            <a:spLocks noChangeArrowheads="1"/>
          </p:cNvSpPr>
          <p:nvPr/>
        </p:nvSpPr>
        <p:spPr bwMode="auto">
          <a:xfrm>
            <a:off x="2209800" y="152400"/>
            <a:ext cx="6477000" cy="1295400"/>
          </a:xfrm>
          <a:prstGeom prst="leftArrow">
            <a:avLst>
              <a:gd name="adj1" fmla="val 73806"/>
              <a:gd name="adj2" fmla="val 126875"/>
            </a:avLst>
          </a:prstGeom>
          <a:gradFill rotWithShape="0">
            <a:gsLst>
              <a:gs pos="0">
                <a:srgbClr val="660066">
                  <a:gamma/>
                  <a:tint val="40392"/>
                  <a:invGamma/>
                </a:srgbClr>
              </a:gs>
              <a:gs pos="100000">
                <a:srgbClr val="6600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’opérateur décide de la mise sous tension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du système en fermant le sectionneur. (cliquez)</a:t>
            </a:r>
          </a:p>
        </p:txBody>
      </p:sp>
      <p:grpSp>
        <p:nvGrpSpPr>
          <p:cNvPr id="35845" name="Group 184"/>
          <p:cNvGrpSpPr>
            <a:grpSpLocks/>
          </p:cNvGrpSpPr>
          <p:nvPr/>
        </p:nvGrpSpPr>
        <p:grpSpPr bwMode="auto">
          <a:xfrm>
            <a:off x="381000" y="546100"/>
            <a:ext cx="2838450" cy="6311900"/>
            <a:chOff x="240" y="344"/>
            <a:chExt cx="1788" cy="3976"/>
          </a:xfrm>
        </p:grpSpPr>
        <p:sp>
          <p:nvSpPr>
            <p:cNvPr id="35924" name="Rectangle 23"/>
            <p:cNvSpPr>
              <a:spLocks noChangeArrowheads="1"/>
            </p:cNvSpPr>
            <p:nvPr/>
          </p:nvSpPr>
          <p:spPr bwMode="auto">
            <a:xfrm>
              <a:off x="1272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1" name="Rectangle 3"/>
            <p:cNvSpPr>
              <a:spLocks noChangeArrowheads="1"/>
            </p:cNvSpPr>
            <p:nvPr/>
          </p:nvSpPr>
          <p:spPr bwMode="auto">
            <a:xfrm>
              <a:off x="38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  <p:sp>
          <p:nvSpPr>
            <p:cNvPr id="35926" name="Rectangle 4"/>
            <p:cNvSpPr>
              <a:spLocks noChangeArrowheads="1"/>
            </p:cNvSpPr>
            <p:nvPr/>
          </p:nvSpPr>
          <p:spPr bwMode="auto">
            <a:xfrm>
              <a:off x="564" y="432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7"/>
            <p:cNvSpPr>
              <a:spLocks noChangeShapeType="1"/>
            </p:cNvSpPr>
            <p:nvPr/>
          </p:nvSpPr>
          <p:spPr bwMode="auto">
            <a:xfrm rot="5400000">
              <a:off x="1279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"/>
            <p:cNvSpPr>
              <a:spLocks noChangeShapeType="1"/>
            </p:cNvSpPr>
            <p:nvPr/>
          </p:nvSpPr>
          <p:spPr bwMode="auto">
            <a:xfrm rot="5400000">
              <a:off x="1279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9"/>
            <p:cNvSpPr>
              <a:spLocks noChangeShapeType="1"/>
            </p:cNvSpPr>
            <p:nvPr/>
          </p:nvSpPr>
          <p:spPr bwMode="auto">
            <a:xfrm rot="5400000">
              <a:off x="-53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8" name="Rectangle 10"/>
            <p:cNvSpPr>
              <a:spLocks noChangeArrowheads="1"/>
            </p:cNvSpPr>
            <p:nvPr/>
          </p:nvSpPr>
          <p:spPr bwMode="auto">
            <a:xfrm>
              <a:off x="240" y="361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</a:p>
          </p:txBody>
        </p:sp>
        <p:grpSp>
          <p:nvGrpSpPr>
            <p:cNvPr id="35931" name="Group 83"/>
            <p:cNvGrpSpPr>
              <a:grpSpLocks/>
            </p:cNvGrpSpPr>
            <p:nvPr/>
          </p:nvGrpSpPr>
          <p:grpSpPr bwMode="auto">
            <a:xfrm>
              <a:off x="864" y="344"/>
              <a:ext cx="240" cy="530"/>
              <a:chOff x="868" y="336"/>
              <a:chExt cx="240" cy="530"/>
            </a:xfrm>
          </p:grpSpPr>
          <p:grpSp>
            <p:nvGrpSpPr>
              <p:cNvPr id="35989" name="Group 11"/>
              <p:cNvGrpSpPr>
                <a:grpSpLocks/>
              </p:cNvGrpSpPr>
              <p:nvPr/>
            </p:nvGrpSpPr>
            <p:grpSpPr bwMode="auto">
              <a:xfrm rot="-5400000">
                <a:off x="755" y="449"/>
                <a:ext cx="466" cy="240"/>
                <a:chOff x="1056" y="3164"/>
                <a:chExt cx="380" cy="240"/>
              </a:xfrm>
            </p:grpSpPr>
            <p:grpSp>
              <p:nvGrpSpPr>
                <p:cNvPr id="35993" name="Group 12"/>
                <p:cNvGrpSpPr>
                  <a:grpSpLocks/>
                </p:cNvGrpSpPr>
                <p:nvPr/>
              </p:nvGrpSpPr>
              <p:grpSpPr bwMode="auto">
                <a:xfrm rot="5400000">
                  <a:off x="1182" y="3150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599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96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9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3312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5990" name="Group 16"/>
              <p:cNvGrpSpPr>
                <a:grpSpLocks/>
              </p:cNvGrpSpPr>
              <p:nvPr/>
            </p:nvGrpSpPr>
            <p:grpSpPr bwMode="auto">
              <a:xfrm>
                <a:off x="908" y="689"/>
                <a:ext cx="192" cy="177"/>
                <a:chOff x="912" y="1392"/>
                <a:chExt cx="192" cy="144"/>
              </a:xfrm>
            </p:grpSpPr>
            <p:sp>
              <p:nvSpPr>
                <p:cNvPr id="3599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9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96307" name="Rectangle 19"/>
            <p:cNvSpPr>
              <a:spLocks noChangeArrowheads="1"/>
            </p:cNvSpPr>
            <p:nvPr/>
          </p:nvSpPr>
          <p:spPr bwMode="auto">
            <a:xfrm>
              <a:off x="336" y="720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  <p:sp>
          <p:nvSpPr>
            <p:cNvPr id="396308" name="Rectangle 20"/>
            <p:cNvSpPr>
              <a:spLocks noChangeArrowheads="1"/>
            </p:cNvSpPr>
            <p:nvPr/>
          </p:nvSpPr>
          <p:spPr bwMode="auto">
            <a:xfrm>
              <a:off x="288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5934" name="Line 70"/>
            <p:cNvSpPr>
              <a:spLocks noChangeShapeType="1"/>
            </p:cNvSpPr>
            <p:nvPr/>
          </p:nvSpPr>
          <p:spPr bwMode="auto">
            <a:xfrm>
              <a:off x="612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71"/>
            <p:cNvSpPr>
              <a:spLocks noChangeShapeType="1"/>
            </p:cNvSpPr>
            <p:nvPr/>
          </p:nvSpPr>
          <p:spPr bwMode="auto">
            <a:xfrm>
              <a:off x="804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36" name="Group 34"/>
            <p:cNvGrpSpPr>
              <a:grpSpLocks/>
            </p:cNvGrpSpPr>
            <p:nvPr/>
          </p:nvGrpSpPr>
          <p:grpSpPr bwMode="auto">
            <a:xfrm>
              <a:off x="568" y="2150"/>
              <a:ext cx="802" cy="722"/>
              <a:chOff x="816" y="1920"/>
              <a:chExt cx="802" cy="722"/>
            </a:xfrm>
          </p:grpSpPr>
          <p:grpSp>
            <p:nvGrpSpPr>
              <p:cNvPr id="35979" name="Group 35"/>
              <p:cNvGrpSpPr>
                <a:grpSpLocks/>
              </p:cNvGrpSpPr>
              <p:nvPr/>
            </p:nvGrpSpPr>
            <p:grpSpPr bwMode="auto">
              <a:xfrm>
                <a:off x="1268" y="1920"/>
                <a:ext cx="350" cy="722"/>
                <a:chOff x="1268" y="1920"/>
                <a:chExt cx="350" cy="722"/>
              </a:xfrm>
            </p:grpSpPr>
            <p:sp>
              <p:nvSpPr>
                <p:cNvPr id="396324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1291" y="197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grpSp>
              <p:nvGrpSpPr>
                <p:cNvPr id="35982" name="Group 37"/>
                <p:cNvGrpSpPr>
                  <a:grpSpLocks/>
                </p:cNvGrpSpPr>
                <p:nvPr/>
              </p:nvGrpSpPr>
              <p:grpSpPr bwMode="auto">
                <a:xfrm>
                  <a:off x="1288" y="2177"/>
                  <a:ext cx="330" cy="465"/>
                  <a:chOff x="2448" y="3525"/>
                  <a:chExt cx="330" cy="465"/>
                </a:xfrm>
              </p:grpSpPr>
              <p:sp useBgFill="1">
                <p:nvSpPr>
                  <p:cNvPr id="3598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636" y="3552"/>
                    <a:ext cx="99" cy="273"/>
                  </a:xfrm>
                  <a:prstGeom prst="ellipse">
                    <a:avLst/>
                  </a:prstGeom>
                  <a:ln w="2540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5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8" y="3525"/>
                    <a:ext cx="66" cy="315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554"/>
                    <a:ext cx="10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6329" name="Rectangle 41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444" y="3830"/>
                    <a:ext cx="212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12</a:t>
                    </a:r>
                  </a:p>
                </p:txBody>
              </p:sp>
              <p:sp>
                <p:nvSpPr>
                  <p:cNvPr id="35988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48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83" name="Freeform 43"/>
                <p:cNvSpPr>
                  <a:spLocks/>
                </p:cNvSpPr>
                <p:nvPr/>
              </p:nvSpPr>
              <p:spPr bwMode="auto">
                <a:xfrm>
                  <a:off x="1268" y="218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32" name="Rectangle 44"/>
              <p:cNvSpPr>
                <a:spLocks noChangeArrowheads="1"/>
              </p:cNvSpPr>
              <p:nvPr/>
            </p:nvSpPr>
            <p:spPr bwMode="auto">
              <a:xfrm>
                <a:off x="816" y="220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35937" name="Group 45"/>
            <p:cNvGrpSpPr>
              <a:grpSpLocks/>
            </p:cNvGrpSpPr>
            <p:nvPr/>
          </p:nvGrpSpPr>
          <p:grpSpPr bwMode="auto">
            <a:xfrm>
              <a:off x="520" y="1440"/>
              <a:ext cx="858" cy="657"/>
              <a:chOff x="480" y="1632"/>
              <a:chExt cx="858" cy="657"/>
            </a:xfrm>
          </p:grpSpPr>
          <p:sp>
            <p:nvSpPr>
              <p:cNvPr id="396334" name="Rectangle 46"/>
              <p:cNvSpPr>
                <a:spLocks noChangeArrowheads="1"/>
              </p:cNvSpPr>
              <p:nvPr/>
            </p:nvSpPr>
            <p:spPr bwMode="auto">
              <a:xfrm rot="-5400000">
                <a:off x="1015" y="168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5967" name="Group 47"/>
              <p:cNvGrpSpPr>
                <a:grpSpLocks/>
              </p:cNvGrpSpPr>
              <p:nvPr/>
            </p:nvGrpSpPr>
            <p:grpSpPr bwMode="auto">
              <a:xfrm>
                <a:off x="1008" y="1824"/>
                <a:ext cx="330" cy="465"/>
                <a:chOff x="2448" y="3525"/>
                <a:chExt cx="330" cy="465"/>
              </a:xfrm>
            </p:grpSpPr>
            <p:sp useBgFill="1">
              <p:nvSpPr>
                <p:cNvPr id="35974" name="Oval 4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5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6" name="Line 5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39" name="Rectangle 5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5978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41" name="Rectangle 53"/>
              <p:cNvSpPr>
                <a:spLocks noChangeArrowheads="1"/>
              </p:cNvSpPr>
              <p:nvPr/>
            </p:nvSpPr>
            <p:spPr bwMode="auto">
              <a:xfrm>
                <a:off x="480" y="18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35969" name="Group 54"/>
              <p:cNvGrpSpPr>
                <a:grpSpLocks/>
              </p:cNvGrpSpPr>
              <p:nvPr/>
            </p:nvGrpSpPr>
            <p:grpSpPr bwMode="auto">
              <a:xfrm>
                <a:off x="924" y="1800"/>
                <a:ext cx="96" cy="288"/>
                <a:chOff x="960" y="1824"/>
                <a:chExt cx="96" cy="288"/>
              </a:xfrm>
            </p:grpSpPr>
            <p:grpSp>
              <p:nvGrpSpPr>
                <p:cNvPr id="35970" name="Group 55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35972" name="Arc 56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73" name="Arc 57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71" name="Line 58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5938" name="Group 59"/>
            <p:cNvGrpSpPr>
              <a:grpSpLocks/>
            </p:cNvGrpSpPr>
            <p:nvPr/>
          </p:nvGrpSpPr>
          <p:grpSpPr bwMode="auto">
            <a:xfrm>
              <a:off x="522" y="768"/>
              <a:ext cx="858" cy="657"/>
              <a:chOff x="480" y="912"/>
              <a:chExt cx="858" cy="657"/>
            </a:xfrm>
          </p:grpSpPr>
          <p:sp>
            <p:nvSpPr>
              <p:cNvPr id="396348" name="Rectangle 60"/>
              <p:cNvSpPr>
                <a:spLocks noChangeArrowheads="1"/>
              </p:cNvSpPr>
              <p:nvPr/>
            </p:nvSpPr>
            <p:spPr bwMode="auto">
              <a:xfrm rot="-5400000">
                <a:off x="1015" y="96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grpSp>
            <p:nvGrpSpPr>
              <p:cNvPr id="35957" name="Group 61"/>
              <p:cNvGrpSpPr>
                <a:grpSpLocks/>
              </p:cNvGrpSpPr>
              <p:nvPr/>
            </p:nvGrpSpPr>
            <p:grpSpPr bwMode="auto">
              <a:xfrm>
                <a:off x="1008" y="1104"/>
                <a:ext cx="330" cy="465"/>
                <a:chOff x="2448" y="3525"/>
                <a:chExt cx="330" cy="465"/>
              </a:xfrm>
            </p:grpSpPr>
            <p:sp useBgFill="1">
              <p:nvSpPr>
                <p:cNvPr id="35961" name="Oval 62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2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3" name="Line 64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53" name="Rectangle 65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3596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55" name="Rectangle 67"/>
              <p:cNvSpPr>
                <a:spLocks noChangeArrowheads="1"/>
              </p:cNvSpPr>
              <p:nvPr/>
            </p:nvSpPr>
            <p:spPr bwMode="auto">
              <a:xfrm>
                <a:off x="480" y="1104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35959" name="Freeform 68"/>
              <p:cNvSpPr>
                <a:spLocks/>
              </p:cNvSpPr>
              <p:nvPr/>
            </p:nvSpPr>
            <p:spPr bwMode="auto">
              <a:xfrm>
                <a:off x="876" y="1224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60" name="Line 69"/>
              <p:cNvSpPr>
                <a:spLocks noChangeShapeType="1"/>
              </p:cNvSpPr>
              <p:nvPr/>
            </p:nvSpPr>
            <p:spPr bwMode="auto">
              <a:xfrm>
                <a:off x="964" y="1228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5939" name="Group 74"/>
            <p:cNvGrpSpPr>
              <a:grpSpLocks/>
            </p:cNvGrpSpPr>
            <p:nvPr/>
          </p:nvGrpSpPr>
          <p:grpSpPr bwMode="auto">
            <a:xfrm>
              <a:off x="528" y="3360"/>
              <a:ext cx="961" cy="835"/>
              <a:chOff x="768" y="3216"/>
              <a:chExt cx="961" cy="835"/>
            </a:xfrm>
          </p:grpSpPr>
          <p:sp useBgFill="1">
            <p:nvSpPr>
              <p:cNvPr id="35952" name="Rectangle 75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6364" name="Rectangle 76"/>
              <p:cNvSpPr>
                <a:spLocks noChangeArrowheads="1"/>
              </p:cNvSpPr>
              <p:nvPr/>
            </p:nvSpPr>
            <p:spPr bwMode="auto">
              <a:xfrm rot="-5400000">
                <a:off x="1258" y="325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96365" name="Rectangle 77"/>
              <p:cNvSpPr>
                <a:spLocks noChangeArrowheads="1"/>
              </p:cNvSpPr>
              <p:nvPr/>
            </p:nvSpPr>
            <p:spPr bwMode="auto">
              <a:xfrm rot="-5400000">
                <a:off x="1258" y="378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96366" name="Rectangle 78"/>
              <p:cNvSpPr>
                <a:spLocks noChangeArrowheads="1"/>
              </p:cNvSpPr>
              <p:nvPr/>
            </p:nvSpPr>
            <p:spPr bwMode="auto">
              <a:xfrm>
                <a:off x="768" y="3552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0" name="Group 27"/>
            <p:cNvGrpSpPr>
              <a:grpSpLocks/>
            </p:cNvGrpSpPr>
            <p:nvPr/>
          </p:nvGrpSpPr>
          <p:grpSpPr bwMode="auto">
            <a:xfrm>
              <a:off x="1283" y="2964"/>
              <a:ext cx="745" cy="243"/>
              <a:chOff x="1523" y="2772"/>
              <a:chExt cx="745" cy="243"/>
            </a:xfrm>
          </p:grpSpPr>
          <p:grpSp>
            <p:nvGrpSpPr>
              <p:cNvPr id="35948" name="Group 28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5950" name="Oval 29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5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19" name="Rectangle 31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1" name="Group 95"/>
            <p:cNvGrpSpPr>
              <a:grpSpLocks/>
            </p:cNvGrpSpPr>
            <p:nvPr/>
          </p:nvGrpSpPr>
          <p:grpSpPr bwMode="auto">
            <a:xfrm>
              <a:off x="576" y="3020"/>
              <a:ext cx="812" cy="272"/>
              <a:chOff x="576" y="3020"/>
              <a:chExt cx="812" cy="272"/>
            </a:xfrm>
          </p:grpSpPr>
          <p:sp>
            <p:nvSpPr>
              <p:cNvPr id="396310" name="Rectangle 22"/>
              <p:cNvSpPr>
                <a:spLocks noChangeArrowheads="1"/>
              </p:cNvSpPr>
              <p:nvPr/>
            </p:nvSpPr>
            <p:spPr bwMode="auto">
              <a:xfrm>
                <a:off x="576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grpSp>
            <p:nvGrpSpPr>
              <p:cNvPr id="35943" name="Group 24"/>
              <p:cNvGrpSpPr>
                <a:grpSpLocks/>
              </p:cNvGrpSpPr>
              <p:nvPr/>
            </p:nvGrpSpPr>
            <p:grpSpPr bwMode="auto">
              <a:xfrm rot="5400000">
                <a:off x="1134" y="3006"/>
                <a:ext cx="240" cy="268"/>
                <a:chOff x="1872" y="3552"/>
                <a:chExt cx="192" cy="240"/>
              </a:xfrm>
            </p:grpSpPr>
            <p:sp useBgFill="1">
              <p:nvSpPr>
                <p:cNvPr id="35946" name="Oval 25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4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5944" name="Line 32"/>
              <p:cNvSpPr>
                <a:spLocks noChangeShapeType="1"/>
              </p:cNvSpPr>
              <p:nvPr/>
            </p:nvSpPr>
            <p:spPr bwMode="auto">
              <a:xfrm flipH="1">
                <a:off x="1008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45" name="Freeform 33"/>
              <p:cNvSpPr>
                <a:spLocks/>
              </p:cNvSpPr>
              <p:nvPr/>
            </p:nvSpPr>
            <p:spPr bwMode="auto">
              <a:xfrm>
                <a:off x="1000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1" name="Group 104"/>
          <p:cNvGrpSpPr>
            <a:grpSpLocks/>
          </p:cNvGrpSpPr>
          <p:nvPr/>
        </p:nvGrpSpPr>
        <p:grpSpPr bwMode="auto">
          <a:xfrm>
            <a:off x="825500" y="4718050"/>
            <a:ext cx="1365250" cy="533400"/>
            <a:chOff x="2256" y="1824"/>
            <a:chExt cx="860" cy="336"/>
          </a:xfrm>
        </p:grpSpPr>
        <p:sp useBgFill="1">
          <p:nvSpPr>
            <p:cNvPr id="35919" name="Oval 99"/>
            <p:cNvSpPr>
              <a:spLocks noChangeArrowheads="1"/>
            </p:cNvSpPr>
            <p:nvPr/>
          </p:nvSpPr>
          <p:spPr bwMode="auto">
            <a:xfrm rot="5400000">
              <a:off x="2518" y="1562"/>
              <a:ext cx="336" cy="860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100"/>
            <p:cNvSpPr>
              <a:spLocks noChangeShapeType="1"/>
            </p:cNvSpPr>
            <p:nvPr/>
          </p:nvSpPr>
          <p:spPr bwMode="auto">
            <a:xfrm rot="-5400000">
              <a:off x="2866" y="2014"/>
              <a:ext cx="287" cy="5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101"/>
            <p:cNvSpPr>
              <a:spLocks noChangeShapeType="1"/>
            </p:cNvSpPr>
            <p:nvPr/>
          </p:nvSpPr>
          <p:spPr bwMode="auto">
            <a:xfrm flipH="1">
              <a:off x="2784" y="201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Freeform 102"/>
            <p:cNvSpPr>
              <a:spLocks/>
            </p:cNvSpPr>
            <p:nvPr/>
          </p:nvSpPr>
          <p:spPr bwMode="auto">
            <a:xfrm>
              <a:off x="2784" y="1904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385" name="Rectangle 97"/>
            <p:cNvSpPr>
              <a:spLocks noChangeArrowheads="1"/>
            </p:cNvSpPr>
            <p:nvPr/>
          </p:nvSpPr>
          <p:spPr bwMode="auto">
            <a:xfrm>
              <a:off x="2304" y="1876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</p:grpSp>
      <p:grpSp>
        <p:nvGrpSpPr>
          <p:cNvPr id="22" name="Group 93"/>
          <p:cNvGrpSpPr>
            <a:grpSpLocks/>
          </p:cNvGrpSpPr>
          <p:nvPr/>
        </p:nvGrpSpPr>
        <p:grpSpPr bwMode="auto">
          <a:xfrm>
            <a:off x="1365250" y="431800"/>
            <a:ext cx="463550" cy="1146175"/>
            <a:chOff x="2592" y="1344"/>
            <a:chExt cx="288" cy="722"/>
          </a:xfrm>
        </p:grpSpPr>
        <p:sp useBgFill="1">
          <p:nvSpPr>
            <p:cNvPr id="35913" name="Oval 87"/>
            <p:cNvSpPr>
              <a:spLocks noChangeArrowheads="1"/>
            </p:cNvSpPr>
            <p:nvPr/>
          </p:nvSpPr>
          <p:spPr bwMode="auto">
            <a:xfrm>
              <a:off x="2592" y="1344"/>
              <a:ext cx="288" cy="722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88"/>
            <p:cNvSpPr>
              <a:spLocks noChangeShapeType="1"/>
            </p:cNvSpPr>
            <p:nvPr/>
          </p:nvSpPr>
          <p:spPr bwMode="auto">
            <a:xfrm rot="3311642" flipH="1">
              <a:off x="2656" y="1452"/>
              <a:ext cx="149" cy="19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89"/>
            <p:cNvSpPr>
              <a:spLocks noChangeShapeType="1"/>
            </p:cNvSpPr>
            <p:nvPr/>
          </p:nvSpPr>
          <p:spPr bwMode="auto">
            <a:xfrm rot="16200000" flipH="1">
              <a:off x="2592" y="1731"/>
              <a:ext cx="2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16" name="Group 90"/>
            <p:cNvGrpSpPr>
              <a:grpSpLocks/>
            </p:cNvGrpSpPr>
            <p:nvPr/>
          </p:nvGrpSpPr>
          <p:grpSpPr bwMode="auto">
            <a:xfrm rot="2228090">
              <a:off x="2632" y="1766"/>
              <a:ext cx="192" cy="177"/>
              <a:chOff x="912" y="1392"/>
              <a:chExt cx="192" cy="144"/>
            </a:xfrm>
          </p:grpSpPr>
          <p:sp>
            <p:nvSpPr>
              <p:cNvPr id="35917" name="Line 91"/>
              <p:cNvSpPr>
                <a:spLocks noChangeShapeType="1"/>
              </p:cNvSpPr>
              <p:nvPr/>
            </p:nvSpPr>
            <p:spPr bwMode="auto">
              <a:xfrm flipH="1">
                <a:off x="912" y="1440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18" name="Oval 92"/>
              <p:cNvSpPr>
                <a:spLocks noChangeArrowheads="1"/>
              </p:cNvSpPr>
              <p:nvPr/>
            </p:nvSpPr>
            <p:spPr bwMode="auto">
              <a:xfrm>
                <a:off x="1056" y="1392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6382" name="AutoShape 94"/>
          <p:cNvSpPr>
            <a:spLocks noChangeArrowheads="1"/>
          </p:cNvSpPr>
          <p:nvPr/>
        </p:nvSpPr>
        <p:spPr bwMode="auto">
          <a:xfrm rot="-848078">
            <a:off x="2286000" y="2895600"/>
            <a:ext cx="6553200" cy="1295400"/>
          </a:xfrm>
          <a:prstGeom prst="leftArrow">
            <a:avLst>
              <a:gd name="adj1" fmla="val 73806"/>
              <a:gd name="adj2" fmla="val 128368"/>
            </a:avLst>
          </a:prstGeom>
          <a:gradFill rotWithShape="0">
            <a:gsLst>
              <a:gs pos="0">
                <a:srgbClr val="003366">
                  <a:gamma/>
                  <a:tint val="40392"/>
                  <a:invGamma/>
                </a:srgbClr>
              </a:gs>
              <a:gs pos="100000">
                <a:srgbClr val="0033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’opérateur décide ensuite de la mise en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marche du système (demande rotation moteur)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par activation du BP repéré S1. (cliquez)</a:t>
            </a:r>
          </a:p>
        </p:txBody>
      </p:sp>
      <p:sp>
        <p:nvSpPr>
          <p:cNvPr id="396473" name="Line 185"/>
          <p:cNvSpPr>
            <a:spLocks noChangeShapeType="1"/>
          </p:cNvSpPr>
          <p:nvPr/>
        </p:nvSpPr>
        <p:spPr bwMode="auto">
          <a:xfrm>
            <a:off x="11239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4" name="Line 186"/>
          <p:cNvSpPr>
            <a:spLocks noChangeShapeType="1"/>
          </p:cNvSpPr>
          <p:nvPr/>
        </p:nvSpPr>
        <p:spPr bwMode="auto">
          <a:xfrm>
            <a:off x="15811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5" name="Line 187"/>
          <p:cNvSpPr>
            <a:spLocks noChangeShapeType="1"/>
          </p:cNvSpPr>
          <p:nvPr/>
        </p:nvSpPr>
        <p:spPr bwMode="auto">
          <a:xfrm rot="5400000">
            <a:off x="1809750" y="11017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6" name="Line 188"/>
          <p:cNvSpPr>
            <a:spLocks noChangeShapeType="1"/>
          </p:cNvSpPr>
          <p:nvPr/>
        </p:nvSpPr>
        <p:spPr bwMode="auto">
          <a:xfrm rot="5400000">
            <a:off x="1847850" y="1597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7" name="Line 189"/>
          <p:cNvSpPr>
            <a:spLocks noChangeShapeType="1"/>
          </p:cNvSpPr>
          <p:nvPr/>
        </p:nvSpPr>
        <p:spPr bwMode="auto">
          <a:xfrm rot="5400000">
            <a:off x="1847850" y="2206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8" name="Line 190"/>
          <p:cNvSpPr>
            <a:spLocks noChangeShapeType="1"/>
          </p:cNvSpPr>
          <p:nvPr/>
        </p:nvSpPr>
        <p:spPr bwMode="auto">
          <a:xfrm rot="5400000">
            <a:off x="1847850" y="2740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9" name="Line 191"/>
          <p:cNvSpPr>
            <a:spLocks noChangeShapeType="1"/>
          </p:cNvSpPr>
          <p:nvPr/>
        </p:nvSpPr>
        <p:spPr bwMode="auto">
          <a:xfrm rot="5400000">
            <a:off x="1828800" y="3349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0" name="Line 192"/>
          <p:cNvSpPr>
            <a:spLocks noChangeShapeType="1"/>
          </p:cNvSpPr>
          <p:nvPr/>
        </p:nvSpPr>
        <p:spPr bwMode="auto">
          <a:xfrm rot="5400000">
            <a:off x="1847850" y="3883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1" name="Line 193"/>
          <p:cNvSpPr>
            <a:spLocks noChangeShapeType="1"/>
          </p:cNvSpPr>
          <p:nvPr/>
        </p:nvSpPr>
        <p:spPr bwMode="auto">
          <a:xfrm rot="5400000">
            <a:off x="1771650" y="4492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3" name="Line 195"/>
          <p:cNvSpPr>
            <a:spLocks noChangeShapeType="1"/>
          </p:cNvSpPr>
          <p:nvPr/>
        </p:nvSpPr>
        <p:spPr bwMode="auto">
          <a:xfrm rot="5400000">
            <a:off x="1790700" y="6169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4" name="Line 196"/>
          <p:cNvSpPr>
            <a:spLocks noChangeShapeType="1"/>
          </p:cNvSpPr>
          <p:nvPr/>
        </p:nvSpPr>
        <p:spPr bwMode="auto">
          <a:xfrm rot="5400000">
            <a:off x="1771650" y="5635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5" name="Line 197"/>
          <p:cNvSpPr>
            <a:spLocks noChangeShapeType="1"/>
          </p:cNvSpPr>
          <p:nvPr/>
        </p:nvSpPr>
        <p:spPr bwMode="auto">
          <a:xfrm rot="10800000">
            <a:off x="158115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6" name="Line 198"/>
          <p:cNvSpPr>
            <a:spLocks noChangeShapeType="1"/>
          </p:cNvSpPr>
          <p:nvPr/>
        </p:nvSpPr>
        <p:spPr bwMode="auto">
          <a:xfrm rot="10800000">
            <a:off x="120015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7" name="Line 199"/>
          <p:cNvSpPr>
            <a:spLocks noChangeShapeType="1"/>
          </p:cNvSpPr>
          <p:nvPr/>
        </p:nvSpPr>
        <p:spPr bwMode="auto">
          <a:xfrm rot="10800000">
            <a:off x="762000" y="653097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8" name="Line 200"/>
          <p:cNvSpPr>
            <a:spLocks noChangeShapeType="1"/>
          </p:cNvSpPr>
          <p:nvPr/>
        </p:nvSpPr>
        <p:spPr bwMode="auto">
          <a:xfrm>
            <a:off x="742950" y="762000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9" name="Line 201"/>
          <p:cNvSpPr>
            <a:spLocks noChangeShapeType="1"/>
          </p:cNvSpPr>
          <p:nvPr/>
        </p:nvSpPr>
        <p:spPr bwMode="auto">
          <a:xfrm>
            <a:off x="2571750" y="6054725"/>
            <a:ext cx="381000" cy="0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0" name="Line 202"/>
          <p:cNvSpPr>
            <a:spLocks noChangeShapeType="1"/>
          </p:cNvSpPr>
          <p:nvPr/>
        </p:nvSpPr>
        <p:spPr bwMode="auto">
          <a:xfrm rot="-1606730">
            <a:off x="3028950" y="5978525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1" name="Line 203"/>
          <p:cNvSpPr>
            <a:spLocks noChangeShapeType="1"/>
          </p:cNvSpPr>
          <p:nvPr/>
        </p:nvSpPr>
        <p:spPr bwMode="auto">
          <a:xfrm rot="-3997392">
            <a:off x="3372644" y="5711031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2" name="Line 204"/>
          <p:cNvSpPr>
            <a:spLocks noChangeShapeType="1"/>
          </p:cNvSpPr>
          <p:nvPr/>
        </p:nvSpPr>
        <p:spPr bwMode="auto">
          <a:xfrm rot="-6787058">
            <a:off x="3372644" y="5330031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3" name="Line 205"/>
          <p:cNvSpPr>
            <a:spLocks noChangeShapeType="1"/>
          </p:cNvSpPr>
          <p:nvPr/>
        </p:nvSpPr>
        <p:spPr bwMode="auto">
          <a:xfrm rot="-9784735">
            <a:off x="3181350" y="5140325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4" name="Line 206"/>
          <p:cNvSpPr>
            <a:spLocks noChangeShapeType="1"/>
          </p:cNvSpPr>
          <p:nvPr/>
        </p:nvSpPr>
        <p:spPr bwMode="auto">
          <a:xfrm>
            <a:off x="2114550" y="460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5" name="Line 207"/>
          <p:cNvSpPr>
            <a:spLocks noChangeShapeType="1"/>
          </p:cNvSpPr>
          <p:nvPr/>
        </p:nvSpPr>
        <p:spPr bwMode="auto">
          <a:xfrm>
            <a:off x="2647950" y="460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7" name="Line 209"/>
          <p:cNvSpPr>
            <a:spLocks noChangeShapeType="1"/>
          </p:cNvSpPr>
          <p:nvPr/>
        </p:nvSpPr>
        <p:spPr bwMode="auto">
          <a:xfrm rot="5400000">
            <a:off x="2838450" y="5254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8" name="Line 210"/>
          <p:cNvSpPr>
            <a:spLocks noChangeShapeType="1"/>
          </p:cNvSpPr>
          <p:nvPr/>
        </p:nvSpPr>
        <p:spPr bwMode="auto">
          <a:xfrm rot="10800000">
            <a:off x="2571750" y="5445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9" name="Line 211"/>
          <p:cNvSpPr>
            <a:spLocks noChangeShapeType="1"/>
          </p:cNvSpPr>
          <p:nvPr/>
        </p:nvSpPr>
        <p:spPr bwMode="auto">
          <a:xfrm rot="10800000">
            <a:off x="2114550" y="5445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0" name="Line 212"/>
          <p:cNvSpPr>
            <a:spLocks noChangeShapeType="1"/>
          </p:cNvSpPr>
          <p:nvPr/>
        </p:nvSpPr>
        <p:spPr bwMode="auto">
          <a:xfrm>
            <a:off x="11239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1" name="Line 213"/>
          <p:cNvSpPr>
            <a:spLocks noChangeShapeType="1"/>
          </p:cNvSpPr>
          <p:nvPr/>
        </p:nvSpPr>
        <p:spPr bwMode="auto">
          <a:xfrm>
            <a:off x="15811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2" name="Line 214"/>
          <p:cNvSpPr>
            <a:spLocks noChangeShapeType="1"/>
          </p:cNvSpPr>
          <p:nvPr/>
        </p:nvSpPr>
        <p:spPr bwMode="auto">
          <a:xfrm rot="5400000">
            <a:off x="1809750" y="11017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3" name="Line 215"/>
          <p:cNvSpPr>
            <a:spLocks noChangeShapeType="1"/>
          </p:cNvSpPr>
          <p:nvPr/>
        </p:nvSpPr>
        <p:spPr bwMode="auto">
          <a:xfrm rot="5400000">
            <a:off x="1847850" y="1597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4" name="Line 216"/>
          <p:cNvSpPr>
            <a:spLocks noChangeShapeType="1"/>
          </p:cNvSpPr>
          <p:nvPr/>
        </p:nvSpPr>
        <p:spPr bwMode="auto">
          <a:xfrm rot="5400000">
            <a:off x="1847850" y="2206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5" name="Line 217"/>
          <p:cNvSpPr>
            <a:spLocks noChangeShapeType="1"/>
          </p:cNvSpPr>
          <p:nvPr/>
        </p:nvSpPr>
        <p:spPr bwMode="auto">
          <a:xfrm rot="5400000">
            <a:off x="1847850" y="2740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6" name="Line 218"/>
          <p:cNvSpPr>
            <a:spLocks noChangeShapeType="1"/>
          </p:cNvSpPr>
          <p:nvPr/>
        </p:nvSpPr>
        <p:spPr bwMode="auto">
          <a:xfrm rot="5400000">
            <a:off x="1828800" y="3349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8" name="Line 220"/>
          <p:cNvSpPr>
            <a:spLocks noChangeShapeType="1"/>
          </p:cNvSpPr>
          <p:nvPr/>
        </p:nvSpPr>
        <p:spPr bwMode="auto">
          <a:xfrm rot="5400000">
            <a:off x="1771650" y="4492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9" name="Line 221"/>
          <p:cNvSpPr>
            <a:spLocks noChangeShapeType="1"/>
          </p:cNvSpPr>
          <p:nvPr/>
        </p:nvSpPr>
        <p:spPr bwMode="auto">
          <a:xfrm>
            <a:off x="803275" y="762000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0" name="Line 222"/>
          <p:cNvSpPr>
            <a:spLocks noChangeShapeType="1"/>
          </p:cNvSpPr>
          <p:nvPr/>
        </p:nvSpPr>
        <p:spPr bwMode="auto">
          <a:xfrm rot="5400000">
            <a:off x="1847850" y="6169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1" name="Line 223"/>
          <p:cNvSpPr>
            <a:spLocks noChangeShapeType="1"/>
          </p:cNvSpPr>
          <p:nvPr/>
        </p:nvSpPr>
        <p:spPr bwMode="auto">
          <a:xfrm rot="5400000">
            <a:off x="1828800" y="5635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2" name="Line 224"/>
          <p:cNvSpPr>
            <a:spLocks noChangeShapeType="1"/>
          </p:cNvSpPr>
          <p:nvPr/>
        </p:nvSpPr>
        <p:spPr bwMode="auto">
          <a:xfrm rot="10800000">
            <a:off x="1647825" y="6567488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3" name="Line 225"/>
          <p:cNvSpPr>
            <a:spLocks noChangeShapeType="1"/>
          </p:cNvSpPr>
          <p:nvPr/>
        </p:nvSpPr>
        <p:spPr bwMode="auto">
          <a:xfrm rot="10800000">
            <a:off x="125730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4" name="Line 226"/>
          <p:cNvSpPr>
            <a:spLocks noChangeShapeType="1"/>
          </p:cNvSpPr>
          <p:nvPr/>
        </p:nvSpPr>
        <p:spPr bwMode="auto">
          <a:xfrm rot="10800000">
            <a:off x="819150" y="653097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" name="Group 227"/>
          <p:cNvGrpSpPr>
            <a:grpSpLocks/>
          </p:cNvGrpSpPr>
          <p:nvPr/>
        </p:nvGrpSpPr>
        <p:grpSpPr bwMode="auto">
          <a:xfrm>
            <a:off x="2800350" y="4635500"/>
            <a:ext cx="425450" cy="455613"/>
            <a:chOff x="1776" y="3600"/>
            <a:chExt cx="268" cy="287"/>
          </a:xfrm>
        </p:grpSpPr>
        <p:sp useBgFill="1">
          <p:nvSpPr>
            <p:cNvPr id="35911" name="Oval 228"/>
            <p:cNvSpPr>
              <a:spLocks noChangeArrowheads="1"/>
            </p:cNvSpPr>
            <p:nvPr/>
          </p:nvSpPr>
          <p:spPr bwMode="auto">
            <a:xfrm rot="5400000">
              <a:off x="1790" y="3586"/>
              <a:ext cx="240" cy="268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229"/>
            <p:cNvSpPr>
              <a:spLocks noChangeShapeType="1"/>
            </p:cNvSpPr>
            <p:nvPr/>
          </p:nvSpPr>
          <p:spPr bwMode="auto">
            <a:xfrm rot="5400000" flipH="1">
              <a:off x="1766" y="3732"/>
              <a:ext cx="287" cy="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18" name="AutoShape 230"/>
          <p:cNvSpPr>
            <a:spLocks noChangeArrowheads="1"/>
          </p:cNvSpPr>
          <p:nvPr/>
        </p:nvSpPr>
        <p:spPr bwMode="auto">
          <a:xfrm rot="-486">
            <a:off x="2209800" y="3429000"/>
            <a:ext cx="6629400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4C66">
                  <a:gamma/>
                  <a:tint val="40392"/>
                  <a:invGamma/>
                </a:srgbClr>
              </a:gs>
              <a:gs pos="100000">
                <a:srgbClr val="004C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4C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’opérateur peut décider ensuite l ’arrêt du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système par activation du BP repéré S2. (Cliquez)</a:t>
            </a:r>
          </a:p>
        </p:txBody>
      </p:sp>
      <p:grpSp>
        <p:nvGrpSpPr>
          <p:cNvPr id="25" name="Group 243"/>
          <p:cNvGrpSpPr>
            <a:grpSpLocks/>
          </p:cNvGrpSpPr>
          <p:nvPr/>
        </p:nvGrpSpPr>
        <p:grpSpPr bwMode="auto">
          <a:xfrm>
            <a:off x="1466850" y="3797300"/>
            <a:ext cx="768350" cy="463550"/>
            <a:chOff x="1536" y="1872"/>
            <a:chExt cx="484" cy="292"/>
          </a:xfrm>
        </p:grpSpPr>
        <p:sp useBgFill="1">
          <p:nvSpPr>
            <p:cNvPr id="35906" name="Rectangle 235"/>
            <p:cNvSpPr>
              <a:spLocks noChangeArrowheads="1"/>
            </p:cNvSpPr>
            <p:nvPr/>
          </p:nvSpPr>
          <p:spPr bwMode="auto">
            <a:xfrm>
              <a:off x="1536" y="1872"/>
              <a:ext cx="484" cy="292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7" name="Line 236"/>
            <p:cNvSpPr>
              <a:spLocks noChangeShapeType="1"/>
            </p:cNvSpPr>
            <p:nvPr/>
          </p:nvSpPr>
          <p:spPr bwMode="auto">
            <a:xfrm flipH="1">
              <a:off x="1872" y="1924"/>
              <a:ext cx="148" cy="2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8" name="Line 237"/>
            <p:cNvSpPr>
              <a:spLocks noChangeShapeType="1"/>
            </p:cNvSpPr>
            <p:nvPr/>
          </p:nvSpPr>
          <p:spPr bwMode="auto">
            <a:xfrm>
              <a:off x="1871" y="187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9" name="Line 239"/>
            <p:cNvSpPr>
              <a:spLocks noChangeShapeType="1"/>
            </p:cNvSpPr>
            <p:nvPr/>
          </p:nvSpPr>
          <p:spPr bwMode="auto">
            <a:xfrm flipH="1">
              <a:off x="1684" y="202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Freeform 240"/>
            <p:cNvSpPr>
              <a:spLocks/>
            </p:cNvSpPr>
            <p:nvPr/>
          </p:nvSpPr>
          <p:spPr bwMode="auto">
            <a:xfrm>
              <a:off x="1680" y="189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07" name="Line 219"/>
          <p:cNvSpPr>
            <a:spLocks noChangeShapeType="1"/>
          </p:cNvSpPr>
          <p:nvPr/>
        </p:nvSpPr>
        <p:spPr bwMode="auto">
          <a:xfrm rot="5400000">
            <a:off x="1847850" y="3883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" name="Group 244"/>
          <p:cNvGrpSpPr>
            <a:grpSpLocks/>
          </p:cNvGrpSpPr>
          <p:nvPr/>
        </p:nvGrpSpPr>
        <p:grpSpPr bwMode="auto">
          <a:xfrm>
            <a:off x="2800350" y="4648200"/>
            <a:ext cx="420688" cy="382588"/>
            <a:chOff x="3072" y="2831"/>
            <a:chExt cx="265" cy="241"/>
          </a:xfrm>
        </p:grpSpPr>
        <p:sp useBgFill="1">
          <p:nvSpPr>
            <p:cNvPr id="35904" name="Rectangle 245"/>
            <p:cNvSpPr>
              <a:spLocks noChangeArrowheads="1"/>
            </p:cNvSpPr>
            <p:nvPr/>
          </p:nvSpPr>
          <p:spPr bwMode="auto">
            <a:xfrm rot="5400000">
              <a:off x="3085" y="2819"/>
              <a:ext cx="240" cy="26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246"/>
            <p:cNvSpPr>
              <a:spLocks noChangeShapeType="1"/>
            </p:cNvSpPr>
            <p:nvPr/>
          </p:nvSpPr>
          <p:spPr bwMode="auto">
            <a:xfrm rot="5400000" flipH="1">
              <a:off x="3055" y="2897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496" name="Line 208"/>
          <p:cNvSpPr>
            <a:spLocks noChangeShapeType="1"/>
          </p:cNvSpPr>
          <p:nvPr/>
        </p:nvSpPr>
        <p:spPr bwMode="auto">
          <a:xfrm rot="5400000">
            <a:off x="2838450" y="48355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35" name="AutoShape 247"/>
          <p:cNvSpPr>
            <a:spLocks noChangeArrowheads="1"/>
          </p:cNvSpPr>
          <p:nvPr/>
        </p:nvSpPr>
        <p:spPr bwMode="auto">
          <a:xfrm rot="-486">
            <a:off x="2133600" y="2209800"/>
            <a:ext cx="6629400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3300">
                  <a:gamma/>
                  <a:tint val="40392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’opérateur peut en cas d ’incident arrêter le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fonctionnement du système par l ’activation d’un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coup de poing arrêt d ’urgence.</a:t>
            </a:r>
          </a:p>
        </p:txBody>
      </p:sp>
      <p:grpSp>
        <p:nvGrpSpPr>
          <p:cNvPr id="27" name="Group 256"/>
          <p:cNvGrpSpPr>
            <a:grpSpLocks/>
          </p:cNvGrpSpPr>
          <p:nvPr/>
        </p:nvGrpSpPr>
        <p:grpSpPr bwMode="auto">
          <a:xfrm>
            <a:off x="1428750" y="4781550"/>
            <a:ext cx="755650" cy="458788"/>
            <a:chOff x="4176" y="3023"/>
            <a:chExt cx="476" cy="289"/>
          </a:xfrm>
        </p:grpSpPr>
        <p:sp useBgFill="1">
          <p:nvSpPr>
            <p:cNvPr id="35900" name="Rectangle 252"/>
            <p:cNvSpPr>
              <a:spLocks noChangeArrowheads="1"/>
            </p:cNvSpPr>
            <p:nvPr/>
          </p:nvSpPr>
          <p:spPr bwMode="auto">
            <a:xfrm rot="5400000">
              <a:off x="4270" y="2930"/>
              <a:ext cx="288" cy="47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253"/>
            <p:cNvSpPr>
              <a:spLocks noChangeShapeType="1"/>
            </p:cNvSpPr>
            <p:nvPr/>
          </p:nvSpPr>
          <p:spPr bwMode="auto">
            <a:xfrm rot="5400000" flipH="1">
              <a:off x="4353" y="3106"/>
              <a:ext cx="289" cy="1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254"/>
            <p:cNvSpPr>
              <a:spLocks noChangeShapeType="1"/>
            </p:cNvSpPr>
            <p:nvPr/>
          </p:nvSpPr>
          <p:spPr bwMode="auto">
            <a:xfrm flipH="1">
              <a:off x="4272" y="317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Freeform 255"/>
            <p:cNvSpPr>
              <a:spLocks/>
            </p:cNvSpPr>
            <p:nvPr/>
          </p:nvSpPr>
          <p:spPr bwMode="auto">
            <a:xfrm>
              <a:off x="4264" y="305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482" name="Line 194"/>
          <p:cNvSpPr>
            <a:spLocks noChangeShapeType="1"/>
          </p:cNvSpPr>
          <p:nvPr/>
        </p:nvSpPr>
        <p:spPr bwMode="auto">
          <a:xfrm rot="5400000">
            <a:off x="1847850" y="5026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45" name="AutoShape 257"/>
          <p:cNvSpPr>
            <a:spLocks noChangeArrowheads="1"/>
          </p:cNvSpPr>
          <p:nvPr/>
        </p:nvSpPr>
        <p:spPr bwMode="auto">
          <a:xfrm rot="-486">
            <a:off x="2133600" y="914400"/>
            <a:ext cx="6630988" cy="1524000"/>
          </a:xfrm>
          <a:prstGeom prst="leftArrow">
            <a:avLst>
              <a:gd name="adj1" fmla="val 73806"/>
              <a:gd name="adj2" fmla="val 110408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En cas de surcharge au niveau du moteur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( Le moteur force, couple demandé trop important)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 thermique s ’ouvre, la bobine de KM1 est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désactivée.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5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29" grpId="0" animBg="1" autoUpdateAnimBg="0"/>
      <p:bldP spid="396367" grpId="0" animBg="1" autoUpdateAnimBg="0"/>
      <p:bldP spid="396382" grpId="0" animBg="1" autoUpdateAnimBg="0"/>
      <p:bldP spid="396473" grpId="0" animBg="1"/>
      <p:bldP spid="396474" grpId="0" animBg="1"/>
      <p:bldP spid="396475" grpId="0" animBg="1"/>
      <p:bldP spid="396476" grpId="0" animBg="1"/>
      <p:bldP spid="396477" grpId="0" animBg="1"/>
      <p:bldP spid="396478" grpId="0" animBg="1"/>
      <p:bldP spid="396479" grpId="0" animBg="1"/>
      <p:bldP spid="396480" grpId="0" animBg="1"/>
      <p:bldP spid="396481" grpId="0" animBg="1"/>
      <p:bldP spid="396483" grpId="0" animBg="1"/>
      <p:bldP spid="396484" grpId="0" animBg="1"/>
      <p:bldP spid="396485" grpId="0" animBg="1"/>
      <p:bldP spid="396486" grpId="0" animBg="1"/>
      <p:bldP spid="396487" grpId="0" animBg="1"/>
      <p:bldP spid="396488" grpId="0" animBg="1"/>
      <p:bldP spid="396489" grpId="0" animBg="1"/>
      <p:bldP spid="396490" grpId="0" animBg="1"/>
      <p:bldP spid="396491" grpId="0" animBg="1"/>
      <p:bldP spid="396492" grpId="0" animBg="1"/>
      <p:bldP spid="396493" grpId="0" animBg="1"/>
      <p:bldP spid="396494" grpId="0" animBg="1"/>
      <p:bldP spid="396495" grpId="0" animBg="1"/>
      <p:bldP spid="396497" grpId="0" animBg="1"/>
      <p:bldP spid="396498" grpId="0" animBg="1"/>
      <p:bldP spid="396499" grpId="0" animBg="1"/>
      <p:bldP spid="396500" grpId="0" animBg="1"/>
      <p:bldP spid="396501" grpId="0" animBg="1"/>
      <p:bldP spid="396502" grpId="0" animBg="1"/>
      <p:bldP spid="396503" grpId="0" animBg="1"/>
      <p:bldP spid="396504" grpId="0" animBg="1"/>
      <p:bldP spid="396505" grpId="0" animBg="1"/>
      <p:bldP spid="396506" grpId="0" animBg="1"/>
      <p:bldP spid="396508" grpId="0" animBg="1"/>
      <p:bldP spid="396509" grpId="0" animBg="1"/>
      <p:bldP spid="396510" grpId="0" animBg="1"/>
      <p:bldP spid="396511" grpId="0" animBg="1"/>
      <p:bldP spid="396512" grpId="0" animBg="1"/>
      <p:bldP spid="396513" grpId="0" animBg="1"/>
      <p:bldP spid="396514" grpId="0" animBg="1"/>
      <p:bldP spid="396518" grpId="0" animBg="1" autoUpdateAnimBg="0"/>
      <p:bldP spid="396507" grpId="0" animBg="1"/>
      <p:bldP spid="396496" grpId="0" animBg="1"/>
      <p:bldP spid="396535" grpId="0" animBg="1" autoUpdateAnimBg="0"/>
      <p:bldP spid="396482" grpId="0" animBg="1"/>
      <p:bldP spid="396545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b="1" u="sng" smtClean="0"/>
              <a:t>Schéma de puissance</a:t>
            </a:r>
            <a:endParaRPr lang="fr-FR" smtClean="0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Objectif.</a:t>
            </a:r>
          </a:p>
          <a:p>
            <a:pPr>
              <a:defRPr/>
            </a:pPr>
            <a:r>
              <a:rPr lang="fr-FR" smtClean="0"/>
              <a:t>Les éléments de base.</a:t>
            </a:r>
          </a:p>
          <a:p>
            <a:pPr>
              <a:defRPr/>
            </a:pPr>
            <a:r>
              <a:rPr lang="fr-FR" smtClean="0"/>
              <a:t>Schéma de puissance démarrage direct moteur asynchrone triphasé « MAS ».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autoUpdateAnimBg="0"/>
      <p:bldP spid="346117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AutoShape 3"/>
          <p:cNvSpPr>
            <a:spLocks noChangeArrowheads="1"/>
          </p:cNvSpPr>
          <p:nvPr/>
        </p:nvSpPr>
        <p:spPr bwMode="auto">
          <a:xfrm>
            <a:off x="460375" y="898525"/>
            <a:ext cx="8550275" cy="20415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D1D105"/>
              </a:gs>
              <a:gs pos="100000">
                <a:srgbClr val="C74C0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A partir des ordres élaborés par la logique de commande il s ’agit de piloter l ’énergie nécessaire à l ’activation de moteurs, éléments de chauffage ou autres « actionneurs ». </a:t>
            </a:r>
          </a:p>
        </p:txBody>
      </p:sp>
      <p:sp>
        <p:nvSpPr>
          <p:cNvPr id="399362" name="Rectangle 2"/>
          <p:cNvSpPr>
            <a:spLocks noChangeArrowheads="1"/>
          </p:cNvSpPr>
          <p:nvPr/>
        </p:nvSpPr>
        <p:spPr bwMode="auto">
          <a:xfrm>
            <a:off x="114300" y="0"/>
            <a:ext cx="967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puissance</a:t>
            </a:r>
            <a:endParaRPr lang="fr-FR" sz="4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4" name="AutoShape 4"/>
          <p:cNvSpPr>
            <a:spLocks noChangeArrowheads="1"/>
          </p:cNvSpPr>
          <p:nvPr/>
        </p:nvSpPr>
        <p:spPr bwMode="auto">
          <a:xfrm>
            <a:off x="460375" y="3143250"/>
            <a:ext cx="8572500" cy="3502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Contacteurs sont les éléments principaux de cette fonction. Leur bobine sera actionnée dans le schéma de commande, leurs contacts auxiliaires serviront à l ’élaboration de la logique de commande, par contre leurs contacts de puissance serviront à l ’activation des actionneurs (moteurs…).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animBg="1" autoUpdateAnimBg="0"/>
      <p:bldP spid="399362" grpId="0" autoUpdateAnimBg="0"/>
      <p:bldP spid="399364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base.</a:t>
            </a:r>
          </a:p>
        </p:txBody>
      </p:sp>
      <p:sp>
        <p:nvSpPr>
          <p:cNvPr id="401411" name="AutoShape 3"/>
          <p:cNvSpPr>
            <a:spLocks noChangeArrowheads="1"/>
          </p:cNvSpPr>
          <p:nvPr/>
        </p:nvSpPr>
        <p:spPr bwMode="auto">
          <a:xfrm>
            <a:off x="457200" y="609600"/>
            <a:ext cx="8429625" cy="155257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On retrouvera dans les éléments au niveau de la puissance les mêmes nécessités que dans la partie commande. </a:t>
            </a:r>
          </a:p>
        </p:txBody>
      </p:sp>
      <p:sp>
        <p:nvSpPr>
          <p:cNvPr id="401412" name="AutoShape 4"/>
          <p:cNvSpPr>
            <a:spLocks noChangeArrowheads="1"/>
          </p:cNvSpPr>
          <p:nvPr/>
        </p:nvSpPr>
        <p:spPr bwMode="auto">
          <a:xfrm>
            <a:off x="2897188" y="2263775"/>
            <a:ext cx="5992812" cy="1406525"/>
          </a:xfrm>
          <a:prstGeom prst="leftArrow">
            <a:avLst>
              <a:gd name="adj1" fmla="val 66935"/>
              <a:gd name="adj2" fmla="val 110443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Besoin d ’isoler une installation et de la protéger contre les court-circuits :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le sectionneur porte fusible</a:t>
            </a:r>
          </a:p>
        </p:txBody>
      </p:sp>
      <p:sp>
        <p:nvSpPr>
          <p:cNvPr id="401413" name="AutoShape 5"/>
          <p:cNvSpPr>
            <a:spLocks noChangeArrowheads="1"/>
          </p:cNvSpPr>
          <p:nvPr/>
        </p:nvSpPr>
        <p:spPr bwMode="auto">
          <a:xfrm>
            <a:off x="3151188" y="5464175"/>
            <a:ext cx="5992812" cy="1325563"/>
          </a:xfrm>
          <a:prstGeom prst="leftArrow">
            <a:avLst>
              <a:gd name="adj1" fmla="val 66935"/>
              <a:gd name="adj2" fmla="val 117189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Besoin de protéger le moteur des échauffements provoqués par une surcharge : le thermique</a:t>
            </a:r>
          </a:p>
        </p:txBody>
      </p:sp>
      <p:sp>
        <p:nvSpPr>
          <p:cNvPr id="401414" name="AutoShape 6"/>
          <p:cNvSpPr>
            <a:spLocks noChangeArrowheads="1"/>
          </p:cNvSpPr>
          <p:nvPr/>
        </p:nvSpPr>
        <p:spPr bwMode="auto">
          <a:xfrm flipH="1">
            <a:off x="382588" y="3700463"/>
            <a:ext cx="5992812" cy="1733550"/>
          </a:xfrm>
          <a:prstGeom prst="leftArrow">
            <a:avLst>
              <a:gd name="adj1" fmla="val 66935"/>
              <a:gd name="adj2" fmla="val 89609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Besoin de commander, de piloter l ’énergie nécessaire au fonctionnement de l ’actionneur (moteur…..): le contacteur</a:t>
            </a:r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533400" y="5410200"/>
            <a:ext cx="2286000" cy="1143000"/>
            <a:chOff x="336" y="3360"/>
            <a:chExt cx="1440" cy="720"/>
          </a:xfrm>
        </p:grpSpPr>
        <p:sp>
          <p:nvSpPr>
            <p:cNvPr id="38981" name="Line 46"/>
            <p:cNvSpPr>
              <a:spLocks noChangeShapeType="1"/>
            </p:cNvSpPr>
            <p:nvPr/>
          </p:nvSpPr>
          <p:spPr bwMode="auto">
            <a:xfrm flipH="1">
              <a:off x="791" y="3360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2" name="Oval 47"/>
            <p:cNvSpPr>
              <a:spLocks noChangeArrowheads="1"/>
            </p:cNvSpPr>
            <p:nvPr/>
          </p:nvSpPr>
          <p:spPr bwMode="auto">
            <a:xfrm>
              <a:off x="742" y="3581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83" name="Line 49"/>
            <p:cNvSpPr>
              <a:spLocks noChangeShapeType="1"/>
            </p:cNvSpPr>
            <p:nvPr/>
          </p:nvSpPr>
          <p:spPr bwMode="auto">
            <a:xfrm flipH="1">
              <a:off x="1083" y="3360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4" name="Oval 50"/>
            <p:cNvSpPr>
              <a:spLocks noChangeArrowheads="1"/>
            </p:cNvSpPr>
            <p:nvPr/>
          </p:nvSpPr>
          <p:spPr bwMode="auto">
            <a:xfrm>
              <a:off x="1021" y="3573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85" name="Line 52"/>
            <p:cNvSpPr>
              <a:spLocks noChangeShapeType="1"/>
            </p:cNvSpPr>
            <p:nvPr/>
          </p:nvSpPr>
          <p:spPr bwMode="auto">
            <a:xfrm flipH="1">
              <a:off x="1352" y="3364"/>
              <a:ext cx="5" cy="7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6" name="Oval 53"/>
            <p:cNvSpPr>
              <a:spLocks noChangeArrowheads="1"/>
            </p:cNvSpPr>
            <p:nvPr/>
          </p:nvSpPr>
          <p:spPr bwMode="auto">
            <a:xfrm>
              <a:off x="1291" y="3578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462" name="Rectangle 54"/>
            <p:cNvSpPr>
              <a:spLocks noChangeArrowheads="1"/>
            </p:cNvSpPr>
            <p:nvPr/>
          </p:nvSpPr>
          <p:spPr bwMode="auto">
            <a:xfrm rot="-5400000">
              <a:off x="551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1463" name="Rectangle 55"/>
            <p:cNvSpPr>
              <a:spLocks noChangeArrowheads="1"/>
            </p:cNvSpPr>
            <p:nvPr/>
          </p:nvSpPr>
          <p:spPr bwMode="auto">
            <a:xfrm rot="-5400000">
              <a:off x="559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1464" name="Rectangle 56"/>
            <p:cNvSpPr>
              <a:spLocks noChangeArrowheads="1"/>
            </p:cNvSpPr>
            <p:nvPr/>
          </p:nvSpPr>
          <p:spPr bwMode="auto">
            <a:xfrm rot="-5400000">
              <a:off x="815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01465" name="Rectangle 57"/>
            <p:cNvSpPr>
              <a:spLocks noChangeArrowheads="1"/>
            </p:cNvSpPr>
            <p:nvPr/>
          </p:nvSpPr>
          <p:spPr bwMode="auto">
            <a:xfrm rot="-5400000">
              <a:off x="821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1466" name="Rectangle 58"/>
            <p:cNvSpPr>
              <a:spLocks noChangeArrowheads="1"/>
            </p:cNvSpPr>
            <p:nvPr/>
          </p:nvSpPr>
          <p:spPr bwMode="auto">
            <a:xfrm rot="-5400000">
              <a:off x="1085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01467" name="Rectangle 59"/>
            <p:cNvSpPr>
              <a:spLocks noChangeArrowheads="1"/>
            </p:cNvSpPr>
            <p:nvPr/>
          </p:nvSpPr>
          <p:spPr bwMode="auto">
            <a:xfrm rot="-5400000">
              <a:off x="1091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38993" name="Rectangle 60"/>
            <p:cNvSpPr>
              <a:spLocks noChangeArrowheads="1"/>
            </p:cNvSpPr>
            <p:nvPr/>
          </p:nvSpPr>
          <p:spPr bwMode="auto">
            <a:xfrm>
              <a:off x="588" y="3400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94" name="Line 63"/>
            <p:cNvSpPr>
              <a:spLocks noChangeShapeType="1"/>
            </p:cNvSpPr>
            <p:nvPr/>
          </p:nvSpPr>
          <p:spPr bwMode="auto">
            <a:xfrm>
              <a:off x="792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5" name="Line 64"/>
            <p:cNvSpPr>
              <a:spLocks noChangeShapeType="1"/>
            </p:cNvSpPr>
            <p:nvPr/>
          </p:nvSpPr>
          <p:spPr bwMode="auto">
            <a:xfrm>
              <a:off x="1084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6" name="Line 65"/>
            <p:cNvSpPr>
              <a:spLocks noChangeShapeType="1"/>
            </p:cNvSpPr>
            <p:nvPr/>
          </p:nvSpPr>
          <p:spPr bwMode="auto">
            <a:xfrm>
              <a:off x="1348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7" name="Line 71"/>
            <p:cNvSpPr>
              <a:spLocks noChangeShapeType="1"/>
            </p:cNvSpPr>
            <p:nvPr/>
          </p:nvSpPr>
          <p:spPr bwMode="auto">
            <a:xfrm flipH="1">
              <a:off x="1692" y="3360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98" name="Oval 72"/>
            <p:cNvSpPr>
              <a:spLocks noChangeArrowheads="1"/>
            </p:cNvSpPr>
            <p:nvPr/>
          </p:nvSpPr>
          <p:spPr bwMode="auto">
            <a:xfrm>
              <a:off x="1632" y="3552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99" name="Line 73"/>
            <p:cNvSpPr>
              <a:spLocks noChangeShapeType="1"/>
            </p:cNvSpPr>
            <p:nvPr/>
          </p:nvSpPr>
          <p:spPr bwMode="auto">
            <a:xfrm flipH="1">
              <a:off x="1695" y="3540"/>
              <a:ext cx="53" cy="29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482" name="Rectangle 74"/>
            <p:cNvSpPr>
              <a:spLocks noChangeArrowheads="1"/>
            </p:cNvSpPr>
            <p:nvPr/>
          </p:nvSpPr>
          <p:spPr bwMode="auto">
            <a:xfrm rot="-5400000">
              <a:off x="1511" y="3828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01483" name="Rectangle 75"/>
            <p:cNvSpPr>
              <a:spLocks noChangeArrowheads="1"/>
            </p:cNvSpPr>
            <p:nvPr/>
          </p:nvSpPr>
          <p:spPr bwMode="auto">
            <a:xfrm rot="-5400000">
              <a:off x="1519" y="3421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9002" name="Line 76"/>
            <p:cNvSpPr>
              <a:spLocks noChangeShapeType="1"/>
            </p:cNvSpPr>
            <p:nvPr/>
          </p:nvSpPr>
          <p:spPr bwMode="auto">
            <a:xfrm>
              <a:off x="788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3" name="Line 77"/>
            <p:cNvSpPr>
              <a:spLocks noChangeShapeType="1"/>
            </p:cNvSpPr>
            <p:nvPr/>
          </p:nvSpPr>
          <p:spPr bwMode="auto">
            <a:xfrm>
              <a:off x="1076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4" name="Line 78"/>
            <p:cNvSpPr>
              <a:spLocks noChangeShapeType="1"/>
            </p:cNvSpPr>
            <p:nvPr/>
          </p:nvSpPr>
          <p:spPr bwMode="auto">
            <a:xfrm>
              <a:off x="1344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5" name="Line 79"/>
            <p:cNvSpPr>
              <a:spLocks noChangeShapeType="1"/>
            </p:cNvSpPr>
            <p:nvPr/>
          </p:nvSpPr>
          <p:spPr bwMode="auto">
            <a:xfrm>
              <a:off x="912" y="3568"/>
              <a:ext cx="0" cy="2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6" name="Line 80"/>
            <p:cNvSpPr>
              <a:spLocks noChangeShapeType="1"/>
            </p:cNvSpPr>
            <p:nvPr/>
          </p:nvSpPr>
          <p:spPr bwMode="auto">
            <a:xfrm>
              <a:off x="1460" y="3568"/>
              <a:ext cx="0" cy="2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7" name="Line 81"/>
            <p:cNvSpPr>
              <a:spLocks noChangeShapeType="1"/>
            </p:cNvSpPr>
            <p:nvPr/>
          </p:nvSpPr>
          <p:spPr bwMode="auto">
            <a:xfrm>
              <a:off x="1200" y="3568"/>
              <a:ext cx="0" cy="2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8" name="Line 82"/>
            <p:cNvSpPr>
              <a:spLocks noChangeShapeType="1"/>
            </p:cNvSpPr>
            <p:nvPr/>
          </p:nvSpPr>
          <p:spPr bwMode="auto">
            <a:xfrm>
              <a:off x="1680" y="3552"/>
              <a:ext cx="9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1491" name="Rectangle 83"/>
            <p:cNvSpPr>
              <a:spLocks noChangeArrowheads="1"/>
            </p:cNvSpPr>
            <p:nvPr/>
          </p:nvSpPr>
          <p:spPr bwMode="auto">
            <a:xfrm>
              <a:off x="336" y="3648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sp>
          <p:nvSpPr>
            <p:cNvPr id="39010" name="Freeform 86"/>
            <p:cNvSpPr>
              <a:spLocks/>
            </p:cNvSpPr>
            <p:nvPr/>
          </p:nvSpPr>
          <p:spPr bwMode="auto">
            <a:xfrm>
              <a:off x="1584" y="3648"/>
              <a:ext cx="144" cy="48"/>
            </a:xfrm>
            <a:custGeom>
              <a:avLst/>
              <a:gdLst>
                <a:gd name="T0" fmla="*/ 144 w 144"/>
                <a:gd name="T1" fmla="*/ 0 h 48"/>
                <a:gd name="T2" fmla="*/ 0 w 144"/>
                <a:gd name="T3" fmla="*/ 0 h 48"/>
                <a:gd name="T4" fmla="*/ 0 w 144"/>
                <a:gd name="T5" fmla="*/ 48 h 48"/>
                <a:gd name="T6" fmla="*/ 0 60000 65536"/>
                <a:gd name="T7" fmla="*/ 0 60000 65536"/>
                <a:gd name="T8" fmla="*/ 0 60000 65536"/>
                <a:gd name="T9" fmla="*/ 0 w 144"/>
                <a:gd name="T10" fmla="*/ 0 h 48"/>
                <a:gd name="T11" fmla="*/ 144 w 144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48">
                  <a:moveTo>
                    <a:pt x="144" y="0"/>
                  </a:moveTo>
                  <a:lnTo>
                    <a:pt x="0" y="0"/>
                  </a:lnTo>
                  <a:lnTo>
                    <a:pt x="0" y="48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1" name="Line 87"/>
            <p:cNvSpPr>
              <a:spLocks noChangeShapeType="1"/>
            </p:cNvSpPr>
            <p:nvPr/>
          </p:nvSpPr>
          <p:spPr bwMode="auto">
            <a:xfrm>
              <a:off x="1632" y="3648"/>
              <a:ext cx="0" cy="4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26"/>
          <p:cNvGrpSpPr>
            <a:grpSpLocks/>
          </p:cNvGrpSpPr>
          <p:nvPr/>
        </p:nvGrpSpPr>
        <p:grpSpPr bwMode="auto">
          <a:xfrm>
            <a:off x="381000" y="2514600"/>
            <a:ext cx="2382838" cy="1143000"/>
            <a:chOff x="240" y="1584"/>
            <a:chExt cx="1501" cy="720"/>
          </a:xfrm>
        </p:grpSpPr>
        <p:grpSp>
          <p:nvGrpSpPr>
            <p:cNvPr id="38949" name="Group 42"/>
            <p:cNvGrpSpPr>
              <a:grpSpLocks/>
            </p:cNvGrpSpPr>
            <p:nvPr/>
          </p:nvGrpSpPr>
          <p:grpSpPr bwMode="auto">
            <a:xfrm>
              <a:off x="432" y="1584"/>
              <a:ext cx="1309" cy="720"/>
              <a:chOff x="276" y="1488"/>
              <a:chExt cx="1309" cy="720"/>
            </a:xfrm>
          </p:grpSpPr>
          <p:sp>
            <p:nvSpPr>
              <p:cNvPr id="38951" name="Line 9"/>
              <p:cNvSpPr>
                <a:spLocks noChangeShapeType="1"/>
              </p:cNvSpPr>
              <p:nvPr/>
            </p:nvSpPr>
            <p:spPr bwMode="auto">
              <a:xfrm flipH="1">
                <a:off x="635" y="1488"/>
                <a:ext cx="5" cy="7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2" name="Oval 10"/>
              <p:cNvSpPr>
                <a:spLocks noChangeArrowheads="1"/>
              </p:cNvSpPr>
              <p:nvPr/>
            </p:nvSpPr>
            <p:spPr bwMode="auto">
              <a:xfrm>
                <a:off x="586" y="170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3" name="Line 11"/>
              <p:cNvSpPr>
                <a:spLocks noChangeShapeType="1"/>
              </p:cNvSpPr>
              <p:nvPr/>
            </p:nvSpPr>
            <p:spPr bwMode="auto">
              <a:xfrm>
                <a:off x="512" y="171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4" name="Line 12"/>
              <p:cNvSpPr>
                <a:spLocks noChangeShapeType="1"/>
              </p:cNvSpPr>
              <p:nvPr/>
            </p:nvSpPr>
            <p:spPr bwMode="auto">
              <a:xfrm flipH="1">
                <a:off x="927" y="1488"/>
                <a:ext cx="5" cy="7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5" name="Oval 13"/>
              <p:cNvSpPr>
                <a:spLocks noChangeArrowheads="1"/>
              </p:cNvSpPr>
              <p:nvPr/>
            </p:nvSpPr>
            <p:spPr bwMode="auto">
              <a:xfrm>
                <a:off x="865" y="170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6" name="Line 14"/>
              <p:cNvSpPr>
                <a:spLocks noChangeShapeType="1"/>
              </p:cNvSpPr>
              <p:nvPr/>
            </p:nvSpPr>
            <p:spPr bwMode="auto">
              <a:xfrm>
                <a:off x="812" y="1719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7" name="Line 15"/>
              <p:cNvSpPr>
                <a:spLocks noChangeShapeType="1"/>
              </p:cNvSpPr>
              <p:nvPr/>
            </p:nvSpPr>
            <p:spPr bwMode="auto">
              <a:xfrm flipH="1">
                <a:off x="1196" y="1492"/>
                <a:ext cx="5" cy="7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8" name="Oval 16"/>
              <p:cNvSpPr>
                <a:spLocks noChangeArrowheads="1"/>
              </p:cNvSpPr>
              <p:nvPr/>
            </p:nvSpPr>
            <p:spPr bwMode="auto">
              <a:xfrm>
                <a:off x="1135" y="170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427" name="Rectangle 19"/>
              <p:cNvSpPr>
                <a:spLocks noChangeArrowheads="1"/>
              </p:cNvSpPr>
              <p:nvPr/>
            </p:nvSpPr>
            <p:spPr bwMode="auto">
              <a:xfrm rot="-5400000">
                <a:off x="395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01428" name="Rectangle 20"/>
              <p:cNvSpPr>
                <a:spLocks noChangeArrowheads="1"/>
              </p:cNvSpPr>
              <p:nvPr/>
            </p:nvSpPr>
            <p:spPr bwMode="auto">
              <a:xfrm rot="-5400000">
                <a:off x="403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01429" name="Rectangle 21"/>
              <p:cNvSpPr>
                <a:spLocks noChangeArrowheads="1"/>
              </p:cNvSpPr>
              <p:nvPr/>
            </p:nvSpPr>
            <p:spPr bwMode="auto">
              <a:xfrm rot="-5400000">
                <a:off x="659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01430" name="Rectangle 22"/>
              <p:cNvSpPr>
                <a:spLocks noChangeArrowheads="1"/>
              </p:cNvSpPr>
              <p:nvPr/>
            </p:nvSpPr>
            <p:spPr bwMode="auto">
              <a:xfrm rot="-5400000">
                <a:off x="665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01431" name="Rectangle 23"/>
              <p:cNvSpPr>
                <a:spLocks noChangeArrowheads="1"/>
              </p:cNvSpPr>
              <p:nvPr/>
            </p:nvSpPr>
            <p:spPr bwMode="auto">
              <a:xfrm rot="-5400000">
                <a:off x="928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01432" name="Rectangle 24"/>
              <p:cNvSpPr>
                <a:spLocks noChangeArrowheads="1"/>
              </p:cNvSpPr>
              <p:nvPr/>
            </p:nvSpPr>
            <p:spPr bwMode="auto">
              <a:xfrm rot="-5400000">
                <a:off x="935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38965" name="Rectangle 25"/>
              <p:cNvSpPr>
                <a:spLocks noChangeArrowheads="1"/>
              </p:cNvSpPr>
              <p:nvPr/>
            </p:nvSpPr>
            <p:spPr bwMode="auto">
              <a:xfrm>
                <a:off x="432" y="1528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66" name="Line 26"/>
              <p:cNvSpPr>
                <a:spLocks noChangeShapeType="1"/>
              </p:cNvSpPr>
              <p:nvPr/>
            </p:nvSpPr>
            <p:spPr bwMode="auto">
              <a:xfrm>
                <a:off x="324" y="1824"/>
                <a:ext cx="111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67" name="Line 27"/>
              <p:cNvSpPr>
                <a:spLocks noChangeShapeType="1"/>
              </p:cNvSpPr>
              <p:nvPr/>
            </p:nvSpPr>
            <p:spPr bwMode="auto">
              <a:xfrm>
                <a:off x="1084" y="1743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68" name="Line 28"/>
              <p:cNvSpPr>
                <a:spLocks noChangeShapeType="1"/>
              </p:cNvSpPr>
              <p:nvPr/>
            </p:nvSpPr>
            <p:spPr bwMode="auto">
              <a:xfrm>
                <a:off x="576" y="170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69" name="Line 29"/>
              <p:cNvSpPr>
                <a:spLocks noChangeShapeType="1"/>
              </p:cNvSpPr>
              <p:nvPr/>
            </p:nvSpPr>
            <p:spPr bwMode="auto">
              <a:xfrm>
                <a:off x="864" y="170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0" name="Line 30"/>
              <p:cNvSpPr>
                <a:spLocks noChangeShapeType="1"/>
              </p:cNvSpPr>
              <p:nvPr/>
            </p:nvSpPr>
            <p:spPr bwMode="auto">
              <a:xfrm>
                <a:off x="1144" y="1708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1" name="Rectangle 31"/>
              <p:cNvSpPr>
                <a:spLocks noChangeArrowheads="1"/>
              </p:cNvSpPr>
              <p:nvPr/>
            </p:nvSpPr>
            <p:spPr bwMode="auto">
              <a:xfrm rot="-1716732">
                <a:off x="1091" y="1775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2" name="Rectangle 32"/>
              <p:cNvSpPr>
                <a:spLocks noChangeArrowheads="1"/>
              </p:cNvSpPr>
              <p:nvPr/>
            </p:nvSpPr>
            <p:spPr bwMode="auto">
              <a:xfrm rot="-1716732">
                <a:off x="823" y="1743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3" name="Rectangle 33"/>
              <p:cNvSpPr>
                <a:spLocks noChangeArrowheads="1"/>
              </p:cNvSpPr>
              <p:nvPr/>
            </p:nvSpPr>
            <p:spPr bwMode="auto">
              <a:xfrm rot="-1716732">
                <a:off x="527" y="1751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4" name="Line 34"/>
              <p:cNvSpPr>
                <a:spLocks noChangeShapeType="1"/>
              </p:cNvSpPr>
              <p:nvPr/>
            </p:nvSpPr>
            <p:spPr bwMode="auto">
              <a:xfrm>
                <a:off x="276" y="1727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5" name="Oval 35"/>
              <p:cNvSpPr>
                <a:spLocks noChangeArrowheads="1"/>
              </p:cNvSpPr>
              <p:nvPr/>
            </p:nvSpPr>
            <p:spPr bwMode="auto">
              <a:xfrm>
                <a:off x="376" y="1944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6" name="Line 36"/>
              <p:cNvSpPr>
                <a:spLocks noChangeShapeType="1"/>
              </p:cNvSpPr>
              <p:nvPr/>
            </p:nvSpPr>
            <p:spPr bwMode="auto">
              <a:xfrm flipH="1">
                <a:off x="1536" y="148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7" name="Oval 37"/>
              <p:cNvSpPr>
                <a:spLocks noChangeArrowheads="1"/>
              </p:cNvSpPr>
              <p:nvPr/>
            </p:nvSpPr>
            <p:spPr bwMode="auto">
              <a:xfrm>
                <a:off x="1475" y="1702"/>
                <a:ext cx="110" cy="249"/>
              </a:xfrm>
              <a:prstGeom prst="ellipse">
                <a:avLst/>
              </a:prstGeom>
              <a:solidFill>
                <a:srgbClr val="79908F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8" name="Line 38"/>
              <p:cNvSpPr>
                <a:spLocks noChangeShapeType="1"/>
              </p:cNvSpPr>
              <p:nvPr/>
            </p:nvSpPr>
            <p:spPr bwMode="auto">
              <a:xfrm>
                <a:off x="1424" y="1739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447" name="Rectangle 39"/>
              <p:cNvSpPr>
                <a:spLocks noChangeArrowheads="1"/>
              </p:cNvSpPr>
              <p:nvPr/>
            </p:nvSpPr>
            <p:spPr bwMode="auto">
              <a:xfrm rot="-5400000">
                <a:off x="1355" y="1956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401448" name="Rectangle 40"/>
              <p:cNvSpPr>
                <a:spLocks noChangeArrowheads="1"/>
              </p:cNvSpPr>
              <p:nvPr/>
            </p:nvSpPr>
            <p:spPr bwMode="auto">
              <a:xfrm rot="-5400000">
                <a:off x="1363" y="154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401497" name="Rectangle 89"/>
            <p:cNvSpPr>
              <a:spLocks noChangeArrowheads="1"/>
            </p:cNvSpPr>
            <p:nvPr/>
          </p:nvSpPr>
          <p:spPr bwMode="auto">
            <a:xfrm>
              <a:off x="240" y="1968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grpSp>
        <p:nvGrpSpPr>
          <p:cNvPr id="5" name="Group 125"/>
          <p:cNvGrpSpPr>
            <a:grpSpLocks/>
          </p:cNvGrpSpPr>
          <p:nvPr/>
        </p:nvGrpSpPr>
        <p:grpSpPr bwMode="auto">
          <a:xfrm>
            <a:off x="6324600" y="4114800"/>
            <a:ext cx="2535238" cy="1143000"/>
            <a:chOff x="3984" y="2592"/>
            <a:chExt cx="1597" cy="720"/>
          </a:xfrm>
        </p:grpSpPr>
        <p:sp>
          <p:nvSpPr>
            <p:cNvPr id="38923" name="Line 91"/>
            <p:cNvSpPr>
              <a:spLocks noChangeShapeType="1"/>
            </p:cNvSpPr>
            <p:nvPr/>
          </p:nvSpPr>
          <p:spPr bwMode="auto">
            <a:xfrm flipH="1">
              <a:off x="4631" y="2592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4" name="Oval 92"/>
            <p:cNvSpPr>
              <a:spLocks noChangeArrowheads="1"/>
            </p:cNvSpPr>
            <p:nvPr/>
          </p:nvSpPr>
          <p:spPr bwMode="auto">
            <a:xfrm>
              <a:off x="4582" y="2813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5" name="Line 93"/>
            <p:cNvSpPr>
              <a:spLocks noChangeShapeType="1"/>
            </p:cNvSpPr>
            <p:nvPr/>
          </p:nvSpPr>
          <p:spPr bwMode="auto">
            <a:xfrm>
              <a:off x="4508" y="2819"/>
              <a:ext cx="125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6" name="Line 94"/>
            <p:cNvSpPr>
              <a:spLocks noChangeShapeType="1"/>
            </p:cNvSpPr>
            <p:nvPr/>
          </p:nvSpPr>
          <p:spPr bwMode="auto">
            <a:xfrm flipH="1">
              <a:off x="4923" y="2592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7" name="Oval 95"/>
            <p:cNvSpPr>
              <a:spLocks noChangeArrowheads="1"/>
            </p:cNvSpPr>
            <p:nvPr/>
          </p:nvSpPr>
          <p:spPr bwMode="auto">
            <a:xfrm>
              <a:off x="4861" y="2805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8" name="Line 96"/>
            <p:cNvSpPr>
              <a:spLocks noChangeShapeType="1"/>
            </p:cNvSpPr>
            <p:nvPr/>
          </p:nvSpPr>
          <p:spPr bwMode="auto">
            <a:xfrm>
              <a:off x="4808" y="2823"/>
              <a:ext cx="115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9" name="Line 97"/>
            <p:cNvSpPr>
              <a:spLocks noChangeShapeType="1"/>
            </p:cNvSpPr>
            <p:nvPr/>
          </p:nvSpPr>
          <p:spPr bwMode="auto">
            <a:xfrm flipH="1">
              <a:off x="5192" y="2596"/>
              <a:ext cx="5" cy="7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30" name="Oval 98"/>
            <p:cNvSpPr>
              <a:spLocks noChangeArrowheads="1"/>
            </p:cNvSpPr>
            <p:nvPr/>
          </p:nvSpPr>
          <p:spPr bwMode="auto">
            <a:xfrm>
              <a:off x="5131" y="2810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507" name="Rectangle 99"/>
            <p:cNvSpPr>
              <a:spLocks noChangeArrowheads="1"/>
            </p:cNvSpPr>
            <p:nvPr/>
          </p:nvSpPr>
          <p:spPr bwMode="auto">
            <a:xfrm rot="-5400000">
              <a:off x="4391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1508" name="Rectangle 100"/>
            <p:cNvSpPr>
              <a:spLocks noChangeArrowheads="1"/>
            </p:cNvSpPr>
            <p:nvPr/>
          </p:nvSpPr>
          <p:spPr bwMode="auto">
            <a:xfrm rot="-5400000">
              <a:off x="4399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1509" name="Rectangle 101"/>
            <p:cNvSpPr>
              <a:spLocks noChangeArrowheads="1"/>
            </p:cNvSpPr>
            <p:nvPr/>
          </p:nvSpPr>
          <p:spPr bwMode="auto">
            <a:xfrm rot="-5400000">
              <a:off x="4655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01510" name="Rectangle 102"/>
            <p:cNvSpPr>
              <a:spLocks noChangeArrowheads="1"/>
            </p:cNvSpPr>
            <p:nvPr/>
          </p:nvSpPr>
          <p:spPr bwMode="auto">
            <a:xfrm rot="-5400000">
              <a:off x="4661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1511" name="Rectangle 103"/>
            <p:cNvSpPr>
              <a:spLocks noChangeArrowheads="1"/>
            </p:cNvSpPr>
            <p:nvPr/>
          </p:nvSpPr>
          <p:spPr bwMode="auto">
            <a:xfrm rot="-5400000">
              <a:off x="4924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01512" name="Rectangle 104"/>
            <p:cNvSpPr>
              <a:spLocks noChangeArrowheads="1"/>
            </p:cNvSpPr>
            <p:nvPr/>
          </p:nvSpPr>
          <p:spPr bwMode="auto">
            <a:xfrm rot="-5400000">
              <a:off x="4931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38937" name="Rectangle 105"/>
            <p:cNvSpPr>
              <a:spLocks noChangeArrowheads="1"/>
            </p:cNvSpPr>
            <p:nvPr/>
          </p:nvSpPr>
          <p:spPr bwMode="auto">
            <a:xfrm>
              <a:off x="4428" y="26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38" name="Line 106"/>
            <p:cNvSpPr>
              <a:spLocks noChangeShapeType="1"/>
            </p:cNvSpPr>
            <p:nvPr/>
          </p:nvSpPr>
          <p:spPr bwMode="auto">
            <a:xfrm>
              <a:off x="4560" y="2928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39" name="Line 107"/>
            <p:cNvSpPr>
              <a:spLocks noChangeShapeType="1"/>
            </p:cNvSpPr>
            <p:nvPr/>
          </p:nvSpPr>
          <p:spPr bwMode="auto">
            <a:xfrm>
              <a:off x="5080" y="2847"/>
              <a:ext cx="115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40" name="Line 116"/>
            <p:cNvSpPr>
              <a:spLocks noChangeShapeType="1"/>
            </p:cNvSpPr>
            <p:nvPr/>
          </p:nvSpPr>
          <p:spPr bwMode="auto">
            <a:xfrm flipH="1">
              <a:off x="5532" y="2592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41" name="Oval 117"/>
            <p:cNvSpPr>
              <a:spLocks noChangeArrowheads="1"/>
            </p:cNvSpPr>
            <p:nvPr/>
          </p:nvSpPr>
          <p:spPr bwMode="auto">
            <a:xfrm>
              <a:off x="5471" y="2806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42" name="Line 118"/>
            <p:cNvSpPr>
              <a:spLocks noChangeShapeType="1"/>
            </p:cNvSpPr>
            <p:nvPr/>
          </p:nvSpPr>
          <p:spPr bwMode="auto">
            <a:xfrm>
              <a:off x="5420" y="2843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527" name="Rectangle 119"/>
            <p:cNvSpPr>
              <a:spLocks noChangeArrowheads="1"/>
            </p:cNvSpPr>
            <p:nvPr/>
          </p:nvSpPr>
          <p:spPr bwMode="auto">
            <a:xfrm rot="-5400000">
              <a:off x="5351" y="3060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01528" name="Rectangle 120"/>
            <p:cNvSpPr>
              <a:spLocks noChangeArrowheads="1"/>
            </p:cNvSpPr>
            <p:nvPr/>
          </p:nvSpPr>
          <p:spPr bwMode="auto">
            <a:xfrm rot="-5400000">
              <a:off x="5359" y="2653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01529" name="Rectangle 121"/>
            <p:cNvSpPr>
              <a:spLocks noChangeArrowheads="1"/>
            </p:cNvSpPr>
            <p:nvPr/>
          </p:nvSpPr>
          <p:spPr bwMode="auto">
            <a:xfrm>
              <a:off x="3984" y="288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sp>
          <p:nvSpPr>
            <p:cNvPr id="38946" name="Oval 122"/>
            <p:cNvSpPr>
              <a:spLocks noChangeArrowheads="1"/>
            </p:cNvSpPr>
            <p:nvPr/>
          </p:nvSpPr>
          <p:spPr bwMode="auto">
            <a:xfrm>
              <a:off x="4596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7" name="Oval 123"/>
            <p:cNvSpPr>
              <a:spLocks noChangeArrowheads="1"/>
            </p:cNvSpPr>
            <p:nvPr/>
          </p:nvSpPr>
          <p:spPr bwMode="auto">
            <a:xfrm>
              <a:off x="4890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8" name="Oval 124"/>
            <p:cNvSpPr>
              <a:spLocks noChangeArrowheads="1"/>
            </p:cNvSpPr>
            <p:nvPr/>
          </p:nvSpPr>
          <p:spPr bwMode="auto">
            <a:xfrm>
              <a:off x="5160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0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0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0" grpId="0" autoUpdateAnimBg="0"/>
      <p:bldP spid="401411" grpId="0" animBg="1" autoUpdateAnimBg="0"/>
      <p:bldP spid="401412" grpId="0" animBg="1" autoUpdateAnimBg="0"/>
      <p:bldP spid="401413" grpId="0" animBg="1" autoUpdateAnimBg="0"/>
      <p:bldP spid="401414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43" name="AutoShape 11"/>
          <p:cNvSpPr>
            <a:spLocks noChangeArrowheads="1"/>
          </p:cNvSpPr>
          <p:nvPr/>
        </p:nvSpPr>
        <p:spPr bwMode="auto">
          <a:xfrm>
            <a:off x="77788" y="592138"/>
            <a:ext cx="8988425" cy="1710607"/>
          </a:xfrm>
          <a:prstGeom prst="bevel">
            <a:avLst>
              <a:gd name="adj" fmla="val 5273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 à pour rôle d ’isoler un équipement ou une partie d ’équipement . Il à aussi pour rôle de protéger l ’installation des 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court-circuits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éventuels à l ’aide de fusibles, remplacés de plus en plus par des disjoncteurs plus précis plus complets (protection) et plus pratiques.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MAIS SON RÔLE N ’EST PAS D ’OUVRIR UN CIRCUIT EN CHARGE.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402434" name="Rectangle 2"/>
          <p:cNvSpPr>
            <a:spLocks noChangeArrowheads="1"/>
          </p:cNvSpPr>
          <p:nvPr/>
        </p:nvSpPr>
        <p:spPr bwMode="auto">
          <a:xfrm>
            <a:off x="0" y="-228600"/>
            <a:ext cx="1066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 </a:t>
            </a:r>
            <a:r>
              <a:rPr lang="fr-F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sectionneur...</a:t>
            </a:r>
            <a:endParaRPr lang="fr-F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2436" name="Text Box 4"/>
          <p:cNvSpPr txBox="1">
            <a:spLocks noChangeArrowheads="1"/>
          </p:cNvSpPr>
          <p:nvPr/>
        </p:nvSpPr>
        <p:spPr bwMode="auto">
          <a:xfrm>
            <a:off x="12192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40/100 A</a:t>
            </a:r>
            <a:endParaRPr kumimoji="0" lang="fr-FR" sz="2400"/>
          </a:p>
        </p:txBody>
      </p:sp>
      <p:pic>
        <p:nvPicPr>
          <p:cNvPr id="40243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4000" y="4038600"/>
            <a:ext cx="254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38" name="Text Box 6"/>
          <p:cNvSpPr txBox="1">
            <a:spLocks noChangeArrowheads="1"/>
          </p:cNvSpPr>
          <p:nvPr/>
        </p:nvSpPr>
        <p:spPr bwMode="auto">
          <a:xfrm>
            <a:off x="6705600" y="5715000"/>
            <a:ext cx="181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50/1250 A</a:t>
            </a:r>
          </a:p>
        </p:txBody>
      </p:sp>
      <p:pic>
        <p:nvPicPr>
          <p:cNvPr id="402440" name="Picture 8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6388" y="4694238"/>
            <a:ext cx="16764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41" name="Text Box 9"/>
          <p:cNvSpPr txBox="1">
            <a:spLocks noChangeArrowheads="1"/>
          </p:cNvSpPr>
          <p:nvPr/>
        </p:nvSpPr>
        <p:spPr bwMode="auto">
          <a:xfrm>
            <a:off x="28956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12/175 A</a:t>
            </a:r>
          </a:p>
        </p:txBody>
      </p:sp>
      <p:sp>
        <p:nvSpPr>
          <p:cNvPr id="402442" name="Text Box 10"/>
          <p:cNvSpPr txBox="1">
            <a:spLocks noChangeArrowheads="1"/>
          </p:cNvSpPr>
          <p:nvPr/>
        </p:nvSpPr>
        <p:spPr bwMode="auto">
          <a:xfrm>
            <a:off x="152400" y="64008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&lt;63 A</a:t>
            </a:r>
            <a:endParaRPr kumimoji="0" lang="fr-FR" sz="2400"/>
          </a:p>
        </p:txBody>
      </p:sp>
      <p:sp>
        <p:nvSpPr>
          <p:cNvPr id="402446" name="AutoShape 14"/>
          <p:cNvSpPr>
            <a:spLocks noChangeArrowheads="1"/>
          </p:cNvSpPr>
          <p:nvPr/>
        </p:nvSpPr>
        <p:spPr bwMode="auto">
          <a:xfrm>
            <a:off x="1447800" y="2286000"/>
            <a:ext cx="3352800" cy="1447800"/>
          </a:xfrm>
          <a:prstGeom prst="wedgeRoundRectCallout">
            <a:avLst>
              <a:gd name="adj1" fmla="val -24810"/>
              <a:gd name="adj2" fmla="val 8662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 général  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 moyennes avec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contrôle de présence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tension</a:t>
            </a:r>
          </a:p>
        </p:txBody>
      </p:sp>
      <p:sp>
        <p:nvSpPr>
          <p:cNvPr id="402447" name="AutoShape 15"/>
          <p:cNvSpPr>
            <a:spLocks noChangeArrowheads="1"/>
          </p:cNvSpPr>
          <p:nvPr/>
        </p:nvSpPr>
        <p:spPr bwMode="auto">
          <a:xfrm>
            <a:off x="2057400" y="2438400"/>
            <a:ext cx="3352800" cy="1447800"/>
          </a:xfrm>
          <a:prstGeom prst="wedgeRoundRectCallout">
            <a:avLst>
              <a:gd name="adj1" fmla="val 46921"/>
              <a:gd name="adj2" fmla="val 78181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Porte fusible utilisé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pour des puissances.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moyennes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à l ’extérieur de l ’armoire.  </a:t>
            </a:r>
          </a:p>
        </p:txBody>
      </p:sp>
      <p:pic>
        <p:nvPicPr>
          <p:cNvPr id="402452" name="Picture 2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10100" y="4543425"/>
            <a:ext cx="19050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53" name="Text Box 21"/>
          <p:cNvSpPr txBox="1">
            <a:spLocks noChangeArrowheads="1"/>
          </p:cNvSpPr>
          <p:nvPr/>
        </p:nvSpPr>
        <p:spPr bwMode="auto">
          <a:xfrm>
            <a:off x="48768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25/500 A</a:t>
            </a:r>
          </a:p>
        </p:txBody>
      </p:sp>
      <p:sp>
        <p:nvSpPr>
          <p:cNvPr id="402448" name="AutoShape 16"/>
          <p:cNvSpPr>
            <a:spLocks noChangeArrowheads="1"/>
          </p:cNvSpPr>
          <p:nvPr/>
        </p:nvSpPr>
        <p:spPr bwMode="auto">
          <a:xfrm>
            <a:off x="3581400" y="2286000"/>
            <a:ext cx="3352800" cy="1447800"/>
          </a:xfrm>
          <a:prstGeom prst="wedgeRoundRectCallout">
            <a:avLst>
              <a:gd name="adj1" fmla="val 37028"/>
              <a:gd name="adj2" fmla="val 79713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Porte fusible utilisé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pour des puissances.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importantes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à l ’extérieur de l ’armoire.  </a:t>
            </a:r>
          </a:p>
        </p:txBody>
      </p:sp>
      <p:sp>
        <p:nvSpPr>
          <p:cNvPr id="402454" name="AutoShape 22"/>
          <p:cNvSpPr>
            <a:spLocks noChangeArrowheads="1"/>
          </p:cNvSpPr>
          <p:nvPr/>
        </p:nvSpPr>
        <p:spPr bwMode="auto">
          <a:xfrm>
            <a:off x="4343400" y="2362200"/>
            <a:ext cx="4495800" cy="1724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800080">
                  <a:gamma/>
                  <a:tint val="63529"/>
                  <a:invGamma/>
                </a:srgbClr>
              </a:gs>
              <a:gs pos="100000">
                <a:srgbClr val="80008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  contact de précoupure sera toujours à insérer dans le circuit de commande de manière à désactiver le contacteur en cas de manœuvre accidentelle en charge. </a:t>
            </a:r>
          </a:p>
        </p:txBody>
      </p:sp>
      <p:pic>
        <p:nvPicPr>
          <p:cNvPr id="402456" name="Picture 24"/>
          <p:cNvPicPr>
            <a:picLocks noChangeAspect="1" noChangeArrowheads="1"/>
          </p:cNvPicPr>
          <p:nvPr/>
        </p:nvPicPr>
        <p:blipFill>
          <a:blip r:embed="rId6" cstate="email">
            <a:lum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33" t="28853" r="42752" b="19623"/>
          <a:stretch>
            <a:fillRect/>
          </a:stretch>
        </p:blipFill>
        <p:spPr bwMode="auto">
          <a:xfrm>
            <a:off x="1371600" y="4495800"/>
            <a:ext cx="1301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57" name="AutoShape 25"/>
          <p:cNvSpPr>
            <a:spLocks noChangeArrowheads="1"/>
          </p:cNvSpPr>
          <p:nvPr/>
        </p:nvSpPr>
        <p:spPr bwMode="auto">
          <a:xfrm>
            <a:off x="1447800" y="2362200"/>
            <a:ext cx="3352800" cy="1447800"/>
          </a:xfrm>
          <a:prstGeom prst="wedgeRoundRectCallout">
            <a:avLst>
              <a:gd name="adj1" fmla="val 13208"/>
              <a:gd name="adj2" fmla="val 84319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Sectionneur utilisé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pour des puissances.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moyennes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à l ’extérieur de l ’armoire.  </a:t>
            </a:r>
          </a:p>
        </p:txBody>
      </p:sp>
      <p:sp>
        <p:nvSpPr>
          <p:cNvPr id="402444" name="AutoShape 12"/>
          <p:cNvSpPr>
            <a:spLocks noChangeArrowheads="1"/>
          </p:cNvSpPr>
          <p:nvPr/>
        </p:nvSpPr>
        <p:spPr bwMode="auto">
          <a:xfrm>
            <a:off x="838200" y="2286000"/>
            <a:ext cx="3352800" cy="1447800"/>
          </a:xfrm>
          <a:prstGeom prst="wedgeRoundRectCallout">
            <a:avLst>
              <a:gd name="adj1" fmla="val -48296"/>
              <a:gd name="adj2" fmla="val 9013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 utilisé dans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circuits de commande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ou pour de petites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puissances. </a:t>
            </a:r>
          </a:p>
        </p:txBody>
      </p:sp>
      <p:pic>
        <p:nvPicPr>
          <p:cNvPr id="402459" name="Picture 2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77628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43" grpId="0" animBg="1" autoUpdateAnimBg="0"/>
      <p:bldP spid="402434" grpId="0" autoUpdateAnimBg="0"/>
      <p:bldP spid="402436" grpId="0" autoUpdateAnimBg="0"/>
      <p:bldP spid="402438" grpId="0" autoUpdateAnimBg="0"/>
      <p:bldP spid="402441" grpId="0" autoUpdateAnimBg="0"/>
      <p:bldP spid="402442" grpId="0" autoUpdateAnimBg="0"/>
      <p:bldP spid="402446" grpId="0" animBg="1" autoUpdateAnimBg="0"/>
      <p:bldP spid="402447" grpId="0" animBg="1" autoUpdateAnimBg="0"/>
      <p:bldP spid="402453" grpId="0" autoUpdateAnimBg="0"/>
      <p:bldP spid="402448" grpId="0" animBg="1" autoUpdateAnimBg="0"/>
      <p:bldP spid="402454" grpId="0" animBg="1" autoUpdateAnimBg="0"/>
      <p:bldP spid="402457" grpId="0" animBg="1" autoUpdateAnimBg="0"/>
      <p:bldP spid="402444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1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7"/>
          <a:stretch>
            <a:fillRect/>
          </a:stretch>
        </p:blipFill>
        <p:spPr bwMode="auto">
          <a:xfrm>
            <a:off x="714375" y="500063"/>
            <a:ext cx="7794625" cy="6143625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5080992" y="1700808"/>
            <a:ext cx="3542958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Fusibles généraux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fusible pour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couper le circuit.</a:t>
            </a:r>
            <a:endParaRPr lang="fr-FR" sz="2000" b="1" dirty="0">
              <a:solidFill>
                <a:srgbClr val="000000"/>
              </a:solidFill>
            </a:endParaRPr>
          </a:p>
        </p:txBody>
      </p:sp>
      <p:sp>
        <p:nvSpPr>
          <p:cNvPr id="5" name="Légende encadrée 2 4"/>
          <p:cNvSpPr/>
          <p:nvPr/>
        </p:nvSpPr>
        <p:spPr bwMode="auto">
          <a:xfrm>
            <a:off x="827584" y="1196752"/>
            <a:ext cx="2880320" cy="324036"/>
          </a:xfrm>
          <a:prstGeom prst="borderCallout2">
            <a:avLst>
              <a:gd name="adj1" fmla="val 114902"/>
              <a:gd name="adj2" fmla="val 39639"/>
              <a:gd name="adj3" fmla="val 148471"/>
              <a:gd name="adj4" fmla="val 50148"/>
              <a:gd name="adj5" fmla="val 224353"/>
              <a:gd name="adj6" fmla="val 7070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fusible 10A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Légende encadrée 2 6"/>
          <p:cNvSpPr/>
          <p:nvPr/>
        </p:nvSpPr>
        <p:spPr bwMode="auto">
          <a:xfrm>
            <a:off x="755601" y="6165304"/>
            <a:ext cx="1080122" cy="360040"/>
          </a:xfrm>
          <a:prstGeom prst="borderCallout2">
            <a:avLst>
              <a:gd name="adj1" fmla="val -841"/>
              <a:gd name="adj2" fmla="val 30710"/>
              <a:gd name="adj3" fmla="val -37819"/>
              <a:gd name="adj4" fmla="val 16196"/>
              <a:gd name="adj5" fmla="val -150506"/>
              <a:gd name="adj6" fmla="val 23856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Légende encadrée 2 7"/>
          <p:cNvSpPr/>
          <p:nvPr/>
        </p:nvSpPr>
        <p:spPr bwMode="auto">
          <a:xfrm>
            <a:off x="6588224" y="5157192"/>
            <a:ext cx="1368152" cy="936104"/>
          </a:xfrm>
          <a:prstGeom prst="borderCallout2">
            <a:avLst>
              <a:gd name="adj1" fmla="val 100910"/>
              <a:gd name="adj2" fmla="val 6018"/>
              <a:gd name="adj3" fmla="val 154289"/>
              <a:gd name="adj4" fmla="val -114781"/>
              <a:gd name="adj5" fmla="val 129514"/>
              <a:gd name="adj6" fmla="val -255411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Intensité dans le fusible 20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2843808" y="1844824"/>
            <a:ext cx="216024" cy="360040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Forme libre 9"/>
          <p:cNvSpPr/>
          <p:nvPr/>
        </p:nvSpPr>
        <p:spPr bwMode="auto">
          <a:xfrm>
            <a:off x="2987824" y="2219325"/>
            <a:ext cx="1381125" cy="4095750"/>
          </a:xfrm>
          <a:custGeom>
            <a:avLst/>
            <a:gdLst>
              <a:gd name="connsiteX0" fmla="*/ 0 w 1381125"/>
              <a:gd name="connsiteY0" fmla="*/ 0 h 4095750"/>
              <a:gd name="connsiteX1" fmla="*/ 19050 w 1381125"/>
              <a:gd name="connsiteY1" fmla="*/ 533400 h 4095750"/>
              <a:gd name="connsiteX2" fmla="*/ 104775 w 1381125"/>
              <a:gd name="connsiteY2" fmla="*/ 1438275 h 4095750"/>
              <a:gd name="connsiteX3" fmla="*/ 333375 w 1381125"/>
              <a:gd name="connsiteY3" fmla="*/ 2371725 h 4095750"/>
              <a:gd name="connsiteX4" fmla="*/ 666750 w 1381125"/>
              <a:gd name="connsiteY4" fmla="*/ 3181350 h 4095750"/>
              <a:gd name="connsiteX5" fmla="*/ 962025 w 1381125"/>
              <a:gd name="connsiteY5" fmla="*/ 3657600 h 4095750"/>
              <a:gd name="connsiteX6" fmla="*/ 1381125 w 1381125"/>
              <a:gd name="connsiteY6" fmla="*/ 4095750 h 4095750"/>
              <a:gd name="connsiteX7" fmla="*/ 1381125 w 1381125"/>
              <a:gd name="connsiteY7" fmla="*/ 4095750 h 409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81125" h="4095750">
                <a:moveTo>
                  <a:pt x="0" y="0"/>
                </a:moveTo>
                <a:cubicBezTo>
                  <a:pt x="794" y="146844"/>
                  <a:pt x="1588" y="293688"/>
                  <a:pt x="19050" y="533400"/>
                </a:cubicBezTo>
                <a:cubicBezTo>
                  <a:pt x="36513" y="773113"/>
                  <a:pt x="52388" y="1131888"/>
                  <a:pt x="104775" y="1438275"/>
                </a:cubicBezTo>
                <a:cubicBezTo>
                  <a:pt x="157162" y="1744662"/>
                  <a:pt x="239713" y="2081213"/>
                  <a:pt x="333375" y="2371725"/>
                </a:cubicBezTo>
                <a:cubicBezTo>
                  <a:pt x="427037" y="2662237"/>
                  <a:pt x="561975" y="2967038"/>
                  <a:pt x="666750" y="3181350"/>
                </a:cubicBezTo>
                <a:cubicBezTo>
                  <a:pt x="771525" y="3395663"/>
                  <a:pt x="842962" y="3505200"/>
                  <a:pt x="962025" y="3657600"/>
                </a:cubicBezTo>
                <a:cubicBezTo>
                  <a:pt x="1081088" y="3810000"/>
                  <a:pt x="1381125" y="4095750"/>
                  <a:pt x="1381125" y="4095750"/>
                </a:cubicBezTo>
                <a:lnTo>
                  <a:pt x="1381125" y="4095750"/>
                </a:lnTo>
              </a:path>
            </a:pathLst>
          </a:custGeom>
          <a:noFill/>
          <a:ln w="5715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0" name="Connecteur droit 19"/>
          <p:cNvCxnSpPr/>
          <p:nvPr/>
        </p:nvCxnSpPr>
        <p:spPr bwMode="auto">
          <a:xfrm flipH="1" flipV="1">
            <a:off x="3037545" y="3429000"/>
            <a:ext cx="36004" cy="286702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6" name="Connecteur droit 25"/>
          <p:cNvCxnSpPr/>
          <p:nvPr/>
        </p:nvCxnSpPr>
        <p:spPr bwMode="auto">
          <a:xfrm flipH="1">
            <a:off x="1238140" y="3468719"/>
            <a:ext cx="1817407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8" name="Légende encadrée 2 27"/>
          <p:cNvSpPr/>
          <p:nvPr/>
        </p:nvSpPr>
        <p:spPr bwMode="auto">
          <a:xfrm>
            <a:off x="1462767" y="2219324"/>
            <a:ext cx="1368152" cy="1158865"/>
          </a:xfrm>
          <a:prstGeom prst="borderCallout2">
            <a:avLst>
              <a:gd name="adj1" fmla="val 51052"/>
              <a:gd name="adj2" fmla="val -1641"/>
              <a:gd name="adj3" fmla="val 72887"/>
              <a:gd name="adj4" fmla="val -23580"/>
              <a:gd name="adj5" fmla="val 99378"/>
              <a:gd name="adj6" fmla="val -3262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Fusion du fusible au bout de 100 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6" grpId="0" animBg="1"/>
      <p:bldP spid="10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11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/>
        </p:nvPicPr>
        <p:blipFill>
          <a:blip r:embed="rId3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8" y="642938"/>
            <a:ext cx="9212262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5730274" y="660023"/>
            <a:ext cx="354295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Fusibles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accompagnement moteur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fusible pour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couper le circuit.</a:t>
            </a:r>
            <a:endParaRPr lang="fr-FR" sz="2000" b="1" dirty="0">
              <a:solidFill>
                <a:srgbClr val="000000"/>
              </a:solidFill>
            </a:endParaRPr>
          </a:p>
        </p:txBody>
      </p:sp>
      <p:sp>
        <p:nvSpPr>
          <p:cNvPr id="5" name="Légende encadrée 2 4"/>
          <p:cNvSpPr/>
          <p:nvPr/>
        </p:nvSpPr>
        <p:spPr bwMode="auto">
          <a:xfrm>
            <a:off x="2699792" y="1526915"/>
            <a:ext cx="2880320" cy="324036"/>
          </a:xfrm>
          <a:prstGeom prst="borderCallout2">
            <a:avLst>
              <a:gd name="adj1" fmla="val 114902"/>
              <a:gd name="adj2" fmla="val 39639"/>
              <a:gd name="adj3" fmla="val 148471"/>
              <a:gd name="adj4" fmla="val 50148"/>
              <a:gd name="adj5" fmla="val 356630"/>
              <a:gd name="adj6" fmla="val 8724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fusible 20A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égende encadrée 2 5"/>
          <p:cNvSpPr/>
          <p:nvPr/>
        </p:nvSpPr>
        <p:spPr bwMode="auto">
          <a:xfrm>
            <a:off x="28074" y="6283648"/>
            <a:ext cx="1080122" cy="360040"/>
          </a:xfrm>
          <a:prstGeom prst="borderCallout2">
            <a:avLst>
              <a:gd name="adj1" fmla="val -841"/>
              <a:gd name="adj2" fmla="val 20128"/>
              <a:gd name="adj3" fmla="val -37819"/>
              <a:gd name="adj4" fmla="val 16196"/>
              <a:gd name="adj5" fmla="val -158443"/>
              <a:gd name="adj6" fmla="val 3532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Légende encadrée 2 6"/>
          <p:cNvSpPr/>
          <p:nvPr/>
        </p:nvSpPr>
        <p:spPr bwMode="auto">
          <a:xfrm>
            <a:off x="7380313" y="4655206"/>
            <a:ext cx="1656184" cy="1006041"/>
          </a:xfrm>
          <a:prstGeom prst="borderCallout2">
            <a:avLst>
              <a:gd name="adj1" fmla="val 100910"/>
              <a:gd name="adj2" fmla="val 6018"/>
              <a:gd name="adj3" fmla="val 184929"/>
              <a:gd name="adj4" fmla="val -32085"/>
              <a:gd name="adj5" fmla="val 141403"/>
              <a:gd name="adj6" fmla="val -11638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Intensité dans le fusible 90 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5258172" y="2665487"/>
            <a:ext cx="216024" cy="360040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0" name="Connecteur droit 9"/>
          <p:cNvCxnSpPr/>
          <p:nvPr/>
        </p:nvCxnSpPr>
        <p:spPr bwMode="auto">
          <a:xfrm flipH="1" flipV="1">
            <a:off x="5413319" y="3378189"/>
            <a:ext cx="18002" cy="281569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" name="Connecteur droit 10"/>
          <p:cNvCxnSpPr/>
          <p:nvPr/>
        </p:nvCxnSpPr>
        <p:spPr bwMode="auto">
          <a:xfrm flipH="1">
            <a:off x="683569" y="3378189"/>
            <a:ext cx="474775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Légende encadrée 2 11"/>
          <p:cNvSpPr/>
          <p:nvPr/>
        </p:nvSpPr>
        <p:spPr bwMode="auto">
          <a:xfrm>
            <a:off x="799735" y="1580642"/>
            <a:ext cx="1368152" cy="1158865"/>
          </a:xfrm>
          <a:prstGeom prst="borderCallout2">
            <a:avLst>
              <a:gd name="adj1" fmla="val 51052"/>
              <a:gd name="adj2" fmla="val -1641"/>
              <a:gd name="adj3" fmla="val 72887"/>
              <a:gd name="adj4" fmla="val -23580"/>
              <a:gd name="adj5" fmla="val 152803"/>
              <a:gd name="adj6" fmla="val -1174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Fusion du fusible au bout de 30 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Forme libre 14"/>
          <p:cNvSpPr/>
          <p:nvPr/>
        </p:nvSpPr>
        <p:spPr bwMode="auto">
          <a:xfrm>
            <a:off x="5400675" y="3057525"/>
            <a:ext cx="1514475" cy="3114675"/>
          </a:xfrm>
          <a:custGeom>
            <a:avLst/>
            <a:gdLst>
              <a:gd name="connsiteX0" fmla="*/ 0 w 1514475"/>
              <a:gd name="connsiteY0" fmla="*/ 0 h 3114675"/>
              <a:gd name="connsiteX1" fmla="*/ 28575 w 1514475"/>
              <a:gd name="connsiteY1" fmla="*/ 333375 h 3114675"/>
              <a:gd name="connsiteX2" fmla="*/ 123825 w 1514475"/>
              <a:gd name="connsiteY2" fmla="*/ 695325 h 3114675"/>
              <a:gd name="connsiteX3" fmla="*/ 295275 w 1514475"/>
              <a:gd name="connsiteY3" fmla="*/ 1304925 h 3114675"/>
              <a:gd name="connsiteX4" fmla="*/ 552450 w 1514475"/>
              <a:gd name="connsiteY4" fmla="*/ 1857375 h 3114675"/>
              <a:gd name="connsiteX5" fmla="*/ 971550 w 1514475"/>
              <a:gd name="connsiteY5" fmla="*/ 2486025 h 3114675"/>
              <a:gd name="connsiteX6" fmla="*/ 1190625 w 1514475"/>
              <a:gd name="connsiteY6" fmla="*/ 2781300 h 3114675"/>
              <a:gd name="connsiteX7" fmla="*/ 1514475 w 1514475"/>
              <a:gd name="connsiteY7" fmla="*/ 3114675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4475" h="3114675">
                <a:moveTo>
                  <a:pt x="0" y="0"/>
                </a:moveTo>
                <a:cubicBezTo>
                  <a:pt x="3969" y="108744"/>
                  <a:pt x="7938" y="217488"/>
                  <a:pt x="28575" y="333375"/>
                </a:cubicBezTo>
                <a:cubicBezTo>
                  <a:pt x="49212" y="449262"/>
                  <a:pt x="79375" y="533400"/>
                  <a:pt x="123825" y="695325"/>
                </a:cubicBezTo>
                <a:cubicBezTo>
                  <a:pt x="168275" y="857250"/>
                  <a:pt x="223837" y="1111250"/>
                  <a:pt x="295275" y="1304925"/>
                </a:cubicBezTo>
                <a:cubicBezTo>
                  <a:pt x="366713" y="1498600"/>
                  <a:pt x="439738" y="1660525"/>
                  <a:pt x="552450" y="1857375"/>
                </a:cubicBezTo>
                <a:cubicBezTo>
                  <a:pt x="665162" y="2054225"/>
                  <a:pt x="865188" y="2332038"/>
                  <a:pt x="971550" y="2486025"/>
                </a:cubicBezTo>
                <a:cubicBezTo>
                  <a:pt x="1077913" y="2640013"/>
                  <a:pt x="1100138" y="2676525"/>
                  <a:pt x="1190625" y="2781300"/>
                </a:cubicBezTo>
                <a:cubicBezTo>
                  <a:pt x="1281112" y="2886075"/>
                  <a:pt x="1397793" y="3000375"/>
                  <a:pt x="1514475" y="3114675"/>
                </a:cubicBezTo>
              </a:path>
            </a:pathLst>
          </a:custGeom>
          <a:noFill/>
          <a:ln w="5715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458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5017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" y="642938"/>
            <a:ext cx="8207375" cy="59309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4" name="ZoneTexte 3"/>
          <p:cNvSpPr txBox="1"/>
          <p:nvPr/>
        </p:nvSpPr>
        <p:spPr>
          <a:xfrm>
            <a:off x="5588813" y="664786"/>
            <a:ext cx="354295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Disjoncteurs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magnétothermiques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disjoncteur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 pour couper le circuit.</a:t>
            </a:r>
          </a:p>
        </p:txBody>
      </p:sp>
      <p:sp>
        <p:nvSpPr>
          <p:cNvPr id="5" name="Légende encadrée 2 4"/>
          <p:cNvSpPr/>
          <p:nvPr/>
        </p:nvSpPr>
        <p:spPr bwMode="auto">
          <a:xfrm>
            <a:off x="3161878" y="664786"/>
            <a:ext cx="3312368" cy="324036"/>
          </a:xfrm>
          <a:prstGeom prst="borderCallout2">
            <a:avLst>
              <a:gd name="adj1" fmla="val 114902"/>
              <a:gd name="adj2" fmla="val 39639"/>
              <a:gd name="adj3" fmla="val 262132"/>
              <a:gd name="adj4" fmla="val 34044"/>
              <a:gd name="adj5" fmla="val 164583"/>
              <a:gd name="adj6" fmla="val -362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disjoncteur 100A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égende encadrée 2 5"/>
          <p:cNvSpPr/>
          <p:nvPr/>
        </p:nvSpPr>
        <p:spPr bwMode="auto">
          <a:xfrm>
            <a:off x="323528" y="6244422"/>
            <a:ext cx="1080122" cy="360040"/>
          </a:xfrm>
          <a:prstGeom prst="borderCallout2">
            <a:avLst>
              <a:gd name="adj1" fmla="val -841"/>
              <a:gd name="adj2" fmla="val 20128"/>
              <a:gd name="adj3" fmla="val -37819"/>
              <a:gd name="adj4" fmla="val 16196"/>
              <a:gd name="adj5" fmla="val -257210"/>
              <a:gd name="adj6" fmla="val 68242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2272997" y="664786"/>
            <a:ext cx="1008112" cy="406966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Légende encadrée 2 10"/>
          <p:cNvSpPr/>
          <p:nvPr/>
        </p:nvSpPr>
        <p:spPr bwMode="auto">
          <a:xfrm>
            <a:off x="1792756" y="3429000"/>
            <a:ext cx="2118984" cy="1158865"/>
          </a:xfrm>
          <a:prstGeom prst="borderCallout2">
            <a:avLst>
              <a:gd name="adj1" fmla="val 51052"/>
              <a:gd name="adj2" fmla="val -1641"/>
              <a:gd name="adj3" fmla="val 78367"/>
              <a:gd name="adj4" fmla="val -13990"/>
              <a:gd name="adj5" fmla="val 152803"/>
              <a:gd name="adj6" fmla="val -575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Déclenchement </a:t>
            </a:r>
          </a:p>
          <a:p>
            <a:pPr algn="ctr">
              <a:buNone/>
            </a:pPr>
            <a:r>
              <a:rPr lang="fr-FR" sz="1800" b="1" dirty="0" smtClean="0"/>
              <a:t>magnétique au bout de 10 </a:t>
            </a:r>
            <a:r>
              <a:rPr lang="fr-FR" sz="1800" b="1" dirty="0" err="1" smtClean="0"/>
              <a:t>mS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Légende encadrée 2 14"/>
          <p:cNvSpPr/>
          <p:nvPr/>
        </p:nvSpPr>
        <p:spPr bwMode="auto">
          <a:xfrm>
            <a:off x="2408160" y="6234574"/>
            <a:ext cx="3714378" cy="327710"/>
          </a:xfrm>
          <a:prstGeom prst="borderCallout2">
            <a:avLst>
              <a:gd name="adj1" fmla="val 4026"/>
              <a:gd name="adj2" fmla="val 44538"/>
              <a:gd name="adj3" fmla="val -8928"/>
              <a:gd name="adj4" fmla="val 46622"/>
              <a:gd name="adj5" fmla="val -60823"/>
              <a:gd name="adj6" fmla="val 45686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1800" b="1" dirty="0" smtClean="0"/>
              <a:t>Intensité dans le fusible 400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6" name="Connecteur droit 15"/>
          <p:cNvCxnSpPr/>
          <p:nvPr/>
        </p:nvCxnSpPr>
        <p:spPr bwMode="auto">
          <a:xfrm flipV="1">
            <a:off x="4089651" y="2636912"/>
            <a:ext cx="0" cy="339175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Connecteur droit 16"/>
          <p:cNvCxnSpPr/>
          <p:nvPr/>
        </p:nvCxnSpPr>
        <p:spPr bwMode="auto">
          <a:xfrm flipH="1">
            <a:off x="1848396" y="2590949"/>
            <a:ext cx="22645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/>
        </p:nvCxnSpPr>
        <p:spPr bwMode="auto">
          <a:xfrm flipH="1">
            <a:off x="1848396" y="2996952"/>
            <a:ext cx="22645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grpSp>
        <p:nvGrpSpPr>
          <p:cNvPr id="23" name="Groupe 22"/>
          <p:cNvGrpSpPr/>
          <p:nvPr/>
        </p:nvGrpSpPr>
        <p:grpSpPr>
          <a:xfrm>
            <a:off x="2692600" y="1041400"/>
            <a:ext cx="6032300" cy="4699000"/>
            <a:chOff x="2692600" y="1041400"/>
            <a:chExt cx="6032300" cy="4699000"/>
          </a:xfrm>
        </p:grpSpPr>
        <p:sp>
          <p:nvSpPr>
            <p:cNvPr id="20" name="Forme libre 19"/>
            <p:cNvSpPr/>
            <p:nvPr/>
          </p:nvSpPr>
          <p:spPr bwMode="auto">
            <a:xfrm>
              <a:off x="2692600" y="1066800"/>
              <a:ext cx="2235000" cy="3924300"/>
            </a:xfrm>
            <a:custGeom>
              <a:avLst/>
              <a:gdLst>
                <a:gd name="connsiteX0" fmla="*/ 12500 w 2235000"/>
                <a:gd name="connsiteY0" fmla="*/ 0 h 3924300"/>
                <a:gd name="connsiteX1" fmla="*/ 37900 w 2235000"/>
                <a:gd name="connsiteY1" fmla="*/ 381000 h 3924300"/>
                <a:gd name="connsiteX2" fmla="*/ 330000 w 2235000"/>
                <a:gd name="connsiteY2" fmla="*/ 1016000 h 3924300"/>
                <a:gd name="connsiteX3" fmla="*/ 1028500 w 2235000"/>
                <a:gd name="connsiteY3" fmla="*/ 1676400 h 3924300"/>
                <a:gd name="connsiteX4" fmla="*/ 1739700 w 2235000"/>
                <a:gd name="connsiteY4" fmla="*/ 2159000 h 3924300"/>
                <a:gd name="connsiteX5" fmla="*/ 2158800 w 2235000"/>
                <a:gd name="connsiteY5" fmla="*/ 2362200 h 3924300"/>
                <a:gd name="connsiteX6" fmla="*/ 2158800 w 2235000"/>
                <a:gd name="connsiteY6" fmla="*/ 2413000 h 3924300"/>
                <a:gd name="connsiteX7" fmla="*/ 2158800 w 2235000"/>
                <a:gd name="connsiteY7" fmla="*/ 2540000 h 3924300"/>
                <a:gd name="connsiteX8" fmla="*/ 2158800 w 2235000"/>
                <a:gd name="connsiteY8" fmla="*/ 2641600 h 3924300"/>
                <a:gd name="connsiteX9" fmla="*/ 2158800 w 2235000"/>
                <a:gd name="connsiteY9" fmla="*/ 2743200 h 3924300"/>
                <a:gd name="connsiteX10" fmla="*/ 2158800 w 2235000"/>
                <a:gd name="connsiteY10" fmla="*/ 2895600 h 3924300"/>
                <a:gd name="connsiteX11" fmla="*/ 2158800 w 2235000"/>
                <a:gd name="connsiteY11" fmla="*/ 3073400 h 3924300"/>
                <a:gd name="connsiteX12" fmla="*/ 2158800 w 2235000"/>
                <a:gd name="connsiteY12" fmla="*/ 3365500 h 3924300"/>
                <a:gd name="connsiteX13" fmla="*/ 2158800 w 2235000"/>
                <a:gd name="connsiteY13" fmla="*/ 3568700 h 3924300"/>
                <a:gd name="connsiteX14" fmla="*/ 2146100 w 2235000"/>
                <a:gd name="connsiteY14" fmla="*/ 3708400 h 3924300"/>
                <a:gd name="connsiteX15" fmla="*/ 2146100 w 2235000"/>
                <a:gd name="connsiteY15" fmla="*/ 3848100 h 3924300"/>
                <a:gd name="connsiteX16" fmla="*/ 2184200 w 2235000"/>
                <a:gd name="connsiteY16" fmla="*/ 3886200 h 3924300"/>
                <a:gd name="connsiteX17" fmla="*/ 2235000 w 2235000"/>
                <a:gd name="connsiteY17" fmla="*/ 3924300 h 392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35000" h="3924300">
                  <a:moveTo>
                    <a:pt x="12500" y="0"/>
                  </a:moveTo>
                  <a:cubicBezTo>
                    <a:pt x="-1259" y="105833"/>
                    <a:pt x="-15017" y="211667"/>
                    <a:pt x="37900" y="381000"/>
                  </a:cubicBezTo>
                  <a:cubicBezTo>
                    <a:pt x="90817" y="550333"/>
                    <a:pt x="164900" y="800100"/>
                    <a:pt x="330000" y="1016000"/>
                  </a:cubicBezTo>
                  <a:cubicBezTo>
                    <a:pt x="495100" y="1231900"/>
                    <a:pt x="793550" y="1485900"/>
                    <a:pt x="1028500" y="1676400"/>
                  </a:cubicBezTo>
                  <a:cubicBezTo>
                    <a:pt x="1263450" y="1866900"/>
                    <a:pt x="1551317" y="2044700"/>
                    <a:pt x="1739700" y="2159000"/>
                  </a:cubicBezTo>
                  <a:cubicBezTo>
                    <a:pt x="1928083" y="2273300"/>
                    <a:pt x="2088950" y="2319867"/>
                    <a:pt x="2158800" y="2362200"/>
                  </a:cubicBezTo>
                  <a:cubicBezTo>
                    <a:pt x="2228650" y="2404533"/>
                    <a:pt x="2158800" y="2413000"/>
                    <a:pt x="2158800" y="2413000"/>
                  </a:cubicBezTo>
                  <a:lnTo>
                    <a:pt x="2158800" y="2540000"/>
                  </a:lnTo>
                  <a:lnTo>
                    <a:pt x="2158800" y="2641600"/>
                  </a:lnTo>
                  <a:lnTo>
                    <a:pt x="2158800" y="2743200"/>
                  </a:lnTo>
                  <a:lnTo>
                    <a:pt x="2158800" y="2895600"/>
                  </a:lnTo>
                  <a:lnTo>
                    <a:pt x="2158800" y="3073400"/>
                  </a:lnTo>
                  <a:lnTo>
                    <a:pt x="2158800" y="3365500"/>
                  </a:lnTo>
                  <a:cubicBezTo>
                    <a:pt x="2158800" y="3448050"/>
                    <a:pt x="2160917" y="3511550"/>
                    <a:pt x="2158800" y="3568700"/>
                  </a:cubicBezTo>
                  <a:cubicBezTo>
                    <a:pt x="2156683" y="3625850"/>
                    <a:pt x="2148217" y="3661833"/>
                    <a:pt x="2146100" y="3708400"/>
                  </a:cubicBezTo>
                  <a:cubicBezTo>
                    <a:pt x="2143983" y="3754967"/>
                    <a:pt x="2139750" y="3818467"/>
                    <a:pt x="2146100" y="3848100"/>
                  </a:cubicBezTo>
                  <a:cubicBezTo>
                    <a:pt x="2152450" y="3877733"/>
                    <a:pt x="2169383" y="3873500"/>
                    <a:pt x="2184200" y="3886200"/>
                  </a:cubicBezTo>
                  <a:cubicBezTo>
                    <a:pt x="2199017" y="3898900"/>
                    <a:pt x="2217008" y="3911600"/>
                    <a:pt x="2235000" y="3924300"/>
                  </a:cubicBezTo>
                </a:path>
              </a:pathLst>
            </a:custGeom>
            <a:noFill/>
            <a:ln w="57150" cap="flat" cmpd="sng" algn="ctr">
              <a:solidFill>
                <a:srgbClr val="66FF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Forme libre 21"/>
            <p:cNvSpPr/>
            <p:nvPr/>
          </p:nvSpPr>
          <p:spPr bwMode="auto">
            <a:xfrm>
              <a:off x="2895600" y="1041400"/>
              <a:ext cx="5829300" cy="4699000"/>
            </a:xfrm>
            <a:custGeom>
              <a:avLst/>
              <a:gdLst>
                <a:gd name="connsiteX0" fmla="*/ 0 w 5829300"/>
                <a:gd name="connsiteY0" fmla="*/ 0 h 4699000"/>
                <a:gd name="connsiteX1" fmla="*/ 50800 w 5829300"/>
                <a:gd name="connsiteY1" fmla="*/ 254000 h 4699000"/>
                <a:gd name="connsiteX2" fmla="*/ 254000 w 5829300"/>
                <a:gd name="connsiteY2" fmla="*/ 711200 h 4699000"/>
                <a:gd name="connsiteX3" fmla="*/ 762000 w 5829300"/>
                <a:gd name="connsiteY3" fmla="*/ 1244600 h 4699000"/>
                <a:gd name="connsiteX4" fmla="*/ 1206500 w 5829300"/>
                <a:gd name="connsiteY4" fmla="*/ 1536700 h 4699000"/>
                <a:gd name="connsiteX5" fmla="*/ 1701800 w 5829300"/>
                <a:gd name="connsiteY5" fmla="*/ 1828800 h 4699000"/>
                <a:gd name="connsiteX6" fmla="*/ 1955800 w 5829300"/>
                <a:gd name="connsiteY6" fmla="*/ 1943100 h 4699000"/>
                <a:gd name="connsiteX7" fmla="*/ 1943100 w 5829300"/>
                <a:gd name="connsiteY7" fmla="*/ 2146300 h 4699000"/>
                <a:gd name="connsiteX8" fmla="*/ 1943100 w 5829300"/>
                <a:gd name="connsiteY8" fmla="*/ 2273300 h 4699000"/>
                <a:gd name="connsiteX9" fmla="*/ 1943100 w 5829300"/>
                <a:gd name="connsiteY9" fmla="*/ 2336800 h 4699000"/>
                <a:gd name="connsiteX10" fmla="*/ 1943100 w 5829300"/>
                <a:gd name="connsiteY10" fmla="*/ 2387600 h 4699000"/>
                <a:gd name="connsiteX11" fmla="*/ 1955800 w 5829300"/>
                <a:gd name="connsiteY11" fmla="*/ 3848100 h 4699000"/>
                <a:gd name="connsiteX12" fmla="*/ 1968500 w 5829300"/>
                <a:gd name="connsiteY12" fmla="*/ 3937000 h 4699000"/>
                <a:gd name="connsiteX13" fmla="*/ 2006600 w 5829300"/>
                <a:gd name="connsiteY13" fmla="*/ 3962400 h 4699000"/>
                <a:gd name="connsiteX14" fmla="*/ 2120900 w 5829300"/>
                <a:gd name="connsiteY14" fmla="*/ 4013200 h 4699000"/>
                <a:gd name="connsiteX15" fmla="*/ 2235200 w 5829300"/>
                <a:gd name="connsiteY15" fmla="*/ 4025900 h 4699000"/>
                <a:gd name="connsiteX16" fmla="*/ 2336800 w 5829300"/>
                <a:gd name="connsiteY16" fmla="*/ 4064000 h 4699000"/>
                <a:gd name="connsiteX17" fmla="*/ 2705100 w 5829300"/>
                <a:gd name="connsiteY17" fmla="*/ 4076700 h 4699000"/>
                <a:gd name="connsiteX18" fmla="*/ 2997200 w 5829300"/>
                <a:gd name="connsiteY18" fmla="*/ 4114800 h 4699000"/>
                <a:gd name="connsiteX19" fmla="*/ 3175000 w 5829300"/>
                <a:gd name="connsiteY19" fmla="*/ 4165600 h 4699000"/>
                <a:gd name="connsiteX20" fmla="*/ 3263900 w 5829300"/>
                <a:gd name="connsiteY20" fmla="*/ 4216400 h 4699000"/>
                <a:gd name="connsiteX21" fmla="*/ 3289300 w 5829300"/>
                <a:gd name="connsiteY21" fmla="*/ 4229100 h 4699000"/>
                <a:gd name="connsiteX22" fmla="*/ 3441700 w 5829300"/>
                <a:gd name="connsiteY22" fmla="*/ 4267200 h 4699000"/>
                <a:gd name="connsiteX23" fmla="*/ 3606800 w 5829300"/>
                <a:gd name="connsiteY23" fmla="*/ 4305300 h 4699000"/>
                <a:gd name="connsiteX24" fmla="*/ 4025900 w 5829300"/>
                <a:gd name="connsiteY24" fmla="*/ 4368800 h 4699000"/>
                <a:gd name="connsiteX25" fmla="*/ 4368800 w 5829300"/>
                <a:gd name="connsiteY25" fmla="*/ 4432300 h 4699000"/>
                <a:gd name="connsiteX26" fmla="*/ 4787900 w 5829300"/>
                <a:gd name="connsiteY26" fmla="*/ 4521200 h 4699000"/>
                <a:gd name="connsiteX27" fmla="*/ 5143500 w 5829300"/>
                <a:gd name="connsiteY27" fmla="*/ 4584700 h 4699000"/>
                <a:gd name="connsiteX28" fmla="*/ 5422900 w 5829300"/>
                <a:gd name="connsiteY28" fmla="*/ 4635500 h 4699000"/>
                <a:gd name="connsiteX29" fmla="*/ 5702300 w 5829300"/>
                <a:gd name="connsiteY29" fmla="*/ 4686300 h 4699000"/>
                <a:gd name="connsiteX30" fmla="*/ 5829300 w 5829300"/>
                <a:gd name="connsiteY30" fmla="*/ 4699000 h 46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29300" h="4699000">
                  <a:moveTo>
                    <a:pt x="0" y="0"/>
                  </a:moveTo>
                  <a:cubicBezTo>
                    <a:pt x="4233" y="67733"/>
                    <a:pt x="8467" y="135467"/>
                    <a:pt x="50800" y="254000"/>
                  </a:cubicBezTo>
                  <a:cubicBezTo>
                    <a:pt x="93133" y="372533"/>
                    <a:pt x="135467" y="546100"/>
                    <a:pt x="254000" y="711200"/>
                  </a:cubicBezTo>
                  <a:cubicBezTo>
                    <a:pt x="372533" y="876300"/>
                    <a:pt x="603250" y="1107017"/>
                    <a:pt x="762000" y="1244600"/>
                  </a:cubicBezTo>
                  <a:cubicBezTo>
                    <a:pt x="920750" y="1382183"/>
                    <a:pt x="1049867" y="1439333"/>
                    <a:pt x="1206500" y="1536700"/>
                  </a:cubicBezTo>
                  <a:cubicBezTo>
                    <a:pt x="1363133" y="1634067"/>
                    <a:pt x="1576917" y="1761067"/>
                    <a:pt x="1701800" y="1828800"/>
                  </a:cubicBezTo>
                  <a:cubicBezTo>
                    <a:pt x="1826683" y="1896533"/>
                    <a:pt x="1915583" y="1890183"/>
                    <a:pt x="1955800" y="1943100"/>
                  </a:cubicBezTo>
                  <a:cubicBezTo>
                    <a:pt x="1996017" y="1996017"/>
                    <a:pt x="1945217" y="2091267"/>
                    <a:pt x="1943100" y="2146300"/>
                  </a:cubicBezTo>
                  <a:cubicBezTo>
                    <a:pt x="1940983" y="2201333"/>
                    <a:pt x="1943100" y="2273300"/>
                    <a:pt x="1943100" y="2273300"/>
                  </a:cubicBezTo>
                  <a:lnTo>
                    <a:pt x="1943100" y="2336800"/>
                  </a:lnTo>
                  <a:cubicBezTo>
                    <a:pt x="1943100" y="2355850"/>
                    <a:pt x="1940983" y="2135717"/>
                    <a:pt x="1943100" y="2387600"/>
                  </a:cubicBezTo>
                  <a:cubicBezTo>
                    <a:pt x="1945217" y="2639483"/>
                    <a:pt x="1951567" y="3589867"/>
                    <a:pt x="1955800" y="3848100"/>
                  </a:cubicBezTo>
                  <a:cubicBezTo>
                    <a:pt x="1960033" y="4106333"/>
                    <a:pt x="1960033" y="3917950"/>
                    <a:pt x="1968500" y="3937000"/>
                  </a:cubicBezTo>
                  <a:cubicBezTo>
                    <a:pt x="1976967" y="3956050"/>
                    <a:pt x="1981200" y="3949700"/>
                    <a:pt x="2006600" y="3962400"/>
                  </a:cubicBezTo>
                  <a:cubicBezTo>
                    <a:pt x="2032000" y="3975100"/>
                    <a:pt x="2082800" y="4002617"/>
                    <a:pt x="2120900" y="4013200"/>
                  </a:cubicBezTo>
                  <a:cubicBezTo>
                    <a:pt x="2159000" y="4023783"/>
                    <a:pt x="2199217" y="4017433"/>
                    <a:pt x="2235200" y="4025900"/>
                  </a:cubicBezTo>
                  <a:cubicBezTo>
                    <a:pt x="2271183" y="4034367"/>
                    <a:pt x="2258483" y="4055533"/>
                    <a:pt x="2336800" y="4064000"/>
                  </a:cubicBezTo>
                  <a:cubicBezTo>
                    <a:pt x="2415117" y="4072467"/>
                    <a:pt x="2595033" y="4068233"/>
                    <a:pt x="2705100" y="4076700"/>
                  </a:cubicBezTo>
                  <a:cubicBezTo>
                    <a:pt x="2815167" y="4085167"/>
                    <a:pt x="2918883" y="4099983"/>
                    <a:pt x="2997200" y="4114800"/>
                  </a:cubicBezTo>
                  <a:cubicBezTo>
                    <a:pt x="3075517" y="4129617"/>
                    <a:pt x="3130550" y="4148667"/>
                    <a:pt x="3175000" y="4165600"/>
                  </a:cubicBezTo>
                  <a:cubicBezTo>
                    <a:pt x="3219450" y="4182533"/>
                    <a:pt x="3244850" y="4205817"/>
                    <a:pt x="3263900" y="4216400"/>
                  </a:cubicBezTo>
                  <a:cubicBezTo>
                    <a:pt x="3282950" y="4226983"/>
                    <a:pt x="3259667" y="4220633"/>
                    <a:pt x="3289300" y="4229100"/>
                  </a:cubicBezTo>
                  <a:cubicBezTo>
                    <a:pt x="3318933" y="4237567"/>
                    <a:pt x="3441700" y="4267200"/>
                    <a:pt x="3441700" y="4267200"/>
                  </a:cubicBezTo>
                  <a:cubicBezTo>
                    <a:pt x="3494617" y="4279900"/>
                    <a:pt x="3509433" y="4288367"/>
                    <a:pt x="3606800" y="4305300"/>
                  </a:cubicBezTo>
                  <a:cubicBezTo>
                    <a:pt x="3704167" y="4322233"/>
                    <a:pt x="3898900" y="4347633"/>
                    <a:pt x="4025900" y="4368800"/>
                  </a:cubicBezTo>
                  <a:cubicBezTo>
                    <a:pt x="4152900" y="4389967"/>
                    <a:pt x="4241800" y="4406900"/>
                    <a:pt x="4368800" y="4432300"/>
                  </a:cubicBezTo>
                  <a:cubicBezTo>
                    <a:pt x="4495800" y="4457700"/>
                    <a:pt x="4658783" y="4495800"/>
                    <a:pt x="4787900" y="4521200"/>
                  </a:cubicBezTo>
                  <a:cubicBezTo>
                    <a:pt x="4917017" y="4546600"/>
                    <a:pt x="5143500" y="4584700"/>
                    <a:pt x="5143500" y="4584700"/>
                  </a:cubicBezTo>
                  <a:lnTo>
                    <a:pt x="5422900" y="4635500"/>
                  </a:lnTo>
                  <a:lnTo>
                    <a:pt x="5702300" y="4686300"/>
                  </a:lnTo>
                  <a:cubicBezTo>
                    <a:pt x="5770033" y="4696883"/>
                    <a:pt x="5799666" y="4697941"/>
                    <a:pt x="5829300" y="4699000"/>
                  </a:cubicBezTo>
                </a:path>
              </a:pathLst>
            </a:custGeom>
            <a:noFill/>
            <a:ln w="57150" cap="flat" cmpd="sng" algn="ctr">
              <a:solidFill>
                <a:srgbClr val="66FF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7" name="Légende encadrée 2 6"/>
          <p:cNvSpPr/>
          <p:nvPr/>
        </p:nvSpPr>
        <p:spPr bwMode="auto">
          <a:xfrm>
            <a:off x="6522690" y="4897518"/>
            <a:ext cx="2202210" cy="720884"/>
          </a:xfrm>
          <a:prstGeom prst="borderCallout2">
            <a:avLst>
              <a:gd name="adj1" fmla="val 100910"/>
              <a:gd name="adj2" fmla="val 35648"/>
              <a:gd name="adj3" fmla="val 188716"/>
              <a:gd name="adj4" fmla="val 122"/>
              <a:gd name="adj5" fmla="val 166415"/>
              <a:gd name="adj6" fmla="val -740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1800" b="1" dirty="0" smtClean="0"/>
              <a:t>Intensité dans le fusible 3500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0" name="Connecteur droit 9"/>
          <p:cNvCxnSpPr/>
          <p:nvPr/>
        </p:nvCxnSpPr>
        <p:spPr bwMode="auto">
          <a:xfrm flipH="1">
            <a:off x="1835696" y="5308749"/>
            <a:ext cx="4554506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" name="Connecteur droit 8"/>
          <p:cNvCxnSpPr/>
          <p:nvPr/>
        </p:nvCxnSpPr>
        <p:spPr bwMode="auto">
          <a:xfrm flipV="1">
            <a:off x="6390202" y="5257960"/>
            <a:ext cx="0" cy="77070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8" name="Légende encadrée 2 17"/>
          <p:cNvSpPr/>
          <p:nvPr/>
        </p:nvSpPr>
        <p:spPr bwMode="auto">
          <a:xfrm>
            <a:off x="1213505" y="1071752"/>
            <a:ext cx="2118984" cy="1158865"/>
          </a:xfrm>
          <a:prstGeom prst="borderCallout2">
            <a:avLst>
              <a:gd name="adj1" fmla="val 51052"/>
              <a:gd name="adj2" fmla="val -1641"/>
              <a:gd name="adj3" fmla="val 78367"/>
              <a:gd name="adj4" fmla="val -13990"/>
              <a:gd name="adj5" fmla="val 151707"/>
              <a:gd name="adj6" fmla="val 803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Déclenchement </a:t>
            </a:r>
          </a:p>
          <a:p>
            <a:pPr algn="ctr">
              <a:buNone/>
            </a:pPr>
            <a:r>
              <a:rPr lang="fr-FR" sz="1800" b="1" dirty="0" smtClean="0"/>
              <a:t>thermique entre 20  et 70 s (réglable)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50"/>
                            </p:stCondLst>
                            <p:childTnLst>
                              <p:par>
                                <p:cTn id="67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4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50"/>
                            </p:stCondLst>
                            <p:childTnLst>
                              <p:par>
                                <p:cTn id="73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2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11" grpId="0" animBg="1"/>
      <p:bldP spid="15" grpId="0" animBg="1"/>
      <p:bldP spid="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2" name="Freeform 6"/>
          <p:cNvSpPr>
            <a:spLocks/>
          </p:cNvSpPr>
          <p:nvPr/>
        </p:nvSpPr>
        <p:spPr bwMode="auto">
          <a:xfrm>
            <a:off x="688975" y="2128838"/>
            <a:ext cx="7905750" cy="4741862"/>
          </a:xfrm>
          <a:custGeom>
            <a:avLst/>
            <a:gdLst/>
            <a:ahLst/>
            <a:cxnLst>
              <a:cxn ang="0">
                <a:pos x="409" y="2936"/>
              </a:cxn>
              <a:cxn ang="0">
                <a:pos x="141" y="2643"/>
              </a:cxn>
              <a:cxn ang="0">
                <a:pos x="38" y="2617"/>
              </a:cxn>
              <a:cxn ang="0">
                <a:pos x="0" y="2502"/>
              </a:cxn>
              <a:cxn ang="0">
                <a:pos x="115" y="1672"/>
              </a:cxn>
              <a:cxn ang="0">
                <a:pos x="128" y="1570"/>
              </a:cxn>
              <a:cxn ang="0">
                <a:pos x="166" y="1417"/>
              </a:cxn>
              <a:cxn ang="0">
                <a:pos x="141" y="242"/>
              </a:cxn>
              <a:cxn ang="0">
                <a:pos x="179" y="115"/>
              </a:cxn>
              <a:cxn ang="0">
                <a:pos x="460" y="12"/>
              </a:cxn>
              <a:cxn ang="0">
                <a:pos x="792" y="0"/>
              </a:cxn>
              <a:cxn ang="0">
                <a:pos x="1660" y="102"/>
              </a:cxn>
              <a:cxn ang="0">
                <a:pos x="1890" y="204"/>
              </a:cxn>
              <a:cxn ang="0">
                <a:pos x="2247" y="293"/>
              </a:cxn>
              <a:cxn ang="0">
                <a:pos x="2873" y="370"/>
              </a:cxn>
              <a:cxn ang="0">
                <a:pos x="2988" y="472"/>
              </a:cxn>
              <a:cxn ang="0">
                <a:pos x="3090" y="498"/>
              </a:cxn>
              <a:cxn ang="0">
                <a:pos x="3128" y="549"/>
              </a:cxn>
              <a:cxn ang="0">
                <a:pos x="3166" y="574"/>
              </a:cxn>
              <a:cxn ang="0">
                <a:pos x="3447" y="830"/>
              </a:cxn>
              <a:cxn ang="0">
                <a:pos x="3728" y="1098"/>
              </a:cxn>
              <a:cxn ang="0">
                <a:pos x="4009" y="1162"/>
              </a:cxn>
              <a:cxn ang="0">
                <a:pos x="4060" y="1187"/>
              </a:cxn>
              <a:cxn ang="0">
                <a:pos x="4111" y="1379"/>
              </a:cxn>
              <a:cxn ang="0">
                <a:pos x="4137" y="1430"/>
              </a:cxn>
              <a:cxn ang="0">
                <a:pos x="4264" y="1609"/>
              </a:cxn>
              <a:cxn ang="0">
                <a:pos x="4277" y="1685"/>
              </a:cxn>
              <a:cxn ang="0">
                <a:pos x="4315" y="1711"/>
              </a:cxn>
              <a:cxn ang="0">
                <a:pos x="4494" y="1775"/>
              </a:cxn>
              <a:cxn ang="0">
                <a:pos x="4583" y="1813"/>
              </a:cxn>
              <a:cxn ang="0">
                <a:pos x="4660" y="1889"/>
              </a:cxn>
              <a:cxn ang="0">
                <a:pos x="4711" y="1992"/>
              </a:cxn>
              <a:cxn ang="0">
                <a:pos x="4915" y="2196"/>
              </a:cxn>
              <a:cxn ang="0">
                <a:pos x="4966" y="2515"/>
              </a:cxn>
              <a:cxn ang="0">
                <a:pos x="4954" y="2630"/>
              </a:cxn>
              <a:cxn ang="0">
                <a:pos x="4851" y="2643"/>
              </a:cxn>
              <a:cxn ang="0">
                <a:pos x="4686" y="2656"/>
              </a:cxn>
              <a:cxn ang="0">
                <a:pos x="4583" y="2681"/>
              </a:cxn>
              <a:cxn ang="0">
                <a:pos x="4507" y="2719"/>
              </a:cxn>
              <a:cxn ang="0">
                <a:pos x="4379" y="2822"/>
              </a:cxn>
              <a:cxn ang="0">
                <a:pos x="3971" y="2873"/>
              </a:cxn>
              <a:cxn ang="0">
                <a:pos x="3358" y="2898"/>
              </a:cxn>
              <a:cxn ang="0">
                <a:pos x="2643" y="2962"/>
              </a:cxn>
              <a:cxn ang="0">
                <a:pos x="1060" y="2898"/>
              </a:cxn>
              <a:cxn ang="0">
                <a:pos x="409" y="2936"/>
              </a:cxn>
            </a:cxnLst>
            <a:rect l="0" t="0" r="r" b="b"/>
            <a:pathLst>
              <a:path w="4980" h="2987">
                <a:moveTo>
                  <a:pt x="409" y="2936"/>
                </a:moveTo>
                <a:cubicBezTo>
                  <a:pt x="286" y="2857"/>
                  <a:pt x="253" y="2720"/>
                  <a:pt x="141" y="2643"/>
                </a:cubicBezTo>
                <a:cubicBezTo>
                  <a:pt x="112" y="2623"/>
                  <a:pt x="72" y="2626"/>
                  <a:pt x="38" y="2617"/>
                </a:cubicBezTo>
                <a:cubicBezTo>
                  <a:pt x="8" y="2571"/>
                  <a:pt x="0" y="2570"/>
                  <a:pt x="0" y="2502"/>
                </a:cubicBezTo>
                <a:cubicBezTo>
                  <a:pt x="0" y="2104"/>
                  <a:pt x="6" y="1994"/>
                  <a:pt x="115" y="1672"/>
                </a:cubicBezTo>
                <a:cubicBezTo>
                  <a:pt x="119" y="1638"/>
                  <a:pt x="121" y="1604"/>
                  <a:pt x="128" y="1570"/>
                </a:cubicBezTo>
                <a:cubicBezTo>
                  <a:pt x="138" y="1518"/>
                  <a:pt x="166" y="1417"/>
                  <a:pt x="166" y="1417"/>
                </a:cubicBezTo>
                <a:cubicBezTo>
                  <a:pt x="194" y="1031"/>
                  <a:pt x="255" y="613"/>
                  <a:pt x="141" y="242"/>
                </a:cubicBezTo>
                <a:cubicBezTo>
                  <a:pt x="153" y="199"/>
                  <a:pt x="155" y="152"/>
                  <a:pt x="179" y="115"/>
                </a:cubicBezTo>
                <a:cubicBezTo>
                  <a:pt x="237" y="28"/>
                  <a:pt x="368" y="17"/>
                  <a:pt x="460" y="12"/>
                </a:cubicBezTo>
                <a:cubicBezTo>
                  <a:pt x="571" y="6"/>
                  <a:pt x="681" y="4"/>
                  <a:pt x="792" y="0"/>
                </a:cubicBezTo>
                <a:cubicBezTo>
                  <a:pt x="1081" y="34"/>
                  <a:pt x="1373" y="52"/>
                  <a:pt x="1660" y="102"/>
                </a:cubicBezTo>
                <a:cubicBezTo>
                  <a:pt x="1743" y="116"/>
                  <a:pt x="1811" y="177"/>
                  <a:pt x="1890" y="204"/>
                </a:cubicBezTo>
                <a:cubicBezTo>
                  <a:pt x="2024" y="304"/>
                  <a:pt x="1919" y="238"/>
                  <a:pt x="2247" y="293"/>
                </a:cubicBezTo>
                <a:cubicBezTo>
                  <a:pt x="2455" y="328"/>
                  <a:pt x="2664" y="340"/>
                  <a:pt x="2873" y="370"/>
                </a:cubicBezTo>
                <a:cubicBezTo>
                  <a:pt x="2911" y="404"/>
                  <a:pt x="2944" y="446"/>
                  <a:pt x="2988" y="472"/>
                </a:cubicBezTo>
                <a:cubicBezTo>
                  <a:pt x="3018" y="490"/>
                  <a:pt x="3059" y="481"/>
                  <a:pt x="3090" y="498"/>
                </a:cubicBezTo>
                <a:cubicBezTo>
                  <a:pt x="3109" y="508"/>
                  <a:pt x="3113" y="534"/>
                  <a:pt x="3128" y="549"/>
                </a:cubicBezTo>
                <a:cubicBezTo>
                  <a:pt x="3139" y="560"/>
                  <a:pt x="3153" y="566"/>
                  <a:pt x="3166" y="574"/>
                </a:cubicBezTo>
                <a:cubicBezTo>
                  <a:pt x="3231" y="701"/>
                  <a:pt x="3311" y="784"/>
                  <a:pt x="3447" y="830"/>
                </a:cubicBezTo>
                <a:cubicBezTo>
                  <a:pt x="3525" y="920"/>
                  <a:pt x="3619" y="1044"/>
                  <a:pt x="3728" y="1098"/>
                </a:cubicBezTo>
                <a:cubicBezTo>
                  <a:pt x="3758" y="1113"/>
                  <a:pt x="3966" y="1153"/>
                  <a:pt x="4009" y="1162"/>
                </a:cubicBezTo>
                <a:cubicBezTo>
                  <a:pt x="4026" y="1170"/>
                  <a:pt x="4052" y="1170"/>
                  <a:pt x="4060" y="1187"/>
                </a:cubicBezTo>
                <a:cubicBezTo>
                  <a:pt x="4088" y="1247"/>
                  <a:pt x="4081" y="1320"/>
                  <a:pt x="4111" y="1379"/>
                </a:cubicBezTo>
                <a:cubicBezTo>
                  <a:pt x="4120" y="1396"/>
                  <a:pt x="4128" y="1413"/>
                  <a:pt x="4137" y="1430"/>
                </a:cubicBezTo>
                <a:cubicBezTo>
                  <a:pt x="4194" y="1665"/>
                  <a:pt x="4107" y="1400"/>
                  <a:pt x="4264" y="1609"/>
                </a:cubicBezTo>
                <a:cubicBezTo>
                  <a:pt x="4279" y="1630"/>
                  <a:pt x="4266" y="1662"/>
                  <a:pt x="4277" y="1685"/>
                </a:cubicBezTo>
                <a:cubicBezTo>
                  <a:pt x="4284" y="1699"/>
                  <a:pt x="4301" y="1705"/>
                  <a:pt x="4315" y="1711"/>
                </a:cubicBezTo>
                <a:cubicBezTo>
                  <a:pt x="4374" y="1735"/>
                  <a:pt x="4436" y="1750"/>
                  <a:pt x="4494" y="1775"/>
                </a:cubicBezTo>
                <a:cubicBezTo>
                  <a:pt x="4524" y="1788"/>
                  <a:pt x="4553" y="1800"/>
                  <a:pt x="4583" y="1813"/>
                </a:cubicBezTo>
                <a:cubicBezTo>
                  <a:pt x="4609" y="1838"/>
                  <a:pt x="4639" y="1860"/>
                  <a:pt x="4660" y="1889"/>
                </a:cubicBezTo>
                <a:cubicBezTo>
                  <a:pt x="4682" y="1920"/>
                  <a:pt x="4687" y="1963"/>
                  <a:pt x="4711" y="1992"/>
                </a:cubicBezTo>
                <a:cubicBezTo>
                  <a:pt x="4772" y="2066"/>
                  <a:pt x="4915" y="2196"/>
                  <a:pt x="4915" y="2196"/>
                </a:cubicBezTo>
                <a:cubicBezTo>
                  <a:pt x="4927" y="2299"/>
                  <a:pt x="4935" y="2416"/>
                  <a:pt x="4966" y="2515"/>
                </a:cubicBezTo>
                <a:cubicBezTo>
                  <a:pt x="4962" y="2553"/>
                  <a:pt x="4980" y="2601"/>
                  <a:pt x="4954" y="2630"/>
                </a:cubicBezTo>
                <a:cubicBezTo>
                  <a:pt x="4931" y="2656"/>
                  <a:pt x="4885" y="2640"/>
                  <a:pt x="4851" y="2643"/>
                </a:cubicBezTo>
                <a:cubicBezTo>
                  <a:pt x="4796" y="2648"/>
                  <a:pt x="4741" y="2652"/>
                  <a:pt x="4686" y="2656"/>
                </a:cubicBezTo>
                <a:cubicBezTo>
                  <a:pt x="4678" y="2658"/>
                  <a:pt x="4591" y="2678"/>
                  <a:pt x="4583" y="2681"/>
                </a:cubicBezTo>
                <a:cubicBezTo>
                  <a:pt x="4436" y="2746"/>
                  <a:pt x="4645" y="2675"/>
                  <a:pt x="4507" y="2719"/>
                </a:cubicBezTo>
                <a:cubicBezTo>
                  <a:pt x="4474" y="2744"/>
                  <a:pt x="4415" y="2804"/>
                  <a:pt x="4379" y="2822"/>
                </a:cubicBezTo>
                <a:cubicBezTo>
                  <a:pt x="4286" y="2869"/>
                  <a:pt x="4042" y="2868"/>
                  <a:pt x="3971" y="2873"/>
                </a:cubicBezTo>
                <a:cubicBezTo>
                  <a:pt x="3574" y="2898"/>
                  <a:pt x="4083" y="2877"/>
                  <a:pt x="3358" y="2898"/>
                </a:cubicBezTo>
                <a:cubicBezTo>
                  <a:pt x="3095" y="2987"/>
                  <a:pt x="3034" y="2953"/>
                  <a:pt x="2643" y="2962"/>
                </a:cubicBezTo>
                <a:cubicBezTo>
                  <a:pt x="2112" y="2948"/>
                  <a:pt x="1595" y="2908"/>
                  <a:pt x="1060" y="2898"/>
                </a:cubicBezTo>
                <a:cubicBezTo>
                  <a:pt x="589" y="2909"/>
                  <a:pt x="647" y="2861"/>
                  <a:pt x="409" y="2936"/>
                </a:cubicBezTo>
                <a:close/>
              </a:path>
            </a:pathLst>
          </a:custGeom>
          <a:gradFill rotWithShape="0">
            <a:gsLst>
              <a:gs pos="0">
                <a:schemeClr val="accent2">
                  <a:gamma/>
                  <a:tint val="53725"/>
                  <a:invGamma/>
                </a:schemeClr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 cap="flat" cmpd="sng">
            <a:prstDash val="solid"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>
          <a:xfrm>
            <a:off x="1143000" y="3048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fr-FR" b="1" u="sng" smtClean="0"/>
              <a:t>Schéma de commande</a:t>
            </a:r>
            <a:endParaRPr lang="fr-FR" b="1" smtClean="0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990600" y="2286000"/>
            <a:ext cx="7543800" cy="3657600"/>
          </a:xfrm>
        </p:spPr>
        <p:txBody>
          <a:bodyPr/>
          <a:lstStyle/>
          <a:p>
            <a:pPr>
              <a:defRPr/>
            </a:pPr>
            <a:r>
              <a:rPr lang="fr-FR" smtClean="0"/>
              <a:t>Objectif.</a:t>
            </a:r>
          </a:p>
          <a:p>
            <a:pPr>
              <a:defRPr/>
            </a:pPr>
            <a:r>
              <a:rPr lang="fr-FR" smtClean="0"/>
              <a:t>Les éléments de base.</a:t>
            </a:r>
          </a:p>
          <a:p>
            <a:pPr>
              <a:defRPr/>
            </a:pPr>
            <a:r>
              <a:rPr lang="fr-FR" smtClean="0"/>
              <a:t>L ’élaboration d ’une logique de commande.</a:t>
            </a:r>
          </a:p>
          <a:p>
            <a:pPr>
              <a:defRPr/>
            </a:pPr>
            <a:r>
              <a:rPr lang="fr-FR" smtClean="0"/>
              <a:t>Les sécurités</a:t>
            </a:r>
          </a:p>
          <a:p>
            <a:pPr>
              <a:defRPr/>
            </a:pPr>
            <a:r>
              <a:rPr lang="fr-FR" smtClean="0"/>
              <a:t>Schéma de commande démarrage direct moteur asynchrone triphasé.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0" grpId="0" autoUpdateAnimBg="0"/>
      <p:bldP spid="290821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 contrast="12000"/>
          </a:blip>
          <a:srcRect/>
          <a:stretch>
            <a:fillRect/>
          </a:stretch>
        </p:blipFill>
        <p:spPr bwMode="auto">
          <a:xfrm>
            <a:off x="5443538" y="3048000"/>
            <a:ext cx="370046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88799" dir="13336421" algn="ctr" rotWithShape="0">
              <a:srgbClr val="808080"/>
            </a:outerShdw>
          </a:effectLst>
        </p:spPr>
      </p:pic>
      <p:sp>
        <p:nvSpPr>
          <p:cNvPr id="400395" name="Rectangle 11"/>
          <p:cNvSpPr>
            <a:spLocks noChangeArrowheads="1"/>
          </p:cNvSpPr>
          <p:nvPr/>
        </p:nvSpPr>
        <p:spPr bwMode="auto">
          <a:xfrm>
            <a:off x="5561013" y="2695575"/>
            <a:ext cx="3581400" cy="381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115 à 800 A</a:t>
            </a:r>
          </a:p>
        </p:txBody>
      </p:sp>
      <p:pic>
        <p:nvPicPr>
          <p:cNvPr id="40038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4343400"/>
            <a:ext cx="185578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40038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724400"/>
            <a:ext cx="19891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13592" dir="14606097" algn="ctr" rotWithShape="0">
              <a:srgbClr val="808080"/>
            </a:outerShdw>
          </a:effectLst>
        </p:spPr>
      </p:pic>
      <p:pic>
        <p:nvPicPr>
          <p:cNvPr id="40038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0"/>
            <a:ext cx="5029200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0390" name="Rectangle 6"/>
          <p:cNvSpPr>
            <a:spLocks noChangeArrowheads="1"/>
          </p:cNvSpPr>
          <p:nvPr/>
        </p:nvSpPr>
        <p:spPr bwMode="auto">
          <a:xfrm>
            <a:off x="16002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  <a:b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contacteur...</a:t>
            </a:r>
          </a:p>
        </p:txBody>
      </p:sp>
      <p:sp>
        <p:nvSpPr>
          <p:cNvPr id="400393" name="Rectangle 9"/>
          <p:cNvSpPr>
            <a:spLocks noChangeArrowheads="1"/>
          </p:cNvSpPr>
          <p:nvPr/>
        </p:nvSpPr>
        <p:spPr bwMode="auto">
          <a:xfrm>
            <a:off x="563563" y="4495800"/>
            <a:ext cx="1981200" cy="2286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6 à 16 A</a:t>
            </a:r>
          </a:p>
        </p:txBody>
      </p:sp>
      <p:sp>
        <p:nvSpPr>
          <p:cNvPr id="400394" name="Rectangle 10"/>
          <p:cNvSpPr>
            <a:spLocks noChangeArrowheads="1"/>
          </p:cNvSpPr>
          <p:nvPr/>
        </p:nvSpPr>
        <p:spPr bwMode="auto">
          <a:xfrm>
            <a:off x="2971800" y="4267200"/>
            <a:ext cx="1865313" cy="29845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9 à 150 A</a:t>
            </a:r>
          </a:p>
        </p:txBody>
      </p:sp>
      <p:sp>
        <p:nvSpPr>
          <p:cNvPr id="400397" name="AutoShape 13"/>
          <p:cNvSpPr>
            <a:spLocks noChangeArrowheads="1"/>
          </p:cNvSpPr>
          <p:nvPr/>
        </p:nvSpPr>
        <p:spPr bwMode="auto">
          <a:xfrm>
            <a:off x="5791200" y="1066800"/>
            <a:ext cx="3352800" cy="1447800"/>
          </a:xfrm>
          <a:prstGeom prst="wedgeRoundRectCallout">
            <a:avLst>
              <a:gd name="adj1" fmla="val -189394"/>
              <a:gd name="adj2" fmla="val -8618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</p:txBody>
      </p:sp>
      <p:sp>
        <p:nvSpPr>
          <p:cNvPr id="400391" name="Rectangle 7"/>
          <p:cNvSpPr>
            <a:spLocks noChangeArrowheads="1"/>
          </p:cNvSpPr>
          <p:nvPr/>
        </p:nvSpPr>
        <p:spPr bwMode="auto">
          <a:xfrm>
            <a:off x="0" y="3810000"/>
            <a:ext cx="5410200" cy="5334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750 à 1800 A  avec chambre de coupure d ’arc</a:t>
            </a:r>
          </a:p>
        </p:txBody>
      </p:sp>
      <p:sp>
        <p:nvSpPr>
          <p:cNvPr id="400398" name="AutoShape 14"/>
          <p:cNvSpPr>
            <a:spLocks noChangeArrowheads="1"/>
          </p:cNvSpPr>
          <p:nvPr/>
        </p:nvSpPr>
        <p:spPr bwMode="auto">
          <a:xfrm>
            <a:off x="5791200" y="1066800"/>
            <a:ext cx="3352800" cy="1447800"/>
          </a:xfrm>
          <a:prstGeom prst="wedgeRoundRectCallout">
            <a:avLst>
              <a:gd name="adj1" fmla="val -187120"/>
              <a:gd name="adj2" fmla="val 23794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</p:txBody>
      </p:sp>
      <p:sp>
        <p:nvSpPr>
          <p:cNvPr id="400399" name="AutoShape 15"/>
          <p:cNvSpPr>
            <a:spLocks noChangeArrowheads="1"/>
          </p:cNvSpPr>
          <p:nvPr/>
        </p:nvSpPr>
        <p:spPr bwMode="auto">
          <a:xfrm>
            <a:off x="5791200" y="1143000"/>
            <a:ext cx="3352800" cy="1447800"/>
          </a:xfrm>
          <a:prstGeom prst="wedgeRoundRectCallout">
            <a:avLst>
              <a:gd name="adj1" fmla="val -116384"/>
              <a:gd name="adj2" fmla="val 211403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</p:txBody>
      </p:sp>
      <p:sp>
        <p:nvSpPr>
          <p:cNvPr id="400401" name="AutoShape 17"/>
          <p:cNvSpPr>
            <a:spLocks noChangeArrowheads="1"/>
          </p:cNvSpPr>
          <p:nvPr/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182199"/>
              <a:gd name="adj2" fmla="val -91667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</p:txBody>
      </p:sp>
      <p:sp>
        <p:nvSpPr>
          <p:cNvPr id="400403" name="AutoShape 19"/>
          <p:cNvSpPr>
            <a:spLocks noChangeArrowheads="1"/>
          </p:cNvSpPr>
          <p:nvPr/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175523"/>
              <a:gd name="adj2" fmla="val 242981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</p:txBody>
      </p:sp>
      <p:sp>
        <p:nvSpPr>
          <p:cNvPr id="400404" name="AutoShape 20"/>
          <p:cNvSpPr>
            <a:spLocks noChangeArrowheads="1"/>
          </p:cNvSpPr>
          <p:nvPr/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105968"/>
              <a:gd name="adj2" fmla="val 222148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</p:txBody>
      </p:sp>
      <p:sp>
        <p:nvSpPr>
          <p:cNvPr id="400406" name="AutoShape 22"/>
          <p:cNvSpPr>
            <a:spLocks noChangeArrowheads="1"/>
          </p:cNvSpPr>
          <p:nvPr/>
        </p:nvSpPr>
        <p:spPr bwMode="auto">
          <a:xfrm>
            <a:off x="5788025" y="990600"/>
            <a:ext cx="3352800" cy="1447800"/>
          </a:xfrm>
          <a:prstGeom prst="wedgeRoundRectCallout">
            <a:avLst>
              <a:gd name="adj1" fmla="val -173676"/>
              <a:gd name="adj2" fmla="val -9868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07" name="AutoShape 23"/>
          <p:cNvSpPr>
            <a:spLocks noChangeArrowheads="1"/>
          </p:cNvSpPr>
          <p:nvPr/>
        </p:nvSpPr>
        <p:spPr bwMode="auto">
          <a:xfrm>
            <a:off x="5788025" y="990600"/>
            <a:ext cx="3352800" cy="1447800"/>
          </a:xfrm>
          <a:prstGeom prst="wedgeRoundRectCallout">
            <a:avLst>
              <a:gd name="adj1" fmla="val -167616"/>
              <a:gd name="adj2" fmla="val 25000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08" name="AutoShape 24"/>
          <p:cNvSpPr>
            <a:spLocks noChangeArrowheads="1"/>
          </p:cNvSpPr>
          <p:nvPr/>
        </p:nvSpPr>
        <p:spPr bwMode="auto">
          <a:xfrm>
            <a:off x="5788025" y="990600"/>
            <a:ext cx="3352800" cy="1447800"/>
          </a:xfrm>
          <a:prstGeom prst="wedgeRoundRectCallout">
            <a:avLst>
              <a:gd name="adj1" fmla="val -95028"/>
              <a:gd name="adj2" fmla="val 23037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00" name="AutoShape 16"/>
          <p:cNvSpPr>
            <a:spLocks noChangeArrowheads="1"/>
          </p:cNvSpPr>
          <p:nvPr/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25144"/>
              <a:gd name="adj2" fmla="val 9375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(cliquez)</a:t>
            </a:r>
          </a:p>
        </p:txBody>
      </p:sp>
      <p:sp>
        <p:nvSpPr>
          <p:cNvPr id="400405" name="AutoShape 21"/>
          <p:cNvSpPr>
            <a:spLocks noChangeArrowheads="1"/>
          </p:cNvSpPr>
          <p:nvPr/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8051"/>
              <a:gd name="adj2" fmla="val 9331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(cliquez)</a:t>
            </a:r>
          </a:p>
        </p:txBody>
      </p:sp>
      <p:sp>
        <p:nvSpPr>
          <p:cNvPr id="400409" name="AutoShape 25"/>
          <p:cNvSpPr>
            <a:spLocks noChangeArrowheads="1"/>
          </p:cNvSpPr>
          <p:nvPr/>
        </p:nvSpPr>
        <p:spPr bwMode="auto">
          <a:xfrm>
            <a:off x="5791200" y="990600"/>
            <a:ext cx="3352800" cy="1447800"/>
          </a:xfrm>
          <a:prstGeom prst="wedgeRoundRectCallout">
            <a:avLst>
              <a:gd name="adj1" fmla="val 13685"/>
              <a:gd name="adj2" fmla="val 95287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(Cliquez)</a:t>
            </a:r>
          </a:p>
        </p:txBody>
      </p:sp>
      <p:sp>
        <p:nvSpPr>
          <p:cNvPr id="400410" name="Rectangle 26"/>
          <p:cNvSpPr>
            <a:spLocks noChangeArrowheads="1"/>
          </p:cNvSpPr>
          <p:nvPr/>
        </p:nvSpPr>
        <p:spPr bwMode="auto">
          <a:xfrm>
            <a:off x="5562600" y="533400"/>
            <a:ext cx="3581400" cy="2514600"/>
          </a:xfrm>
          <a:prstGeom prst="rect">
            <a:avLst/>
          </a:prstGeom>
          <a:gradFill rotWithShape="0">
            <a:gsLst>
              <a:gs pos="0">
                <a:srgbClr val="333300">
                  <a:gamma/>
                  <a:tint val="63922"/>
                  <a:invGamma/>
                </a:srgbClr>
              </a:gs>
              <a:gs pos="100000">
                <a:srgbClr val="3333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11" name="Oval 27"/>
          <p:cNvSpPr>
            <a:spLocks noChangeArrowheads="1"/>
          </p:cNvSpPr>
          <p:nvPr/>
        </p:nvSpPr>
        <p:spPr bwMode="auto">
          <a:xfrm>
            <a:off x="9906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2" name="Oval 28"/>
          <p:cNvSpPr>
            <a:spLocks noChangeArrowheads="1"/>
          </p:cNvSpPr>
          <p:nvPr/>
        </p:nvSpPr>
        <p:spPr bwMode="auto">
          <a:xfrm>
            <a:off x="9906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3" name="Oval 29"/>
          <p:cNvSpPr>
            <a:spLocks noChangeArrowheads="1"/>
          </p:cNvSpPr>
          <p:nvPr/>
        </p:nvSpPr>
        <p:spPr bwMode="auto">
          <a:xfrm>
            <a:off x="15240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14" name="Oval 30"/>
          <p:cNvSpPr>
            <a:spLocks noChangeArrowheads="1"/>
          </p:cNvSpPr>
          <p:nvPr/>
        </p:nvSpPr>
        <p:spPr bwMode="auto">
          <a:xfrm>
            <a:off x="15240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5" name="Oval 31"/>
          <p:cNvSpPr>
            <a:spLocks noChangeArrowheads="1"/>
          </p:cNvSpPr>
          <p:nvPr/>
        </p:nvSpPr>
        <p:spPr bwMode="auto">
          <a:xfrm>
            <a:off x="12954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6" name="Oval 32"/>
          <p:cNvSpPr>
            <a:spLocks noChangeArrowheads="1"/>
          </p:cNvSpPr>
          <p:nvPr/>
        </p:nvSpPr>
        <p:spPr bwMode="auto">
          <a:xfrm>
            <a:off x="12192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7" name="Oval 33"/>
          <p:cNvSpPr>
            <a:spLocks noChangeArrowheads="1"/>
          </p:cNvSpPr>
          <p:nvPr/>
        </p:nvSpPr>
        <p:spPr bwMode="auto">
          <a:xfrm>
            <a:off x="3400425" y="49149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8" name="Oval 34"/>
          <p:cNvSpPr>
            <a:spLocks noChangeArrowheads="1"/>
          </p:cNvSpPr>
          <p:nvPr/>
        </p:nvSpPr>
        <p:spPr bwMode="auto">
          <a:xfrm>
            <a:off x="3400425" y="62865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9" name="Oval 35"/>
          <p:cNvSpPr>
            <a:spLocks noChangeArrowheads="1"/>
          </p:cNvSpPr>
          <p:nvPr/>
        </p:nvSpPr>
        <p:spPr bwMode="auto">
          <a:xfrm>
            <a:off x="3743325" y="49244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20" name="Oval 36"/>
          <p:cNvSpPr>
            <a:spLocks noChangeArrowheads="1"/>
          </p:cNvSpPr>
          <p:nvPr/>
        </p:nvSpPr>
        <p:spPr bwMode="auto">
          <a:xfrm>
            <a:off x="3743325" y="62960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1" name="Oval 37"/>
          <p:cNvSpPr>
            <a:spLocks noChangeArrowheads="1"/>
          </p:cNvSpPr>
          <p:nvPr/>
        </p:nvSpPr>
        <p:spPr bwMode="auto">
          <a:xfrm>
            <a:off x="4057650" y="49149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2" name="Oval 38"/>
          <p:cNvSpPr>
            <a:spLocks noChangeArrowheads="1"/>
          </p:cNvSpPr>
          <p:nvPr/>
        </p:nvSpPr>
        <p:spPr bwMode="auto">
          <a:xfrm>
            <a:off x="4057650" y="62865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3" name="Oval 39"/>
          <p:cNvSpPr>
            <a:spLocks noChangeArrowheads="1"/>
          </p:cNvSpPr>
          <p:nvPr/>
        </p:nvSpPr>
        <p:spPr bwMode="auto">
          <a:xfrm rot="-1512507">
            <a:off x="6172200" y="3200400"/>
            <a:ext cx="609600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4" name="Oval 40"/>
          <p:cNvSpPr>
            <a:spLocks noChangeArrowheads="1"/>
          </p:cNvSpPr>
          <p:nvPr/>
        </p:nvSpPr>
        <p:spPr bwMode="auto">
          <a:xfrm>
            <a:off x="6448425" y="63246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5" name="Oval 41"/>
          <p:cNvSpPr>
            <a:spLocks noChangeArrowheads="1"/>
          </p:cNvSpPr>
          <p:nvPr/>
        </p:nvSpPr>
        <p:spPr bwMode="auto">
          <a:xfrm rot="-1179527">
            <a:off x="7162800" y="3200400"/>
            <a:ext cx="542925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6" name="Oval 42"/>
          <p:cNvSpPr>
            <a:spLocks noChangeArrowheads="1"/>
          </p:cNvSpPr>
          <p:nvPr/>
        </p:nvSpPr>
        <p:spPr bwMode="auto">
          <a:xfrm>
            <a:off x="7343775" y="63722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29" name="Oval 45"/>
          <p:cNvSpPr>
            <a:spLocks noChangeArrowheads="1"/>
          </p:cNvSpPr>
          <p:nvPr/>
        </p:nvSpPr>
        <p:spPr bwMode="auto">
          <a:xfrm rot="-1885057">
            <a:off x="8048625" y="3200400"/>
            <a:ext cx="542925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30" name="Oval 46"/>
          <p:cNvSpPr>
            <a:spLocks noChangeArrowheads="1"/>
          </p:cNvSpPr>
          <p:nvPr/>
        </p:nvSpPr>
        <p:spPr bwMode="auto">
          <a:xfrm>
            <a:off x="8229600" y="638175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0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0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5" grpId="0" animBg="1" autoUpdateAnimBg="0"/>
      <p:bldP spid="400393" grpId="0" animBg="1" autoUpdateAnimBg="0"/>
      <p:bldP spid="400394" grpId="0" animBg="1" autoUpdateAnimBg="0"/>
      <p:bldP spid="400397" grpId="0" animBg="1" autoUpdateAnimBg="0"/>
      <p:bldP spid="400391" grpId="0" animBg="1" autoUpdateAnimBg="0"/>
      <p:bldP spid="400398" grpId="0" animBg="1" autoUpdateAnimBg="0"/>
      <p:bldP spid="400399" grpId="0" animBg="1" autoUpdateAnimBg="0"/>
      <p:bldP spid="400401" grpId="0" animBg="1" autoUpdateAnimBg="0"/>
      <p:bldP spid="400403" grpId="0" animBg="1" autoUpdateAnimBg="0"/>
      <p:bldP spid="400404" grpId="0" animBg="1" autoUpdateAnimBg="0"/>
      <p:bldP spid="400406" grpId="0" animBg="1" autoUpdateAnimBg="0"/>
      <p:bldP spid="400407" grpId="0" animBg="1" autoUpdateAnimBg="0"/>
      <p:bldP spid="400408" grpId="0" animBg="1" autoUpdateAnimBg="0"/>
      <p:bldP spid="400400" grpId="0" animBg="1" autoUpdateAnimBg="0"/>
      <p:bldP spid="400405" grpId="0" animBg="1" autoUpdateAnimBg="0"/>
      <p:bldP spid="400409" grpId="0" animBg="1" autoUpdateAnimBg="0"/>
      <p:bldP spid="400410" grpId="0" animBg="1" autoUpdateAnimBg="0"/>
      <p:bldP spid="400411" grpId="0" animBg="1"/>
      <p:bldP spid="400412" grpId="0" animBg="1"/>
      <p:bldP spid="400413" grpId="0" animBg="1" autoUpdateAnimBg="0"/>
      <p:bldP spid="400414" grpId="0" animBg="1"/>
      <p:bldP spid="400415" grpId="0" animBg="1"/>
      <p:bldP spid="400416" grpId="0" animBg="1"/>
      <p:bldP spid="400417" grpId="0" animBg="1"/>
      <p:bldP spid="400418" grpId="0" animBg="1"/>
      <p:bldP spid="400419" grpId="0" animBg="1" autoUpdateAnimBg="0"/>
      <p:bldP spid="400420" grpId="0" animBg="1"/>
      <p:bldP spid="400421" grpId="0" animBg="1"/>
      <p:bldP spid="400422" grpId="0" animBg="1"/>
      <p:bldP spid="400423" grpId="0" animBg="1"/>
      <p:bldP spid="400424" grpId="0" animBg="1"/>
      <p:bldP spid="400425" grpId="0" animBg="1"/>
      <p:bldP spid="400426" grpId="0" animBg="1" autoUpdateAnimBg="0"/>
      <p:bldP spid="400429" grpId="0" animBg="1" autoUpdateAnimBg="0"/>
      <p:bldP spid="40043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6" name="AutoShape 10"/>
          <p:cNvSpPr>
            <a:spLocks noChangeArrowheads="1"/>
          </p:cNvSpPr>
          <p:nvPr/>
        </p:nvSpPr>
        <p:spPr bwMode="auto">
          <a:xfrm>
            <a:off x="3586163" y="609600"/>
            <a:ext cx="5557837" cy="17494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thermiques comportent </a:t>
            </a:r>
          </a:p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eux aussi une partie commande </a:t>
            </a:r>
          </a:p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et une partie puissance.</a:t>
            </a:r>
          </a:p>
        </p:txBody>
      </p:sp>
      <p:sp>
        <p:nvSpPr>
          <p:cNvPr id="403458" name="Rectangle 2"/>
          <p:cNvSpPr>
            <a:spLocks noChangeArrowheads="1"/>
          </p:cNvSpPr>
          <p:nvPr/>
        </p:nvSpPr>
        <p:spPr bwMode="auto">
          <a:xfrm>
            <a:off x="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  <a:b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thermique...</a:t>
            </a:r>
          </a:p>
        </p:txBody>
      </p:sp>
      <p:pic>
        <p:nvPicPr>
          <p:cNvPr id="4034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733800"/>
            <a:ext cx="19240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0" name="Text Box 4"/>
          <p:cNvSpPr txBox="1">
            <a:spLocks noChangeArrowheads="1"/>
          </p:cNvSpPr>
          <p:nvPr/>
        </p:nvSpPr>
        <p:spPr bwMode="auto">
          <a:xfrm>
            <a:off x="400050" y="6400800"/>
            <a:ext cx="180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0.11 / 16A</a:t>
            </a:r>
          </a:p>
        </p:txBody>
      </p:sp>
      <p:pic>
        <p:nvPicPr>
          <p:cNvPr id="40346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3733800"/>
            <a:ext cx="2286000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2" name="Text Box 6"/>
          <p:cNvSpPr txBox="1">
            <a:spLocks noChangeArrowheads="1"/>
          </p:cNvSpPr>
          <p:nvPr/>
        </p:nvSpPr>
        <p:spPr bwMode="auto">
          <a:xfrm>
            <a:off x="2971800" y="6400800"/>
            <a:ext cx="180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0.4 / 150A</a:t>
            </a:r>
            <a:endParaRPr kumimoji="0" lang="fr-FR" sz="2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346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1763" y="3319463"/>
            <a:ext cx="3932237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4" name="Text Box 8"/>
          <p:cNvSpPr txBox="1">
            <a:spLocks noChangeArrowheads="1"/>
          </p:cNvSpPr>
          <p:nvPr/>
        </p:nvSpPr>
        <p:spPr bwMode="auto">
          <a:xfrm>
            <a:off x="6248400" y="6400800"/>
            <a:ext cx="171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30 / 800A</a:t>
            </a:r>
          </a:p>
        </p:txBody>
      </p:sp>
      <p:sp>
        <p:nvSpPr>
          <p:cNvPr id="403467" name="AutoShape 11"/>
          <p:cNvSpPr>
            <a:spLocks noChangeArrowheads="1"/>
          </p:cNvSpPr>
          <p:nvPr/>
        </p:nvSpPr>
        <p:spPr bwMode="auto">
          <a:xfrm>
            <a:off x="533400" y="2438400"/>
            <a:ext cx="4130675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bornes de puissance.</a:t>
            </a:r>
          </a:p>
        </p:txBody>
      </p:sp>
      <p:sp>
        <p:nvSpPr>
          <p:cNvPr id="403468" name="Line 12"/>
          <p:cNvSpPr>
            <a:spLocks noChangeShapeType="1"/>
          </p:cNvSpPr>
          <p:nvPr/>
        </p:nvSpPr>
        <p:spPr bwMode="auto">
          <a:xfrm>
            <a:off x="1524000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69" name="Line 13"/>
          <p:cNvSpPr>
            <a:spLocks noChangeShapeType="1"/>
          </p:cNvSpPr>
          <p:nvPr/>
        </p:nvSpPr>
        <p:spPr bwMode="auto">
          <a:xfrm>
            <a:off x="1743075" y="3027363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0" name="Line 14"/>
          <p:cNvSpPr>
            <a:spLocks noChangeShapeType="1"/>
          </p:cNvSpPr>
          <p:nvPr/>
        </p:nvSpPr>
        <p:spPr bwMode="auto">
          <a:xfrm>
            <a:off x="2016125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1" name="Line 15"/>
          <p:cNvSpPr>
            <a:spLocks noChangeShapeType="1"/>
          </p:cNvSpPr>
          <p:nvPr/>
        </p:nvSpPr>
        <p:spPr bwMode="auto">
          <a:xfrm>
            <a:off x="2976563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2" name="Line 16"/>
          <p:cNvSpPr>
            <a:spLocks noChangeShapeType="1"/>
          </p:cNvSpPr>
          <p:nvPr/>
        </p:nvSpPr>
        <p:spPr bwMode="auto">
          <a:xfrm>
            <a:off x="3382963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3" name="Line 17"/>
          <p:cNvSpPr>
            <a:spLocks noChangeShapeType="1"/>
          </p:cNvSpPr>
          <p:nvPr/>
        </p:nvSpPr>
        <p:spPr bwMode="auto">
          <a:xfrm>
            <a:off x="3808413" y="3027363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4" name="Line 18"/>
          <p:cNvSpPr>
            <a:spLocks noChangeShapeType="1"/>
          </p:cNvSpPr>
          <p:nvPr/>
        </p:nvSpPr>
        <p:spPr bwMode="auto">
          <a:xfrm>
            <a:off x="4660900" y="3006725"/>
            <a:ext cx="992188" cy="5588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5" name="Line 19"/>
          <p:cNvSpPr>
            <a:spLocks noChangeShapeType="1"/>
          </p:cNvSpPr>
          <p:nvPr/>
        </p:nvSpPr>
        <p:spPr bwMode="auto">
          <a:xfrm>
            <a:off x="4681538" y="2844800"/>
            <a:ext cx="2025650" cy="700088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6" name="Line 20"/>
          <p:cNvSpPr>
            <a:spLocks noChangeShapeType="1"/>
          </p:cNvSpPr>
          <p:nvPr/>
        </p:nvSpPr>
        <p:spPr bwMode="auto">
          <a:xfrm>
            <a:off x="4764088" y="2722563"/>
            <a:ext cx="2897187" cy="741362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520700" y="2971800"/>
            <a:ext cx="1079500" cy="3251200"/>
            <a:chOff x="328" y="1872"/>
            <a:chExt cx="680" cy="2048"/>
          </a:xfrm>
        </p:grpSpPr>
        <p:sp>
          <p:nvSpPr>
            <p:cNvPr id="45100" name="Freeform 21"/>
            <p:cNvSpPr>
              <a:spLocks/>
            </p:cNvSpPr>
            <p:nvPr/>
          </p:nvSpPr>
          <p:spPr bwMode="auto">
            <a:xfrm>
              <a:off x="328" y="1872"/>
              <a:ext cx="296" cy="1912"/>
            </a:xfrm>
            <a:custGeom>
              <a:avLst/>
              <a:gdLst>
                <a:gd name="T0" fmla="*/ 56 w 296"/>
                <a:gd name="T1" fmla="*/ 0 h 1912"/>
                <a:gd name="T2" fmla="*/ 8 w 296"/>
                <a:gd name="T3" fmla="*/ 1488 h 1912"/>
                <a:gd name="T4" fmla="*/ 104 w 296"/>
                <a:gd name="T5" fmla="*/ 1872 h 1912"/>
                <a:gd name="T6" fmla="*/ 296 w 296"/>
                <a:gd name="T7" fmla="*/ 1728 h 19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6"/>
                <a:gd name="T13" fmla="*/ 0 h 1912"/>
                <a:gd name="T14" fmla="*/ 296 w 296"/>
                <a:gd name="T15" fmla="*/ 1912 h 19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6" h="1912">
                  <a:moveTo>
                    <a:pt x="56" y="0"/>
                  </a:moveTo>
                  <a:cubicBezTo>
                    <a:pt x="28" y="588"/>
                    <a:pt x="0" y="1176"/>
                    <a:pt x="8" y="1488"/>
                  </a:cubicBezTo>
                  <a:cubicBezTo>
                    <a:pt x="16" y="1800"/>
                    <a:pt x="56" y="1832"/>
                    <a:pt x="104" y="1872"/>
                  </a:cubicBezTo>
                  <a:cubicBezTo>
                    <a:pt x="152" y="1912"/>
                    <a:pt x="224" y="1820"/>
                    <a:pt x="296" y="172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101" name="Freeform 22"/>
            <p:cNvSpPr>
              <a:spLocks/>
            </p:cNvSpPr>
            <p:nvPr/>
          </p:nvSpPr>
          <p:spPr bwMode="auto">
            <a:xfrm>
              <a:off x="336" y="3552"/>
              <a:ext cx="480" cy="320"/>
            </a:xfrm>
            <a:custGeom>
              <a:avLst/>
              <a:gdLst>
                <a:gd name="T0" fmla="*/ 0 w 432"/>
                <a:gd name="T1" fmla="*/ 0 h 224"/>
                <a:gd name="T2" fmla="*/ 73 w 432"/>
                <a:gd name="T3" fmla="*/ 799 h 224"/>
                <a:gd name="T4" fmla="*/ 367 w 432"/>
                <a:gd name="T5" fmla="*/ 799 h 224"/>
                <a:gd name="T6" fmla="*/ 658 w 432"/>
                <a:gd name="T7" fmla="*/ 201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224"/>
                <a:gd name="T14" fmla="*/ 432 w 432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224">
                  <a:moveTo>
                    <a:pt x="0" y="0"/>
                  </a:moveTo>
                  <a:cubicBezTo>
                    <a:pt x="4" y="80"/>
                    <a:pt x="8" y="160"/>
                    <a:pt x="48" y="192"/>
                  </a:cubicBezTo>
                  <a:cubicBezTo>
                    <a:pt x="88" y="224"/>
                    <a:pt x="176" y="216"/>
                    <a:pt x="240" y="192"/>
                  </a:cubicBezTo>
                  <a:cubicBezTo>
                    <a:pt x="304" y="168"/>
                    <a:pt x="400" y="80"/>
                    <a:pt x="432" y="4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102" name="Freeform 23"/>
            <p:cNvSpPr>
              <a:spLocks/>
            </p:cNvSpPr>
            <p:nvPr/>
          </p:nvSpPr>
          <p:spPr bwMode="auto">
            <a:xfrm>
              <a:off x="384" y="3648"/>
              <a:ext cx="624" cy="272"/>
            </a:xfrm>
            <a:custGeom>
              <a:avLst/>
              <a:gdLst>
                <a:gd name="T0" fmla="*/ 0 w 624"/>
                <a:gd name="T1" fmla="*/ 315 h 224"/>
                <a:gd name="T2" fmla="*/ 96 w 624"/>
                <a:gd name="T3" fmla="*/ 418 h 224"/>
                <a:gd name="T4" fmla="*/ 528 w 624"/>
                <a:gd name="T5" fmla="*/ 418 h 224"/>
                <a:gd name="T6" fmla="*/ 624 w 624"/>
                <a:gd name="T7" fmla="*/ 0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24"/>
                <a:gd name="T14" fmla="*/ 624 w 624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24">
                  <a:moveTo>
                    <a:pt x="0" y="144"/>
                  </a:moveTo>
                  <a:cubicBezTo>
                    <a:pt x="4" y="164"/>
                    <a:pt x="8" y="184"/>
                    <a:pt x="96" y="192"/>
                  </a:cubicBezTo>
                  <a:cubicBezTo>
                    <a:pt x="184" y="200"/>
                    <a:pt x="440" y="224"/>
                    <a:pt x="528" y="192"/>
                  </a:cubicBezTo>
                  <a:cubicBezTo>
                    <a:pt x="616" y="160"/>
                    <a:pt x="608" y="32"/>
                    <a:pt x="624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2298700" y="3048000"/>
            <a:ext cx="1663700" cy="3429000"/>
            <a:chOff x="1448" y="1920"/>
            <a:chExt cx="1048" cy="2160"/>
          </a:xfrm>
        </p:grpSpPr>
        <p:sp>
          <p:nvSpPr>
            <p:cNvPr id="45097" name="Freeform 24"/>
            <p:cNvSpPr>
              <a:spLocks/>
            </p:cNvSpPr>
            <p:nvPr/>
          </p:nvSpPr>
          <p:spPr bwMode="auto">
            <a:xfrm>
              <a:off x="1448" y="1920"/>
              <a:ext cx="520" cy="2000"/>
            </a:xfrm>
            <a:custGeom>
              <a:avLst/>
              <a:gdLst>
                <a:gd name="T0" fmla="*/ 88 w 520"/>
                <a:gd name="T1" fmla="*/ 0 h 2000"/>
                <a:gd name="T2" fmla="*/ 40 w 520"/>
                <a:gd name="T3" fmla="*/ 912 h 2000"/>
                <a:gd name="T4" fmla="*/ 40 w 520"/>
                <a:gd name="T5" fmla="*/ 1680 h 2000"/>
                <a:gd name="T6" fmla="*/ 280 w 520"/>
                <a:gd name="T7" fmla="*/ 1968 h 2000"/>
                <a:gd name="T8" fmla="*/ 520 w 520"/>
                <a:gd name="T9" fmla="*/ 1872 h 2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0"/>
                <a:gd name="T16" fmla="*/ 0 h 2000"/>
                <a:gd name="T17" fmla="*/ 520 w 520"/>
                <a:gd name="T18" fmla="*/ 2000 h 2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0" h="2000">
                  <a:moveTo>
                    <a:pt x="88" y="0"/>
                  </a:moveTo>
                  <a:cubicBezTo>
                    <a:pt x="68" y="316"/>
                    <a:pt x="48" y="632"/>
                    <a:pt x="40" y="912"/>
                  </a:cubicBezTo>
                  <a:cubicBezTo>
                    <a:pt x="32" y="1192"/>
                    <a:pt x="0" y="1504"/>
                    <a:pt x="40" y="1680"/>
                  </a:cubicBezTo>
                  <a:cubicBezTo>
                    <a:pt x="80" y="1856"/>
                    <a:pt x="200" y="1936"/>
                    <a:pt x="280" y="1968"/>
                  </a:cubicBezTo>
                  <a:cubicBezTo>
                    <a:pt x="360" y="2000"/>
                    <a:pt x="440" y="1936"/>
                    <a:pt x="520" y="1872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8" name="Freeform 25"/>
            <p:cNvSpPr>
              <a:spLocks/>
            </p:cNvSpPr>
            <p:nvPr/>
          </p:nvSpPr>
          <p:spPr bwMode="auto">
            <a:xfrm>
              <a:off x="1584" y="3792"/>
              <a:ext cx="624" cy="240"/>
            </a:xfrm>
            <a:custGeom>
              <a:avLst/>
              <a:gdLst>
                <a:gd name="T0" fmla="*/ 0 w 576"/>
                <a:gd name="T1" fmla="*/ 0 h 192"/>
                <a:gd name="T2" fmla="*/ 331 w 576"/>
                <a:gd name="T3" fmla="*/ 469 h 192"/>
                <a:gd name="T4" fmla="*/ 793 w 576"/>
                <a:gd name="T5" fmla="*/ 0 h 192"/>
                <a:gd name="T6" fmla="*/ 0 60000 65536"/>
                <a:gd name="T7" fmla="*/ 0 60000 65536"/>
                <a:gd name="T8" fmla="*/ 0 60000 65536"/>
                <a:gd name="T9" fmla="*/ 0 w 576"/>
                <a:gd name="T10" fmla="*/ 0 h 192"/>
                <a:gd name="T11" fmla="*/ 576 w 57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192">
                  <a:moveTo>
                    <a:pt x="0" y="0"/>
                  </a:moveTo>
                  <a:cubicBezTo>
                    <a:pt x="72" y="96"/>
                    <a:pt x="144" y="192"/>
                    <a:pt x="240" y="192"/>
                  </a:cubicBezTo>
                  <a:cubicBezTo>
                    <a:pt x="336" y="192"/>
                    <a:pt x="456" y="96"/>
                    <a:pt x="576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9" name="Freeform 26"/>
            <p:cNvSpPr>
              <a:spLocks/>
            </p:cNvSpPr>
            <p:nvPr/>
          </p:nvSpPr>
          <p:spPr bwMode="auto">
            <a:xfrm>
              <a:off x="1536" y="3744"/>
              <a:ext cx="960" cy="336"/>
            </a:xfrm>
            <a:custGeom>
              <a:avLst/>
              <a:gdLst>
                <a:gd name="T0" fmla="*/ 0 w 960"/>
                <a:gd name="T1" fmla="*/ 0 h 336"/>
                <a:gd name="T2" fmla="*/ 144 w 960"/>
                <a:gd name="T3" fmla="*/ 240 h 336"/>
                <a:gd name="T4" fmla="*/ 384 w 960"/>
                <a:gd name="T5" fmla="*/ 336 h 336"/>
                <a:gd name="T6" fmla="*/ 864 w 960"/>
                <a:gd name="T7" fmla="*/ 240 h 336"/>
                <a:gd name="T8" fmla="*/ 960 w 960"/>
                <a:gd name="T9" fmla="*/ 144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0"/>
                <a:gd name="T16" fmla="*/ 0 h 336"/>
                <a:gd name="T17" fmla="*/ 960 w 960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0" h="336">
                  <a:moveTo>
                    <a:pt x="0" y="0"/>
                  </a:moveTo>
                  <a:cubicBezTo>
                    <a:pt x="40" y="92"/>
                    <a:pt x="80" y="184"/>
                    <a:pt x="144" y="240"/>
                  </a:cubicBezTo>
                  <a:cubicBezTo>
                    <a:pt x="208" y="296"/>
                    <a:pt x="264" y="336"/>
                    <a:pt x="384" y="336"/>
                  </a:cubicBezTo>
                  <a:cubicBezTo>
                    <a:pt x="504" y="336"/>
                    <a:pt x="768" y="272"/>
                    <a:pt x="864" y="240"/>
                  </a:cubicBezTo>
                  <a:cubicBezTo>
                    <a:pt x="960" y="208"/>
                    <a:pt x="960" y="176"/>
                    <a:pt x="960" y="144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" name="Group 43"/>
          <p:cNvGrpSpPr>
            <a:grpSpLocks/>
          </p:cNvGrpSpPr>
          <p:nvPr/>
        </p:nvGrpSpPr>
        <p:grpSpPr bwMode="auto">
          <a:xfrm>
            <a:off x="4343400" y="3048000"/>
            <a:ext cx="3733800" cy="3771900"/>
            <a:chOff x="2736" y="1920"/>
            <a:chExt cx="2352" cy="2376"/>
          </a:xfrm>
        </p:grpSpPr>
        <p:sp>
          <p:nvSpPr>
            <p:cNvPr id="45094" name="Freeform 34"/>
            <p:cNvSpPr>
              <a:spLocks/>
            </p:cNvSpPr>
            <p:nvPr/>
          </p:nvSpPr>
          <p:spPr bwMode="auto">
            <a:xfrm>
              <a:off x="2736" y="1920"/>
              <a:ext cx="912" cy="2256"/>
            </a:xfrm>
            <a:custGeom>
              <a:avLst/>
              <a:gdLst>
                <a:gd name="T0" fmla="*/ 0 w 912"/>
                <a:gd name="T1" fmla="*/ 0 h 2320"/>
                <a:gd name="T2" fmla="*/ 192 w 912"/>
                <a:gd name="T3" fmla="*/ 257 h 2320"/>
                <a:gd name="T4" fmla="*/ 288 w 912"/>
                <a:gd name="T5" fmla="*/ 729 h 2320"/>
                <a:gd name="T6" fmla="*/ 336 w 912"/>
                <a:gd name="T7" fmla="*/ 1588 h 2320"/>
                <a:gd name="T8" fmla="*/ 576 w 912"/>
                <a:gd name="T9" fmla="*/ 2017 h 2320"/>
                <a:gd name="T10" fmla="*/ 912 w 912"/>
                <a:gd name="T11" fmla="*/ 1931 h 23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2"/>
                <a:gd name="T19" fmla="*/ 0 h 2320"/>
                <a:gd name="T20" fmla="*/ 912 w 912"/>
                <a:gd name="T21" fmla="*/ 2320 h 23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2" h="2320">
                  <a:moveTo>
                    <a:pt x="0" y="0"/>
                  </a:moveTo>
                  <a:cubicBezTo>
                    <a:pt x="72" y="76"/>
                    <a:pt x="144" y="152"/>
                    <a:pt x="192" y="288"/>
                  </a:cubicBezTo>
                  <a:cubicBezTo>
                    <a:pt x="240" y="424"/>
                    <a:pt x="264" y="568"/>
                    <a:pt x="288" y="816"/>
                  </a:cubicBezTo>
                  <a:cubicBezTo>
                    <a:pt x="312" y="1064"/>
                    <a:pt x="288" y="1536"/>
                    <a:pt x="336" y="1776"/>
                  </a:cubicBezTo>
                  <a:cubicBezTo>
                    <a:pt x="384" y="2016"/>
                    <a:pt x="480" y="2192"/>
                    <a:pt x="576" y="2256"/>
                  </a:cubicBezTo>
                  <a:cubicBezTo>
                    <a:pt x="672" y="2320"/>
                    <a:pt x="792" y="2240"/>
                    <a:pt x="912" y="216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5" name="Freeform 39"/>
            <p:cNvSpPr>
              <a:spLocks/>
            </p:cNvSpPr>
            <p:nvPr/>
          </p:nvSpPr>
          <p:spPr bwMode="auto">
            <a:xfrm>
              <a:off x="3216" y="4032"/>
              <a:ext cx="1152" cy="248"/>
            </a:xfrm>
            <a:custGeom>
              <a:avLst/>
              <a:gdLst>
                <a:gd name="T0" fmla="*/ 0 w 1152"/>
                <a:gd name="T1" fmla="*/ 0 h 248"/>
                <a:gd name="T2" fmla="*/ 96 w 1152"/>
                <a:gd name="T3" fmla="*/ 96 h 248"/>
                <a:gd name="T4" fmla="*/ 528 w 1152"/>
                <a:gd name="T5" fmla="*/ 240 h 248"/>
                <a:gd name="T6" fmla="*/ 1152 w 1152"/>
                <a:gd name="T7" fmla="*/ 48 h 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248"/>
                <a:gd name="T14" fmla="*/ 1152 w 1152"/>
                <a:gd name="T15" fmla="*/ 248 h 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248">
                  <a:moveTo>
                    <a:pt x="0" y="0"/>
                  </a:moveTo>
                  <a:cubicBezTo>
                    <a:pt x="4" y="28"/>
                    <a:pt x="8" y="56"/>
                    <a:pt x="96" y="96"/>
                  </a:cubicBezTo>
                  <a:cubicBezTo>
                    <a:pt x="184" y="136"/>
                    <a:pt x="352" y="248"/>
                    <a:pt x="528" y="240"/>
                  </a:cubicBezTo>
                  <a:cubicBezTo>
                    <a:pt x="704" y="232"/>
                    <a:pt x="928" y="140"/>
                    <a:pt x="1152" y="4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6" name="Freeform 40"/>
            <p:cNvSpPr>
              <a:spLocks/>
            </p:cNvSpPr>
            <p:nvPr/>
          </p:nvSpPr>
          <p:spPr bwMode="auto">
            <a:xfrm>
              <a:off x="3592" y="4128"/>
              <a:ext cx="1496" cy="168"/>
            </a:xfrm>
            <a:custGeom>
              <a:avLst/>
              <a:gdLst>
                <a:gd name="T0" fmla="*/ 8 w 1496"/>
                <a:gd name="T1" fmla="*/ 144 h 168"/>
                <a:gd name="T2" fmla="*/ 200 w 1496"/>
                <a:gd name="T3" fmla="*/ 144 h 168"/>
                <a:gd name="T4" fmla="*/ 1208 w 1496"/>
                <a:gd name="T5" fmla="*/ 144 h 168"/>
                <a:gd name="T6" fmla="*/ 1496 w 1496"/>
                <a:gd name="T7" fmla="*/ 0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96"/>
                <a:gd name="T13" fmla="*/ 0 h 168"/>
                <a:gd name="T14" fmla="*/ 1496 w 1496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96" h="168">
                  <a:moveTo>
                    <a:pt x="8" y="144"/>
                  </a:moveTo>
                  <a:cubicBezTo>
                    <a:pt x="4" y="144"/>
                    <a:pt x="0" y="144"/>
                    <a:pt x="200" y="144"/>
                  </a:cubicBezTo>
                  <a:cubicBezTo>
                    <a:pt x="400" y="144"/>
                    <a:pt x="992" y="168"/>
                    <a:pt x="1208" y="144"/>
                  </a:cubicBezTo>
                  <a:cubicBezTo>
                    <a:pt x="1424" y="120"/>
                    <a:pt x="1460" y="60"/>
                    <a:pt x="1496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3500" name="AutoShape 44"/>
          <p:cNvSpPr>
            <a:spLocks noChangeArrowheads="1"/>
          </p:cNvSpPr>
          <p:nvPr/>
        </p:nvSpPr>
        <p:spPr bwMode="auto">
          <a:xfrm>
            <a:off x="4794250" y="2438400"/>
            <a:ext cx="4305300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bornes de commande.</a:t>
            </a:r>
          </a:p>
        </p:txBody>
      </p:sp>
      <p:cxnSp>
        <p:nvCxnSpPr>
          <p:cNvPr id="403501" name="AutoShape 45"/>
          <p:cNvCxnSpPr>
            <a:cxnSpLocks noChangeShapeType="1"/>
          </p:cNvCxnSpPr>
          <p:nvPr/>
        </p:nvCxnSpPr>
        <p:spPr bwMode="auto">
          <a:xfrm rot="10800000" flipV="1">
            <a:off x="1447800" y="3040063"/>
            <a:ext cx="4075113" cy="2147887"/>
          </a:xfrm>
          <a:prstGeom prst="curvedConnector3">
            <a:avLst>
              <a:gd name="adj1" fmla="val 49981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cxnSp>
        <p:nvCxnSpPr>
          <p:cNvPr id="403504" name="AutoShape 48"/>
          <p:cNvCxnSpPr>
            <a:cxnSpLocks noChangeShapeType="1"/>
          </p:cNvCxnSpPr>
          <p:nvPr/>
        </p:nvCxnSpPr>
        <p:spPr bwMode="auto">
          <a:xfrm rot="5400000">
            <a:off x="3867944" y="3101181"/>
            <a:ext cx="2395538" cy="2054225"/>
          </a:xfrm>
          <a:prstGeom prst="curvedConnector3">
            <a:avLst>
              <a:gd name="adj1" fmla="val 49968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cxnSp>
        <p:nvCxnSpPr>
          <p:cNvPr id="403505" name="AutoShape 49"/>
          <p:cNvCxnSpPr>
            <a:cxnSpLocks noChangeShapeType="1"/>
            <a:stCxn id="403500" idx="2"/>
          </p:cNvCxnSpPr>
          <p:nvPr/>
        </p:nvCxnSpPr>
        <p:spPr bwMode="auto">
          <a:xfrm rot="16200000" flipH="1">
            <a:off x="6551612" y="3414713"/>
            <a:ext cx="2316163" cy="1525588"/>
          </a:xfrm>
          <a:prstGeom prst="curvedConnector3">
            <a:avLst>
              <a:gd name="adj1" fmla="val 49968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sp>
        <p:nvSpPr>
          <p:cNvPr id="403506" name="Oval 50"/>
          <p:cNvSpPr>
            <a:spLocks noChangeArrowheads="1"/>
          </p:cNvSpPr>
          <p:nvPr/>
        </p:nvSpPr>
        <p:spPr bwMode="auto">
          <a:xfrm>
            <a:off x="762000" y="52578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7" name="Oval 51"/>
          <p:cNvSpPr>
            <a:spLocks noChangeArrowheads="1"/>
          </p:cNvSpPr>
          <p:nvPr/>
        </p:nvSpPr>
        <p:spPr bwMode="auto">
          <a:xfrm>
            <a:off x="3200400" y="51816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8" name="Oval 52"/>
          <p:cNvSpPr>
            <a:spLocks noChangeArrowheads="1"/>
          </p:cNvSpPr>
          <p:nvPr/>
        </p:nvSpPr>
        <p:spPr bwMode="auto">
          <a:xfrm>
            <a:off x="7620000" y="52578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9" name="AutoShape 53"/>
          <p:cNvSpPr>
            <a:spLocks noChangeArrowheads="1"/>
          </p:cNvSpPr>
          <p:nvPr/>
        </p:nvSpPr>
        <p:spPr bwMode="auto">
          <a:xfrm>
            <a:off x="0" y="1828800"/>
            <a:ext cx="4113213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 réglage de In moteur.</a:t>
            </a:r>
          </a:p>
        </p:txBody>
      </p:sp>
      <p:cxnSp>
        <p:nvCxnSpPr>
          <p:cNvPr id="403510" name="AutoShape 54"/>
          <p:cNvCxnSpPr>
            <a:cxnSpLocks noChangeShapeType="1"/>
          </p:cNvCxnSpPr>
          <p:nvPr/>
        </p:nvCxnSpPr>
        <p:spPr bwMode="auto">
          <a:xfrm rot="16200000" flipH="1">
            <a:off x="246856" y="2890045"/>
            <a:ext cx="2327275" cy="1179512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  <p:cxnSp>
        <p:nvCxnSpPr>
          <p:cNvPr id="403511" name="AutoShape 55"/>
          <p:cNvCxnSpPr>
            <a:cxnSpLocks noChangeShapeType="1"/>
            <a:stCxn id="403509" idx="3"/>
          </p:cNvCxnSpPr>
          <p:nvPr/>
        </p:nvCxnSpPr>
        <p:spPr bwMode="auto">
          <a:xfrm rot="16200000" flipH="1">
            <a:off x="1576387" y="2817813"/>
            <a:ext cx="2424113" cy="1462088"/>
          </a:xfrm>
          <a:prstGeom prst="curvedConnector3">
            <a:avLst>
              <a:gd name="adj1" fmla="val 51472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  <p:cxnSp>
        <p:nvCxnSpPr>
          <p:cNvPr id="403512" name="AutoShape 56"/>
          <p:cNvCxnSpPr>
            <a:cxnSpLocks noChangeShapeType="1"/>
          </p:cNvCxnSpPr>
          <p:nvPr/>
        </p:nvCxnSpPr>
        <p:spPr bwMode="auto">
          <a:xfrm rot="16200000" flipH="1">
            <a:off x="3718719" y="2318544"/>
            <a:ext cx="2949575" cy="2833687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500"/>
                            </p:stCondLst>
                            <p:childTnLst>
                              <p:par>
                                <p:cTn id="17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000"/>
                            </p:stCondLst>
                            <p:childTnLst>
                              <p:par>
                                <p:cTn id="17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466" grpId="0" animBg="1" autoUpdateAnimBg="0"/>
      <p:bldP spid="403460" grpId="0" autoUpdateAnimBg="0"/>
      <p:bldP spid="403462" grpId="0" autoUpdateAnimBg="0"/>
      <p:bldP spid="403464" grpId="0" autoUpdateAnimBg="0"/>
      <p:bldP spid="403467" grpId="0" animBg="1" autoUpdateAnimBg="0"/>
      <p:bldP spid="403468" grpId="0" animBg="1"/>
      <p:bldP spid="403469" grpId="0" animBg="1"/>
      <p:bldP spid="403470" grpId="0" animBg="1"/>
      <p:bldP spid="403471" grpId="0" animBg="1"/>
      <p:bldP spid="403472" grpId="0" animBg="1"/>
      <p:bldP spid="403473" grpId="0" animBg="1"/>
      <p:bldP spid="403474" grpId="0" animBg="1"/>
      <p:bldP spid="403475" grpId="0" animBg="1"/>
      <p:bldP spid="403476" grpId="0" animBg="1"/>
      <p:bldP spid="403500" grpId="0" animBg="1" autoUpdateAnimBg="0"/>
      <p:bldP spid="403506" grpId="0" animBg="1"/>
      <p:bldP spid="403507" grpId="0" animBg="1"/>
      <p:bldP spid="403508" grpId="0" animBg="1"/>
      <p:bldP spid="403509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AutoShape 2"/>
          <p:cNvSpPr>
            <a:spLocks noChangeArrowheads="1"/>
          </p:cNvSpPr>
          <p:nvPr/>
        </p:nvSpPr>
        <p:spPr bwMode="auto">
          <a:xfrm>
            <a:off x="609600" y="828675"/>
            <a:ext cx="7924800" cy="1270000"/>
          </a:xfrm>
          <a:prstGeom prst="rightArrow">
            <a:avLst>
              <a:gd name="adj1" fmla="val 74713"/>
              <a:gd name="adj2" fmla="val 152302"/>
            </a:avLst>
          </a:prstGeom>
          <a:gradFill rotWithShape="0">
            <a:gsLst>
              <a:gs pos="0">
                <a:srgbClr val="339966"/>
              </a:gs>
              <a:gs pos="100000">
                <a:srgbClr val="3399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9966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Relais magnétique pour protéger les installations des dégâts occasionnés par des courts-circuits de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0,7 à 570 A. (en remplacement des fusibles)</a:t>
            </a:r>
          </a:p>
        </p:txBody>
      </p:sp>
      <p:sp>
        <p:nvSpPr>
          <p:cNvPr id="404493" name="Freeform 13"/>
          <p:cNvSpPr>
            <a:spLocks/>
          </p:cNvSpPr>
          <p:nvPr/>
        </p:nvSpPr>
        <p:spPr bwMode="auto">
          <a:xfrm>
            <a:off x="4572000" y="3124200"/>
            <a:ext cx="4584700" cy="3903663"/>
          </a:xfrm>
          <a:custGeom>
            <a:avLst/>
            <a:gdLst>
              <a:gd name="T0" fmla="*/ 2147483647 w 2809"/>
              <a:gd name="T1" fmla="*/ 2147483647 h 2360"/>
              <a:gd name="T2" fmla="*/ 2147483647 w 2809"/>
              <a:gd name="T3" fmla="*/ 2147483647 h 2360"/>
              <a:gd name="T4" fmla="*/ 2147483647 w 2809"/>
              <a:gd name="T5" fmla="*/ 2147483647 h 2360"/>
              <a:gd name="T6" fmla="*/ 2147483647 w 2809"/>
              <a:gd name="T7" fmla="*/ 2147483647 h 2360"/>
              <a:gd name="T8" fmla="*/ 2147483647 w 2809"/>
              <a:gd name="T9" fmla="*/ 2147483647 h 2360"/>
              <a:gd name="T10" fmla="*/ 2147483647 w 2809"/>
              <a:gd name="T11" fmla="*/ 2147483647 h 2360"/>
              <a:gd name="T12" fmla="*/ 2147483647 w 2809"/>
              <a:gd name="T13" fmla="*/ 2147483647 h 2360"/>
              <a:gd name="T14" fmla="*/ 2147483647 w 2809"/>
              <a:gd name="T15" fmla="*/ 2147483647 h 2360"/>
              <a:gd name="T16" fmla="*/ 2147483647 w 2809"/>
              <a:gd name="T17" fmla="*/ 2147483647 h 2360"/>
              <a:gd name="T18" fmla="*/ 2147483647 w 2809"/>
              <a:gd name="T19" fmla="*/ 2147483647 h 2360"/>
              <a:gd name="T20" fmla="*/ 2147483647 w 2809"/>
              <a:gd name="T21" fmla="*/ 2147483647 h 2360"/>
              <a:gd name="T22" fmla="*/ 2147483647 w 2809"/>
              <a:gd name="T23" fmla="*/ 2147483647 h 2360"/>
              <a:gd name="T24" fmla="*/ 2147483647 w 2809"/>
              <a:gd name="T25" fmla="*/ 0 h 2360"/>
              <a:gd name="T26" fmla="*/ 2147483647 w 2809"/>
              <a:gd name="T27" fmla="*/ 2147483647 h 2360"/>
              <a:gd name="T28" fmla="*/ 2147483647 w 2809"/>
              <a:gd name="T29" fmla="*/ 2147483647 h 2360"/>
              <a:gd name="T30" fmla="*/ 2147483647 w 2809"/>
              <a:gd name="T31" fmla="*/ 2147483647 h 2360"/>
              <a:gd name="T32" fmla="*/ 2147483647 w 2809"/>
              <a:gd name="T33" fmla="*/ 2147483647 h 2360"/>
              <a:gd name="T34" fmla="*/ 2147483647 w 2809"/>
              <a:gd name="T35" fmla="*/ 2147483647 h 2360"/>
              <a:gd name="T36" fmla="*/ 2147483647 w 2809"/>
              <a:gd name="T37" fmla="*/ 2147483647 h 2360"/>
              <a:gd name="T38" fmla="*/ 2147483647 w 2809"/>
              <a:gd name="T39" fmla="*/ 2147483647 h 2360"/>
              <a:gd name="T40" fmla="*/ 2147483647 w 2809"/>
              <a:gd name="T41" fmla="*/ 2147483647 h 2360"/>
              <a:gd name="T42" fmla="*/ 2147483647 w 2809"/>
              <a:gd name="T43" fmla="*/ 2147483647 h 2360"/>
              <a:gd name="T44" fmla="*/ 2147483647 w 2809"/>
              <a:gd name="T45" fmla="*/ 2147483647 h 2360"/>
              <a:gd name="T46" fmla="*/ 2147483647 w 2809"/>
              <a:gd name="T47" fmla="*/ 2147483647 h 2360"/>
              <a:gd name="T48" fmla="*/ 2147483647 w 2809"/>
              <a:gd name="T49" fmla="*/ 2147483647 h 2360"/>
              <a:gd name="T50" fmla="*/ 2147483647 w 2809"/>
              <a:gd name="T51" fmla="*/ 2147483647 h 2360"/>
              <a:gd name="T52" fmla="*/ 2147483647 w 2809"/>
              <a:gd name="T53" fmla="*/ 2147483647 h 2360"/>
              <a:gd name="T54" fmla="*/ 2147483647 w 2809"/>
              <a:gd name="T55" fmla="*/ 2147483647 h 2360"/>
              <a:gd name="T56" fmla="*/ 2147483647 w 2809"/>
              <a:gd name="T57" fmla="*/ 2147483647 h 2360"/>
              <a:gd name="T58" fmla="*/ 2147483647 w 2809"/>
              <a:gd name="T59" fmla="*/ 2147483647 h 236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809"/>
              <a:gd name="T91" fmla="*/ 0 h 2360"/>
              <a:gd name="T92" fmla="*/ 2809 w 2809"/>
              <a:gd name="T93" fmla="*/ 2360 h 236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809" h="2360">
                <a:moveTo>
                  <a:pt x="140" y="2324"/>
                </a:moveTo>
                <a:cubicBezTo>
                  <a:pt x="72" y="2218"/>
                  <a:pt x="157" y="2360"/>
                  <a:pt x="102" y="2234"/>
                </a:cubicBezTo>
                <a:cubicBezTo>
                  <a:pt x="96" y="2220"/>
                  <a:pt x="84" y="2209"/>
                  <a:pt x="76" y="2196"/>
                </a:cubicBezTo>
                <a:cubicBezTo>
                  <a:pt x="67" y="2180"/>
                  <a:pt x="58" y="2163"/>
                  <a:pt x="51" y="2145"/>
                </a:cubicBezTo>
                <a:cubicBezTo>
                  <a:pt x="41" y="2120"/>
                  <a:pt x="25" y="2068"/>
                  <a:pt x="25" y="2068"/>
                </a:cubicBezTo>
                <a:cubicBezTo>
                  <a:pt x="16" y="1863"/>
                  <a:pt x="0" y="1657"/>
                  <a:pt x="51" y="1455"/>
                </a:cubicBezTo>
                <a:cubicBezTo>
                  <a:pt x="55" y="1234"/>
                  <a:pt x="56" y="1012"/>
                  <a:pt x="64" y="791"/>
                </a:cubicBezTo>
                <a:cubicBezTo>
                  <a:pt x="64" y="778"/>
                  <a:pt x="73" y="766"/>
                  <a:pt x="76" y="753"/>
                </a:cubicBezTo>
                <a:cubicBezTo>
                  <a:pt x="86" y="713"/>
                  <a:pt x="111" y="590"/>
                  <a:pt x="140" y="561"/>
                </a:cubicBezTo>
                <a:cubicBezTo>
                  <a:pt x="162" y="539"/>
                  <a:pt x="199" y="535"/>
                  <a:pt x="217" y="510"/>
                </a:cubicBezTo>
                <a:cubicBezTo>
                  <a:pt x="287" y="416"/>
                  <a:pt x="334" y="309"/>
                  <a:pt x="383" y="204"/>
                </a:cubicBezTo>
                <a:cubicBezTo>
                  <a:pt x="403" y="162"/>
                  <a:pt x="413" y="117"/>
                  <a:pt x="434" y="76"/>
                </a:cubicBezTo>
                <a:cubicBezTo>
                  <a:pt x="448" y="49"/>
                  <a:pt x="485" y="0"/>
                  <a:pt x="485" y="0"/>
                </a:cubicBezTo>
                <a:cubicBezTo>
                  <a:pt x="591" y="4"/>
                  <a:pt x="698" y="10"/>
                  <a:pt x="804" y="12"/>
                </a:cubicBezTo>
                <a:cubicBezTo>
                  <a:pt x="1085" y="18"/>
                  <a:pt x="1366" y="15"/>
                  <a:pt x="1647" y="25"/>
                </a:cubicBezTo>
                <a:cubicBezTo>
                  <a:pt x="1863" y="33"/>
                  <a:pt x="2095" y="78"/>
                  <a:pt x="2311" y="102"/>
                </a:cubicBezTo>
                <a:cubicBezTo>
                  <a:pt x="2372" y="194"/>
                  <a:pt x="2493" y="221"/>
                  <a:pt x="2566" y="306"/>
                </a:cubicBezTo>
                <a:cubicBezTo>
                  <a:pt x="2588" y="332"/>
                  <a:pt x="2589" y="376"/>
                  <a:pt x="2617" y="395"/>
                </a:cubicBezTo>
                <a:cubicBezTo>
                  <a:pt x="2646" y="414"/>
                  <a:pt x="2685" y="404"/>
                  <a:pt x="2719" y="408"/>
                </a:cubicBezTo>
                <a:cubicBezTo>
                  <a:pt x="2735" y="439"/>
                  <a:pt x="2765" y="464"/>
                  <a:pt x="2770" y="498"/>
                </a:cubicBezTo>
                <a:cubicBezTo>
                  <a:pt x="2788" y="613"/>
                  <a:pt x="2789" y="725"/>
                  <a:pt x="2809" y="842"/>
                </a:cubicBezTo>
                <a:cubicBezTo>
                  <a:pt x="2801" y="1011"/>
                  <a:pt x="2787" y="1152"/>
                  <a:pt x="2770" y="1315"/>
                </a:cubicBezTo>
                <a:cubicBezTo>
                  <a:pt x="2761" y="1400"/>
                  <a:pt x="2745" y="1570"/>
                  <a:pt x="2745" y="1570"/>
                </a:cubicBezTo>
                <a:cubicBezTo>
                  <a:pt x="2738" y="1804"/>
                  <a:pt x="2777" y="1975"/>
                  <a:pt x="2655" y="2158"/>
                </a:cubicBezTo>
                <a:cubicBezTo>
                  <a:pt x="2651" y="2171"/>
                  <a:pt x="2649" y="2184"/>
                  <a:pt x="2643" y="2196"/>
                </a:cubicBezTo>
                <a:cubicBezTo>
                  <a:pt x="2583" y="2305"/>
                  <a:pt x="2577" y="2282"/>
                  <a:pt x="2451" y="2298"/>
                </a:cubicBezTo>
                <a:cubicBezTo>
                  <a:pt x="2310" y="2346"/>
                  <a:pt x="2004" y="2285"/>
                  <a:pt x="2004" y="2285"/>
                </a:cubicBezTo>
                <a:cubicBezTo>
                  <a:pt x="1852" y="2246"/>
                  <a:pt x="1704" y="2253"/>
                  <a:pt x="1545" y="2247"/>
                </a:cubicBezTo>
                <a:cubicBezTo>
                  <a:pt x="1192" y="2251"/>
                  <a:pt x="838" y="2254"/>
                  <a:pt x="485" y="2260"/>
                </a:cubicBezTo>
                <a:cubicBezTo>
                  <a:pt x="137" y="2266"/>
                  <a:pt x="180" y="2166"/>
                  <a:pt x="140" y="2324"/>
                </a:cubicBezTo>
                <a:close/>
              </a:path>
            </a:pathLst>
          </a:custGeom>
          <a:gradFill rotWithShape="0">
            <a:gsLst>
              <a:gs pos="0">
                <a:srgbClr val="008000"/>
              </a:gs>
              <a:gs pos="100000">
                <a:srgbClr val="003B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92" name="Freeform 12"/>
          <p:cNvSpPr>
            <a:spLocks/>
          </p:cNvSpPr>
          <p:nvPr/>
        </p:nvSpPr>
        <p:spPr bwMode="auto">
          <a:xfrm>
            <a:off x="471488" y="3201988"/>
            <a:ext cx="4024312" cy="3730625"/>
          </a:xfrm>
          <a:custGeom>
            <a:avLst/>
            <a:gdLst>
              <a:gd name="T0" fmla="*/ 2147483647 w 2422"/>
              <a:gd name="T1" fmla="*/ 2147483647 h 2350"/>
              <a:gd name="T2" fmla="*/ 2147483647 w 2422"/>
              <a:gd name="T3" fmla="*/ 2147483647 h 2350"/>
              <a:gd name="T4" fmla="*/ 2147483647 w 2422"/>
              <a:gd name="T5" fmla="*/ 2147483647 h 2350"/>
              <a:gd name="T6" fmla="*/ 2147483647 w 2422"/>
              <a:gd name="T7" fmla="*/ 2147483647 h 2350"/>
              <a:gd name="T8" fmla="*/ 2147483647 w 2422"/>
              <a:gd name="T9" fmla="*/ 2147483647 h 2350"/>
              <a:gd name="T10" fmla="*/ 2147483647 w 2422"/>
              <a:gd name="T11" fmla="*/ 2147483647 h 2350"/>
              <a:gd name="T12" fmla="*/ 2147483647 w 2422"/>
              <a:gd name="T13" fmla="*/ 2147483647 h 2350"/>
              <a:gd name="T14" fmla="*/ 2147483647 w 2422"/>
              <a:gd name="T15" fmla="*/ 2147483647 h 2350"/>
              <a:gd name="T16" fmla="*/ 2147483647 w 2422"/>
              <a:gd name="T17" fmla="*/ 2147483647 h 2350"/>
              <a:gd name="T18" fmla="*/ 2147483647 w 2422"/>
              <a:gd name="T19" fmla="*/ 2147483647 h 2350"/>
              <a:gd name="T20" fmla="*/ 2147483647 w 2422"/>
              <a:gd name="T21" fmla="*/ 2147483647 h 2350"/>
              <a:gd name="T22" fmla="*/ 2147483647 w 2422"/>
              <a:gd name="T23" fmla="*/ 2147483647 h 2350"/>
              <a:gd name="T24" fmla="*/ 2147483647 w 2422"/>
              <a:gd name="T25" fmla="*/ 2147483647 h 2350"/>
              <a:gd name="T26" fmla="*/ 2147483647 w 2422"/>
              <a:gd name="T27" fmla="*/ 2147483647 h 2350"/>
              <a:gd name="T28" fmla="*/ 2147483647 w 2422"/>
              <a:gd name="T29" fmla="*/ 2147483647 h 2350"/>
              <a:gd name="T30" fmla="*/ 2147483647 w 2422"/>
              <a:gd name="T31" fmla="*/ 2147483647 h 2350"/>
              <a:gd name="T32" fmla="*/ 2147483647 w 2422"/>
              <a:gd name="T33" fmla="*/ 2147483647 h 2350"/>
              <a:gd name="T34" fmla="*/ 2147483647 w 2422"/>
              <a:gd name="T35" fmla="*/ 2147483647 h 2350"/>
              <a:gd name="T36" fmla="*/ 2147483647 w 2422"/>
              <a:gd name="T37" fmla="*/ 2147483647 h 2350"/>
              <a:gd name="T38" fmla="*/ 2147483647 w 2422"/>
              <a:gd name="T39" fmla="*/ 2147483647 h 2350"/>
              <a:gd name="T40" fmla="*/ 2147483647 w 2422"/>
              <a:gd name="T41" fmla="*/ 2147483647 h 2350"/>
              <a:gd name="T42" fmla="*/ 2147483647 w 2422"/>
              <a:gd name="T43" fmla="*/ 2147483647 h 2350"/>
              <a:gd name="T44" fmla="*/ 2147483647 w 2422"/>
              <a:gd name="T45" fmla="*/ 2147483647 h 2350"/>
              <a:gd name="T46" fmla="*/ 2147483647 w 2422"/>
              <a:gd name="T47" fmla="*/ 2147483647 h 2350"/>
              <a:gd name="T48" fmla="*/ 2147483647 w 2422"/>
              <a:gd name="T49" fmla="*/ 2147483647 h 2350"/>
              <a:gd name="T50" fmla="*/ 2147483647 w 2422"/>
              <a:gd name="T51" fmla="*/ 2147483647 h 2350"/>
              <a:gd name="T52" fmla="*/ 2147483647 w 2422"/>
              <a:gd name="T53" fmla="*/ 2147483647 h 2350"/>
              <a:gd name="T54" fmla="*/ 2147483647 w 2422"/>
              <a:gd name="T55" fmla="*/ 2147483647 h 2350"/>
              <a:gd name="T56" fmla="*/ 2147483647 w 2422"/>
              <a:gd name="T57" fmla="*/ 2147483647 h 2350"/>
              <a:gd name="T58" fmla="*/ 2147483647 w 2422"/>
              <a:gd name="T59" fmla="*/ 2147483647 h 2350"/>
              <a:gd name="T60" fmla="*/ 2147483647 w 2422"/>
              <a:gd name="T61" fmla="*/ 2147483647 h 2350"/>
              <a:gd name="T62" fmla="*/ 2147483647 w 2422"/>
              <a:gd name="T63" fmla="*/ 2147483647 h 2350"/>
              <a:gd name="T64" fmla="*/ 2147483647 w 2422"/>
              <a:gd name="T65" fmla="*/ 2147483647 h 23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422"/>
              <a:gd name="T100" fmla="*/ 0 h 2350"/>
              <a:gd name="T101" fmla="*/ 2422 w 2422"/>
              <a:gd name="T102" fmla="*/ 2350 h 23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422" h="2350">
                <a:moveTo>
                  <a:pt x="226" y="2260"/>
                </a:moveTo>
                <a:cubicBezTo>
                  <a:pt x="208" y="2186"/>
                  <a:pt x="200" y="2103"/>
                  <a:pt x="175" y="2031"/>
                </a:cubicBezTo>
                <a:cubicBezTo>
                  <a:pt x="164" y="1962"/>
                  <a:pt x="150" y="1881"/>
                  <a:pt x="150" y="1814"/>
                </a:cubicBezTo>
                <a:cubicBezTo>
                  <a:pt x="150" y="1604"/>
                  <a:pt x="0" y="1108"/>
                  <a:pt x="252" y="920"/>
                </a:cubicBezTo>
                <a:cubicBezTo>
                  <a:pt x="278" y="843"/>
                  <a:pt x="309" y="771"/>
                  <a:pt x="354" y="703"/>
                </a:cubicBezTo>
                <a:cubicBezTo>
                  <a:pt x="370" y="622"/>
                  <a:pt x="371" y="570"/>
                  <a:pt x="431" y="511"/>
                </a:cubicBezTo>
                <a:cubicBezTo>
                  <a:pt x="435" y="486"/>
                  <a:pt x="432" y="458"/>
                  <a:pt x="443" y="435"/>
                </a:cubicBezTo>
                <a:cubicBezTo>
                  <a:pt x="450" y="421"/>
                  <a:pt x="471" y="420"/>
                  <a:pt x="482" y="409"/>
                </a:cubicBezTo>
                <a:cubicBezTo>
                  <a:pt x="497" y="394"/>
                  <a:pt x="504" y="372"/>
                  <a:pt x="520" y="358"/>
                </a:cubicBezTo>
                <a:cubicBezTo>
                  <a:pt x="572" y="312"/>
                  <a:pt x="584" y="312"/>
                  <a:pt x="635" y="294"/>
                </a:cubicBezTo>
                <a:cubicBezTo>
                  <a:pt x="677" y="264"/>
                  <a:pt x="727" y="242"/>
                  <a:pt x="763" y="205"/>
                </a:cubicBezTo>
                <a:cubicBezTo>
                  <a:pt x="776" y="192"/>
                  <a:pt x="784" y="173"/>
                  <a:pt x="801" y="166"/>
                </a:cubicBezTo>
                <a:cubicBezTo>
                  <a:pt x="825" y="155"/>
                  <a:pt x="852" y="158"/>
                  <a:pt x="878" y="154"/>
                </a:cubicBezTo>
                <a:cubicBezTo>
                  <a:pt x="935" y="95"/>
                  <a:pt x="1016" y="71"/>
                  <a:pt x="1095" y="51"/>
                </a:cubicBezTo>
                <a:cubicBezTo>
                  <a:pt x="1530" y="62"/>
                  <a:pt x="1562" y="0"/>
                  <a:pt x="1835" y="179"/>
                </a:cubicBezTo>
                <a:cubicBezTo>
                  <a:pt x="1927" y="359"/>
                  <a:pt x="1793" y="109"/>
                  <a:pt x="1899" y="269"/>
                </a:cubicBezTo>
                <a:cubicBezTo>
                  <a:pt x="1923" y="305"/>
                  <a:pt x="1929" y="358"/>
                  <a:pt x="1950" y="396"/>
                </a:cubicBezTo>
                <a:cubicBezTo>
                  <a:pt x="1965" y="423"/>
                  <a:pt x="1984" y="447"/>
                  <a:pt x="2001" y="473"/>
                </a:cubicBezTo>
                <a:cubicBezTo>
                  <a:pt x="2024" y="508"/>
                  <a:pt x="2029" y="553"/>
                  <a:pt x="2052" y="588"/>
                </a:cubicBezTo>
                <a:cubicBezTo>
                  <a:pt x="2069" y="722"/>
                  <a:pt x="2098" y="752"/>
                  <a:pt x="2141" y="881"/>
                </a:cubicBezTo>
                <a:cubicBezTo>
                  <a:pt x="2149" y="906"/>
                  <a:pt x="2143" y="934"/>
                  <a:pt x="2154" y="958"/>
                </a:cubicBezTo>
                <a:cubicBezTo>
                  <a:pt x="2176" y="1005"/>
                  <a:pt x="2215" y="1043"/>
                  <a:pt x="2244" y="1086"/>
                </a:cubicBezTo>
                <a:cubicBezTo>
                  <a:pt x="2272" y="1266"/>
                  <a:pt x="2232" y="1041"/>
                  <a:pt x="2295" y="1264"/>
                </a:cubicBezTo>
                <a:cubicBezTo>
                  <a:pt x="2330" y="1386"/>
                  <a:pt x="2280" y="1302"/>
                  <a:pt x="2333" y="1379"/>
                </a:cubicBezTo>
                <a:cubicBezTo>
                  <a:pt x="2364" y="1486"/>
                  <a:pt x="2389" y="1593"/>
                  <a:pt x="2422" y="1699"/>
                </a:cubicBezTo>
                <a:cubicBezTo>
                  <a:pt x="2414" y="1839"/>
                  <a:pt x="2420" y="1981"/>
                  <a:pt x="2397" y="2120"/>
                </a:cubicBezTo>
                <a:cubicBezTo>
                  <a:pt x="2396" y="2124"/>
                  <a:pt x="2317" y="2178"/>
                  <a:pt x="2307" y="2184"/>
                </a:cubicBezTo>
                <a:cubicBezTo>
                  <a:pt x="2214" y="2237"/>
                  <a:pt x="2154" y="2268"/>
                  <a:pt x="2052" y="2299"/>
                </a:cubicBezTo>
                <a:cubicBezTo>
                  <a:pt x="2027" y="2307"/>
                  <a:pt x="2002" y="2317"/>
                  <a:pt x="1976" y="2324"/>
                </a:cubicBezTo>
                <a:cubicBezTo>
                  <a:pt x="1942" y="2334"/>
                  <a:pt x="1873" y="2350"/>
                  <a:pt x="1873" y="2350"/>
                </a:cubicBezTo>
                <a:cubicBezTo>
                  <a:pt x="1520" y="2341"/>
                  <a:pt x="1167" y="2335"/>
                  <a:pt x="814" y="2324"/>
                </a:cubicBezTo>
                <a:cubicBezTo>
                  <a:pt x="488" y="2314"/>
                  <a:pt x="834" y="2315"/>
                  <a:pt x="507" y="2286"/>
                </a:cubicBezTo>
                <a:cubicBezTo>
                  <a:pt x="219" y="2261"/>
                  <a:pt x="147" y="2346"/>
                  <a:pt x="226" y="2260"/>
                </a:cubicBezTo>
                <a:close/>
              </a:path>
            </a:pathLst>
          </a:custGeom>
          <a:gradFill rotWithShape="0">
            <a:gsLst>
              <a:gs pos="0">
                <a:srgbClr val="808000"/>
              </a:gs>
              <a:gs pos="100000">
                <a:srgbClr val="3B3B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8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96" name="Freeform 16"/>
          <p:cNvSpPr>
            <a:spLocks/>
          </p:cNvSpPr>
          <p:nvPr/>
        </p:nvSpPr>
        <p:spPr bwMode="auto">
          <a:xfrm>
            <a:off x="2057400" y="1981200"/>
            <a:ext cx="4759325" cy="1873250"/>
          </a:xfrm>
          <a:custGeom>
            <a:avLst/>
            <a:gdLst>
              <a:gd name="T0" fmla="*/ 2147483647 w 2998"/>
              <a:gd name="T1" fmla="*/ 2147483647 h 1180"/>
              <a:gd name="T2" fmla="*/ 2147483647 w 2998"/>
              <a:gd name="T3" fmla="*/ 2147483647 h 1180"/>
              <a:gd name="T4" fmla="*/ 2147483647 w 2998"/>
              <a:gd name="T5" fmla="*/ 2147483647 h 1180"/>
              <a:gd name="T6" fmla="*/ 2147483647 w 2998"/>
              <a:gd name="T7" fmla="*/ 2147483647 h 1180"/>
              <a:gd name="T8" fmla="*/ 2147483647 w 2998"/>
              <a:gd name="T9" fmla="*/ 2147483647 h 1180"/>
              <a:gd name="T10" fmla="*/ 2147483647 w 2998"/>
              <a:gd name="T11" fmla="*/ 2147483647 h 1180"/>
              <a:gd name="T12" fmla="*/ 2147483647 w 2998"/>
              <a:gd name="T13" fmla="*/ 2147483647 h 1180"/>
              <a:gd name="T14" fmla="*/ 2147483647 w 2998"/>
              <a:gd name="T15" fmla="*/ 2147483647 h 1180"/>
              <a:gd name="T16" fmla="*/ 2147483647 w 2998"/>
              <a:gd name="T17" fmla="*/ 2147483647 h 1180"/>
              <a:gd name="T18" fmla="*/ 2147483647 w 2998"/>
              <a:gd name="T19" fmla="*/ 2147483647 h 1180"/>
              <a:gd name="T20" fmla="*/ 2147483647 w 2998"/>
              <a:gd name="T21" fmla="*/ 2147483647 h 1180"/>
              <a:gd name="T22" fmla="*/ 2147483647 w 2998"/>
              <a:gd name="T23" fmla="*/ 2147483647 h 1180"/>
              <a:gd name="T24" fmla="*/ 2147483647 w 2998"/>
              <a:gd name="T25" fmla="*/ 2147483647 h 1180"/>
              <a:gd name="T26" fmla="*/ 2147483647 w 2998"/>
              <a:gd name="T27" fmla="*/ 2147483647 h 1180"/>
              <a:gd name="T28" fmla="*/ 2147483647 w 2998"/>
              <a:gd name="T29" fmla="*/ 2147483647 h 1180"/>
              <a:gd name="T30" fmla="*/ 2147483647 w 2998"/>
              <a:gd name="T31" fmla="*/ 2147483647 h 1180"/>
              <a:gd name="T32" fmla="*/ 2147483647 w 2998"/>
              <a:gd name="T33" fmla="*/ 2147483647 h 1180"/>
              <a:gd name="T34" fmla="*/ 2147483647 w 2998"/>
              <a:gd name="T35" fmla="*/ 2147483647 h 1180"/>
              <a:gd name="T36" fmla="*/ 2147483647 w 2998"/>
              <a:gd name="T37" fmla="*/ 2147483647 h 1180"/>
              <a:gd name="T38" fmla="*/ 2147483647 w 2998"/>
              <a:gd name="T39" fmla="*/ 2147483647 h 1180"/>
              <a:gd name="T40" fmla="*/ 2147483647 w 2998"/>
              <a:gd name="T41" fmla="*/ 2147483647 h 1180"/>
              <a:gd name="T42" fmla="*/ 2147483647 w 2998"/>
              <a:gd name="T43" fmla="*/ 2147483647 h 1180"/>
              <a:gd name="T44" fmla="*/ 2147483647 w 2998"/>
              <a:gd name="T45" fmla="*/ 2147483647 h 1180"/>
              <a:gd name="T46" fmla="*/ 2147483647 w 2998"/>
              <a:gd name="T47" fmla="*/ 2147483647 h 1180"/>
              <a:gd name="T48" fmla="*/ 2147483647 w 2998"/>
              <a:gd name="T49" fmla="*/ 2147483647 h 1180"/>
              <a:gd name="T50" fmla="*/ 2147483647 w 2998"/>
              <a:gd name="T51" fmla="*/ 2147483647 h 1180"/>
              <a:gd name="T52" fmla="*/ 2147483647 w 2998"/>
              <a:gd name="T53" fmla="*/ 2147483647 h 1180"/>
              <a:gd name="T54" fmla="*/ 2147483647 w 2998"/>
              <a:gd name="T55" fmla="*/ 2147483647 h 1180"/>
              <a:gd name="T56" fmla="*/ 2147483647 w 2998"/>
              <a:gd name="T57" fmla="*/ 2147483647 h 1180"/>
              <a:gd name="T58" fmla="*/ 2147483647 w 2998"/>
              <a:gd name="T59" fmla="*/ 2147483647 h 1180"/>
              <a:gd name="T60" fmla="*/ 2147483647 w 2998"/>
              <a:gd name="T61" fmla="*/ 2147483647 h 118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998"/>
              <a:gd name="T94" fmla="*/ 0 h 1180"/>
              <a:gd name="T95" fmla="*/ 2998 w 2998"/>
              <a:gd name="T96" fmla="*/ 1180 h 118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998" h="1180">
                <a:moveTo>
                  <a:pt x="1632" y="1180"/>
                </a:moveTo>
                <a:cubicBezTo>
                  <a:pt x="1496" y="1176"/>
                  <a:pt x="1360" y="1175"/>
                  <a:pt x="1224" y="1167"/>
                </a:cubicBezTo>
                <a:cubicBezTo>
                  <a:pt x="1157" y="1163"/>
                  <a:pt x="1131" y="1104"/>
                  <a:pt x="1070" y="1090"/>
                </a:cubicBezTo>
                <a:cubicBezTo>
                  <a:pt x="1012" y="1077"/>
                  <a:pt x="951" y="1073"/>
                  <a:pt x="892" y="1065"/>
                </a:cubicBezTo>
                <a:cubicBezTo>
                  <a:pt x="875" y="1052"/>
                  <a:pt x="859" y="1037"/>
                  <a:pt x="841" y="1027"/>
                </a:cubicBezTo>
                <a:cubicBezTo>
                  <a:pt x="829" y="1020"/>
                  <a:pt x="812" y="1024"/>
                  <a:pt x="802" y="1014"/>
                </a:cubicBezTo>
                <a:cubicBezTo>
                  <a:pt x="792" y="1004"/>
                  <a:pt x="801" y="982"/>
                  <a:pt x="789" y="975"/>
                </a:cubicBezTo>
                <a:cubicBezTo>
                  <a:pt x="751" y="954"/>
                  <a:pt x="639" y="929"/>
                  <a:pt x="585" y="912"/>
                </a:cubicBezTo>
                <a:cubicBezTo>
                  <a:pt x="515" y="865"/>
                  <a:pt x="445" y="805"/>
                  <a:pt x="368" y="771"/>
                </a:cubicBezTo>
                <a:cubicBezTo>
                  <a:pt x="305" y="743"/>
                  <a:pt x="231" y="732"/>
                  <a:pt x="164" y="720"/>
                </a:cubicBezTo>
                <a:cubicBezTo>
                  <a:pt x="146" y="666"/>
                  <a:pt x="138" y="591"/>
                  <a:pt x="113" y="541"/>
                </a:cubicBezTo>
                <a:cubicBezTo>
                  <a:pt x="91" y="498"/>
                  <a:pt x="63" y="454"/>
                  <a:pt x="36" y="414"/>
                </a:cubicBezTo>
                <a:cubicBezTo>
                  <a:pt x="0" y="304"/>
                  <a:pt x="2" y="344"/>
                  <a:pt x="23" y="197"/>
                </a:cubicBezTo>
                <a:cubicBezTo>
                  <a:pt x="25" y="183"/>
                  <a:pt x="26" y="168"/>
                  <a:pt x="36" y="158"/>
                </a:cubicBezTo>
                <a:cubicBezTo>
                  <a:pt x="46" y="148"/>
                  <a:pt x="62" y="150"/>
                  <a:pt x="75" y="146"/>
                </a:cubicBezTo>
                <a:cubicBezTo>
                  <a:pt x="117" y="132"/>
                  <a:pt x="160" y="121"/>
                  <a:pt x="202" y="107"/>
                </a:cubicBezTo>
                <a:cubicBezTo>
                  <a:pt x="521" y="132"/>
                  <a:pt x="841" y="109"/>
                  <a:pt x="1160" y="94"/>
                </a:cubicBezTo>
                <a:cubicBezTo>
                  <a:pt x="1620" y="98"/>
                  <a:pt x="2079" y="100"/>
                  <a:pt x="2539" y="107"/>
                </a:cubicBezTo>
                <a:cubicBezTo>
                  <a:pt x="2983" y="113"/>
                  <a:pt x="2894" y="0"/>
                  <a:pt x="2998" y="158"/>
                </a:cubicBezTo>
                <a:cubicBezTo>
                  <a:pt x="2994" y="230"/>
                  <a:pt x="2992" y="303"/>
                  <a:pt x="2985" y="375"/>
                </a:cubicBezTo>
                <a:cubicBezTo>
                  <a:pt x="2984" y="389"/>
                  <a:pt x="2975" y="401"/>
                  <a:pt x="2973" y="414"/>
                </a:cubicBezTo>
                <a:cubicBezTo>
                  <a:pt x="2959" y="521"/>
                  <a:pt x="2990" y="576"/>
                  <a:pt x="2909" y="631"/>
                </a:cubicBezTo>
                <a:cubicBezTo>
                  <a:pt x="2868" y="692"/>
                  <a:pt x="2830" y="688"/>
                  <a:pt x="2768" y="707"/>
                </a:cubicBezTo>
                <a:cubicBezTo>
                  <a:pt x="2755" y="716"/>
                  <a:pt x="2741" y="722"/>
                  <a:pt x="2730" y="733"/>
                </a:cubicBezTo>
                <a:cubicBezTo>
                  <a:pt x="2719" y="744"/>
                  <a:pt x="2718" y="763"/>
                  <a:pt x="2705" y="771"/>
                </a:cubicBezTo>
                <a:cubicBezTo>
                  <a:pt x="2682" y="785"/>
                  <a:pt x="2651" y="782"/>
                  <a:pt x="2628" y="797"/>
                </a:cubicBezTo>
                <a:cubicBezTo>
                  <a:pt x="2557" y="844"/>
                  <a:pt x="2499" y="839"/>
                  <a:pt x="2411" y="848"/>
                </a:cubicBezTo>
                <a:cubicBezTo>
                  <a:pt x="2311" y="872"/>
                  <a:pt x="2220" y="887"/>
                  <a:pt x="2117" y="899"/>
                </a:cubicBezTo>
                <a:cubicBezTo>
                  <a:pt x="2044" y="924"/>
                  <a:pt x="1977" y="972"/>
                  <a:pt x="1913" y="1014"/>
                </a:cubicBezTo>
                <a:cubicBezTo>
                  <a:pt x="1859" y="1049"/>
                  <a:pt x="1801" y="1080"/>
                  <a:pt x="1747" y="1116"/>
                </a:cubicBezTo>
                <a:cubicBezTo>
                  <a:pt x="1707" y="1143"/>
                  <a:pt x="1665" y="1147"/>
                  <a:pt x="1632" y="1180"/>
                </a:cubicBezTo>
                <a:close/>
              </a:path>
            </a:pathLst>
          </a:custGeom>
          <a:gradFill rotWithShape="0">
            <a:gsLst>
              <a:gs pos="0">
                <a:srgbClr val="D4A9A9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83" name="Rectangle 3"/>
          <p:cNvSpPr>
            <a:spLocks noChangeArrowheads="1"/>
          </p:cNvSpPr>
          <p:nvPr/>
        </p:nvSpPr>
        <p:spPr bwMode="auto">
          <a:xfrm>
            <a:off x="0" y="0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Quelques autres éléments...</a:t>
            </a: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40448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70763" y="0"/>
            <a:ext cx="17732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88" name="Rectangle 8"/>
          <p:cNvSpPr>
            <a:spLocks noChangeArrowheads="1"/>
          </p:cNvSpPr>
          <p:nvPr/>
        </p:nvSpPr>
        <p:spPr bwMode="auto">
          <a:xfrm rot="-5400000">
            <a:off x="-3238500" y="2781300"/>
            <a:ext cx="7315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</a:p>
        </p:txBody>
      </p:sp>
      <p:sp>
        <p:nvSpPr>
          <p:cNvPr id="404490" name="Rectangle 10"/>
          <p:cNvSpPr>
            <a:spLocks noChangeArrowheads="1"/>
          </p:cNvSpPr>
          <p:nvPr/>
        </p:nvSpPr>
        <p:spPr bwMode="auto">
          <a:xfrm>
            <a:off x="762000" y="3810000"/>
            <a:ext cx="170497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1 à 10 A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avec des fonctions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+protection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et thermique</a:t>
            </a:r>
          </a:p>
        </p:txBody>
      </p:sp>
      <p:pic>
        <p:nvPicPr>
          <p:cNvPr id="40448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7125" y="3962400"/>
            <a:ext cx="13985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91" name="Rectangle 11"/>
          <p:cNvSpPr>
            <a:spLocks noChangeArrowheads="1"/>
          </p:cNvSpPr>
          <p:nvPr/>
        </p:nvSpPr>
        <p:spPr bwMode="auto">
          <a:xfrm>
            <a:off x="4876800" y="3352800"/>
            <a:ext cx="37242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Jusqu’à 32 A, ou 64 A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avec des fonctions sectionneur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+ contacteur + protection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et thermique</a:t>
            </a:r>
          </a:p>
        </p:txBody>
      </p:sp>
      <p:pic>
        <p:nvPicPr>
          <p:cNvPr id="404485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7600" y="4818063"/>
            <a:ext cx="16764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4486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6400" y="4741863"/>
            <a:ext cx="18557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89" name="Rectangle 9"/>
          <p:cNvSpPr>
            <a:spLocks noChangeArrowheads="1"/>
          </p:cNvSpPr>
          <p:nvPr/>
        </p:nvSpPr>
        <p:spPr bwMode="auto">
          <a:xfrm>
            <a:off x="1905000" y="2209800"/>
            <a:ext cx="498475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ensemble compacts de commande moteurs intègrent plusieurs fonctions nécessaires dans un circuit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puissance pour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moteur.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2" grpId="0" animBg="1" autoUpdateAnimBg="0"/>
      <p:bldP spid="404493" grpId="0" animBg="1"/>
      <p:bldP spid="404492" grpId="0" animBg="1"/>
      <p:bldP spid="404496" grpId="0" animBg="1"/>
      <p:bldP spid="404483" grpId="0" autoUpdateAnimBg="0"/>
      <p:bldP spid="404490" grpId="0" autoUpdateAnimBg="0"/>
      <p:bldP spid="404491" grpId="0" autoUpdateAnimBg="0"/>
      <p:bldP spid="40448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762000" y="762000"/>
            <a:ext cx="3505200" cy="2514600"/>
            <a:chOff x="762000" y="762000"/>
            <a:chExt cx="3505200" cy="2514600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762000" y="762000"/>
              <a:ext cx="3505200" cy="2514600"/>
              <a:chOff x="1949" y="5913"/>
              <a:chExt cx="2920" cy="1800"/>
            </a:xfrm>
          </p:grpSpPr>
          <p:sp>
            <p:nvSpPr>
              <p:cNvPr id="47189" name="Text Box 3"/>
              <p:cNvSpPr txBox="1">
                <a:spLocks noChangeArrowheads="1"/>
              </p:cNvSpPr>
              <p:nvPr/>
            </p:nvSpPr>
            <p:spPr bwMode="auto">
              <a:xfrm>
                <a:off x="1949" y="5913"/>
                <a:ext cx="2920" cy="18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FontTx/>
                  <a:buNone/>
                </a:pPr>
                <a:endParaRPr kumimoji="0" lang="fr-FR" sz="1200">
                  <a:latin typeface="Times New Roman" pitchFamily="18" charset="0"/>
                </a:endParaRPr>
              </a:p>
            </p:txBody>
          </p:sp>
          <p:sp>
            <p:nvSpPr>
              <p:cNvPr id="47190" name="Line 4"/>
              <p:cNvSpPr>
                <a:spLocks noChangeShapeType="1"/>
              </p:cNvSpPr>
              <p:nvPr/>
            </p:nvSpPr>
            <p:spPr bwMode="auto">
              <a:xfrm>
                <a:off x="3343" y="6115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1" name="Rectangle 5"/>
              <p:cNvSpPr>
                <a:spLocks noChangeArrowheads="1"/>
              </p:cNvSpPr>
              <p:nvPr/>
            </p:nvSpPr>
            <p:spPr bwMode="auto">
              <a:xfrm>
                <a:off x="3268" y="6556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2" name="Line 6"/>
              <p:cNvSpPr>
                <a:spLocks noChangeShapeType="1"/>
              </p:cNvSpPr>
              <p:nvPr/>
            </p:nvSpPr>
            <p:spPr bwMode="auto">
              <a:xfrm>
                <a:off x="3108" y="6556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3" name="Arc 7"/>
              <p:cNvSpPr>
                <a:spLocks/>
              </p:cNvSpPr>
              <p:nvPr/>
            </p:nvSpPr>
            <p:spPr bwMode="auto">
              <a:xfrm flipH="1">
                <a:off x="3271" y="6354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4" name="Line 8"/>
              <p:cNvSpPr>
                <a:spLocks noChangeShapeType="1"/>
              </p:cNvSpPr>
              <p:nvPr/>
            </p:nvSpPr>
            <p:spPr bwMode="auto">
              <a:xfrm>
                <a:off x="3661" y="6115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5" name="Rectangle 9"/>
              <p:cNvSpPr>
                <a:spLocks noChangeArrowheads="1"/>
              </p:cNvSpPr>
              <p:nvPr/>
            </p:nvSpPr>
            <p:spPr bwMode="auto">
              <a:xfrm>
                <a:off x="3586" y="6556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6" name="Line 10"/>
              <p:cNvSpPr>
                <a:spLocks noChangeShapeType="1"/>
              </p:cNvSpPr>
              <p:nvPr/>
            </p:nvSpPr>
            <p:spPr bwMode="auto">
              <a:xfrm>
                <a:off x="3426" y="6556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7" name="Arc 11"/>
              <p:cNvSpPr>
                <a:spLocks/>
              </p:cNvSpPr>
              <p:nvPr/>
            </p:nvSpPr>
            <p:spPr bwMode="auto">
              <a:xfrm flipH="1">
                <a:off x="3589" y="6354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8" name="Line 12"/>
              <p:cNvSpPr>
                <a:spLocks noChangeShapeType="1"/>
              </p:cNvSpPr>
              <p:nvPr/>
            </p:nvSpPr>
            <p:spPr bwMode="auto">
              <a:xfrm>
                <a:off x="4027" y="6130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9" name="Rectangle 13"/>
              <p:cNvSpPr>
                <a:spLocks noChangeArrowheads="1"/>
              </p:cNvSpPr>
              <p:nvPr/>
            </p:nvSpPr>
            <p:spPr bwMode="auto">
              <a:xfrm>
                <a:off x="3952" y="6571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0" name="Line 14"/>
              <p:cNvSpPr>
                <a:spLocks noChangeShapeType="1"/>
              </p:cNvSpPr>
              <p:nvPr/>
            </p:nvSpPr>
            <p:spPr bwMode="auto">
              <a:xfrm>
                <a:off x="3792" y="6571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1" name="Arc 15"/>
              <p:cNvSpPr>
                <a:spLocks/>
              </p:cNvSpPr>
              <p:nvPr/>
            </p:nvSpPr>
            <p:spPr bwMode="auto">
              <a:xfrm flipH="1">
                <a:off x="3955" y="6369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202" name="Group 16"/>
              <p:cNvGrpSpPr>
                <a:grpSpLocks/>
              </p:cNvGrpSpPr>
              <p:nvPr/>
            </p:nvGrpSpPr>
            <p:grpSpPr bwMode="auto">
              <a:xfrm>
                <a:off x="3277" y="6208"/>
                <a:ext cx="816" cy="158"/>
                <a:chOff x="3277" y="6168"/>
                <a:chExt cx="816" cy="158"/>
              </a:xfrm>
            </p:grpSpPr>
            <p:sp>
              <p:nvSpPr>
                <p:cNvPr id="47210" name="Line 17"/>
                <p:cNvSpPr>
                  <a:spLocks noChangeShapeType="1"/>
                </p:cNvSpPr>
                <p:nvPr/>
              </p:nvSpPr>
              <p:spPr bwMode="auto">
                <a:xfrm>
                  <a:off x="3277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1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3283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2" name="Line 19"/>
                <p:cNvSpPr>
                  <a:spLocks noChangeShapeType="1"/>
                </p:cNvSpPr>
                <p:nvPr/>
              </p:nvSpPr>
              <p:spPr bwMode="auto">
                <a:xfrm>
                  <a:off x="3595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3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601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4" name="Line 21"/>
                <p:cNvSpPr>
                  <a:spLocks noChangeShapeType="1"/>
                </p:cNvSpPr>
                <p:nvPr/>
              </p:nvSpPr>
              <p:spPr bwMode="auto">
                <a:xfrm>
                  <a:off x="3961" y="6183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5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967" y="6183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7203" name="Line 23"/>
              <p:cNvSpPr>
                <a:spLocks noChangeShapeType="1"/>
              </p:cNvSpPr>
              <p:nvPr/>
            </p:nvSpPr>
            <p:spPr bwMode="auto">
              <a:xfrm flipH="1" flipV="1">
                <a:off x="2213" y="6734"/>
                <a:ext cx="20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4" name="Text Box 24"/>
              <p:cNvSpPr txBox="1">
                <a:spLocks noChangeArrowheads="1"/>
              </p:cNvSpPr>
              <p:nvPr/>
            </p:nvSpPr>
            <p:spPr bwMode="auto">
              <a:xfrm>
                <a:off x="3165" y="7027"/>
                <a:ext cx="1160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500"/>
                  </a:spcBef>
                  <a:buFontTx/>
                  <a:buNone/>
                </a:pPr>
                <a:r>
                  <a:rPr kumimoji="0" lang="fr-FR" sz="1200">
                    <a:latin typeface="Times New Roman" pitchFamily="18" charset="0"/>
                  </a:rPr>
                  <a:t>I&gt;&gt;</a:t>
                </a:r>
              </a:p>
            </p:txBody>
          </p:sp>
          <p:sp>
            <p:nvSpPr>
              <p:cNvPr id="47205" name="Freeform 25"/>
              <p:cNvSpPr>
                <a:spLocks/>
              </p:cNvSpPr>
              <p:nvPr/>
            </p:nvSpPr>
            <p:spPr bwMode="auto">
              <a:xfrm>
                <a:off x="2701" y="6552"/>
                <a:ext cx="520" cy="643"/>
              </a:xfrm>
              <a:custGeom>
                <a:avLst/>
                <a:gdLst>
                  <a:gd name="T0" fmla="*/ 2408 w 312"/>
                  <a:gd name="T1" fmla="*/ 3662 h 360"/>
                  <a:gd name="T2" fmla="*/ 0 w 312"/>
                  <a:gd name="T3" fmla="*/ 3662 h 360"/>
                  <a:gd name="T4" fmla="*/ 0 w 312"/>
                  <a:gd name="T5" fmla="*/ 0 h 360"/>
                  <a:gd name="T6" fmla="*/ 0 60000 65536"/>
                  <a:gd name="T7" fmla="*/ 0 60000 65536"/>
                  <a:gd name="T8" fmla="*/ 0 60000 65536"/>
                  <a:gd name="T9" fmla="*/ 0 w 312"/>
                  <a:gd name="T10" fmla="*/ 0 h 360"/>
                  <a:gd name="T11" fmla="*/ 312 w 312"/>
                  <a:gd name="T12" fmla="*/ 360 h 3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2" h="360">
                    <a:moveTo>
                      <a:pt x="312" y="360"/>
                    </a:moveTo>
                    <a:lnTo>
                      <a:pt x="0" y="36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6" name="Rectangle 26"/>
              <p:cNvSpPr>
                <a:spLocks noChangeArrowheads="1"/>
              </p:cNvSpPr>
              <p:nvPr/>
            </p:nvSpPr>
            <p:spPr bwMode="auto">
              <a:xfrm>
                <a:off x="2557" y="6560"/>
                <a:ext cx="312" cy="31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7" name="Line 27"/>
              <p:cNvSpPr>
                <a:spLocks noChangeShapeType="1"/>
              </p:cNvSpPr>
              <p:nvPr/>
            </p:nvSpPr>
            <p:spPr bwMode="auto">
              <a:xfrm>
                <a:off x="2701" y="6552"/>
                <a:ext cx="0" cy="29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8" name="Line 28"/>
              <p:cNvSpPr>
                <a:spLocks noChangeShapeType="1"/>
              </p:cNvSpPr>
              <p:nvPr/>
            </p:nvSpPr>
            <p:spPr bwMode="auto">
              <a:xfrm>
                <a:off x="2557" y="6720"/>
                <a:ext cx="30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9" name="Freeform 29"/>
              <p:cNvSpPr>
                <a:spLocks/>
              </p:cNvSpPr>
              <p:nvPr/>
            </p:nvSpPr>
            <p:spPr bwMode="auto">
              <a:xfrm>
                <a:off x="2120" y="6610"/>
                <a:ext cx="213" cy="230"/>
              </a:xfrm>
              <a:custGeom>
                <a:avLst/>
                <a:gdLst>
                  <a:gd name="T0" fmla="*/ 213 w 213"/>
                  <a:gd name="T1" fmla="*/ 0 h 230"/>
                  <a:gd name="T2" fmla="*/ 115 w 213"/>
                  <a:gd name="T3" fmla="*/ 0 h 230"/>
                  <a:gd name="T4" fmla="*/ 115 w 213"/>
                  <a:gd name="T5" fmla="*/ 227 h 230"/>
                  <a:gd name="T6" fmla="*/ 0 w 213"/>
                  <a:gd name="T7" fmla="*/ 23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3"/>
                  <a:gd name="T13" fmla="*/ 0 h 230"/>
                  <a:gd name="T14" fmla="*/ 213 w 213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3" h="230">
                    <a:moveTo>
                      <a:pt x="213" y="0"/>
                    </a:moveTo>
                    <a:lnTo>
                      <a:pt x="115" y="0"/>
                    </a:lnTo>
                    <a:lnTo>
                      <a:pt x="115" y="227"/>
                    </a:lnTo>
                    <a:lnTo>
                      <a:pt x="0" y="23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115" name="Text Box 119"/>
            <p:cNvSpPr txBox="1">
              <a:spLocks noChangeArrowheads="1"/>
            </p:cNvSpPr>
            <p:nvPr/>
          </p:nvSpPr>
          <p:spPr bwMode="auto">
            <a:xfrm>
              <a:off x="2286000" y="2286000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>
                  <a:solidFill>
                    <a:srgbClr val="000000"/>
                  </a:solidFill>
                </a:rPr>
                <a:t>I&gt;&gt;</a:t>
              </a:r>
            </a:p>
          </p:txBody>
        </p:sp>
      </p:grpSp>
      <p:sp>
        <p:nvSpPr>
          <p:cNvPr id="494626" name="Rectangle 34"/>
          <p:cNvSpPr>
            <a:spLocks noChangeArrowheads="1"/>
          </p:cNvSpPr>
          <p:nvPr/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ensemble compacts de commande moteurs</a:t>
            </a:r>
          </a:p>
        </p:txBody>
      </p:sp>
      <p:sp>
        <p:nvSpPr>
          <p:cNvPr id="494628" name="Rectangle 36"/>
          <p:cNvSpPr>
            <a:spLocks noChangeArrowheads="1"/>
          </p:cNvSpPr>
          <p:nvPr/>
        </p:nvSpPr>
        <p:spPr bwMode="auto">
          <a:xfrm rot="-5400000">
            <a:off x="-2743200" y="3200400"/>
            <a:ext cx="632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</a:p>
        </p:txBody>
      </p:sp>
      <p:sp>
        <p:nvSpPr>
          <p:cNvPr id="494636" name="Rectangle 44"/>
          <p:cNvSpPr>
            <a:spLocks noChangeArrowheads="1"/>
          </p:cNvSpPr>
          <p:nvPr/>
        </p:nvSpPr>
        <p:spPr bwMode="auto">
          <a:xfrm>
            <a:off x="685800" y="6858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Contacteur-disjoncteur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494666" name="Rectangle 74"/>
          <p:cNvSpPr>
            <a:spLocks noChangeArrowheads="1"/>
          </p:cNvSpPr>
          <p:nvPr/>
        </p:nvSpPr>
        <p:spPr bwMode="auto">
          <a:xfrm>
            <a:off x="685800" y="3587086"/>
            <a:ext cx="3905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Disjoncteur moteur (sectionneur </a:t>
            </a:r>
            <a:r>
              <a:rPr lang="fr-F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et disjoncteur</a:t>
            </a: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494710" name="Rectangle 118"/>
          <p:cNvSpPr>
            <a:spLocks noChangeArrowheads="1"/>
          </p:cNvSpPr>
          <p:nvPr/>
        </p:nvSpPr>
        <p:spPr bwMode="auto">
          <a:xfrm>
            <a:off x="4591686" y="959421"/>
            <a:ext cx="480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Disjoncteur moteur magnéto thermique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(sectionneur disjoncteur + thermique)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914400" y="4419600"/>
            <a:ext cx="3157538" cy="2341563"/>
            <a:chOff x="914400" y="4419600"/>
            <a:chExt cx="3157538" cy="2341563"/>
          </a:xfrm>
        </p:grpSpPr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914400" y="4419600"/>
              <a:ext cx="3157538" cy="2341563"/>
              <a:chOff x="4988" y="5913"/>
              <a:chExt cx="2936" cy="1808"/>
            </a:xfrm>
          </p:grpSpPr>
          <p:sp>
            <p:nvSpPr>
              <p:cNvPr id="47161" name="Text Box 46"/>
              <p:cNvSpPr txBox="1">
                <a:spLocks noChangeArrowheads="1"/>
              </p:cNvSpPr>
              <p:nvPr/>
            </p:nvSpPr>
            <p:spPr bwMode="auto">
              <a:xfrm>
                <a:off x="4988" y="5913"/>
                <a:ext cx="2936" cy="180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FontTx/>
                  <a:buNone/>
                </a:pPr>
                <a:endParaRPr kumimoji="0" lang="fr-FR" sz="1200">
                  <a:latin typeface="Times New Roman" pitchFamily="18" charset="0"/>
                </a:endParaRPr>
              </a:p>
            </p:txBody>
          </p:sp>
          <p:sp>
            <p:nvSpPr>
              <p:cNvPr id="47162" name="Line 47"/>
              <p:cNvSpPr>
                <a:spLocks noChangeShapeType="1"/>
              </p:cNvSpPr>
              <p:nvPr/>
            </p:nvSpPr>
            <p:spPr bwMode="auto">
              <a:xfrm>
                <a:off x="6244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3" name="Rectangle 48"/>
              <p:cNvSpPr>
                <a:spLocks noChangeArrowheads="1"/>
              </p:cNvSpPr>
              <p:nvPr/>
            </p:nvSpPr>
            <p:spPr bwMode="auto">
              <a:xfrm>
                <a:off x="6161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4" name="Line 49"/>
              <p:cNvSpPr>
                <a:spLocks noChangeShapeType="1"/>
              </p:cNvSpPr>
              <p:nvPr/>
            </p:nvSpPr>
            <p:spPr bwMode="auto">
              <a:xfrm>
                <a:off x="5983" y="6541"/>
                <a:ext cx="261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5" name="Line 50"/>
              <p:cNvSpPr>
                <a:spLocks noChangeShapeType="1"/>
              </p:cNvSpPr>
              <p:nvPr/>
            </p:nvSpPr>
            <p:spPr bwMode="auto">
              <a:xfrm>
                <a:off x="6598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6" name="Rectangle 51"/>
              <p:cNvSpPr>
                <a:spLocks noChangeArrowheads="1"/>
              </p:cNvSpPr>
              <p:nvPr/>
            </p:nvSpPr>
            <p:spPr bwMode="auto">
              <a:xfrm>
                <a:off x="6515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7" name="Line 52"/>
              <p:cNvSpPr>
                <a:spLocks noChangeShapeType="1"/>
              </p:cNvSpPr>
              <p:nvPr/>
            </p:nvSpPr>
            <p:spPr bwMode="auto">
              <a:xfrm>
                <a:off x="6337" y="6541"/>
                <a:ext cx="261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8" name="Line 53"/>
              <p:cNvSpPr>
                <a:spLocks noChangeShapeType="1"/>
              </p:cNvSpPr>
              <p:nvPr/>
            </p:nvSpPr>
            <p:spPr bwMode="auto">
              <a:xfrm>
                <a:off x="7005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9" name="Rectangle 54"/>
              <p:cNvSpPr>
                <a:spLocks noChangeArrowheads="1"/>
              </p:cNvSpPr>
              <p:nvPr/>
            </p:nvSpPr>
            <p:spPr bwMode="auto">
              <a:xfrm>
                <a:off x="6921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0" name="Line 55"/>
              <p:cNvSpPr>
                <a:spLocks noChangeShapeType="1"/>
              </p:cNvSpPr>
              <p:nvPr/>
            </p:nvSpPr>
            <p:spPr bwMode="auto">
              <a:xfrm>
                <a:off x="6743" y="6541"/>
                <a:ext cx="262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171" name="Group 56"/>
              <p:cNvGrpSpPr>
                <a:grpSpLocks/>
              </p:cNvGrpSpPr>
              <p:nvPr/>
            </p:nvGrpSpPr>
            <p:grpSpPr bwMode="auto">
              <a:xfrm>
                <a:off x="6171" y="6343"/>
                <a:ext cx="908" cy="162"/>
                <a:chOff x="7823" y="11334"/>
                <a:chExt cx="920" cy="161"/>
              </a:xfrm>
            </p:grpSpPr>
            <p:sp>
              <p:nvSpPr>
                <p:cNvPr id="47183" name="Line 57"/>
                <p:cNvSpPr>
                  <a:spLocks noChangeShapeType="1"/>
                </p:cNvSpPr>
                <p:nvPr/>
              </p:nvSpPr>
              <p:spPr bwMode="auto">
                <a:xfrm>
                  <a:off x="7823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4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7829" y="11334"/>
                  <a:ext cx="143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5" name="Line 59"/>
                <p:cNvSpPr>
                  <a:spLocks noChangeShapeType="1"/>
                </p:cNvSpPr>
                <p:nvPr/>
              </p:nvSpPr>
              <p:spPr bwMode="auto">
                <a:xfrm>
                  <a:off x="8181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6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8188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7" name="Line 61"/>
                <p:cNvSpPr>
                  <a:spLocks noChangeShapeType="1"/>
                </p:cNvSpPr>
                <p:nvPr/>
              </p:nvSpPr>
              <p:spPr bwMode="auto">
                <a:xfrm>
                  <a:off x="8594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8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8601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7172" name="Line 63"/>
              <p:cNvSpPr>
                <a:spLocks noChangeShapeType="1"/>
              </p:cNvSpPr>
              <p:nvPr/>
            </p:nvSpPr>
            <p:spPr bwMode="auto">
              <a:xfrm flipH="1">
                <a:off x="5258" y="6873"/>
                <a:ext cx="2097" cy="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3" name="Line 64"/>
              <p:cNvSpPr>
                <a:spLocks noChangeShapeType="1"/>
              </p:cNvSpPr>
              <p:nvPr/>
            </p:nvSpPr>
            <p:spPr bwMode="auto">
              <a:xfrm>
                <a:off x="6197" y="6530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4" name="Line 65"/>
              <p:cNvSpPr>
                <a:spLocks noChangeShapeType="1"/>
              </p:cNvSpPr>
              <p:nvPr/>
            </p:nvSpPr>
            <p:spPr bwMode="auto">
              <a:xfrm>
                <a:off x="6553" y="6536"/>
                <a:ext cx="8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5" name="Line 66"/>
              <p:cNvSpPr>
                <a:spLocks noChangeShapeType="1"/>
              </p:cNvSpPr>
              <p:nvPr/>
            </p:nvSpPr>
            <p:spPr bwMode="auto">
              <a:xfrm>
                <a:off x="6963" y="6539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176" name="Group 67"/>
              <p:cNvGrpSpPr>
                <a:grpSpLocks/>
              </p:cNvGrpSpPr>
              <p:nvPr/>
            </p:nvGrpSpPr>
            <p:grpSpPr bwMode="auto">
              <a:xfrm>
                <a:off x="5130" y="6707"/>
                <a:ext cx="2123" cy="912"/>
                <a:chOff x="6768" y="11936"/>
                <a:chExt cx="2152" cy="904"/>
              </a:xfrm>
            </p:grpSpPr>
            <p:sp>
              <p:nvSpPr>
                <p:cNvPr id="47177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7760" y="12432"/>
                  <a:ext cx="1160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I&gt;&gt;</a:t>
                  </a:r>
                </a:p>
              </p:txBody>
            </p:sp>
            <p:sp>
              <p:nvSpPr>
                <p:cNvPr id="47178" name="Freeform 69"/>
                <p:cNvSpPr>
                  <a:spLocks/>
                </p:cNvSpPr>
                <p:nvPr/>
              </p:nvSpPr>
              <p:spPr bwMode="auto">
                <a:xfrm>
                  <a:off x="7296" y="11936"/>
                  <a:ext cx="520" cy="672"/>
                </a:xfrm>
                <a:custGeom>
                  <a:avLst/>
                  <a:gdLst>
                    <a:gd name="T0" fmla="*/ 2408 w 312"/>
                    <a:gd name="T1" fmla="*/ 4370 h 360"/>
                    <a:gd name="T2" fmla="*/ 0 w 312"/>
                    <a:gd name="T3" fmla="*/ 4370 h 360"/>
                    <a:gd name="T4" fmla="*/ 0 w 312"/>
                    <a:gd name="T5" fmla="*/ 0 h 360"/>
                    <a:gd name="T6" fmla="*/ 0 60000 65536"/>
                    <a:gd name="T7" fmla="*/ 0 60000 65536"/>
                    <a:gd name="T8" fmla="*/ 0 60000 65536"/>
                    <a:gd name="T9" fmla="*/ 0 w 312"/>
                    <a:gd name="T10" fmla="*/ 0 h 360"/>
                    <a:gd name="T11" fmla="*/ 312 w 312"/>
                    <a:gd name="T12" fmla="*/ 360 h 3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2" h="360">
                      <a:moveTo>
                        <a:pt x="312" y="360"/>
                      </a:move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79" name="Rectangle 70"/>
                <p:cNvSpPr>
                  <a:spLocks noChangeArrowheads="1"/>
                </p:cNvSpPr>
                <p:nvPr/>
              </p:nvSpPr>
              <p:spPr bwMode="auto">
                <a:xfrm>
                  <a:off x="7152" y="11944"/>
                  <a:ext cx="312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0" name="Line 71"/>
                <p:cNvSpPr>
                  <a:spLocks noChangeShapeType="1"/>
                </p:cNvSpPr>
                <p:nvPr/>
              </p:nvSpPr>
              <p:spPr bwMode="auto">
                <a:xfrm>
                  <a:off x="7296" y="11936"/>
                  <a:ext cx="0" cy="3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1" name="Line 72"/>
                <p:cNvSpPr>
                  <a:spLocks noChangeShapeType="1"/>
                </p:cNvSpPr>
                <p:nvPr/>
              </p:nvSpPr>
              <p:spPr bwMode="auto">
                <a:xfrm>
                  <a:off x="7152" y="12112"/>
                  <a:ext cx="30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2" name="Freeform 73"/>
                <p:cNvSpPr>
                  <a:spLocks/>
                </p:cNvSpPr>
                <p:nvPr/>
              </p:nvSpPr>
              <p:spPr bwMode="auto">
                <a:xfrm>
                  <a:off x="6768" y="11976"/>
                  <a:ext cx="160" cy="272"/>
                </a:xfrm>
                <a:custGeom>
                  <a:avLst/>
                  <a:gdLst>
                    <a:gd name="T0" fmla="*/ 160 w 160"/>
                    <a:gd name="T1" fmla="*/ 0 h 272"/>
                    <a:gd name="T2" fmla="*/ 80 w 160"/>
                    <a:gd name="T3" fmla="*/ 0 h 272"/>
                    <a:gd name="T4" fmla="*/ 80 w 160"/>
                    <a:gd name="T5" fmla="*/ 272 h 272"/>
                    <a:gd name="T6" fmla="*/ 0 w 160"/>
                    <a:gd name="T7" fmla="*/ 264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72"/>
                    <a:gd name="T14" fmla="*/ 160 w 160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72">
                      <a:moveTo>
                        <a:pt x="160" y="0"/>
                      </a:moveTo>
                      <a:lnTo>
                        <a:pt x="80" y="0"/>
                      </a:lnTo>
                      <a:lnTo>
                        <a:pt x="80" y="272"/>
                      </a:lnTo>
                      <a:lnTo>
                        <a:pt x="0" y="2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7116" name="Text Box 120"/>
            <p:cNvSpPr txBox="1">
              <a:spLocks noChangeArrowheads="1"/>
            </p:cNvSpPr>
            <p:nvPr/>
          </p:nvSpPr>
          <p:spPr bwMode="auto">
            <a:xfrm>
              <a:off x="2209800" y="6096000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I&gt;&gt;</a:t>
              </a: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5473112" y="2542955"/>
            <a:ext cx="3086100" cy="3103563"/>
            <a:chOff x="5473112" y="2542955"/>
            <a:chExt cx="3086100" cy="3103563"/>
          </a:xfrm>
        </p:grpSpPr>
        <p:grpSp>
          <p:nvGrpSpPr>
            <p:cNvPr id="7" name="Group 75"/>
            <p:cNvGrpSpPr>
              <a:grpSpLocks/>
            </p:cNvGrpSpPr>
            <p:nvPr/>
          </p:nvGrpSpPr>
          <p:grpSpPr bwMode="auto">
            <a:xfrm>
              <a:off x="5473112" y="2542955"/>
              <a:ext cx="3086100" cy="3103563"/>
              <a:chOff x="7336" y="14270"/>
              <a:chExt cx="2936" cy="2728"/>
            </a:xfrm>
          </p:grpSpPr>
          <p:grpSp>
            <p:nvGrpSpPr>
              <p:cNvPr id="47119" name="Group 76"/>
              <p:cNvGrpSpPr>
                <a:grpSpLocks/>
              </p:cNvGrpSpPr>
              <p:nvPr/>
            </p:nvGrpSpPr>
            <p:grpSpPr bwMode="auto">
              <a:xfrm>
                <a:off x="7336" y="14270"/>
                <a:ext cx="2936" cy="2728"/>
                <a:chOff x="5408" y="11542"/>
                <a:chExt cx="2936" cy="2728"/>
              </a:xfrm>
            </p:grpSpPr>
            <p:sp>
              <p:nvSpPr>
                <p:cNvPr id="47121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5408" y="11542"/>
                  <a:ext cx="2936" cy="27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kumimoji="0" lang="fr-FR" sz="1200">
                    <a:latin typeface="Times New Roman" pitchFamily="18" charset="0"/>
                  </a:endParaRPr>
                </a:p>
              </p:txBody>
            </p:sp>
            <p:sp>
              <p:nvSpPr>
                <p:cNvPr id="47122" name="Rectangle 78"/>
                <p:cNvSpPr>
                  <a:spLocks noChangeArrowheads="1"/>
                </p:cNvSpPr>
                <p:nvPr/>
              </p:nvSpPr>
              <p:spPr bwMode="auto">
                <a:xfrm>
                  <a:off x="6472" y="13400"/>
                  <a:ext cx="1136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47123" name="Group 79"/>
                <p:cNvGrpSpPr>
                  <a:grpSpLocks/>
                </p:cNvGrpSpPr>
                <p:nvPr/>
              </p:nvGrpSpPr>
              <p:grpSpPr bwMode="auto">
                <a:xfrm>
                  <a:off x="6688" y="11666"/>
                  <a:ext cx="762" cy="2539"/>
                  <a:chOff x="6688" y="11666"/>
                  <a:chExt cx="762" cy="1627"/>
                </a:xfrm>
              </p:grpSpPr>
              <p:sp>
                <p:nvSpPr>
                  <p:cNvPr id="47158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6688" y="11666"/>
                    <a:ext cx="1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035" y="11666"/>
                    <a:ext cx="7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60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7449" y="11666"/>
                    <a:ext cx="1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24" name="Group 83"/>
                <p:cNvGrpSpPr>
                  <a:grpSpLocks/>
                </p:cNvGrpSpPr>
                <p:nvPr/>
              </p:nvGrpSpPr>
              <p:grpSpPr bwMode="auto">
                <a:xfrm>
                  <a:off x="6615" y="11879"/>
                  <a:ext cx="908" cy="161"/>
                  <a:chOff x="7823" y="11334"/>
                  <a:chExt cx="920" cy="161"/>
                </a:xfrm>
              </p:grpSpPr>
              <p:sp>
                <p:nvSpPr>
                  <p:cNvPr id="47152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7823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3" name="Line 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829" y="11334"/>
                    <a:ext cx="143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8181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5" name="Line 8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88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6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8594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7" name="Line 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01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25" name="Group 90"/>
                <p:cNvGrpSpPr>
                  <a:grpSpLocks/>
                </p:cNvGrpSpPr>
                <p:nvPr/>
              </p:nvGrpSpPr>
              <p:grpSpPr bwMode="auto">
                <a:xfrm>
                  <a:off x="5702" y="12164"/>
                  <a:ext cx="2097" cy="598"/>
                  <a:chOff x="5702" y="12164"/>
                  <a:chExt cx="2097" cy="598"/>
                </a:xfrm>
              </p:grpSpPr>
              <p:sp>
                <p:nvSpPr>
                  <p:cNvPr id="4714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6605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6" name="Line 92"/>
                  <p:cNvSpPr>
                    <a:spLocks noChangeShapeType="1"/>
                  </p:cNvSpPr>
                  <p:nvPr/>
                </p:nvSpPr>
                <p:spPr bwMode="auto">
                  <a:xfrm>
                    <a:off x="6427" y="12164"/>
                    <a:ext cx="261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959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8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6781" y="12164"/>
                    <a:ext cx="261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7365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0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7187" y="12164"/>
                    <a:ext cx="262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1" name="Line 9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702" y="12488"/>
                    <a:ext cx="2097" cy="1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7126" name="Line 98"/>
                <p:cNvSpPr>
                  <a:spLocks noChangeShapeType="1"/>
                </p:cNvSpPr>
                <p:nvPr/>
              </p:nvSpPr>
              <p:spPr bwMode="auto">
                <a:xfrm>
                  <a:off x="6641" y="12154"/>
                  <a:ext cx="8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7" name="Line 99"/>
                <p:cNvSpPr>
                  <a:spLocks noChangeShapeType="1"/>
                </p:cNvSpPr>
                <p:nvPr/>
              </p:nvSpPr>
              <p:spPr bwMode="auto">
                <a:xfrm>
                  <a:off x="6997" y="12179"/>
                  <a:ext cx="8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8" name="Line 100"/>
                <p:cNvSpPr>
                  <a:spLocks noChangeShapeType="1"/>
                </p:cNvSpPr>
                <p:nvPr/>
              </p:nvSpPr>
              <p:spPr bwMode="auto">
                <a:xfrm>
                  <a:off x="7407" y="12162"/>
                  <a:ext cx="8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9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6553" y="12825"/>
                  <a:ext cx="1144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 &gt;&gt;</a:t>
                  </a:r>
                </a:p>
              </p:txBody>
            </p:sp>
            <p:sp>
              <p:nvSpPr>
                <p:cNvPr id="47130" name="Freeform 102"/>
                <p:cNvSpPr>
                  <a:spLocks/>
                </p:cNvSpPr>
                <p:nvPr/>
              </p:nvSpPr>
              <p:spPr bwMode="auto">
                <a:xfrm>
                  <a:off x="6095" y="12329"/>
                  <a:ext cx="513" cy="672"/>
                </a:xfrm>
                <a:custGeom>
                  <a:avLst/>
                  <a:gdLst>
                    <a:gd name="T0" fmla="*/ 2279 w 312"/>
                    <a:gd name="T1" fmla="*/ 4370 h 360"/>
                    <a:gd name="T2" fmla="*/ 0 w 312"/>
                    <a:gd name="T3" fmla="*/ 4370 h 360"/>
                    <a:gd name="T4" fmla="*/ 0 w 312"/>
                    <a:gd name="T5" fmla="*/ 0 h 360"/>
                    <a:gd name="T6" fmla="*/ 0 60000 65536"/>
                    <a:gd name="T7" fmla="*/ 0 60000 65536"/>
                    <a:gd name="T8" fmla="*/ 0 60000 65536"/>
                    <a:gd name="T9" fmla="*/ 0 w 312"/>
                    <a:gd name="T10" fmla="*/ 0 h 360"/>
                    <a:gd name="T11" fmla="*/ 312 w 312"/>
                    <a:gd name="T12" fmla="*/ 360 h 3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2" h="360">
                      <a:moveTo>
                        <a:pt x="312" y="360"/>
                      </a:move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1" name="Rectangle 103"/>
                <p:cNvSpPr>
                  <a:spLocks noChangeArrowheads="1"/>
                </p:cNvSpPr>
                <p:nvPr/>
              </p:nvSpPr>
              <p:spPr bwMode="auto">
                <a:xfrm>
                  <a:off x="5953" y="12337"/>
                  <a:ext cx="308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2" name="Line 104"/>
                <p:cNvSpPr>
                  <a:spLocks noChangeShapeType="1"/>
                </p:cNvSpPr>
                <p:nvPr/>
              </p:nvSpPr>
              <p:spPr bwMode="auto">
                <a:xfrm>
                  <a:off x="6095" y="12329"/>
                  <a:ext cx="0" cy="3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3" name="Line 105"/>
                <p:cNvSpPr>
                  <a:spLocks noChangeShapeType="1"/>
                </p:cNvSpPr>
                <p:nvPr/>
              </p:nvSpPr>
              <p:spPr bwMode="auto">
                <a:xfrm>
                  <a:off x="5953" y="12505"/>
                  <a:ext cx="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4" name="Freeform 106"/>
                <p:cNvSpPr>
                  <a:spLocks/>
                </p:cNvSpPr>
                <p:nvPr/>
              </p:nvSpPr>
              <p:spPr bwMode="auto">
                <a:xfrm>
                  <a:off x="5574" y="12369"/>
                  <a:ext cx="158" cy="272"/>
                </a:xfrm>
                <a:custGeom>
                  <a:avLst/>
                  <a:gdLst>
                    <a:gd name="T0" fmla="*/ 152 w 160"/>
                    <a:gd name="T1" fmla="*/ 0 h 272"/>
                    <a:gd name="T2" fmla="*/ 76 w 160"/>
                    <a:gd name="T3" fmla="*/ 0 h 272"/>
                    <a:gd name="T4" fmla="*/ 76 w 160"/>
                    <a:gd name="T5" fmla="*/ 272 h 272"/>
                    <a:gd name="T6" fmla="*/ 0 w 160"/>
                    <a:gd name="T7" fmla="*/ 264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72"/>
                    <a:gd name="T14" fmla="*/ 160 w 160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72">
                      <a:moveTo>
                        <a:pt x="160" y="0"/>
                      </a:moveTo>
                      <a:lnTo>
                        <a:pt x="80" y="0"/>
                      </a:lnTo>
                      <a:lnTo>
                        <a:pt x="80" y="272"/>
                      </a:lnTo>
                      <a:lnTo>
                        <a:pt x="0" y="2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5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6468" y="13739"/>
                  <a:ext cx="1144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 &gt;</a:t>
                  </a:r>
                </a:p>
              </p:txBody>
            </p:sp>
            <p:grpSp>
              <p:nvGrpSpPr>
                <p:cNvPr id="47136" name="Group 108"/>
                <p:cNvGrpSpPr>
                  <a:grpSpLocks/>
                </p:cNvGrpSpPr>
                <p:nvPr/>
              </p:nvGrpSpPr>
              <p:grpSpPr bwMode="auto">
                <a:xfrm>
                  <a:off x="6528" y="13456"/>
                  <a:ext cx="279" cy="184"/>
                  <a:chOff x="6504" y="13456"/>
                  <a:chExt cx="279" cy="184"/>
                </a:xfrm>
              </p:grpSpPr>
              <p:sp>
                <p:nvSpPr>
                  <p:cNvPr id="47143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4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37" name="Group 111"/>
                <p:cNvGrpSpPr>
                  <a:grpSpLocks/>
                </p:cNvGrpSpPr>
                <p:nvPr/>
              </p:nvGrpSpPr>
              <p:grpSpPr bwMode="auto">
                <a:xfrm>
                  <a:off x="6880" y="13440"/>
                  <a:ext cx="279" cy="184"/>
                  <a:chOff x="6504" y="13456"/>
                  <a:chExt cx="279" cy="184"/>
                </a:xfrm>
              </p:grpSpPr>
              <p:sp>
                <p:nvSpPr>
                  <p:cNvPr id="47141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2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38" name="Group 114"/>
                <p:cNvGrpSpPr>
                  <a:grpSpLocks/>
                </p:cNvGrpSpPr>
                <p:nvPr/>
              </p:nvGrpSpPr>
              <p:grpSpPr bwMode="auto">
                <a:xfrm>
                  <a:off x="7296" y="13440"/>
                  <a:ext cx="279" cy="184"/>
                  <a:chOff x="6504" y="13456"/>
                  <a:chExt cx="279" cy="184"/>
                </a:xfrm>
              </p:grpSpPr>
              <p:sp>
                <p:nvSpPr>
                  <p:cNvPr id="47139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0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sp>
            <p:nvSpPr>
              <p:cNvPr id="47120" name="Freeform 117"/>
              <p:cNvSpPr>
                <a:spLocks/>
              </p:cNvSpPr>
              <p:nvPr/>
            </p:nvSpPr>
            <p:spPr bwMode="auto">
              <a:xfrm>
                <a:off x="8032" y="15747"/>
                <a:ext cx="400" cy="944"/>
              </a:xfrm>
              <a:custGeom>
                <a:avLst/>
                <a:gdLst>
                  <a:gd name="T0" fmla="*/ 400 w 400"/>
                  <a:gd name="T1" fmla="*/ 944 h 944"/>
                  <a:gd name="T2" fmla="*/ 16 w 400"/>
                  <a:gd name="T3" fmla="*/ 944 h 944"/>
                  <a:gd name="T4" fmla="*/ 0 w 400"/>
                  <a:gd name="T5" fmla="*/ 0 h 944"/>
                  <a:gd name="T6" fmla="*/ 0 60000 65536"/>
                  <a:gd name="T7" fmla="*/ 0 60000 65536"/>
                  <a:gd name="T8" fmla="*/ 0 60000 65536"/>
                  <a:gd name="T9" fmla="*/ 0 w 400"/>
                  <a:gd name="T10" fmla="*/ 0 h 944"/>
                  <a:gd name="T11" fmla="*/ 400 w 400"/>
                  <a:gd name="T12" fmla="*/ 944 h 9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0" h="944">
                    <a:moveTo>
                      <a:pt x="400" y="944"/>
                    </a:moveTo>
                    <a:lnTo>
                      <a:pt x="16" y="944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117" name="Text Box 121"/>
            <p:cNvSpPr txBox="1">
              <a:spLocks noChangeArrowheads="1"/>
            </p:cNvSpPr>
            <p:nvPr/>
          </p:nvSpPr>
          <p:spPr bwMode="auto">
            <a:xfrm>
              <a:off x="6818550" y="3933056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I&gt;&gt;</a:t>
              </a:r>
            </a:p>
          </p:txBody>
        </p:sp>
        <p:sp>
          <p:nvSpPr>
            <p:cNvPr id="47118" name="Text Box 122"/>
            <p:cNvSpPr txBox="1">
              <a:spLocks noChangeArrowheads="1"/>
            </p:cNvSpPr>
            <p:nvPr/>
          </p:nvSpPr>
          <p:spPr bwMode="auto">
            <a:xfrm>
              <a:off x="6911879" y="4951817"/>
              <a:ext cx="604838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626" grpId="0" autoUpdateAnimBg="0"/>
      <p:bldP spid="494636" grpId="0" autoUpdateAnimBg="0"/>
      <p:bldP spid="494666" grpId="0" autoUpdateAnimBg="0"/>
      <p:bldP spid="49471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791200" cy="685800"/>
          </a:xfrm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3200" b="1" smtClean="0"/>
              <a:t>« démarrage direct MAS ».</a:t>
            </a:r>
          </a:p>
        </p:txBody>
      </p:sp>
      <p:sp>
        <p:nvSpPr>
          <p:cNvPr id="292871" name="Rectangle 7"/>
          <p:cNvSpPr>
            <a:spLocks noChangeArrowheads="1"/>
          </p:cNvSpPr>
          <p:nvPr/>
        </p:nvSpPr>
        <p:spPr bwMode="auto">
          <a:xfrm>
            <a:off x="52388" y="120650"/>
            <a:ext cx="8991600" cy="1066800"/>
          </a:xfrm>
          <a:prstGeom prst="rect">
            <a:avLst/>
          </a:prstGeom>
          <a:gradFill rotWithShape="0">
            <a:gsLst>
              <a:gs pos="0">
                <a:srgbClr val="E19951"/>
              </a:gs>
              <a:gs pos="100000">
                <a:srgbClr val="E19951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19951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Pour élaborer un circuit de puissance il faut tenir compte : du récepteur,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 des caractéristiques du réseau d ’alimentation, des protections nécessaires,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et du type de fonctionnement désiré en relation avec le schéma de commande.</a:t>
            </a:r>
          </a:p>
        </p:txBody>
      </p:sp>
      <p:sp>
        <p:nvSpPr>
          <p:cNvPr id="292906" name="AutoShape 42"/>
          <p:cNvSpPr>
            <a:spLocks noChangeArrowheads="1"/>
          </p:cNvSpPr>
          <p:nvPr/>
        </p:nvSpPr>
        <p:spPr bwMode="auto">
          <a:xfrm>
            <a:off x="3352800" y="1066800"/>
            <a:ext cx="5486400" cy="1295400"/>
          </a:xfrm>
          <a:prstGeom prst="leftArrow">
            <a:avLst>
              <a:gd name="adj1" fmla="val 50000"/>
              <a:gd name="adj2" fmla="val 105882"/>
            </a:avLst>
          </a:prstGeom>
          <a:gradFill rotWithShape="0">
            <a:gsLst>
              <a:gs pos="0">
                <a:srgbClr val="333399"/>
              </a:gs>
              <a:gs pos="100000">
                <a:srgbClr val="333399">
                  <a:gamma/>
                  <a:shade val="5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 ’alimentation (triphasée)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puissance.</a:t>
            </a:r>
            <a:endParaRPr kumimoji="0" lang="fr-FR" dirty="0"/>
          </a:p>
        </p:txBody>
      </p:sp>
      <p:grpSp>
        <p:nvGrpSpPr>
          <p:cNvPr id="2" name="Group 208"/>
          <p:cNvGrpSpPr>
            <a:grpSpLocks/>
          </p:cNvGrpSpPr>
          <p:nvPr/>
        </p:nvGrpSpPr>
        <p:grpSpPr bwMode="auto">
          <a:xfrm>
            <a:off x="381000" y="1154113"/>
            <a:ext cx="2719388" cy="4941887"/>
            <a:chOff x="144" y="727"/>
            <a:chExt cx="1713" cy="3113"/>
          </a:xfrm>
        </p:grpSpPr>
        <p:sp>
          <p:nvSpPr>
            <p:cNvPr id="48239" name="Line 11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8240" name="Group 191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48243" name="Group 92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48250" name="Line 88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3" name="Rectangle 89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48244" name="Group 95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292881" name="Rectangle 17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4824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8245" name="Group 94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48246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5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48241" name="Line 96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42" name="Line 97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205"/>
          <p:cNvGrpSpPr>
            <a:grpSpLocks/>
          </p:cNvGrpSpPr>
          <p:nvPr/>
        </p:nvGrpSpPr>
        <p:grpSpPr bwMode="auto">
          <a:xfrm>
            <a:off x="850900" y="4583113"/>
            <a:ext cx="2286000" cy="1136650"/>
            <a:chOff x="440" y="3268"/>
            <a:chExt cx="1440" cy="716"/>
          </a:xfrm>
        </p:grpSpPr>
        <p:sp>
          <p:nvSpPr>
            <p:cNvPr id="292969" name="Rectangle 105"/>
            <p:cNvSpPr>
              <a:spLocks noChangeArrowheads="1"/>
            </p:cNvSpPr>
            <p:nvPr/>
          </p:nvSpPr>
          <p:spPr bwMode="auto">
            <a:xfrm rot="-5400000">
              <a:off x="65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2970" name="Rectangle 106"/>
            <p:cNvSpPr>
              <a:spLocks noChangeArrowheads="1"/>
            </p:cNvSpPr>
            <p:nvPr/>
          </p:nvSpPr>
          <p:spPr bwMode="auto">
            <a:xfrm rot="-5400000">
              <a:off x="659" y="3339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2971" name="Rectangle 107"/>
            <p:cNvSpPr>
              <a:spLocks noChangeArrowheads="1"/>
            </p:cNvSpPr>
            <p:nvPr/>
          </p:nvSpPr>
          <p:spPr bwMode="auto">
            <a:xfrm rot="-5400000">
              <a:off x="991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2972" name="Rectangle 108"/>
            <p:cNvSpPr>
              <a:spLocks noChangeArrowheads="1"/>
            </p:cNvSpPr>
            <p:nvPr/>
          </p:nvSpPr>
          <p:spPr bwMode="auto">
            <a:xfrm rot="-5400000">
              <a:off x="991" y="3331"/>
              <a:ext cx="6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2973" name="Rectangle 109"/>
            <p:cNvSpPr>
              <a:spLocks noChangeArrowheads="1"/>
            </p:cNvSpPr>
            <p:nvPr/>
          </p:nvSpPr>
          <p:spPr bwMode="auto">
            <a:xfrm rot="-5400000">
              <a:off x="134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2974" name="Rectangle 110"/>
            <p:cNvSpPr>
              <a:spLocks noChangeArrowheads="1"/>
            </p:cNvSpPr>
            <p:nvPr/>
          </p:nvSpPr>
          <p:spPr bwMode="auto">
            <a:xfrm rot="-5400000">
              <a:off x="1336" y="3339"/>
              <a:ext cx="47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213" name="Rectangle 111"/>
            <p:cNvSpPr>
              <a:spLocks noChangeArrowheads="1"/>
            </p:cNvSpPr>
            <p:nvPr/>
          </p:nvSpPr>
          <p:spPr bwMode="auto">
            <a:xfrm>
              <a:off x="692" y="3308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214" name="Group 201"/>
            <p:cNvGrpSpPr>
              <a:grpSpLocks/>
            </p:cNvGrpSpPr>
            <p:nvPr/>
          </p:nvGrpSpPr>
          <p:grpSpPr bwMode="auto">
            <a:xfrm>
              <a:off x="742" y="3475"/>
              <a:ext cx="176" cy="275"/>
              <a:chOff x="742" y="3477"/>
              <a:chExt cx="176" cy="275"/>
            </a:xfrm>
          </p:grpSpPr>
          <p:sp useBgFill="1">
            <p:nvSpPr>
              <p:cNvPr id="48235" name="Oval 100"/>
              <p:cNvSpPr>
                <a:spLocks noChangeArrowheads="1"/>
              </p:cNvSpPr>
              <p:nvPr/>
            </p:nvSpPr>
            <p:spPr bwMode="auto">
              <a:xfrm>
                <a:off x="742" y="3493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6" name="Line 112"/>
              <p:cNvSpPr>
                <a:spLocks noChangeShapeType="1"/>
              </p:cNvSpPr>
              <p:nvPr/>
            </p:nvSpPr>
            <p:spPr bwMode="auto">
              <a:xfrm>
                <a:off x="792" y="3484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7" name="Line 120"/>
              <p:cNvSpPr>
                <a:spLocks noChangeShapeType="1"/>
              </p:cNvSpPr>
              <p:nvPr/>
            </p:nvSpPr>
            <p:spPr bwMode="auto">
              <a:xfrm>
                <a:off x="788" y="374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8" name="Line 123"/>
              <p:cNvSpPr>
                <a:spLocks noChangeShapeType="1"/>
              </p:cNvSpPr>
              <p:nvPr/>
            </p:nvSpPr>
            <p:spPr bwMode="auto">
              <a:xfrm>
                <a:off x="912" y="3477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5" name="Group 203"/>
            <p:cNvGrpSpPr>
              <a:grpSpLocks/>
            </p:cNvGrpSpPr>
            <p:nvPr/>
          </p:nvGrpSpPr>
          <p:grpSpPr bwMode="auto">
            <a:xfrm>
              <a:off x="1410" y="3482"/>
              <a:ext cx="164" cy="260"/>
              <a:chOff x="1410" y="3476"/>
              <a:chExt cx="164" cy="260"/>
            </a:xfrm>
          </p:grpSpPr>
          <p:sp useBgFill="1">
            <p:nvSpPr>
              <p:cNvPr id="48231" name="Oval 104"/>
              <p:cNvSpPr>
                <a:spLocks noChangeArrowheads="1"/>
              </p:cNvSpPr>
              <p:nvPr/>
            </p:nvSpPr>
            <p:spPr bwMode="auto">
              <a:xfrm>
                <a:off x="1410" y="348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2" name="Line 114"/>
              <p:cNvSpPr>
                <a:spLocks noChangeShapeType="1"/>
              </p:cNvSpPr>
              <p:nvPr/>
            </p:nvSpPr>
            <p:spPr bwMode="auto">
              <a:xfrm>
                <a:off x="1452" y="348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3" name="Line 122"/>
              <p:cNvSpPr>
                <a:spLocks noChangeShapeType="1"/>
              </p:cNvSpPr>
              <p:nvPr/>
            </p:nvSpPr>
            <p:spPr bwMode="auto">
              <a:xfrm>
                <a:off x="1454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4" name="Line 124"/>
              <p:cNvSpPr>
                <a:spLocks noChangeShapeType="1"/>
              </p:cNvSpPr>
              <p:nvPr/>
            </p:nvSpPr>
            <p:spPr bwMode="auto">
              <a:xfrm>
                <a:off x="1564" y="3476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6" name="Group 202"/>
            <p:cNvGrpSpPr>
              <a:grpSpLocks/>
            </p:cNvGrpSpPr>
            <p:nvPr/>
          </p:nvGrpSpPr>
          <p:grpSpPr bwMode="auto">
            <a:xfrm>
              <a:off x="1077" y="3475"/>
              <a:ext cx="189" cy="275"/>
              <a:chOff x="1077" y="3473"/>
              <a:chExt cx="189" cy="275"/>
            </a:xfrm>
          </p:grpSpPr>
          <p:sp useBgFill="1">
            <p:nvSpPr>
              <p:cNvPr id="48227" name="Oval 102"/>
              <p:cNvSpPr>
                <a:spLocks noChangeArrowheads="1"/>
              </p:cNvSpPr>
              <p:nvPr/>
            </p:nvSpPr>
            <p:spPr bwMode="auto">
              <a:xfrm>
                <a:off x="1077" y="348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8" name="Line 113"/>
              <p:cNvSpPr>
                <a:spLocks noChangeShapeType="1"/>
              </p:cNvSpPr>
              <p:nvPr/>
            </p:nvSpPr>
            <p:spPr bwMode="auto">
              <a:xfrm>
                <a:off x="1134" y="348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9" name="Line 121"/>
              <p:cNvSpPr>
                <a:spLocks noChangeShapeType="1"/>
              </p:cNvSpPr>
              <p:nvPr/>
            </p:nvSpPr>
            <p:spPr bwMode="auto">
              <a:xfrm>
                <a:off x="1132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0" name="Line 125"/>
              <p:cNvSpPr>
                <a:spLocks noChangeShapeType="1"/>
              </p:cNvSpPr>
              <p:nvPr/>
            </p:nvSpPr>
            <p:spPr bwMode="auto">
              <a:xfrm>
                <a:off x="1256" y="347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2991" name="Rectangle 127"/>
            <p:cNvSpPr>
              <a:spLocks noChangeArrowheads="1"/>
            </p:cNvSpPr>
            <p:nvPr/>
          </p:nvSpPr>
          <p:spPr bwMode="auto">
            <a:xfrm>
              <a:off x="440" y="3556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grpSp>
          <p:nvGrpSpPr>
            <p:cNvPr id="48218" name="Group 204"/>
            <p:cNvGrpSpPr>
              <a:grpSpLocks/>
            </p:cNvGrpSpPr>
            <p:nvPr/>
          </p:nvGrpSpPr>
          <p:grpSpPr bwMode="auto">
            <a:xfrm>
              <a:off x="1652" y="3268"/>
              <a:ext cx="228" cy="716"/>
              <a:chOff x="1652" y="3268"/>
              <a:chExt cx="228" cy="716"/>
            </a:xfrm>
          </p:grpSpPr>
          <p:sp>
            <p:nvSpPr>
              <p:cNvPr id="48219" name="Line 115"/>
              <p:cNvSpPr>
                <a:spLocks noChangeShapeType="1"/>
              </p:cNvSpPr>
              <p:nvPr/>
            </p:nvSpPr>
            <p:spPr bwMode="auto">
              <a:xfrm flipH="1">
                <a:off x="1796" y="326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220" name="Oval 116"/>
              <p:cNvSpPr>
                <a:spLocks noChangeArrowheads="1"/>
              </p:cNvSpPr>
              <p:nvPr/>
            </p:nvSpPr>
            <p:spPr bwMode="auto">
              <a:xfrm>
                <a:off x="1736" y="3460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1" name="Line 117"/>
              <p:cNvSpPr>
                <a:spLocks noChangeShapeType="1"/>
              </p:cNvSpPr>
              <p:nvPr/>
            </p:nvSpPr>
            <p:spPr bwMode="auto">
              <a:xfrm flipH="1">
                <a:off x="1799" y="3448"/>
                <a:ext cx="53" cy="29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982" name="Rectangle 118"/>
              <p:cNvSpPr>
                <a:spLocks noChangeArrowheads="1"/>
              </p:cNvSpPr>
              <p:nvPr/>
            </p:nvSpPr>
            <p:spPr bwMode="auto">
              <a:xfrm rot="-5400000">
                <a:off x="1615" y="37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2983" name="Rectangle 119"/>
              <p:cNvSpPr>
                <a:spLocks noChangeArrowheads="1"/>
              </p:cNvSpPr>
              <p:nvPr/>
            </p:nvSpPr>
            <p:spPr bwMode="auto">
              <a:xfrm rot="-5400000">
                <a:off x="1623" y="332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48224" name="Line 126"/>
              <p:cNvSpPr>
                <a:spLocks noChangeShapeType="1"/>
              </p:cNvSpPr>
              <p:nvPr/>
            </p:nvSpPr>
            <p:spPr bwMode="auto">
              <a:xfrm>
                <a:off x="1784" y="346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5" name="Freeform 128"/>
              <p:cNvSpPr>
                <a:spLocks/>
              </p:cNvSpPr>
              <p:nvPr/>
            </p:nvSpPr>
            <p:spPr bwMode="auto">
              <a:xfrm>
                <a:off x="1688" y="3556"/>
                <a:ext cx="144" cy="48"/>
              </a:xfrm>
              <a:custGeom>
                <a:avLst/>
                <a:gdLst>
                  <a:gd name="T0" fmla="*/ 144 w 144"/>
                  <a:gd name="T1" fmla="*/ 0 h 48"/>
                  <a:gd name="T2" fmla="*/ 0 w 144"/>
                  <a:gd name="T3" fmla="*/ 0 h 48"/>
                  <a:gd name="T4" fmla="*/ 0 w 144"/>
                  <a:gd name="T5" fmla="*/ 48 h 48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48"/>
                  <a:gd name="T11" fmla="*/ 144 w 144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48">
                    <a:moveTo>
                      <a:pt x="144" y="0"/>
                    </a:moveTo>
                    <a:lnTo>
                      <a:pt x="0" y="0"/>
                    </a:lnTo>
                    <a:lnTo>
                      <a:pt x="0" y="48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6" name="Line 129"/>
              <p:cNvSpPr>
                <a:spLocks noChangeShapeType="1"/>
              </p:cNvSpPr>
              <p:nvPr/>
            </p:nvSpPr>
            <p:spPr bwMode="auto">
              <a:xfrm>
                <a:off x="1736" y="3556"/>
                <a:ext cx="0" cy="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2" name="Group 193"/>
          <p:cNvGrpSpPr>
            <a:grpSpLocks/>
          </p:cNvGrpSpPr>
          <p:nvPr/>
        </p:nvGrpSpPr>
        <p:grpSpPr bwMode="auto">
          <a:xfrm>
            <a:off x="381000" y="2157413"/>
            <a:ext cx="2819400" cy="1123950"/>
            <a:chOff x="144" y="1448"/>
            <a:chExt cx="1776" cy="708"/>
          </a:xfrm>
        </p:grpSpPr>
        <p:sp useBgFill="1">
          <p:nvSpPr>
            <p:cNvPr id="48179" name="Oval 133"/>
            <p:cNvSpPr>
              <a:spLocks noChangeArrowheads="1"/>
            </p:cNvSpPr>
            <p:nvPr/>
          </p:nvSpPr>
          <p:spPr bwMode="auto">
            <a:xfrm>
              <a:off x="738" y="1661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0" name="Line 134"/>
            <p:cNvSpPr>
              <a:spLocks noChangeShapeType="1"/>
            </p:cNvSpPr>
            <p:nvPr/>
          </p:nvSpPr>
          <p:spPr bwMode="auto">
            <a:xfrm>
              <a:off x="650" y="166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48181" name="Oval 136"/>
            <p:cNvSpPr>
              <a:spLocks noChangeArrowheads="1"/>
            </p:cNvSpPr>
            <p:nvPr/>
          </p:nvSpPr>
          <p:spPr bwMode="auto">
            <a:xfrm>
              <a:off x="1068" y="1653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2" name="Line 137"/>
            <p:cNvSpPr>
              <a:spLocks noChangeShapeType="1"/>
            </p:cNvSpPr>
            <p:nvPr/>
          </p:nvSpPr>
          <p:spPr bwMode="auto">
            <a:xfrm>
              <a:off x="1005" y="1671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3" name="Oval 139"/>
            <p:cNvSpPr>
              <a:spLocks noChangeArrowheads="1"/>
            </p:cNvSpPr>
            <p:nvPr/>
          </p:nvSpPr>
          <p:spPr bwMode="auto">
            <a:xfrm>
              <a:off x="1387" y="1658"/>
              <a:ext cx="131" cy="249"/>
            </a:xfrm>
            <a:prstGeom prst="ellipse">
              <a:avLst/>
            </a:prstGeom>
            <a:solidFill>
              <a:srgbClr val="7A8888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04" name="Rectangle 140"/>
            <p:cNvSpPr>
              <a:spLocks noChangeArrowheads="1"/>
            </p:cNvSpPr>
            <p:nvPr/>
          </p:nvSpPr>
          <p:spPr bwMode="auto">
            <a:xfrm rot="-5400000">
              <a:off x="53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3005" name="Rectangle 141"/>
            <p:cNvSpPr>
              <a:spLocks noChangeArrowheads="1"/>
            </p:cNvSpPr>
            <p:nvPr/>
          </p:nvSpPr>
          <p:spPr bwMode="auto">
            <a:xfrm rot="-5400000">
              <a:off x="54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3006" name="Rectangle 142"/>
            <p:cNvSpPr>
              <a:spLocks noChangeArrowheads="1"/>
            </p:cNvSpPr>
            <p:nvPr/>
          </p:nvSpPr>
          <p:spPr bwMode="auto">
            <a:xfrm rot="-5400000">
              <a:off x="846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3007" name="Rectangle 143"/>
            <p:cNvSpPr>
              <a:spLocks noChangeArrowheads="1"/>
            </p:cNvSpPr>
            <p:nvPr/>
          </p:nvSpPr>
          <p:spPr bwMode="auto">
            <a:xfrm rot="-5400000">
              <a:off x="85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3008" name="Rectangle 144"/>
            <p:cNvSpPr>
              <a:spLocks noChangeArrowheads="1"/>
            </p:cNvSpPr>
            <p:nvPr/>
          </p:nvSpPr>
          <p:spPr bwMode="auto">
            <a:xfrm rot="-5400000">
              <a:off x="116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3009" name="Rectangle 145"/>
            <p:cNvSpPr>
              <a:spLocks noChangeArrowheads="1"/>
            </p:cNvSpPr>
            <p:nvPr/>
          </p:nvSpPr>
          <p:spPr bwMode="auto">
            <a:xfrm rot="-5400000">
              <a:off x="117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190" name="Rectangle 146"/>
            <p:cNvSpPr>
              <a:spLocks noChangeArrowheads="1"/>
            </p:cNvSpPr>
            <p:nvPr/>
          </p:nvSpPr>
          <p:spPr bwMode="auto">
            <a:xfrm>
              <a:off x="556" y="148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1" name="Line 147"/>
            <p:cNvSpPr>
              <a:spLocks noChangeShapeType="1"/>
            </p:cNvSpPr>
            <p:nvPr/>
          </p:nvSpPr>
          <p:spPr bwMode="auto">
            <a:xfrm>
              <a:off x="428" y="177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2" name="Line 148"/>
            <p:cNvSpPr>
              <a:spLocks noChangeShapeType="1"/>
            </p:cNvSpPr>
            <p:nvPr/>
          </p:nvSpPr>
          <p:spPr bwMode="auto">
            <a:xfrm>
              <a:off x="1327" y="169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3" name="Line 149"/>
            <p:cNvSpPr>
              <a:spLocks noChangeShapeType="1"/>
            </p:cNvSpPr>
            <p:nvPr/>
          </p:nvSpPr>
          <p:spPr bwMode="auto">
            <a:xfrm>
              <a:off x="726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4" name="Line 150"/>
            <p:cNvSpPr>
              <a:spLocks noChangeShapeType="1"/>
            </p:cNvSpPr>
            <p:nvPr/>
          </p:nvSpPr>
          <p:spPr bwMode="auto">
            <a:xfrm>
              <a:off x="1067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5" name="Line 151"/>
            <p:cNvSpPr>
              <a:spLocks noChangeShapeType="1"/>
            </p:cNvSpPr>
            <p:nvPr/>
          </p:nvSpPr>
          <p:spPr bwMode="auto">
            <a:xfrm>
              <a:off x="1398" y="166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6" name="Rectangle 152"/>
            <p:cNvSpPr>
              <a:spLocks noChangeArrowheads="1"/>
            </p:cNvSpPr>
            <p:nvPr/>
          </p:nvSpPr>
          <p:spPr bwMode="auto">
            <a:xfrm rot="-1716732">
              <a:off x="1335" y="172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7" name="Rectangle 153"/>
            <p:cNvSpPr>
              <a:spLocks noChangeArrowheads="1"/>
            </p:cNvSpPr>
            <p:nvPr/>
          </p:nvSpPr>
          <p:spPr bwMode="auto">
            <a:xfrm rot="-1716732">
              <a:off x="1018" y="169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8" name="Rectangle 154"/>
            <p:cNvSpPr>
              <a:spLocks noChangeArrowheads="1"/>
            </p:cNvSpPr>
            <p:nvPr/>
          </p:nvSpPr>
          <p:spPr bwMode="auto">
            <a:xfrm rot="-1716732">
              <a:off x="668" y="170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9" name="Line 155"/>
            <p:cNvSpPr>
              <a:spLocks noChangeShapeType="1"/>
            </p:cNvSpPr>
            <p:nvPr/>
          </p:nvSpPr>
          <p:spPr bwMode="auto">
            <a:xfrm>
              <a:off x="371" y="167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0" name="Oval 156"/>
            <p:cNvSpPr>
              <a:spLocks noChangeArrowheads="1"/>
            </p:cNvSpPr>
            <p:nvPr/>
          </p:nvSpPr>
          <p:spPr bwMode="auto">
            <a:xfrm>
              <a:off x="489" y="189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01" name="Line 157"/>
            <p:cNvSpPr>
              <a:spLocks noChangeShapeType="1"/>
            </p:cNvSpPr>
            <p:nvPr/>
          </p:nvSpPr>
          <p:spPr bwMode="auto">
            <a:xfrm>
              <a:off x="1856" y="144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2" name="Oval 158"/>
            <p:cNvSpPr>
              <a:spLocks noChangeArrowheads="1"/>
            </p:cNvSpPr>
            <p:nvPr/>
          </p:nvSpPr>
          <p:spPr bwMode="auto">
            <a:xfrm>
              <a:off x="1790" y="1654"/>
              <a:ext cx="130" cy="249"/>
            </a:xfrm>
            <a:prstGeom prst="ellipse">
              <a:avLst/>
            </a:prstGeom>
            <a:solidFill>
              <a:srgbClr val="6B8382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3" name="Line 159"/>
            <p:cNvSpPr>
              <a:spLocks noChangeShapeType="1"/>
            </p:cNvSpPr>
            <p:nvPr/>
          </p:nvSpPr>
          <p:spPr bwMode="auto">
            <a:xfrm>
              <a:off x="1729" y="169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24" name="Rectangle 160"/>
            <p:cNvSpPr>
              <a:spLocks noChangeArrowheads="1"/>
            </p:cNvSpPr>
            <p:nvPr/>
          </p:nvSpPr>
          <p:spPr bwMode="auto">
            <a:xfrm rot="-5400000">
              <a:off x="1671" y="1892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293025" name="Rectangle 161"/>
            <p:cNvSpPr>
              <a:spLocks noChangeArrowheads="1"/>
            </p:cNvSpPr>
            <p:nvPr/>
          </p:nvSpPr>
          <p:spPr bwMode="auto">
            <a:xfrm rot="-5400000">
              <a:off x="1680" y="148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293026" name="Rectangle 162"/>
            <p:cNvSpPr>
              <a:spLocks noChangeArrowheads="1"/>
            </p:cNvSpPr>
            <p:nvPr/>
          </p:nvSpPr>
          <p:spPr bwMode="auto">
            <a:xfrm>
              <a:off x="144" y="182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sp>
        <p:nvSpPr>
          <p:cNvPr id="293054" name="Rectangle 190"/>
          <p:cNvSpPr>
            <a:spLocks noChangeArrowheads="1"/>
          </p:cNvSpPr>
          <p:nvPr/>
        </p:nvSpPr>
        <p:spPr bwMode="auto">
          <a:xfrm rot="-5400000">
            <a:off x="-2097088" y="4164013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3" name="Group 198"/>
          <p:cNvGrpSpPr>
            <a:grpSpLocks/>
          </p:cNvGrpSpPr>
          <p:nvPr/>
        </p:nvGrpSpPr>
        <p:grpSpPr bwMode="auto">
          <a:xfrm>
            <a:off x="533400" y="3363913"/>
            <a:ext cx="2535238" cy="1136650"/>
            <a:chOff x="240" y="2352"/>
            <a:chExt cx="1597" cy="716"/>
          </a:xfrm>
        </p:grpSpPr>
        <p:sp>
          <p:nvSpPr>
            <p:cNvPr id="48152" name="Rectangle 178"/>
            <p:cNvSpPr>
              <a:spLocks noChangeArrowheads="1"/>
            </p:cNvSpPr>
            <p:nvPr/>
          </p:nvSpPr>
          <p:spPr bwMode="auto">
            <a:xfrm>
              <a:off x="684" y="2416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153" name="Group 197"/>
            <p:cNvGrpSpPr>
              <a:grpSpLocks/>
            </p:cNvGrpSpPr>
            <p:nvPr/>
          </p:nvGrpSpPr>
          <p:grpSpPr bwMode="auto">
            <a:xfrm>
              <a:off x="1644" y="2352"/>
              <a:ext cx="193" cy="716"/>
              <a:chOff x="1644" y="2352"/>
              <a:chExt cx="193" cy="716"/>
            </a:xfrm>
          </p:grpSpPr>
          <p:sp>
            <p:nvSpPr>
              <p:cNvPr id="48174" name="Line 181"/>
              <p:cNvSpPr>
                <a:spLocks noChangeShapeType="1"/>
              </p:cNvSpPr>
              <p:nvPr/>
            </p:nvSpPr>
            <p:spPr bwMode="auto">
              <a:xfrm flipH="1">
                <a:off x="1788" y="2352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175" name="Oval 182"/>
              <p:cNvSpPr>
                <a:spLocks noChangeArrowheads="1"/>
              </p:cNvSpPr>
              <p:nvPr/>
            </p:nvSpPr>
            <p:spPr bwMode="auto">
              <a:xfrm>
                <a:off x="1727" y="256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6" name="Line 183"/>
              <p:cNvSpPr>
                <a:spLocks noChangeShapeType="1"/>
              </p:cNvSpPr>
              <p:nvPr/>
            </p:nvSpPr>
            <p:spPr bwMode="auto">
              <a:xfrm>
                <a:off x="1676" y="2603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8" name="Rectangle 184"/>
              <p:cNvSpPr>
                <a:spLocks noChangeArrowheads="1"/>
              </p:cNvSpPr>
              <p:nvPr/>
            </p:nvSpPr>
            <p:spPr bwMode="auto">
              <a:xfrm rot="-5400000">
                <a:off x="1607" y="281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3049" name="Rectangle 185"/>
              <p:cNvSpPr>
                <a:spLocks noChangeArrowheads="1"/>
              </p:cNvSpPr>
              <p:nvPr/>
            </p:nvSpPr>
            <p:spPr bwMode="auto">
              <a:xfrm rot="-5400000">
                <a:off x="1615" y="241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293050" name="Rectangle 186"/>
            <p:cNvSpPr>
              <a:spLocks noChangeArrowheads="1"/>
            </p:cNvSpPr>
            <p:nvPr/>
          </p:nvSpPr>
          <p:spPr bwMode="auto">
            <a:xfrm>
              <a:off x="240" y="264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8155" name="Group 194"/>
            <p:cNvGrpSpPr>
              <a:grpSpLocks/>
            </p:cNvGrpSpPr>
            <p:nvPr/>
          </p:nvGrpSpPr>
          <p:grpSpPr bwMode="auto">
            <a:xfrm>
              <a:off x="612" y="2410"/>
              <a:ext cx="244" cy="600"/>
              <a:chOff x="612" y="2354"/>
              <a:chExt cx="244" cy="600"/>
            </a:xfrm>
          </p:grpSpPr>
          <p:sp useBgFill="1">
            <p:nvSpPr>
              <p:cNvPr id="48169" name="Oval 165"/>
              <p:cNvSpPr>
                <a:spLocks noChangeArrowheads="1"/>
              </p:cNvSpPr>
              <p:nvPr/>
            </p:nvSpPr>
            <p:spPr bwMode="auto">
              <a:xfrm>
                <a:off x="746" y="256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0" name="Line 166"/>
              <p:cNvSpPr>
                <a:spLocks noChangeShapeType="1"/>
              </p:cNvSpPr>
              <p:nvPr/>
            </p:nvSpPr>
            <p:spPr bwMode="auto">
              <a:xfrm>
                <a:off x="672" y="257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6" name="Rectangle 172"/>
              <p:cNvSpPr>
                <a:spLocks noChangeArrowheads="1"/>
              </p:cNvSpPr>
              <p:nvPr/>
            </p:nvSpPr>
            <p:spPr bwMode="auto">
              <a:xfrm rot="-5400000">
                <a:off x="575" y="2797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3037" name="Rectangle 173"/>
              <p:cNvSpPr>
                <a:spLocks noChangeArrowheads="1"/>
              </p:cNvSpPr>
              <p:nvPr/>
            </p:nvSpPr>
            <p:spPr bwMode="auto">
              <a:xfrm rot="-5400000">
                <a:off x="583" y="2391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8173" name="Oval 187"/>
              <p:cNvSpPr>
                <a:spLocks noChangeArrowheads="1"/>
              </p:cNvSpPr>
              <p:nvPr/>
            </p:nvSpPr>
            <p:spPr bwMode="auto">
              <a:xfrm>
                <a:off x="761" y="2508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6" name="Group 195"/>
            <p:cNvGrpSpPr>
              <a:grpSpLocks/>
            </p:cNvGrpSpPr>
            <p:nvPr/>
          </p:nvGrpSpPr>
          <p:grpSpPr bwMode="auto">
            <a:xfrm>
              <a:off x="947" y="2410"/>
              <a:ext cx="249" cy="600"/>
              <a:chOff x="947" y="2362"/>
              <a:chExt cx="249" cy="600"/>
            </a:xfrm>
          </p:grpSpPr>
          <p:sp useBgFill="1">
            <p:nvSpPr>
              <p:cNvPr id="48164" name="Oval 168"/>
              <p:cNvSpPr>
                <a:spLocks noChangeArrowheads="1"/>
              </p:cNvSpPr>
              <p:nvPr/>
            </p:nvSpPr>
            <p:spPr bwMode="auto">
              <a:xfrm>
                <a:off x="1086" y="2577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5" name="Line 169"/>
              <p:cNvSpPr>
                <a:spLocks noChangeShapeType="1"/>
              </p:cNvSpPr>
              <p:nvPr/>
            </p:nvSpPr>
            <p:spPr bwMode="auto">
              <a:xfrm>
                <a:off x="1016" y="2580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8" name="Rectangle 174"/>
              <p:cNvSpPr>
                <a:spLocks noChangeArrowheads="1"/>
              </p:cNvSpPr>
              <p:nvPr/>
            </p:nvSpPr>
            <p:spPr bwMode="auto">
              <a:xfrm rot="-5400000">
                <a:off x="910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93039" name="Rectangle 175"/>
              <p:cNvSpPr>
                <a:spLocks noChangeArrowheads="1"/>
              </p:cNvSpPr>
              <p:nvPr/>
            </p:nvSpPr>
            <p:spPr bwMode="auto">
              <a:xfrm rot="-5400000">
                <a:off x="917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8168" name="Oval 188"/>
              <p:cNvSpPr>
                <a:spLocks noChangeArrowheads="1"/>
              </p:cNvSpPr>
              <p:nvPr/>
            </p:nvSpPr>
            <p:spPr bwMode="auto">
              <a:xfrm>
                <a:off x="1099" y="2530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7" name="Group 196"/>
            <p:cNvGrpSpPr>
              <a:grpSpLocks/>
            </p:cNvGrpSpPr>
            <p:nvPr/>
          </p:nvGrpSpPr>
          <p:grpSpPr bwMode="auto">
            <a:xfrm>
              <a:off x="1265" y="2410"/>
              <a:ext cx="255" cy="600"/>
              <a:chOff x="1265" y="2362"/>
              <a:chExt cx="255" cy="600"/>
            </a:xfrm>
          </p:grpSpPr>
          <p:sp useBgFill="1">
            <p:nvSpPr>
              <p:cNvPr id="48159" name="Oval 171"/>
              <p:cNvSpPr>
                <a:spLocks noChangeArrowheads="1"/>
              </p:cNvSpPr>
              <p:nvPr/>
            </p:nvSpPr>
            <p:spPr bwMode="auto">
              <a:xfrm>
                <a:off x="1410" y="2594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0" name="Rectangle 176"/>
              <p:cNvSpPr>
                <a:spLocks noChangeArrowheads="1"/>
              </p:cNvSpPr>
              <p:nvPr/>
            </p:nvSpPr>
            <p:spPr bwMode="auto">
              <a:xfrm rot="-5400000">
                <a:off x="1228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93041" name="Rectangle 177"/>
              <p:cNvSpPr>
                <a:spLocks noChangeArrowheads="1"/>
              </p:cNvSpPr>
              <p:nvPr/>
            </p:nvSpPr>
            <p:spPr bwMode="auto">
              <a:xfrm rot="-5400000">
                <a:off x="1235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8162" name="Line 180"/>
              <p:cNvSpPr>
                <a:spLocks noChangeShapeType="1"/>
              </p:cNvSpPr>
              <p:nvPr/>
            </p:nvSpPr>
            <p:spPr bwMode="auto">
              <a:xfrm>
                <a:off x="1348" y="2592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3" name="Oval 189"/>
              <p:cNvSpPr>
                <a:spLocks noChangeArrowheads="1"/>
              </p:cNvSpPr>
              <p:nvPr/>
            </p:nvSpPr>
            <p:spPr bwMode="auto">
              <a:xfrm>
                <a:off x="1420" y="254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8158" name="Line 179"/>
            <p:cNvSpPr>
              <a:spLocks noChangeShapeType="1"/>
            </p:cNvSpPr>
            <p:nvPr/>
          </p:nvSpPr>
          <p:spPr bwMode="auto">
            <a:xfrm>
              <a:off x="720" y="2710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 217"/>
          <p:cNvGrpSpPr>
            <a:grpSpLocks/>
          </p:cNvGrpSpPr>
          <p:nvPr/>
        </p:nvGrpSpPr>
        <p:grpSpPr bwMode="auto">
          <a:xfrm>
            <a:off x="1422400" y="5715000"/>
            <a:ext cx="1047750" cy="1066800"/>
            <a:chOff x="896" y="3600"/>
            <a:chExt cx="660" cy="672"/>
          </a:xfrm>
        </p:grpSpPr>
        <p:sp>
          <p:nvSpPr>
            <p:cNvPr id="48147" name="Oval 207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8" name="Line 2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9" name="Line 211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0" name="Line 212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3080" name="Rectangle 216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292909" name="AutoShape 45"/>
          <p:cNvSpPr>
            <a:spLocks noChangeArrowheads="1"/>
          </p:cNvSpPr>
          <p:nvPr/>
        </p:nvSpPr>
        <p:spPr bwMode="auto">
          <a:xfrm>
            <a:off x="2857500" y="2057400"/>
            <a:ext cx="5981700" cy="1447800"/>
          </a:xfrm>
          <a:prstGeom prst="leftArrow">
            <a:avLst>
              <a:gd name="adj1" fmla="val 67657"/>
              <a:gd name="adj2" fmla="val 103289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sectionneur,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isoler l ’équipement.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peut trouver 1 sectionneur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plusieurs moteurs.</a:t>
            </a:r>
            <a:endParaRPr kumimoji="0" lang="fr-FR" sz="1400" dirty="0"/>
          </a:p>
        </p:txBody>
      </p:sp>
      <p:sp>
        <p:nvSpPr>
          <p:cNvPr id="292910" name="AutoShape 46"/>
          <p:cNvSpPr>
            <a:spLocks noChangeArrowheads="1"/>
          </p:cNvSpPr>
          <p:nvPr/>
        </p:nvSpPr>
        <p:spPr bwMode="auto">
          <a:xfrm>
            <a:off x="2438400" y="3276600"/>
            <a:ext cx="6477000" cy="1447800"/>
          </a:xfrm>
          <a:prstGeom prst="leftArrow">
            <a:avLst>
              <a:gd name="adj1" fmla="val 82028"/>
              <a:gd name="adj2" fmla="val 79491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7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commande ( contacteur)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résultat direct de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 ’élaboration de la logique du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commande.</a:t>
            </a:r>
            <a:endParaRPr kumimoji="0" lang="fr-FR" sz="1400" dirty="0"/>
          </a:p>
        </p:txBody>
      </p:sp>
      <p:sp>
        <p:nvSpPr>
          <p:cNvPr id="292951" name="AutoShape 87"/>
          <p:cNvSpPr>
            <a:spLocks noChangeArrowheads="1"/>
          </p:cNvSpPr>
          <p:nvPr/>
        </p:nvSpPr>
        <p:spPr bwMode="auto">
          <a:xfrm>
            <a:off x="3071813" y="4495800"/>
            <a:ext cx="5824537" cy="1371600"/>
          </a:xfrm>
          <a:prstGeom prst="leftArrow">
            <a:avLst>
              <a:gd name="adj1" fmla="val 71231"/>
              <a:gd name="adj2" fmla="val 109375"/>
            </a:avLst>
          </a:prstGeom>
          <a:gradFill rotWithShape="0">
            <a:gsLst>
              <a:gs pos="0">
                <a:srgbClr val="0000FF">
                  <a:gamma/>
                  <a:tint val="54118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protection soit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(surcharge moteur)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soit magnéto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(court-circuit + surcharge moteur).</a:t>
            </a:r>
            <a:endParaRPr kumimoji="0" lang="fr-FR" sz="1400" dirty="0"/>
          </a:p>
        </p:txBody>
      </p:sp>
      <p:sp>
        <p:nvSpPr>
          <p:cNvPr id="292908" name="AutoShape 44"/>
          <p:cNvSpPr>
            <a:spLocks noChangeArrowheads="1"/>
          </p:cNvSpPr>
          <p:nvPr/>
        </p:nvSpPr>
        <p:spPr bwMode="auto">
          <a:xfrm>
            <a:off x="2514600" y="5715000"/>
            <a:ext cx="6381750" cy="1371600"/>
          </a:xfrm>
          <a:prstGeom prst="leftArrow">
            <a:avLst>
              <a:gd name="adj1" fmla="val 78537"/>
              <a:gd name="adj2" fmla="val 119206"/>
            </a:avLst>
          </a:prstGeom>
          <a:gradFill rotWithShape="0">
            <a:gsLst>
              <a:gs pos="0">
                <a:srgbClr val="0000FF">
                  <a:gamma/>
                  <a:tint val="44314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 e récepteur, en fonction de l ’action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(action = rotation; récepteur = moteur)</a:t>
            </a:r>
            <a:endParaRPr kumimoji="0" lang="fr-FR"/>
          </a:p>
        </p:txBody>
      </p:sp>
      <p:pic>
        <p:nvPicPr>
          <p:cNvPr id="293082" name="Picture 218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8" y="4357688"/>
            <a:ext cx="152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  <p:pic>
        <p:nvPicPr>
          <p:cNvPr id="293083" name="Picture 219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3214688"/>
            <a:ext cx="1123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293084" name="Picture 22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543050"/>
            <a:ext cx="1830387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9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9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9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1" grpId="0" animBg="1" autoUpdateAnimBg="0"/>
      <p:bldP spid="292906" grpId="0" animBg="1" autoUpdateAnimBg="0"/>
      <p:bldP spid="292909" grpId="0" animBg="1" autoUpdateAnimBg="0"/>
      <p:bldP spid="292910" grpId="0" animBg="1" autoUpdateAnimBg="0"/>
      <p:bldP spid="292951" grpId="0" animBg="1" autoUpdateAnimBg="0"/>
      <p:bldP spid="292908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14" name="Oval 278"/>
          <p:cNvSpPr>
            <a:spLocks noChangeArrowheads="1"/>
          </p:cNvSpPr>
          <p:nvPr/>
        </p:nvSpPr>
        <p:spPr bwMode="auto">
          <a:xfrm>
            <a:off x="685800" y="2978150"/>
            <a:ext cx="2971800" cy="136525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5" name="Oval 279"/>
          <p:cNvSpPr>
            <a:spLocks noChangeArrowheads="1"/>
          </p:cNvSpPr>
          <p:nvPr/>
        </p:nvSpPr>
        <p:spPr bwMode="auto">
          <a:xfrm rot="-2485310">
            <a:off x="6197600" y="4972050"/>
            <a:ext cx="2514600" cy="114300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6" name="Oval 280"/>
          <p:cNvSpPr>
            <a:spLocks noChangeArrowheads="1"/>
          </p:cNvSpPr>
          <p:nvPr/>
        </p:nvSpPr>
        <p:spPr bwMode="auto">
          <a:xfrm>
            <a:off x="838200" y="4191000"/>
            <a:ext cx="2819400" cy="13652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7" name="Oval 281"/>
          <p:cNvSpPr>
            <a:spLocks noChangeArrowheads="1"/>
          </p:cNvSpPr>
          <p:nvPr/>
        </p:nvSpPr>
        <p:spPr bwMode="auto">
          <a:xfrm rot="149217">
            <a:off x="6096000" y="1295400"/>
            <a:ext cx="1676400" cy="9715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1" name="AutoShape 275"/>
          <p:cNvSpPr>
            <a:spLocks noChangeArrowheads="1"/>
          </p:cNvSpPr>
          <p:nvPr/>
        </p:nvSpPr>
        <p:spPr bwMode="auto">
          <a:xfrm rot="-1430878">
            <a:off x="3268663" y="1492250"/>
            <a:ext cx="2362200" cy="838200"/>
          </a:xfrm>
          <a:prstGeom prst="leftArrow">
            <a:avLst>
              <a:gd name="adj1" fmla="val 50000"/>
              <a:gd name="adj2" fmla="val 70455"/>
            </a:avLst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2" name="AutoShape 276"/>
          <p:cNvSpPr>
            <a:spLocks noChangeArrowheads="1"/>
          </p:cNvSpPr>
          <p:nvPr/>
        </p:nvSpPr>
        <p:spPr bwMode="auto">
          <a:xfrm rot="-2674414">
            <a:off x="2943225" y="2905125"/>
            <a:ext cx="3460750" cy="762000"/>
          </a:xfrm>
          <a:prstGeom prst="leftArrow">
            <a:avLst>
              <a:gd name="adj1" fmla="val 50000"/>
              <a:gd name="adj2" fmla="val 113542"/>
            </a:avLst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3" name="AutoShape 277"/>
          <p:cNvSpPr>
            <a:spLocks noChangeArrowheads="1"/>
          </p:cNvSpPr>
          <p:nvPr/>
        </p:nvSpPr>
        <p:spPr bwMode="auto">
          <a:xfrm rot="2176893">
            <a:off x="3376613" y="4500563"/>
            <a:ext cx="3276600" cy="685800"/>
          </a:xfrm>
          <a:prstGeom prst="leftArrow">
            <a:avLst>
              <a:gd name="adj1" fmla="val 50000"/>
              <a:gd name="adj2" fmla="val 11944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014" name="Rectangle 78"/>
          <p:cNvSpPr>
            <a:spLocks noChangeArrowheads="1"/>
          </p:cNvSpPr>
          <p:nvPr/>
        </p:nvSpPr>
        <p:spPr bwMode="auto">
          <a:xfrm>
            <a:off x="-108520" y="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90"/>
          <p:cNvGrpSpPr>
            <a:grpSpLocks/>
          </p:cNvGrpSpPr>
          <p:nvPr/>
        </p:nvGrpSpPr>
        <p:grpSpPr bwMode="auto">
          <a:xfrm>
            <a:off x="533400" y="914400"/>
            <a:ext cx="2819400" cy="5627688"/>
            <a:chOff x="336" y="576"/>
            <a:chExt cx="1776" cy="3545"/>
          </a:xfrm>
        </p:grpSpPr>
        <p:grpSp>
          <p:nvGrpSpPr>
            <p:cNvPr id="49239" name="Group 2"/>
            <p:cNvGrpSpPr>
              <a:grpSpLocks/>
            </p:cNvGrpSpPr>
            <p:nvPr/>
          </p:nvGrpSpPr>
          <p:grpSpPr bwMode="auto">
            <a:xfrm>
              <a:off x="336" y="576"/>
              <a:ext cx="1713" cy="3113"/>
              <a:chOff x="144" y="727"/>
              <a:chExt cx="1713" cy="3113"/>
            </a:xfrm>
          </p:grpSpPr>
          <p:sp>
            <p:nvSpPr>
              <p:cNvPr id="49330" name="Line 3"/>
              <p:cNvSpPr>
                <a:spLocks noChangeShapeType="1"/>
              </p:cNvSpPr>
              <p:nvPr/>
            </p:nvSpPr>
            <p:spPr bwMode="auto">
              <a:xfrm rot="5400000">
                <a:off x="-675" y="2366"/>
                <a:ext cx="2949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331" name="Group 4"/>
              <p:cNvGrpSpPr>
                <a:grpSpLocks/>
              </p:cNvGrpSpPr>
              <p:nvPr/>
            </p:nvGrpSpPr>
            <p:grpSpPr bwMode="auto">
              <a:xfrm>
                <a:off x="144" y="727"/>
                <a:ext cx="1713" cy="542"/>
                <a:chOff x="432" y="1657"/>
                <a:chExt cx="1713" cy="542"/>
              </a:xfrm>
            </p:grpSpPr>
            <p:grpSp>
              <p:nvGrpSpPr>
                <p:cNvPr id="49334" name="Group 5"/>
                <p:cNvGrpSpPr>
                  <a:grpSpLocks/>
                </p:cNvGrpSpPr>
                <p:nvPr/>
              </p:nvGrpSpPr>
              <p:grpSpPr bwMode="auto">
                <a:xfrm>
                  <a:off x="432" y="1657"/>
                  <a:ext cx="1713" cy="192"/>
                  <a:chOff x="432" y="1657"/>
                  <a:chExt cx="1713" cy="192"/>
                </a:xfrm>
              </p:grpSpPr>
              <p:sp>
                <p:nvSpPr>
                  <p:cNvPr id="49341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08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65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L1</a:t>
                    </a:r>
                  </a:p>
                </p:txBody>
              </p:sp>
            </p:grpSp>
            <p:grpSp>
              <p:nvGrpSpPr>
                <p:cNvPr id="49335" name="Group 8"/>
                <p:cNvGrpSpPr>
                  <a:grpSpLocks/>
                </p:cNvGrpSpPr>
                <p:nvPr/>
              </p:nvGrpSpPr>
              <p:grpSpPr bwMode="auto">
                <a:xfrm>
                  <a:off x="432" y="2007"/>
                  <a:ext cx="1713" cy="192"/>
                  <a:chOff x="432" y="2007"/>
                  <a:chExt cx="1713" cy="192"/>
                </a:xfrm>
              </p:grpSpPr>
              <p:sp>
                <p:nvSpPr>
                  <p:cNvPr id="4239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200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L3</a:t>
                    </a:r>
                  </a:p>
                </p:txBody>
              </p:sp>
              <p:sp>
                <p:nvSpPr>
                  <p:cNvPr id="49340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43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9336" name="Group 11"/>
                <p:cNvGrpSpPr>
                  <a:grpSpLocks/>
                </p:cNvGrpSpPr>
                <p:nvPr/>
              </p:nvGrpSpPr>
              <p:grpSpPr bwMode="auto">
                <a:xfrm>
                  <a:off x="432" y="1832"/>
                  <a:ext cx="1713" cy="192"/>
                  <a:chOff x="432" y="1849"/>
                  <a:chExt cx="1713" cy="192"/>
                </a:xfrm>
              </p:grpSpPr>
              <p:sp>
                <p:nvSpPr>
                  <p:cNvPr id="49337" name="Line 1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279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9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849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L2</a:t>
                    </a:r>
                  </a:p>
                </p:txBody>
              </p:sp>
            </p:grpSp>
          </p:grpSp>
          <p:sp>
            <p:nvSpPr>
              <p:cNvPr id="49332" name="Line 14"/>
              <p:cNvSpPr>
                <a:spLocks noChangeShapeType="1"/>
              </p:cNvSpPr>
              <p:nvPr/>
            </p:nvSpPr>
            <p:spPr bwMode="auto">
              <a:xfrm rot="5400000">
                <a:off x="-134" y="2357"/>
                <a:ext cx="2556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33" name="Line 15"/>
              <p:cNvSpPr>
                <a:spLocks noChangeShapeType="1"/>
              </p:cNvSpPr>
              <p:nvPr/>
            </p:nvSpPr>
            <p:spPr bwMode="auto">
              <a:xfrm rot="5400000">
                <a:off x="162" y="2533"/>
                <a:ext cx="260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40" name="Group 285"/>
            <p:cNvGrpSpPr>
              <a:grpSpLocks/>
            </p:cNvGrpSpPr>
            <p:nvPr/>
          </p:nvGrpSpPr>
          <p:grpSpPr bwMode="auto">
            <a:xfrm>
              <a:off x="632" y="2736"/>
              <a:ext cx="1440" cy="716"/>
              <a:chOff x="632" y="2736"/>
              <a:chExt cx="1440" cy="716"/>
            </a:xfrm>
          </p:grpSpPr>
          <p:sp>
            <p:nvSpPr>
              <p:cNvPr id="423953" name="Rectangle 17"/>
              <p:cNvSpPr>
                <a:spLocks noChangeArrowheads="1"/>
              </p:cNvSpPr>
              <p:nvPr/>
            </p:nvSpPr>
            <p:spPr bwMode="auto">
              <a:xfrm rot="-5400000">
                <a:off x="85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3954" name="Rectangle 18"/>
              <p:cNvSpPr>
                <a:spLocks noChangeArrowheads="1"/>
              </p:cNvSpPr>
              <p:nvPr/>
            </p:nvSpPr>
            <p:spPr bwMode="auto">
              <a:xfrm rot="-5400000">
                <a:off x="851" y="2807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23955" name="Rectangle 19"/>
              <p:cNvSpPr>
                <a:spLocks noChangeArrowheads="1"/>
              </p:cNvSpPr>
              <p:nvPr/>
            </p:nvSpPr>
            <p:spPr bwMode="auto">
              <a:xfrm rot="-5400000">
                <a:off x="1183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3956" name="Rectangle 20"/>
              <p:cNvSpPr>
                <a:spLocks noChangeArrowheads="1"/>
              </p:cNvSpPr>
              <p:nvPr/>
            </p:nvSpPr>
            <p:spPr bwMode="auto">
              <a:xfrm rot="-5400000">
                <a:off x="1182" y="2800"/>
                <a:ext cx="6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23957" name="Rectangle 21"/>
              <p:cNvSpPr>
                <a:spLocks noChangeArrowheads="1"/>
              </p:cNvSpPr>
              <p:nvPr/>
            </p:nvSpPr>
            <p:spPr bwMode="auto">
              <a:xfrm rot="-5400000">
                <a:off x="154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3958" name="Rectangle 22"/>
              <p:cNvSpPr>
                <a:spLocks noChangeArrowheads="1"/>
              </p:cNvSpPr>
              <p:nvPr/>
            </p:nvSpPr>
            <p:spPr bwMode="auto">
              <a:xfrm rot="-5400000">
                <a:off x="1527" y="2808"/>
                <a:ext cx="47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307" name="Rectangle 23"/>
              <p:cNvSpPr>
                <a:spLocks noChangeArrowheads="1"/>
              </p:cNvSpPr>
              <p:nvPr/>
            </p:nvSpPr>
            <p:spPr bwMode="auto">
              <a:xfrm>
                <a:off x="884" y="2776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9308" name="Rectangle 25"/>
              <p:cNvSpPr>
                <a:spLocks noChangeArrowheads="1"/>
              </p:cNvSpPr>
              <p:nvPr/>
            </p:nvSpPr>
            <p:spPr bwMode="auto">
              <a:xfrm>
                <a:off x="934" y="2959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09" name="Line 26"/>
              <p:cNvSpPr>
                <a:spLocks noChangeShapeType="1"/>
              </p:cNvSpPr>
              <p:nvPr/>
            </p:nvSpPr>
            <p:spPr bwMode="auto">
              <a:xfrm>
                <a:off x="984" y="2950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0" name="Line 27"/>
              <p:cNvSpPr>
                <a:spLocks noChangeShapeType="1"/>
              </p:cNvSpPr>
              <p:nvPr/>
            </p:nvSpPr>
            <p:spPr bwMode="auto">
              <a:xfrm>
                <a:off x="980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1" name="Line 28"/>
              <p:cNvSpPr>
                <a:spLocks noChangeShapeType="1"/>
              </p:cNvSpPr>
              <p:nvPr/>
            </p:nvSpPr>
            <p:spPr bwMode="auto">
              <a:xfrm>
                <a:off x="1104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2" name="Rectangle 30"/>
              <p:cNvSpPr>
                <a:spLocks noChangeArrowheads="1"/>
              </p:cNvSpPr>
              <p:nvPr/>
            </p:nvSpPr>
            <p:spPr bwMode="auto">
              <a:xfrm>
                <a:off x="1602" y="2960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3" name="Line 31"/>
              <p:cNvSpPr>
                <a:spLocks noChangeShapeType="1"/>
              </p:cNvSpPr>
              <p:nvPr/>
            </p:nvSpPr>
            <p:spPr bwMode="auto">
              <a:xfrm>
                <a:off x="1644" y="295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4" name="Line 32"/>
              <p:cNvSpPr>
                <a:spLocks noChangeShapeType="1"/>
              </p:cNvSpPr>
              <p:nvPr/>
            </p:nvSpPr>
            <p:spPr bwMode="auto">
              <a:xfrm>
                <a:off x="1646" y="321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5" name="Line 33"/>
              <p:cNvSpPr>
                <a:spLocks noChangeShapeType="1"/>
              </p:cNvSpPr>
              <p:nvPr/>
            </p:nvSpPr>
            <p:spPr bwMode="auto">
              <a:xfrm>
                <a:off x="1756" y="2950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6" name="Rectangle 35"/>
              <p:cNvSpPr>
                <a:spLocks noChangeArrowheads="1"/>
              </p:cNvSpPr>
              <p:nvPr/>
            </p:nvSpPr>
            <p:spPr bwMode="auto">
              <a:xfrm>
                <a:off x="1269" y="295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7" name="Line 36"/>
              <p:cNvSpPr>
                <a:spLocks noChangeShapeType="1"/>
              </p:cNvSpPr>
              <p:nvPr/>
            </p:nvSpPr>
            <p:spPr bwMode="auto">
              <a:xfrm>
                <a:off x="1326" y="295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8" name="Line 37"/>
              <p:cNvSpPr>
                <a:spLocks noChangeShapeType="1"/>
              </p:cNvSpPr>
              <p:nvPr/>
            </p:nvSpPr>
            <p:spPr bwMode="auto">
              <a:xfrm>
                <a:off x="1324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9" name="Line 38"/>
              <p:cNvSpPr>
                <a:spLocks noChangeShapeType="1"/>
              </p:cNvSpPr>
              <p:nvPr/>
            </p:nvSpPr>
            <p:spPr bwMode="auto">
              <a:xfrm>
                <a:off x="1448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3975" name="Rectangle 39"/>
              <p:cNvSpPr>
                <a:spLocks noChangeArrowheads="1"/>
              </p:cNvSpPr>
              <p:nvPr/>
            </p:nvSpPr>
            <p:spPr bwMode="auto">
              <a:xfrm>
                <a:off x="632" y="3024"/>
                <a:ext cx="288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-F1</a:t>
                </a:r>
              </a:p>
            </p:txBody>
          </p:sp>
          <p:grpSp>
            <p:nvGrpSpPr>
              <p:cNvPr id="49321" name="Group 40"/>
              <p:cNvGrpSpPr>
                <a:grpSpLocks/>
              </p:cNvGrpSpPr>
              <p:nvPr/>
            </p:nvGrpSpPr>
            <p:grpSpPr bwMode="auto">
              <a:xfrm>
                <a:off x="1844" y="2736"/>
                <a:ext cx="228" cy="716"/>
                <a:chOff x="1652" y="3268"/>
                <a:chExt cx="228" cy="716"/>
              </a:xfrm>
            </p:grpSpPr>
            <p:sp>
              <p:nvSpPr>
                <p:cNvPr id="49322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796" y="3268"/>
                  <a:ext cx="5" cy="7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49323" name="Oval 42"/>
                <p:cNvSpPr>
                  <a:spLocks noChangeArrowheads="1"/>
                </p:cNvSpPr>
                <p:nvPr/>
              </p:nvSpPr>
              <p:spPr bwMode="auto">
                <a:xfrm>
                  <a:off x="1736" y="3460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324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99" y="3448"/>
                  <a:ext cx="53" cy="29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3980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615" y="3736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14</a:t>
                  </a:r>
                </a:p>
              </p:txBody>
            </p:sp>
            <p:sp>
              <p:nvSpPr>
                <p:cNvPr id="423981" name="Rectangle 45"/>
                <p:cNvSpPr>
                  <a:spLocks noChangeArrowheads="1"/>
                </p:cNvSpPr>
                <p:nvPr/>
              </p:nvSpPr>
              <p:spPr bwMode="auto">
                <a:xfrm rot="-5400000">
                  <a:off x="1623" y="3329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13</a:t>
                  </a:r>
                </a:p>
              </p:txBody>
            </p:sp>
            <p:sp>
              <p:nvSpPr>
                <p:cNvPr id="49327" name="Line 46"/>
                <p:cNvSpPr>
                  <a:spLocks noChangeShapeType="1"/>
                </p:cNvSpPr>
                <p:nvPr/>
              </p:nvSpPr>
              <p:spPr bwMode="auto">
                <a:xfrm>
                  <a:off x="1784" y="346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8" name="Freeform 47"/>
                <p:cNvSpPr>
                  <a:spLocks/>
                </p:cNvSpPr>
                <p:nvPr/>
              </p:nvSpPr>
              <p:spPr bwMode="auto">
                <a:xfrm>
                  <a:off x="1688" y="3556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0 w 144"/>
                    <a:gd name="T3" fmla="*/ 0 h 48"/>
                    <a:gd name="T4" fmla="*/ 0 w 144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48"/>
                    <a:gd name="T11" fmla="*/ 144 w 144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48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9" name="Line 48"/>
                <p:cNvSpPr>
                  <a:spLocks noChangeShapeType="1"/>
                </p:cNvSpPr>
                <p:nvPr/>
              </p:nvSpPr>
              <p:spPr bwMode="auto">
                <a:xfrm>
                  <a:off x="1736" y="3556"/>
                  <a:ext cx="0" cy="4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 useBgFill="1">
          <p:nvSpPr>
            <p:cNvPr id="49241" name="Rectangle 50"/>
            <p:cNvSpPr>
              <a:spLocks noChangeArrowheads="1"/>
            </p:cNvSpPr>
            <p:nvPr/>
          </p:nvSpPr>
          <p:spPr bwMode="auto">
            <a:xfrm>
              <a:off x="930" y="1421"/>
              <a:ext cx="130" cy="249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2" name="Line 51"/>
            <p:cNvSpPr>
              <a:spLocks noChangeShapeType="1"/>
            </p:cNvSpPr>
            <p:nvPr/>
          </p:nvSpPr>
          <p:spPr bwMode="auto">
            <a:xfrm>
              <a:off x="842" y="142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3" name="Rectangle 52"/>
            <p:cNvSpPr>
              <a:spLocks noChangeArrowheads="1"/>
            </p:cNvSpPr>
            <p:nvPr/>
          </p:nvSpPr>
          <p:spPr bwMode="auto">
            <a:xfrm>
              <a:off x="1260" y="1413"/>
              <a:ext cx="130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4" name="Line 53"/>
            <p:cNvSpPr>
              <a:spLocks noChangeShapeType="1"/>
            </p:cNvSpPr>
            <p:nvPr/>
          </p:nvSpPr>
          <p:spPr bwMode="auto">
            <a:xfrm>
              <a:off x="1201" y="1419"/>
              <a:ext cx="132" cy="25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5" name="Rectangle 54"/>
            <p:cNvSpPr>
              <a:spLocks noChangeArrowheads="1"/>
            </p:cNvSpPr>
            <p:nvPr/>
          </p:nvSpPr>
          <p:spPr bwMode="auto">
            <a:xfrm>
              <a:off x="1579" y="1418"/>
              <a:ext cx="131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3991" name="Rectangle 55"/>
            <p:cNvSpPr>
              <a:spLocks noChangeArrowheads="1"/>
            </p:cNvSpPr>
            <p:nvPr/>
          </p:nvSpPr>
          <p:spPr bwMode="auto">
            <a:xfrm rot="-5400000">
              <a:off x="72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23992" name="Rectangle 56"/>
            <p:cNvSpPr>
              <a:spLocks noChangeArrowheads="1"/>
            </p:cNvSpPr>
            <p:nvPr/>
          </p:nvSpPr>
          <p:spPr bwMode="auto">
            <a:xfrm rot="-5400000">
              <a:off x="73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23993" name="Rectangle 57"/>
            <p:cNvSpPr>
              <a:spLocks noChangeArrowheads="1"/>
            </p:cNvSpPr>
            <p:nvPr/>
          </p:nvSpPr>
          <p:spPr bwMode="auto">
            <a:xfrm rot="-5400000">
              <a:off x="1038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23994" name="Rectangle 58"/>
            <p:cNvSpPr>
              <a:spLocks noChangeArrowheads="1"/>
            </p:cNvSpPr>
            <p:nvPr/>
          </p:nvSpPr>
          <p:spPr bwMode="auto">
            <a:xfrm rot="-5400000">
              <a:off x="104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23995" name="Rectangle 59"/>
            <p:cNvSpPr>
              <a:spLocks noChangeArrowheads="1"/>
            </p:cNvSpPr>
            <p:nvPr/>
          </p:nvSpPr>
          <p:spPr bwMode="auto">
            <a:xfrm rot="-5400000">
              <a:off x="135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23996" name="Rectangle 60"/>
            <p:cNvSpPr>
              <a:spLocks noChangeArrowheads="1"/>
            </p:cNvSpPr>
            <p:nvPr/>
          </p:nvSpPr>
          <p:spPr bwMode="auto">
            <a:xfrm rot="-5400000">
              <a:off x="136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9252" name="Rectangle 61"/>
            <p:cNvSpPr>
              <a:spLocks noChangeArrowheads="1"/>
            </p:cNvSpPr>
            <p:nvPr/>
          </p:nvSpPr>
          <p:spPr bwMode="auto">
            <a:xfrm>
              <a:off x="748" y="124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3" name="Line 62"/>
            <p:cNvSpPr>
              <a:spLocks noChangeShapeType="1"/>
            </p:cNvSpPr>
            <p:nvPr/>
          </p:nvSpPr>
          <p:spPr bwMode="auto">
            <a:xfrm>
              <a:off x="620" y="153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4" name="Line 63"/>
            <p:cNvSpPr>
              <a:spLocks noChangeShapeType="1"/>
            </p:cNvSpPr>
            <p:nvPr/>
          </p:nvSpPr>
          <p:spPr bwMode="auto">
            <a:xfrm>
              <a:off x="1519" y="145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5" name="Line 64"/>
            <p:cNvSpPr>
              <a:spLocks noChangeShapeType="1"/>
            </p:cNvSpPr>
            <p:nvPr/>
          </p:nvSpPr>
          <p:spPr bwMode="auto">
            <a:xfrm>
              <a:off x="918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6" name="Line 65"/>
            <p:cNvSpPr>
              <a:spLocks noChangeShapeType="1"/>
            </p:cNvSpPr>
            <p:nvPr/>
          </p:nvSpPr>
          <p:spPr bwMode="auto">
            <a:xfrm>
              <a:off x="1259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7" name="Line 66"/>
            <p:cNvSpPr>
              <a:spLocks noChangeShapeType="1"/>
            </p:cNvSpPr>
            <p:nvPr/>
          </p:nvSpPr>
          <p:spPr bwMode="auto">
            <a:xfrm>
              <a:off x="1590" y="142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8" name="Rectangle 67"/>
            <p:cNvSpPr>
              <a:spLocks noChangeArrowheads="1"/>
            </p:cNvSpPr>
            <p:nvPr/>
          </p:nvSpPr>
          <p:spPr bwMode="auto">
            <a:xfrm rot="-1716732">
              <a:off x="1527" y="148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9" name="Rectangle 68"/>
            <p:cNvSpPr>
              <a:spLocks noChangeArrowheads="1"/>
            </p:cNvSpPr>
            <p:nvPr/>
          </p:nvSpPr>
          <p:spPr bwMode="auto">
            <a:xfrm rot="-1716732">
              <a:off x="1210" y="145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0" name="Rectangle 69"/>
            <p:cNvSpPr>
              <a:spLocks noChangeArrowheads="1"/>
            </p:cNvSpPr>
            <p:nvPr/>
          </p:nvSpPr>
          <p:spPr bwMode="auto">
            <a:xfrm rot="-1716732">
              <a:off x="860" y="146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1" name="Line 70"/>
            <p:cNvSpPr>
              <a:spLocks noChangeShapeType="1"/>
            </p:cNvSpPr>
            <p:nvPr/>
          </p:nvSpPr>
          <p:spPr bwMode="auto">
            <a:xfrm>
              <a:off x="563" y="143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2" name="Oval 71"/>
            <p:cNvSpPr>
              <a:spLocks noChangeArrowheads="1"/>
            </p:cNvSpPr>
            <p:nvPr/>
          </p:nvSpPr>
          <p:spPr bwMode="auto">
            <a:xfrm>
              <a:off x="681" y="165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3" name="Line 72"/>
            <p:cNvSpPr>
              <a:spLocks noChangeShapeType="1"/>
            </p:cNvSpPr>
            <p:nvPr/>
          </p:nvSpPr>
          <p:spPr bwMode="auto">
            <a:xfrm>
              <a:off x="2048" y="120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4" name="Rectangle 73"/>
            <p:cNvSpPr>
              <a:spLocks noChangeArrowheads="1"/>
            </p:cNvSpPr>
            <p:nvPr/>
          </p:nvSpPr>
          <p:spPr bwMode="auto">
            <a:xfrm>
              <a:off x="1982" y="1414"/>
              <a:ext cx="130" cy="249"/>
            </a:xfrm>
            <a:prstGeom prst="rect">
              <a:avLst/>
            </a:prstGeom>
            <a:solidFill>
              <a:srgbClr val="6B8382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5" name="Line 74"/>
            <p:cNvSpPr>
              <a:spLocks noChangeShapeType="1"/>
            </p:cNvSpPr>
            <p:nvPr/>
          </p:nvSpPr>
          <p:spPr bwMode="auto">
            <a:xfrm>
              <a:off x="1921" y="145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11" name="Rectangle 75"/>
            <p:cNvSpPr>
              <a:spLocks noChangeArrowheads="1"/>
            </p:cNvSpPr>
            <p:nvPr/>
          </p:nvSpPr>
          <p:spPr bwMode="auto">
            <a:xfrm rot="-5400000">
              <a:off x="1863" y="1657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12" name="Rectangle 76"/>
            <p:cNvSpPr>
              <a:spLocks noChangeArrowheads="1"/>
            </p:cNvSpPr>
            <p:nvPr/>
          </p:nvSpPr>
          <p:spPr bwMode="auto">
            <a:xfrm rot="-5400000">
              <a:off x="1872" y="1249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13" name="Rectangle 77"/>
            <p:cNvSpPr>
              <a:spLocks noChangeArrowheads="1"/>
            </p:cNvSpPr>
            <p:nvPr/>
          </p:nvSpPr>
          <p:spPr bwMode="auto">
            <a:xfrm>
              <a:off x="336" y="158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  <p:sp>
          <p:nvSpPr>
            <p:cNvPr id="49269" name="Rectangle 80"/>
            <p:cNvSpPr>
              <a:spLocks noChangeArrowheads="1"/>
            </p:cNvSpPr>
            <p:nvPr/>
          </p:nvSpPr>
          <p:spPr bwMode="auto">
            <a:xfrm>
              <a:off x="876" y="20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0" name="Line 82"/>
            <p:cNvSpPr>
              <a:spLocks noChangeShapeType="1"/>
            </p:cNvSpPr>
            <p:nvPr/>
          </p:nvSpPr>
          <p:spPr bwMode="auto">
            <a:xfrm flipH="1">
              <a:off x="1980" y="1968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1" name="Rectangle 83"/>
            <p:cNvSpPr>
              <a:spLocks noChangeArrowheads="1"/>
            </p:cNvSpPr>
            <p:nvPr/>
          </p:nvSpPr>
          <p:spPr bwMode="auto">
            <a:xfrm>
              <a:off x="1919" y="2182"/>
              <a:ext cx="110" cy="249"/>
            </a:xfrm>
            <a:prstGeom prst="rect">
              <a:avLst/>
            </a:prstGeom>
            <a:solidFill>
              <a:srgbClr val="828C8C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2" name="Line 84"/>
            <p:cNvSpPr>
              <a:spLocks noChangeShapeType="1"/>
            </p:cNvSpPr>
            <p:nvPr/>
          </p:nvSpPr>
          <p:spPr bwMode="auto">
            <a:xfrm>
              <a:off x="1868" y="2219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21" name="Rectangle 85"/>
            <p:cNvSpPr>
              <a:spLocks noChangeArrowheads="1"/>
            </p:cNvSpPr>
            <p:nvPr/>
          </p:nvSpPr>
          <p:spPr bwMode="auto">
            <a:xfrm rot="-5400000">
              <a:off x="1799" y="243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22" name="Rectangle 86"/>
            <p:cNvSpPr>
              <a:spLocks noChangeArrowheads="1"/>
            </p:cNvSpPr>
            <p:nvPr/>
          </p:nvSpPr>
          <p:spPr bwMode="auto">
            <a:xfrm rot="-5400000">
              <a:off x="1807" y="202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23" name="Rectangle 87"/>
            <p:cNvSpPr>
              <a:spLocks noChangeArrowheads="1"/>
            </p:cNvSpPr>
            <p:nvPr/>
          </p:nvSpPr>
          <p:spPr bwMode="auto">
            <a:xfrm>
              <a:off x="432" y="2256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9276" name="Group 287"/>
            <p:cNvGrpSpPr>
              <a:grpSpLocks/>
            </p:cNvGrpSpPr>
            <p:nvPr/>
          </p:nvGrpSpPr>
          <p:grpSpPr bwMode="auto">
            <a:xfrm>
              <a:off x="804" y="2026"/>
              <a:ext cx="244" cy="600"/>
              <a:chOff x="804" y="2026"/>
              <a:chExt cx="244" cy="600"/>
            </a:xfrm>
          </p:grpSpPr>
          <p:sp useBgFill="1">
            <p:nvSpPr>
              <p:cNvPr id="49296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7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27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4028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9300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7" name="Group 288"/>
            <p:cNvGrpSpPr>
              <a:grpSpLocks/>
            </p:cNvGrpSpPr>
            <p:nvPr/>
          </p:nvGrpSpPr>
          <p:grpSpPr bwMode="auto">
            <a:xfrm>
              <a:off x="1139" y="2026"/>
              <a:ext cx="249" cy="600"/>
              <a:chOff x="1139" y="2026"/>
              <a:chExt cx="249" cy="600"/>
            </a:xfrm>
          </p:grpSpPr>
          <p:sp useBgFill="1">
            <p:nvSpPr>
              <p:cNvPr id="49291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2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3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4034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9295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8" name="Group 289"/>
            <p:cNvGrpSpPr>
              <a:grpSpLocks/>
            </p:cNvGrpSpPr>
            <p:nvPr/>
          </p:nvGrpSpPr>
          <p:grpSpPr bwMode="auto">
            <a:xfrm>
              <a:off x="1457" y="2026"/>
              <a:ext cx="255" cy="600"/>
              <a:chOff x="1457" y="2026"/>
              <a:chExt cx="255" cy="600"/>
            </a:xfrm>
          </p:grpSpPr>
          <p:sp useBgFill="1">
            <p:nvSpPr>
              <p:cNvPr id="49286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8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4039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289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0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279" name="Line 106"/>
            <p:cNvSpPr>
              <a:spLocks noChangeShapeType="1"/>
            </p:cNvSpPr>
            <p:nvPr/>
          </p:nvSpPr>
          <p:spPr bwMode="auto">
            <a:xfrm>
              <a:off x="912" y="2326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280" name="Group 107"/>
            <p:cNvGrpSpPr>
              <a:grpSpLocks/>
            </p:cNvGrpSpPr>
            <p:nvPr/>
          </p:nvGrpSpPr>
          <p:grpSpPr bwMode="auto">
            <a:xfrm>
              <a:off x="992" y="3449"/>
              <a:ext cx="660" cy="672"/>
              <a:chOff x="896" y="3600"/>
              <a:chExt cx="660" cy="672"/>
            </a:xfrm>
          </p:grpSpPr>
          <p:sp>
            <p:nvSpPr>
              <p:cNvPr id="49281" name="Oval 108"/>
              <p:cNvSpPr>
                <a:spLocks noChangeArrowheads="1"/>
              </p:cNvSpPr>
              <p:nvPr/>
            </p:nvSpPr>
            <p:spPr bwMode="auto">
              <a:xfrm>
                <a:off x="960" y="3744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2" name="Line 109"/>
              <p:cNvSpPr>
                <a:spLocks noChangeShapeType="1"/>
              </p:cNvSpPr>
              <p:nvPr/>
            </p:nvSpPr>
            <p:spPr bwMode="auto">
              <a:xfrm flipH="1">
                <a:off x="1480" y="3828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3" name="Line 110"/>
              <p:cNvSpPr>
                <a:spLocks noChangeShapeType="1"/>
              </p:cNvSpPr>
              <p:nvPr/>
            </p:nvSpPr>
            <p:spPr bwMode="auto">
              <a:xfrm>
                <a:off x="1240" y="3600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4" name="Line 111"/>
              <p:cNvSpPr>
                <a:spLocks noChangeShapeType="1"/>
              </p:cNvSpPr>
              <p:nvPr/>
            </p:nvSpPr>
            <p:spPr bwMode="auto">
              <a:xfrm>
                <a:off x="896" y="3832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48" name="Rectangle 112"/>
              <p:cNvSpPr>
                <a:spLocks noChangeArrowheads="1"/>
              </p:cNvSpPr>
              <p:nvPr/>
            </p:nvSpPr>
            <p:spPr bwMode="auto">
              <a:xfrm>
                <a:off x="1076" y="3780"/>
                <a:ext cx="319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M</a:t>
                </a:r>
              </a:p>
              <a:p>
                <a:pPr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 ~</a:t>
                </a:r>
              </a:p>
            </p:txBody>
          </p:sp>
        </p:grpSp>
      </p:grpSp>
      <p:sp>
        <p:nvSpPr>
          <p:cNvPr id="424197" name="Rectangle 261"/>
          <p:cNvSpPr>
            <a:spLocks noChangeArrowheads="1"/>
          </p:cNvSpPr>
          <p:nvPr/>
        </p:nvSpPr>
        <p:spPr bwMode="auto">
          <a:xfrm>
            <a:off x="4427984" y="0"/>
            <a:ext cx="4762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" name="Group 274"/>
          <p:cNvGrpSpPr>
            <a:grpSpLocks/>
          </p:cNvGrpSpPr>
          <p:nvPr/>
        </p:nvGrpSpPr>
        <p:grpSpPr bwMode="auto">
          <a:xfrm>
            <a:off x="5410200" y="542925"/>
            <a:ext cx="2863850" cy="6315075"/>
            <a:chOff x="3408" y="342"/>
            <a:chExt cx="1804" cy="3978"/>
          </a:xfrm>
        </p:grpSpPr>
        <p:sp>
          <p:nvSpPr>
            <p:cNvPr id="49168" name="Rectangle 116"/>
            <p:cNvSpPr>
              <a:spLocks noChangeArrowheads="1"/>
            </p:cNvSpPr>
            <p:nvPr/>
          </p:nvSpPr>
          <p:spPr bwMode="auto">
            <a:xfrm>
              <a:off x="4440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69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49236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7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8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0" name="Group 263"/>
            <p:cNvGrpSpPr>
              <a:grpSpLocks/>
            </p:cNvGrpSpPr>
            <p:nvPr/>
          </p:nvGrpSpPr>
          <p:grpSpPr bwMode="auto">
            <a:xfrm>
              <a:off x="3504" y="342"/>
              <a:ext cx="767" cy="609"/>
              <a:chOff x="3504" y="342"/>
              <a:chExt cx="767" cy="609"/>
            </a:xfrm>
          </p:grpSpPr>
          <p:grpSp>
            <p:nvGrpSpPr>
              <p:cNvPr id="49228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49234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rgbClr val="51737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5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9229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230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49232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3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24068" name="Rectangle 132"/>
              <p:cNvSpPr>
                <a:spLocks noChangeArrowheads="1"/>
              </p:cNvSpPr>
              <p:nvPr/>
            </p:nvSpPr>
            <p:spPr bwMode="auto">
              <a:xfrm>
                <a:off x="3504" y="720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424069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49172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424053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49224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58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6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</a:p>
            </p:txBody>
          </p:sp>
          <p:sp>
            <p:nvSpPr>
              <p:cNvPr id="49226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7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3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424074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16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rgbClr val="828C8C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7" name="Line 141"/>
              <p:cNvSpPr>
                <a:spLocks noChangeShapeType="1"/>
              </p:cNvSpPr>
              <p:nvPr/>
            </p:nvSpPr>
            <p:spPr bwMode="auto">
              <a:xfrm flipH="1">
                <a:off x="4438" y="2407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8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79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20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1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82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49174" name="Group 266"/>
            <p:cNvGrpSpPr>
              <a:grpSpLocks/>
            </p:cNvGrpSpPr>
            <p:nvPr/>
          </p:nvGrpSpPr>
          <p:grpSpPr bwMode="auto">
            <a:xfrm>
              <a:off x="3688" y="1440"/>
              <a:ext cx="858" cy="657"/>
              <a:chOff x="3688" y="1440"/>
              <a:chExt cx="858" cy="657"/>
            </a:xfrm>
          </p:grpSpPr>
          <p:sp>
            <p:nvSpPr>
              <p:cNvPr id="424084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04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rgbClr val="6F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5" name="Line 151"/>
              <p:cNvSpPr>
                <a:spLocks noChangeShapeType="1"/>
              </p:cNvSpPr>
              <p:nvPr/>
            </p:nvSpPr>
            <p:spPr bwMode="auto">
              <a:xfrm flipH="1">
                <a:off x="4446" y="1632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6" name="Line 152"/>
              <p:cNvSpPr>
                <a:spLocks noChangeShapeType="1"/>
              </p:cNvSpPr>
              <p:nvPr/>
            </p:nvSpPr>
            <p:spPr bwMode="auto">
              <a:xfrm>
                <a:off x="4445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89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08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91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49210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49211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49213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214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9212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49175" name="Group 265"/>
            <p:cNvGrpSpPr>
              <a:grpSpLocks/>
            </p:cNvGrpSpPr>
            <p:nvPr/>
          </p:nvGrpSpPr>
          <p:grpSpPr bwMode="auto">
            <a:xfrm>
              <a:off x="3690" y="768"/>
              <a:ext cx="858" cy="657"/>
              <a:chOff x="3690" y="768"/>
              <a:chExt cx="858" cy="657"/>
            </a:xfrm>
          </p:grpSpPr>
          <p:sp>
            <p:nvSpPr>
              <p:cNvPr id="424098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49196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rgbClr val="627E7D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7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8" name="Line 166"/>
              <p:cNvSpPr>
                <a:spLocks noChangeShapeType="1"/>
              </p:cNvSpPr>
              <p:nvPr/>
            </p:nvSpPr>
            <p:spPr bwMode="auto">
              <a:xfrm>
                <a:off x="4447" y="989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103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49200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105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49202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76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77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424119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4919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24117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49179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4918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18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80" name="Line 180"/>
            <p:cNvSpPr>
              <a:spLocks noChangeShapeType="1"/>
            </p:cNvSpPr>
            <p:nvPr/>
          </p:nvSpPr>
          <p:spPr bwMode="auto">
            <a:xfrm rot="5400000" flipH="1">
              <a:off x="4906" y="3029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81" name="Group 273"/>
            <p:cNvGrpSpPr>
              <a:grpSpLocks/>
            </p:cNvGrpSpPr>
            <p:nvPr/>
          </p:nvGrpSpPr>
          <p:grpSpPr bwMode="auto">
            <a:xfrm>
              <a:off x="3696" y="3360"/>
              <a:ext cx="961" cy="835"/>
              <a:chOff x="3696" y="3360"/>
              <a:chExt cx="961" cy="835"/>
            </a:xfrm>
          </p:grpSpPr>
          <p:grpSp>
            <p:nvGrpSpPr>
              <p:cNvPr id="49182" name="Group 172"/>
              <p:cNvGrpSpPr>
                <a:grpSpLocks/>
              </p:cNvGrpSpPr>
              <p:nvPr/>
            </p:nvGrpSpPr>
            <p:grpSpPr bwMode="auto">
              <a:xfrm>
                <a:off x="3696" y="3360"/>
                <a:ext cx="961" cy="835"/>
                <a:chOff x="768" y="3216"/>
                <a:chExt cx="961" cy="835"/>
              </a:xfrm>
            </p:grpSpPr>
            <p:sp useBgFill="1">
              <p:nvSpPr>
                <p:cNvPr id="49184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24110" name="Rectangle 17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424111" name="Rectangle 17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424112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49183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424218" name="Oval 282"/>
          <p:cNvSpPr>
            <a:spLocks noChangeArrowheads="1"/>
          </p:cNvSpPr>
          <p:nvPr/>
        </p:nvSpPr>
        <p:spPr bwMode="auto">
          <a:xfrm>
            <a:off x="533400" y="1828800"/>
            <a:ext cx="2971800" cy="13652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9" name="Oval 283"/>
          <p:cNvSpPr>
            <a:spLocks noChangeArrowheads="1"/>
          </p:cNvSpPr>
          <p:nvPr/>
        </p:nvSpPr>
        <p:spPr bwMode="auto">
          <a:xfrm rot="149217">
            <a:off x="5638800" y="457200"/>
            <a:ext cx="1676400" cy="9715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424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75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42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75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75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975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2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475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214" grpId="0" animBg="1"/>
      <p:bldP spid="424215" grpId="0" animBg="1"/>
      <p:bldP spid="424216" grpId="0" animBg="1"/>
      <p:bldP spid="424217" grpId="0" animBg="1"/>
      <p:bldP spid="424211" grpId="0" animBg="1"/>
      <p:bldP spid="424212" grpId="0" animBg="1"/>
      <p:bldP spid="424213" grpId="0" animBg="1"/>
      <p:bldP spid="424014" grpId="0" autoUpdateAnimBg="0"/>
      <p:bldP spid="424197" grpId="0" autoUpdateAnimBg="0"/>
      <p:bldP spid="424218" grpId="0" animBg="1"/>
      <p:bldP spid="4242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/>
        </p:nvSpPr>
        <p:spPr bwMode="auto">
          <a:xfrm>
            <a:off x="1490663" y="-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50179" name="Group 5"/>
          <p:cNvGrpSpPr>
            <a:grpSpLocks/>
          </p:cNvGrpSpPr>
          <p:nvPr/>
        </p:nvGrpSpPr>
        <p:grpSpPr bwMode="auto">
          <a:xfrm>
            <a:off x="685800" y="-63500"/>
            <a:ext cx="7696200" cy="6921500"/>
            <a:chOff x="768" y="-40"/>
            <a:chExt cx="4848" cy="4360"/>
          </a:xfrm>
        </p:grpSpPr>
        <p:sp>
          <p:nvSpPr>
            <p:cNvPr id="50194" name="Rectangle 4"/>
            <p:cNvSpPr>
              <a:spLocks noChangeArrowheads="1"/>
            </p:cNvSpPr>
            <p:nvPr/>
          </p:nvSpPr>
          <p:spPr bwMode="auto">
            <a:xfrm>
              <a:off x="3552" y="0"/>
              <a:ext cx="2064" cy="432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50195" name="Picture 2" descr="schpuiss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-40"/>
              <a:ext cx="364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8694" name="Line 6"/>
          <p:cNvSpPr>
            <a:spLocks noChangeShapeType="1"/>
          </p:cNvSpPr>
          <p:nvPr/>
        </p:nvSpPr>
        <p:spPr bwMode="auto">
          <a:xfrm>
            <a:off x="5562599" y="764704"/>
            <a:ext cx="2138363" cy="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5562600" y="754743"/>
            <a:ext cx="1600200" cy="5341258"/>
            <a:chOff x="3504" y="528"/>
            <a:chExt cx="1008" cy="3351"/>
          </a:xfrm>
        </p:grpSpPr>
        <p:grpSp>
          <p:nvGrpSpPr>
            <p:cNvPr id="50186" name="Group 9"/>
            <p:cNvGrpSpPr>
              <a:grpSpLocks/>
            </p:cNvGrpSpPr>
            <p:nvPr/>
          </p:nvGrpSpPr>
          <p:grpSpPr bwMode="auto">
            <a:xfrm>
              <a:off x="4272" y="1584"/>
              <a:ext cx="240" cy="336"/>
              <a:chOff x="4272" y="1584"/>
              <a:chExt cx="240" cy="336"/>
            </a:xfrm>
          </p:grpSpPr>
          <p:sp>
            <p:nvSpPr>
              <p:cNvPr id="50192" name="Oval 7"/>
              <p:cNvSpPr>
                <a:spLocks noChangeArrowheads="1"/>
              </p:cNvSpPr>
              <p:nvPr/>
            </p:nvSpPr>
            <p:spPr bwMode="auto">
              <a:xfrm>
                <a:off x="4272" y="1584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0193" name="Oval 8"/>
              <p:cNvSpPr>
                <a:spLocks noChangeArrowheads="1"/>
              </p:cNvSpPr>
              <p:nvPr/>
            </p:nvSpPr>
            <p:spPr bwMode="auto">
              <a:xfrm>
                <a:off x="4272" y="1680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0187" name="Line 10"/>
            <p:cNvSpPr>
              <a:spLocks noChangeShapeType="1"/>
            </p:cNvSpPr>
            <p:nvPr/>
          </p:nvSpPr>
          <p:spPr bwMode="auto">
            <a:xfrm>
              <a:off x="4378" y="528"/>
              <a:ext cx="0" cy="105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88" name="Line 11"/>
            <p:cNvSpPr>
              <a:spLocks noChangeShapeType="1"/>
            </p:cNvSpPr>
            <p:nvPr/>
          </p:nvSpPr>
          <p:spPr bwMode="auto">
            <a:xfrm>
              <a:off x="4320" y="1872"/>
              <a:ext cx="0" cy="7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89" name="Line 12"/>
            <p:cNvSpPr>
              <a:spLocks noChangeShapeType="1"/>
            </p:cNvSpPr>
            <p:nvPr/>
          </p:nvSpPr>
          <p:spPr bwMode="auto">
            <a:xfrm>
              <a:off x="4464" y="1872"/>
              <a:ext cx="0" cy="7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90" name="Freeform 13"/>
            <p:cNvSpPr>
              <a:spLocks/>
            </p:cNvSpPr>
            <p:nvPr/>
          </p:nvSpPr>
          <p:spPr bwMode="auto">
            <a:xfrm>
              <a:off x="3504" y="1728"/>
              <a:ext cx="768" cy="2151"/>
            </a:xfrm>
            <a:custGeom>
              <a:avLst/>
              <a:gdLst>
                <a:gd name="T0" fmla="*/ 768 w 768"/>
                <a:gd name="T1" fmla="*/ 0 h 2160"/>
                <a:gd name="T2" fmla="*/ 672 w 768"/>
                <a:gd name="T3" fmla="*/ 0 h 2160"/>
                <a:gd name="T4" fmla="*/ 672 w 768"/>
                <a:gd name="T5" fmla="*/ 2124 h 2160"/>
                <a:gd name="T6" fmla="*/ 0 w 768"/>
                <a:gd name="T7" fmla="*/ 2124 h 21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2160"/>
                <a:gd name="T14" fmla="*/ 768 w 768"/>
                <a:gd name="T15" fmla="*/ 2160 h 21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2160">
                  <a:moveTo>
                    <a:pt x="768" y="0"/>
                  </a:moveTo>
                  <a:lnTo>
                    <a:pt x="672" y="0"/>
                  </a:lnTo>
                  <a:lnTo>
                    <a:pt x="672" y="2160"/>
                  </a:lnTo>
                  <a:lnTo>
                    <a:pt x="0" y="216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91" name="Line 14"/>
            <p:cNvSpPr>
              <a:spLocks noChangeShapeType="1"/>
            </p:cNvSpPr>
            <p:nvPr/>
          </p:nvSpPr>
          <p:spPr bwMode="auto">
            <a:xfrm>
              <a:off x="4184" y="1918"/>
              <a:ext cx="136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182" name="Text Box 16"/>
          <p:cNvSpPr txBox="1">
            <a:spLocks noChangeArrowheads="1"/>
          </p:cNvSpPr>
          <p:nvPr/>
        </p:nvSpPr>
        <p:spPr bwMode="auto">
          <a:xfrm>
            <a:off x="7010400" y="6553200"/>
            <a:ext cx="1354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000000"/>
                </a:solidFill>
              </a:rPr>
              <a:t>Folio 01/ 15</a:t>
            </a:r>
          </a:p>
        </p:txBody>
      </p:sp>
      <p:sp>
        <p:nvSpPr>
          <p:cNvPr id="498705" name="Text Box 17"/>
          <p:cNvSpPr txBox="1">
            <a:spLocks noChangeArrowheads="1"/>
          </p:cNvSpPr>
          <p:nvPr/>
        </p:nvSpPr>
        <p:spPr bwMode="auto">
          <a:xfrm rot="-5400000">
            <a:off x="6436518" y="4536282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400" b="1" dirty="0">
                <a:solidFill>
                  <a:srgbClr val="000000"/>
                </a:solidFill>
              </a:rPr>
              <a:t>02 / 01</a:t>
            </a:r>
          </a:p>
        </p:txBody>
      </p:sp>
      <p:sp>
        <p:nvSpPr>
          <p:cNvPr id="498706" name="Text Box 18"/>
          <p:cNvSpPr txBox="1">
            <a:spLocks noChangeArrowheads="1"/>
          </p:cNvSpPr>
          <p:nvPr/>
        </p:nvSpPr>
        <p:spPr bwMode="auto">
          <a:xfrm rot="-5400000">
            <a:off x="6665118" y="4536282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400" b="1">
                <a:solidFill>
                  <a:srgbClr val="000000"/>
                </a:solidFill>
              </a:rPr>
              <a:t>02 / 01</a:t>
            </a:r>
          </a:p>
        </p:txBody>
      </p:sp>
      <p:sp>
        <p:nvSpPr>
          <p:cNvPr id="498707" name="Text Box 19"/>
          <p:cNvSpPr txBox="1">
            <a:spLocks noChangeArrowheads="1"/>
          </p:cNvSpPr>
          <p:nvPr/>
        </p:nvSpPr>
        <p:spPr bwMode="auto">
          <a:xfrm>
            <a:off x="7225906" y="4203700"/>
            <a:ext cx="114165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Renvoi </a:t>
            </a:r>
          </a:p>
          <a:p>
            <a:pPr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folio </a:t>
            </a:r>
            <a:r>
              <a:rPr lang="fr-FR" sz="2000" dirty="0" smtClean="0">
                <a:solidFill>
                  <a:srgbClr val="000000"/>
                </a:solidFill>
              </a:rPr>
              <a:t>/</a:t>
            </a:r>
          </a:p>
          <a:p>
            <a:pPr>
              <a:buFontTx/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</a:rPr>
              <a:t>colonne</a:t>
            </a:r>
          </a:p>
        </p:txBody>
      </p:sp>
      <p:sp>
        <p:nvSpPr>
          <p:cNvPr id="2" name="Légende encadrée 2 1"/>
          <p:cNvSpPr/>
          <p:nvPr/>
        </p:nvSpPr>
        <p:spPr bwMode="auto">
          <a:xfrm>
            <a:off x="6612959" y="87026"/>
            <a:ext cx="1343418" cy="398028"/>
          </a:xfrm>
          <a:prstGeom prst="borderCallout2">
            <a:avLst>
              <a:gd name="adj1" fmla="val 92826"/>
              <a:gd name="adj2" fmla="val 17"/>
              <a:gd name="adj3" fmla="val 92826"/>
              <a:gd name="adj4" fmla="val -13744"/>
              <a:gd name="adj5" fmla="val 42871"/>
              <a:gd name="adj6" fmla="val -4833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Fonctions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Légende encadrée 2 21"/>
          <p:cNvSpPr/>
          <p:nvPr/>
        </p:nvSpPr>
        <p:spPr bwMode="auto">
          <a:xfrm>
            <a:off x="685800" y="2892426"/>
            <a:ext cx="1519052" cy="1285874"/>
          </a:xfrm>
          <a:prstGeom prst="borderCallout2">
            <a:avLst>
              <a:gd name="adj1" fmla="val -3815"/>
              <a:gd name="adj2" fmla="val 51267"/>
              <a:gd name="adj3" fmla="val -35448"/>
              <a:gd name="adj4" fmla="val 74292"/>
              <a:gd name="adj5" fmla="val -96097"/>
              <a:gd name="adj6" fmla="val 7887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Disjoncteur </a:t>
            </a:r>
            <a:r>
              <a:rPr lang="fr-FR" sz="1800" b="1" dirty="0" err="1" smtClean="0"/>
              <a:t>magnéto-thermique</a:t>
            </a:r>
            <a:r>
              <a:rPr lang="fr-FR" sz="1800" b="1" dirty="0" smtClean="0"/>
              <a:t> différentiel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Légende encadrée 2 22"/>
          <p:cNvSpPr/>
          <p:nvPr/>
        </p:nvSpPr>
        <p:spPr bwMode="auto">
          <a:xfrm>
            <a:off x="3419872" y="311434"/>
            <a:ext cx="2272035" cy="381262"/>
          </a:xfrm>
          <a:prstGeom prst="borderCallout2">
            <a:avLst>
              <a:gd name="adj1" fmla="val 10099"/>
              <a:gd name="adj2" fmla="val 2474"/>
              <a:gd name="adj3" fmla="val 36690"/>
              <a:gd name="adj4" fmla="val -17840"/>
              <a:gd name="adj5" fmla="val 103268"/>
              <a:gd name="adj6" fmla="val -3305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Schéma unifilaire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Légende encadrée 2 23"/>
          <p:cNvSpPr/>
          <p:nvPr/>
        </p:nvSpPr>
        <p:spPr bwMode="auto">
          <a:xfrm>
            <a:off x="734007" y="4361260"/>
            <a:ext cx="1584176" cy="654844"/>
          </a:xfrm>
          <a:prstGeom prst="borderCallout2">
            <a:avLst>
              <a:gd name="adj1" fmla="val 41774"/>
              <a:gd name="adj2" fmla="val 103735"/>
              <a:gd name="adj3" fmla="val -23864"/>
              <a:gd name="adj4" fmla="val 122386"/>
              <a:gd name="adj5" fmla="val -51727"/>
              <a:gd name="adj6" fmla="val 160718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Thermique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Ventilateur</a:t>
            </a:r>
          </a:p>
        </p:txBody>
      </p:sp>
      <p:sp>
        <p:nvSpPr>
          <p:cNvPr id="25" name="Légende encadrée 2 24"/>
          <p:cNvSpPr/>
          <p:nvPr/>
        </p:nvSpPr>
        <p:spPr bwMode="auto">
          <a:xfrm>
            <a:off x="5700492" y="1196751"/>
            <a:ext cx="1081308" cy="1298339"/>
          </a:xfrm>
          <a:prstGeom prst="borderCallout2">
            <a:avLst>
              <a:gd name="adj1" fmla="val 96612"/>
              <a:gd name="adj2" fmla="val 47358"/>
              <a:gd name="adj3" fmla="val 162735"/>
              <a:gd name="adj4" fmla="val 5607"/>
              <a:gd name="adj5" fmla="val 144515"/>
              <a:gd name="adj6" fmla="val -9297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 sens de marche rideau</a:t>
            </a:r>
          </a:p>
        </p:txBody>
      </p:sp>
      <p:sp>
        <p:nvSpPr>
          <p:cNvPr id="26" name="Légende encadrée 2 25"/>
          <p:cNvSpPr/>
          <p:nvPr/>
        </p:nvSpPr>
        <p:spPr bwMode="auto">
          <a:xfrm>
            <a:off x="7010400" y="1340767"/>
            <a:ext cx="1354138" cy="1010305"/>
          </a:xfrm>
          <a:prstGeom prst="borderCallout2">
            <a:avLst>
              <a:gd name="adj1" fmla="val 98848"/>
              <a:gd name="adj2" fmla="val 76888"/>
              <a:gd name="adj3" fmla="val 131434"/>
              <a:gd name="adj4" fmla="val 70037"/>
              <a:gd name="adj5" fmla="val 137332"/>
              <a:gd name="adj6" fmla="val 1465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3600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Transfo circuit de commande</a:t>
            </a:r>
          </a:p>
        </p:txBody>
      </p:sp>
      <p:sp>
        <p:nvSpPr>
          <p:cNvPr id="27" name="Légende encadrée 2 26"/>
          <p:cNvSpPr/>
          <p:nvPr/>
        </p:nvSpPr>
        <p:spPr bwMode="auto">
          <a:xfrm>
            <a:off x="3419872" y="6158801"/>
            <a:ext cx="2541849" cy="398028"/>
          </a:xfrm>
          <a:prstGeom prst="borderCallout2">
            <a:avLst>
              <a:gd name="adj1" fmla="val 49067"/>
              <a:gd name="adj2" fmla="val -2338"/>
              <a:gd name="adj3" fmla="val 45421"/>
              <a:gd name="adj4" fmla="val -13240"/>
              <a:gd name="adj5" fmla="val 93924"/>
              <a:gd name="adj6" fmla="val -1603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Repérage  colonnes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Légende encadrée 2 27"/>
          <p:cNvSpPr/>
          <p:nvPr/>
        </p:nvSpPr>
        <p:spPr bwMode="auto">
          <a:xfrm>
            <a:off x="6934199" y="5877272"/>
            <a:ext cx="1479137" cy="616757"/>
          </a:xfrm>
          <a:prstGeom prst="borderCallout2">
            <a:avLst>
              <a:gd name="adj1" fmla="val 49067"/>
              <a:gd name="adj2" fmla="val -2338"/>
              <a:gd name="adj3" fmla="val 92970"/>
              <a:gd name="adj4" fmla="val -24034"/>
              <a:gd name="adj5" fmla="val 123642"/>
              <a:gd name="adj6" fmla="val 358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Repérage  folio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9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694" grpId="0" animBg="1"/>
      <p:bldP spid="498705" grpId="0" autoUpdateAnimBg="0"/>
      <p:bldP spid="498706" grpId="0" autoUpdateAnimBg="0"/>
      <p:bldP spid="498707" grpId="0" autoUpdateAnimBg="0"/>
      <p:bldP spid="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414463" y="-1100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3076" name="Group 7"/>
          <p:cNvGrpSpPr>
            <a:grpSpLocks/>
          </p:cNvGrpSpPr>
          <p:nvPr/>
        </p:nvGrpSpPr>
        <p:grpSpPr bwMode="auto">
          <a:xfrm>
            <a:off x="0" y="215900"/>
            <a:ext cx="9144000" cy="6642100"/>
            <a:chOff x="0" y="136"/>
            <a:chExt cx="5760" cy="4184"/>
          </a:xfrm>
        </p:grpSpPr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0" y="4032"/>
              <a:ext cx="5760" cy="28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074" name="Object 4"/>
            <p:cNvGraphicFramePr>
              <a:graphicFrameLocks noChangeAspect="1"/>
            </p:cNvGraphicFramePr>
            <p:nvPr/>
          </p:nvGraphicFramePr>
          <p:xfrm>
            <a:off x="0" y="136"/>
            <a:ext cx="5760" cy="4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8" name="Image bitmap" r:id="rId4" imgW="6792273" imgH="4734586" progId="PBrush">
                    <p:embed/>
                  </p:oleObj>
                </mc:Choice>
                <mc:Fallback>
                  <p:oleObj name="Image bitmap" r:id="rId4" imgW="6792273" imgH="4734586" progId="PBrush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lum bright="-36000" contrast="54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5833" t="3587" r="5833" b="4335"/>
                        <a:stretch>
                          <a:fillRect/>
                        </a:stretch>
                      </p:blipFill>
                      <p:spPr bwMode="auto">
                        <a:xfrm>
                          <a:off x="0" y="136"/>
                          <a:ext cx="5760" cy="4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9" name="Text Box 5"/>
            <p:cNvSpPr txBox="1">
              <a:spLocks noChangeArrowheads="1"/>
            </p:cNvSpPr>
            <p:nvPr/>
          </p:nvSpPr>
          <p:spPr bwMode="auto">
            <a:xfrm>
              <a:off x="4907" y="4128"/>
              <a:ext cx="8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rgbClr val="000000"/>
                  </a:solidFill>
                </a:rPr>
                <a:t>Folio 02/ 15</a:t>
              </a:r>
            </a:p>
          </p:txBody>
        </p:sp>
      </p:grp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304800" y="6453336"/>
            <a:ext cx="7751763" cy="396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000" b="1" dirty="0">
                <a:solidFill>
                  <a:srgbClr val="000000"/>
                </a:solidFill>
              </a:rPr>
              <a:t>Repérage équipotentiel de préférence au repérage matériel</a:t>
            </a:r>
          </a:p>
        </p:txBody>
      </p:sp>
      <p:sp>
        <p:nvSpPr>
          <p:cNvPr id="8" name="Légende encadrée 2 7"/>
          <p:cNvSpPr/>
          <p:nvPr/>
        </p:nvSpPr>
        <p:spPr bwMode="auto">
          <a:xfrm>
            <a:off x="3059832" y="917554"/>
            <a:ext cx="1656183" cy="1503334"/>
          </a:xfrm>
          <a:prstGeom prst="borderCallout2">
            <a:avLst>
              <a:gd name="adj1" fmla="val 78196"/>
              <a:gd name="adj2" fmla="val 100197"/>
              <a:gd name="adj3" fmla="val 98538"/>
              <a:gd name="adj4" fmla="val 118215"/>
              <a:gd name="adj5" fmla="val 124358"/>
              <a:gd name="adj6" fmla="val 9263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Circuit commande deux sens de marche rideau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Légende encadrée 2 8"/>
          <p:cNvSpPr/>
          <p:nvPr/>
        </p:nvSpPr>
        <p:spPr bwMode="auto">
          <a:xfrm>
            <a:off x="4716015" y="3717032"/>
            <a:ext cx="1080122" cy="1440160"/>
          </a:xfrm>
          <a:prstGeom prst="borderCallout2">
            <a:avLst>
              <a:gd name="adj1" fmla="val 61991"/>
              <a:gd name="adj2" fmla="val -3682"/>
              <a:gd name="adj3" fmla="val 51468"/>
              <a:gd name="adj4" fmla="val -19959"/>
              <a:gd name="adj5" fmla="val 27407"/>
              <a:gd name="adj6" fmla="val -30818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Fin de course mouvement haut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Légende encadrée 2 9"/>
          <p:cNvSpPr/>
          <p:nvPr/>
        </p:nvSpPr>
        <p:spPr bwMode="auto">
          <a:xfrm rot="16200000">
            <a:off x="-607749" y="4765466"/>
            <a:ext cx="1647547" cy="432049"/>
          </a:xfrm>
          <a:prstGeom prst="borderCallout2">
            <a:avLst>
              <a:gd name="adj1" fmla="val 109023"/>
              <a:gd name="adj2" fmla="val 45652"/>
              <a:gd name="adj3" fmla="val 175766"/>
              <a:gd name="adj4" fmla="val 57566"/>
              <a:gd name="adj5" fmla="val 178580"/>
              <a:gd name="adj6" fmla="val 9780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Thermostat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ChangeArrowheads="1"/>
          </p:cNvSpPr>
          <p:nvPr/>
        </p:nvSpPr>
        <p:spPr bwMode="auto">
          <a:xfrm>
            <a:off x="-76200" y="76200"/>
            <a:ext cx="937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commande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6836" name="AutoShape 4"/>
          <p:cNvSpPr>
            <a:spLocks noChangeArrowheads="1"/>
          </p:cNvSpPr>
          <p:nvPr/>
        </p:nvSpPr>
        <p:spPr bwMode="auto">
          <a:xfrm>
            <a:off x="381000" y="1235075"/>
            <a:ext cx="8458200" cy="253047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Générer des ordres de commande qui permettront de piloter le système physique à travers les composants de puissance.</a:t>
            </a:r>
          </a:p>
        </p:txBody>
      </p:sp>
      <p:sp>
        <p:nvSpPr>
          <p:cNvPr id="376837" name="AutoShape 5"/>
          <p:cNvSpPr>
            <a:spLocks noChangeArrowheads="1"/>
          </p:cNvSpPr>
          <p:nvPr/>
        </p:nvSpPr>
        <p:spPr bwMode="auto">
          <a:xfrm>
            <a:off x="381000" y="3810000"/>
            <a:ext cx="8458200" cy="27781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Ces ordres seront élaborés grâce aux connections effectuées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en respectant la logique nécessaire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au bon fonctionnement du processus.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 autoUpdateAnimBg="0"/>
      <p:bldP spid="376836" grpId="0" animBg="1" autoUpdateAnimBg="0"/>
      <p:bldP spid="37683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5" name="AutoShape 5"/>
          <p:cNvSpPr>
            <a:spLocks noChangeArrowheads="1"/>
          </p:cNvSpPr>
          <p:nvPr/>
        </p:nvSpPr>
        <p:spPr bwMode="auto">
          <a:xfrm>
            <a:off x="457200" y="1600200"/>
            <a:ext cx="8458200" cy="4929188"/>
          </a:xfrm>
          <a:prstGeom prst="bevel">
            <a:avLst>
              <a:gd name="adj" fmla="val 4769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endParaRPr kumimoji="0" lang="fr-FR"/>
          </a:p>
        </p:txBody>
      </p:sp>
      <p:sp>
        <p:nvSpPr>
          <p:cNvPr id="378936" name="Rectangle 56"/>
          <p:cNvSpPr>
            <a:spLocks noChangeArrowheads="1"/>
          </p:cNvSpPr>
          <p:nvPr/>
        </p:nvSpPr>
        <p:spPr bwMode="auto">
          <a:xfrm>
            <a:off x="5181600" y="3505200"/>
            <a:ext cx="3429000" cy="2743200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A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35" name="Freeform 55"/>
          <p:cNvSpPr>
            <a:spLocks/>
          </p:cNvSpPr>
          <p:nvPr/>
        </p:nvSpPr>
        <p:spPr bwMode="auto">
          <a:xfrm>
            <a:off x="762000" y="3810000"/>
            <a:ext cx="4495800" cy="2438400"/>
          </a:xfrm>
          <a:custGeom>
            <a:avLst/>
            <a:gdLst>
              <a:gd name="T0" fmla="*/ 0 w 2832"/>
              <a:gd name="T1" fmla="*/ 2147483647 h 1536"/>
              <a:gd name="T2" fmla="*/ 0 w 2832"/>
              <a:gd name="T3" fmla="*/ 2147483647 h 1536"/>
              <a:gd name="T4" fmla="*/ 2147483647 w 2832"/>
              <a:gd name="T5" fmla="*/ 2147483647 h 1536"/>
              <a:gd name="T6" fmla="*/ 2147483647 w 2832"/>
              <a:gd name="T7" fmla="*/ 0 h 1536"/>
              <a:gd name="T8" fmla="*/ 0 w 2832"/>
              <a:gd name="T9" fmla="*/ 0 h 1536"/>
              <a:gd name="T10" fmla="*/ 0 w 2832"/>
              <a:gd name="T11" fmla="*/ 2147483647 h 15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32"/>
              <a:gd name="T19" fmla="*/ 0 h 1536"/>
              <a:gd name="T20" fmla="*/ 2832 w 2832"/>
              <a:gd name="T21" fmla="*/ 1536 h 1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32" h="1536">
                <a:moveTo>
                  <a:pt x="0" y="336"/>
                </a:moveTo>
                <a:lnTo>
                  <a:pt x="0" y="1536"/>
                </a:lnTo>
                <a:lnTo>
                  <a:pt x="2832" y="1536"/>
                </a:lnTo>
                <a:lnTo>
                  <a:pt x="2832" y="0"/>
                </a:lnTo>
                <a:lnTo>
                  <a:pt x="0" y="0"/>
                </a:lnTo>
                <a:lnTo>
                  <a:pt x="0" y="336"/>
                </a:lnTo>
                <a:close/>
              </a:path>
            </a:pathLst>
          </a:custGeom>
          <a:gradFill rotWithShape="0">
            <a:gsLst>
              <a:gs pos="0">
                <a:srgbClr val="FF6600"/>
              </a:gs>
              <a:gs pos="100000">
                <a:srgbClr val="5C25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34" name="Freeform 54"/>
          <p:cNvSpPr>
            <a:spLocks/>
          </p:cNvSpPr>
          <p:nvPr/>
        </p:nvSpPr>
        <p:spPr bwMode="auto">
          <a:xfrm>
            <a:off x="762000" y="1905000"/>
            <a:ext cx="3810000" cy="2457450"/>
          </a:xfrm>
          <a:custGeom>
            <a:avLst/>
            <a:gdLst>
              <a:gd name="T0" fmla="*/ 0 w 2400"/>
              <a:gd name="T1" fmla="*/ 2147483647 h 1548"/>
              <a:gd name="T2" fmla="*/ 2147483647 w 2400"/>
              <a:gd name="T3" fmla="*/ 2147483647 h 1548"/>
              <a:gd name="T4" fmla="*/ 2147483647 w 2400"/>
              <a:gd name="T5" fmla="*/ 2147483647 h 1548"/>
              <a:gd name="T6" fmla="*/ 2147483647 w 2400"/>
              <a:gd name="T7" fmla="*/ 2147483647 h 1548"/>
              <a:gd name="T8" fmla="*/ 2147483647 w 2400"/>
              <a:gd name="T9" fmla="*/ 2147483647 h 1548"/>
              <a:gd name="T10" fmla="*/ 2147483647 w 2400"/>
              <a:gd name="T11" fmla="*/ 2147483647 h 1548"/>
              <a:gd name="T12" fmla="*/ 2147483647 w 2400"/>
              <a:gd name="T13" fmla="*/ 2147483647 h 1548"/>
              <a:gd name="T14" fmla="*/ 2147483647 w 2400"/>
              <a:gd name="T15" fmla="*/ 0 h 1548"/>
              <a:gd name="T16" fmla="*/ 0 w 2400"/>
              <a:gd name="T17" fmla="*/ 0 h 1548"/>
              <a:gd name="T18" fmla="*/ 0 w 2400"/>
              <a:gd name="T19" fmla="*/ 2147483647 h 15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00"/>
              <a:gd name="T31" fmla="*/ 0 h 1548"/>
              <a:gd name="T32" fmla="*/ 2400 w 2400"/>
              <a:gd name="T33" fmla="*/ 1548 h 15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00" h="1548">
                <a:moveTo>
                  <a:pt x="0" y="1548"/>
                </a:moveTo>
                <a:lnTo>
                  <a:pt x="480" y="1536"/>
                </a:lnTo>
                <a:lnTo>
                  <a:pt x="624" y="1440"/>
                </a:lnTo>
                <a:lnTo>
                  <a:pt x="2016" y="1440"/>
                </a:lnTo>
                <a:lnTo>
                  <a:pt x="2160" y="1392"/>
                </a:lnTo>
                <a:lnTo>
                  <a:pt x="2304" y="1248"/>
                </a:lnTo>
                <a:lnTo>
                  <a:pt x="2400" y="1152"/>
                </a:lnTo>
                <a:lnTo>
                  <a:pt x="2400" y="0"/>
                </a:lnTo>
                <a:lnTo>
                  <a:pt x="0" y="0"/>
                </a:lnTo>
                <a:lnTo>
                  <a:pt x="0" y="1548"/>
                </a:lnTo>
                <a:close/>
              </a:path>
            </a:pathLst>
          </a:custGeom>
          <a:gradFill rotWithShape="0">
            <a:gsLst>
              <a:gs pos="0">
                <a:srgbClr val="FF9900"/>
              </a:gs>
              <a:gs pos="100000">
                <a:srgbClr val="7647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882" name="Rectangle 2"/>
          <p:cNvSpPr>
            <a:spLocks noChangeArrowheads="1"/>
          </p:cNvSpPr>
          <p:nvPr/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8883" name="Text Box 3"/>
          <p:cNvSpPr txBox="1">
            <a:spLocks noChangeArrowheads="1"/>
          </p:cNvSpPr>
          <p:nvPr/>
        </p:nvSpPr>
        <p:spPr bwMode="auto">
          <a:xfrm>
            <a:off x="990600" y="13716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 ’alimentation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219200" y="3048000"/>
            <a:ext cx="914400" cy="1298575"/>
            <a:chOff x="720" y="2734"/>
            <a:chExt cx="818" cy="818"/>
          </a:xfrm>
        </p:grpSpPr>
        <p:sp>
          <p:nvSpPr>
            <p:cNvPr id="20525" name="Line 6"/>
            <p:cNvSpPr>
              <a:spLocks noChangeShapeType="1"/>
            </p:cNvSpPr>
            <p:nvPr/>
          </p:nvSpPr>
          <p:spPr bwMode="auto">
            <a:xfrm>
              <a:off x="723" y="2931"/>
              <a:ext cx="815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26" name="Line 7"/>
            <p:cNvSpPr>
              <a:spLocks noChangeShapeType="1"/>
            </p:cNvSpPr>
            <p:nvPr/>
          </p:nvSpPr>
          <p:spPr bwMode="auto">
            <a:xfrm>
              <a:off x="720" y="3360"/>
              <a:ext cx="815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0" name="Rectangle 10"/>
            <p:cNvSpPr>
              <a:spLocks noChangeArrowheads="1"/>
            </p:cNvSpPr>
            <p:nvPr/>
          </p:nvSpPr>
          <p:spPr bwMode="auto">
            <a:xfrm>
              <a:off x="723" y="2734"/>
              <a:ext cx="3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</a:t>
              </a:r>
            </a:p>
          </p:txBody>
        </p:sp>
        <p:sp>
          <p:nvSpPr>
            <p:cNvPr id="378891" name="Rectangle 11"/>
            <p:cNvSpPr>
              <a:spLocks noChangeArrowheads="1"/>
            </p:cNvSpPr>
            <p:nvPr/>
          </p:nvSpPr>
          <p:spPr bwMode="auto">
            <a:xfrm>
              <a:off x="723" y="3360"/>
              <a:ext cx="28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6781800" y="4800600"/>
            <a:ext cx="1847850" cy="1295400"/>
            <a:chOff x="4368" y="3024"/>
            <a:chExt cx="1164" cy="816"/>
          </a:xfrm>
        </p:grpSpPr>
        <p:sp>
          <p:nvSpPr>
            <p:cNvPr id="20521" name="Line 12"/>
            <p:cNvSpPr>
              <a:spLocks noChangeShapeType="1"/>
            </p:cNvSpPr>
            <p:nvPr/>
          </p:nvSpPr>
          <p:spPr bwMode="auto">
            <a:xfrm>
              <a:off x="4643" y="3176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22" name="Line 13"/>
            <p:cNvSpPr>
              <a:spLocks noChangeShapeType="1"/>
            </p:cNvSpPr>
            <p:nvPr/>
          </p:nvSpPr>
          <p:spPr bwMode="auto">
            <a:xfrm>
              <a:off x="5348" y="3176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4" name="Rectangle 14"/>
            <p:cNvSpPr>
              <a:spLocks noChangeArrowheads="1"/>
            </p:cNvSpPr>
            <p:nvPr/>
          </p:nvSpPr>
          <p:spPr bwMode="auto">
            <a:xfrm>
              <a:off x="4368" y="3024"/>
              <a:ext cx="247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78895" name="Rectangle 15"/>
            <p:cNvSpPr>
              <a:spLocks noChangeArrowheads="1"/>
            </p:cNvSpPr>
            <p:nvPr/>
          </p:nvSpPr>
          <p:spPr bwMode="auto">
            <a:xfrm>
              <a:off x="5347" y="3024"/>
              <a:ext cx="185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  <p:sp>
        <p:nvSpPr>
          <p:cNvPr id="378896" name="Text Box 16"/>
          <p:cNvSpPr txBox="1">
            <a:spLocks noChangeArrowheads="1"/>
          </p:cNvSpPr>
          <p:nvPr/>
        </p:nvSpPr>
        <p:spPr bwMode="auto">
          <a:xfrm>
            <a:off x="762000" y="2057400"/>
            <a:ext cx="319087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monophasée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Tension alternative 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(ex: 220 V ~) </a:t>
            </a:r>
          </a:p>
        </p:txBody>
      </p:sp>
      <p:sp>
        <p:nvSpPr>
          <p:cNvPr id="378898" name="Text Box 18"/>
          <p:cNvSpPr txBox="1">
            <a:spLocks noChangeArrowheads="1"/>
          </p:cNvSpPr>
          <p:nvPr/>
        </p:nvSpPr>
        <p:spPr bwMode="auto">
          <a:xfrm>
            <a:off x="914400" y="4191000"/>
            <a:ext cx="42672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triphasée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tension alternative (ex: 3 ~ 415 V)</a:t>
            </a:r>
          </a:p>
          <a:p>
            <a:pPr algn="ctr">
              <a:buFontTx/>
              <a:buNone/>
              <a:defRPr/>
            </a:pPr>
            <a:endParaRPr kumimoji="0" lang="fr-FR" sz="1800" b="1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8900" name="AutoShape 20"/>
          <p:cNvSpPr>
            <a:spLocks noChangeArrowheads="1"/>
          </p:cNvSpPr>
          <p:nvPr/>
        </p:nvSpPr>
        <p:spPr bwMode="auto">
          <a:xfrm>
            <a:off x="4176713" y="1508125"/>
            <a:ext cx="4705350" cy="2347913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2">
                  <a:gamma/>
                  <a:tint val="33725"/>
                  <a:invGamma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Symbolisée par deux ou trois fils portants des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repères indiquant la nature de l ’énergie électrique, et disposés soit verticalement, soit horizontalement.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On devra préciser la valeur de cette énergie.</a:t>
            </a:r>
          </a:p>
        </p:txBody>
      </p:sp>
      <p:sp>
        <p:nvSpPr>
          <p:cNvPr id="378903" name="Rectangle 23"/>
          <p:cNvSpPr>
            <a:spLocks noChangeArrowheads="1"/>
          </p:cNvSpPr>
          <p:nvPr/>
        </p:nvSpPr>
        <p:spPr bwMode="auto">
          <a:xfrm>
            <a:off x="5562600" y="4114800"/>
            <a:ext cx="27273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continue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(ex: 24 V cc)</a:t>
            </a:r>
          </a:p>
        </p:txBody>
      </p: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1447800" y="4953000"/>
            <a:ext cx="1214438" cy="990600"/>
            <a:chOff x="806" y="3120"/>
            <a:chExt cx="765" cy="624"/>
          </a:xfrm>
        </p:grpSpPr>
        <p:grpSp>
          <p:nvGrpSpPr>
            <p:cNvPr id="20514" name="Group 27"/>
            <p:cNvGrpSpPr>
              <a:grpSpLocks/>
            </p:cNvGrpSpPr>
            <p:nvPr/>
          </p:nvGrpSpPr>
          <p:grpSpPr bwMode="auto">
            <a:xfrm>
              <a:off x="1008" y="3168"/>
              <a:ext cx="528" cy="576"/>
              <a:chOff x="1008" y="3168"/>
              <a:chExt cx="528" cy="576"/>
            </a:xfrm>
          </p:grpSpPr>
          <p:sp>
            <p:nvSpPr>
              <p:cNvPr id="20518" name="Line 24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9" name="Line 25"/>
              <p:cNvSpPr>
                <a:spLocks noChangeShapeType="1"/>
              </p:cNvSpPr>
              <p:nvPr/>
            </p:nvSpPr>
            <p:spPr bwMode="auto">
              <a:xfrm>
                <a:off x="1272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20" name="Line 26"/>
              <p:cNvSpPr>
                <a:spLocks noChangeShapeType="1"/>
              </p:cNvSpPr>
              <p:nvPr/>
            </p:nvSpPr>
            <p:spPr bwMode="auto">
              <a:xfrm>
                <a:off x="1536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0515" name="Text Box 32"/>
            <p:cNvSpPr txBox="1">
              <a:spLocks noChangeArrowheads="1"/>
            </p:cNvSpPr>
            <p:nvPr/>
          </p:nvSpPr>
          <p:spPr bwMode="auto">
            <a:xfrm>
              <a:off x="806" y="312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L1</a:t>
              </a:r>
            </a:p>
          </p:txBody>
        </p:sp>
        <p:sp>
          <p:nvSpPr>
            <p:cNvPr id="20516" name="Text Box 33"/>
            <p:cNvSpPr txBox="1">
              <a:spLocks noChangeArrowheads="1"/>
            </p:cNvSpPr>
            <p:nvPr/>
          </p:nvSpPr>
          <p:spPr bwMode="auto">
            <a:xfrm>
              <a:off x="1056" y="3120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L2</a:t>
              </a:r>
            </a:p>
          </p:txBody>
        </p:sp>
        <p:sp>
          <p:nvSpPr>
            <p:cNvPr id="20517" name="Text Box 34"/>
            <p:cNvSpPr txBox="1">
              <a:spLocks noChangeArrowheads="1"/>
            </p:cNvSpPr>
            <p:nvPr/>
          </p:nvSpPr>
          <p:spPr bwMode="auto">
            <a:xfrm>
              <a:off x="1320" y="3120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L3</a:t>
              </a:r>
              <a:endParaRPr kumimoji="0" lang="fr-FR" sz="1400" b="1">
                <a:solidFill>
                  <a:srgbClr val="000808"/>
                </a:solidFill>
              </a:endParaRPr>
            </a:p>
          </p:txBody>
        </p: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3505200" y="4876800"/>
            <a:ext cx="1006475" cy="1136650"/>
            <a:chOff x="2150" y="3004"/>
            <a:chExt cx="634" cy="716"/>
          </a:xfrm>
        </p:grpSpPr>
        <p:grpSp>
          <p:nvGrpSpPr>
            <p:cNvPr id="20507" name="Group 28"/>
            <p:cNvGrpSpPr>
              <a:grpSpLocks/>
            </p:cNvGrpSpPr>
            <p:nvPr/>
          </p:nvGrpSpPr>
          <p:grpSpPr bwMode="auto">
            <a:xfrm rot="-5400000">
              <a:off x="2232" y="3144"/>
              <a:ext cx="528" cy="576"/>
              <a:chOff x="1008" y="3168"/>
              <a:chExt cx="528" cy="576"/>
            </a:xfrm>
          </p:grpSpPr>
          <p:sp>
            <p:nvSpPr>
              <p:cNvPr id="20511" name="Line 29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2" name="Line 30"/>
              <p:cNvSpPr>
                <a:spLocks noChangeShapeType="1"/>
              </p:cNvSpPr>
              <p:nvPr/>
            </p:nvSpPr>
            <p:spPr bwMode="auto">
              <a:xfrm>
                <a:off x="1272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3" name="Line 31"/>
              <p:cNvSpPr>
                <a:spLocks noChangeShapeType="1"/>
              </p:cNvSpPr>
              <p:nvPr/>
            </p:nvSpPr>
            <p:spPr bwMode="auto">
              <a:xfrm>
                <a:off x="1536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0508" name="Text Box 36"/>
            <p:cNvSpPr txBox="1">
              <a:spLocks noChangeArrowheads="1"/>
            </p:cNvSpPr>
            <p:nvPr/>
          </p:nvSpPr>
          <p:spPr bwMode="auto">
            <a:xfrm>
              <a:off x="2150" y="300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L1</a:t>
              </a:r>
            </a:p>
          </p:txBody>
        </p:sp>
        <p:sp>
          <p:nvSpPr>
            <p:cNvPr id="20509" name="Text Box 37"/>
            <p:cNvSpPr txBox="1">
              <a:spLocks noChangeArrowheads="1"/>
            </p:cNvSpPr>
            <p:nvPr/>
          </p:nvSpPr>
          <p:spPr bwMode="auto">
            <a:xfrm>
              <a:off x="2150" y="326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L2</a:t>
              </a:r>
            </a:p>
          </p:txBody>
        </p:sp>
        <p:sp>
          <p:nvSpPr>
            <p:cNvPr id="20510" name="Text Box 38"/>
            <p:cNvSpPr txBox="1">
              <a:spLocks noChangeArrowheads="1"/>
            </p:cNvSpPr>
            <p:nvPr/>
          </p:nvSpPr>
          <p:spPr bwMode="auto">
            <a:xfrm>
              <a:off x="2150" y="3528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L3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/>
        </p:nvGrpSpPr>
        <p:grpSpPr bwMode="auto">
          <a:xfrm>
            <a:off x="2743200" y="3048000"/>
            <a:ext cx="1341438" cy="952500"/>
            <a:chOff x="1536" y="1872"/>
            <a:chExt cx="845" cy="600"/>
          </a:xfrm>
        </p:grpSpPr>
        <p:sp>
          <p:nvSpPr>
            <p:cNvPr id="20503" name="Line 41"/>
            <p:cNvSpPr>
              <a:spLocks noChangeShapeType="1"/>
            </p:cNvSpPr>
            <p:nvPr/>
          </p:nvSpPr>
          <p:spPr bwMode="auto">
            <a:xfrm rot="5400000" flipV="1">
              <a:off x="1468" y="2185"/>
              <a:ext cx="57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04" name="Line 42"/>
            <p:cNvSpPr>
              <a:spLocks noChangeShapeType="1"/>
            </p:cNvSpPr>
            <p:nvPr/>
          </p:nvSpPr>
          <p:spPr bwMode="auto">
            <a:xfrm rot="5400000" flipV="1">
              <a:off x="1897" y="2183"/>
              <a:ext cx="57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3" name="Rectangle 43"/>
            <p:cNvSpPr>
              <a:spLocks noChangeArrowheads="1"/>
            </p:cNvSpPr>
            <p:nvPr/>
          </p:nvSpPr>
          <p:spPr bwMode="auto">
            <a:xfrm rot="10800000" flipV="1">
              <a:off x="1536" y="1872"/>
              <a:ext cx="26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</a:t>
              </a:r>
            </a:p>
          </p:txBody>
        </p:sp>
        <p:sp>
          <p:nvSpPr>
            <p:cNvPr id="378924" name="Rectangle 44"/>
            <p:cNvSpPr>
              <a:spLocks noChangeArrowheads="1"/>
            </p:cNvSpPr>
            <p:nvPr/>
          </p:nvSpPr>
          <p:spPr bwMode="auto">
            <a:xfrm rot="10800000" flipV="1">
              <a:off x="2179" y="1872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9" name="Group 51"/>
          <p:cNvGrpSpPr>
            <a:grpSpLocks/>
          </p:cNvGrpSpPr>
          <p:nvPr/>
        </p:nvGrpSpPr>
        <p:grpSpPr bwMode="auto">
          <a:xfrm>
            <a:off x="5638800" y="4800600"/>
            <a:ext cx="1130300" cy="1454150"/>
            <a:chOff x="3312" y="3017"/>
            <a:chExt cx="712" cy="916"/>
          </a:xfrm>
        </p:grpSpPr>
        <p:sp>
          <p:nvSpPr>
            <p:cNvPr id="20499" name="Line 47"/>
            <p:cNvSpPr>
              <a:spLocks noChangeShapeType="1"/>
            </p:cNvSpPr>
            <p:nvPr/>
          </p:nvSpPr>
          <p:spPr bwMode="auto">
            <a:xfrm rot="5400000">
              <a:off x="3692" y="2932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00" name="Line 48"/>
            <p:cNvSpPr>
              <a:spLocks noChangeShapeType="1"/>
            </p:cNvSpPr>
            <p:nvPr/>
          </p:nvSpPr>
          <p:spPr bwMode="auto">
            <a:xfrm rot="5400000">
              <a:off x="3692" y="3364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9" name="Rectangle 49"/>
            <p:cNvSpPr>
              <a:spLocks noChangeArrowheads="1"/>
            </p:cNvSpPr>
            <p:nvPr/>
          </p:nvSpPr>
          <p:spPr bwMode="auto">
            <a:xfrm rot="5400000">
              <a:off x="3313" y="3016"/>
              <a:ext cx="247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78930" name="Rectangle 50"/>
            <p:cNvSpPr>
              <a:spLocks noChangeArrowheads="1"/>
            </p:cNvSpPr>
            <p:nvPr/>
          </p:nvSpPr>
          <p:spPr bwMode="auto">
            <a:xfrm rot="10800000">
              <a:off x="3360" y="3683"/>
              <a:ext cx="185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8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5" grpId="0" animBg="1" autoUpdateAnimBg="0"/>
      <p:bldP spid="378936" grpId="0" animBg="1"/>
      <p:bldP spid="378935" grpId="0" animBg="1"/>
      <p:bldP spid="378934" grpId="0" animBg="1"/>
      <p:bldP spid="378883" grpId="0" autoUpdateAnimBg="0"/>
      <p:bldP spid="378896" grpId="0" autoUpdateAnimBg="0"/>
      <p:bldP spid="378898" grpId="0" autoUpdateAnimBg="0"/>
      <p:bldP spid="378900" grpId="0" animBg="1" autoUpdateAnimBg="0"/>
      <p:bldP spid="37890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AutoShape 2"/>
          <p:cNvSpPr>
            <a:spLocks noChangeArrowheads="1"/>
          </p:cNvSpPr>
          <p:nvPr/>
        </p:nvSpPr>
        <p:spPr bwMode="auto">
          <a:xfrm>
            <a:off x="476250" y="1371600"/>
            <a:ext cx="8458200" cy="5024438"/>
          </a:xfrm>
          <a:prstGeom prst="bevel">
            <a:avLst>
              <a:gd name="adj" fmla="val 4769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endParaRPr kumimoji="0" lang="fr-FR" sz="1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07" name="Rectangle 3"/>
          <p:cNvSpPr>
            <a:spLocks noChangeArrowheads="1"/>
          </p:cNvSpPr>
          <p:nvPr/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08" name="Text Box 4"/>
          <p:cNvSpPr txBox="1">
            <a:spLocks noChangeArrowheads="1"/>
          </p:cNvSpPr>
          <p:nvPr/>
        </p:nvSpPr>
        <p:spPr bwMode="auto">
          <a:xfrm>
            <a:off x="990600" y="10668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 ’alimentation</a:t>
            </a:r>
          </a:p>
        </p:txBody>
      </p:sp>
      <p:sp>
        <p:nvSpPr>
          <p:cNvPr id="379910" name="Rectangle 6"/>
          <p:cNvSpPr>
            <a:spLocks noChangeArrowheads="1"/>
          </p:cNvSpPr>
          <p:nvPr/>
        </p:nvSpPr>
        <p:spPr bwMode="auto">
          <a:xfrm>
            <a:off x="876300" y="1752600"/>
            <a:ext cx="7696200" cy="167640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5960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Aux traits précédents on ajoutera suivant les cas 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019300" y="2209800"/>
            <a:ext cx="2133600" cy="336550"/>
            <a:chOff x="1104" y="1708"/>
            <a:chExt cx="1344" cy="212"/>
          </a:xfrm>
        </p:grpSpPr>
        <p:sp>
          <p:nvSpPr>
            <p:cNvPr id="21551" name="Line 8"/>
            <p:cNvSpPr>
              <a:spLocks noChangeShapeType="1"/>
            </p:cNvSpPr>
            <p:nvPr/>
          </p:nvSpPr>
          <p:spPr bwMode="auto">
            <a:xfrm>
              <a:off x="1200" y="1920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2" name="Text Box 9"/>
            <p:cNvSpPr txBox="1">
              <a:spLocks noChangeArrowheads="1"/>
            </p:cNvSpPr>
            <p:nvPr/>
          </p:nvSpPr>
          <p:spPr bwMode="auto">
            <a:xfrm>
              <a:off x="1104" y="1708"/>
              <a:ext cx="2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>
                  <a:solidFill>
                    <a:srgbClr val="000808"/>
                  </a:solidFill>
                </a:rPr>
                <a:t>PE</a:t>
              </a:r>
              <a:endParaRPr kumimoji="0" lang="fr-FR">
                <a:solidFill>
                  <a:srgbClr val="000808"/>
                </a:solidFill>
              </a:endParaRPr>
            </a:p>
          </p:txBody>
        </p:sp>
      </p:grpSp>
      <p:sp>
        <p:nvSpPr>
          <p:cNvPr id="379914" name="Text Box 10"/>
          <p:cNvSpPr txBox="1">
            <a:spLocks noChangeArrowheads="1"/>
          </p:cNvSpPr>
          <p:nvPr/>
        </p:nvSpPr>
        <p:spPr bwMode="auto">
          <a:xfrm>
            <a:off x="876300" y="2819400"/>
            <a:ext cx="4332288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protection équipotentiel </a:t>
            </a:r>
          </a:p>
          <a:p>
            <a:pPr algn="ctr">
              <a:buFontTx/>
              <a:buNone/>
              <a:defRPr/>
            </a:pPr>
            <a:r>
              <a:rPr kumimoji="0" lang="fr-FR" sz="16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(mise à la terre des masses)</a:t>
            </a:r>
            <a:endParaRPr kumimoji="0" lang="fr-FR" b="1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6057900" y="2209800"/>
            <a:ext cx="2133600" cy="381000"/>
            <a:chOff x="3792" y="1728"/>
            <a:chExt cx="1344" cy="240"/>
          </a:xfrm>
        </p:grpSpPr>
        <p:sp>
          <p:nvSpPr>
            <p:cNvPr id="21549" name="Line 11"/>
            <p:cNvSpPr>
              <a:spLocks noChangeShapeType="1"/>
            </p:cNvSpPr>
            <p:nvPr/>
          </p:nvSpPr>
          <p:spPr bwMode="auto">
            <a:xfrm>
              <a:off x="3888" y="1968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0" name="Text Box 12"/>
            <p:cNvSpPr txBox="1">
              <a:spLocks noChangeArrowheads="1"/>
            </p:cNvSpPr>
            <p:nvPr/>
          </p:nvSpPr>
          <p:spPr bwMode="auto">
            <a:xfrm>
              <a:off x="3792" y="1728"/>
              <a:ext cx="2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>
                  <a:solidFill>
                    <a:srgbClr val="000808"/>
                  </a:solidFill>
                </a:rPr>
                <a:t>N</a:t>
              </a:r>
              <a:endParaRPr kumimoji="0" lang="fr-FR">
                <a:solidFill>
                  <a:srgbClr val="000808"/>
                </a:solidFill>
              </a:endParaRPr>
            </a:p>
          </p:txBody>
        </p:sp>
      </p:grpSp>
      <p:sp>
        <p:nvSpPr>
          <p:cNvPr id="379917" name="Rectangle 13"/>
          <p:cNvSpPr>
            <a:spLocks noChangeArrowheads="1"/>
          </p:cNvSpPr>
          <p:nvPr/>
        </p:nvSpPr>
        <p:spPr bwMode="auto">
          <a:xfrm>
            <a:off x="5676900" y="2971800"/>
            <a:ext cx="2470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6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neutre</a:t>
            </a:r>
          </a:p>
        </p:txBody>
      </p:sp>
      <p:sp>
        <p:nvSpPr>
          <p:cNvPr id="379922" name="Rectangle 18"/>
          <p:cNvSpPr>
            <a:spLocks noChangeArrowheads="1"/>
          </p:cNvSpPr>
          <p:nvPr/>
        </p:nvSpPr>
        <p:spPr bwMode="auto">
          <a:xfrm>
            <a:off x="876300" y="3505200"/>
            <a:ext cx="3657600" cy="25908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76078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76078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0" lang="fr-FR"/>
          </a:p>
        </p:txBody>
      </p:sp>
      <p:sp>
        <p:nvSpPr>
          <p:cNvPr id="379923" name="Text Box 19"/>
          <p:cNvSpPr txBox="1">
            <a:spLocks noChangeArrowheads="1"/>
          </p:cNvSpPr>
          <p:nvPr/>
        </p:nvSpPr>
        <p:spPr bwMode="auto">
          <a:xfrm>
            <a:off x="1828800" y="3505200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sources</a:t>
            </a:r>
          </a:p>
        </p:txBody>
      </p:sp>
      <p:sp>
        <p:nvSpPr>
          <p:cNvPr id="379924" name="Text Box 20"/>
          <p:cNvSpPr txBox="1">
            <a:spLocks noChangeArrowheads="1"/>
          </p:cNvSpPr>
          <p:nvPr/>
        </p:nvSpPr>
        <p:spPr bwMode="auto">
          <a:xfrm>
            <a:off x="914400" y="3886200"/>
            <a:ext cx="1382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tension</a:t>
            </a:r>
          </a:p>
        </p:txBody>
      </p: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143000" y="4419600"/>
            <a:ext cx="609600" cy="1047750"/>
            <a:chOff x="1920" y="2604"/>
            <a:chExt cx="432" cy="864"/>
          </a:xfrm>
        </p:grpSpPr>
        <p:sp>
          <p:nvSpPr>
            <p:cNvPr id="21547" name="Oval 21"/>
            <p:cNvSpPr>
              <a:spLocks noChangeArrowheads="1"/>
            </p:cNvSpPr>
            <p:nvPr/>
          </p:nvSpPr>
          <p:spPr bwMode="auto">
            <a:xfrm>
              <a:off x="1920" y="2820"/>
              <a:ext cx="432" cy="43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8" name="Line 22"/>
            <p:cNvSpPr>
              <a:spLocks noChangeShapeType="1"/>
            </p:cNvSpPr>
            <p:nvPr/>
          </p:nvSpPr>
          <p:spPr bwMode="auto">
            <a:xfrm flipV="1">
              <a:off x="2136" y="2604"/>
              <a:ext cx="0" cy="86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28" name="Text Box 24"/>
          <p:cNvSpPr txBox="1">
            <a:spLocks noChangeArrowheads="1"/>
          </p:cNvSpPr>
          <p:nvPr/>
        </p:nvSpPr>
        <p:spPr bwMode="auto">
          <a:xfrm>
            <a:off x="3048000" y="3886200"/>
            <a:ext cx="141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courant</a:t>
            </a:r>
          </a:p>
        </p:txBody>
      </p: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3581400" y="4419600"/>
            <a:ext cx="609600" cy="1047750"/>
            <a:chOff x="1968" y="3024"/>
            <a:chExt cx="384" cy="660"/>
          </a:xfrm>
        </p:grpSpPr>
        <p:sp>
          <p:nvSpPr>
            <p:cNvPr id="21544" name="Line 28"/>
            <p:cNvSpPr>
              <a:spLocks noChangeShapeType="1"/>
            </p:cNvSpPr>
            <p:nvPr/>
          </p:nvSpPr>
          <p:spPr bwMode="auto">
            <a:xfrm flipV="1">
              <a:off x="2160" y="3024"/>
              <a:ext cx="0" cy="66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5" name="Oval 27"/>
            <p:cNvSpPr>
              <a:spLocks noChangeArrowheads="1"/>
            </p:cNvSpPr>
            <p:nvPr/>
          </p:nvSpPr>
          <p:spPr bwMode="auto">
            <a:xfrm>
              <a:off x="1968" y="3189"/>
              <a:ext cx="384" cy="33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6" name="Line 29"/>
            <p:cNvSpPr>
              <a:spLocks noChangeShapeType="1"/>
            </p:cNvSpPr>
            <p:nvPr/>
          </p:nvSpPr>
          <p:spPr bwMode="auto">
            <a:xfrm>
              <a:off x="1968" y="3354"/>
              <a:ext cx="38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37" name="Text Box 33"/>
          <p:cNvSpPr txBox="1">
            <a:spLocks noChangeArrowheads="1"/>
          </p:cNvSpPr>
          <p:nvPr/>
        </p:nvSpPr>
        <p:spPr bwMode="auto">
          <a:xfrm>
            <a:off x="1828800" y="4267200"/>
            <a:ext cx="1676400" cy="1585913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5960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 précisera la nature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 ~ ou cc)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et la valeur de la source</a:t>
            </a:r>
          </a:p>
        </p:txBody>
      </p:sp>
      <p:sp>
        <p:nvSpPr>
          <p:cNvPr id="379938" name="Rectangle 34"/>
          <p:cNvSpPr>
            <a:spLocks noChangeArrowheads="1"/>
          </p:cNvSpPr>
          <p:nvPr/>
        </p:nvSpPr>
        <p:spPr bwMode="auto">
          <a:xfrm>
            <a:off x="3505200" y="5562600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 A cc</a:t>
            </a:r>
          </a:p>
        </p:txBody>
      </p:sp>
      <p:sp>
        <p:nvSpPr>
          <p:cNvPr id="379939" name="Rectangle 35"/>
          <p:cNvSpPr>
            <a:spLocks noChangeArrowheads="1"/>
          </p:cNvSpPr>
          <p:nvPr/>
        </p:nvSpPr>
        <p:spPr bwMode="auto">
          <a:xfrm>
            <a:off x="838200" y="5562600"/>
            <a:ext cx="9509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24 V ~</a:t>
            </a:r>
          </a:p>
        </p:txBody>
      </p:sp>
      <p:sp>
        <p:nvSpPr>
          <p:cNvPr id="379940" name="Rectangle 36"/>
          <p:cNvSpPr>
            <a:spLocks noChangeArrowheads="1"/>
          </p:cNvSpPr>
          <p:nvPr/>
        </p:nvSpPr>
        <p:spPr bwMode="auto">
          <a:xfrm>
            <a:off x="4572000" y="3505200"/>
            <a:ext cx="4000500" cy="257175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tint val="5372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4724400" y="4191000"/>
            <a:ext cx="533400" cy="1219200"/>
            <a:chOff x="3096" y="3264"/>
            <a:chExt cx="336" cy="768"/>
          </a:xfrm>
        </p:grpSpPr>
        <p:sp>
          <p:nvSpPr>
            <p:cNvPr id="21538" name="Oval 38"/>
            <p:cNvSpPr>
              <a:spLocks noChangeArrowheads="1"/>
            </p:cNvSpPr>
            <p:nvPr/>
          </p:nvSpPr>
          <p:spPr bwMode="auto">
            <a:xfrm>
              <a:off x="3096" y="3408"/>
              <a:ext cx="336" cy="288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9" name="Oval 39"/>
            <p:cNvSpPr>
              <a:spLocks noChangeArrowheads="1"/>
            </p:cNvSpPr>
            <p:nvPr/>
          </p:nvSpPr>
          <p:spPr bwMode="auto">
            <a:xfrm>
              <a:off x="3096" y="3600"/>
              <a:ext cx="336" cy="288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0" name="Line 40"/>
            <p:cNvSpPr>
              <a:spLocks noChangeShapeType="1"/>
            </p:cNvSpPr>
            <p:nvPr/>
          </p:nvSpPr>
          <p:spPr bwMode="auto">
            <a:xfrm>
              <a:off x="3168" y="3264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1" name="Line 42"/>
            <p:cNvSpPr>
              <a:spLocks noChangeShapeType="1"/>
            </p:cNvSpPr>
            <p:nvPr/>
          </p:nvSpPr>
          <p:spPr bwMode="auto">
            <a:xfrm>
              <a:off x="3360" y="3264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2" name="Line 43"/>
            <p:cNvSpPr>
              <a:spLocks noChangeShapeType="1"/>
            </p:cNvSpPr>
            <p:nvPr/>
          </p:nvSpPr>
          <p:spPr bwMode="auto">
            <a:xfrm>
              <a:off x="3168" y="3840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3" name="Line 44"/>
            <p:cNvSpPr>
              <a:spLocks noChangeShapeType="1"/>
            </p:cNvSpPr>
            <p:nvPr/>
          </p:nvSpPr>
          <p:spPr bwMode="auto">
            <a:xfrm>
              <a:off x="3360" y="3840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7772400" y="4572000"/>
            <a:ext cx="698500" cy="1219200"/>
            <a:chOff x="4524" y="3216"/>
            <a:chExt cx="440" cy="768"/>
          </a:xfrm>
        </p:grpSpPr>
        <p:sp>
          <p:nvSpPr>
            <p:cNvPr id="21532" name="Oval 45"/>
            <p:cNvSpPr>
              <a:spLocks noChangeArrowheads="1"/>
            </p:cNvSpPr>
            <p:nvPr/>
          </p:nvSpPr>
          <p:spPr bwMode="auto">
            <a:xfrm>
              <a:off x="4560" y="3360"/>
              <a:ext cx="384" cy="336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3" name="Arc 48"/>
            <p:cNvSpPr>
              <a:spLocks/>
            </p:cNvSpPr>
            <p:nvPr/>
          </p:nvSpPr>
          <p:spPr bwMode="auto">
            <a:xfrm rot="19990995" flipV="1">
              <a:off x="4524" y="3264"/>
              <a:ext cx="440" cy="528"/>
            </a:xfrm>
            <a:custGeom>
              <a:avLst/>
              <a:gdLst>
                <a:gd name="T0" fmla="*/ 0 w 29299"/>
                <a:gd name="T1" fmla="*/ 0 h 21600"/>
                <a:gd name="T2" fmla="*/ 0 w 29299"/>
                <a:gd name="T3" fmla="*/ 0 h 21600"/>
                <a:gd name="T4" fmla="*/ 0 w 29299"/>
                <a:gd name="T5" fmla="*/ 0 h 21600"/>
                <a:gd name="T6" fmla="*/ 0 60000 65536"/>
                <a:gd name="T7" fmla="*/ 0 60000 65536"/>
                <a:gd name="T8" fmla="*/ 0 60000 65536"/>
                <a:gd name="T9" fmla="*/ 0 w 29299"/>
                <a:gd name="T10" fmla="*/ 0 h 21600"/>
                <a:gd name="T11" fmla="*/ 29299 w 2929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299" h="21600" fill="none" extrusionOk="0">
                  <a:moveTo>
                    <a:pt x="-1" y="2862"/>
                  </a:moveTo>
                  <a:cubicBezTo>
                    <a:pt x="3270" y="986"/>
                    <a:pt x="6975" y="-1"/>
                    <a:pt x="10746" y="0"/>
                  </a:cubicBezTo>
                  <a:cubicBezTo>
                    <a:pt x="18354" y="0"/>
                    <a:pt x="25402" y="4003"/>
                    <a:pt x="29299" y="10538"/>
                  </a:cubicBezTo>
                </a:path>
                <a:path w="29299" h="21600" stroke="0" extrusionOk="0">
                  <a:moveTo>
                    <a:pt x="-1" y="2862"/>
                  </a:moveTo>
                  <a:cubicBezTo>
                    <a:pt x="3270" y="986"/>
                    <a:pt x="6975" y="-1"/>
                    <a:pt x="10746" y="0"/>
                  </a:cubicBezTo>
                  <a:cubicBezTo>
                    <a:pt x="18354" y="0"/>
                    <a:pt x="25402" y="4003"/>
                    <a:pt x="29299" y="10538"/>
                  </a:cubicBezTo>
                  <a:lnTo>
                    <a:pt x="10746" y="21600"/>
                  </a:lnTo>
                  <a:close/>
                </a:path>
              </a:pathLst>
            </a:cu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4" name="Line 49"/>
            <p:cNvSpPr>
              <a:spLocks noChangeShapeType="1"/>
            </p:cNvSpPr>
            <p:nvPr/>
          </p:nvSpPr>
          <p:spPr bwMode="auto">
            <a:xfrm>
              <a:off x="4656" y="3792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5" name="Line 50"/>
            <p:cNvSpPr>
              <a:spLocks noChangeShapeType="1"/>
            </p:cNvSpPr>
            <p:nvPr/>
          </p:nvSpPr>
          <p:spPr bwMode="auto">
            <a:xfrm>
              <a:off x="4848" y="3792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6" name="Line 51"/>
            <p:cNvSpPr>
              <a:spLocks noChangeShapeType="1"/>
            </p:cNvSpPr>
            <p:nvPr/>
          </p:nvSpPr>
          <p:spPr bwMode="auto">
            <a:xfrm>
              <a:off x="4656" y="3216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7" name="Line 52"/>
            <p:cNvSpPr>
              <a:spLocks noChangeShapeType="1"/>
            </p:cNvSpPr>
            <p:nvPr/>
          </p:nvSpPr>
          <p:spPr bwMode="auto">
            <a:xfrm>
              <a:off x="4848" y="3216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59" name="Rectangle 55"/>
          <p:cNvSpPr>
            <a:spLocks noChangeArrowheads="1"/>
          </p:cNvSpPr>
          <p:nvPr/>
        </p:nvSpPr>
        <p:spPr bwMode="auto">
          <a:xfrm>
            <a:off x="4648200" y="5257800"/>
            <a:ext cx="1935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transformateur</a:t>
            </a:r>
          </a:p>
        </p:txBody>
      </p:sp>
      <p:grpSp>
        <p:nvGrpSpPr>
          <p:cNvPr id="8" name="Group 57"/>
          <p:cNvGrpSpPr>
            <a:grpSpLocks/>
          </p:cNvGrpSpPr>
          <p:nvPr/>
        </p:nvGrpSpPr>
        <p:grpSpPr bwMode="auto">
          <a:xfrm>
            <a:off x="4800600" y="3505200"/>
            <a:ext cx="3962400" cy="1600200"/>
            <a:chOff x="2880" y="2400"/>
            <a:chExt cx="2496" cy="1008"/>
          </a:xfrm>
        </p:grpSpPr>
        <p:sp>
          <p:nvSpPr>
            <p:cNvPr id="379941" name="Text Box 37"/>
            <p:cNvSpPr txBox="1">
              <a:spLocks noChangeArrowheads="1"/>
            </p:cNvSpPr>
            <p:nvPr/>
          </p:nvSpPr>
          <p:spPr bwMode="auto">
            <a:xfrm>
              <a:off x="3192" y="2796"/>
              <a:ext cx="1872" cy="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 niveau de tension, </a:t>
              </a:r>
            </a:p>
            <a:p>
              <a:pPr algn="ctr"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ou à séparer deux circuits </a:t>
              </a:r>
            </a:p>
          </p:txBody>
        </p:sp>
        <p:sp>
          <p:nvSpPr>
            <p:cNvPr id="379960" name="Rectangle 56"/>
            <p:cNvSpPr>
              <a:spLocks noChangeArrowheads="1"/>
            </p:cNvSpPr>
            <p:nvPr/>
          </p:nvSpPr>
          <p:spPr bwMode="auto">
            <a:xfrm>
              <a:off x="2880" y="2400"/>
              <a:ext cx="249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Les transformateurs: pouvant servir à abaisser ou à élever </a:t>
              </a:r>
            </a:p>
          </p:txBody>
        </p:sp>
      </p:grpSp>
      <p:sp>
        <p:nvSpPr>
          <p:cNvPr id="379962" name="Rectangle 58"/>
          <p:cNvSpPr>
            <a:spLocks noChangeArrowheads="1"/>
          </p:cNvSpPr>
          <p:nvPr/>
        </p:nvSpPr>
        <p:spPr bwMode="auto">
          <a:xfrm>
            <a:off x="5867400" y="5715000"/>
            <a:ext cx="25733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Auto-transformateur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100"/>
                            </p:stCondLst>
                            <p:childTnLst>
                              <p:par>
                                <p:cTn id="3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" fill="hold"/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" fill="hold"/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00"/>
                            </p:stCondLst>
                            <p:childTnLst>
                              <p:par>
                                <p:cTn id="9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6" grpId="0" animBg="1" autoUpdateAnimBg="0"/>
      <p:bldP spid="379908" grpId="0" autoUpdateAnimBg="0"/>
      <p:bldP spid="379910" grpId="0" animBg="1" autoUpdateAnimBg="0"/>
      <p:bldP spid="379914" grpId="0" autoUpdateAnimBg="0"/>
      <p:bldP spid="379917" grpId="0" autoUpdateAnimBg="0"/>
      <p:bldP spid="379922" grpId="0" animBg="1" autoUpdateAnimBg="0"/>
      <p:bldP spid="379923" grpId="0" autoUpdateAnimBg="0"/>
      <p:bldP spid="379924" grpId="0" autoUpdateAnimBg="0"/>
      <p:bldP spid="379928" grpId="0" autoUpdateAnimBg="0"/>
      <p:bldP spid="379937" grpId="0" animBg="1" autoUpdateAnimBg="0"/>
      <p:bldP spid="379938" grpId="0" autoUpdateAnimBg="0"/>
      <p:bldP spid="379939" grpId="0" autoUpdateAnimBg="0"/>
      <p:bldP spid="379940" grpId="0" animBg="1"/>
      <p:bldP spid="379959" grpId="0" autoUpdateAnimBg="0"/>
      <p:bldP spid="37996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098" name="Picture 2"/>
          <p:cNvPicPr>
            <a:picLocks noChangeAspect="1" noChangeArrowheads="1"/>
          </p:cNvPicPr>
          <p:nvPr/>
        </p:nvPicPr>
        <p:blipFill>
          <a:blip r:embed="rId3">
            <a:lum bright="16000" contrast="20000"/>
          </a:blip>
          <a:srcRect/>
          <a:stretch>
            <a:fillRect/>
          </a:stretch>
        </p:blipFill>
        <p:spPr bwMode="auto">
          <a:xfrm>
            <a:off x="2824163" y="838200"/>
            <a:ext cx="49355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8099" name="Rectangle 3"/>
          <p:cNvSpPr>
            <a:spLocks noChangeArrowheads="1"/>
          </p:cNvSpPr>
          <p:nvPr/>
        </p:nvSpPr>
        <p:spPr bwMode="auto">
          <a:xfrm>
            <a:off x="1909763" y="2057400"/>
            <a:ext cx="2128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transformateur</a:t>
            </a:r>
          </a:p>
        </p:txBody>
      </p:sp>
      <p:sp>
        <p:nvSpPr>
          <p:cNvPr id="388100" name="Rectangle 4"/>
          <p:cNvSpPr>
            <a:spLocks noChangeArrowheads="1"/>
          </p:cNvSpPr>
          <p:nvPr/>
        </p:nvSpPr>
        <p:spPr bwMode="auto">
          <a:xfrm>
            <a:off x="6862763" y="3581400"/>
            <a:ext cx="18240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stabilisée </a:t>
            </a:r>
          </a:p>
        </p:txBody>
      </p:sp>
      <p:sp>
        <p:nvSpPr>
          <p:cNvPr id="388101" name="Rectangle 5"/>
          <p:cNvSpPr>
            <a:spLocks noChangeArrowheads="1"/>
          </p:cNvSpPr>
          <p:nvPr/>
        </p:nvSpPr>
        <p:spPr bwMode="auto">
          <a:xfrm>
            <a:off x="0" y="-228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8102" name="Text Box 6"/>
          <p:cNvSpPr txBox="1">
            <a:spLocks noChangeArrowheads="1"/>
          </p:cNvSpPr>
          <p:nvPr/>
        </p:nvSpPr>
        <p:spPr bwMode="auto">
          <a:xfrm>
            <a:off x="152400" y="8382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 ’alimentation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8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36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23" presetClass="entr" presetSubtype="36" fill="hold" grpId="0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autoUpdateAnimBg="0"/>
      <p:bldP spid="388100" grpId="0" autoUpdateAnimBg="0"/>
      <p:bldP spid="38810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066800" y="990600"/>
            <a:ext cx="6172200" cy="4038600"/>
            <a:chOff x="672" y="816"/>
            <a:chExt cx="3888" cy="2544"/>
          </a:xfrm>
        </p:grpSpPr>
        <p:sp>
          <p:nvSpPr>
            <p:cNvPr id="23567" name="Oval 16"/>
            <p:cNvSpPr>
              <a:spLocks noChangeArrowheads="1"/>
            </p:cNvSpPr>
            <p:nvPr/>
          </p:nvSpPr>
          <p:spPr bwMode="auto">
            <a:xfrm>
              <a:off x="1152" y="816"/>
              <a:ext cx="3408" cy="22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6633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66330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68" name="Oval 18"/>
            <p:cNvSpPr>
              <a:spLocks noChangeArrowheads="1"/>
            </p:cNvSpPr>
            <p:nvPr/>
          </p:nvSpPr>
          <p:spPr bwMode="auto">
            <a:xfrm rot="-616013">
              <a:off x="672" y="1872"/>
              <a:ext cx="2640" cy="1392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Front">
                <a:rot lat="1500000" lon="1500000" rev="0"/>
              </a:camera>
              <a:lightRig rig="legacyFlat2" dir="b"/>
            </a:scene3d>
            <a:sp3d extrusionH="36306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69" name="Oval 19"/>
            <p:cNvSpPr>
              <a:spLocks noChangeArrowheads="1"/>
            </p:cNvSpPr>
            <p:nvPr/>
          </p:nvSpPr>
          <p:spPr bwMode="auto">
            <a:xfrm>
              <a:off x="1008" y="2400"/>
              <a:ext cx="864" cy="672"/>
            </a:xfrm>
            <a:prstGeom prst="ellipse">
              <a:avLst/>
            </a:prstGeom>
            <a:solidFill>
              <a:srgbClr val="0066FF"/>
            </a:soli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0066FF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0" name="Oval 20"/>
            <p:cNvSpPr>
              <a:spLocks noChangeArrowheads="1"/>
            </p:cNvSpPr>
            <p:nvPr/>
          </p:nvSpPr>
          <p:spPr bwMode="auto">
            <a:xfrm>
              <a:off x="1728" y="2544"/>
              <a:ext cx="864" cy="672"/>
            </a:xfrm>
            <a:prstGeom prst="ellipse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PerspectiveTopRight">
                <a:rot lat="0" lon="21299991" rev="0"/>
              </a:camera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1" name="Oval 21"/>
            <p:cNvSpPr>
              <a:spLocks noChangeArrowheads="1"/>
            </p:cNvSpPr>
            <p:nvPr/>
          </p:nvSpPr>
          <p:spPr bwMode="auto">
            <a:xfrm>
              <a:off x="912" y="2880"/>
              <a:ext cx="384" cy="336"/>
            </a:xfrm>
            <a:prstGeom prst="ellipse">
              <a:avLst/>
            </a:prstGeom>
            <a:solidFill>
              <a:srgbClr val="FF9933"/>
            </a:soli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2" name="Oval 22"/>
            <p:cNvSpPr>
              <a:spLocks noChangeArrowheads="1"/>
            </p:cNvSpPr>
            <p:nvPr/>
          </p:nvSpPr>
          <p:spPr bwMode="auto">
            <a:xfrm>
              <a:off x="1824" y="3024"/>
              <a:ext cx="384" cy="336"/>
            </a:xfrm>
            <a:prstGeom prst="ellipse">
              <a:avLst/>
            </a:prstGeom>
            <a:solidFill>
              <a:srgbClr val="FF9933"/>
            </a:solidFill>
            <a:ln w="9525">
              <a:round/>
              <a:headEnd/>
              <a:tailEnd/>
            </a:ln>
            <a:scene3d>
              <a:camera prst="legacyPerspectiveTopRight">
                <a:rot lat="0" lon="21299991" rev="0"/>
              </a:camera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</p:grpSp>
      <p:sp>
        <p:nvSpPr>
          <p:cNvPr id="380934" name="AutoShape 6"/>
          <p:cNvSpPr>
            <a:spLocks noChangeArrowheads="1"/>
          </p:cNvSpPr>
          <p:nvPr/>
        </p:nvSpPr>
        <p:spPr bwMode="auto">
          <a:xfrm>
            <a:off x="762000" y="2743200"/>
            <a:ext cx="8077200" cy="3657600"/>
          </a:xfrm>
          <a:prstGeom prst="bevel">
            <a:avLst>
              <a:gd name="adj" fmla="val 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380936" name="Text Box 8"/>
          <p:cNvSpPr txBox="1">
            <a:spLocks noChangeArrowheads="1"/>
          </p:cNvSpPr>
          <p:nvPr/>
        </p:nvSpPr>
        <p:spPr bwMode="auto">
          <a:xfrm>
            <a:off x="990600" y="2895600"/>
            <a:ext cx="3798888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Dans un schéma de commande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conducteur est représenté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 un trait fin (schéma 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puissance: trait épais).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section des conducteurs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dépendra de l ’intensité devant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circuler. Pour du câblage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industriel fréquemment du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0,75 mm</a:t>
            </a:r>
            <a:r>
              <a:rPr kumimoji="0" lang="fr-FR" sz="1800" b="1" baseline="3000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  </a:t>
            </a: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220 V, jusqu’au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2,5 mm</a:t>
            </a:r>
            <a:r>
              <a:rPr kumimoji="0" lang="fr-FR" sz="1800" b="1" baseline="3000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 </a:t>
            </a: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12 V.</a:t>
            </a:r>
            <a:endParaRPr kumimoji="0" lang="fr-FR" sz="1800" b="1" baseline="3000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0938" name="Text Box 10"/>
          <p:cNvSpPr txBox="1">
            <a:spLocks noChangeArrowheads="1"/>
          </p:cNvSpPr>
          <p:nvPr/>
        </p:nvSpPr>
        <p:spPr bwMode="auto">
          <a:xfrm>
            <a:off x="5029200" y="2895600"/>
            <a:ext cx="3810000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couleur des fils correspondants sera :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neutre en bleu,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PE en Vert-Jaune,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très souvent la phase en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rouge, ou autre, (orange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avant le sectionneur, noir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sur circuit de puissance) le commun (non neutre) en beige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+ en rouge, le - en noir</a:t>
            </a:r>
          </a:p>
        </p:txBody>
      </p:sp>
      <p:sp>
        <p:nvSpPr>
          <p:cNvPr id="380939" name="Line 11"/>
          <p:cNvSpPr>
            <a:spLocks noChangeShapeType="1"/>
          </p:cNvSpPr>
          <p:nvPr/>
        </p:nvSpPr>
        <p:spPr bwMode="auto">
          <a:xfrm>
            <a:off x="5029200" y="3124200"/>
            <a:ext cx="0" cy="281940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0" name="Line 12"/>
          <p:cNvSpPr>
            <a:spLocks noChangeShapeType="1"/>
          </p:cNvSpPr>
          <p:nvPr/>
        </p:nvSpPr>
        <p:spPr bwMode="auto">
          <a:xfrm>
            <a:off x="4800600" y="3124200"/>
            <a:ext cx="838200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1" name="Line 13"/>
          <p:cNvSpPr>
            <a:spLocks noChangeShapeType="1"/>
          </p:cNvSpPr>
          <p:nvPr/>
        </p:nvSpPr>
        <p:spPr bwMode="auto">
          <a:xfrm>
            <a:off x="4572000" y="5943600"/>
            <a:ext cx="838200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2" name="Rectangle 14"/>
          <p:cNvSpPr>
            <a:spLocks noChangeArrowheads="1"/>
          </p:cNvSpPr>
          <p:nvPr/>
        </p:nvSpPr>
        <p:spPr bwMode="auto">
          <a:xfrm>
            <a:off x="4613275" y="2819400"/>
            <a:ext cx="4159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Ph</a:t>
            </a:r>
          </a:p>
        </p:txBody>
      </p:sp>
      <p:sp>
        <p:nvSpPr>
          <p:cNvPr id="380943" name="Rectangle 15"/>
          <p:cNvSpPr>
            <a:spLocks noChangeArrowheads="1"/>
          </p:cNvSpPr>
          <p:nvPr/>
        </p:nvSpPr>
        <p:spPr bwMode="auto">
          <a:xfrm>
            <a:off x="4572000" y="5943600"/>
            <a:ext cx="320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</a:t>
            </a:r>
          </a:p>
        </p:txBody>
      </p:sp>
      <p:sp>
        <p:nvSpPr>
          <p:cNvPr id="380932" name="Text Box 4"/>
          <p:cNvSpPr txBox="1">
            <a:spLocks noChangeArrowheads="1"/>
          </p:cNvSpPr>
          <p:nvPr/>
        </p:nvSpPr>
        <p:spPr bwMode="auto">
          <a:xfrm>
            <a:off x="1860550" y="1905000"/>
            <a:ext cx="55086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« Liaison électrique permettant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 ’acheminer l ’énergie jusqu’aux récepteurs »</a:t>
            </a:r>
          </a:p>
        </p:txBody>
      </p:sp>
      <p:sp>
        <p:nvSpPr>
          <p:cNvPr id="380930" name="Rectangle 2"/>
          <p:cNvSpPr>
            <a:spLocks noChangeArrowheads="1"/>
          </p:cNvSpPr>
          <p:nvPr/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0931" name="Text Box 3"/>
          <p:cNvSpPr txBox="1">
            <a:spLocks noChangeArrowheads="1"/>
          </p:cNvSpPr>
          <p:nvPr/>
        </p:nvSpPr>
        <p:spPr bwMode="auto">
          <a:xfrm>
            <a:off x="2590800" y="1219200"/>
            <a:ext cx="3406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conducteurs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0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0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0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4" grpId="0" animBg="1" autoUpdateAnimBg="0"/>
      <p:bldP spid="380936" grpId="0" autoUpdateAnimBg="0"/>
      <p:bldP spid="380938" grpId="0" autoUpdateAnimBg="0"/>
      <p:bldP spid="380939" grpId="0" animBg="1"/>
      <p:bldP spid="380940" grpId="0" animBg="1"/>
      <p:bldP spid="380941" grpId="0" animBg="1"/>
      <p:bldP spid="380942" grpId="0" autoUpdateAnimBg="0"/>
      <p:bldP spid="380943" grpId="0" autoUpdateAnimBg="0"/>
      <p:bldP spid="380932" grpId="0" autoUpdateAnimBg="0"/>
      <p:bldP spid="38093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ChangeArrowheads="1"/>
          </p:cNvSpPr>
          <p:nvPr/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1955" name="Text Box 3"/>
          <p:cNvSpPr txBox="1">
            <a:spLocks noChangeArrowheads="1"/>
          </p:cNvSpPr>
          <p:nvPr/>
        </p:nvSpPr>
        <p:spPr bwMode="auto">
          <a:xfrm>
            <a:off x="990600" y="1371600"/>
            <a:ext cx="32115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Récepteurs</a:t>
            </a:r>
          </a:p>
        </p:txBody>
      </p:sp>
      <p:sp>
        <p:nvSpPr>
          <p:cNvPr id="381956" name="AutoShape 4"/>
          <p:cNvSpPr>
            <a:spLocks noChangeArrowheads="1"/>
          </p:cNvSpPr>
          <p:nvPr/>
        </p:nvSpPr>
        <p:spPr bwMode="auto">
          <a:xfrm>
            <a:off x="304800" y="1905000"/>
            <a:ext cx="5562600" cy="1905000"/>
          </a:xfrm>
          <a:prstGeom prst="cube">
            <a:avLst>
              <a:gd name="adj" fmla="val 13000"/>
            </a:avLst>
          </a:prstGeom>
          <a:gradFill rotWithShape="0">
            <a:gsLst>
              <a:gs pos="0">
                <a:srgbClr val="003300">
                  <a:gamma/>
                  <a:tint val="20000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Dans un schéma de commande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récepteurs les plus courants sont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des bobines de relais (contacteurs auxiliaires)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ou contacteurs de puissance.</a:t>
            </a:r>
            <a:endParaRPr kumimoji="0" lang="fr-FR"/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6705600" y="228600"/>
            <a:ext cx="1676400" cy="1676400"/>
            <a:chOff x="4224" y="384"/>
            <a:chExt cx="1056" cy="1056"/>
          </a:xfrm>
        </p:grpSpPr>
        <p:sp useBgFill="1">
          <p:nvSpPr>
            <p:cNvPr id="24621" name="Line 7"/>
            <p:cNvSpPr>
              <a:spLocks noChangeShapeType="1"/>
            </p:cNvSpPr>
            <p:nvPr/>
          </p:nvSpPr>
          <p:spPr bwMode="auto">
            <a:xfrm>
              <a:off x="4992" y="384"/>
              <a:ext cx="0" cy="1056"/>
            </a:xfrm>
            <a:prstGeom prst="line">
              <a:avLst/>
            </a:prstGeom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22" name="Rectangle 6"/>
            <p:cNvSpPr>
              <a:spLocks noChangeArrowheads="1"/>
            </p:cNvSpPr>
            <p:nvPr/>
          </p:nvSpPr>
          <p:spPr bwMode="auto">
            <a:xfrm>
              <a:off x="4704" y="816"/>
              <a:ext cx="576" cy="288"/>
            </a:xfrm>
            <a:prstGeom prst="rect">
              <a:avLst/>
            </a:prstGeom>
            <a:solidFill>
              <a:srgbClr val="427C7B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62" name="Rectangle 10"/>
            <p:cNvSpPr>
              <a:spLocks noChangeArrowheads="1"/>
            </p:cNvSpPr>
            <p:nvPr/>
          </p:nvSpPr>
          <p:spPr bwMode="auto">
            <a:xfrm rot="-5400000">
              <a:off x="4714" y="4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1963" name="Rectangle 11"/>
            <p:cNvSpPr>
              <a:spLocks noChangeArrowheads="1"/>
            </p:cNvSpPr>
            <p:nvPr/>
          </p:nvSpPr>
          <p:spPr bwMode="auto">
            <a:xfrm>
              <a:off x="4224" y="864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64" name="Rectangle 12"/>
            <p:cNvSpPr>
              <a:spLocks noChangeArrowheads="1"/>
            </p:cNvSpPr>
            <p:nvPr/>
          </p:nvSpPr>
          <p:spPr bwMode="auto">
            <a:xfrm rot="-5400000">
              <a:off x="4714" y="114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/>
        </p:nvGrpSpPr>
        <p:grpSpPr bwMode="auto">
          <a:xfrm>
            <a:off x="3962400" y="4724400"/>
            <a:ext cx="2590800" cy="1676400"/>
            <a:chOff x="2784" y="2976"/>
            <a:chExt cx="1632" cy="1056"/>
          </a:xfrm>
        </p:grpSpPr>
        <p:sp>
          <p:nvSpPr>
            <p:cNvPr id="24611" name="Line 23"/>
            <p:cNvSpPr>
              <a:spLocks noChangeShapeType="1"/>
            </p:cNvSpPr>
            <p:nvPr/>
          </p:nvSpPr>
          <p:spPr bwMode="auto">
            <a:xfrm>
              <a:off x="4128" y="2976"/>
              <a:ext cx="0" cy="105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2" name="Rectangle 24"/>
            <p:cNvSpPr>
              <a:spLocks noChangeArrowheads="1"/>
            </p:cNvSpPr>
            <p:nvPr/>
          </p:nvSpPr>
          <p:spPr bwMode="auto">
            <a:xfrm>
              <a:off x="3840" y="3408"/>
              <a:ext cx="576" cy="288"/>
            </a:xfrm>
            <a:prstGeom prst="rect">
              <a:avLst/>
            </a:prstGeom>
            <a:solidFill>
              <a:srgbClr val="969696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7" name="Rectangle 25"/>
            <p:cNvSpPr>
              <a:spLocks noChangeArrowheads="1"/>
            </p:cNvSpPr>
            <p:nvPr/>
          </p:nvSpPr>
          <p:spPr bwMode="auto">
            <a:xfrm rot="-5400000">
              <a:off x="3850" y="306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B1</a:t>
              </a:r>
            </a:p>
          </p:txBody>
        </p:sp>
        <p:sp>
          <p:nvSpPr>
            <p:cNvPr id="381978" name="Rectangle 26"/>
            <p:cNvSpPr>
              <a:spLocks noChangeArrowheads="1"/>
            </p:cNvSpPr>
            <p:nvPr/>
          </p:nvSpPr>
          <p:spPr bwMode="auto">
            <a:xfrm>
              <a:off x="3360" y="3456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79" name="Rectangle 27"/>
            <p:cNvSpPr>
              <a:spLocks noChangeArrowheads="1"/>
            </p:cNvSpPr>
            <p:nvPr/>
          </p:nvSpPr>
          <p:spPr bwMode="auto">
            <a:xfrm rot="-5400000">
              <a:off x="3850" y="373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B2</a:t>
              </a:r>
            </a:p>
          </p:txBody>
        </p:sp>
        <p:sp>
          <p:nvSpPr>
            <p:cNvPr id="24616" name="Line 16"/>
            <p:cNvSpPr>
              <a:spLocks noChangeShapeType="1"/>
            </p:cNvSpPr>
            <p:nvPr/>
          </p:nvSpPr>
          <p:spPr bwMode="auto">
            <a:xfrm>
              <a:off x="3552" y="2976"/>
              <a:ext cx="0" cy="105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7" name="Rectangle 17"/>
            <p:cNvSpPr>
              <a:spLocks noChangeArrowheads="1"/>
            </p:cNvSpPr>
            <p:nvPr/>
          </p:nvSpPr>
          <p:spPr bwMode="auto">
            <a:xfrm>
              <a:off x="3264" y="3408"/>
              <a:ext cx="576" cy="288"/>
            </a:xfrm>
            <a:prstGeom prst="rect">
              <a:avLst/>
            </a:prstGeom>
            <a:solidFill>
              <a:srgbClr val="969696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0" name="Rectangle 18"/>
            <p:cNvSpPr>
              <a:spLocks noChangeArrowheads="1"/>
            </p:cNvSpPr>
            <p:nvPr/>
          </p:nvSpPr>
          <p:spPr bwMode="auto">
            <a:xfrm rot="-5400000">
              <a:off x="3274" y="306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1971" name="Rectangle 19"/>
            <p:cNvSpPr>
              <a:spLocks noChangeArrowheads="1"/>
            </p:cNvSpPr>
            <p:nvPr/>
          </p:nvSpPr>
          <p:spPr bwMode="auto">
            <a:xfrm>
              <a:off x="2784" y="3456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72" name="Rectangle 20"/>
            <p:cNvSpPr>
              <a:spLocks noChangeArrowheads="1"/>
            </p:cNvSpPr>
            <p:nvPr/>
          </p:nvSpPr>
          <p:spPr bwMode="auto">
            <a:xfrm rot="-5400000">
              <a:off x="3274" y="373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</p:grpSp>
      <p:sp>
        <p:nvSpPr>
          <p:cNvPr id="381988" name="Line 36"/>
          <p:cNvSpPr>
            <a:spLocks noChangeShapeType="1"/>
          </p:cNvSpPr>
          <p:nvPr/>
        </p:nvSpPr>
        <p:spPr bwMode="auto">
          <a:xfrm flipV="1">
            <a:off x="5410200" y="2209800"/>
            <a:ext cx="1219200" cy="762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89" name="Line 37"/>
          <p:cNvSpPr>
            <a:spLocks noChangeShapeType="1"/>
          </p:cNvSpPr>
          <p:nvPr/>
        </p:nvSpPr>
        <p:spPr bwMode="auto">
          <a:xfrm>
            <a:off x="5181600" y="3276600"/>
            <a:ext cx="0" cy="10668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90" name="Line 38"/>
          <p:cNvSpPr>
            <a:spLocks noChangeShapeType="1"/>
          </p:cNvSpPr>
          <p:nvPr/>
        </p:nvSpPr>
        <p:spPr bwMode="auto">
          <a:xfrm flipH="1">
            <a:off x="1600200" y="3657600"/>
            <a:ext cx="76200" cy="1143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81991" name="Picture 3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49580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2" name="Picture 4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2286000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3" name="Picture 4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8450" y="4705350"/>
            <a:ext cx="1981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1994" name="Rectangle 42"/>
          <p:cNvSpPr>
            <a:spLocks noChangeArrowheads="1"/>
          </p:cNvSpPr>
          <p:nvPr/>
        </p:nvSpPr>
        <p:spPr bwMode="auto">
          <a:xfrm>
            <a:off x="4800600" y="4343400"/>
            <a:ext cx="1855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Relais bistable</a:t>
            </a:r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228600" y="4724400"/>
            <a:ext cx="1881188" cy="1752600"/>
            <a:chOff x="384" y="2976"/>
            <a:chExt cx="1185" cy="1104"/>
          </a:xfrm>
        </p:grpSpPr>
        <p:grpSp>
          <p:nvGrpSpPr>
            <p:cNvPr id="24603" name="Group 29"/>
            <p:cNvGrpSpPr>
              <a:grpSpLocks/>
            </p:cNvGrpSpPr>
            <p:nvPr/>
          </p:nvGrpSpPr>
          <p:grpSpPr bwMode="auto">
            <a:xfrm>
              <a:off x="384" y="3024"/>
              <a:ext cx="1056" cy="1056"/>
              <a:chOff x="3792" y="1056"/>
              <a:chExt cx="1056" cy="1056"/>
            </a:xfrm>
          </p:grpSpPr>
          <p:grpSp>
            <p:nvGrpSpPr>
              <p:cNvPr id="24605" name="Group 30"/>
              <p:cNvGrpSpPr>
                <a:grpSpLocks/>
              </p:cNvGrpSpPr>
              <p:nvPr/>
            </p:nvGrpSpPr>
            <p:grpSpPr bwMode="auto">
              <a:xfrm>
                <a:off x="4272" y="1056"/>
                <a:ext cx="576" cy="1056"/>
                <a:chOff x="4272" y="1056"/>
                <a:chExt cx="576" cy="1056"/>
              </a:xfrm>
            </p:grpSpPr>
            <p:sp>
              <p:nvSpPr>
                <p:cNvPr id="24609" name="Line 31"/>
                <p:cNvSpPr>
                  <a:spLocks noChangeShapeType="1"/>
                </p:cNvSpPr>
                <p:nvPr/>
              </p:nvSpPr>
              <p:spPr bwMode="auto">
                <a:xfrm>
                  <a:off x="4560" y="1056"/>
                  <a:ext cx="0" cy="105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 useBgFill="1">
              <p:nvSpPr>
                <p:cNvPr id="24610" name="Rectangle 32"/>
                <p:cNvSpPr>
                  <a:spLocks noChangeArrowheads="1"/>
                </p:cNvSpPr>
                <p:nvPr/>
              </p:nvSpPr>
              <p:spPr bwMode="auto">
                <a:xfrm>
                  <a:off x="4272" y="1488"/>
                  <a:ext cx="576" cy="288"/>
                </a:xfrm>
                <a:prstGeom prst="rect">
                  <a:avLst/>
                </a:prstGeom>
                <a:ln w="508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1985" name="Rectangle 33"/>
              <p:cNvSpPr>
                <a:spLocks noChangeArrowheads="1"/>
              </p:cNvSpPr>
              <p:nvPr/>
            </p:nvSpPr>
            <p:spPr bwMode="auto">
              <a:xfrm rot="-5400000">
                <a:off x="4282" y="114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1986" name="Rectangle 34"/>
              <p:cNvSpPr>
                <a:spLocks noChangeArrowheads="1"/>
              </p:cNvSpPr>
              <p:nvPr/>
            </p:nvSpPr>
            <p:spPr bwMode="auto">
              <a:xfrm>
                <a:off x="3792" y="1536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sp>
            <p:nvSpPr>
              <p:cNvPr id="381987" name="Rectangle 35"/>
              <p:cNvSpPr>
                <a:spLocks noChangeArrowheads="1"/>
              </p:cNvSpPr>
              <p:nvPr/>
            </p:nvSpPr>
            <p:spPr bwMode="auto">
              <a:xfrm rot="-5400000">
                <a:off x="4282" y="181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</p:grpSp>
        <p:sp>
          <p:nvSpPr>
            <p:cNvPr id="381996" name="Rectangle 44"/>
            <p:cNvSpPr>
              <a:spLocks noChangeArrowheads="1"/>
            </p:cNvSpPr>
            <p:nvPr/>
          </p:nvSpPr>
          <p:spPr bwMode="auto">
            <a:xfrm>
              <a:off x="1200" y="2976"/>
              <a:ext cx="3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</p:grpSp>
      <p:sp>
        <p:nvSpPr>
          <p:cNvPr id="381997" name="Rectangle 45"/>
          <p:cNvSpPr>
            <a:spLocks noChangeArrowheads="1"/>
          </p:cNvSpPr>
          <p:nvPr/>
        </p:nvSpPr>
        <p:spPr bwMode="auto">
          <a:xfrm>
            <a:off x="8558213" y="2667000"/>
            <a:ext cx="585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A2</a:t>
            </a:r>
          </a:p>
        </p:txBody>
      </p:sp>
      <p:sp>
        <p:nvSpPr>
          <p:cNvPr id="381998" name="Freeform 46"/>
          <p:cNvSpPr>
            <a:spLocks/>
          </p:cNvSpPr>
          <p:nvPr/>
        </p:nvSpPr>
        <p:spPr bwMode="auto">
          <a:xfrm>
            <a:off x="6400800" y="2438400"/>
            <a:ext cx="914400" cy="241300"/>
          </a:xfrm>
          <a:custGeom>
            <a:avLst/>
            <a:gdLst>
              <a:gd name="T0" fmla="*/ 0 w 576"/>
              <a:gd name="T1" fmla="*/ 2147483647 h 152"/>
              <a:gd name="T2" fmla="*/ 2147483647 w 576"/>
              <a:gd name="T3" fmla="*/ 2147483647 h 152"/>
              <a:gd name="T4" fmla="*/ 2147483647 w 576"/>
              <a:gd name="T5" fmla="*/ 2147483647 h 152"/>
              <a:gd name="T6" fmla="*/ 0 60000 65536"/>
              <a:gd name="T7" fmla="*/ 0 60000 65536"/>
              <a:gd name="T8" fmla="*/ 0 60000 65536"/>
              <a:gd name="T9" fmla="*/ 0 w 576"/>
              <a:gd name="T10" fmla="*/ 0 h 152"/>
              <a:gd name="T11" fmla="*/ 576 w 576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52">
                <a:moveTo>
                  <a:pt x="0" y="152"/>
                </a:moveTo>
                <a:cubicBezTo>
                  <a:pt x="24" y="84"/>
                  <a:pt x="48" y="16"/>
                  <a:pt x="144" y="8"/>
                </a:cubicBezTo>
                <a:cubicBezTo>
                  <a:pt x="240" y="0"/>
                  <a:pt x="408" y="52"/>
                  <a:pt x="576" y="104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99" name="Freeform 47"/>
          <p:cNvSpPr>
            <a:spLocks/>
          </p:cNvSpPr>
          <p:nvPr/>
        </p:nvSpPr>
        <p:spPr bwMode="auto">
          <a:xfrm>
            <a:off x="8153400" y="2247900"/>
            <a:ext cx="685800" cy="419100"/>
          </a:xfrm>
          <a:custGeom>
            <a:avLst/>
            <a:gdLst>
              <a:gd name="T0" fmla="*/ 2147483647 w 384"/>
              <a:gd name="T1" fmla="*/ 2147483647 h 216"/>
              <a:gd name="T2" fmla="*/ 2147483647 w 384"/>
              <a:gd name="T3" fmla="*/ 2147483647 h 216"/>
              <a:gd name="T4" fmla="*/ 2147483647 w 384"/>
              <a:gd name="T5" fmla="*/ 2147483647 h 216"/>
              <a:gd name="T6" fmla="*/ 0 w 384"/>
              <a:gd name="T7" fmla="*/ 2147483647 h 216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216"/>
              <a:gd name="T14" fmla="*/ 384 w 384"/>
              <a:gd name="T15" fmla="*/ 216 h 2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216">
                <a:moveTo>
                  <a:pt x="384" y="216"/>
                </a:moveTo>
                <a:cubicBezTo>
                  <a:pt x="380" y="160"/>
                  <a:pt x="376" y="104"/>
                  <a:pt x="336" y="72"/>
                </a:cubicBezTo>
                <a:cubicBezTo>
                  <a:pt x="296" y="40"/>
                  <a:pt x="200" y="0"/>
                  <a:pt x="144" y="24"/>
                </a:cubicBezTo>
                <a:cubicBezTo>
                  <a:pt x="88" y="48"/>
                  <a:pt x="44" y="132"/>
                  <a:pt x="0" y="2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0" name="Freeform 48"/>
          <p:cNvSpPr>
            <a:spLocks/>
          </p:cNvSpPr>
          <p:nvPr/>
        </p:nvSpPr>
        <p:spPr bwMode="auto">
          <a:xfrm>
            <a:off x="3505200" y="5105400"/>
            <a:ext cx="457200" cy="1600200"/>
          </a:xfrm>
          <a:custGeom>
            <a:avLst/>
            <a:gdLst>
              <a:gd name="T0" fmla="*/ 2147483647 w 448"/>
              <a:gd name="T1" fmla="*/ 0 h 768"/>
              <a:gd name="T2" fmla="*/ 2147483647 w 448"/>
              <a:gd name="T3" fmla="*/ 2147483647 h 768"/>
              <a:gd name="T4" fmla="*/ 2147483647 w 448"/>
              <a:gd name="T5" fmla="*/ 2147483647 h 768"/>
              <a:gd name="T6" fmla="*/ 2147483647 w 448"/>
              <a:gd name="T7" fmla="*/ 2147483647 h 768"/>
              <a:gd name="T8" fmla="*/ 0 w 448"/>
              <a:gd name="T9" fmla="*/ 21474836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8"/>
              <a:gd name="T16" fmla="*/ 0 h 768"/>
              <a:gd name="T17" fmla="*/ 448 w 448"/>
              <a:gd name="T18" fmla="*/ 768 h 7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8" h="768">
                <a:moveTo>
                  <a:pt x="432" y="0"/>
                </a:moveTo>
                <a:cubicBezTo>
                  <a:pt x="440" y="184"/>
                  <a:pt x="448" y="368"/>
                  <a:pt x="432" y="480"/>
                </a:cubicBezTo>
                <a:cubicBezTo>
                  <a:pt x="416" y="592"/>
                  <a:pt x="384" y="624"/>
                  <a:pt x="336" y="672"/>
                </a:cubicBezTo>
                <a:cubicBezTo>
                  <a:pt x="288" y="720"/>
                  <a:pt x="200" y="768"/>
                  <a:pt x="144" y="768"/>
                </a:cubicBezTo>
                <a:cubicBezTo>
                  <a:pt x="88" y="768"/>
                  <a:pt x="44" y="720"/>
                  <a:pt x="0" y="672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1" name="Rectangle 49"/>
          <p:cNvSpPr>
            <a:spLocks noChangeArrowheads="1"/>
          </p:cNvSpPr>
          <p:nvPr/>
        </p:nvSpPr>
        <p:spPr bwMode="auto">
          <a:xfrm>
            <a:off x="6096000" y="2819400"/>
            <a:ext cx="585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A1</a:t>
            </a:r>
          </a:p>
        </p:txBody>
      </p:sp>
      <p:sp>
        <p:nvSpPr>
          <p:cNvPr id="382002" name="Rectangle 50"/>
          <p:cNvSpPr>
            <a:spLocks noChangeArrowheads="1"/>
          </p:cNvSpPr>
          <p:nvPr/>
        </p:nvSpPr>
        <p:spPr bwMode="auto">
          <a:xfrm>
            <a:off x="3810000" y="4648200"/>
            <a:ext cx="585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A2</a:t>
            </a:r>
          </a:p>
        </p:txBody>
      </p:sp>
      <p:sp>
        <p:nvSpPr>
          <p:cNvPr id="382003" name="Freeform 51"/>
          <p:cNvSpPr>
            <a:spLocks/>
          </p:cNvSpPr>
          <p:nvPr/>
        </p:nvSpPr>
        <p:spPr bwMode="auto">
          <a:xfrm>
            <a:off x="1828800" y="4495800"/>
            <a:ext cx="914400" cy="241300"/>
          </a:xfrm>
          <a:custGeom>
            <a:avLst/>
            <a:gdLst>
              <a:gd name="T0" fmla="*/ 0 w 576"/>
              <a:gd name="T1" fmla="*/ 2147483647 h 152"/>
              <a:gd name="T2" fmla="*/ 2147483647 w 576"/>
              <a:gd name="T3" fmla="*/ 2147483647 h 152"/>
              <a:gd name="T4" fmla="*/ 2147483647 w 576"/>
              <a:gd name="T5" fmla="*/ 2147483647 h 152"/>
              <a:gd name="T6" fmla="*/ 0 60000 65536"/>
              <a:gd name="T7" fmla="*/ 0 60000 65536"/>
              <a:gd name="T8" fmla="*/ 0 60000 65536"/>
              <a:gd name="T9" fmla="*/ 0 w 576"/>
              <a:gd name="T10" fmla="*/ 0 h 152"/>
              <a:gd name="T11" fmla="*/ 576 w 576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52">
                <a:moveTo>
                  <a:pt x="0" y="152"/>
                </a:moveTo>
                <a:cubicBezTo>
                  <a:pt x="24" y="84"/>
                  <a:pt x="48" y="16"/>
                  <a:pt x="144" y="8"/>
                </a:cubicBezTo>
                <a:cubicBezTo>
                  <a:pt x="240" y="0"/>
                  <a:pt x="408" y="52"/>
                  <a:pt x="576" y="104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4" name="Freeform 52"/>
          <p:cNvSpPr>
            <a:spLocks/>
          </p:cNvSpPr>
          <p:nvPr/>
        </p:nvSpPr>
        <p:spPr bwMode="auto">
          <a:xfrm>
            <a:off x="3429000" y="4267200"/>
            <a:ext cx="533400" cy="457200"/>
          </a:xfrm>
          <a:custGeom>
            <a:avLst/>
            <a:gdLst>
              <a:gd name="T0" fmla="*/ 2147483647 w 384"/>
              <a:gd name="T1" fmla="*/ 2147483647 h 216"/>
              <a:gd name="T2" fmla="*/ 2147483647 w 384"/>
              <a:gd name="T3" fmla="*/ 2147483647 h 216"/>
              <a:gd name="T4" fmla="*/ 2147483647 w 384"/>
              <a:gd name="T5" fmla="*/ 2147483647 h 216"/>
              <a:gd name="T6" fmla="*/ 0 w 384"/>
              <a:gd name="T7" fmla="*/ 2147483647 h 216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216"/>
              <a:gd name="T14" fmla="*/ 384 w 384"/>
              <a:gd name="T15" fmla="*/ 216 h 2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216">
                <a:moveTo>
                  <a:pt x="384" y="216"/>
                </a:moveTo>
                <a:cubicBezTo>
                  <a:pt x="380" y="160"/>
                  <a:pt x="376" y="104"/>
                  <a:pt x="336" y="72"/>
                </a:cubicBezTo>
                <a:cubicBezTo>
                  <a:pt x="296" y="40"/>
                  <a:pt x="200" y="0"/>
                  <a:pt x="144" y="24"/>
                </a:cubicBezTo>
                <a:cubicBezTo>
                  <a:pt x="88" y="48"/>
                  <a:pt x="44" y="132"/>
                  <a:pt x="0" y="2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5" name="Freeform 53"/>
          <p:cNvSpPr>
            <a:spLocks/>
          </p:cNvSpPr>
          <p:nvPr/>
        </p:nvSpPr>
        <p:spPr bwMode="auto">
          <a:xfrm>
            <a:off x="8153400" y="3200400"/>
            <a:ext cx="635000" cy="1295400"/>
          </a:xfrm>
          <a:custGeom>
            <a:avLst/>
            <a:gdLst>
              <a:gd name="T0" fmla="*/ 2147483647 w 448"/>
              <a:gd name="T1" fmla="*/ 0 h 768"/>
              <a:gd name="T2" fmla="*/ 2147483647 w 448"/>
              <a:gd name="T3" fmla="*/ 2147483647 h 768"/>
              <a:gd name="T4" fmla="*/ 2147483647 w 448"/>
              <a:gd name="T5" fmla="*/ 2147483647 h 768"/>
              <a:gd name="T6" fmla="*/ 2147483647 w 448"/>
              <a:gd name="T7" fmla="*/ 2147483647 h 768"/>
              <a:gd name="T8" fmla="*/ 0 w 448"/>
              <a:gd name="T9" fmla="*/ 21474836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8"/>
              <a:gd name="T16" fmla="*/ 0 h 768"/>
              <a:gd name="T17" fmla="*/ 448 w 448"/>
              <a:gd name="T18" fmla="*/ 768 h 7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8" h="768">
                <a:moveTo>
                  <a:pt x="432" y="0"/>
                </a:moveTo>
                <a:cubicBezTo>
                  <a:pt x="440" y="184"/>
                  <a:pt x="448" y="368"/>
                  <a:pt x="432" y="480"/>
                </a:cubicBezTo>
                <a:cubicBezTo>
                  <a:pt x="416" y="592"/>
                  <a:pt x="384" y="624"/>
                  <a:pt x="336" y="672"/>
                </a:cubicBezTo>
                <a:cubicBezTo>
                  <a:pt x="288" y="720"/>
                  <a:pt x="200" y="768"/>
                  <a:pt x="144" y="768"/>
                </a:cubicBezTo>
                <a:cubicBezTo>
                  <a:pt x="88" y="768"/>
                  <a:pt x="44" y="720"/>
                  <a:pt x="0" y="672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9" name="Rectangle 57"/>
          <p:cNvSpPr>
            <a:spLocks noChangeArrowheads="1"/>
          </p:cNvSpPr>
          <p:nvPr/>
        </p:nvSpPr>
        <p:spPr bwMode="auto">
          <a:xfrm>
            <a:off x="6134100" y="1524000"/>
            <a:ext cx="290671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Relais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ou contacteur auxiliaire</a:t>
            </a:r>
          </a:p>
        </p:txBody>
      </p:sp>
      <p:sp>
        <p:nvSpPr>
          <p:cNvPr id="382010" name="Rectangle 58"/>
          <p:cNvSpPr>
            <a:spLocks noChangeArrowheads="1"/>
          </p:cNvSpPr>
          <p:nvPr/>
        </p:nvSpPr>
        <p:spPr bwMode="auto">
          <a:xfrm>
            <a:off x="304800" y="6491288"/>
            <a:ext cx="3000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de puissance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500"/>
                            </p:stCondLst>
                            <p:childTnLst>
                              <p:par>
                                <p:cTn id="14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autoUpdateAnimBg="0"/>
      <p:bldP spid="381956" grpId="0" animBg="1" autoUpdateAnimBg="0"/>
      <p:bldP spid="381988" grpId="0" animBg="1"/>
      <p:bldP spid="381989" grpId="0" animBg="1"/>
      <p:bldP spid="381990" grpId="0" animBg="1"/>
      <p:bldP spid="381994" grpId="0" autoUpdateAnimBg="0"/>
      <p:bldP spid="381997" grpId="0" autoUpdateAnimBg="0"/>
      <p:bldP spid="381998" grpId="0" animBg="1"/>
      <p:bldP spid="381999" grpId="0" animBg="1"/>
      <p:bldP spid="382000" grpId="0" animBg="1"/>
      <p:bldP spid="382001" grpId="0" autoUpdateAnimBg="0"/>
      <p:bldP spid="382002" grpId="0" autoUpdateAnimBg="0"/>
      <p:bldP spid="382003" grpId="0" animBg="1"/>
      <p:bldP spid="382004" grpId="0" animBg="1"/>
      <p:bldP spid="382005" grpId="0" animBg="1"/>
      <p:bldP spid="382009" grpId="0" autoUpdateAnimBg="0"/>
      <p:bldP spid="38201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3cde6656b86fbf06f62baace5ec834936d65"/>
  <p:tag name="GENSWF_OUTPUT_FILE_NAME" val="Schéma électrique 5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Modèle par défau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dèle par défau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5150</TotalTime>
  <Words>2268</Words>
  <Application>Microsoft Office PowerPoint</Application>
  <PresentationFormat>Affichage à l'écran (4:3)</PresentationFormat>
  <Paragraphs>817</Paragraphs>
  <Slides>37</Slides>
  <Notes>37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37</vt:i4>
      </vt:variant>
    </vt:vector>
  </HeadingPairs>
  <TitlesOfParts>
    <vt:vector size="40" baseType="lpstr">
      <vt:lpstr>Modèle par défaut</vt:lpstr>
      <vt:lpstr>Image Bitmap</vt:lpstr>
      <vt:lpstr>Image bitmap</vt:lpstr>
      <vt:lpstr>Schéma électrique</vt:lpstr>
      <vt:lpstr>Introduction</vt:lpstr>
      <vt:lpstr>Schéma de commande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Schéma de puissance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« démarrage direct MAS ».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 électrique</dc:title>
  <dc:creator>toto</dc:creator>
  <cp:lastModifiedBy>Philippe</cp:lastModifiedBy>
  <cp:revision>139</cp:revision>
  <dcterms:created xsi:type="dcterms:W3CDTF">1999-04-17T08:38:16Z</dcterms:created>
  <dcterms:modified xsi:type="dcterms:W3CDTF">2012-11-27T23:28:37Z</dcterms:modified>
</cp:coreProperties>
</file>