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4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6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9.xml" ContentType="application/vnd.openxmlformats-officedocument.presentationml.notesSl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notesSlides/notesSlide10.xml" ContentType="application/vnd.openxmlformats-officedocument.presentationml.notesSlid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notesSlides/notesSlide11.xml" ContentType="application/vnd.openxmlformats-officedocument.presentationml.notesSlide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</p:sldMasterIdLst>
  <p:notesMasterIdLst>
    <p:notesMasterId r:id="rId14"/>
  </p:notesMasterIdLst>
  <p:handoutMasterIdLst>
    <p:handoutMasterId r:id="rId15"/>
  </p:handoutMasterIdLst>
  <p:sldIdLst>
    <p:sldId id="256" r:id="rId2"/>
    <p:sldId id="540" r:id="rId3"/>
    <p:sldId id="560" r:id="rId4"/>
    <p:sldId id="537" r:id="rId5"/>
    <p:sldId id="561" r:id="rId6"/>
    <p:sldId id="562" r:id="rId7"/>
    <p:sldId id="563" r:id="rId8"/>
    <p:sldId id="564" r:id="rId9"/>
    <p:sldId id="565" r:id="rId10"/>
    <p:sldId id="566" r:id="rId11"/>
    <p:sldId id="567" r:id="rId12"/>
    <p:sldId id="568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94FF"/>
    <a:srgbClr val="4DADFD"/>
    <a:srgbClr val="66FF33"/>
    <a:srgbClr val="000000"/>
    <a:srgbClr val="828C8C"/>
    <a:srgbClr val="FF3300"/>
    <a:srgbClr val="8E9494"/>
    <a:srgbClr val="878F8F"/>
    <a:srgbClr val="6F878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36" autoAdjust="0"/>
    <p:restoredTop sz="90929"/>
  </p:normalViewPr>
  <p:slideViewPr>
    <p:cSldViewPr showGuides="1">
      <p:cViewPr>
        <p:scale>
          <a:sx n="75" d="100"/>
          <a:sy n="75" d="100"/>
        </p:scale>
        <p:origin x="-1692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dutour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5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Schéma électrique</a:t>
            </a:r>
          </a:p>
        </p:txBody>
      </p:sp>
      <p:sp>
        <p:nvSpPr>
          <p:cNvPr id="375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F69BC13C-3C81-482C-995A-ADC4323B14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121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4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434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03DDF2-118E-4F6B-B46D-F442FF09E9A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847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FAD18E-1FBD-4C8C-AD7D-33A3E8C3CB21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7FFD2-A644-4F62-A0A1-13528D4E57C0}" type="slidenum">
              <a:rPr lang="fr-FR" smtClean="0"/>
              <a:pPr/>
              <a:t>10</a:t>
            </a:fld>
            <a:endParaRPr lang="fr-F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D4FCEE-764A-42EB-8C06-BA76848F664B}" type="slidenum">
              <a:rPr lang="fr-FR" smtClean="0"/>
              <a:pPr/>
              <a:t>11</a:t>
            </a:fld>
            <a:endParaRPr lang="fr-FR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A39445-155E-4C4A-9183-4F70BE6947D1}" type="slidenum">
              <a:rPr lang="fr-FR" smtClean="0"/>
              <a:pPr/>
              <a:t>12</a:t>
            </a:fld>
            <a:endParaRPr lang="fr-FR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7AF6AF-DE49-4E17-92C7-6963E33B0A77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4632BE-7F12-4D4A-9434-92BEB29CA947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8EF8DE-2760-42A0-A3FF-BAED2BF20851}" type="slidenum">
              <a:rPr lang="fr-FR" smtClean="0"/>
              <a:pPr/>
              <a:t>4</a:t>
            </a:fld>
            <a:endParaRPr lang="fr-FR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 smtClean="0"/>
              <a:t>Exemple avec un moteur</a:t>
            </a:r>
            <a:r>
              <a:rPr lang="fr-FR" baseline="0" dirty="0" smtClean="0"/>
              <a:t> que l’on veut faire tourner (exemple </a:t>
            </a:r>
            <a:r>
              <a:rPr lang="fr-FR" baseline="0" dirty="0" err="1" smtClean="0"/>
              <a:t>ventelec</a:t>
            </a:r>
            <a:r>
              <a:rPr lang="fr-FR" baseline="0" dirty="0" smtClean="0"/>
              <a:t> ou malaxeur ventilo)</a:t>
            </a:r>
          </a:p>
          <a:p>
            <a:r>
              <a:rPr lang="fr-FR" baseline="0" dirty="0" smtClean="0"/>
              <a:t>On peut prévoir le câblage en fil volants, puis les essais avec des mesures pour vérifier comment ça marche (I, U, P….)</a:t>
            </a:r>
          </a:p>
          <a:p>
            <a:r>
              <a:rPr lang="fr-FR" baseline="0" dirty="0" smtClean="0"/>
              <a:t>Retour sur la lecture d’une plaque moteur, les explications les notes….</a:t>
            </a:r>
            <a:endParaRPr lang="fr-FR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98ED8A-089E-44BE-9018-DBF3AAC121C4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FC61D8-4B6D-4537-8739-C9FB9D31A90D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563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7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9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3717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76600"/>
            <a:ext cx="64008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C97E8-A99C-4280-93A9-981A5FDD5E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Text Box 4"/>
          <p:cNvSpPr txBox="1">
            <a:spLocks noChangeArrowheads="1"/>
          </p:cNvSpPr>
          <p:nvPr userDrawn="1"/>
        </p:nvSpPr>
        <p:spPr bwMode="auto">
          <a:xfrm>
            <a:off x="381000" y="65532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32CE5-DBEA-4ACD-A182-1580F796EA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72250" y="609600"/>
            <a:ext cx="1885950" cy="53340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5505450" cy="53340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41D-2808-4524-8B2B-9ABF7AD8DA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55C05-607D-4413-A30B-B6E690902F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3F7C0-F209-4176-AA8D-F668E17B9B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625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F9C67-DCC7-4C8B-974D-9C376D0F7C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E7390-072A-45A0-8C8C-3D7D7CB7EE5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F03D1-6996-4019-A86C-B65E05E9493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B9A1-483C-48D7-9A10-E86AAEFAD4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E5327-214F-4750-A16A-F5939B72BF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66E9C-5763-463B-A9C4-AC19636BD6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37069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2860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  <a:p>
            <a:pPr lvl="3"/>
            <a:endParaRPr lang="fr-FR" smtClean="0"/>
          </a:p>
        </p:txBody>
      </p:sp>
      <p:sp>
        <p:nvSpPr>
          <p:cNvPr id="370696" name="Rectangle 8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7" name="Rectangle 9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8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5943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69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8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70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733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400"/>
            </a:lvl1pPr>
          </a:lstStyle>
          <a:p>
            <a:pPr>
              <a:defRPr/>
            </a:pPr>
            <a:fld id="{99E3F517-EAAB-47F1-9BB3-E3CCBE356C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Char char="•"/>
        <a:defRPr kumimoji="1"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Char char="–"/>
        <a:defRPr kumimoji="1" sz="2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har char="•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13" Type="http://schemas.openxmlformats.org/officeDocument/2006/relationships/tags" Target="../tags/tag80.xml"/><Relationship Id="rId18" Type="http://schemas.openxmlformats.org/officeDocument/2006/relationships/notesSlide" Target="../notesSlides/notesSlide10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12" Type="http://schemas.openxmlformats.org/officeDocument/2006/relationships/tags" Target="../tags/tag79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69.xml"/><Relationship Id="rId16" Type="http://schemas.openxmlformats.org/officeDocument/2006/relationships/tags" Target="../tags/tag83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tags" Target="../tags/tag78.xml"/><Relationship Id="rId5" Type="http://schemas.openxmlformats.org/officeDocument/2006/relationships/tags" Target="../tags/tag72.xml"/><Relationship Id="rId15" Type="http://schemas.openxmlformats.org/officeDocument/2006/relationships/tags" Target="../tags/tag82.xml"/><Relationship Id="rId10" Type="http://schemas.openxmlformats.org/officeDocument/2006/relationships/tags" Target="../tags/tag77.xml"/><Relationship Id="rId4" Type="http://schemas.openxmlformats.org/officeDocument/2006/relationships/tags" Target="../tags/tag71.xml"/><Relationship Id="rId9" Type="http://schemas.openxmlformats.org/officeDocument/2006/relationships/tags" Target="../tags/tag76.xml"/><Relationship Id="rId14" Type="http://schemas.openxmlformats.org/officeDocument/2006/relationships/tags" Target="../tags/tag8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tags" Target="../tags/tag96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tags" Target="../tags/tag95.xml"/><Relationship Id="rId17" Type="http://schemas.openxmlformats.org/officeDocument/2006/relationships/tags" Target="../tags/tag100.xml"/><Relationship Id="rId2" Type="http://schemas.openxmlformats.org/officeDocument/2006/relationships/tags" Target="../tags/tag85.xml"/><Relationship Id="rId16" Type="http://schemas.openxmlformats.org/officeDocument/2006/relationships/tags" Target="../tags/tag99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tags" Target="../tags/tag94.xml"/><Relationship Id="rId5" Type="http://schemas.openxmlformats.org/officeDocument/2006/relationships/tags" Target="../tags/tag88.xml"/><Relationship Id="rId15" Type="http://schemas.openxmlformats.org/officeDocument/2006/relationships/tags" Target="../tags/tag98.xml"/><Relationship Id="rId10" Type="http://schemas.openxmlformats.org/officeDocument/2006/relationships/tags" Target="../tags/tag93.xml"/><Relationship Id="rId19" Type="http://schemas.openxmlformats.org/officeDocument/2006/relationships/notesSlide" Target="../notesSlides/notesSlide11.xml"/><Relationship Id="rId4" Type="http://schemas.openxmlformats.org/officeDocument/2006/relationships/tags" Target="../tags/tag87.xml"/><Relationship Id="rId9" Type="http://schemas.openxmlformats.org/officeDocument/2006/relationships/tags" Target="../tags/tag92.xml"/><Relationship Id="rId14" Type="http://schemas.openxmlformats.org/officeDocument/2006/relationships/tags" Target="../tags/tag9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tags" Target="../tags/tag113.xml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tags" Target="../tags/tag112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tags" Target="../tags/tag111.xml"/><Relationship Id="rId5" Type="http://schemas.openxmlformats.org/officeDocument/2006/relationships/tags" Target="../tags/tag105.xml"/><Relationship Id="rId15" Type="http://schemas.openxmlformats.org/officeDocument/2006/relationships/notesSlide" Target="../notesSlides/notesSlide12.xml"/><Relationship Id="rId10" Type="http://schemas.openxmlformats.org/officeDocument/2006/relationships/tags" Target="../tags/tag110.xml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notesSlide" Target="../notesSlides/notesSlide4.xml"/><Relationship Id="rId3" Type="http://schemas.openxmlformats.org/officeDocument/2006/relationships/tags" Target="../tags/tag11.xml"/><Relationship Id="rId21" Type="http://schemas.openxmlformats.org/officeDocument/2006/relationships/image" Target="../media/image3.png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image" Target="../media/image2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10" Type="http://schemas.openxmlformats.org/officeDocument/2006/relationships/tags" Target="../tags/tag18.xml"/><Relationship Id="rId19" Type="http://schemas.openxmlformats.org/officeDocument/2006/relationships/image" Target="../media/image1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notesSlide" Target="../notesSlides/notesSlide7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tags" Target="../tags/tag41.xml"/><Relationship Id="rId5" Type="http://schemas.openxmlformats.org/officeDocument/2006/relationships/tags" Target="../tags/tag35.xml"/><Relationship Id="rId10" Type="http://schemas.openxmlformats.org/officeDocument/2006/relationships/tags" Target="../tags/tag40.xml"/><Relationship Id="rId4" Type="http://schemas.openxmlformats.org/officeDocument/2006/relationships/tags" Target="../tags/tag34.xml"/><Relationship Id="rId9" Type="http://schemas.openxmlformats.org/officeDocument/2006/relationships/tags" Target="../tags/tag3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12" Type="http://schemas.openxmlformats.org/officeDocument/2006/relationships/tags" Target="../tags/tag53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tags" Target="../tags/tag52.xml"/><Relationship Id="rId5" Type="http://schemas.openxmlformats.org/officeDocument/2006/relationships/tags" Target="../tags/tag46.xml"/><Relationship Id="rId10" Type="http://schemas.openxmlformats.org/officeDocument/2006/relationships/tags" Target="../tags/tag51.xml"/><Relationship Id="rId4" Type="http://schemas.openxmlformats.org/officeDocument/2006/relationships/tags" Target="../tags/tag45.xml"/><Relationship Id="rId9" Type="http://schemas.openxmlformats.org/officeDocument/2006/relationships/tags" Target="../tags/tag50.xml"/><Relationship Id="rId1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tags" Target="../tags/tag66.xml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tags" Target="../tags/tag65.xml"/><Relationship Id="rId2" Type="http://schemas.openxmlformats.org/officeDocument/2006/relationships/tags" Target="../tags/tag55.xml"/><Relationship Id="rId16" Type="http://schemas.openxmlformats.org/officeDocument/2006/relationships/notesSlide" Target="../notesSlides/notesSlide9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tags" Target="../tags/tag64.xml"/><Relationship Id="rId5" Type="http://schemas.openxmlformats.org/officeDocument/2006/relationships/tags" Target="../tags/tag58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63.xml"/><Relationship Id="rId4" Type="http://schemas.openxmlformats.org/officeDocument/2006/relationships/tags" Target="../tags/tag57.xml"/><Relationship Id="rId9" Type="http://schemas.openxmlformats.org/officeDocument/2006/relationships/tags" Target="../tags/tag62.xml"/><Relationship Id="rId14" Type="http://schemas.openxmlformats.org/officeDocument/2006/relationships/tags" Target="../tags/tag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1143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sz="4800" b="1" u="sng" dirty="0" smtClean="0"/>
              <a:t>Schéma électrique</a:t>
            </a:r>
            <a:endParaRPr lang="fr-FR" sz="4800" dirty="0" smtClean="0"/>
          </a:p>
        </p:txBody>
      </p:sp>
      <p:sp>
        <p:nvSpPr>
          <p:cNvPr id="2058" name="AutoShape 1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34000" y="3581400"/>
            <a:ext cx="4114800" cy="4132263"/>
          </a:xfrm>
          <a:prstGeom prst="diamo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 algn="ctr">
              <a:buFontTx/>
              <a:buNone/>
              <a:defRPr/>
            </a:pPr>
            <a:r>
              <a:rPr kumimoji="0" lang="fr-FR" sz="48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Contenu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Initiation au schéma électrique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industriel.</a:t>
            </a:r>
            <a:endParaRPr kumimoji="0" lang="fr-FR" sz="1800" dirty="0">
              <a:solidFill>
                <a:schemeClr val="bg1"/>
              </a:solidFill>
              <a:latin typeface="Garamond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9" name="Rectangle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81400" y="4572000"/>
            <a:ext cx="5257800" cy="1905000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Sécurité des Biens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Un thermique, protégeant le moteur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contre les surcharges.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Fusibles et sectionneur de neutre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ou disjoncteurs, </a:t>
            </a:r>
          </a:p>
        </p:txBody>
      </p:sp>
      <p:sp>
        <p:nvSpPr>
          <p:cNvPr id="395361" name="Freeform 97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585728" y="1019567"/>
            <a:ext cx="3605272" cy="4880942"/>
          </a:xfrm>
          <a:custGeom>
            <a:avLst/>
            <a:gdLst>
              <a:gd name="T0" fmla="*/ 2147483647 w 2344"/>
              <a:gd name="T1" fmla="*/ 2147483647 h 2760"/>
              <a:gd name="T2" fmla="*/ 2147483647 w 2344"/>
              <a:gd name="T3" fmla="*/ 2147483647 h 2760"/>
              <a:gd name="T4" fmla="*/ 2147483647 w 2344"/>
              <a:gd name="T5" fmla="*/ 2147483647 h 2760"/>
              <a:gd name="T6" fmla="*/ 2147483647 w 2344"/>
              <a:gd name="T7" fmla="*/ 2147483647 h 2760"/>
              <a:gd name="T8" fmla="*/ 2147483647 w 2344"/>
              <a:gd name="T9" fmla="*/ 0 h 27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44"/>
              <a:gd name="T16" fmla="*/ 0 h 2760"/>
              <a:gd name="T17" fmla="*/ 2344 w 2344"/>
              <a:gd name="T18" fmla="*/ 2760 h 2760"/>
              <a:gd name="connsiteX0" fmla="*/ 10472 w 10472"/>
              <a:gd name="connsiteY0" fmla="*/ 9913 h 9913"/>
              <a:gd name="connsiteX1" fmla="*/ 7196 w 10472"/>
              <a:gd name="connsiteY1" fmla="*/ 9739 h 9913"/>
              <a:gd name="connsiteX2" fmla="*/ 1871 w 10472"/>
              <a:gd name="connsiteY2" fmla="*/ 8348 h 9913"/>
              <a:gd name="connsiteX3" fmla="*/ 23 w 10472"/>
              <a:gd name="connsiteY3" fmla="*/ 6030 h 9913"/>
              <a:gd name="connsiteX4" fmla="*/ 847 w 10472"/>
              <a:gd name="connsiteY4" fmla="*/ 0 h 9913"/>
              <a:gd name="connsiteX0" fmla="*/ 10105 w 10105"/>
              <a:gd name="connsiteY0" fmla="*/ 10000 h 10000"/>
              <a:gd name="connsiteX1" fmla="*/ 6977 w 10105"/>
              <a:gd name="connsiteY1" fmla="*/ 9824 h 10000"/>
              <a:gd name="connsiteX2" fmla="*/ 623 w 10105"/>
              <a:gd name="connsiteY2" fmla="*/ 8598 h 10000"/>
              <a:gd name="connsiteX3" fmla="*/ 127 w 10105"/>
              <a:gd name="connsiteY3" fmla="*/ 6083 h 10000"/>
              <a:gd name="connsiteX4" fmla="*/ 914 w 10105"/>
              <a:gd name="connsiteY4" fmla="*/ 0 h 10000"/>
              <a:gd name="connsiteX0" fmla="*/ 9877 w 9877"/>
              <a:gd name="connsiteY0" fmla="*/ 10000 h 10000"/>
              <a:gd name="connsiteX1" fmla="*/ 6749 w 9877"/>
              <a:gd name="connsiteY1" fmla="*/ 9824 h 10000"/>
              <a:gd name="connsiteX2" fmla="*/ 395 w 9877"/>
              <a:gd name="connsiteY2" fmla="*/ 8598 h 10000"/>
              <a:gd name="connsiteX3" fmla="*/ 686 w 9877"/>
              <a:gd name="connsiteY3" fmla="*/ 0 h 10000"/>
              <a:gd name="connsiteX0" fmla="*/ 10283 w 10283"/>
              <a:gd name="connsiteY0" fmla="*/ 10000 h 10000"/>
              <a:gd name="connsiteX1" fmla="*/ 7116 w 10283"/>
              <a:gd name="connsiteY1" fmla="*/ 9824 h 10000"/>
              <a:gd name="connsiteX2" fmla="*/ 340 w 10283"/>
              <a:gd name="connsiteY2" fmla="*/ 8598 h 10000"/>
              <a:gd name="connsiteX3" fmla="*/ 978 w 10283"/>
              <a:gd name="connsiteY3" fmla="*/ 0 h 10000"/>
              <a:gd name="connsiteX0" fmla="*/ 10283 w 10283"/>
              <a:gd name="connsiteY0" fmla="*/ 10000 h 10000"/>
              <a:gd name="connsiteX1" fmla="*/ 7116 w 10283"/>
              <a:gd name="connsiteY1" fmla="*/ 9824 h 10000"/>
              <a:gd name="connsiteX2" fmla="*/ 340 w 10283"/>
              <a:gd name="connsiteY2" fmla="*/ 8598 h 10000"/>
              <a:gd name="connsiteX3" fmla="*/ 978 w 10283"/>
              <a:gd name="connsiteY3" fmla="*/ 0 h 10000"/>
              <a:gd name="connsiteX0" fmla="*/ 10283 w 10283"/>
              <a:gd name="connsiteY0" fmla="*/ 10000 h 10000"/>
              <a:gd name="connsiteX1" fmla="*/ 340 w 10283"/>
              <a:gd name="connsiteY1" fmla="*/ 8598 h 10000"/>
              <a:gd name="connsiteX2" fmla="*/ 978 w 10283"/>
              <a:gd name="connsiteY2" fmla="*/ 0 h 10000"/>
              <a:gd name="connsiteX0" fmla="*/ 10638 w 10638"/>
              <a:gd name="connsiteY0" fmla="*/ 9941 h 9941"/>
              <a:gd name="connsiteX1" fmla="*/ 695 w 10638"/>
              <a:gd name="connsiteY1" fmla="*/ 8539 h 9941"/>
              <a:gd name="connsiteX2" fmla="*/ 862 w 10638"/>
              <a:gd name="connsiteY2" fmla="*/ 0 h 9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38" h="9941">
                <a:moveTo>
                  <a:pt x="10638" y="9941"/>
                </a:moveTo>
                <a:cubicBezTo>
                  <a:pt x="8567" y="9649"/>
                  <a:pt x="2324" y="10196"/>
                  <a:pt x="695" y="8539"/>
                </a:cubicBezTo>
                <a:cubicBezTo>
                  <a:pt x="-934" y="6882"/>
                  <a:pt x="801" y="1791"/>
                  <a:pt x="862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267" name="AutoShap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52800" y="304800"/>
            <a:ext cx="5486400" cy="14478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fonctionnement étant obtenu il conviendra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se poser la question de la sécurité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« des biens et des personnes ».</a:t>
            </a:r>
          </a:p>
        </p:txBody>
      </p:sp>
      <p:sp>
        <p:nvSpPr>
          <p:cNvPr id="395268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49488" y="2332856"/>
            <a:ext cx="5715000" cy="1600200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Sécurité des personnes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Un sectionneur permettant </a:t>
            </a: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d’isoler </a:t>
            </a: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système</a:t>
            </a:r>
          </a:p>
          <a:p>
            <a:pPr marL="285750" indent="-285750" algn="ctr">
              <a:buFontTx/>
              <a:buChar char="-"/>
              <a:defRPr/>
            </a:pP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</a:t>
            </a: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coup de poing </a:t>
            </a: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d’arrêt d’urgence, pour </a:t>
            </a:r>
            <a:b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arrêter le système de manière prioritaire </a:t>
            </a:r>
            <a:endParaRPr kumimoji="0" lang="fr-FR" sz="1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endParaRPr kumimoji="0" lang="fr-FR" sz="1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" name="Group 70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365250" y="1169988"/>
            <a:ext cx="304800" cy="280987"/>
            <a:chOff x="912" y="1392"/>
            <a:chExt cx="192" cy="144"/>
          </a:xfrm>
        </p:grpSpPr>
        <p:sp>
          <p:nvSpPr>
            <p:cNvPr id="34904" name="Line 67"/>
            <p:cNvSpPr>
              <a:spLocks noChangeShapeType="1"/>
            </p:cNvSpPr>
            <p:nvPr/>
          </p:nvSpPr>
          <p:spPr bwMode="auto">
            <a:xfrm flipH="1">
              <a:off x="912" y="1440"/>
              <a:ext cx="144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5" name="Oval 69"/>
            <p:cNvSpPr>
              <a:spLocks noChangeArrowheads="1"/>
            </p:cNvSpPr>
            <p:nvPr/>
          </p:nvSpPr>
          <p:spPr bwMode="auto">
            <a:xfrm>
              <a:off x="1056" y="1392"/>
              <a:ext cx="48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102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381000" y="762000"/>
            <a:ext cx="838200" cy="6019800"/>
            <a:chOff x="240" y="480"/>
            <a:chExt cx="528" cy="3792"/>
          </a:xfrm>
        </p:grpSpPr>
        <p:sp>
          <p:nvSpPr>
            <p:cNvPr id="34900" name="Rectangle 61"/>
            <p:cNvSpPr>
              <a:spLocks noChangeArrowheads="1"/>
            </p:cNvSpPr>
            <p:nvPr/>
          </p:nvSpPr>
          <p:spPr bwMode="auto">
            <a:xfrm>
              <a:off x="528" y="480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5336" name="Rectangle 72"/>
            <p:cNvSpPr>
              <a:spLocks noChangeArrowheads="1"/>
            </p:cNvSpPr>
            <p:nvPr/>
          </p:nvSpPr>
          <p:spPr bwMode="auto">
            <a:xfrm>
              <a:off x="240" y="585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4902" name="Line 93"/>
            <p:cNvSpPr>
              <a:spLocks noChangeShapeType="1"/>
            </p:cNvSpPr>
            <p:nvPr/>
          </p:nvSpPr>
          <p:spPr bwMode="auto">
            <a:xfrm>
              <a:off x="576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3" name="Line 94"/>
            <p:cNvSpPr>
              <a:spLocks noChangeShapeType="1"/>
            </p:cNvSpPr>
            <p:nvPr/>
          </p:nvSpPr>
          <p:spPr bwMode="auto">
            <a:xfrm>
              <a:off x="768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5359" name="Freeform 95"/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1665438" y="990600"/>
            <a:ext cx="1716366" cy="1862121"/>
          </a:xfrm>
          <a:custGeom>
            <a:avLst/>
            <a:gdLst>
              <a:gd name="T0" fmla="*/ 2147483647 w 1092"/>
              <a:gd name="T1" fmla="*/ 2147483647 h 1200"/>
              <a:gd name="T2" fmla="*/ 2147483647 w 1092"/>
              <a:gd name="T3" fmla="*/ 2147483647 h 1200"/>
              <a:gd name="T4" fmla="*/ 0 w 1092"/>
              <a:gd name="T5" fmla="*/ 0 h 1200"/>
              <a:gd name="T6" fmla="*/ 0 60000 65536"/>
              <a:gd name="T7" fmla="*/ 0 60000 65536"/>
              <a:gd name="T8" fmla="*/ 0 60000 65536"/>
              <a:gd name="T9" fmla="*/ 0 w 1092"/>
              <a:gd name="T10" fmla="*/ 0 h 1200"/>
              <a:gd name="T11" fmla="*/ 1092 w 1092"/>
              <a:gd name="T12" fmla="*/ 1200 h 1200"/>
              <a:gd name="connsiteX0" fmla="*/ 9231 w 9231"/>
              <a:gd name="connsiteY0" fmla="*/ 10000 h 10000"/>
              <a:gd name="connsiteX1" fmla="*/ 5615 w 9231"/>
              <a:gd name="connsiteY1" fmla="*/ 6067 h 10000"/>
              <a:gd name="connsiteX2" fmla="*/ 0 w 9231"/>
              <a:gd name="connsiteY2" fmla="*/ 0 h 10000"/>
              <a:gd name="connsiteX0" fmla="*/ 10181 w 10181"/>
              <a:gd name="connsiteY0" fmla="*/ 9771 h 9771"/>
              <a:gd name="connsiteX1" fmla="*/ 6083 w 10181"/>
              <a:gd name="connsiteY1" fmla="*/ 6067 h 9771"/>
              <a:gd name="connsiteX2" fmla="*/ 0 w 10181"/>
              <a:gd name="connsiteY2" fmla="*/ 0 h 9771"/>
              <a:gd name="connsiteX0" fmla="*/ 10000 w 10000"/>
              <a:gd name="connsiteY0" fmla="*/ 10000 h 10000"/>
              <a:gd name="connsiteX1" fmla="*/ 5084 w 10000"/>
              <a:gd name="connsiteY1" fmla="*/ 7379 h 10000"/>
              <a:gd name="connsiteX2" fmla="*/ 0 w 10000"/>
              <a:gd name="connsiteY2" fmla="*/ 0 h 10000"/>
              <a:gd name="connsiteX0" fmla="*/ 10000 w 10000"/>
              <a:gd name="connsiteY0" fmla="*/ 10000 h 10004"/>
              <a:gd name="connsiteX1" fmla="*/ 5084 w 10000"/>
              <a:gd name="connsiteY1" fmla="*/ 7379 h 10004"/>
              <a:gd name="connsiteX2" fmla="*/ 0 w 10000"/>
              <a:gd name="connsiteY2" fmla="*/ 0 h 10004"/>
              <a:gd name="connsiteX0" fmla="*/ 10000 w 10000"/>
              <a:gd name="connsiteY0" fmla="*/ 10000 h 10004"/>
              <a:gd name="connsiteX1" fmla="*/ 5084 w 10000"/>
              <a:gd name="connsiteY1" fmla="*/ 7379 h 10004"/>
              <a:gd name="connsiteX2" fmla="*/ 0 w 10000"/>
              <a:gd name="connsiteY2" fmla="*/ 0 h 10004"/>
              <a:gd name="connsiteX0" fmla="*/ 10535 w 10535"/>
              <a:gd name="connsiteY0" fmla="*/ 10000 h 10004"/>
              <a:gd name="connsiteX1" fmla="*/ 5619 w 10535"/>
              <a:gd name="connsiteY1" fmla="*/ 7379 h 10004"/>
              <a:gd name="connsiteX2" fmla="*/ 0 w 10535"/>
              <a:gd name="connsiteY2" fmla="*/ 0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35" h="10004">
                <a:moveTo>
                  <a:pt x="10535" y="10000"/>
                </a:moveTo>
                <a:cubicBezTo>
                  <a:pt x="8171" y="10083"/>
                  <a:pt x="7255" y="9085"/>
                  <a:pt x="5619" y="7379"/>
                </a:cubicBezTo>
                <a:cubicBezTo>
                  <a:pt x="3981" y="5673"/>
                  <a:pt x="4364" y="442"/>
                  <a:pt x="0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0" name="Freeform 96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2031207" y="1868265"/>
            <a:ext cx="1394144" cy="1362689"/>
          </a:xfrm>
          <a:custGeom>
            <a:avLst/>
            <a:gdLst>
              <a:gd name="T0" fmla="*/ 2147483647 w 1008"/>
              <a:gd name="T1" fmla="*/ 2147483647 h 248"/>
              <a:gd name="T2" fmla="*/ 2147483647 w 1008"/>
              <a:gd name="T3" fmla="*/ 2147483647 h 248"/>
              <a:gd name="T4" fmla="*/ 2147483647 w 1008"/>
              <a:gd name="T5" fmla="*/ 2147483647 h 248"/>
              <a:gd name="T6" fmla="*/ 0 w 1008"/>
              <a:gd name="T7" fmla="*/ 0 h 248"/>
              <a:gd name="T8" fmla="*/ 0 60000 65536"/>
              <a:gd name="T9" fmla="*/ 0 60000 65536"/>
              <a:gd name="T10" fmla="*/ 0 60000 65536"/>
              <a:gd name="T11" fmla="*/ 0 60000 65536"/>
              <a:gd name="T12" fmla="*/ 0 w 1008"/>
              <a:gd name="T13" fmla="*/ 0 h 248"/>
              <a:gd name="T14" fmla="*/ 1008 w 1008"/>
              <a:gd name="T15" fmla="*/ 248 h 248"/>
              <a:gd name="connsiteX0" fmla="*/ 8572 w 8572"/>
              <a:gd name="connsiteY0" fmla="*/ 9099 h 10036"/>
              <a:gd name="connsiteX1" fmla="*/ 5238 w 8572"/>
              <a:gd name="connsiteY1" fmla="*/ 9677 h 10036"/>
              <a:gd name="connsiteX2" fmla="*/ 1905 w 8572"/>
              <a:gd name="connsiteY2" fmla="*/ 5806 h 10036"/>
              <a:gd name="connsiteX3" fmla="*/ 0 w 8572"/>
              <a:gd name="connsiteY3" fmla="*/ 0 h 10036"/>
              <a:gd name="connsiteX0" fmla="*/ 10000 w 10000"/>
              <a:gd name="connsiteY0" fmla="*/ 9066 h 9066"/>
              <a:gd name="connsiteX1" fmla="*/ 2222 w 10000"/>
              <a:gd name="connsiteY1" fmla="*/ 5785 h 9066"/>
              <a:gd name="connsiteX2" fmla="*/ 0 w 10000"/>
              <a:gd name="connsiteY2" fmla="*/ 0 h 9066"/>
              <a:gd name="connsiteX0" fmla="*/ 10000 w 10000"/>
              <a:gd name="connsiteY0" fmla="*/ 10000 h 10003"/>
              <a:gd name="connsiteX1" fmla="*/ 2222 w 10000"/>
              <a:gd name="connsiteY1" fmla="*/ 6381 h 10003"/>
              <a:gd name="connsiteX2" fmla="*/ 0 w 10000"/>
              <a:gd name="connsiteY2" fmla="*/ 0 h 10003"/>
              <a:gd name="connsiteX0" fmla="*/ 10000 w 10000"/>
              <a:gd name="connsiteY0" fmla="*/ 10000 h 10003"/>
              <a:gd name="connsiteX1" fmla="*/ 2222 w 10000"/>
              <a:gd name="connsiteY1" fmla="*/ 6381 h 10003"/>
              <a:gd name="connsiteX2" fmla="*/ 0 w 10000"/>
              <a:gd name="connsiteY2" fmla="*/ 0 h 10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003">
                <a:moveTo>
                  <a:pt x="10000" y="10000"/>
                </a:moveTo>
                <a:cubicBezTo>
                  <a:pt x="7235" y="10099"/>
                  <a:pt x="3577" y="8155"/>
                  <a:pt x="2222" y="6381"/>
                </a:cubicBezTo>
                <a:cubicBezTo>
                  <a:pt x="1204" y="4610"/>
                  <a:pt x="602" y="2304"/>
                  <a:pt x="0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2" name="Freeform 98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1293372" y="5891673"/>
            <a:ext cx="2881754" cy="886408"/>
          </a:xfrm>
          <a:custGeom>
            <a:avLst/>
            <a:gdLst>
              <a:gd name="T0" fmla="*/ 2147483647 w 2444"/>
              <a:gd name="T1" fmla="*/ 2147483647 h 664"/>
              <a:gd name="T2" fmla="*/ 2147483647 w 2444"/>
              <a:gd name="T3" fmla="*/ 2147483647 h 664"/>
              <a:gd name="T4" fmla="*/ 2147483647 w 2444"/>
              <a:gd name="T5" fmla="*/ 2147483647 h 664"/>
              <a:gd name="T6" fmla="*/ 2147483647 w 2444"/>
              <a:gd name="T7" fmla="*/ 2147483647 h 664"/>
              <a:gd name="T8" fmla="*/ 2147483647 w 2444"/>
              <a:gd name="T9" fmla="*/ 2147483647 h 664"/>
              <a:gd name="T10" fmla="*/ 2147483647 w 2444"/>
              <a:gd name="T11" fmla="*/ 2147483647 h 6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44"/>
              <a:gd name="T19" fmla="*/ 0 h 664"/>
              <a:gd name="T20" fmla="*/ 2444 w 2444"/>
              <a:gd name="T21" fmla="*/ 664 h 664"/>
              <a:gd name="connsiteX0" fmla="*/ 9926 w 9926"/>
              <a:gd name="connsiteY0" fmla="*/ 271 h 10030"/>
              <a:gd name="connsiteX1" fmla="*/ 7670 w 9926"/>
              <a:gd name="connsiteY1" fmla="*/ 6771 h 10030"/>
              <a:gd name="connsiteX2" fmla="*/ 2266 w 9926"/>
              <a:gd name="connsiteY2" fmla="*/ 271 h 10030"/>
              <a:gd name="connsiteX3" fmla="*/ 302 w 9926"/>
              <a:gd name="connsiteY3" fmla="*/ 1717 h 10030"/>
              <a:gd name="connsiteX4" fmla="*/ 8 w 9926"/>
              <a:gd name="connsiteY4" fmla="*/ 6235 h 10030"/>
              <a:gd name="connsiteX5" fmla="*/ 302 w 9926"/>
              <a:gd name="connsiteY5" fmla="*/ 10030 h 10030"/>
              <a:gd name="connsiteX0" fmla="*/ 10000 w 10000"/>
              <a:gd name="connsiteY0" fmla="*/ 270 h 10000"/>
              <a:gd name="connsiteX1" fmla="*/ 7727 w 10000"/>
              <a:gd name="connsiteY1" fmla="*/ 6751 h 10000"/>
              <a:gd name="connsiteX2" fmla="*/ 2283 w 10000"/>
              <a:gd name="connsiteY2" fmla="*/ 270 h 10000"/>
              <a:gd name="connsiteX3" fmla="*/ 304 w 10000"/>
              <a:gd name="connsiteY3" fmla="*/ 1712 h 10000"/>
              <a:gd name="connsiteX4" fmla="*/ 8 w 10000"/>
              <a:gd name="connsiteY4" fmla="*/ 6216 h 10000"/>
              <a:gd name="connsiteX5" fmla="*/ 304 w 10000"/>
              <a:gd name="connsiteY5" fmla="*/ 10000 h 10000"/>
              <a:gd name="connsiteX0" fmla="*/ 10099 w 10099"/>
              <a:gd name="connsiteY0" fmla="*/ 0 h 16684"/>
              <a:gd name="connsiteX1" fmla="*/ 7826 w 10099"/>
              <a:gd name="connsiteY1" fmla="*/ 6481 h 16684"/>
              <a:gd name="connsiteX2" fmla="*/ 4180 w 10099"/>
              <a:gd name="connsiteY2" fmla="*/ 16625 h 16684"/>
              <a:gd name="connsiteX3" fmla="*/ 403 w 10099"/>
              <a:gd name="connsiteY3" fmla="*/ 1442 h 16684"/>
              <a:gd name="connsiteX4" fmla="*/ 107 w 10099"/>
              <a:gd name="connsiteY4" fmla="*/ 5946 h 16684"/>
              <a:gd name="connsiteX5" fmla="*/ 403 w 10099"/>
              <a:gd name="connsiteY5" fmla="*/ 9730 h 16684"/>
              <a:gd name="connsiteX0" fmla="*/ 9992 w 9992"/>
              <a:gd name="connsiteY0" fmla="*/ 0 h 16625"/>
              <a:gd name="connsiteX1" fmla="*/ 7719 w 9992"/>
              <a:gd name="connsiteY1" fmla="*/ 6481 h 16625"/>
              <a:gd name="connsiteX2" fmla="*/ 4073 w 9992"/>
              <a:gd name="connsiteY2" fmla="*/ 16625 h 16625"/>
              <a:gd name="connsiteX3" fmla="*/ 0 w 9992"/>
              <a:gd name="connsiteY3" fmla="*/ 5946 h 16625"/>
              <a:gd name="connsiteX4" fmla="*/ 296 w 9992"/>
              <a:gd name="connsiteY4" fmla="*/ 9730 h 16625"/>
              <a:gd name="connsiteX0" fmla="*/ 10863 w 10863"/>
              <a:gd name="connsiteY0" fmla="*/ 0 h 10000"/>
              <a:gd name="connsiteX1" fmla="*/ 8588 w 10863"/>
              <a:gd name="connsiteY1" fmla="*/ 3898 h 10000"/>
              <a:gd name="connsiteX2" fmla="*/ 4939 w 10863"/>
              <a:gd name="connsiteY2" fmla="*/ 10000 h 10000"/>
              <a:gd name="connsiteX3" fmla="*/ 863 w 10863"/>
              <a:gd name="connsiteY3" fmla="*/ 3577 h 10000"/>
              <a:gd name="connsiteX4" fmla="*/ 2 w 10863"/>
              <a:gd name="connsiteY4" fmla="*/ 5684 h 10000"/>
              <a:gd name="connsiteX0" fmla="*/ 10862 w 10862"/>
              <a:gd name="connsiteY0" fmla="*/ 0 h 10388"/>
              <a:gd name="connsiteX1" fmla="*/ 8587 w 10862"/>
              <a:gd name="connsiteY1" fmla="*/ 3898 h 10388"/>
              <a:gd name="connsiteX2" fmla="*/ 4938 w 10862"/>
              <a:gd name="connsiteY2" fmla="*/ 10000 h 10388"/>
              <a:gd name="connsiteX3" fmla="*/ 3561 w 10862"/>
              <a:gd name="connsiteY3" fmla="*/ 9340 h 10388"/>
              <a:gd name="connsiteX4" fmla="*/ 1 w 10862"/>
              <a:gd name="connsiteY4" fmla="*/ 5684 h 10388"/>
              <a:gd name="connsiteX0" fmla="*/ 10861 w 10861"/>
              <a:gd name="connsiteY0" fmla="*/ 0 h 10016"/>
              <a:gd name="connsiteX1" fmla="*/ 8586 w 10861"/>
              <a:gd name="connsiteY1" fmla="*/ 3898 h 10016"/>
              <a:gd name="connsiteX2" fmla="*/ 4937 w 10861"/>
              <a:gd name="connsiteY2" fmla="*/ 10000 h 10016"/>
              <a:gd name="connsiteX3" fmla="*/ 0 w 10861"/>
              <a:gd name="connsiteY3" fmla="*/ 5684 h 10016"/>
              <a:gd name="connsiteX0" fmla="*/ 8505 w 8505"/>
              <a:gd name="connsiteY0" fmla="*/ 0 h 10351"/>
              <a:gd name="connsiteX1" fmla="*/ 6230 w 8505"/>
              <a:gd name="connsiteY1" fmla="*/ 3898 h 10351"/>
              <a:gd name="connsiteX2" fmla="*/ 2581 w 8505"/>
              <a:gd name="connsiteY2" fmla="*/ 10000 h 10351"/>
              <a:gd name="connsiteX3" fmla="*/ 0 w 8505"/>
              <a:gd name="connsiteY3" fmla="*/ 9074 h 10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05" h="10351">
                <a:moveTo>
                  <a:pt x="8505" y="0"/>
                </a:moveTo>
                <a:cubicBezTo>
                  <a:pt x="7861" y="0"/>
                  <a:pt x="7218" y="2232"/>
                  <a:pt x="6230" y="3898"/>
                </a:cubicBezTo>
                <a:cubicBezTo>
                  <a:pt x="5243" y="5565"/>
                  <a:pt x="3619" y="9137"/>
                  <a:pt x="2581" y="10000"/>
                </a:cubicBezTo>
                <a:cubicBezTo>
                  <a:pt x="1543" y="10863"/>
                  <a:pt x="1029" y="9973"/>
                  <a:pt x="0" y="9074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3" name="Freeform 99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2105026" y="2895600"/>
            <a:ext cx="1958972" cy="2338044"/>
          </a:xfrm>
          <a:custGeom>
            <a:avLst/>
            <a:gdLst>
              <a:gd name="T0" fmla="*/ 2147483647 w 1056"/>
              <a:gd name="T1" fmla="*/ 2147483647 h 2400"/>
              <a:gd name="T2" fmla="*/ 2147483647 w 1056"/>
              <a:gd name="T3" fmla="*/ 2147483647 h 2400"/>
              <a:gd name="T4" fmla="*/ 2147483647 w 1056"/>
              <a:gd name="T5" fmla="*/ 2147483647 h 2400"/>
              <a:gd name="T6" fmla="*/ 2147483647 w 1056"/>
              <a:gd name="T7" fmla="*/ 2147483647 h 2400"/>
              <a:gd name="T8" fmla="*/ 2147483647 w 1056"/>
              <a:gd name="T9" fmla="*/ 2147483647 h 2400"/>
              <a:gd name="T10" fmla="*/ 0 w 1056"/>
              <a:gd name="T11" fmla="*/ 0 h 24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56"/>
              <a:gd name="T19" fmla="*/ 0 h 2400"/>
              <a:gd name="T20" fmla="*/ 1056 w 1056"/>
              <a:gd name="T21" fmla="*/ 2400 h 2400"/>
              <a:gd name="connsiteX0" fmla="*/ 10547 w 10547"/>
              <a:gd name="connsiteY0" fmla="*/ 7667 h 9778"/>
              <a:gd name="connsiteX1" fmla="*/ 7008 w 10547"/>
              <a:gd name="connsiteY1" fmla="*/ 9738 h 9778"/>
              <a:gd name="connsiteX2" fmla="*/ 6525 w 10547"/>
              <a:gd name="connsiteY2" fmla="*/ 8888 h 9778"/>
              <a:gd name="connsiteX3" fmla="*/ 5909 w 10547"/>
              <a:gd name="connsiteY3" fmla="*/ 7000 h 9778"/>
              <a:gd name="connsiteX4" fmla="*/ 5000 w 10547"/>
              <a:gd name="connsiteY4" fmla="*/ 5400 h 9778"/>
              <a:gd name="connsiteX5" fmla="*/ 0 w 10547"/>
              <a:gd name="connsiteY5" fmla="*/ 0 h 9778"/>
              <a:gd name="connsiteX0" fmla="*/ 10000 w 10000"/>
              <a:gd name="connsiteY0" fmla="*/ 7841 h 9091"/>
              <a:gd name="connsiteX1" fmla="*/ 7608 w 10000"/>
              <a:gd name="connsiteY1" fmla="*/ 7524 h 9091"/>
              <a:gd name="connsiteX2" fmla="*/ 6187 w 10000"/>
              <a:gd name="connsiteY2" fmla="*/ 9090 h 9091"/>
              <a:gd name="connsiteX3" fmla="*/ 5603 w 10000"/>
              <a:gd name="connsiteY3" fmla="*/ 7159 h 9091"/>
              <a:gd name="connsiteX4" fmla="*/ 4741 w 10000"/>
              <a:gd name="connsiteY4" fmla="*/ 5523 h 9091"/>
              <a:gd name="connsiteX5" fmla="*/ 0 w 10000"/>
              <a:gd name="connsiteY5" fmla="*/ 0 h 9091"/>
              <a:gd name="connsiteX0" fmla="*/ 10000 w 10000"/>
              <a:gd name="connsiteY0" fmla="*/ 8625 h 8625"/>
              <a:gd name="connsiteX1" fmla="*/ 7608 w 10000"/>
              <a:gd name="connsiteY1" fmla="*/ 8276 h 8625"/>
              <a:gd name="connsiteX2" fmla="*/ 6187 w 10000"/>
              <a:gd name="connsiteY2" fmla="*/ 8178 h 8625"/>
              <a:gd name="connsiteX3" fmla="*/ 5603 w 10000"/>
              <a:gd name="connsiteY3" fmla="*/ 7875 h 8625"/>
              <a:gd name="connsiteX4" fmla="*/ 4741 w 10000"/>
              <a:gd name="connsiteY4" fmla="*/ 6075 h 8625"/>
              <a:gd name="connsiteX5" fmla="*/ 0 w 10000"/>
              <a:gd name="connsiteY5" fmla="*/ 0 h 8625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381 w 10000"/>
              <a:gd name="connsiteY3" fmla="*/ 8695 h 10000"/>
              <a:gd name="connsiteX4" fmla="*/ 4741 w 10000"/>
              <a:gd name="connsiteY4" fmla="*/ 7043 h 10000"/>
              <a:gd name="connsiteX5" fmla="*/ 0 w 10000"/>
              <a:gd name="connsiteY5" fmla="*/ 0 h 10000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381 w 10000"/>
              <a:gd name="connsiteY3" fmla="*/ 8695 h 10000"/>
              <a:gd name="connsiteX4" fmla="*/ 5111 w 10000"/>
              <a:gd name="connsiteY4" fmla="*/ 6422 h 10000"/>
              <a:gd name="connsiteX5" fmla="*/ 0 w 10000"/>
              <a:gd name="connsiteY5" fmla="*/ 0 h 10000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751 w 10000"/>
              <a:gd name="connsiteY3" fmla="*/ 8260 h 10000"/>
              <a:gd name="connsiteX4" fmla="*/ 5111 w 10000"/>
              <a:gd name="connsiteY4" fmla="*/ 6422 h 10000"/>
              <a:gd name="connsiteX5" fmla="*/ 0 w 10000"/>
              <a:gd name="connsiteY5" fmla="*/ 0 h 10000"/>
              <a:gd name="connsiteX0" fmla="*/ 10000 w 10000"/>
              <a:gd name="connsiteY0" fmla="*/ 10000 h 10000"/>
              <a:gd name="connsiteX1" fmla="*/ 7608 w 10000"/>
              <a:gd name="connsiteY1" fmla="*/ 9595 h 10000"/>
              <a:gd name="connsiteX2" fmla="*/ 6187 w 10000"/>
              <a:gd name="connsiteY2" fmla="*/ 9482 h 10000"/>
              <a:gd name="connsiteX3" fmla="*/ 5111 w 10000"/>
              <a:gd name="connsiteY3" fmla="*/ 6422 h 10000"/>
              <a:gd name="connsiteX4" fmla="*/ 0 w 10000"/>
              <a:gd name="connsiteY4" fmla="*/ 0 h 10000"/>
              <a:gd name="connsiteX0" fmla="*/ 10000 w 10000"/>
              <a:gd name="connsiteY0" fmla="*/ 10000 h 10005"/>
              <a:gd name="connsiteX1" fmla="*/ 7608 w 10000"/>
              <a:gd name="connsiteY1" fmla="*/ 9595 h 10005"/>
              <a:gd name="connsiteX2" fmla="*/ 5111 w 10000"/>
              <a:gd name="connsiteY2" fmla="*/ 6422 h 10005"/>
              <a:gd name="connsiteX3" fmla="*/ 0 w 10000"/>
              <a:gd name="connsiteY3" fmla="*/ 0 h 1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5">
                <a:moveTo>
                  <a:pt x="10000" y="10000"/>
                </a:moveTo>
                <a:cubicBezTo>
                  <a:pt x="9524" y="9946"/>
                  <a:pt x="8423" y="10191"/>
                  <a:pt x="7608" y="9595"/>
                </a:cubicBezTo>
                <a:cubicBezTo>
                  <a:pt x="6793" y="8999"/>
                  <a:pt x="6379" y="8021"/>
                  <a:pt x="5111" y="6422"/>
                </a:cubicBezTo>
                <a:cubicBezTo>
                  <a:pt x="4177" y="4900"/>
                  <a:pt x="1904" y="2761"/>
                  <a:pt x="0" y="0"/>
                </a:cubicBezTo>
              </a:path>
            </a:pathLst>
          </a:cu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4" name="Rectangle 10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-5400000">
            <a:off x="-3392488" y="3036887"/>
            <a:ext cx="7315201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5266" name="Rectangle 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6200" y="28575"/>
            <a:ext cx="3092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sécurités.</a:t>
            </a:r>
            <a:endParaRPr lang="fr-FR" sz="36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4" name="Group 103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304800" y="649288"/>
            <a:ext cx="2838450" cy="6208712"/>
            <a:chOff x="192" y="409"/>
            <a:chExt cx="1788" cy="3911"/>
          </a:xfrm>
        </p:grpSpPr>
        <p:grpSp>
          <p:nvGrpSpPr>
            <p:cNvPr id="34864" name="Group 101"/>
            <p:cNvGrpSpPr>
              <a:grpSpLocks/>
            </p:cNvGrpSpPr>
            <p:nvPr/>
          </p:nvGrpSpPr>
          <p:grpSpPr bwMode="auto">
            <a:xfrm>
              <a:off x="192" y="409"/>
              <a:ext cx="1788" cy="3863"/>
              <a:chOff x="192" y="409"/>
              <a:chExt cx="1788" cy="3863"/>
            </a:xfrm>
          </p:grpSpPr>
          <p:grpSp>
            <p:nvGrpSpPr>
              <p:cNvPr id="34866" name="Group 42"/>
              <p:cNvGrpSpPr>
                <a:grpSpLocks/>
              </p:cNvGrpSpPr>
              <p:nvPr/>
            </p:nvGrpSpPr>
            <p:grpSpPr bwMode="auto">
              <a:xfrm>
                <a:off x="494" y="526"/>
                <a:ext cx="1473" cy="3637"/>
                <a:chOff x="494" y="2126"/>
                <a:chExt cx="1473" cy="2085"/>
              </a:xfrm>
            </p:grpSpPr>
            <p:sp>
              <p:nvSpPr>
                <p:cNvPr id="34897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231" y="138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8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1231" y="3473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9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189" y="3169"/>
                  <a:ext cx="2085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5281" name="Rectangle 17"/>
              <p:cNvSpPr>
                <a:spLocks noChangeArrowheads="1"/>
              </p:cNvSpPr>
              <p:nvPr/>
            </p:nvSpPr>
            <p:spPr bwMode="auto">
              <a:xfrm>
                <a:off x="192" y="409"/>
                <a:ext cx="26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</a:p>
            </p:txBody>
          </p:sp>
          <p:grpSp>
            <p:nvGrpSpPr>
              <p:cNvPr id="34868" name="Group 74"/>
              <p:cNvGrpSpPr>
                <a:grpSpLocks/>
              </p:cNvGrpSpPr>
              <p:nvPr/>
            </p:nvGrpSpPr>
            <p:grpSpPr bwMode="auto">
              <a:xfrm>
                <a:off x="528" y="2928"/>
                <a:ext cx="1452" cy="528"/>
                <a:chOff x="528" y="2928"/>
                <a:chExt cx="1452" cy="528"/>
              </a:xfrm>
            </p:grpSpPr>
            <p:sp>
              <p:nvSpPr>
                <p:cNvPr id="395283" name="Rectangle 19"/>
                <p:cNvSpPr>
                  <a:spLocks noChangeArrowheads="1"/>
                </p:cNvSpPr>
                <p:nvPr/>
              </p:nvSpPr>
              <p:spPr bwMode="auto">
                <a:xfrm>
                  <a:off x="528" y="3072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S1</a:t>
                  </a:r>
                </a:p>
              </p:txBody>
            </p:sp>
            <p:sp>
              <p:nvSpPr>
                <p:cNvPr id="34886" name="Rectangle 20"/>
                <p:cNvSpPr>
                  <a:spLocks noChangeArrowheads="1"/>
                </p:cNvSpPr>
                <p:nvPr/>
              </p:nvSpPr>
              <p:spPr bwMode="auto">
                <a:xfrm>
                  <a:off x="1236" y="2928"/>
                  <a:ext cx="636" cy="528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pSp>
              <p:nvGrpSpPr>
                <p:cNvPr id="34887" name="Group 21"/>
                <p:cNvGrpSpPr>
                  <a:grpSpLocks/>
                </p:cNvGrpSpPr>
                <p:nvPr/>
              </p:nvGrpSpPr>
              <p:grpSpPr bwMode="auto">
                <a:xfrm rot="5400000">
                  <a:off x="1086" y="3054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4895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4896" name="Line 2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34888" name="Group 24"/>
                <p:cNvGrpSpPr>
                  <a:grpSpLocks/>
                </p:cNvGrpSpPr>
                <p:nvPr/>
              </p:nvGrpSpPr>
              <p:grpSpPr bwMode="auto">
                <a:xfrm>
                  <a:off x="1235" y="3012"/>
                  <a:ext cx="745" cy="243"/>
                  <a:chOff x="1523" y="2772"/>
                  <a:chExt cx="745" cy="243"/>
                </a:xfrm>
              </p:grpSpPr>
              <p:grpSp>
                <p:nvGrpSpPr>
                  <p:cNvPr id="34891" name="Group 25"/>
                  <p:cNvGrpSpPr>
                    <a:grpSpLocks/>
                  </p:cNvGrpSpPr>
                  <p:nvPr/>
                </p:nvGrpSpPr>
                <p:grpSpPr bwMode="auto">
                  <a:xfrm rot="5400000">
                    <a:off x="2014" y="2758"/>
                    <a:ext cx="240" cy="268"/>
                    <a:chOff x="1872" y="3552"/>
                    <a:chExt cx="192" cy="240"/>
                  </a:xfrm>
                </p:grpSpPr>
                <p:sp useBgFill="1">
                  <p:nvSpPr>
                    <p:cNvPr id="34893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72" y="3552"/>
                      <a:ext cx="192" cy="240"/>
                    </a:xfrm>
                    <a:prstGeom prst="ellipse">
                      <a:avLst/>
                    </a:prstGeom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94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872" y="3648"/>
                      <a:ext cx="192" cy="9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808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95292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1523" y="2784"/>
                    <a:ext cx="541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8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- KM1</a:t>
                    </a:r>
                  </a:p>
                </p:txBody>
              </p:sp>
            </p:grpSp>
            <p:sp>
              <p:nvSpPr>
                <p:cNvPr id="34889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960" y="3216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0" name="Freeform 30"/>
                <p:cNvSpPr>
                  <a:spLocks/>
                </p:cNvSpPr>
                <p:nvPr/>
              </p:nvSpPr>
              <p:spPr bwMode="auto">
                <a:xfrm>
                  <a:off x="952" y="310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4869" name="Group 31"/>
              <p:cNvGrpSpPr>
                <a:grpSpLocks/>
              </p:cNvGrpSpPr>
              <p:nvPr/>
            </p:nvGrpSpPr>
            <p:grpSpPr bwMode="auto">
              <a:xfrm>
                <a:off x="532" y="2150"/>
                <a:ext cx="802" cy="722"/>
                <a:chOff x="816" y="1920"/>
                <a:chExt cx="802" cy="722"/>
              </a:xfrm>
            </p:grpSpPr>
            <p:grpSp>
              <p:nvGrpSpPr>
                <p:cNvPr id="34875" name="Group 32"/>
                <p:cNvGrpSpPr>
                  <a:grpSpLocks/>
                </p:cNvGrpSpPr>
                <p:nvPr/>
              </p:nvGrpSpPr>
              <p:grpSpPr bwMode="auto">
                <a:xfrm>
                  <a:off x="1268" y="1920"/>
                  <a:ext cx="350" cy="722"/>
                  <a:chOff x="1268" y="1920"/>
                  <a:chExt cx="350" cy="722"/>
                </a:xfrm>
              </p:grpSpPr>
              <p:sp>
                <p:nvSpPr>
                  <p:cNvPr id="395297" name="Rectangle 33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1291" y="1973"/>
                    <a:ext cx="213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11</a:t>
                    </a:r>
                  </a:p>
                </p:txBody>
              </p:sp>
              <p:grpSp>
                <p:nvGrpSpPr>
                  <p:cNvPr id="34878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288" y="2177"/>
                    <a:ext cx="330" cy="465"/>
                    <a:chOff x="2448" y="3525"/>
                    <a:chExt cx="330" cy="465"/>
                  </a:xfrm>
                </p:grpSpPr>
                <p:sp useBgFill="1">
                  <p:nvSpPr>
                    <p:cNvPr id="34880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36" y="3552"/>
                      <a:ext cx="99" cy="273"/>
                    </a:xfrm>
                    <a:prstGeom prst="ellipse">
                      <a:avLst/>
                    </a:prstGeom>
                    <a:ln w="2540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1" name="Line 3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678" y="3525"/>
                      <a:ext cx="66" cy="31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2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677" y="3554"/>
                      <a:ext cx="101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95302" name="Rectangle 38"/>
                    <p:cNvSpPr>
                      <a:spLocks noChangeArrowheads="1"/>
                    </p:cNvSpPr>
                    <p:nvPr/>
                  </p:nvSpPr>
                  <p:spPr bwMode="auto">
                    <a:xfrm rot="-5400000">
                      <a:off x="2444" y="3830"/>
                      <a:ext cx="212" cy="108"/>
                    </a:xfrm>
                    <a:prstGeom prst="rect">
                      <a:avLst/>
                    </a:prstGeom>
                    <a:noFill/>
                    <a:ln w="25400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lIns="12700" tIns="12700" rIns="12700" bIns="12700"/>
                    <a:lstStyle/>
                    <a:p>
                      <a:pPr>
                        <a:spcBef>
                          <a:spcPct val="0"/>
                        </a:spcBef>
                        <a:buFontTx/>
                        <a:buNone/>
                        <a:defRPr/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12</a:t>
                      </a:r>
                    </a:p>
                  </p:txBody>
                </p:sp>
                <p:sp>
                  <p:nvSpPr>
                    <p:cNvPr id="34884" name="Line 3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48" y="3648"/>
                      <a:ext cx="24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prstDash val="sysDot"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4879" name="Freeform 40"/>
                  <p:cNvSpPr>
                    <a:spLocks/>
                  </p:cNvSpPr>
                  <p:nvPr/>
                </p:nvSpPr>
                <p:spPr bwMode="auto">
                  <a:xfrm>
                    <a:off x="1268" y="2180"/>
                    <a:ext cx="96" cy="240"/>
                  </a:xfrm>
                  <a:custGeom>
                    <a:avLst/>
                    <a:gdLst>
                      <a:gd name="T0" fmla="*/ 96 w 96"/>
                      <a:gd name="T1" fmla="*/ 0 h 240"/>
                      <a:gd name="T2" fmla="*/ 0 w 96"/>
                      <a:gd name="T3" fmla="*/ 0 h 240"/>
                      <a:gd name="T4" fmla="*/ 0 w 96"/>
                      <a:gd name="T5" fmla="*/ 240 h 240"/>
                      <a:gd name="T6" fmla="*/ 96 w 96"/>
                      <a:gd name="T7" fmla="*/ 240 h 24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96"/>
                      <a:gd name="T13" fmla="*/ 0 h 240"/>
                      <a:gd name="T14" fmla="*/ 96 w 96"/>
                      <a:gd name="T15" fmla="*/ 240 h 24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96" h="240">
                        <a:moveTo>
                          <a:pt x="96" y="0"/>
                        </a:moveTo>
                        <a:lnTo>
                          <a:pt x="0" y="0"/>
                        </a:lnTo>
                        <a:lnTo>
                          <a:pt x="0" y="240"/>
                        </a:lnTo>
                        <a:lnTo>
                          <a:pt x="96" y="240"/>
                        </a:lnTo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95305" name="Rectangle 41"/>
                <p:cNvSpPr>
                  <a:spLocks noChangeArrowheads="1"/>
                </p:cNvSpPr>
                <p:nvPr/>
              </p:nvSpPr>
              <p:spPr bwMode="auto">
                <a:xfrm>
                  <a:off x="816" y="2208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S2</a:t>
                  </a:r>
                </a:p>
              </p:txBody>
            </p:sp>
          </p:grpSp>
          <p:grpSp>
            <p:nvGrpSpPr>
              <p:cNvPr id="34870" name="Group 12"/>
              <p:cNvGrpSpPr>
                <a:grpSpLocks/>
              </p:cNvGrpSpPr>
              <p:nvPr/>
            </p:nvGrpSpPr>
            <p:grpSpPr bwMode="auto">
              <a:xfrm>
                <a:off x="480" y="3437"/>
                <a:ext cx="961" cy="835"/>
                <a:chOff x="768" y="3216"/>
                <a:chExt cx="961" cy="835"/>
              </a:xfrm>
            </p:grpSpPr>
            <p:sp useBgFill="1">
              <p:nvSpPr>
                <p:cNvPr id="34871" name="Rectangle 1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95278" name="Rectangle 1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395279" name="Rectangle 1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395280" name="Rectangle 1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</p:grpSp>
        <p:sp>
          <p:nvSpPr>
            <p:cNvPr id="395282" name="Rectangle 18"/>
            <p:cNvSpPr>
              <a:spLocks noChangeArrowheads="1"/>
            </p:cNvSpPr>
            <p:nvPr/>
          </p:nvSpPr>
          <p:spPr bwMode="auto">
            <a:xfrm>
              <a:off x="21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15" name="Group 104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762000" y="609600"/>
            <a:ext cx="920750" cy="873125"/>
            <a:chOff x="480" y="384"/>
            <a:chExt cx="580" cy="550"/>
          </a:xfrm>
        </p:grpSpPr>
        <p:grpSp>
          <p:nvGrpSpPr>
            <p:cNvPr id="34858" name="Group 66"/>
            <p:cNvGrpSpPr>
              <a:grpSpLocks/>
            </p:cNvGrpSpPr>
            <p:nvPr/>
          </p:nvGrpSpPr>
          <p:grpSpPr bwMode="auto">
            <a:xfrm rot="-5400000">
              <a:off x="707" y="497"/>
              <a:ext cx="466" cy="240"/>
              <a:chOff x="1056" y="3164"/>
              <a:chExt cx="380" cy="240"/>
            </a:xfrm>
          </p:grpSpPr>
          <p:grpSp>
            <p:nvGrpSpPr>
              <p:cNvPr id="34860" name="Group 62"/>
              <p:cNvGrpSpPr>
                <a:grpSpLocks/>
              </p:cNvGrpSpPr>
              <p:nvPr/>
            </p:nvGrpSpPr>
            <p:grpSpPr bwMode="auto">
              <a:xfrm rot="5400000">
                <a:off x="1182" y="3150"/>
                <a:ext cx="240" cy="268"/>
                <a:chOff x="1872" y="3552"/>
                <a:chExt cx="192" cy="240"/>
              </a:xfrm>
            </p:grpSpPr>
            <p:sp useBgFill="1">
              <p:nvSpPr>
                <p:cNvPr id="34862" name="Oval 63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63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61" name="Line 65"/>
              <p:cNvSpPr>
                <a:spLocks noChangeShapeType="1"/>
              </p:cNvSpPr>
              <p:nvPr/>
            </p:nvSpPr>
            <p:spPr bwMode="auto">
              <a:xfrm flipH="1">
                <a:off x="1056" y="3312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35" name="Rectangle 71"/>
            <p:cNvSpPr>
              <a:spLocks noChangeArrowheads="1"/>
            </p:cNvSpPr>
            <p:nvPr/>
          </p:nvSpPr>
          <p:spPr bwMode="auto">
            <a:xfrm>
              <a:off x="480" y="703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</p:grpSp>
      <p:grpSp>
        <p:nvGrpSpPr>
          <p:cNvPr id="18" name="Group 92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742950" y="2314004"/>
            <a:ext cx="1362075" cy="1042988"/>
            <a:chOff x="480" y="912"/>
            <a:chExt cx="858" cy="657"/>
          </a:xfrm>
        </p:grpSpPr>
        <p:sp>
          <p:nvSpPr>
            <p:cNvPr id="395341" name="Rectangle 77"/>
            <p:cNvSpPr>
              <a:spLocks noChangeArrowheads="1"/>
            </p:cNvSpPr>
            <p:nvPr/>
          </p:nvSpPr>
          <p:spPr bwMode="auto">
            <a:xfrm rot="-5400000">
              <a:off x="1015" y="96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95</a:t>
              </a:r>
            </a:p>
          </p:txBody>
        </p:sp>
        <p:grpSp>
          <p:nvGrpSpPr>
            <p:cNvPr id="34849" name="Group 78"/>
            <p:cNvGrpSpPr>
              <a:grpSpLocks/>
            </p:cNvGrpSpPr>
            <p:nvPr/>
          </p:nvGrpSpPr>
          <p:grpSpPr bwMode="auto">
            <a:xfrm>
              <a:off x="1008" y="1104"/>
              <a:ext cx="330" cy="465"/>
              <a:chOff x="2448" y="3525"/>
              <a:chExt cx="330" cy="465"/>
            </a:xfrm>
          </p:grpSpPr>
          <p:sp useBgFill="1">
            <p:nvSpPr>
              <p:cNvPr id="34853" name="Oval 79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4" name="Line 80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5" name="Line 81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46" name="Rectangle 82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34857" name="Line 83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48" name="Rectangle 84"/>
            <p:cNvSpPr>
              <a:spLocks noChangeArrowheads="1"/>
            </p:cNvSpPr>
            <p:nvPr/>
          </p:nvSpPr>
          <p:spPr bwMode="auto">
            <a:xfrm>
              <a:off x="480" y="1104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F2</a:t>
              </a:r>
            </a:p>
          </p:txBody>
        </p:sp>
        <p:sp>
          <p:nvSpPr>
            <p:cNvPr id="34851" name="Freeform 90"/>
            <p:cNvSpPr>
              <a:spLocks/>
            </p:cNvSpPr>
            <p:nvPr/>
          </p:nvSpPr>
          <p:spPr bwMode="auto">
            <a:xfrm>
              <a:off x="876" y="1224"/>
              <a:ext cx="156" cy="100"/>
            </a:xfrm>
            <a:custGeom>
              <a:avLst/>
              <a:gdLst>
                <a:gd name="T0" fmla="*/ 156 w 156"/>
                <a:gd name="T1" fmla="*/ 0 h 100"/>
                <a:gd name="T2" fmla="*/ 0 w 156"/>
                <a:gd name="T3" fmla="*/ 0 h 100"/>
                <a:gd name="T4" fmla="*/ 0 w 156"/>
                <a:gd name="T5" fmla="*/ 100 h 100"/>
                <a:gd name="T6" fmla="*/ 0 60000 65536"/>
                <a:gd name="T7" fmla="*/ 0 60000 65536"/>
                <a:gd name="T8" fmla="*/ 0 60000 65536"/>
                <a:gd name="T9" fmla="*/ 0 w 156"/>
                <a:gd name="T10" fmla="*/ 0 h 100"/>
                <a:gd name="T11" fmla="*/ 156 w 156"/>
                <a:gd name="T12" fmla="*/ 100 h 1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100">
                  <a:moveTo>
                    <a:pt x="156" y="0"/>
                  </a:moveTo>
                  <a:cubicBezTo>
                    <a:pt x="104" y="0"/>
                    <a:pt x="52" y="0"/>
                    <a:pt x="0" y="0"/>
                  </a:cubicBezTo>
                  <a:lnTo>
                    <a:pt x="0" y="10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52" name="Line 91"/>
            <p:cNvSpPr>
              <a:spLocks noChangeShapeType="1"/>
            </p:cNvSpPr>
            <p:nvPr/>
          </p:nvSpPr>
          <p:spPr bwMode="auto">
            <a:xfrm>
              <a:off x="964" y="1228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" name="Group 75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749300" y="1196752"/>
            <a:ext cx="1362075" cy="1042988"/>
            <a:chOff x="480" y="1632"/>
            <a:chExt cx="858" cy="657"/>
          </a:xfrm>
        </p:grpSpPr>
        <p:sp>
          <p:nvSpPr>
            <p:cNvPr id="395309" name="Rectangle 45"/>
            <p:cNvSpPr>
              <a:spLocks noChangeArrowheads="1"/>
            </p:cNvSpPr>
            <p:nvPr/>
          </p:nvSpPr>
          <p:spPr bwMode="auto">
            <a:xfrm rot="-5400000">
              <a:off x="1015" y="168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grpSp>
          <p:nvGrpSpPr>
            <p:cNvPr id="34836" name="Group 46"/>
            <p:cNvGrpSpPr>
              <a:grpSpLocks/>
            </p:cNvGrpSpPr>
            <p:nvPr/>
          </p:nvGrpSpPr>
          <p:grpSpPr bwMode="auto">
            <a:xfrm>
              <a:off x="1008" y="1824"/>
              <a:ext cx="330" cy="465"/>
              <a:chOff x="2448" y="3525"/>
              <a:chExt cx="330" cy="465"/>
            </a:xfrm>
          </p:grpSpPr>
          <p:sp useBgFill="1">
            <p:nvSpPr>
              <p:cNvPr id="34843" name="Oval 47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4" name="Line 48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5" name="Line 49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14" name="Rectangle 50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34847" name="Line 51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17" name="Rectangle 53"/>
            <p:cNvSpPr>
              <a:spLocks noChangeArrowheads="1"/>
            </p:cNvSpPr>
            <p:nvPr/>
          </p:nvSpPr>
          <p:spPr bwMode="auto">
            <a:xfrm>
              <a:off x="480" y="1824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S3</a:t>
              </a:r>
            </a:p>
          </p:txBody>
        </p:sp>
        <p:grpSp>
          <p:nvGrpSpPr>
            <p:cNvPr id="34838" name="Group 58"/>
            <p:cNvGrpSpPr>
              <a:grpSpLocks/>
            </p:cNvGrpSpPr>
            <p:nvPr/>
          </p:nvGrpSpPr>
          <p:grpSpPr bwMode="auto">
            <a:xfrm>
              <a:off x="924" y="1800"/>
              <a:ext cx="96" cy="288"/>
              <a:chOff x="960" y="1824"/>
              <a:chExt cx="96" cy="288"/>
            </a:xfrm>
          </p:grpSpPr>
          <p:grpSp>
            <p:nvGrpSpPr>
              <p:cNvPr id="34839" name="Group 56"/>
              <p:cNvGrpSpPr>
                <a:grpSpLocks/>
              </p:cNvGrpSpPr>
              <p:nvPr/>
            </p:nvGrpSpPr>
            <p:grpSpPr bwMode="auto">
              <a:xfrm>
                <a:off x="960" y="1824"/>
                <a:ext cx="96" cy="288"/>
                <a:chOff x="960" y="1824"/>
                <a:chExt cx="96" cy="288"/>
              </a:xfrm>
            </p:grpSpPr>
            <p:sp>
              <p:nvSpPr>
                <p:cNvPr id="34841" name="Arc 54"/>
                <p:cNvSpPr>
                  <a:spLocks/>
                </p:cNvSpPr>
                <p:nvPr/>
              </p:nvSpPr>
              <p:spPr bwMode="auto">
                <a:xfrm flipH="1">
                  <a:off x="960" y="1824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42" name="Arc 55"/>
                <p:cNvSpPr>
                  <a:spLocks/>
                </p:cNvSpPr>
                <p:nvPr/>
              </p:nvSpPr>
              <p:spPr bwMode="auto">
                <a:xfrm flipH="1" flipV="1">
                  <a:off x="960" y="1968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40" name="Line 57"/>
              <p:cNvSpPr>
                <a:spLocks noChangeShapeType="1"/>
              </p:cNvSpPr>
              <p:nvPr/>
            </p:nvSpPr>
            <p:spPr bwMode="auto">
              <a:xfrm>
                <a:off x="1056" y="1824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465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5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5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5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95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9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5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9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9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9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9" grpId="0" animBg="1" autoUpdateAnimBg="0"/>
      <p:bldP spid="395361" grpId="0" animBg="1"/>
      <p:bldP spid="395267" grpId="0" animBg="1" autoUpdateAnimBg="0"/>
      <p:bldP spid="395268" grpId="0" animBg="1" autoUpdateAnimBg="0"/>
      <p:bldP spid="395359" grpId="0" animBg="1"/>
      <p:bldP spid="395360" grpId="0" animBg="1"/>
      <p:bldP spid="395362" grpId="0" animBg="1"/>
      <p:bldP spid="395363" grpId="0" animBg="1"/>
      <p:bldP spid="39526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429" name="AutoShape 14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49696" y="5132164"/>
            <a:ext cx="5986800" cy="1981200"/>
          </a:xfrm>
          <a:prstGeom prst="leftArrow">
            <a:avLst>
              <a:gd name="adj1" fmla="val 73806"/>
              <a:gd name="adj2" fmla="val 73197"/>
            </a:avLst>
          </a:prstGeom>
          <a:gradFill rotWithShape="0">
            <a:gsLst>
              <a:gs pos="0">
                <a:srgbClr val="7C7CBE"/>
              </a:gs>
              <a:gs pos="100000">
                <a:srgbClr val="100147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courant peut alors circuler et venir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activer la bobine du contacteur, qui une fois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activée ferme le contact NO qui lui est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associé et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s’</a:t>
            </a:r>
            <a:r>
              <a:rPr kumimoji="0" lang="fr-FR" sz="16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auto-alimente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. </a:t>
            </a:r>
          </a:p>
        </p:txBody>
      </p:sp>
      <p:sp>
        <p:nvSpPr>
          <p:cNvPr id="396290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-5400000">
            <a:off x="-1814513" y="4208463"/>
            <a:ext cx="4391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 fonctionnement.</a:t>
            </a:r>
            <a:endParaRPr lang="fr-FR" sz="3600" b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96367" name="AutoShape 7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09800" y="-99392"/>
            <a:ext cx="6826780" cy="1295400"/>
          </a:xfrm>
          <a:prstGeom prst="leftArrow">
            <a:avLst>
              <a:gd name="adj1" fmla="val 73806"/>
              <a:gd name="adj2" fmla="val 126875"/>
            </a:avLst>
          </a:prstGeom>
          <a:gradFill rotWithShape="0">
            <a:gsLst>
              <a:gs pos="0">
                <a:srgbClr val="660066">
                  <a:gamma/>
                  <a:tint val="40392"/>
                  <a:invGamma/>
                </a:srgbClr>
              </a:gs>
              <a:gs pos="100000">
                <a:srgbClr val="6600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00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L’opérateur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décide de la mise sous tension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du système en fermant le sectionneur. (cliquez)</a:t>
            </a:r>
          </a:p>
        </p:txBody>
      </p:sp>
      <p:grpSp>
        <p:nvGrpSpPr>
          <p:cNvPr id="35845" name="Group 18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81000" y="546100"/>
            <a:ext cx="2838450" cy="6311900"/>
            <a:chOff x="240" y="344"/>
            <a:chExt cx="1788" cy="3976"/>
          </a:xfrm>
        </p:grpSpPr>
        <p:sp>
          <p:nvSpPr>
            <p:cNvPr id="35924" name="Rectangle 23"/>
            <p:cNvSpPr>
              <a:spLocks noChangeArrowheads="1"/>
            </p:cNvSpPr>
            <p:nvPr/>
          </p:nvSpPr>
          <p:spPr bwMode="auto">
            <a:xfrm>
              <a:off x="1272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1" name="Rectangle 3"/>
            <p:cNvSpPr>
              <a:spLocks noChangeArrowheads="1"/>
            </p:cNvSpPr>
            <p:nvPr/>
          </p:nvSpPr>
          <p:spPr bwMode="auto">
            <a:xfrm>
              <a:off x="38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  <p:sp>
          <p:nvSpPr>
            <p:cNvPr id="35926" name="Rectangle 4"/>
            <p:cNvSpPr>
              <a:spLocks noChangeArrowheads="1"/>
            </p:cNvSpPr>
            <p:nvPr/>
          </p:nvSpPr>
          <p:spPr bwMode="auto">
            <a:xfrm>
              <a:off x="564" y="432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7" name="Line 7"/>
            <p:cNvSpPr>
              <a:spLocks noChangeShapeType="1"/>
            </p:cNvSpPr>
            <p:nvPr/>
          </p:nvSpPr>
          <p:spPr bwMode="auto">
            <a:xfrm rot="5400000">
              <a:off x="1279" y="-25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8" name="Line 8"/>
            <p:cNvSpPr>
              <a:spLocks noChangeShapeType="1"/>
            </p:cNvSpPr>
            <p:nvPr/>
          </p:nvSpPr>
          <p:spPr bwMode="auto">
            <a:xfrm rot="5400000">
              <a:off x="1279" y="3376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9" name="Line 9"/>
            <p:cNvSpPr>
              <a:spLocks noChangeShapeType="1"/>
            </p:cNvSpPr>
            <p:nvPr/>
          </p:nvSpPr>
          <p:spPr bwMode="auto">
            <a:xfrm rot="5400000">
              <a:off x="-539" y="2297"/>
              <a:ext cx="3637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8" name="Rectangle 10"/>
            <p:cNvSpPr>
              <a:spLocks noChangeArrowheads="1"/>
            </p:cNvSpPr>
            <p:nvPr/>
          </p:nvSpPr>
          <p:spPr bwMode="auto">
            <a:xfrm>
              <a:off x="240" y="361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grpSp>
          <p:nvGrpSpPr>
            <p:cNvPr id="35931" name="Group 83"/>
            <p:cNvGrpSpPr>
              <a:grpSpLocks/>
            </p:cNvGrpSpPr>
            <p:nvPr/>
          </p:nvGrpSpPr>
          <p:grpSpPr bwMode="auto">
            <a:xfrm>
              <a:off x="864" y="344"/>
              <a:ext cx="240" cy="530"/>
              <a:chOff x="868" y="336"/>
              <a:chExt cx="240" cy="530"/>
            </a:xfrm>
          </p:grpSpPr>
          <p:grpSp>
            <p:nvGrpSpPr>
              <p:cNvPr id="35989" name="Group 11"/>
              <p:cNvGrpSpPr>
                <a:grpSpLocks/>
              </p:cNvGrpSpPr>
              <p:nvPr/>
            </p:nvGrpSpPr>
            <p:grpSpPr bwMode="auto">
              <a:xfrm rot="-5400000">
                <a:off x="755" y="449"/>
                <a:ext cx="466" cy="240"/>
                <a:chOff x="1056" y="3164"/>
                <a:chExt cx="380" cy="240"/>
              </a:xfrm>
            </p:grpSpPr>
            <p:grpSp>
              <p:nvGrpSpPr>
                <p:cNvPr id="35993" name="Group 12"/>
                <p:cNvGrpSpPr>
                  <a:grpSpLocks/>
                </p:cNvGrpSpPr>
                <p:nvPr/>
              </p:nvGrpSpPr>
              <p:grpSpPr bwMode="auto">
                <a:xfrm rot="5400000">
                  <a:off x="1182" y="3150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5995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96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94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056" y="3312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5990" name="Group 16"/>
              <p:cNvGrpSpPr>
                <a:grpSpLocks/>
              </p:cNvGrpSpPr>
              <p:nvPr/>
            </p:nvGrpSpPr>
            <p:grpSpPr bwMode="auto">
              <a:xfrm>
                <a:off x="908" y="689"/>
                <a:ext cx="192" cy="177"/>
                <a:chOff x="912" y="1392"/>
                <a:chExt cx="192" cy="144"/>
              </a:xfrm>
            </p:grpSpPr>
            <p:sp>
              <p:nvSpPr>
                <p:cNvPr id="35991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92" name="Oval 18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396307" name="Rectangle 19"/>
            <p:cNvSpPr>
              <a:spLocks noChangeArrowheads="1"/>
            </p:cNvSpPr>
            <p:nvPr/>
          </p:nvSpPr>
          <p:spPr bwMode="auto">
            <a:xfrm>
              <a:off x="336" y="720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  <p:sp>
          <p:nvSpPr>
            <p:cNvPr id="396308" name="Rectangle 20"/>
            <p:cNvSpPr>
              <a:spLocks noChangeArrowheads="1"/>
            </p:cNvSpPr>
            <p:nvPr/>
          </p:nvSpPr>
          <p:spPr bwMode="auto">
            <a:xfrm>
              <a:off x="288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5934" name="Line 70"/>
            <p:cNvSpPr>
              <a:spLocks noChangeShapeType="1"/>
            </p:cNvSpPr>
            <p:nvPr/>
          </p:nvSpPr>
          <p:spPr bwMode="auto">
            <a:xfrm>
              <a:off x="612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5" name="Line 71"/>
            <p:cNvSpPr>
              <a:spLocks noChangeShapeType="1"/>
            </p:cNvSpPr>
            <p:nvPr/>
          </p:nvSpPr>
          <p:spPr bwMode="auto">
            <a:xfrm>
              <a:off x="804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36" name="Group 34"/>
            <p:cNvGrpSpPr>
              <a:grpSpLocks/>
            </p:cNvGrpSpPr>
            <p:nvPr/>
          </p:nvGrpSpPr>
          <p:grpSpPr bwMode="auto">
            <a:xfrm>
              <a:off x="568" y="2150"/>
              <a:ext cx="802" cy="722"/>
              <a:chOff x="816" y="1920"/>
              <a:chExt cx="802" cy="722"/>
            </a:xfrm>
          </p:grpSpPr>
          <p:grpSp>
            <p:nvGrpSpPr>
              <p:cNvPr id="35979" name="Group 35"/>
              <p:cNvGrpSpPr>
                <a:grpSpLocks/>
              </p:cNvGrpSpPr>
              <p:nvPr/>
            </p:nvGrpSpPr>
            <p:grpSpPr bwMode="auto">
              <a:xfrm>
                <a:off x="1268" y="1920"/>
                <a:ext cx="350" cy="722"/>
                <a:chOff x="1268" y="1920"/>
                <a:chExt cx="350" cy="722"/>
              </a:xfrm>
            </p:grpSpPr>
            <p:sp>
              <p:nvSpPr>
                <p:cNvPr id="396324" name="Rectangle 36"/>
                <p:cNvSpPr>
                  <a:spLocks noChangeArrowheads="1"/>
                </p:cNvSpPr>
                <p:nvPr/>
              </p:nvSpPr>
              <p:spPr bwMode="auto">
                <a:xfrm rot="-5400000">
                  <a:off x="1291" y="1973"/>
                  <a:ext cx="213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11</a:t>
                  </a:r>
                </a:p>
              </p:txBody>
            </p:sp>
            <p:grpSp>
              <p:nvGrpSpPr>
                <p:cNvPr id="35982" name="Group 37"/>
                <p:cNvGrpSpPr>
                  <a:grpSpLocks/>
                </p:cNvGrpSpPr>
                <p:nvPr/>
              </p:nvGrpSpPr>
              <p:grpSpPr bwMode="auto">
                <a:xfrm>
                  <a:off x="1288" y="2177"/>
                  <a:ext cx="330" cy="465"/>
                  <a:chOff x="2448" y="3525"/>
                  <a:chExt cx="330" cy="465"/>
                </a:xfrm>
              </p:grpSpPr>
              <p:sp useBgFill="1">
                <p:nvSpPr>
                  <p:cNvPr id="35984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636" y="3552"/>
                    <a:ext cx="99" cy="273"/>
                  </a:xfrm>
                  <a:prstGeom prst="ellipse">
                    <a:avLst/>
                  </a:prstGeom>
                  <a:ln w="2540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5" name="Line 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78" y="3525"/>
                    <a:ext cx="66" cy="315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6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677" y="3554"/>
                    <a:ext cx="101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96329" name="Rectangle 41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2444" y="3830"/>
                    <a:ext cx="212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12</a:t>
                    </a:r>
                  </a:p>
                </p:txBody>
              </p:sp>
              <p:sp>
                <p:nvSpPr>
                  <p:cNvPr id="35988" name="Line 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48" y="3648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83" name="Freeform 43"/>
                <p:cNvSpPr>
                  <a:spLocks/>
                </p:cNvSpPr>
                <p:nvPr/>
              </p:nvSpPr>
              <p:spPr bwMode="auto">
                <a:xfrm>
                  <a:off x="1268" y="218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32" name="Rectangle 44"/>
              <p:cNvSpPr>
                <a:spLocks noChangeArrowheads="1"/>
              </p:cNvSpPr>
              <p:nvPr/>
            </p:nvSpPr>
            <p:spPr bwMode="auto">
              <a:xfrm>
                <a:off x="816" y="220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35937" name="Group 45"/>
            <p:cNvGrpSpPr>
              <a:grpSpLocks/>
            </p:cNvGrpSpPr>
            <p:nvPr/>
          </p:nvGrpSpPr>
          <p:grpSpPr bwMode="auto">
            <a:xfrm>
              <a:off x="520" y="1440"/>
              <a:ext cx="858" cy="657"/>
              <a:chOff x="480" y="1632"/>
              <a:chExt cx="858" cy="657"/>
            </a:xfrm>
          </p:grpSpPr>
          <p:sp>
            <p:nvSpPr>
              <p:cNvPr id="396334" name="Rectangle 46"/>
              <p:cNvSpPr>
                <a:spLocks noChangeArrowheads="1"/>
              </p:cNvSpPr>
              <p:nvPr/>
            </p:nvSpPr>
            <p:spPr bwMode="auto">
              <a:xfrm rot="-5400000">
                <a:off x="1015" y="168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5967" name="Group 47"/>
              <p:cNvGrpSpPr>
                <a:grpSpLocks/>
              </p:cNvGrpSpPr>
              <p:nvPr/>
            </p:nvGrpSpPr>
            <p:grpSpPr bwMode="auto">
              <a:xfrm>
                <a:off x="1008" y="1824"/>
                <a:ext cx="330" cy="465"/>
                <a:chOff x="2448" y="3525"/>
                <a:chExt cx="330" cy="465"/>
              </a:xfrm>
            </p:grpSpPr>
            <p:sp useBgFill="1">
              <p:nvSpPr>
                <p:cNvPr id="35974" name="Oval 4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5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6" name="Line 5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39" name="Rectangle 5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5978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41" name="Rectangle 53"/>
              <p:cNvSpPr>
                <a:spLocks noChangeArrowheads="1"/>
              </p:cNvSpPr>
              <p:nvPr/>
            </p:nvSpPr>
            <p:spPr bwMode="auto">
              <a:xfrm>
                <a:off x="480" y="18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35969" name="Group 54"/>
              <p:cNvGrpSpPr>
                <a:grpSpLocks/>
              </p:cNvGrpSpPr>
              <p:nvPr/>
            </p:nvGrpSpPr>
            <p:grpSpPr bwMode="auto">
              <a:xfrm>
                <a:off x="924" y="1800"/>
                <a:ext cx="96" cy="288"/>
                <a:chOff x="960" y="1824"/>
                <a:chExt cx="96" cy="288"/>
              </a:xfrm>
            </p:grpSpPr>
            <p:grpSp>
              <p:nvGrpSpPr>
                <p:cNvPr id="35970" name="Group 55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35972" name="Arc 56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73" name="Arc 57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71" name="Line 58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35938" name="Group 59"/>
            <p:cNvGrpSpPr>
              <a:grpSpLocks/>
            </p:cNvGrpSpPr>
            <p:nvPr/>
          </p:nvGrpSpPr>
          <p:grpSpPr bwMode="auto">
            <a:xfrm>
              <a:off x="522" y="768"/>
              <a:ext cx="858" cy="657"/>
              <a:chOff x="480" y="912"/>
              <a:chExt cx="858" cy="657"/>
            </a:xfrm>
          </p:grpSpPr>
          <p:sp>
            <p:nvSpPr>
              <p:cNvPr id="396348" name="Rectangle 60"/>
              <p:cNvSpPr>
                <a:spLocks noChangeArrowheads="1"/>
              </p:cNvSpPr>
              <p:nvPr/>
            </p:nvSpPr>
            <p:spPr bwMode="auto">
              <a:xfrm rot="-5400000">
                <a:off x="1015" y="96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grpSp>
            <p:nvGrpSpPr>
              <p:cNvPr id="35957" name="Group 61"/>
              <p:cNvGrpSpPr>
                <a:grpSpLocks/>
              </p:cNvGrpSpPr>
              <p:nvPr/>
            </p:nvGrpSpPr>
            <p:grpSpPr bwMode="auto">
              <a:xfrm>
                <a:off x="1008" y="1104"/>
                <a:ext cx="330" cy="465"/>
                <a:chOff x="2448" y="3525"/>
                <a:chExt cx="330" cy="465"/>
              </a:xfrm>
            </p:grpSpPr>
            <p:sp useBgFill="1">
              <p:nvSpPr>
                <p:cNvPr id="35961" name="Oval 62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2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3" name="Line 64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53" name="Rectangle 65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96</a:t>
                  </a:r>
                </a:p>
              </p:txBody>
            </p:sp>
            <p:sp>
              <p:nvSpPr>
                <p:cNvPr id="35965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55" name="Rectangle 67"/>
              <p:cNvSpPr>
                <a:spLocks noChangeArrowheads="1"/>
              </p:cNvSpPr>
              <p:nvPr/>
            </p:nvSpPr>
            <p:spPr bwMode="auto">
              <a:xfrm>
                <a:off x="480" y="1104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35959" name="Freeform 68"/>
              <p:cNvSpPr>
                <a:spLocks/>
              </p:cNvSpPr>
              <p:nvPr/>
            </p:nvSpPr>
            <p:spPr bwMode="auto">
              <a:xfrm>
                <a:off x="876" y="1224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60" name="Line 69"/>
              <p:cNvSpPr>
                <a:spLocks noChangeShapeType="1"/>
              </p:cNvSpPr>
              <p:nvPr/>
            </p:nvSpPr>
            <p:spPr bwMode="auto">
              <a:xfrm>
                <a:off x="964" y="1228"/>
                <a:ext cx="0" cy="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35939" name="Group 74"/>
            <p:cNvGrpSpPr>
              <a:grpSpLocks/>
            </p:cNvGrpSpPr>
            <p:nvPr/>
          </p:nvGrpSpPr>
          <p:grpSpPr bwMode="auto">
            <a:xfrm>
              <a:off x="528" y="3360"/>
              <a:ext cx="961" cy="835"/>
              <a:chOff x="768" y="3216"/>
              <a:chExt cx="961" cy="835"/>
            </a:xfrm>
          </p:grpSpPr>
          <p:sp useBgFill="1">
            <p:nvSpPr>
              <p:cNvPr id="35952" name="Rectangle 75"/>
              <p:cNvSpPr>
                <a:spLocks noChangeArrowheads="1"/>
              </p:cNvSpPr>
              <p:nvPr/>
            </p:nvSpPr>
            <p:spPr bwMode="auto">
              <a:xfrm rot="5400000">
                <a:off x="1429" y="3467"/>
                <a:ext cx="216" cy="385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6364" name="Rectangle 76"/>
              <p:cNvSpPr>
                <a:spLocks noChangeArrowheads="1"/>
              </p:cNvSpPr>
              <p:nvPr/>
            </p:nvSpPr>
            <p:spPr bwMode="auto">
              <a:xfrm rot="-5400000">
                <a:off x="1258" y="3254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96365" name="Rectangle 77"/>
              <p:cNvSpPr>
                <a:spLocks noChangeArrowheads="1"/>
              </p:cNvSpPr>
              <p:nvPr/>
            </p:nvSpPr>
            <p:spPr bwMode="auto">
              <a:xfrm rot="-5400000">
                <a:off x="1258" y="3782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96366" name="Rectangle 78"/>
              <p:cNvSpPr>
                <a:spLocks noChangeArrowheads="1"/>
              </p:cNvSpPr>
              <p:nvPr/>
            </p:nvSpPr>
            <p:spPr bwMode="auto">
              <a:xfrm>
                <a:off x="768" y="3552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0" name="Group 27"/>
            <p:cNvGrpSpPr>
              <a:grpSpLocks/>
            </p:cNvGrpSpPr>
            <p:nvPr/>
          </p:nvGrpSpPr>
          <p:grpSpPr bwMode="auto">
            <a:xfrm>
              <a:off x="1283" y="2964"/>
              <a:ext cx="745" cy="243"/>
              <a:chOff x="1523" y="2772"/>
              <a:chExt cx="745" cy="243"/>
            </a:xfrm>
          </p:grpSpPr>
          <p:grpSp>
            <p:nvGrpSpPr>
              <p:cNvPr id="35948" name="Group 28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5950" name="Oval 29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51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19" name="Rectangle 31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1" name="Group 95"/>
            <p:cNvGrpSpPr>
              <a:grpSpLocks/>
            </p:cNvGrpSpPr>
            <p:nvPr/>
          </p:nvGrpSpPr>
          <p:grpSpPr bwMode="auto">
            <a:xfrm>
              <a:off x="576" y="3020"/>
              <a:ext cx="812" cy="272"/>
              <a:chOff x="576" y="3020"/>
              <a:chExt cx="812" cy="272"/>
            </a:xfrm>
          </p:grpSpPr>
          <p:sp>
            <p:nvSpPr>
              <p:cNvPr id="396310" name="Rectangle 22"/>
              <p:cNvSpPr>
                <a:spLocks noChangeArrowheads="1"/>
              </p:cNvSpPr>
              <p:nvPr/>
            </p:nvSpPr>
            <p:spPr bwMode="auto">
              <a:xfrm>
                <a:off x="576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grpSp>
            <p:nvGrpSpPr>
              <p:cNvPr id="35943" name="Group 24"/>
              <p:cNvGrpSpPr>
                <a:grpSpLocks/>
              </p:cNvGrpSpPr>
              <p:nvPr/>
            </p:nvGrpSpPr>
            <p:grpSpPr bwMode="auto">
              <a:xfrm rot="5400000">
                <a:off x="1134" y="3006"/>
                <a:ext cx="240" cy="268"/>
                <a:chOff x="1872" y="3552"/>
                <a:chExt cx="192" cy="240"/>
              </a:xfrm>
            </p:grpSpPr>
            <p:sp useBgFill="1">
              <p:nvSpPr>
                <p:cNvPr id="35946" name="Oval 25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47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5944" name="Line 32"/>
              <p:cNvSpPr>
                <a:spLocks noChangeShapeType="1"/>
              </p:cNvSpPr>
              <p:nvPr/>
            </p:nvSpPr>
            <p:spPr bwMode="auto">
              <a:xfrm flipH="1">
                <a:off x="1008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45" name="Freeform 33"/>
              <p:cNvSpPr>
                <a:spLocks/>
              </p:cNvSpPr>
              <p:nvPr/>
            </p:nvSpPr>
            <p:spPr bwMode="auto">
              <a:xfrm>
                <a:off x="1000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1" name="Group 104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825500" y="4718050"/>
            <a:ext cx="1365250" cy="533400"/>
            <a:chOff x="2256" y="1824"/>
            <a:chExt cx="860" cy="336"/>
          </a:xfrm>
        </p:grpSpPr>
        <p:sp useBgFill="1">
          <p:nvSpPr>
            <p:cNvPr id="35919" name="Oval 99"/>
            <p:cNvSpPr>
              <a:spLocks noChangeArrowheads="1"/>
            </p:cNvSpPr>
            <p:nvPr/>
          </p:nvSpPr>
          <p:spPr bwMode="auto">
            <a:xfrm rot="5400000">
              <a:off x="2518" y="1562"/>
              <a:ext cx="336" cy="860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0" name="Line 100"/>
            <p:cNvSpPr>
              <a:spLocks noChangeShapeType="1"/>
            </p:cNvSpPr>
            <p:nvPr/>
          </p:nvSpPr>
          <p:spPr bwMode="auto">
            <a:xfrm rot="-5400000">
              <a:off x="2866" y="2014"/>
              <a:ext cx="287" cy="5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1" name="Line 101"/>
            <p:cNvSpPr>
              <a:spLocks noChangeShapeType="1"/>
            </p:cNvSpPr>
            <p:nvPr/>
          </p:nvSpPr>
          <p:spPr bwMode="auto">
            <a:xfrm flipH="1">
              <a:off x="2784" y="2016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2" name="Freeform 102"/>
            <p:cNvSpPr>
              <a:spLocks/>
            </p:cNvSpPr>
            <p:nvPr/>
          </p:nvSpPr>
          <p:spPr bwMode="auto">
            <a:xfrm>
              <a:off x="2784" y="1904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385" name="Rectangle 97"/>
            <p:cNvSpPr>
              <a:spLocks noChangeArrowheads="1"/>
            </p:cNvSpPr>
            <p:nvPr/>
          </p:nvSpPr>
          <p:spPr bwMode="auto">
            <a:xfrm>
              <a:off x="2304" y="1876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</p:grpSp>
      <p:grpSp>
        <p:nvGrpSpPr>
          <p:cNvPr id="22" name="Group 93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365250" y="431800"/>
            <a:ext cx="463550" cy="1146175"/>
            <a:chOff x="2592" y="1344"/>
            <a:chExt cx="288" cy="722"/>
          </a:xfrm>
        </p:grpSpPr>
        <p:sp useBgFill="1">
          <p:nvSpPr>
            <p:cNvPr id="35913" name="Oval 87"/>
            <p:cNvSpPr>
              <a:spLocks noChangeArrowheads="1"/>
            </p:cNvSpPr>
            <p:nvPr/>
          </p:nvSpPr>
          <p:spPr bwMode="auto">
            <a:xfrm>
              <a:off x="2592" y="1344"/>
              <a:ext cx="288" cy="722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4" name="Line 88"/>
            <p:cNvSpPr>
              <a:spLocks noChangeShapeType="1"/>
            </p:cNvSpPr>
            <p:nvPr/>
          </p:nvSpPr>
          <p:spPr bwMode="auto">
            <a:xfrm rot="3311642" flipH="1">
              <a:off x="2656" y="1452"/>
              <a:ext cx="149" cy="19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5" name="Line 89"/>
            <p:cNvSpPr>
              <a:spLocks noChangeShapeType="1"/>
            </p:cNvSpPr>
            <p:nvPr/>
          </p:nvSpPr>
          <p:spPr bwMode="auto">
            <a:xfrm rot="16200000" flipH="1">
              <a:off x="2592" y="1731"/>
              <a:ext cx="29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16" name="Group 90"/>
            <p:cNvGrpSpPr>
              <a:grpSpLocks/>
            </p:cNvGrpSpPr>
            <p:nvPr/>
          </p:nvGrpSpPr>
          <p:grpSpPr bwMode="auto">
            <a:xfrm rot="2228090">
              <a:off x="2632" y="1766"/>
              <a:ext cx="192" cy="177"/>
              <a:chOff x="912" y="1392"/>
              <a:chExt cx="192" cy="144"/>
            </a:xfrm>
          </p:grpSpPr>
          <p:sp>
            <p:nvSpPr>
              <p:cNvPr id="35917" name="Line 91"/>
              <p:cNvSpPr>
                <a:spLocks noChangeShapeType="1"/>
              </p:cNvSpPr>
              <p:nvPr/>
            </p:nvSpPr>
            <p:spPr bwMode="auto">
              <a:xfrm flipH="1">
                <a:off x="912" y="1440"/>
                <a:ext cx="144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18" name="Oval 92"/>
              <p:cNvSpPr>
                <a:spLocks noChangeArrowheads="1"/>
              </p:cNvSpPr>
              <p:nvPr/>
            </p:nvSpPr>
            <p:spPr bwMode="auto">
              <a:xfrm>
                <a:off x="1056" y="1392"/>
                <a:ext cx="48" cy="4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4" name="Group 227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2800350" y="4635500"/>
            <a:ext cx="425450" cy="455613"/>
            <a:chOff x="1776" y="3600"/>
            <a:chExt cx="268" cy="287"/>
          </a:xfrm>
        </p:grpSpPr>
        <p:sp useBgFill="1">
          <p:nvSpPr>
            <p:cNvPr id="35911" name="Oval 228"/>
            <p:cNvSpPr>
              <a:spLocks noChangeArrowheads="1"/>
            </p:cNvSpPr>
            <p:nvPr/>
          </p:nvSpPr>
          <p:spPr bwMode="auto">
            <a:xfrm rot="5400000">
              <a:off x="1790" y="3586"/>
              <a:ext cx="240" cy="268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2" name="Line 229"/>
            <p:cNvSpPr>
              <a:spLocks noChangeShapeType="1"/>
            </p:cNvSpPr>
            <p:nvPr/>
          </p:nvSpPr>
          <p:spPr bwMode="auto">
            <a:xfrm rot="5400000" flipH="1">
              <a:off x="1766" y="3732"/>
              <a:ext cx="287" cy="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18" name="AutoShape 23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rot="-486">
            <a:off x="2209800" y="3213459"/>
            <a:ext cx="6826878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4C66">
                  <a:gamma/>
                  <a:tint val="40392"/>
                  <a:invGamma/>
                </a:srgbClr>
              </a:gs>
              <a:gs pos="100000">
                <a:srgbClr val="004C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4C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L’opérateur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peut décider ensuite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l’arrêt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du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système par activation du BP repéré S2. (Cliquez)</a:t>
            </a:r>
          </a:p>
        </p:txBody>
      </p:sp>
      <p:grpSp>
        <p:nvGrpSpPr>
          <p:cNvPr id="25" name="Group 243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1466850" y="3797300"/>
            <a:ext cx="768350" cy="463550"/>
            <a:chOff x="1536" y="1872"/>
            <a:chExt cx="484" cy="292"/>
          </a:xfrm>
        </p:grpSpPr>
        <p:sp useBgFill="1">
          <p:nvSpPr>
            <p:cNvPr id="35906" name="Rectangle 235"/>
            <p:cNvSpPr>
              <a:spLocks noChangeArrowheads="1"/>
            </p:cNvSpPr>
            <p:nvPr/>
          </p:nvSpPr>
          <p:spPr bwMode="auto">
            <a:xfrm>
              <a:off x="1536" y="1872"/>
              <a:ext cx="484" cy="292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7" name="Line 236"/>
            <p:cNvSpPr>
              <a:spLocks noChangeShapeType="1"/>
            </p:cNvSpPr>
            <p:nvPr/>
          </p:nvSpPr>
          <p:spPr bwMode="auto">
            <a:xfrm flipH="1">
              <a:off x="1872" y="1924"/>
              <a:ext cx="148" cy="2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8" name="Line 237"/>
            <p:cNvSpPr>
              <a:spLocks noChangeShapeType="1"/>
            </p:cNvSpPr>
            <p:nvPr/>
          </p:nvSpPr>
          <p:spPr bwMode="auto">
            <a:xfrm>
              <a:off x="1871" y="1874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9" name="Line 239"/>
            <p:cNvSpPr>
              <a:spLocks noChangeShapeType="1"/>
            </p:cNvSpPr>
            <p:nvPr/>
          </p:nvSpPr>
          <p:spPr bwMode="auto">
            <a:xfrm flipH="1">
              <a:off x="1684" y="202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0" name="Freeform 240"/>
            <p:cNvSpPr>
              <a:spLocks/>
            </p:cNvSpPr>
            <p:nvPr/>
          </p:nvSpPr>
          <p:spPr bwMode="auto">
            <a:xfrm>
              <a:off x="1680" y="189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6" name="Group 244"/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2800350" y="4648200"/>
            <a:ext cx="420688" cy="382588"/>
            <a:chOff x="3072" y="2831"/>
            <a:chExt cx="265" cy="241"/>
          </a:xfrm>
        </p:grpSpPr>
        <p:sp useBgFill="1">
          <p:nvSpPr>
            <p:cNvPr id="35904" name="Rectangle 245"/>
            <p:cNvSpPr>
              <a:spLocks noChangeArrowheads="1"/>
            </p:cNvSpPr>
            <p:nvPr/>
          </p:nvSpPr>
          <p:spPr bwMode="auto">
            <a:xfrm rot="5400000">
              <a:off x="3085" y="2819"/>
              <a:ext cx="240" cy="26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5" name="Line 246"/>
            <p:cNvSpPr>
              <a:spLocks noChangeShapeType="1"/>
            </p:cNvSpPr>
            <p:nvPr/>
          </p:nvSpPr>
          <p:spPr bwMode="auto">
            <a:xfrm rot="5400000" flipH="1">
              <a:off x="3055" y="2897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35" name="AutoShape 247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-486">
            <a:off x="2133600" y="2133112"/>
            <a:ext cx="6902982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3300">
                  <a:gamma/>
                  <a:tint val="40392"/>
                  <a:invGamma/>
                </a:srgbClr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L’opérateur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peut en cas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d’incident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arrêter le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fonctionnement du système par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l’activation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d’un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coup de poing arrêt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d’urgence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.</a:t>
            </a:r>
          </a:p>
        </p:txBody>
      </p:sp>
      <p:grpSp>
        <p:nvGrpSpPr>
          <p:cNvPr id="27" name="Group 256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403648" y="4797152"/>
            <a:ext cx="755650" cy="458788"/>
            <a:chOff x="4176" y="3023"/>
            <a:chExt cx="476" cy="289"/>
          </a:xfrm>
        </p:grpSpPr>
        <p:sp useBgFill="1">
          <p:nvSpPr>
            <p:cNvPr id="35900" name="Rectangle 252"/>
            <p:cNvSpPr>
              <a:spLocks noChangeArrowheads="1"/>
            </p:cNvSpPr>
            <p:nvPr/>
          </p:nvSpPr>
          <p:spPr bwMode="auto">
            <a:xfrm rot="5400000">
              <a:off x="4270" y="2930"/>
              <a:ext cx="288" cy="47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1" name="Line 253"/>
            <p:cNvSpPr>
              <a:spLocks noChangeShapeType="1"/>
            </p:cNvSpPr>
            <p:nvPr/>
          </p:nvSpPr>
          <p:spPr bwMode="auto">
            <a:xfrm rot="5400000" flipH="1">
              <a:off x="4353" y="3106"/>
              <a:ext cx="289" cy="1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2" name="Line 254"/>
            <p:cNvSpPr>
              <a:spLocks noChangeShapeType="1"/>
            </p:cNvSpPr>
            <p:nvPr/>
          </p:nvSpPr>
          <p:spPr bwMode="auto">
            <a:xfrm flipH="1">
              <a:off x="4272" y="3172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3" name="Freeform 255"/>
            <p:cNvSpPr>
              <a:spLocks/>
            </p:cNvSpPr>
            <p:nvPr/>
          </p:nvSpPr>
          <p:spPr bwMode="auto">
            <a:xfrm>
              <a:off x="4264" y="305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45" name="AutoShape 25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-486">
            <a:off x="2133588" y="986390"/>
            <a:ext cx="6902896" cy="1347803"/>
          </a:xfrm>
          <a:prstGeom prst="leftArrow">
            <a:avLst>
              <a:gd name="adj1" fmla="val 73806"/>
              <a:gd name="adj2" fmla="val 110408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En cas de surcharge au niveau du moteur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( Le moteur force, couple demandé trop important)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thermique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s’ouvre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, la bobine de KM1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est  désactivée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.  </a:t>
            </a:r>
          </a:p>
        </p:txBody>
      </p:sp>
      <p:sp>
        <p:nvSpPr>
          <p:cNvPr id="396488" name="Line 200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755576" y="754795"/>
            <a:ext cx="360362" cy="9909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382" name="AutoShape 9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049696" y="4293096"/>
            <a:ext cx="5986799" cy="1295400"/>
          </a:xfrm>
          <a:prstGeom prst="leftArrow">
            <a:avLst>
              <a:gd name="adj1" fmla="val 73806"/>
              <a:gd name="adj2" fmla="val 66744"/>
            </a:avLst>
          </a:prstGeom>
          <a:gradFill>
            <a:gsLst>
              <a:gs pos="0">
                <a:srgbClr val="000000"/>
              </a:gs>
              <a:gs pos="5000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5400000" scaled="0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L’opérateur 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décide ensuite de la mise en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marche du système (demande rotation moteur)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par activation du BP repéré S1. (cliquez)</a:t>
            </a:r>
          </a:p>
        </p:txBody>
      </p:sp>
      <p:sp>
        <p:nvSpPr>
          <p:cNvPr id="396489" name="Line 201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2571750" y="6054725"/>
            <a:ext cx="381000" cy="0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7" name="Line 200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734938" y="78043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44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6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6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0.00463 L 0.1184 0.00463 L 0.11684 0.84601 L -0.00226 0.84601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11" y="4205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28" dur="10" fill="hold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3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5400000">
                                      <p:cBhvr>
                                        <p:cTn id="30" dur="10" fill="hold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6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041 -0.0148 L 0.0842 -0.05295 L 0.08888 -0.1015 L 0.0842 -0.1459 L 0.06041 -0.17133 L 0.0493 -0.17341 " pathEditMode="relative" ptsTypes="AAAAAAA">
                                      <p:cBhvr>
                                        <p:cTn id="35" dur="2000" fill="hold"/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37" dur="1000" fill="hold"/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600"/>
                            </p:stCondLst>
                            <p:childTnLst>
                              <p:par>
                                <p:cTn id="39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6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1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6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65896E-6 L 0.12222 -2.65896E-6 L 0.12291 0.55468 L 0.23229 0.55052 L 0.22916 0.67307 L 0.12604 0.67307 L 0.12066 0.84139 L 0.00156 0.84139 " pathEditMode="relative" rAng="0" ptsTypes="AAAAAAAA">
                                      <p:cBhvr>
                                        <p:cTn id="51" dur="2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42058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8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53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8" presetClass="emph" presetSubtype="0" fill="hold" grpId="4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-5400000">
                                      <p:cBhvr>
                                        <p:cTn id="55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grpId="5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5400000">
                                      <p:cBhvr>
                                        <p:cTn id="57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grpId="6" nodeType="withEffect">
                                  <p:stCondLst>
                                    <p:cond delay="1550"/>
                                  </p:stCondLst>
                                  <p:childTnLst>
                                    <p:animRot by="5400000">
                                      <p:cBhvr>
                                        <p:cTn id="59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7" nodeType="withEffect">
                                  <p:stCondLst>
                                    <p:cond delay="1700"/>
                                  </p:stCondLst>
                                  <p:childTnLst>
                                    <p:animRot by="-5400000">
                                      <p:cBhvr>
                                        <p:cTn id="61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5400000">
                                      <p:cBhvr>
                                        <p:cTn id="63" dur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6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100"/>
                            </p:stCondLst>
                            <p:childTnLst>
                              <p:par>
                                <p:cTn id="68" presetID="1" presetClass="exit" presetSubtype="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6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96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429" grpId="0" animBg="1"/>
      <p:bldP spid="396367" grpId="0" animBg="1"/>
      <p:bldP spid="396518" grpId="0" animBg="1"/>
      <p:bldP spid="396535" grpId="0" animBg="1"/>
      <p:bldP spid="396545" grpId="0" animBg="1"/>
      <p:bldP spid="396488" grpId="0" animBg="1"/>
      <p:bldP spid="396488" grpId="1" animBg="1"/>
      <p:bldP spid="396488" grpId="2" animBg="1"/>
      <p:bldP spid="396488" grpId="3" animBg="1"/>
      <p:bldP spid="396488" grpId="4" animBg="1"/>
      <p:bldP spid="396382" grpId="0" animBg="1"/>
      <p:bldP spid="396489" grpId="0" animBg="1"/>
      <p:bldP spid="396489" grpId="1" animBg="1"/>
      <p:bldP spid="396489" grpId="2" animBg="1"/>
      <p:bldP spid="157" grpId="0" animBg="1"/>
      <p:bldP spid="157" grpId="1" animBg="1"/>
      <p:bldP spid="157" grpId="2" animBg="1"/>
      <p:bldP spid="157" grpId="3" animBg="1"/>
      <p:bldP spid="157" grpId="4" animBg="1"/>
      <p:bldP spid="157" grpId="5" animBg="1"/>
      <p:bldP spid="157" grpId="6" animBg="1"/>
      <p:bldP spid="157" grpId="7" animBg="1"/>
      <p:bldP spid="157" grpId="8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214" name="Oval 27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2978150"/>
            <a:ext cx="2971800" cy="1365250"/>
          </a:xfrm>
          <a:prstGeom prst="ellipse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5" name="Oval 27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-2485310">
            <a:off x="6197600" y="4972050"/>
            <a:ext cx="2514600" cy="1143000"/>
          </a:xfrm>
          <a:prstGeom prst="ellipse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6" name="Oval 28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4191000"/>
            <a:ext cx="2819400" cy="1365250"/>
          </a:xfrm>
          <a:prstGeom prst="ellipse">
            <a:avLst/>
          </a:prstGeom>
          <a:noFill/>
          <a:ln w="762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7" name="Oval 28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149217">
            <a:off x="6096000" y="1295400"/>
            <a:ext cx="1676400" cy="971550"/>
          </a:xfrm>
          <a:prstGeom prst="ellipse">
            <a:avLst/>
          </a:prstGeom>
          <a:noFill/>
          <a:ln w="762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1" name="AutoShape 27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-1430878">
            <a:off x="3268663" y="1492250"/>
            <a:ext cx="2362200" cy="838200"/>
          </a:xfrm>
          <a:prstGeom prst="leftArrow">
            <a:avLst>
              <a:gd name="adj1" fmla="val 50000"/>
              <a:gd name="adj2" fmla="val 70455"/>
            </a:avLst>
          </a:prstGeom>
          <a:solidFill>
            <a:srgbClr val="FFFF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212" name="AutoShape 27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-2674414">
            <a:off x="2943225" y="2905125"/>
            <a:ext cx="3460750" cy="762000"/>
          </a:xfrm>
          <a:prstGeom prst="leftArrow">
            <a:avLst>
              <a:gd name="adj1" fmla="val 50000"/>
              <a:gd name="adj2" fmla="val 113542"/>
            </a:avLst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213" name="AutoShape 27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2176893">
            <a:off x="3376613" y="4500563"/>
            <a:ext cx="3276600" cy="685800"/>
          </a:xfrm>
          <a:prstGeom prst="leftArrow">
            <a:avLst>
              <a:gd name="adj1" fmla="val 50000"/>
              <a:gd name="adj2" fmla="val 119444"/>
            </a:avLst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014" name="Rectangle 7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-108520" y="0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puissance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290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533400" y="914400"/>
            <a:ext cx="2819400" cy="5627688"/>
            <a:chOff x="336" y="576"/>
            <a:chExt cx="1776" cy="3545"/>
          </a:xfrm>
        </p:grpSpPr>
        <p:grpSp>
          <p:nvGrpSpPr>
            <p:cNvPr id="49239" name="Group 2"/>
            <p:cNvGrpSpPr>
              <a:grpSpLocks/>
            </p:cNvGrpSpPr>
            <p:nvPr/>
          </p:nvGrpSpPr>
          <p:grpSpPr bwMode="auto">
            <a:xfrm>
              <a:off x="336" y="576"/>
              <a:ext cx="1713" cy="3113"/>
              <a:chOff x="144" y="727"/>
              <a:chExt cx="1713" cy="3113"/>
            </a:xfrm>
          </p:grpSpPr>
          <p:sp>
            <p:nvSpPr>
              <p:cNvPr id="49330" name="Line 3"/>
              <p:cNvSpPr>
                <a:spLocks noChangeShapeType="1"/>
              </p:cNvSpPr>
              <p:nvPr/>
            </p:nvSpPr>
            <p:spPr bwMode="auto">
              <a:xfrm rot="5400000">
                <a:off x="-675" y="2366"/>
                <a:ext cx="2949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49331" name="Group 4"/>
              <p:cNvGrpSpPr>
                <a:grpSpLocks/>
              </p:cNvGrpSpPr>
              <p:nvPr/>
            </p:nvGrpSpPr>
            <p:grpSpPr bwMode="auto">
              <a:xfrm>
                <a:off x="144" y="727"/>
                <a:ext cx="1713" cy="542"/>
                <a:chOff x="432" y="1657"/>
                <a:chExt cx="1713" cy="542"/>
              </a:xfrm>
            </p:grpSpPr>
            <p:grpSp>
              <p:nvGrpSpPr>
                <p:cNvPr id="49334" name="Group 5"/>
                <p:cNvGrpSpPr>
                  <a:grpSpLocks/>
                </p:cNvGrpSpPr>
                <p:nvPr/>
              </p:nvGrpSpPr>
              <p:grpSpPr bwMode="auto">
                <a:xfrm>
                  <a:off x="432" y="1657"/>
                  <a:ext cx="1713" cy="192"/>
                  <a:chOff x="432" y="1657"/>
                  <a:chExt cx="1713" cy="192"/>
                </a:xfrm>
              </p:grpSpPr>
              <p:sp>
                <p:nvSpPr>
                  <p:cNvPr id="49341" name="Line 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08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239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65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L1</a:t>
                    </a:r>
                  </a:p>
                </p:txBody>
              </p:sp>
            </p:grpSp>
            <p:grpSp>
              <p:nvGrpSpPr>
                <p:cNvPr id="49335" name="Group 8"/>
                <p:cNvGrpSpPr>
                  <a:grpSpLocks/>
                </p:cNvGrpSpPr>
                <p:nvPr/>
              </p:nvGrpSpPr>
              <p:grpSpPr bwMode="auto">
                <a:xfrm>
                  <a:off x="432" y="2007"/>
                  <a:ext cx="1713" cy="192"/>
                  <a:chOff x="432" y="2007"/>
                  <a:chExt cx="1713" cy="192"/>
                </a:xfrm>
              </p:grpSpPr>
              <p:sp>
                <p:nvSpPr>
                  <p:cNvPr id="4239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200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L3</a:t>
                    </a:r>
                  </a:p>
                </p:txBody>
              </p:sp>
              <p:sp>
                <p:nvSpPr>
                  <p:cNvPr id="49340" name="Line 1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43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9336" name="Group 11"/>
                <p:cNvGrpSpPr>
                  <a:grpSpLocks/>
                </p:cNvGrpSpPr>
                <p:nvPr/>
              </p:nvGrpSpPr>
              <p:grpSpPr bwMode="auto">
                <a:xfrm>
                  <a:off x="432" y="1832"/>
                  <a:ext cx="1713" cy="192"/>
                  <a:chOff x="432" y="1849"/>
                  <a:chExt cx="1713" cy="192"/>
                </a:xfrm>
              </p:grpSpPr>
              <p:sp>
                <p:nvSpPr>
                  <p:cNvPr id="49337" name="Line 1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279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23949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849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L2</a:t>
                    </a:r>
                  </a:p>
                </p:txBody>
              </p:sp>
            </p:grpSp>
          </p:grpSp>
          <p:sp>
            <p:nvSpPr>
              <p:cNvPr id="49332" name="Line 14"/>
              <p:cNvSpPr>
                <a:spLocks noChangeShapeType="1"/>
              </p:cNvSpPr>
              <p:nvPr/>
            </p:nvSpPr>
            <p:spPr bwMode="auto">
              <a:xfrm rot="5400000">
                <a:off x="-134" y="2357"/>
                <a:ext cx="2556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33" name="Line 15"/>
              <p:cNvSpPr>
                <a:spLocks noChangeShapeType="1"/>
              </p:cNvSpPr>
              <p:nvPr/>
            </p:nvSpPr>
            <p:spPr bwMode="auto">
              <a:xfrm rot="5400000">
                <a:off x="162" y="2533"/>
                <a:ext cx="2604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40" name="Group 285"/>
            <p:cNvGrpSpPr>
              <a:grpSpLocks/>
            </p:cNvGrpSpPr>
            <p:nvPr/>
          </p:nvGrpSpPr>
          <p:grpSpPr bwMode="auto">
            <a:xfrm>
              <a:off x="632" y="2736"/>
              <a:ext cx="1440" cy="716"/>
              <a:chOff x="632" y="2736"/>
              <a:chExt cx="1440" cy="716"/>
            </a:xfrm>
          </p:grpSpPr>
          <p:sp>
            <p:nvSpPr>
              <p:cNvPr id="423953" name="Rectangle 17"/>
              <p:cNvSpPr>
                <a:spLocks noChangeArrowheads="1"/>
              </p:cNvSpPr>
              <p:nvPr/>
            </p:nvSpPr>
            <p:spPr bwMode="auto">
              <a:xfrm rot="-5400000">
                <a:off x="85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23954" name="Rectangle 18"/>
              <p:cNvSpPr>
                <a:spLocks noChangeArrowheads="1"/>
              </p:cNvSpPr>
              <p:nvPr/>
            </p:nvSpPr>
            <p:spPr bwMode="auto">
              <a:xfrm rot="-5400000">
                <a:off x="851" y="2807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23955" name="Rectangle 19"/>
              <p:cNvSpPr>
                <a:spLocks noChangeArrowheads="1"/>
              </p:cNvSpPr>
              <p:nvPr/>
            </p:nvSpPr>
            <p:spPr bwMode="auto">
              <a:xfrm rot="-5400000">
                <a:off x="1183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23956" name="Rectangle 20"/>
              <p:cNvSpPr>
                <a:spLocks noChangeArrowheads="1"/>
              </p:cNvSpPr>
              <p:nvPr/>
            </p:nvSpPr>
            <p:spPr bwMode="auto">
              <a:xfrm rot="-5400000">
                <a:off x="1182" y="2800"/>
                <a:ext cx="6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23957" name="Rectangle 21"/>
              <p:cNvSpPr>
                <a:spLocks noChangeArrowheads="1"/>
              </p:cNvSpPr>
              <p:nvPr/>
            </p:nvSpPr>
            <p:spPr bwMode="auto">
              <a:xfrm rot="-5400000">
                <a:off x="154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23958" name="Rectangle 22"/>
              <p:cNvSpPr>
                <a:spLocks noChangeArrowheads="1"/>
              </p:cNvSpPr>
              <p:nvPr/>
            </p:nvSpPr>
            <p:spPr bwMode="auto">
              <a:xfrm rot="-5400000">
                <a:off x="1527" y="2808"/>
                <a:ext cx="47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9307" name="Rectangle 23"/>
              <p:cNvSpPr>
                <a:spLocks noChangeArrowheads="1"/>
              </p:cNvSpPr>
              <p:nvPr/>
            </p:nvSpPr>
            <p:spPr bwMode="auto">
              <a:xfrm>
                <a:off x="884" y="2776"/>
                <a:ext cx="960" cy="5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9308" name="Rectangle 25"/>
              <p:cNvSpPr>
                <a:spLocks noChangeArrowheads="1"/>
              </p:cNvSpPr>
              <p:nvPr/>
            </p:nvSpPr>
            <p:spPr bwMode="auto">
              <a:xfrm>
                <a:off x="934" y="2959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09" name="Line 26"/>
              <p:cNvSpPr>
                <a:spLocks noChangeShapeType="1"/>
              </p:cNvSpPr>
              <p:nvPr/>
            </p:nvSpPr>
            <p:spPr bwMode="auto">
              <a:xfrm>
                <a:off x="984" y="2950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0" name="Line 27"/>
              <p:cNvSpPr>
                <a:spLocks noChangeShapeType="1"/>
              </p:cNvSpPr>
              <p:nvPr/>
            </p:nvSpPr>
            <p:spPr bwMode="auto">
              <a:xfrm>
                <a:off x="980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1" name="Line 28"/>
              <p:cNvSpPr>
                <a:spLocks noChangeShapeType="1"/>
              </p:cNvSpPr>
              <p:nvPr/>
            </p:nvSpPr>
            <p:spPr bwMode="auto">
              <a:xfrm>
                <a:off x="1104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312" name="Rectangle 30"/>
              <p:cNvSpPr>
                <a:spLocks noChangeArrowheads="1"/>
              </p:cNvSpPr>
              <p:nvPr/>
            </p:nvSpPr>
            <p:spPr bwMode="auto">
              <a:xfrm>
                <a:off x="1602" y="2960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13" name="Line 31"/>
              <p:cNvSpPr>
                <a:spLocks noChangeShapeType="1"/>
              </p:cNvSpPr>
              <p:nvPr/>
            </p:nvSpPr>
            <p:spPr bwMode="auto">
              <a:xfrm>
                <a:off x="1644" y="295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4" name="Line 32"/>
              <p:cNvSpPr>
                <a:spLocks noChangeShapeType="1"/>
              </p:cNvSpPr>
              <p:nvPr/>
            </p:nvSpPr>
            <p:spPr bwMode="auto">
              <a:xfrm>
                <a:off x="1646" y="321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5" name="Line 33"/>
              <p:cNvSpPr>
                <a:spLocks noChangeShapeType="1"/>
              </p:cNvSpPr>
              <p:nvPr/>
            </p:nvSpPr>
            <p:spPr bwMode="auto">
              <a:xfrm>
                <a:off x="1756" y="2950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316" name="Rectangle 35"/>
              <p:cNvSpPr>
                <a:spLocks noChangeArrowheads="1"/>
              </p:cNvSpPr>
              <p:nvPr/>
            </p:nvSpPr>
            <p:spPr bwMode="auto">
              <a:xfrm>
                <a:off x="1269" y="295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17" name="Line 36"/>
              <p:cNvSpPr>
                <a:spLocks noChangeShapeType="1"/>
              </p:cNvSpPr>
              <p:nvPr/>
            </p:nvSpPr>
            <p:spPr bwMode="auto">
              <a:xfrm>
                <a:off x="1326" y="295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8" name="Line 37"/>
              <p:cNvSpPr>
                <a:spLocks noChangeShapeType="1"/>
              </p:cNvSpPr>
              <p:nvPr/>
            </p:nvSpPr>
            <p:spPr bwMode="auto">
              <a:xfrm>
                <a:off x="1324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9" name="Line 38"/>
              <p:cNvSpPr>
                <a:spLocks noChangeShapeType="1"/>
              </p:cNvSpPr>
              <p:nvPr/>
            </p:nvSpPr>
            <p:spPr bwMode="auto">
              <a:xfrm>
                <a:off x="1448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3975" name="Rectangle 39"/>
              <p:cNvSpPr>
                <a:spLocks noChangeArrowheads="1"/>
              </p:cNvSpPr>
              <p:nvPr/>
            </p:nvSpPr>
            <p:spPr bwMode="auto">
              <a:xfrm>
                <a:off x="632" y="3024"/>
                <a:ext cx="288" cy="19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-F1</a:t>
                </a:r>
              </a:p>
            </p:txBody>
          </p:sp>
          <p:grpSp>
            <p:nvGrpSpPr>
              <p:cNvPr id="49321" name="Group 40"/>
              <p:cNvGrpSpPr>
                <a:grpSpLocks/>
              </p:cNvGrpSpPr>
              <p:nvPr/>
            </p:nvGrpSpPr>
            <p:grpSpPr bwMode="auto">
              <a:xfrm>
                <a:off x="1844" y="2736"/>
                <a:ext cx="228" cy="716"/>
                <a:chOff x="1652" y="3268"/>
                <a:chExt cx="228" cy="716"/>
              </a:xfrm>
            </p:grpSpPr>
            <p:sp>
              <p:nvSpPr>
                <p:cNvPr id="49322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1796" y="3268"/>
                  <a:ext cx="5" cy="71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 useBgFill="1">
              <p:nvSpPr>
                <p:cNvPr id="49323" name="Oval 42"/>
                <p:cNvSpPr>
                  <a:spLocks noChangeArrowheads="1"/>
                </p:cNvSpPr>
                <p:nvPr/>
              </p:nvSpPr>
              <p:spPr bwMode="auto">
                <a:xfrm>
                  <a:off x="1736" y="3460"/>
                  <a:ext cx="110" cy="249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9324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1799" y="3448"/>
                  <a:ext cx="53" cy="29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3980" name="Rectangle 44"/>
                <p:cNvSpPr>
                  <a:spLocks noChangeArrowheads="1"/>
                </p:cNvSpPr>
                <p:nvPr/>
              </p:nvSpPr>
              <p:spPr bwMode="auto">
                <a:xfrm rot="-5400000">
                  <a:off x="1615" y="3736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14</a:t>
                  </a:r>
                </a:p>
              </p:txBody>
            </p:sp>
            <p:sp>
              <p:nvSpPr>
                <p:cNvPr id="423981" name="Rectangle 45"/>
                <p:cNvSpPr>
                  <a:spLocks noChangeArrowheads="1"/>
                </p:cNvSpPr>
                <p:nvPr/>
              </p:nvSpPr>
              <p:spPr bwMode="auto">
                <a:xfrm rot="-5400000">
                  <a:off x="1623" y="3329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13</a:t>
                  </a:r>
                </a:p>
              </p:txBody>
            </p:sp>
            <p:sp>
              <p:nvSpPr>
                <p:cNvPr id="49327" name="Line 46"/>
                <p:cNvSpPr>
                  <a:spLocks noChangeShapeType="1"/>
                </p:cNvSpPr>
                <p:nvPr/>
              </p:nvSpPr>
              <p:spPr bwMode="auto">
                <a:xfrm>
                  <a:off x="1784" y="346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328" name="Freeform 47"/>
                <p:cNvSpPr>
                  <a:spLocks/>
                </p:cNvSpPr>
                <p:nvPr/>
              </p:nvSpPr>
              <p:spPr bwMode="auto">
                <a:xfrm>
                  <a:off x="1688" y="3556"/>
                  <a:ext cx="144" cy="48"/>
                </a:xfrm>
                <a:custGeom>
                  <a:avLst/>
                  <a:gdLst>
                    <a:gd name="T0" fmla="*/ 144 w 144"/>
                    <a:gd name="T1" fmla="*/ 0 h 48"/>
                    <a:gd name="T2" fmla="*/ 0 w 144"/>
                    <a:gd name="T3" fmla="*/ 0 h 48"/>
                    <a:gd name="T4" fmla="*/ 0 w 144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144"/>
                    <a:gd name="T10" fmla="*/ 0 h 48"/>
                    <a:gd name="T11" fmla="*/ 144 w 144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4" h="48">
                      <a:moveTo>
                        <a:pt x="144" y="0"/>
                      </a:moveTo>
                      <a:lnTo>
                        <a:pt x="0" y="0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329" name="Line 48"/>
                <p:cNvSpPr>
                  <a:spLocks noChangeShapeType="1"/>
                </p:cNvSpPr>
                <p:nvPr/>
              </p:nvSpPr>
              <p:spPr bwMode="auto">
                <a:xfrm>
                  <a:off x="1736" y="3556"/>
                  <a:ext cx="0" cy="4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 useBgFill="1">
          <p:nvSpPr>
            <p:cNvPr id="49241" name="Rectangle 50"/>
            <p:cNvSpPr>
              <a:spLocks noChangeArrowheads="1"/>
            </p:cNvSpPr>
            <p:nvPr/>
          </p:nvSpPr>
          <p:spPr bwMode="auto">
            <a:xfrm>
              <a:off x="930" y="1421"/>
              <a:ext cx="130" cy="249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2" name="Line 51"/>
            <p:cNvSpPr>
              <a:spLocks noChangeShapeType="1"/>
            </p:cNvSpPr>
            <p:nvPr/>
          </p:nvSpPr>
          <p:spPr bwMode="auto">
            <a:xfrm>
              <a:off x="842" y="142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3" name="Rectangle 52"/>
            <p:cNvSpPr>
              <a:spLocks noChangeArrowheads="1"/>
            </p:cNvSpPr>
            <p:nvPr/>
          </p:nvSpPr>
          <p:spPr bwMode="auto">
            <a:xfrm>
              <a:off x="1260" y="1413"/>
              <a:ext cx="130" cy="249"/>
            </a:xfrm>
            <a:prstGeom prst="rect">
              <a:avLst/>
            </a:prstGeom>
            <a:solidFill>
              <a:srgbClr val="667E7D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4" name="Line 53"/>
            <p:cNvSpPr>
              <a:spLocks noChangeShapeType="1"/>
            </p:cNvSpPr>
            <p:nvPr/>
          </p:nvSpPr>
          <p:spPr bwMode="auto">
            <a:xfrm>
              <a:off x="1201" y="1419"/>
              <a:ext cx="132" cy="25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5" name="Rectangle 54"/>
            <p:cNvSpPr>
              <a:spLocks noChangeArrowheads="1"/>
            </p:cNvSpPr>
            <p:nvPr/>
          </p:nvSpPr>
          <p:spPr bwMode="auto">
            <a:xfrm>
              <a:off x="1579" y="1418"/>
              <a:ext cx="131" cy="249"/>
            </a:xfrm>
            <a:prstGeom prst="rect">
              <a:avLst/>
            </a:prstGeom>
            <a:solidFill>
              <a:srgbClr val="667E7D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3991" name="Rectangle 55"/>
            <p:cNvSpPr>
              <a:spLocks noChangeArrowheads="1"/>
            </p:cNvSpPr>
            <p:nvPr/>
          </p:nvSpPr>
          <p:spPr bwMode="auto">
            <a:xfrm rot="-5400000">
              <a:off x="72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23992" name="Rectangle 56"/>
            <p:cNvSpPr>
              <a:spLocks noChangeArrowheads="1"/>
            </p:cNvSpPr>
            <p:nvPr/>
          </p:nvSpPr>
          <p:spPr bwMode="auto">
            <a:xfrm rot="-5400000">
              <a:off x="73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23993" name="Rectangle 57"/>
            <p:cNvSpPr>
              <a:spLocks noChangeArrowheads="1"/>
            </p:cNvSpPr>
            <p:nvPr/>
          </p:nvSpPr>
          <p:spPr bwMode="auto">
            <a:xfrm rot="-5400000">
              <a:off x="1038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423994" name="Rectangle 58"/>
            <p:cNvSpPr>
              <a:spLocks noChangeArrowheads="1"/>
            </p:cNvSpPr>
            <p:nvPr/>
          </p:nvSpPr>
          <p:spPr bwMode="auto">
            <a:xfrm rot="-5400000">
              <a:off x="104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23995" name="Rectangle 59"/>
            <p:cNvSpPr>
              <a:spLocks noChangeArrowheads="1"/>
            </p:cNvSpPr>
            <p:nvPr/>
          </p:nvSpPr>
          <p:spPr bwMode="auto">
            <a:xfrm rot="-5400000">
              <a:off x="135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423996" name="Rectangle 60"/>
            <p:cNvSpPr>
              <a:spLocks noChangeArrowheads="1"/>
            </p:cNvSpPr>
            <p:nvPr/>
          </p:nvSpPr>
          <p:spPr bwMode="auto">
            <a:xfrm rot="-5400000">
              <a:off x="136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9252" name="Rectangle 61"/>
            <p:cNvSpPr>
              <a:spLocks noChangeArrowheads="1"/>
            </p:cNvSpPr>
            <p:nvPr/>
          </p:nvSpPr>
          <p:spPr bwMode="auto">
            <a:xfrm>
              <a:off x="748" y="124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53" name="Line 62"/>
            <p:cNvSpPr>
              <a:spLocks noChangeShapeType="1"/>
            </p:cNvSpPr>
            <p:nvPr/>
          </p:nvSpPr>
          <p:spPr bwMode="auto">
            <a:xfrm>
              <a:off x="620" y="1536"/>
              <a:ext cx="13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4" name="Line 63"/>
            <p:cNvSpPr>
              <a:spLocks noChangeShapeType="1"/>
            </p:cNvSpPr>
            <p:nvPr/>
          </p:nvSpPr>
          <p:spPr bwMode="auto">
            <a:xfrm>
              <a:off x="1519" y="1455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55" name="Line 64"/>
            <p:cNvSpPr>
              <a:spLocks noChangeShapeType="1"/>
            </p:cNvSpPr>
            <p:nvPr/>
          </p:nvSpPr>
          <p:spPr bwMode="auto">
            <a:xfrm>
              <a:off x="918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6" name="Line 65"/>
            <p:cNvSpPr>
              <a:spLocks noChangeShapeType="1"/>
            </p:cNvSpPr>
            <p:nvPr/>
          </p:nvSpPr>
          <p:spPr bwMode="auto">
            <a:xfrm>
              <a:off x="1259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7" name="Line 66"/>
            <p:cNvSpPr>
              <a:spLocks noChangeShapeType="1"/>
            </p:cNvSpPr>
            <p:nvPr/>
          </p:nvSpPr>
          <p:spPr bwMode="auto">
            <a:xfrm>
              <a:off x="1590" y="142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8" name="Rectangle 67"/>
            <p:cNvSpPr>
              <a:spLocks noChangeArrowheads="1"/>
            </p:cNvSpPr>
            <p:nvPr/>
          </p:nvSpPr>
          <p:spPr bwMode="auto">
            <a:xfrm rot="-1716732">
              <a:off x="1527" y="1487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9" name="Rectangle 68"/>
            <p:cNvSpPr>
              <a:spLocks noChangeArrowheads="1"/>
            </p:cNvSpPr>
            <p:nvPr/>
          </p:nvSpPr>
          <p:spPr bwMode="auto">
            <a:xfrm rot="-1716732">
              <a:off x="1210" y="145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0" name="Rectangle 69"/>
            <p:cNvSpPr>
              <a:spLocks noChangeArrowheads="1"/>
            </p:cNvSpPr>
            <p:nvPr/>
          </p:nvSpPr>
          <p:spPr bwMode="auto">
            <a:xfrm rot="-1716732">
              <a:off x="860" y="146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1" name="Line 70"/>
            <p:cNvSpPr>
              <a:spLocks noChangeShapeType="1"/>
            </p:cNvSpPr>
            <p:nvPr/>
          </p:nvSpPr>
          <p:spPr bwMode="auto">
            <a:xfrm>
              <a:off x="563" y="143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2" name="Oval 71"/>
            <p:cNvSpPr>
              <a:spLocks noChangeArrowheads="1"/>
            </p:cNvSpPr>
            <p:nvPr/>
          </p:nvSpPr>
          <p:spPr bwMode="auto">
            <a:xfrm>
              <a:off x="681" y="165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3" name="Line 72"/>
            <p:cNvSpPr>
              <a:spLocks noChangeShapeType="1"/>
            </p:cNvSpPr>
            <p:nvPr/>
          </p:nvSpPr>
          <p:spPr bwMode="auto">
            <a:xfrm>
              <a:off x="2048" y="1208"/>
              <a:ext cx="6" cy="7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4" name="Rectangle 73"/>
            <p:cNvSpPr>
              <a:spLocks noChangeArrowheads="1"/>
            </p:cNvSpPr>
            <p:nvPr/>
          </p:nvSpPr>
          <p:spPr bwMode="auto">
            <a:xfrm>
              <a:off x="1982" y="1414"/>
              <a:ext cx="130" cy="249"/>
            </a:xfrm>
            <a:prstGeom prst="rect">
              <a:avLst/>
            </a:prstGeom>
            <a:solidFill>
              <a:srgbClr val="6B8382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5" name="Line 74"/>
            <p:cNvSpPr>
              <a:spLocks noChangeShapeType="1"/>
            </p:cNvSpPr>
            <p:nvPr/>
          </p:nvSpPr>
          <p:spPr bwMode="auto">
            <a:xfrm>
              <a:off x="1921" y="1451"/>
              <a:ext cx="137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4011" name="Rectangle 75"/>
            <p:cNvSpPr>
              <a:spLocks noChangeArrowheads="1"/>
            </p:cNvSpPr>
            <p:nvPr/>
          </p:nvSpPr>
          <p:spPr bwMode="auto">
            <a:xfrm rot="-5400000">
              <a:off x="1863" y="1657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24012" name="Rectangle 76"/>
            <p:cNvSpPr>
              <a:spLocks noChangeArrowheads="1"/>
            </p:cNvSpPr>
            <p:nvPr/>
          </p:nvSpPr>
          <p:spPr bwMode="auto">
            <a:xfrm rot="-5400000">
              <a:off x="1872" y="1249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24013" name="Rectangle 77"/>
            <p:cNvSpPr>
              <a:spLocks noChangeArrowheads="1"/>
            </p:cNvSpPr>
            <p:nvPr/>
          </p:nvSpPr>
          <p:spPr bwMode="auto">
            <a:xfrm>
              <a:off x="336" y="158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  <p:sp>
          <p:nvSpPr>
            <p:cNvPr id="49269" name="Rectangle 80"/>
            <p:cNvSpPr>
              <a:spLocks noChangeArrowheads="1"/>
            </p:cNvSpPr>
            <p:nvPr/>
          </p:nvSpPr>
          <p:spPr bwMode="auto">
            <a:xfrm>
              <a:off x="876" y="2032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0" name="Line 82"/>
            <p:cNvSpPr>
              <a:spLocks noChangeShapeType="1"/>
            </p:cNvSpPr>
            <p:nvPr/>
          </p:nvSpPr>
          <p:spPr bwMode="auto">
            <a:xfrm flipH="1">
              <a:off x="1980" y="1968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1" name="Rectangle 83"/>
            <p:cNvSpPr>
              <a:spLocks noChangeArrowheads="1"/>
            </p:cNvSpPr>
            <p:nvPr/>
          </p:nvSpPr>
          <p:spPr bwMode="auto">
            <a:xfrm>
              <a:off x="1919" y="2182"/>
              <a:ext cx="110" cy="249"/>
            </a:xfrm>
            <a:prstGeom prst="rect">
              <a:avLst/>
            </a:prstGeom>
            <a:solidFill>
              <a:srgbClr val="828C8C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2" name="Line 84"/>
            <p:cNvSpPr>
              <a:spLocks noChangeShapeType="1"/>
            </p:cNvSpPr>
            <p:nvPr/>
          </p:nvSpPr>
          <p:spPr bwMode="auto">
            <a:xfrm>
              <a:off x="1868" y="2219"/>
              <a:ext cx="115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4021" name="Rectangle 85"/>
            <p:cNvSpPr>
              <a:spLocks noChangeArrowheads="1"/>
            </p:cNvSpPr>
            <p:nvPr/>
          </p:nvSpPr>
          <p:spPr bwMode="auto">
            <a:xfrm rot="-5400000">
              <a:off x="1799" y="243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24022" name="Rectangle 86"/>
            <p:cNvSpPr>
              <a:spLocks noChangeArrowheads="1"/>
            </p:cNvSpPr>
            <p:nvPr/>
          </p:nvSpPr>
          <p:spPr bwMode="auto">
            <a:xfrm rot="-5400000">
              <a:off x="1807" y="202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24023" name="Rectangle 87"/>
            <p:cNvSpPr>
              <a:spLocks noChangeArrowheads="1"/>
            </p:cNvSpPr>
            <p:nvPr/>
          </p:nvSpPr>
          <p:spPr bwMode="auto">
            <a:xfrm>
              <a:off x="432" y="2256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49276" name="Group 287"/>
            <p:cNvGrpSpPr>
              <a:grpSpLocks/>
            </p:cNvGrpSpPr>
            <p:nvPr/>
          </p:nvGrpSpPr>
          <p:grpSpPr bwMode="auto">
            <a:xfrm>
              <a:off x="804" y="2026"/>
              <a:ext cx="244" cy="600"/>
              <a:chOff x="804" y="2026"/>
              <a:chExt cx="244" cy="600"/>
            </a:xfrm>
          </p:grpSpPr>
          <p:sp useBgFill="1">
            <p:nvSpPr>
              <p:cNvPr id="49296" name="Rectangle 89"/>
              <p:cNvSpPr>
                <a:spLocks noChangeArrowheads="1"/>
              </p:cNvSpPr>
              <p:nvPr/>
            </p:nvSpPr>
            <p:spPr bwMode="auto">
              <a:xfrm>
                <a:off x="93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7" name="Line 90"/>
              <p:cNvSpPr>
                <a:spLocks noChangeShapeType="1"/>
              </p:cNvSpPr>
              <p:nvPr/>
            </p:nvSpPr>
            <p:spPr bwMode="auto">
              <a:xfrm>
                <a:off x="864" y="2247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27" name="Rectangle 91"/>
              <p:cNvSpPr>
                <a:spLocks noChangeArrowheads="1"/>
              </p:cNvSpPr>
              <p:nvPr/>
            </p:nvSpPr>
            <p:spPr bwMode="auto">
              <a:xfrm rot="-5400000">
                <a:off x="767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24028" name="Rectangle 92"/>
              <p:cNvSpPr>
                <a:spLocks noChangeArrowheads="1"/>
              </p:cNvSpPr>
              <p:nvPr/>
            </p:nvSpPr>
            <p:spPr bwMode="auto">
              <a:xfrm rot="-5400000">
                <a:off x="775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9300" name="Oval 93"/>
              <p:cNvSpPr>
                <a:spLocks noChangeArrowheads="1"/>
              </p:cNvSpPr>
              <p:nvPr/>
            </p:nvSpPr>
            <p:spPr bwMode="auto">
              <a:xfrm>
                <a:off x="953" y="2180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77" name="Group 288"/>
            <p:cNvGrpSpPr>
              <a:grpSpLocks/>
            </p:cNvGrpSpPr>
            <p:nvPr/>
          </p:nvGrpSpPr>
          <p:grpSpPr bwMode="auto">
            <a:xfrm>
              <a:off x="1139" y="2026"/>
              <a:ext cx="249" cy="600"/>
              <a:chOff x="1139" y="2026"/>
              <a:chExt cx="249" cy="600"/>
            </a:xfrm>
          </p:grpSpPr>
          <p:sp useBgFill="1">
            <p:nvSpPr>
              <p:cNvPr id="49291" name="Rectangle 95"/>
              <p:cNvSpPr>
                <a:spLocks noChangeArrowheads="1"/>
              </p:cNvSpPr>
              <p:nvPr/>
            </p:nvSpPr>
            <p:spPr bwMode="auto">
              <a:xfrm>
                <a:off x="127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2" name="Line 96"/>
              <p:cNvSpPr>
                <a:spLocks noChangeShapeType="1"/>
              </p:cNvSpPr>
              <p:nvPr/>
            </p:nvSpPr>
            <p:spPr bwMode="auto">
              <a:xfrm>
                <a:off x="1208" y="2244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33" name="Rectangle 97"/>
              <p:cNvSpPr>
                <a:spLocks noChangeArrowheads="1"/>
              </p:cNvSpPr>
              <p:nvPr/>
            </p:nvSpPr>
            <p:spPr bwMode="auto">
              <a:xfrm rot="-5400000">
                <a:off x="1102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24034" name="Rectangle 98"/>
              <p:cNvSpPr>
                <a:spLocks noChangeArrowheads="1"/>
              </p:cNvSpPr>
              <p:nvPr/>
            </p:nvSpPr>
            <p:spPr bwMode="auto">
              <a:xfrm rot="-5400000">
                <a:off x="1109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9295" name="Oval 99"/>
              <p:cNvSpPr>
                <a:spLocks noChangeArrowheads="1"/>
              </p:cNvSpPr>
              <p:nvPr/>
            </p:nvSpPr>
            <p:spPr bwMode="auto">
              <a:xfrm>
                <a:off x="1291" y="219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78" name="Group 289"/>
            <p:cNvGrpSpPr>
              <a:grpSpLocks/>
            </p:cNvGrpSpPr>
            <p:nvPr/>
          </p:nvGrpSpPr>
          <p:grpSpPr bwMode="auto">
            <a:xfrm>
              <a:off x="1457" y="2026"/>
              <a:ext cx="255" cy="600"/>
              <a:chOff x="1457" y="2026"/>
              <a:chExt cx="255" cy="600"/>
            </a:xfrm>
          </p:grpSpPr>
          <p:sp useBgFill="1">
            <p:nvSpPr>
              <p:cNvPr id="49286" name="Rectangle 101"/>
              <p:cNvSpPr>
                <a:spLocks noChangeArrowheads="1"/>
              </p:cNvSpPr>
              <p:nvPr/>
            </p:nvSpPr>
            <p:spPr bwMode="auto">
              <a:xfrm>
                <a:off x="1602" y="2258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38" name="Rectangle 102"/>
              <p:cNvSpPr>
                <a:spLocks noChangeArrowheads="1"/>
              </p:cNvSpPr>
              <p:nvPr/>
            </p:nvSpPr>
            <p:spPr bwMode="auto">
              <a:xfrm rot="-5400000">
                <a:off x="1420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24039" name="Rectangle 103"/>
              <p:cNvSpPr>
                <a:spLocks noChangeArrowheads="1"/>
              </p:cNvSpPr>
              <p:nvPr/>
            </p:nvSpPr>
            <p:spPr bwMode="auto">
              <a:xfrm rot="-5400000">
                <a:off x="1427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9289" name="Line 104"/>
              <p:cNvSpPr>
                <a:spLocks noChangeShapeType="1"/>
              </p:cNvSpPr>
              <p:nvPr/>
            </p:nvSpPr>
            <p:spPr bwMode="auto">
              <a:xfrm>
                <a:off x="1540" y="2256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0" name="Oval 105"/>
              <p:cNvSpPr>
                <a:spLocks noChangeArrowheads="1"/>
              </p:cNvSpPr>
              <p:nvPr/>
            </p:nvSpPr>
            <p:spPr bwMode="auto">
              <a:xfrm>
                <a:off x="1612" y="2208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279" name="Line 106"/>
            <p:cNvSpPr>
              <a:spLocks noChangeShapeType="1"/>
            </p:cNvSpPr>
            <p:nvPr/>
          </p:nvSpPr>
          <p:spPr bwMode="auto">
            <a:xfrm>
              <a:off x="912" y="2326"/>
              <a:ext cx="10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280" name="Group 107"/>
            <p:cNvGrpSpPr>
              <a:grpSpLocks/>
            </p:cNvGrpSpPr>
            <p:nvPr/>
          </p:nvGrpSpPr>
          <p:grpSpPr bwMode="auto">
            <a:xfrm>
              <a:off x="992" y="3449"/>
              <a:ext cx="660" cy="672"/>
              <a:chOff x="896" y="3600"/>
              <a:chExt cx="660" cy="672"/>
            </a:xfrm>
          </p:grpSpPr>
          <p:sp>
            <p:nvSpPr>
              <p:cNvPr id="49281" name="Oval 108"/>
              <p:cNvSpPr>
                <a:spLocks noChangeArrowheads="1"/>
              </p:cNvSpPr>
              <p:nvPr/>
            </p:nvSpPr>
            <p:spPr bwMode="auto">
              <a:xfrm>
                <a:off x="960" y="3744"/>
                <a:ext cx="528" cy="528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2" name="Line 109"/>
              <p:cNvSpPr>
                <a:spLocks noChangeShapeType="1"/>
              </p:cNvSpPr>
              <p:nvPr/>
            </p:nvSpPr>
            <p:spPr bwMode="auto">
              <a:xfrm flipH="1">
                <a:off x="1480" y="3828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3" name="Line 110"/>
              <p:cNvSpPr>
                <a:spLocks noChangeShapeType="1"/>
              </p:cNvSpPr>
              <p:nvPr/>
            </p:nvSpPr>
            <p:spPr bwMode="auto">
              <a:xfrm>
                <a:off x="1240" y="3600"/>
                <a:ext cx="0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4" name="Line 111"/>
              <p:cNvSpPr>
                <a:spLocks noChangeShapeType="1"/>
              </p:cNvSpPr>
              <p:nvPr/>
            </p:nvSpPr>
            <p:spPr bwMode="auto">
              <a:xfrm>
                <a:off x="896" y="3832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48" name="Rectangle 112"/>
              <p:cNvSpPr>
                <a:spLocks noChangeArrowheads="1"/>
              </p:cNvSpPr>
              <p:nvPr/>
            </p:nvSpPr>
            <p:spPr bwMode="auto">
              <a:xfrm>
                <a:off x="1076" y="3780"/>
                <a:ext cx="319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lang="fr-FR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M</a:t>
                </a:r>
              </a:p>
              <a:p>
                <a:pPr>
                  <a:buFontTx/>
                  <a:buNone/>
                  <a:defRPr/>
                </a:pPr>
                <a:r>
                  <a:rPr lang="fr-FR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 ~</a:t>
                </a:r>
              </a:p>
            </p:txBody>
          </p:sp>
        </p:grpSp>
      </p:grpSp>
      <p:sp>
        <p:nvSpPr>
          <p:cNvPr id="424197" name="Rectangle 26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427984" y="0"/>
            <a:ext cx="4762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commande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4" name="Group 274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5410200" y="542925"/>
            <a:ext cx="2863850" cy="6315075"/>
            <a:chOff x="3408" y="342"/>
            <a:chExt cx="1804" cy="3978"/>
          </a:xfrm>
        </p:grpSpPr>
        <p:sp>
          <p:nvSpPr>
            <p:cNvPr id="49168" name="Rectangle 116"/>
            <p:cNvSpPr>
              <a:spLocks noChangeArrowheads="1"/>
            </p:cNvSpPr>
            <p:nvPr/>
          </p:nvSpPr>
          <p:spPr bwMode="auto">
            <a:xfrm>
              <a:off x="4440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69" name="Group 269"/>
            <p:cNvGrpSpPr>
              <a:grpSpLocks/>
            </p:cNvGrpSpPr>
            <p:nvPr/>
          </p:nvGrpSpPr>
          <p:grpSpPr bwMode="auto">
            <a:xfrm>
              <a:off x="3710" y="478"/>
              <a:ext cx="1473" cy="3637"/>
              <a:chOff x="3710" y="478"/>
              <a:chExt cx="1473" cy="3637"/>
            </a:xfrm>
          </p:grpSpPr>
          <p:sp>
            <p:nvSpPr>
              <p:cNvPr id="49236" name="Line 119"/>
              <p:cNvSpPr>
                <a:spLocks noChangeShapeType="1"/>
              </p:cNvSpPr>
              <p:nvPr/>
            </p:nvSpPr>
            <p:spPr bwMode="auto">
              <a:xfrm rot="5400000">
                <a:off x="4447" y="-259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37" name="Line 120"/>
              <p:cNvSpPr>
                <a:spLocks noChangeShapeType="1"/>
              </p:cNvSpPr>
              <p:nvPr/>
            </p:nvSpPr>
            <p:spPr bwMode="auto">
              <a:xfrm rot="5400000">
                <a:off x="4447" y="3376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38" name="Line 121"/>
              <p:cNvSpPr>
                <a:spLocks noChangeShapeType="1"/>
              </p:cNvSpPr>
              <p:nvPr/>
            </p:nvSpPr>
            <p:spPr bwMode="auto">
              <a:xfrm rot="5400000">
                <a:off x="2629" y="2297"/>
                <a:ext cx="3637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170" name="Group 263"/>
            <p:cNvGrpSpPr>
              <a:grpSpLocks/>
            </p:cNvGrpSpPr>
            <p:nvPr/>
          </p:nvGrpSpPr>
          <p:grpSpPr bwMode="auto">
            <a:xfrm>
              <a:off x="3504" y="342"/>
              <a:ext cx="767" cy="609"/>
              <a:chOff x="3504" y="342"/>
              <a:chExt cx="767" cy="609"/>
            </a:xfrm>
          </p:grpSpPr>
          <p:grpSp>
            <p:nvGrpSpPr>
              <p:cNvPr id="49228" name="Group 125"/>
              <p:cNvGrpSpPr>
                <a:grpSpLocks/>
              </p:cNvGrpSpPr>
              <p:nvPr/>
            </p:nvGrpSpPr>
            <p:grpSpPr bwMode="auto">
              <a:xfrm>
                <a:off x="4031" y="342"/>
                <a:ext cx="240" cy="329"/>
                <a:chOff x="1872" y="3552"/>
                <a:chExt cx="192" cy="240"/>
              </a:xfrm>
            </p:grpSpPr>
            <p:sp>
              <p:nvSpPr>
                <p:cNvPr id="49234" name="Oval 126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solidFill>
                  <a:srgbClr val="51737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235" name="Line 127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49229" name="Line 128"/>
              <p:cNvSpPr>
                <a:spLocks noChangeShapeType="1"/>
              </p:cNvSpPr>
              <p:nvPr/>
            </p:nvSpPr>
            <p:spPr bwMode="auto">
              <a:xfrm rot="16200000" flipH="1">
                <a:off x="4032" y="662"/>
                <a:ext cx="29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49230" name="Group 129"/>
              <p:cNvGrpSpPr>
                <a:grpSpLocks/>
              </p:cNvGrpSpPr>
              <p:nvPr/>
            </p:nvGrpSpPr>
            <p:grpSpPr bwMode="auto">
              <a:xfrm>
                <a:off x="4072" y="697"/>
                <a:ext cx="192" cy="177"/>
                <a:chOff x="912" y="1392"/>
                <a:chExt cx="192" cy="144"/>
              </a:xfrm>
            </p:grpSpPr>
            <p:sp>
              <p:nvSpPr>
                <p:cNvPr id="49232" name="Line 130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233" name="Oval 131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424068" name="Rectangle 132"/>
              <p:cNvSpPr>
                <a:spLocks noChangeArrowheads="1"/>
              </p:cNvSpPr>
              <p:nvPr/>
            </p:nvSpPr>
            <p:spPr bwMode="auto">
              <a:xfrm>
                <a:off x="3504" y="720"/>
                <a:ext cx="42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Q1</a:t>
                </a:r>
              </a:p>
            </p:txBody>
          </p:sp>
        </p:grpSp>
        <p:sp>
          <p:nvSpPr>
            <p:cNvPr id="424069" name="Rectangle 133"/>
            <p:cNvSpPr>
              <a:spLocks noChangeArrowheads="1"/>
            </p:cNvSpPr>
            <p:nvPr/>
          </p:nvSpPr>
          <p:spPr bwMode="auto">
            <a:xfrm>
              <a:off x="3456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grpSp>
          <p:nvGrpSpPr>
            <p:cNvPr id="49172" name="Group 264"/>
            <p:cNvGrpSpPr>
              <a:grpSpLocks/>
            </p:cNvGrpSpPr>
            <p:nvPr/>
          </p:nvGrpSpPr>
          <p:grpSpPr bwMode="auto">
            <a:xfrm>
              <a:off x="3408" y="361"/>
              <a:ext cx="564" cy="3959"/>
              <a:chOff x="3408" y="361"/>
              <a:chExt cx="564" cy="3959"/>
            </a:xfrm>
          </p:grpSpPr>
          <p:sp>
            <p:nvSpPr>
              <p:cNvPr id="424053" name="Rectangle 117"/>
              <p:cNvSpPr>
                <a:spLocks noChangeArrowheads="1"/>
              </p:cNvSpPr>
              <p:nvPr/>
            </p:nvSpPr>
            <p:spPr bwMode="auto">
              <a:xfrm>
                <a:off x="3552" y="4128"/>
                <a:ext cx="20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N</a:t>
                </a:r>
              </a:p>
            </p:txBody>
          </p:sp>
          <p:sp>
            <p:nvSpPr>
              <p:cNvPr id="49224" name="Rectangle 118"/>
              <p:cNvSpPr>
                <a:spLocks noChangeArrowheads="1"/>
              </p:cNvSpPr>
              <p:nvPr/>
            </p:nvSpPr>
            <p:spPr bwMode="auto">
              <a:xfrm>
                <a:off x="3732" y="432"/>
                <a:ext cx="240" cy="96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58" name="Rectangle 122"/>
              <p:cNvSpPr>
                <a:spLocks noChangeArrowheads="1"/>
              </p:cNvSpPr>
              <p:nvPr/>
            </p:nvSpPr>
            <p:spPr bwMode="auto">
              <a:xfrm>
                <a:off x="3408" y="361"/>
                <a:ext cx="274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  <a:endPara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9226" name="Line 134"/>
              <p:cNvSpPr>
                <a:spLocks noChangeShapeType="1"/>
              </p:cNvSpPr>
              <p:nvPr/>
            </p:nvSpPr>
            <p:spPr bwMode="auto">
              <a:xfrm>
                <a:off x="3780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27" name="Line 135"/>
              <p:cNvSpPr>
                <a:spLocks noChangeShapeType="1"/>
              </p:cNvSpPr>
              <p:nvPr/>
            </p:nvSpPr>
            <p:spPr bwMode="auto">
              <a:xfrm>
                <a:off x="3972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173" name="Group 267"/>
            <p:cNvGrpSpPr>
              <a:grpSpLocks/>
            </p:cNvGrpSpPr>
            <p:nvPr/>
          </p:nvGrpSpPr>
          <p:grpSpPr bwMode="auto">
            <a:xfrm>
              <a:off x="3736" y="2150"/>
              <a:ext cx="802" cy="722"/>
              <a:chOff x="3736" y="2150"/>
              <a:chExt cx="802" cy="722"/>
            </a:xfrm>
          </p:grpSpPr>
          <p:sp>
            <p:nvSpPr>
              <p:cNvPr id="424074" name="Rectangle 138"/>
              <p:cNvSpPr>
                <a:spLocks noChangeArrowheads="1"/>
              </p:cNvSpPr>
              <p:nvPr/>
            </p:nvSpPr>
            <p:spPr bwMode="auto">
              <a:xfrm rot="-5400000">
                <a:off x="4211" y="220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49216" name="Oval 140"/>
              <p:cNvSpPr>
                <a:spLocks noChangeArrowheads="1"/>
              </p:cNvSpPr>
              <p:nvPr/>
            </p:nvSpPr>
            <p:spPr bwMode="auto">
              <a:xfrm>
                <a:off x="4396" y="2434"/>
                <a:ext cx="99" cy="273"/>
              </a:xfrm>
              <a:prstGeom prst="ellipse">
                <a:avLst/>
              </a:prstGeom>
              <a:solidFill>
                <a:srgbClr val="828C8C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17" name="Line 141"/>
              <p:cNvSpPr>
                <a:spLocks noChangeShapeType="1"/>
              </p:cNvSpPr>
              <p:nvPr/>
            </p:nvSpPr>
            <p:spPr bwMode="auto">
              <a:xfrm flipH="1">
                <a:off x="4438" y="2407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18" name="Line 142"/>
              <p:cNvSpPr>
                <a:spLocks noChangeShapeType="1"/>
              </p:cNvSpPr>
              <p:nvPr/>
            </p:nvSpPr>
            <p:spPr bwMode="auto">
              <a:xfrm>
                <a:off x="4437" y="2436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79" name="Rectangle 143"/>
              <p:cNvSpPr>
                <a:spLocks noChangeArrowheads="1"/>
              </p:cNvSpPr>
              <p:nvPr/>
            </p:nvSpPr>
            <p:spPr bwMode="auto">
              <a:xfrm rot="-5400000">
                <a:off x="4204" y="2712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49220" name="Line 144"/>
              <p:cNvSpPr>
                <a:spLocks noChangeShapeType="1"/>
              </p:cNvSpPr>
              <p:nvPr/>
            </p:nvSpPr>
            <p:spPr bwMode="auto">
              <a:xfrm flipH="1">
                <a:off x="4208" y="2530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21" name="Freeform 145"/>
              <p:cNvSpPr>
                <a:spLocks/>
              </p:cNvSpPr>
              <p:nvPr/>
            </p:nvSpPr>
            <p:spPr bwMode="auto">
              <a:xfrm>
                <a:off x="4188" y="241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82" name="Rectangle 146"/>
              <p:cNvSpPr>
                <a:spLocks noChangeArrowheads="1"/>
              </p:cNvSpPr>
              <p:nvPr/>
            </p:nvSpPr>
            <p:spPr bwMode="auto">
              <a:xfrm>
                <a:off x="3736" y="243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49174" name="Group 266"/>
            <p:cNvGrpSpPr>
              <a:grpSpLocks/>
            </p:cNvGrpSpPr>
            <p:nvPr/>
          </p:nvGrpSpPr>
          <p:grpSpPr bwMode="auto">
            <a:xfrm>
              <a:off x="3688" y="1440"/>
              <a:ext cx="858" cy="657"/>
              <a:chOff x="3688" y="1440"/>
              <a:chExt cx="858" cy="657"/>
            </a:xfrm>
          </p:grpSpPr>
          <p:sp>
            <p:nvSpPr>
              <p:cNvPr id="424084" name="Rectangle 148"/>
              <p:cNvSpPr>
                <a:spLocks noChangeArrowheads="1"/>
              </p:cNvSpPr>
              <p:nvPr/>
            </p:nvSpPr>
            <p:spPr bwMode="auto">
              <a:xfrm rot="-5400000">
                <a:off x="4223" y="149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49204" name="Oval 150"/>
              <p:cNvSpPr>
                <a:spLocks noChangeArrowheads="1"/>
              </p:cNvSpPr>
              <p:nvPr/>
            </p:nvSpPr>
            <p:spPr bwMode="auto">
              <a:xfrm>
                <a:off x="4404" y="1659"/>
                <a:ext cx="99" cy="273"/>
              </a:xfrm>
              <a:prstGeom prst="ellipse">
                <a:avLst/>
              </a:prstGeom>
              <a:solidFill>
                <a:srgbClr val="6F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05" name="Line 151"/>
              <p:cNvSpPr>
                <a:spLocks noChangeShapeType="1"/>
              </p:cNvSpPr>
              <p:nvPr/>
            </p:nvSpPr>
            <p:spPr bwMode="auto">
              <a:xfrm flipH="1">
                <a:off x="4446" y="1632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06" name="Line 152"/>
              <p:cNvSpPr>
                <a:spLocks noChangeShapeType="1"/>
              </p:cNvSpPr>
              <p:nvPr/>
            </p:nvSpPr>
            <p:spPr bwMode="auto">
              <a:xfrm>
                <a:off x="4445" y="1661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89" name="Rectangle 153"/>
              <p:cNvSpPr>
                <a:spLocks noChangeArrowheads="1"/>
              </p:cNvSpPr>
              <p:nvPr/>
            </p:nvSpPr>
            <p:spPr bwMode="auto">
              <a:xfrm rot="-5400000">
                <a:off x="4212" y="1937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49208" name="Line 154"/>
              <p:cNvSpPr>
                <a:spLocks noChangeShapeType="1"/>
              </p:cNvSpPr>
              <p:nvPr/>
            </p:nvSpPr>
            <p:spPr bwMode="auto">
              <a:xfrm flipH="1">
                <a:off x="4216" y="1755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91" name="Rectangle 155"/>
              <p:cNvSpPr>
                <a:spLocks noChangeArrowheads="1"/>
              </p:cNvSpPr>
              <p:nvPr/>
            </p:nvSpPr>
            <p:spPr bwMode="auto">
              <a:xfrm>
                <a:off x="3688" y="1632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49210" name="Group 156"/>
              <p:cNvGrpSpPr>
                <a:grpSpLocks/>
              </p:cNvGrpSpPr>
              <p:nvPr/>
            </p:nvGrpSpPr>
            <p:grpSpPr bwMode="auto">
              <a:xfrm>
                <a:off x="4132" y="1608"/>
                <a:ext cx="96" cy="288"/>
                <a:chOff x="960" y="1824"/>
                <a:chExt cx="96" cy="288"/>
              </a:xfrm>
            </p:grpSpPr>
            <p:grpSp>
              <p:nvGrpSpPr>
                <p:cNvPr id="49211" name="Group 157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49213" name="Arc 158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214" name="Arc 159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49212" name="Line 160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49175" name="Group 265"/>
            <p:cNvGrpSpPr>
              <a:grpSpLocks/>
            </p:cNvGrpSpPr>
            <p:nvPr/>
          </p:nvGrpSpPr>
          <p:grpSpPr bwMode="auto">
            <a:xfrm>
              <a:off x="3690" y="768"/>
              <a:ext cx="858" cy="657"/>
              <a:chOff x="3690" y="768"/>
              <a:chExt cx="858" cy="657"/>
            </a:xfrm>
          </p:grpSpPr>
          <p:sp>
            <p:nvSpPr>
              <p:cNvPr id="424098" name="Rectangle 162"/>
              <p:cNvSpPr>
                <a:spLocks noChangeArrowheads="1"/>
              </p:cNvSpPr>
              <p:nvPr/>
            </p:nvSpPr>
            <p:spPr bwMode="auto">
              <a:xfrm rot="-5400000">
                <a:off x="4225" y="821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sp>
            <p:nvSpPr>
              <p:cNvPr id="49196" name="Oval 164"/>
              <p:cNvSpPr>
                <a:spLocks noChangeArrowheads="1"/>
              </p:cNvSpPr>
              <p:nvPr/>
            </p:nvSpPr>
            <p:spPr bwMode="auto">
              <a:xfrm>
                <a:off x="4406" y="987"/>
                <a:ext cx="99" cy="273"/>
              </a:xfrm>
              <a:prstGeom prst="ellipse">
                <a:avLst/>
              </a:prstGeom>
              <a:solidFill>
                <a:srgbClr val="627E7D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197" name="Line 165"/>
              <p:cNvSpPr>
                <a:spLocks noChangeShapeType="1"/>
              </p:cNvSpPr>
              <p:nvPr/>
            </p:nvSpPr>
            <p:spPr bwMode="auto">
              <a:xfrm flipH="1">
                <a:off x="4448" y="960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198" name="Line 166"/>
              <p:cNvSpPr>
                <a:spLocks noChangeShapeType="1"/>
              </p:cNvSpPr>
              <p:nvPr/>
            </p:nvSpPr>
            <p:spPr bwMode="auto">
              <a:xfrm>
                <a:off x="4447" y="989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103" name="Rectangle 167"/>
              <p:cNvSpPr>
                <a:spLocks noChangeArrowheads="1"/>
              </p:cNvSpPr>
              <p:nvPr/>
            </p:nvSpPr>
            <p:spPr bwMode="auto">
              <a:xfrm rot="-5400000">
                <a:off x="4214" y="1265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49200" name="Line 168"/>
              <p:cNvSpPr>
                <a:spLocks noChangeShapeType="1"/>
              </p:cNvSpPr>
              <p:nvPr/>
            </p:nvSpPr>
            <p:spPr bwMode="auto">
              <a:xfrm flipH="1">
                <a:off x="4218" y="1083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105" name="Rectangle 169"/>
              <p:cNvSpPr>
                <a:spLocks noChangeArrowheads="1"/>
              </p:cNvSpPr>
              <p:nvPr/>
            </p:nvSpPr>
            <p:spPr bwMode="auto">
              <a:xfrm>
                <a:off x="3690" y="960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49202" name="Freeform 170"/>
              <p:cNvSpPr>
                <a:spLocks/>
              </p:cNvSpPr>
              <p:nvPr/>
            </p:nvSpPr>
            <p:spPr bwMode="auto">
              <a:xfrm>
                <a:off x="4086" y="1080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176" name="Line 171"/>
            <p:cNvSpPr>
              <a:spLocks noChangeShapeType="1"/>
            </p:cNvSpPr>
            <p:nvPr/>
          </p:nvSpPr>
          <p:spPr bwMode="auto">
            <a:xfrm>
              <a:off x="4174" y="1084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77" name="Group 268"/>
            <p:cNvGrpSpPr>
              <a:grpSpLocks/>
            </p:cNvGrpSpPr>
            <p:nvPr/>
          </p:nvGrpSpPr>
          <p:grpSpPr bwMode="auto">
            <a:xfrm>
              <a:off x="3744" y="3019"/>
              <a:ext cx="812" cy="273"/>
              <a:chOff x="3744" y="3019"/>
              <a:chExt cx="812" cy="273"/>
            </a:xfrm>
          </p:grpSpPr>
          <p:sp>
            <p:nvSpPr>
              <p:cNvPr id="424119" name="Rectangle 183"/>
              <p:cNvSpPr>
                <a:spLocks noChangeArrowheads="1"/>
              </p:cNvSpPr>
              <p:nvPr/>
            </p:nvSpPr>
            <p:spPr bwMode="auto">
              <a:xfrm>
                <a:off x="3744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sp>
            <p:nvSpPr>
              <p:cNvPr id="49191" name="Oval 185"/>
              <p:cNvSpPr>
                <a:spLocks noChangeArrowheads="1"/>
              </p:cNvSpPr>
              <p:nvPr/>
            </p:nvSpPr>
            <p:spPr bwMode="auto">
              <a:xfrm rot="5400000">
                <a:off x="4302" y="3006"/>
                <a:ext cx="240" cy="268"/>
              </a:xfrm>
              <a:prstGeom prst="ellips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2" name="Line 186"/>
              <p:cNvSpPr>
                <a:spLocks noChangeShapeType="1"/>
              </p:cNvSpPr>
              <p:nvPr/>
            </p:nvSpPr>
            <p:spPr bwMode="auto">
              <a:xfrm rot="5400000" flipH="1">
                <a:off x="4274" y="3085"/>
                <a:ext cx="240" cy="107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3" name="Line 187"/>
              <p:cNvSpPr>
                <a:spLocks noChangeShapeType="1"/>
              </p:cNvSpPr>
              <p:nvPr/>
            </p:nvSpPr>
            <p:spPr bwMode="auto">
              <a:xfrm flipH="1">
                <a:off x="4176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4" name="Freeform 188"/>
              <p:cNvSpPr>
                <a:spLocks/>
              </p:cNvSpPr>
              <p:nvPr/>
            </p:nvSpPr>
            <p:spPr bwMode="auto">
              <a:xfrm>
                <a:off x="4168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24117" name="Rectangle 181"/>
            <p:cNvSpPr>
              <a:spLocks noChangeArrowheads="1"/>
            </p:cNvSpPr>
            <p:nvPr/>
          </p:nvSpPr>
          <p:spPr bwMode="auto">
            <a:xfrm>
              <a:off x="4451" y="2976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  <p:grpSp>
          <p:nvGrpSpPr>
            <p:cNvPr id="49179" name="Group 272"/>
            <p:cNvGrpSpPr>
              <a:grpSpLocks/>
            </p:cNvGrpSpPr>
            <p:nvPr/>
          </p:nvGrpSpPr>
          <p:grpSpPr bwMode="auto">
            <a:xfrm>
              <a:off x="4928" y="2964"/>
              <a:ext cx="284" cy="240"/>
              <a:chOff x="4928" y="2964"/>
              <a:chExt cx="284" cy="240"/>
            </a:xfrm>
          </p:grpSpPr>
          <p:sp>
            <p:nvSpPr>
              <p:cNvPr id="49188" name="Oval 179"/>
              <p:cNvSpPr>
                <a:spLocks noChangeArrowheads="1"/>
              </p:cNvSpPr>
              <p:nvPr/>
            </p:nvSpPr>
            <p:spPr bwMode="auto">
              <a:xfrm rot="5400000">
                <a:off x="4942" y="2950"/>
                <a:ext cx="240" cy="268"/>
              </a:xfrm>
              <a:prstGeom prst="ellips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189" name="AutoShape 270"/>
              <p:cNvSpPr>
                <a:spLocks noChangeArrowheads="1"/>
              </p:cNvSpPr>
              <p:nvPr/>
            </p:nvSpPr>
            <p:spPr bwMode="auto">
              <a:xfrm flipH="1">
                <a:off x="5020" y="3012"/>
                <a:ext cx="192" cy="192"/>
              </a:xfrm>
              <a:prstGeom prst="rtTriangl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180" name="Line 180"/>
            <p:cNvSpPr>
              <a:spLocks noChangeShapeType="1"/>
            </p:cNvSpPr>
            <p:nvPr/>
          </p:nvSpPr>
          <p:spPr bwMode="auto">
            <a:xfrm rot="5400000" flipH="1">
              <a:off x="4906" y="3029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81" name="Group 273"/>
            <p:cNvGrpSpPr>
              <a:grpSpLocks/>
            </p:cNvGrpSpPr>
            <p:nvPr/>
          </p:nvGrpSpPr>
          <p:grpSpPr bwMode="auto">
            <a:xfrm>
              <a:off x="3696" y="3360"/>
              <a:ext cx="961" cy="835"/>
              <a:chOff x="3696" y="3360"/>
              <a:chExt cx="961" cy="835"/>
            </a:xfrm>
          </p:grpSpPr>
          <p:grpSp>
            <p:nvGrpSpPr>
              <p:cNvPr id="49182" name="Group 172"/>
              <p:cNvGrpSpPr>
                <a:grpSpLocks/>
              </p:cNvGrpSpPr>
              <p:nvPr/>
            </p:nvGrpSpPr>
            <p:grpSpPr bwMode="auto">
              <a:xfrm>
                <a:off x="3696" y="3360"/>
                <a:ext cx="961" cy="835"/>
                <a:chOff x="768" y="3216"/>
                <a:chExt cx="961" cy="835"/>
              </a:xfrm>
            </p:grpSpPr>
            <p:sp useBgFill="1">
              <p:nvSpPr>
                <p:cNvPr id="49184" name="Rectangle 17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24110" name="Rectangle 17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424111" name="Rectangle 17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424112" name="Rectangle 17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  <p:sp>
            <p:nvSpPr>
              <p:cNvPr id="49183" name="AutoShape 271"/>
              <p:cNvSpPr>
                <a:spLocks noChangeArrowheads="1"/>
              </p:cNvSpPr>
              <p:nvPr/>
            </p:nvSpPr>
            <p:spPr bwMode="auto">
              <a:xfrm rot="10800000" flipH="1">
                <a:off x="4288" y="3716"/>
                <a:ext cx="192" cy="192"/>
              </a:xfrm>
              <a:prstGeom prst="rtTriangl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424218" name="Oval 28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33400" y="1828800"/>
            <a:ext cx="2971800" cy="1365250"/>
          </a:xfrm>
          <a:prstGeom prst="ellipse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9" name="Oval 28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149217">
            <a:off x="5638800" y="457200"/>
            <a:ext cx="1676400" cy="971550"/>
          </a:xfrm>
          <a:prstGeom prst="ellipse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94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424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75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75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"/>
                                        <p:tgtEl>
                                          <p:spTgt spid="424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975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75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975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2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475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2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2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214" grpId="0" animBg="1"/>
      <p:bldP spid="424215" grpId="0" animBg="1"/>
      <p:bldP spid="424216" grpId="0" animBg="1"/>
      <p:bldP spid="424217" grpId="0" animBg="1"/>
      <p:bldP spid="424211" grpId="0" animBg="1"/>
      <p:bldP spid="424212" grpId="0" animBg="1"/>
      <p:bldP spid="424213" grpId="0" animBg="1"/>
      <p:bldP spid="424014" grpId="0" autoUpdateAnimBg="0"/>
      <p:bldP spid="424197" grpId="0" autoUpdateAnimBg="0"/>
      <p:bldP spid="424218" grpId="0" animBg="1"/>
      <p:bldP spid="4242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6" name="Rectangle 4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b="1" u="sng" dirty="0" smtClean="0"/>
              <a:t>Schéma de puissance</a:t>
            </a:r>
            <a:endParaRPr lang="fr-FR" dirty="0" smtClean="0"/>
          </a:p>
        </p:txBody>
      </p:sp>
      <p:sp>
        <p:nvSpPr>
          <p:cNvPr id="346117" name="Rectangle 5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Objectif.</a:t>
            </a:r>
          </a:p>
          <a:p>
            <a:pPr>
              <a:defRPr/>
            </a:pPr>
            <a:r>
              <a:rPr lang="fr-FR" dirty="0" smtClean="0"/>
              <a:t>Les éléments de base.</a:t>
            </a:r>
          </a:p>
          <a:p>
            <a:pPr>
              <a:defRPr/>
            </a:pPr>
            <a:r>
              <a:rPr lang="fr-FR" dirty="0" smtClean="0"/>
              <a:t>Schéma de puissance démarrage direct moteur asynchrone triphasé « MAS ».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6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6" grpId="0" autoUpdateAnimBg="0"/>
      <p:bldP spid="346117" grpId="0" uiExpand="1" build="p" autoUpdateAnimBg="0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3" name="AutoShap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0375" y="898525"/>
            <a:ext cx="8550275" cy="2085796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D1D105"/>
              </a:gs>
              <a:gs pos="100000">
                <a:srgbClr val="C74C0F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Acheminer l’énergie électrique jusqu’aux « Actionneurs » dont le rôle sera de convertir cette énergie électrique en énergie nécessaire à la fonction du système (mécanique, thermique, ….)</a:t>
            </a:r>
            <a:endParaRPr kumimoji="0" lang="fr-FR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9362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300" y="0"/>
            <a:ext cx="9677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Objectif du schéma de puissance</a:t>
            </a:r>
            <a:endParaRPr lang="fr-FR" sz="42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9364" name="AutoShap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60375" y="3143250"/>
            <a:ext cx="8572500" cy="3558123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Contacteurs sont les éléments principaux de cette fonction. Leur bobine sera actionnée dans le schéma de commande, leurs contacts auxiliaires serviront à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l’élaboration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la logique de commande, par contre leurs contacts de puissance serviront à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l’activation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des actionneurs (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moteurs, résistance,…).</a:t>
            </a:r>
            <a:endParaRPr kumimoji="0" lang="fr-FR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9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9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3" grpId="0" animBg="1" autoUpdateAnimBg="0"/>
      <p:bldP spid="399362" grpId="0" autoUpdateAnimBg="0"/>
      <p:bldP spid="39936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8" name="Rectangle 4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0" y="0"/>
            <a:ext cx="5791200" cy="685800"/>
          </a:xfrm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fr-FR" sz="3200" b="1" dirty="0" smtClean="0"/>
              <a:t>« démarrage direct MAS ».</a:t>
            </a:r>
          </a:p>
        </p:txBody>
      </p:sp>
      <p:sp>
        <p:nvSpPr>
          <p:cNvPr id="292871" name="Rectangle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388" y="120650"/>
            <a:ext cx="8991600" cy="1066800"/>
          </a:xfrm>
          <a:prstGeom prst="rect">
            <a:avLst/>
          </a:prstGeom>
          <a:gradFill rotWithShape="0">
            <a:gsLst>
              <a:gs pos="0">
                <a:srgbClr val="E19951"/>
              </a:gs>
              <a:gs pos="100000">
                <a:srgbClr val="E19951">
                  <a:gamma/>
                  <a:shade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E19951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élaborer un circuit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puissance, il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faut tenir compte : du récepteur,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des caractéristiques du réseau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d’alimentation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des protections nécessaires,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et du type de fonctionnement désiré en relation avec le schéma de commande.</a:t>
            </a:r>
          </a:p>
        </p:txBody>
      </p:sp>
      <p:sp>
        <p:nvSpPr>
          <p:cNvPr id="292906" name="AutoShape 4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52800" y="1066800"/>
            <a:ext cx="5486400" cy="1295400"/>
          </a:xfrm>
          <a:prstGeom prst="leftArrow">
            <a:avLst>
              <a:gd name="adj1" fmla="val 50000"/>
              <a:gd name="adj2" fmla="val 105882"/>
            </a:avLst>
          </a:prstGeom>
          <a:gradFill flip="none" rotWithShape="1">
            <a:gsLst>
              <a:gs pos="0">
                <a:srgbClr val="0000FF">
                  <a:lumMod val="44000"/>
                  <a:lumOff val="56000"/>
                </a:srgbClr>
              </a:gs>
              <a:gs pos="100000">
                <a:srgbClr val="0000FF">
                  <a:gamma/>
                  <a:shade val="45882"/>
                  <a:invGamma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(triphasée)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récepteurs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du circuit de puissance.</a:t>
            </a:r>
            <a:endParaRPr kumimoji="0" lang="fr-FR" dirty="0"/>
          </a:p>
        </p:txBody>
      </p:sp>
      <p:grpSp>
        <p:nvGrpSpPr>
          <p:cNvPr id="2" name="Group 208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81000" y="1154113"/>
            <a:ext cx="2719388" cy="4941887"/>
            <a:chOff x="144" y="727"/>
            <a:chExt cx="1713" cy="3113"/>
          </a:xfrm>
        </p:grpSpPr>
        <p:sp>
          <p:nvSpPr>
            <p:cNvPr id="48239" name="Line 11"/>
            <p:cNvSpPr>
              <a:spLocks noChangeShapeType="1"/>
            </p:cNvSpPr>
            <p:nvPr/>
          </p:nvSpPr>
          <p:spPr bwMode="auto">
            <a:xfrm rot="5400000">
              <a:off x="-675" y="2366"/>
              <a:ext cx="2949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8240" name="Group 191"/>
            <p:cNvGrpSpPr>
              <a:grpSpLocks/>
            </p:cNvGrpSpPr>
            <p:nvPr/>
          </p:nvGrpSpPr>
          <p:grpSpPr bwMode="auto">
            <a:xfrm>
              <a:off x="144" y="727"/>
              <a:ext cx="1713" cy="542"/>
              <a:chOff x="432" y="1657"/>
              <a:chExt cx="1713" cy="542"/>
            </a:xfrm>
          </p:grpSpPr>
          <p:grpSp>
            <p:nvGrpSpPr>
              <p:cNvPr id="48243" name="Group 92"/>
              <p:cNvGrpSpPr>
                <a:grpSpLocks/>
              </p:cNvGrpSpPr>
              <p:nvPr/>
            </p:nvGrpSpPr>
            <p:grpSpPr bwMode="auto">
              <a:xfrm>
                <a:off x="432" y="1657"/>
                <a:ext cx="1713" cy="192"/>
                <a:chOff x="432" y="1657"/>
                <a:chExt cx="1713" cy="192"/>
              </a:xfrm>
            </p:grpSpPr>
            <p:sp>
              <p:nvSpPr>
                <p:cNvPr id="48250" name="Line 88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08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92953" name="Rectangle 89"/>
                <p:cNvSpPr>
                  <a:spLocks noChangeArrowheads="1"/>
                </p:cNvSpPr>
                <p:nvPr/>
              </p:nvSpPr>
              <p:spPr bwMode="auto">
                <a:xfrm>
                  <a:off x="432" y="165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L1</a:t>
                  </a:r>
                </a:p>
              </p:txBody>
            </p:sp>
          </p:grpSp>
          <p:grpSp>
            <p:nvGrpSpPr>
              <p:cNvPr id="48244" name="Group 95"/>
              <p:cNvGrpSpPr>
                <a:grpSpLocks/>
              </p:cNvGrpSpPr>
              <p:nvPr/>
            </p:nvGrpSpPr>
            <p:grpSpPr bwMode="auto">
              <a:xfrm>
                <a:off x="432" y="2007"/>
                <a:ext cx="1713" cy="192"/>
                <a:chOff x="432" y="2007"/>
                <a:chExt cx="1713" cy="192"/>
              </a:xfrm>
            </p:grpSpPr>
            <p:sp>
              <p:nvSpPr>
                <p:cNvPr id="292881" name="Rectangle 17"/>
                <p:cNvSpPr>
                  <a:spLocks noChangeArrowheads="1"/>
                </p:cNvSpPr>
                <p:nvPr/>
              </p:nvSpPr>
              <p:spPr bwMode="auto">
                <a:xfrm>
                  <a:off x="432" y="200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L3</a:t>
                  </a:r>
                </a:p>
              </p:txBody>
            </p:sp>
            <p:sp>
              <p:nvSpPr>
                <p:cNvPr id="48249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43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48245" name="Group 94"/>
              <p:cNvGrpSpPr>
                <a:grpSpLocks/>
              </p:cNvGrpSpPr>
              <p:nvPr/>
            </p:nvGrpSpPr>
            <p:grpSpPr bwMode="auto">
              <a:xfrm>
                <a:off x="432" y="1832"/>
                <a:ext cx="1713" cy="192"/>
                <a:chOff x="432" y="1849"/>
                <a:chExt cx="1713" cy="192"/>
              </a:xfrm>
            </p:grpSpPr>
            <p:sp>
              <p:nvSpPr>
                <p:cNvPr id="48246" name="Line 90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27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92955" name="Rectangle 91"/>
                <p:cNvSpPr>
                  <a:spLocks noChangeArrowheads="1"/>
                </p:cNvSpPr>
                <p:nvPr/>
              </p:nvSpPr>
              <p:spPr bwMode="auto">
                <a:xfrm>
                  <a:off x="432" y="1849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L2</a:t>
                  </a:r>
                </a:p>
              </p:txBody>
            </p:sp>
          </p:grpSp>
        </p:grpSp>
        <p:sp>
          <p:nvSpPr>
            <p:cNvPr id="48241" name="Line 96"/>
            <p:cNvSpPr>
              <a:spLocks noChangeShapeType="1"/>
            </p:cNvSpPr>
            <p:nvPr/>
          </p:nvSpPr>
          <p:spPr bwMode="auto">
            <a:xfrm rot="5400000">
              <a:off x="-134" y="2357"/>
              <a:ext cx="2556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242" name="Line 97"/>
            <p:cNvSpPr>
              <a:spLocks noChangeShapeType="1"/>
            </p:cNvSpPr>
            <p:nvPr/>
          </p:nvSpPr>
          <p:spPr bwMode="auto">
            <a:xfrm rot="5400000">
              <a:off x="162" y="2533"/>
              <a:ext cx="2604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" name="Group 20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850900" y="4583113"/>
            <a:ext cx="2286000" cy="1136650"/>
            <a:chOff x="440" y="3268"/>
            <a:chExt cx="1440" cy="716"/>
          </a:xfrm>
        </p:grpSpPr>
        <p:sp>
          <p:nvSpPr>
            <p:cNvPr id="292969" name="Rectangle 105"/>
            <p:cNvSpPr>
              <a:spLocks noChangeArrowheads="1"/>
            </p:cNvSpPr>
            <p:nvPr/>
          </p:nvSpPr>
          <p:spPr bwMode="auto">
            <a:xfrm rot="-5400000">
              <a:off x="65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92970" name="Rectangle 106"/>
            <p:cNvSpPr>
              <a:spLocks noChangeArrowheads="1"/>
            </p:cNvSpPr>
            <p:nvPr/>
          </p:nvSpPr>
          <p:spPr bwMode="auto">
            <a:xfrm rot="-5400000">
              <a:off x="659" y="3339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2971" name="Rectangle 107"/>
            <p:cNvSpPr>
              <a:spLocks noChangeArrowheads="1"/>
            </p:cNvSpPr>
            <p:nvPr/>
          </p:nvSpPr>
          <p:spPr bwMode="auto">
            <a:xfrm rot="-5400000">
              <a:off x="991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2972" name="Rectangle 108"/>
            <p:cNvSpPr>
              <a:spLocks noChangeArrowheads="1"/>
            </p:cNvSpPr>
            <p:nvPr/>
          </p:nvSpPr>
          <p:spPr bwMode="auto">
            <a:xfrm rot="-5400000">
              <a:off x="991" y="3331"/>
              <a:ext cx="6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92973" name="Rectangle 109"/>
            <p:cNvSpPr>
              <a:spLocks noChangeArrowheads="1"/>
            </p:cNvSpPr>
            <p:nvPr/>
          </p:nvSpPr>
          <p:spPr bwMode="auto">
            <a:xfrm rot="-5400000">
              <a:off x="134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92974" name="Rectangle 110"/>
            <p:cNvSpPr>
              <a:spLocks noChangeArrowheads="1"/>
            </p:cNvSpPr>
            <p:nvPr/>
          </p:nvSpPr>
          <p:spPr bwMode="auto">
            <a:xfrm rot="-5400000">
              <a:off x="1336" y="3339"/>
              <a:ext cx="47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8213" name="Rectangle 111"/>
            <p:cNvSpPr>
              <a:spLocks noChangeArrowheads="1"/>
            </p:cNvSpPr>
            <p:nvPr/>
          </p:nvSpPr>
          <p:spPr bwMode="auto">
            <a:xfrm>
              <a:off x="692" y="3308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8214" name="Group 201"/>
            <p:cNvGrpSpPr>
              <a:grpSpLocks/>
            </p:cNvGrpSpPr>
            <p:nvPr/>
          </p:nvGrpSpPr>
          <p:grpSpPr bwMode="auto">
            <a:xfrm>
              <a:off x="742" y="3475"/>
              <a:ext cx="176" cy="275"/>
              <a:chOff x="742" y="3477"/>
              <a:chExt cx="176" cy="275"/>
            </a:xfrm>
          </p:grpSpPr>
          <p:sp useBgFill="1">
            <p:nvSpPr>
              <p:cNvPr id="48235" name="Oval 100"/>
              <p:cNvSpPr>
                <a:spLocks noChangeArrowheads="1"/>
              </p:cNvSpPr>
              <p:nvPr/>
            </p:nvSpPr>
            <p:spPr bwMode="auto">
              <a:xfrm>
                <a:off x="742" y="3493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36" name="Line 112"/>
              <p:cNvSpPr>
                <a:spLocks noChangeShapeType="1"/>
              </p:cNvSpPr>
              <p:nvPr/>
            </p:nvSpPr>
            <p:spPr bwMode="auto">
              <a:xfrm>
                <a:off x="792" y="3484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7" name="Line 120"/>
              <p:cNvSpPr>
                <a:spLocks noChangeShapeType="1"/>
              </p:cNvSpPr>
              <p:nvPr/>
            </p:nvSpPr>
            <p:spPr bwMode="auto">
              <a:xfrm>
                <a:off x="788" y="374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8" name="Line 123"/>
              <p:cNvSpPr>
                <a:spLocks noChangeShapeType="1"/>
              </p:cNvSpPr>
              <p:nvPr/>
            </p:nvSpPr>
            <p:spPr bwMode="auto">
              <a:xfrm>
                <a:off x="912" y="3477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215" name="Group 203"/>
            <p:cNvGrpSpPr>
              <a:grpSpLocks/>
            </p:cNvGrpSpPr>
            <p:nvPr/>
          </p:nvGrpSpPr>
          <p:grpSpPr bwMode="auto">
            <a:xfrm>
              <a:off x="1410" y="3482"/>
              <a:ext cx="164" cy="260"/>
              <a:chOff x="1410" y="3476"/>
              <a:chExt cx="164" cy="260"/>
            </a:xfrm>
          </p:grpSpPr>
          <p:sp useBgFill="1">
            <p:nvSpPr>
              <p:cNvPr id="48231" name="Oval 104"/>
              <p:cNvSpPr>
                <a:spLocks noChangeArrowheads="1"/>
              </p:cNvSpPr>
              <p:nvPr/>
            </p:nvSpPr>
            <p:spPr bwMode="auto">
              <a:xfrm>
                <a:off x="1410" y="348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32" name="Line 114"/>
              <p:cNvSpPr>
                <a:spLocks noChangeShapeType="1"/>
              </p:cNvSpPr>
              <p:nvPr/>
            </p:nvSpPr>
            <p:spPr bwMode="auto">
              <a:xfrm>
                <a:off x="1452" y="348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3" name="Line 122"/>
              <p:cNvSpPr>
                <a:spLocks noChangeShapeType="1"/>
              </p:cNvSpPr>
              <p:nvPr/>
            </p:nvSpPr>
            <p:spPr bwMode="auto">
              <a:xfrm>
                <a:off x="1454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4" name="Line 124"/>
              <p:cNvSpPr>
                <a:spLocks noChangeShapeType="1"/>
              </p:cNvSpPr>
              <p:nvPr/>
            </p:nvSpPr>
            <p:spPr bwMode="auto">
              <a:xfrm>
                <a:off x="1564" y="3476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216" name="Group 202"/>
            <p:cNvGrpSpPr>
              <a:grpSpLocks/>
            </p:cNvGrpSpPr>
            <p:nvPr/>
          </p:nvGrpSpPr>
          <p:grpSpPr bwMode="auto">
            <a:xfrm>
              <a:off x="1077" y="3475"/>
              <a:ext cx="189" cy="275"/>
              <a:chOff x="1077" y="3473"/>
              <a:chExt cx="189" cy="275"/>
            </a:xfrm>
          </p:grpSpPr>
          <p:sp useBgFill="1">
            <p:nvSpPr>
              <p:cNvPr id="48227" name="Oval 102"/>
              <p:cNvSpPr>
                <a:spLocks noChangeArrowheads="1"/>
              </p:cNvSpPr>
              <p:nvPr/>
            </p:nvSpPr>
            <p:spPr bwMode="auto">
              <a:xfrm>
                <a:off x="1077" y="3481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28" name="Line 113"/>
              <p:cNvSpPr>
                <a:spLocks noChangeShapeType="1"/>
              </p:cNvSpPr>
              <p:nvPr/>
            </p:nvSpPr>
            <p:spPr bwMode="auto">
              <a:xfrm>
                <a:off x="1134" y="348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9" name="Line 121"/>
              <p:cNvSpPr>
                <a:spLocks noChangeShapeType="1"/>
              </p:cNvSpPr>
              <p:nvPr/>
            </p:nvSpPr>
            <p:spPr bwMode="auto">
              <a:xfrm>
                <a:off x="1132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0" name="Line 125"/>
              <p:cNvSpPr>
                <a:spLocks noChangeShapeType="1"/>
              </p:cNvSpPr>
              <p:nvPr/>
            </p:nvSpPr>
            <p:spPr bwMode="auto">
              <a:xfrm>
                <a:off x="1256" y="347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92991" name="Rectangle 127"/>
            <p:cNvSpPr>
              <a:spLocks noChangeArrowheads="1"/>
            </p:cNvSpPr>
            <p:nvPr/>
          </p:nvSpPr>
          <p:spPr bwMode="auto">
            <a:xfrm>
              <a:off x="440" y="3556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-F1</a:t>
              </a:r>
            </a:p>
          </p:txBody>
        </p:sp>
        <p:grpSp>
          <p:nvGrpSpPr>
            <p:cNvPr id="48218" name="Group 204"/>
            <p:cNvGrpSpPr>
              <a:grpSpLocks/>
            </p:cNvGrpSpPr>
            <p:nvPr/>
          </p:nvGrpSpPr>
          <p:grpSpPr bwMode="auto">
            <a:xfrm>
              <a:off x="1652" y="3268"/>
              <a:ext cx="228" cy="716"/>
              <a:chOff x="1652" y="3268"/>
              <a:chExt cx="228" cy="716"/>
            </a:xfrm>
          </p:grpSpPr>
          <p:sp>
            <p:nvSpPr>
              <p:cNvPr id="48219" name="Line 115"/>
              <p:cNvSpPr>
                <a:spLocks noChangeShapeType="1"/>
              </p:cNvSpPr>
              <p:nvPr/>
            </p:nvSpPr>
            <p:spPr bwMode="auto">
              <a:xfrm flipH="1">
                <a:off x="1796" y="3268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8220" name="Oval 116"/>
              <p:cNvSpPr>
                <a:spLocks noChangeArrowheads="1"/>
              </p:cNvSpPr>
              <p:nvPr/>
            </p:nvSpPr>
            <p:spPr bwMode="auto">
              <a:xfrm>
                <a:off x="1736" y="3460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21" name="Line 117"/>
              <p:cNvSpPr>
                <a:spLocks noChangeShapeType="1"/>
              </p:cNvSpPr>
              <p:nvPr/>
            </p:nvSpPr>
            <p:spPr bwMode="auto">
              <a:xfrm flipH="1">
                <a:off x="1799" y="3448"/>
                <a:ext cx="53" cy="29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2982" name="Rectangle 118"/>
              <p:cNvSpPr>
                <a:spLocks noChangeArrowheads="1"/>
              </p:cNvSpPr>
              <p:nvPr/>
            </p:nvSpPr>
            <p:spPr bwMode="auto">
              <a:xfrm rot="-5400000">
                <a:off x="1615" y="37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  <a:endParaRPr lang="fr-FR" sz="1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292983" name="Rectangle 119"/>
              <p:cNvSpPr>
                <a:spLocks noChangeArrowheads="1"/>
              </p:cNvSpPr>
              <p:nvPr/>
            </p:nvSpPr>
            <p:spPr bwMode="auto">
              <a:xfrm rot="-5400000">
                <a:off x="1623" y="332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  <a:endParaRPr lang="fr-FR" sz="1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48224" name="Line 126"/>
              <p:cNvSpPr>
                <a:spLocks noChangeShapeType="1"/>
              </p:cNvSpPr>
              <p:nvPr/>
            </p:nvSpPr>
            <p:spPr bwMode="auto">
              <a:xfrm>
                <a:off x="1784" y="3460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5" name="Freeform 128"/>
              <p:cNvSpPr>
                <a:spLocks/>
              </p:cNvSpPr>
              <p:nvPr/>
            </p:nvSpPr>
            <p:spPr bwMode="auto">
              <a:xfrm>
                <a:off x="1688" y="3556"/>
                <a:ext cx="144" cy="48"/>
              </a:xfrm>
              <a:custGeom>
                <a:avLst/>
                <a:gdLst>
                  <a:gd name="T0" fmla="*/ 144 w 144"/>
                  <a:gd name="T1" fmla="*/ 0 h 48"/>
                  <a:gd name="T2" fmla="*/ 0 w 144"/>
                  <a:gd name="T3" fmla="*/ 0 h 48"/>
                  <a:gd name="T4" fmla="*/ 0 w 144"/>
                  <a:gd name="T5" fmla="*/ 48 h 48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48"/>
                  <a:gd name="T11" fmla="*/ 144 w 144"/>
                  <a:gd name="T12" fmla="*/ 48 h 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48">
                    <a:moveTo>
                      <a:pt x="144" y="0"/>
                    </a:moveTo>
                    <a:lnTo>
                      <a:pt x="0" y="0"/>
                    </a:lnTo>
                    <a:lnTo>
                      <a:pt x="0" y="48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6" name="Line 129"/>
              <p:cNvSpPr>
                <a:spLocks noChangeShapeType="1"/>
              </p:cNvSpPr>
              <p:nvPr/>
            </p:nvSpPr>
            <p:spPr bwMode="auto">
              <a:xfrm>
                <a:off x="1736" y="3556"/>
                <a:ext cx="0" cy="4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2" name="Group 193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381000" y="2157413"/>
            <a:ext cx="2819400" cy="1123950"/>
            <a:chOff x="144" y="1448"/>
            <a:chExt cx="1776" cy="708"/>
          </a:xfrm>
        </p:grpSpPr>
        <p:sp useBgFill="1">
          <p:nvSpPr>
            <p:cNvPr id="48179" name="Oval 133"/>
            <p:cNvSpPr>
              <a:spLocks noChangeArrowheads="1"/>
            </p:cNvSpPr>
            <p:nvPr/>
          </p:nvSpPr>
          <p:spPr bwMode="auto">
            <a:xfrm>
              <a:off x="738" y="1661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0" name="Line 134"/>
            <p:cNvSpPr>
              <a:spLocks noChangeShapeType="1"/>
            </p:cNvSpPr>
            <p:nvPr/>
          </p:nvSpPr>
          <p:spPr bwMode="auto">
            <a:xfrm>
              <a:off x="650" y="166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48181" name="Oval 136"/>
            <p:cNvSpPr>
              <a:spLocks noChangeArrowheads="1"/>
            </p:cNvSpPr>
            <p:nvPr/>
          </p:nvSpPr>
          <p:spPr bwMode="auto">
            <a:xfrm>
              <a:off x="1068" y="1653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2" name="Line 137"/>
            <p:cNvSpPr>
              <a:spLocks noChangeShapeType="1"/>
            </p:cNvSpPr>
            <p:nvPr/>
          </p:nvSpPr>
          <p:spPr bwMode="auto">
            <a:xfrm>
              <a:off x="1005" y="1671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3" name="Oval 139"/>
            <p:cNvSpPr>
              <a:spLocks noChangeArrowheads="1"/>
            </p:cNvSpPr>
            <p:nvPr/>
          </p:nvSpPr>
          <p:spPr bwMode="auto">
            <a:xfrm>
              <a:off x="1387" y="1658"/>
              <a:ext cx="131" cy="249"/>
            </a:xfrm>
            <a:prstGeom prst="ellipse">
              <a:avLst/>
            </a:prstGeom>
            <a:solidFill>
              <a:srgbClr val="7A8888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3004" name="Rectangle 140"/>
            <p:cNvSpPr>
              <a:spLocks noChangeArrowheads="1"/>
            </p:cNvSpPr>
            <p:nvPr/>
          </p:nvSpPr>
          <p:spPr bwMode="auto">
            <a:xfrm rot="-5400000">
              <a:off x="53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93005" name="Rectangle 141"/>
            <p:cNvSpPr>
              <a:spLocks noChangeArrowheads="1"/>
            </p:cNvSpPr>
            <p:nvPr/>
          </p:nvSpPr>
          <p:spPr bwMode="auto">
            <a:xfrm rot="-5400000">
              <a:off x="54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3006" name="Rectangle 142"/>
            <p:cNvSpPr>
              <a:spLocks noChangeArrowheads="1"/>
            </p:cNvSpPr>
            <p:nvPr/>
          </p:nvSpPr>
          <p:spPr bwMode="auto">
            <a:xfrm rot="-5400000">
              <a:off x="846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3007" name="Rectangle 143"/>
            <p:cNvSpPr>
              <a:spLocks noChangeArrowheads="1"/>
            </p:cNvSpPr>
            <p:nvPr/>
          </p:nvSpPr>
          <p:spPr bwMode="auto">
            <a:xfrm rot="-5400000">
              <a:off x="85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93008" name="Rectangle 144"/>
            <p:cNvSpPr>
              <a:spLocks noChangeArrowheads="1"/>
            </p:cNvSpPr>
            <p:nvPr/>
          </p:nvSpPr>
          <p:spPr bwMode="auto">
            <a:xfrm rot="-5400000">
              <a:off x="116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93009" name="Rectangle 145"/>
            <p:cNvSpPr>
              <a:spLocks noChangeArrowheads="1"/>
            </p:cNvSpPr>
            <p:nvPr/>
          </p:nvSpPr>
          <p:spPr bwMode="auto">
            <a:xfrm rot="-5400000">
              <a:off x="117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8190" name="Rectangle 146"/>
            <p:cNvSpPr>
              <a:spLocks noChangeArrowheads="1"/>
            </p:cNvSpPr>
            <p:nvPr/>
          </p:nvSpPr>
          <p:spPr bwMode="auto">
            <a:xfrm>
              <a:off x="556" y="148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91" name="Line 147"/>
            <p:cNvSpPr>
              <a:spLocks noChangeShapeType="1"/>
            </p:cNvSpPr>
            <p:nvPr/>
          </p:nvSpPr>
          <p:spPr bwMode="auto">
            <a:xfrm>
              <a:off x="428" y="1776"/>
              <a:ext cx="13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2" name="Line 148"/>
            <p:cNvSpPr>
              <a:spLocks noChangeShapeType="1"/>
            </p:cNvSpPr>
            <p:nvPr/>
          </p:nvSpPr>
          <p:spPr bwMode="auto">
            <a:xfrm>
              <a:off x="1327" y="1695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93" name="Line 149"/>
            <p:cNvSpPr>
              <a:spLocks noChangeShapeType="1"/>
            </p:cNvSpPr>
            <p:nvPr/>
          </p:nvSpPr>
          <p:spPr bwMode="auto">
            <a:xfrm>
              <a:off x="726" y="165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4" name="Line 150"/>
            <p:cNvSpPr>
              <a:spLocks noChangeShapeType="1"/>
            </p:cNvSpPr>
            <p:nvPr/>
          </p:nvSpPr>
          <p:spPr bwMode="auto">
            <a:xfrm>
              <a:off x="1067" y="165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5" name="Line 151"/>
            <p:cNvSpPr>
              <a:spLocks noChangeShapeType="1"/>
            </p:cNvSpPr>
            <p:nvPr/>
          </p:nvSpPr>
          <p:spPr bwMode="auto">
            <a:xfrm>
              <a:off x="1398" y="166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6" name="Rectangle 152"/>
            <p:cNvSpPr>
              <a:spLocks noChangeArrowheads="1"/>
            </p:cNvSpPr>
            <p:nvPr/>
          </p:nvSpPr>
          <p:spPr bwMode="auto">
            <a:xfrm rot="-1716732">
              <a:off x="1335" y="1727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7" name="Rectangle 153"/>
            <p:cNvSpPr>
              <a:spLocks noChangeArrowheads="1"/>
            </p:cNvSpPr>
            <p:nvPr/>
          </p:nvSpPr>
          <p:spPr bwMode="auto">
            <a:xfrm rot="-1716732">
              <a:off x="1018" y="169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8" name="Rectangle 154"/>
            <p:cNvSpPr>
              <a:spLocks noChangeArrowheads="1"/>
            </p:cNvSpPr>
            <p:nvPr/>
          </p:nvSpPr>
          <p:spPr bwMode="auto">
            <a:xfrm rot="-1716732">
              <a:off x="668" y="170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9" name="Line 155"/>
            <p:cNvSpPr>
              <a:spLocks noChangeShapeType="1"/>
            </p:cNvSpPr>
            <p:nvPr/>
          </p:nvSpPr>
          <p:spPr bwMode="auto">
            <a:xfrm>
              <a:off x="371" y="167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0" name="Oval 156"/>
            <p:cNvSpPr>
              <a:spLocks noChangeArrowheads="1"/>
            </p:cNvSpPr>
            <p:nvPr/>
          </p:nvSpPr>
          <p:spPr bwMode="auto">
            <a:xfrm>
              <a:off x="489" y="189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201" name="Line 157"/>
            <p:cNvSpPr>
              <a:spLocks noChangeShapeType="1"/>
            </p:cNvSpPr>
            <p:nvPr/>
          </p:nvSpPr>
          <p:spPr bwMode="auto">
            <a:xfrm>
              <a:off x="1856" y="1448"/>
              <a:ext cx="6" cy="7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2" name="Oval 158"/>
            <p:cNvSpPr>
              <a:spLocks noChangeArrowheads="1"/>
            </p:cNvSpPr>
            <p:nvPr/>
          </p:nvSpPr>
          <p:spPr bwMode="auto">
            <a:xfrm>
              <a:off x="1790" y="1654"/>
              <a:ext cx="130" cy="249"/>
            </a:xfrm>
            <a:prstGeom prst="ellipse">
              <a:avLst/>
            </a:prstGeom>
            <a:solidFill>
              <a:srgbClr val="6B8382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3" name="Line 159"/>
            <p:cNvSpPr>
              <a:spLocks noChangeShapeType="1"/>
            </p:cNvSpPr>
            <p:nvPr/>
          </p:nvSpPr>
          <p:spPr bwMode="auto">
            <a:xfrm>
              <a:off x="1729" y="1691"/>
              <a:ext cx="137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3024" name="Rectangle 160"/>
            <p:cNvSpPr>
              <a:spLocks noChangeArrowheads="1"/>
            </p:cNvSpPr>
            <p:nvPr/>
          </p:nvSpPr>
          <p:spPr bwMode="auto">
            <a:xfrm rot="-5400000">
              <a:off x="1671" y="1892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293025" name="Rectangle 161"/>
            <p:cNvSpPr>
              <a:spLocks noChangeArrowheads="1"/>
            </p:cNvSpPr>
            <p:nvPr/>
          </p:nvSpPr>
          <p:spPr bwMode="auto">
            <a:xfrm rot="-5400000">
              <a:off x="1680" y="148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293026" name="Rectangle 162"/>
            <p:cNvSpPr>
              <a:spLocks noChangeArrowheads="1"/>
            </p:cNvSpPr>
            <p:nvPr/>
          </p:nvSpPr>
          <p:spPr bwMode="auto">
            <a:xfrm>
              <a:off x="144" y="182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</p:grpSp>
      <p:sp>
        <p:nvSpPr>
          <p:cNvPr id="293054" name="Rectangle 19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5400000">
            <a:off x="-2097088" y="4164013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puissance</a:t>
            </a:r>
            <a:endParaRPr lang="fr-FR" sz="32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3" name="Group 198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533400" y="3363913"/>
            <a:ext cx="2535238" cy="1136650"/>
            <a:chOff x="240" y="2352"/>
            <a:chExt cx="1597" cy="716"/>
          </a:xfrm>
        </p:grpSpPr>
        <p:sp>
          <p:nvSpPr>
            <p:cNvPr id="48152" name="Rectangle 178"/>
            <p:cNvSpPr>
              <a:spLocks noChangeArrowheads="1"/>
            </p:cNvSpPr>
            <p:nvPr/>
          </p:nvSpPr>
          <p:spPr bwMode="auto">
            <a:xfrm>
              <a:off x="684" y="2416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8153" name="Group 197"/>
            <p:cNvGrpSpPr>
              <a:grpSpLocks/>
            </p:cNvGrpSpPr>
            <p:nvPr/>
          </p:nvGrpSpPr>
          <p:grpSpPr bwMode="auto">
            <a:xfrm>
              <a:off x="1644" y="2352"/>
              <a:ext cx="193" cy="716"/>
              <a:chOff x="1644" y="2352"/>
              <a:chExt cx="193" cy="716"/>
            </a:xfrm>
          </p:grpSpPr>
          <p:sp>
            <p:nvSpPr>
              <p:cNvPr id="48174" name="Line 181"/>
              <p:cNvSpPr>
                <a:spLocks noChangeShapeType="1"/>
              </p:cNvSpPr>
              <p:nvPr/>
            </p:nvSpPr>
            <p:spPr bwMode="auto">
              <a:xfrm flipH="1">
                <a:off x="1788" y="2352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8175" name="Oval 182"/>
              <p:cNvSpPr>
                <a:spLocks noChangeArrowheads="1"/>
              </p:cNvSpPr>
              <p:nvPr/>
            </p:nvSpPr>
            <p:spPr bwMode="auto">
              <a:xfrm>
                <a:off x="1727" y="256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76" name="Line 183"/>
              <p:cNvSpPr>
                <a:spLocks noChangeShapeType="1"/>
              </p:cNvSpPr>
              <p:nvPr/>
            </p:nvSpPr>
            <p:spPr bwMode="auto">
              <a:xfrm>
                <a:off x="1676" y="2603"/>
                <a:ext cx="115" cy="22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48" name="Rectangle 184"/>
              <p:cNvSpPr>
                <a:spLocks noChangeArrowheads="1"/>
              </p:cNvSpPr>
              <p:nvPr/>
            </p:nvSpPr>
            <p:spPr bwMode="auto">
              <a:xfrm rot="-5400000">
                <a:off x="1607" y="281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293049" name="Rectangle 185"/>
              <p:cNvSpPr>
                <a:spLocks noChangeArrowheads="1"/>
              </p:cNvSpPr>
              <p:nvPr/>
            </p:nvSpPr>
            <p:spPr bwMode="auto">
              <a:xfrm rot="-5400000">
                <a:off x="1615" y="241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</p:grpSp>
        <p:sp>
          <p:nvSpPr>
            <p:cNvPr id="293050" name="Rectangle 186"/>
            <p:cNvSpPr>
              <a:spLocks noChangeArrowheads="1"/>
            </p:cNvSpPr>
            <p:nvPr/>
          </p:nvSpPr>
          <p:spPr bwMode="auto">
            <a:xfrm>
              <a:off x="240" y="2640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48155" name="Group 194"/>
            <p:cNvGrpSpPr>
              <a:grpSpLocks/>
            </p:cNvGrpSpPr>
            <p:nvPr/>
          </p:nvGrpSpPr>
          <p:grpSpPr bwMode="auto">
            <a:xfrm>
              <a:off x="612" y="2410"/>
              <a:ext cx="244" cy="600"/>
              <a:chOff x="612" y="2354"/>
              <a:chExt cx="244" cy="600"/>
            </a:xfrm>
          </p:grpSpPr>
          <p:sp useBgFill="1">
            <p:nvSpPr>
              <p:cNvPr id="48169" name="Oval 165"/>
              <p:cNvSpPr>
                <a:spLocks noChangeArrowheads="1"/>
              </p:cNvSpPr>
              <p:nvPr/>
            </p:nvSpPr>
            <p:spPr bwMode="auto">
              <a:xfrm>
                <a:off x="746" y="2569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70" name="Line 166"/>
              <p:cNvSpPr>
                <a:spLocks noChangeShapeType="1"/>
              </p:cNvSpPr>
              <p:nvPr/>
            </p:nvSpPr>
            <p:spPr bwMode="auto">
              <a:xfrm>
                <a:off x="672" y="2575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36" name="Rectangle 172"/>
              <p:cNvSpPr>
                <a:spLocks noChangeArrowheads="1"/>
              </p:cNvSpPr>
              <p:nvPr/>
            </p:nvSpPr>
            <p:spPr bwMode="auto">
              <a:xfrm rot="-5400000">
                <a:off x="575" y="2797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93037" name="Rectangle 173"/>
              <p:cNvSpPr>
                <a:spLocks noChangeArrowheads="1"/>
              </p:cNvSpPr>
              <p:nvPr/>
            </p:nvSpPr>
            <p:spPr bwMode="auto">
              <a:xfrm rot="-5400000">
                <a:off x="583" y="2391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8173" name="Oval 187"/>
              <p:cNvSpPr>
                <a:spLocks noChangeArrowheads="1"/>
              </p:cNvSpPr>
              <p:nvPr/>
            </p:nvSpPr>
            <p:spPr bwMode="auto">
              <a:xfrm>
                <a:off x="761" y="2508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156" name="Group 195"/>
            <p:cNvGrpSpPr>
              <a:grpSpLocks/>
            </p:cNvGrpSpPr>
            <p:nvPr/>
          </p:nvGrpSpPr>
          <p:grpSpPr bwMode="auto">
            <a:xfrm>
              <a:off x="947" y="2410"/>
              <a:ext cx="249" cy="600"/>
              <a:chOff x="947" y="2362"/>
              <a:chExt cx="249" cy="600"/>
            </a:xfrm>
          </p:grpSpPr>
          <p:sp useBgFill="1">
            <p:nvSpPr>
              <p:cNvPr id="48164" name="Oval 168"/>
              <p:cNvSpPr>
                <a:spLocks noChangeArrowheads="1"/>
              </p:cNvSpPr>
              <p:nvPr/>
            </p:nvSpPr>
            <p:spPr bwMode="auto">
              <a:xfrm>
                <a:off x="1086" y="2577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65" name="Line 169"/>
              <p:cNvSpPr>
                <a:spLocks noChangeShapeType="1"/>
              </p:cNvSpPr>
              <p:nvPr/>
            </p:nvSpPr>
            <p:spPr bwMode="auto">
              <a:xfrm>
                <a:off x="1016" y="2580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38" name="Rectangle 174"/>
              <p:cNvSpPr>
                <a:spLocks noChangeArrowheads="1"/>
              </p:cNvSpPr>
              <p:nvPr/>
            </p:nvSpPr>
            <p:spPr bwMode="auto">
              <a:xfrm rot="-5400000">
                <a:off x="910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293039" name="Rectangle 175"/>
              <p:cNvSpPr>
                <a:spLocks noChangeArrowheads="1"/>
              </p:cNvSpPr>
              <p:nvPr/>
            </p:nvSpPr>
            <p:spPr bwMode="auto">
              <a:xfrm rot="-5400000">
                <a:off x="917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8168" name="Oval 188"/>
              <p:cNvSpPr>
                <a:spLocks noChangeArrowheads="1"/>
              </p:cNvSpPr>
              <p:nvPr/>
            </p:nvSpPr>
            <p:spPr bwMode="auto">
              <a:xfrm>
                <a:off x="1099" y="2530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157" name="Group 196"/>
            <p:cNvGrpSpPr>
              <a:grpSpLocks/>
            </p:cNvGrpSpPr>
            <p:nvPr/>
          </p:nvGrpSpPr>
          <p:grpSpPr bwMode="auto">
            <a:xfrm>
              <a:off x="1265" y="2410"/>
              <a:ext cx="255" cy="600"/>
              <a:chOff x="1265" y="2362"/>
              <a:chExt cx="255" cy="600"/>
            </a:xfrm>
          </p:grpSpPr>
          <p:sp useBgFill="1">
            <p:nvSpPr>
              <p:cNvPr id="48159" name="Oval 171"/>
              <p:cNvSpPr>
                <a:spLocks noChangeArrowheads="1"/>
              </p:cNvSpPr>
              <p:nvPr/>
            </p:nvSpPr>
            <p:spPr bwMode="auto">
              <a:xfrm>
                <a:off x="1410" y="2594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40" name="Rectangle 176"/>
              <p:cNvSpPr>
                <a:spLocks noChangeArrowheads="1"/>
              </p:cNvSpPr>
              <p:nvPr/>
            </p:nvSpPr>
            <p:spPr bwMode="auto">
              <a:xfrm rot="-5400000">
                <a:off x="1228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293041" name="Rectangle 177"/>
              <p:cNvSpPr>
                <a:spLocks noChangeArrowheads="1"/>
              </p:cNvSpPr>
              <p:nvPr/>
            </p:nvSpPr>
            <p:spPr bwMode="auto">
              <a:xfrm rot="-5400000">
                <a:off x="1235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8162" name="Line 180"/>
              <p:cNvSpPr>
                <a:spLocks noChangeShapeType="1"/>
              </p:cNvSpPr>
              <p:nvPr/>
            </p:nvSpPr>
            <p:spPr bwMode="auto">
              <a:xfrm>
                <a:off x="1348" y="2592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63" name="Oval 189"/>
              <p:cNvSpPr>
                <a:spLocks noChangeArrowheads="1"/>
              </p:cNvSpPr>
              <p:nvPr/>
            </p:nvSpPr>
            <p:spPr bwMode="auto">
              <a:xfrm>
                <a:off x="1420" y="254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8158" name="Line 179"/>
            <p:cNvSpPr>
              <a:spLocks noChangeShapeType="1"/>
            </p:cNvSpPr>
            <p:nvPr/>
          </p:nvSpPr>
          <p:spPr bwMode="auto">
            <a:xfrm>
              <a:off x="720" y="2710"/>
              <a:ext cx="10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 217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1422400" y="5715000"/>
            <a:ext cx="1047750" cy="1066800"/>
            <a:chOff x="896" y="3600"/>
            <a:chExt cx="660" cy="672"/>
          </a:xfrm>
        </p:grpSpPr>
        <p:sp>
          <p:nvSpPr>
            <p:cNvPr id="48147" name="Oval 207"/>
            <p:cNvSpPr>
              <a:spLocks noChangeArrowheads="1"/>
            </p:cNvSpPr>
            <p:nvPr/>
          </p:nvSpPr>
          <p:spPr bwMode="auto">
            <a:xfrm>
              <a:off x="960" y="3744"/>
              <a:ext cx="528" cy="528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48" name="Line 209"/>
            <p:cNvSpPr>
              <a:spLocks noChangeShapeType="1"/>
            </p:cNvSpPr>
            <p:nvPr/>
          </p:nvSpPr>
          <p:spPr bwMode="auto">
            <a:xfrm flipH="1">
              <a:off x="1480" y="3828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49" name="Line 211"/>
            <p:cNvSpPr>
              <a:spLocks noChangeShapeType="1"/>
            </p:cNvSpPr>
            <p:nvPr/>
          </p:nvSpPr>
          <p:spPr bwMode="auto">
            <a:xfrm>
              <a:off x="1240" y="3600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50" name="Line 212"/>
            <p:cNvSpPr>
              <a:spLocks noChangeShapeType="1"/>
            </p:cNvSpPr>
            <p:nvPr/>
          </p:nvSpPr>
          <p:spPr bwMode="auto">
            <a:xfrm>
              <a:off x="896" y="3832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3080" name="Rectangle 216"/>
            <p:cNvSpPr>
              <a:spLocks noChangeArrowheads="1"/>
            </p:cNvSpPr>
            <p:nvPr/>
          </p:nvSpPr>
          <p:spPr bwMode="auto">
            <a:xfrm>
              <a:off x="1076" y="3780"/>
              <a:ext cx="319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M</a:t>
              </a:r>
            </a:p>
            <a:p>
              <a:pPr>
                <a:buFontTx/>
                <a:buNone/>
                <a:defRPr/>
              </a:pPr>
              <a:r>
                <a:rPr lang="fr-FR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 ~</a:t>
              </a:r>
            </a:p>
          </p:txBody>
        </p:sp>
      </p:grpSp>
      <p:sp>
        <p:nvSpPr>
          <p:cNvPr id="292909" name="AutoShape 4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857500" y="2057400"/>
            <a:ext cx="5981700" cy="1447800"/>
          </a:xfrm>
          <a:prstGeom prst="leftArrow">
            <a:avLst>
              <a:gd name="adj1" fmla="val 67657"/>
              <a:gd name="adj2" fmla="val 103289"/>
            </a:avLst>
          </a:prstGeom>
          <a:gradFill flip="none" rotWithShape="1">
            <a:gsLst>
              <a:gs pos="0">
                <a:srgbClr val="0000FF">
                  <a:lumMod val="44000"/>
                  <a:lumOff val="56000"/>
                </a:srgbClr>
              </a:gs>
              <a:gs pos="100000">
                <a:srgbClr val="0000FF">
                  <a:gamma/>
                  <a:shade val="45882"/>
                  <a:invGamma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sectionneur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(</a:t>
            </a:r>
            <a:r>
              <a:rPr kumimoji="0" lang="fr-FR" sz="1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qqf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. porte fusible) </a:t>
            </a:r>
            <a:endParaRPr kumimoji="0" lang="fr-FR" sz="1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isoler 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l’équipement</a:t>
            </a: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peut trouver 1 sectionneur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plusieurs moteurs.</a:t>
            </a:r>
            <a:endParaRPr kumimoji="0" lang="fr-FR" sz="1400" dirty="0"/>
          </a:p>
        </p:txBody>
      </p:sp>
      <p:sp>
        <p:nvSpPr>
          <p:cNvPr id="292910" name="AutoShape 4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438400" y="3276600"/>
            <a:ext cx="6477000" cy="1447800"/>
          </a:xfrm>
          <a:prstGeom prst="leftArrow">
            <a:avLst>
              <a:gd name="adj1" fmla="val 82028"/>
              <a:gd name="adj2" fmla="val 79491"/>
            </a:avLst>
          </a:prstGeom>
          <a:gradFill flip="none" rotWithShape="1">
            <a:gsLst>
              <a:gs pos="0">
                <a:srgbClr val="8594FF"/>
              </a:gs>
              <a:gs pos="100000">
                <a:srgbClr val="0000FF">
                  <a:gamma/>
                  <a:shade val="76078"/>
                  <a:invGamma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contacteur (</a:t>
            </a:r>
            <a:r>
              <a:rPr kumimoji="0" lang="fr-FR" sz="1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préactionneur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endParaRPr kumimoji="0" lang="fr-FR" sz="1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>
              <a:buFontTx/>
              <a:buNone/>
              <a:defRPr/>
            </a:pP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La mise en énergie, résultat </a:t>
            </a: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direct de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l’élaboration </a:t>
            </a: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la logique du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commande.</a:t>
            </a:r>
            <a:endParaRPr kumimoji="0" lang="fr-FR" sz="1400" dirty="0"/>
          </a:p>
        </p:txBody>
      </p:sp>
      <p:sp>
        <p:nvSpPr>
          <p:cNvPr id="292951" name="AutoShape 87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071813" y="4495800"/>
            <a:ext cx="5824537" cy="1371600"/>
          </a:xfrm>
          <a:prstGeom prst="leftArrow">
            <a:avLst>
              <a:gd name="adj1" fmla="val 71231"/>
              <a:gd name="adj2" fmla="val 109375"/>
            </a:avLst>
          </a:prstGeom>
          <a:gradFill rotWithShape="0">
            <a:gsLst>
              <a:gs pos="0">
                <a:srgbClr val="0000FF">
                  <a:gamma/>
                  <a:tint val="54118"/>
                  <a:invGamma/>
                </a:srgbClr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protection soit thermique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(surcharge moteur)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soit magnéto thermique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(court-circuit + surcharge moteur).</a:t>
            </a:r>
            <a:endParaRPr kumimoji="0" lang="fr-FR" sz="1400" dirty="0"/>
          </a:p>
        </p:txBody>
      </p:sp>
      <p:sp>
        <p:nvSpPr>
          <p:cNvPr id="292908" name="AutoShape 4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514600" y="5715000"/>
            <a:ext cx="6381750" cy="1371600"/>
          </a:xfrm>
          <a:prstGeom prst="leftArrow">
            <a:avLst>
              <a:gd name="adj1" fmla="val 78537"/>
              <a:gd name="adj2" fmla="val 119206"/>
            </a:avLst>
          </a:prstGeom>
          <a:gradFill rotWithShape="0">
            <a:gsLst>
              <a:gs pos="0">
                <a:srgbClr val="0000FF">
                  <a:gamma/>
                  <a:tint val="44314"/>
                  <a:invGamma/>
                </a:srgbClr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 récepteur (actionneur),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 fonction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 l’action que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système devra réaliser.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(action = rotation; récepteur = moteur)</a:t>
            </a:r>
            <a:endParaRPr kumimoji="0" lang="fr-FR" dirty="0"/>
          </a:p>
        </p:txBody>
      </p:sp>
      <p:pic>
        <p:nvPicPr>
          <p:cNvPr id="293082" name="Picture 218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067944" y="4591845"/>
            <a:ext cx="1311970" cy="1298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</p:pic>
      <p:pic>
        <p:nvPicPr>
          <p:cNvPr id="293083" name="Picture 219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314649"/>
            <a:ext cx="1040240" cy="141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48106" dir="12657825" algn="ctr" rotWithShape="0">
              <a:srgbClr val="808080"/>
            </a:outerShdw>
          </a:effectLst>
        </p:spPr>
      </p:pic>
      <p:pic>
        <p:nvPicPr>
          <p:cNvPr id="293084" name="Picture 220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779912" y="1677714"/>
            <a:ext cx="1629804" cy="1679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2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92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2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92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92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9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71" grpId="0" animBg="1"/>
      <p:bldP spid="292906" grpId="0" animBg="1" autoUpdateAnimBg="0"/>
      <p:bldP spid="292909" grpId="0" animBg="1" autoUpdateAnimBg="0"/>
      <p:bldP spid="292910" grpId="0" animBg="1" autoUpdateAnimBg="0"/>
      <p:bldP spid="292951" grpId="0" animBg="1" autoUpdateAnimBg="0"/>
      <p:bldP spid="292908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2" name="Freeform 6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688975" y="2128838"/>
            <a:ext cx="7886776" cy="4702030"/>
          </a:xfrm>
          <a:custGeom>
            <a:avLst/>
            <a:gdLst>
              <a:gd name="connsiteX0" fmla="*/ 821 w 9976"/>
              <a:gd name="connsiteY0" fmla="*/ 9829 h 9916"/>
              <a:gd name="connsiteX1" fmla="*/ 283 w 9976"/>
              <a:gd name="connsiteY1" fmla="*/ 8848 h 9916"/>
              <a:gd name="connsiteX2" fmla="*/ 76 w 9976"/>
              <a:gd name="connsiteY2" fmla="*/ 8761 h 9916"/>
              <a:gd name="connsiteX3" fmla="*/ 0 w 9976"/>
              <a:gd name="connsiteY3" fmla="*/ 8376 h 9916"/>
              <a:gd name="connsiteX4" fmla="*/ 231 w 9976"/>
              <a:gd name="connsiteY4" fmla="*/ 5598 h 9916"/>
              <a:gd name="connsiteX5" fmla="*/ 257 w 9976"/>
              <a:gd name="connsiteY5" fmla="*/ 5256 h 9916"/>
              <a:gd name="connsiteX6" fmla="*/ 333 w 9976"/>
              <a:gd name="connsiteY6" fmla="*/ 4744 h 9916"/>
              <a:gd name="connsiteX7" fmla="*/ 283 w 9976"/>
              <a:gd name="connsiteY7" fmla="*/ 810 h 9916"/>
              <a:gd name="connsiteX8" fmla="*/ 359 w 9976"/>
              <a:gd name="connsiteY8" fmla="*/ 385 h 9916"/>
              <a:gd name="connsiteX9" fmla="*/ 924 w 9976"/>
              <a:gd name="connsiteY9" fmla="*/ 40 h 9916"/>
              <a:gd name="connsiteX10" fmla="*/ 1590 w 9976"/>
              <a:gd name="connsiteY10" fmla="*/ 0 h 9916"/>
              <a:gd name="connsiteX11" fmla="*/ 3333 w 9976"/>
              <a:gd name="connsiteY11" fmla="*/ 341 h 9916"/>
              <a:gd name="connsiteX12" fmla="*/ 3795 w 9976"/>
              <a:gd name="connsiteY12" fmla="*/ 683 h 9916"/>
              <a:gd name="connsiteX13" fmla="*/ 4512 w 9976"/>
              <a:gd name="connsiteY13" fmla="*/ 981 h 9916"/>
              <a:gd name="connsiteX14" fmla="*/ 5769 w 9976"/>
              <a:gd name="connsiteY14" fmla="*/ 1239 h 9916"/>
              <a:gd name="connsiteX15" fmla="*/ 6000 w 9976"/>
              <a:gd name="connsiteY15" fmla="*/ 1580 h 9916"/>
              <a:gd name="connsiteX16" fmla="*/ 6205 w 9976"/>
              <a:gd name="connsiteY16" fmla="*/ 1667 h 9916"/>
              <a:gd name="connsiteX17" fmla="*/ 6281 w 9976"/>
              <a:gd name="connsiteY17" fmla="*/ 1838 h 9916"/>
              <a:gd name="connsiteX18" fmla="*/ 6357 w 9976"/>
              <a:gd name="connsiteY18" fmla="*/ 1922 h 9916"/>
              <a:gd name="connsiteX19" fmla="*/ 6922 w 9976"/>
              <a:gd name="connsiteY19" fmla="*/ 2779 h 9916"/>
              <a:gd name="connsiteX20" fmla="*/ 7486 w 9976"/>
              <a:gd name="connsiteY20" fmla="*/ 3676 h 9916"/>
              <a:gd name="connsiteX21" fmla="*/ 8050 w 9976"/>
              <a:gd name="connsiteY21" fmla="*/ 3890 h 9916"/>
              <a:gd name="connsiteX22" fmla="*/ 8153 w 9976"/>
              <a:gd name="connsiteY22" fmla="*/ 3974 h 9916"/>
              <a:gd name="connsiteX23" fmla="*/ 8255 w 9976"/>
              <a:gd name="connsiteY23" fmla="*/ 4617 h 9916"/>
              <a:gd name="connsiteX24" fmla="*/ 8307 w 9976"/>
              <a:gd name="connsiteY24" fmla="*/ 4787 h 9916"/>
              <a:gd name="connsiteX25" fmla="*/ 8562 w 9976"/>
              <a:gd name="connsiteY25" fmla="*/ 5387 h 9916"/>
              <a:gd name="connsiteX26" fmla="*/ 8588 w 9976"/>
              <a:gd name="connsiteY26" fmla="*/ 5641 h 9916"/>
              <a:gd name="connsiteX27" fmla="*/ 8665 w 9976"/>
              <a:gd name="connsiteY27" fmla="*/ 5728 h 9916"/>
              <a:gd name="connsiteX28" fmla="*/ 9024 w 9976"/>
              <a:gd name="connsiteY28" fmla="*/ 5942 h 9916"/>
              <a:gd name="connsiteX29" fmla="*/ 9203 w 9976"/>
              <a:gd name="connsiteY29" fmla="*/ 6070 h 9916"/>
              <a:gd name="connsiteX30" fmla="*/ 9357 w 9976"/>
              <a:gd name="connsiteY30" fmla="*/ 6324 h 9916"/>
              <a:gd name="connsiteX31" fmla="*/ 9460 w 9976"/>
              <a:gd name="connsiteY31" fmla="*/ 6669 h 9916"/>
              <a:gd name="connsiteX32" fmla="*/ 9869 w 9976"/>
              <a:gd name="connsiteY32" fmla="*/ 7352 h 9916"/>
              <a:gd name="connsiteX33" fmla="*/ 9972 w 9976"/>
              <a:gd name="connsiteY33" fmla="*/ 8420 h 9916"/>
              <a:gd name="connsiteX34" fmla="*/ 9948 w 9976"/>
              <a:gd name="connsiteY34" fmla="*/ 8805 h 9916"/>
              <a:gd name="connsiteX35" fmla="*/ 9741 w 9976"/>
              <a:gd name="connsiteY35" fmla="*/ 8848 h 9916"/>
              <a:gd name="connsiteX36" fmla="*/ 9410 w 9976"/>
              <a:gd name="connsiteY36" fmla="*/ 8892 h 9916"/>
              <a:gd name="connsiteX37" fmla="*/ 9203 w 9976"/>
              <a:gd name="connsiteY37" fmla="*/ 8976 h 9916"/>
              <a:gd name="connsiteX38" fmla="*/ 9050 w 9976"/>
              <a:gd name="connsiteY38" fmla="*/ 9103 h 9916"/>
              <a:gd name="connsiteX39" fmla="*/ 8958 w 9976"/>
              <a:gd name="connsiteY39" fmla="*/ 9570 h 9916"/>
              <a:gd name="connsiteX40" fmla="*/ 7974 w 9976"/>
              <a:gd name="connsiteY40" fmla="*/ 9618 h 9916"/>
              <a:gd name="connsiteX41" fmla="*/ 6743 w 9976"/>
              <a:gd name="connsiteY41" fmla="*/ 9702 h 9916"/>
              <a:gd name="connsiteX42" fmla="*/ 5307 w 9976"/>
              <a:gd name="connsiteY42" fmla="*/ 9916 h 9916"/>
              <a:gd name="connsiteX43" fmla="*/ 2129 w 9976"/>
              <a:gd name="connsiteY43" fmla="*/ 9702 h 9916"/>
              <a:gd name="connsiteX44" fmla="*/ 821 w 9976"/>
              <a:gd name="connsiteY44" fmla="*/ 9829 h 9916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433 w 10000"/>
              <a:gd name="connsiteY36" fmla="*/ 8967 h 10000"/>
              <a:gd name="connsiteX37" fmla="*/ 9225 w 10000"/>
              <a:gd name="connsiteY37" fmla="*/ 9052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433 w 10000"/>
              <a:gd name="connsiteY36" fmla="*/ 8967 h 10000"/>
              <a:gd name="connsiteX37" fmla="*/ 9611 w 10000"/>
              <a:gd name="connsiteY37" fmla="*/ 9268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783 w 10000"/>
              <a:gd name="connsiteY36" fmla="*/ 9276 h 10000"/>
              <a:gd name="connsiteX37" fmla="*/ 9611 w 10000"/>
              <a:gd name="connsiteY37" fmla="*/ 9268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  <a:gd name="connsiteX0" fmla="*/ 823 w 10000"/>
              <a:gd name="connsiteY0" fmla="*/ 9912 h 10000"/>
              <a:gd name="connsiteX1" fmla="*/ 284 w 10000"/>
              <a:gd name="connsiteY1" fmla="*/ 8923 h 10000"/>
              <a:gd name="connsiteX2" fmla="*/ 76 w 10000"/>
              <a:gd name="connsiteY2" fmla="*/ 8835 h 10000"/>
              <a:gd name="connsiteX3" fmla="*/ 0 w 10000"/>
              <a:gd name="connsiteY3" fmla="*/ 8447 h 10000"/>
              <a:gd name="connsiteX4" fmla="*/ 232 w 10000"/>
              <a:gd name="connsiteY4" fmla="*/ 5645 h 10000"/>
              <a:gd name="connsiteX5" fmla="*/ 258 w 10000"/>
              <a:gd name="connsiteY5" fmla="*/ 5301 h 10000"/>
              <a:gd name="connsiteX6" fmla="*/ 334 w 10000"/>
              <a:gd name="connsiteY6" fmla="*/ 4784 h 10000"/>
              <a:gd name="connsiteX7" fmla="*/ 284 w 10000"/>
              <a:gd name="connsiteY7" fmla="*/ 817 h 10000"/>
              <a:gd name="connsiteX8" fmla="*/ 360 w 10000"/>
              <a:gd name="connsiteY8" fmla="*/ 388 h 10000"/>
              <a:gd name="connsiteX9" fmla="*/ 926 w 10000"/>
              <a:gd name="connsiteY9" fmla="*/ 40 h 10000"/>
              <a:gd name="connsiteX10" fmla="*/ 1594 w 10000"/>
              <a:gd name="connsiteY10" fmla="*/ 0 h 10000"/>
              <a:gd name="connsiteX11" fmla="*/ 3341 w 10000"/>
              <a:gd name="connsiteY11" fmla="*/ 344 h 10000"/>
              <a:gd name="connsiteX12" fmla="*/ 3804 w 10000"/>
              <a:gd name="connsiteY12" fmla="*/ 689 h 10000"/>
              <a:gd name="connsiteX13" fmla="*/ 4523 w 10000"/>
              <a:gd name="connsiteY13" fmla="*/ 989 h 10000"/>
              <a:gd name="connsiteX14" fmla="*/ 5783 w 10000"/>
              <a:gd name="connsiteY14" fmla="*/ 1249 h 10000"/>
              <a:gd name="connsiteX15" fmla="*/ 6014 w 10000"/>
              <a:gd name="connsiteY15" fmla="*/ 1593 h 10000"/>
              <a:gd name="connsiteX16" fmla="*/ 6220 w 10000"/>
              <a:gd name="connsiteY16" fmla="*/ 1681 h 10000"/>
              <a:gd name="connsiteX17" fmla="*/ 6296 w 10000"/>
              <a:gd name="connsiteY17" fmla="*/ 1854 h 10000"/>
              <a:gd name="connsiteX18" fmla="*/ 6372 w 10000"/>
              <a:gd name="connsiteY18" fmla="*/ 1938 h 10000"/>
              <a:gd name="connsiteX19" fmla="*/ 6939 w 10000"/>
              <a:gd name="connsiteY19" fmla="*/ 2803 h 10000"/>
              <a:gd name="connsiteX20" fmla="*/ 7504 w 10000"/>
              <a:gd name="connsiteY20" fmla="*/ 3707 h 10000"/>
              <a:gd name="connsiteX21" fmla="*/ 8069 w 10000"/>
              <a:gd name="connsiteY21" fmla="*/ 3923 h 10000"/>
              <a:gd name="connsiteX22" fmla="*/ 8173 w 10000"/>
              <a:gd name="connsiteY22" fmla="*/ 4008 h 10000"/>
              <a:gd name="connsiteX23" fmla="*/ 8275 w 10000"/>
              <a:gd name="connsiteY23" fmla="*/ 4656 h 10000"/>
              <a:gd name="connsiteX24" fmla="*/ 8327 w 10000"/>
              <a:gd name="connsiteY24" fmla="*/ 4828 h 10000"/>
              <a:gd name="connsiteX25" fmla="*/ 8583 w 10000"/>
              <a:gd name="connsiteY25" fmla="*/ 5433 h 10000"/>
              <a:gd name="connsiteX26" fmla="*/ 8609 w 10000"/>
              <a:gd name="connsiteY26" fmla="*/ 5689 h 10000"/>
              <a:gd name="connsiteX27" fmla="*/ 8686 w 10000"/>
              <a:gd name="connsiteY27" fmla="*/ 5777 h 10000"/>
              <a:gd name="connsiteX28" fmla="*/ 9046 w 10000"/>
              <a:gd name="connsiteY28" fmla="*/ 5992 h 10000"/>
              <a:gd name="connsiteX29" fmla="*/ 9225 w 10000"/>
              <a:gd name="connsiteY29" fmla="*/ 6121 h 10000"/>
              <a:gd name="connsiteX30" fmla="*/ 9380 w 10000"/>
              <a:gd name="connsiteY30" fmla="*/ 6378 h 10000"/>
              <a:gd name="connsiteX31" fmla="*/ 9483 w 10000"/>
              <a:gd name="connsiteY31" fmla="*/ 6725 h 10000"/>
              <a:gd name="connsiteX32" fmla="*/ 9893 w 10000"/>
              <a:gd name="connsiteY32" fmla="*/ 7414 h 10000"/>
              <a:gd name="connsiteX33" fmla="*/ 9996 w 10000"/>
              <a:gd name="connsiteY33" fmla="*/ 8491 h 10000"/>
              <a:gd name="connsiteX34" fmla="*/ 9972 w 10000"/>
              <a:gd name="connsiteY34" fmla="*/ 8880 h 10000"/>
              <a:gd name="connsiteX35" fmla="*/ 9764 w 10000"/>
              <a:gd name="connsiteY35" fmla="*/ 8923 h 10000"/>
              <a:gd name="connsiteX36" fmla="*/ 9728 w 10000"/>
              <a:gd name="connsiteY36" fmla="*/ 9091 h 10000"/>
              <a:gd name="connsiteX37" fmla="*/ 9611 w 10000"/>
              <a:gd name="connsiteY37" fmla="*/ 9268 h 10000"/>
              <a:gd name="connsiteX38" fmla="*/ 9311 w 10000"/>
              <a:gd name="connsiteY38" fmla="*/ 9581 h 10000"/>
              <a:gd name="connsiteX39" fmla="*/ 8980 w 10000"/>
              <a:gd name="connsiteY39" fmla="*/ 9651 h 10000"/>
              <a:gd name="connsiteX40" fmla="*/ 7993 w 10000"/>
              <a:gd name="connsiteY40" fmla="*/ 9699 h 10000"/>
              <a:gd name="connsiteX41" fmla="*/ 6759 w 10000"/>
              <a:gd name="connsiteY41" fmla="*/ 9784 h 10000"/>
              <a:gd name="connsiteX42" fmla="*/ 5320 w 10000"/>
              <a:gd name="connsiteY42" fmla="*/ 10000 h 10000"/>
              <a:gd name="connsiteX43" fmla="*/ 2134 w 10000"/>
              <a:gd name="connsiteY43" fmla="*/ 9784 h 10000"/>
              <a:gd name="connsiteX44" fmla="*/ 823 w 10000"/>
              <a:gd name="connsiteY44" fmla="*/ 991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000" h="10000">
                <a:moveTo>
                  <a:pt x="823" y="9912"/>
                </a:moveTo>
                <a:cubicBezTo>
                  <a:pt x="575" y="9646"/>
                  <a:pt x="509" y="9183"/>
                  <a:pt x="284" y="8923"/>
                </a:cubicBezTo>
                <a:cubicBezTo>
                  <a:pt x="226" y="8855"/>
                  <a:pt x="145" y="8865"/>
                  <a:pt x="76" y="8835"/>
                </a:cubicBezTo>
                <a:cubicBezTo>
                  <a:pt x="16" y="8680"/>
                  <a:pt x="0" y="8677"/>
                  <a:pt x="0" y="8447"/>
                </a:cubicBezTo>
                <a:cubicBezTo>
                  <a:pt x="0" y="7104"/>
                  <a:pt x="12" y="6733"/>
                  <a:pt x="232" y="5645"/>
                </a:cubicBezTo>
                <a:cubicBezTo>
                  <a:pt x="240" y="5530"/>
                  <a:pt x="244" y="5415"/>
                  <a:pt x="258" y="5301"/>
                </a:cubicBezTo>
                <a:cubicBezTo>
                  <a:pt x="278" y="5125"/>
                  <a:pt x="334" y="4784"/>
                  <a:pt x="334" y="4784"/>
                </a:cubicBezTo>
                <a:cubicBezTo>
                  <a:pt x="391" y="3481"/>
                  <a:pt x="513" y="2069"/>
                  <a:pt x="284" y="817"/>
                </a:cubicBezTo>
                <a:cubicBezTo>
                  <a:pt x="308" y="672"/>
                  <a:pt x="312" y="513"/>
                  <a:pt x="360" y="388"/>
                </a:cubicBezTo>
                <a:cubicBezTo>
                  <a:pt x="477" y="95"/>
                  <a:pt x="741" y="57"/>
                  <a:pt x="926" y="40"/>
                </a:cubicBezTo>
                <a:cubicBezTo>
                  <a:pt x="1150" y="20"/>
                  <a:pt x="1370" y="13"/>
                  <a:pt x="1594" y="0"/>
                </a:cubicBezTo>
                <a:cubicBezTo>
                  <a:pt x="2176" y="115"/>
                  <a:pt x="2764" y="175"/>
                  <a:pt x="3341" y="344"/>
                </a:cubicBezTo>
                <a:cubicBezTo>
                  <a:pt x="3508" y="391"/>
                  <a:pt x="3646" y="598"/>
                  <a:pt x="3804" y="689"/>
                </a:cubicBezTo>
                <a:cubicBezTo>
                  <a:pt x="4074" y="1027"/>
                  <a:pt x="3862" y="804"/>
                  <a:pt x="4523" y="989"/>
                </a:cubicBezTo>
                <a:cubicBezTo>
                  <a:pt x="4942" y="1107"/>
                  <a:pt x="5362" y="1148"/>
                  <a:pt x="5783" y="1249"/>
                </a:cubicBezTo>
                <a:cubicBezTo>
                  <a:pt x="5859" y="1364"/>
                  <a:pt x="5926" y="1506"/>
                  <a:pt x="6014" y="1593"/>
                </a:cubicBezTo>
                <a:cubicBezTo>
                  <a:pt x="6075" y="1654"/>
                  <a:pt x="6158" y="1624"/>
                  <a:pt x="6220" y="1681"/>
                </a:cubicBezTo>
                <a:cubicBezTo>
                  <a:pt x="6258" y="1715"/>
                  <a:pt x="6266" y="1803"/>
                  <a:pt x="6296" y="1854"/>
                </a:cubicBezTo>
                <a:cubicBezTo>
                  <a:pt x="6318" y="1891"/>
                  <a:pt x="6346" y="1911"/>
                  <a:pt x="6372" y="1938"/>
                </a:cubicBezTo>
                <a:cubicBezTo>
                  <a:pt x="6504" y="2367"/>
                  <a:pt x="6665" y="2647"/>
                  <a:pt x="6939" y="2803"/>
                </a:cubicBezTo>
                <a:cubicBezTo>
                  <a:pt x="7095" y="3106"/>
                  <a:pt x="7284" y="3525"/>
                  <a:pt x="7504" y="3707"/>
                </a:cubicBezTo>
                <a:cubicBezTo>
                  <a:pt x="7564" y="3758"/>
                  <a:pt x="7983" y="3893"/>
                  <a:pt x="8069" y="3923"/>
                </a:cubicBezTo>
                <a:cubicBezTo>
                  <a:pt x="8103" y="3950"/>
                  <a:pt x="8157" y="3950"/>
                  <a:pt x="8173" y="4008"/>
                </a:cubicBezTo>
                <a:cubicBezTo>
                  <a:pt x="8229" y="4210"/>
                  <a:pt x="8215" y="4456"/>
                  <a:pt x="8275" y="4656"/>
                </a:cubicBezTo>
                <a:cubicBezTo>
                  <a:pt x="8293" y="4714"/>
                  <a:pt x="8309" y="4770"/>
                  <a:pt x="8327" y="4828"/>
                </a:cubicBezTo>
                <a:cubicBezTo>
                  <a:pt x="8442" y="5621"/>
                  <a:pt x="8267" y="4727"/>
                  <a:pt x="8583" y="5433"/>
                </a:cubicBezTo>
                <a:cubicBezTo>
                  <a:pt x="8613" y="5503"/>
                  <a:pt x="8587" y="5611"/>
                  <a:pt x="8609" y="5689"/>
                </a:cubicBezTo>
                <a:cubicBezTo>
                  <a:pt x="8623" y="5736"/>
                  <a:pt x="8658" y="5756"/>
                  <a:pt x="8686" y="5777"/>
                </a:cubicBezTo>
                <a:cubicBezTo>
                  <a:pt x="8804" y="5858"/>
                  <a:pt x="8929" y="5909"/>
                  <a:pt x="9046" y="5992"/>
                </a:cubicBezTo>
                <a:cubicBezTo>
                  <a:pt x="9106" y="6037"/>
                  <a:pt x="9165" y="6077"/>
                  <a:pt x="9225" y="6121"/>
                </a:cubicBezTo>
                <a:cubicBezTo>
                  <a:pt x="9277" y="6205"/>
                  <a:pt x="9337" y="6280"/>
                  <a:pt x="9380" y="6378"/>
                </a:cubicBezTo>
                <a:cubicBezTo>
                  <a:pt x="9425" y="6482"/>
                  <a:pt x="9435" y="6628"/>
                  <a:pt x="9483" y="6725"/>
                </a:cubicBezTo>
                <a:cubicBezTo>
                  <a:pt x="9605" y="6976"/>
                  <a:pt x="9893" y="7414"/>
                  <a:pt x="9893" y="7414"/>
                </a:cubicBezTo>
                <a:cubicBezTo>
                  <a:pt x="9918" y="7762"/>
                  <a:pt x="9934" y="8157"/>
                  <a:pt x="9996" y="8491"/>
                </a:cubicBezTo>
                <a:cubicBezTo>
                  <a:pt x="9988" y="8619"/>
                  <a:pt x="10024" y="8782"/>
                  <a:pt x="9972" y="8880"/>
                </a:cubicBezTo>
                <a:cubicBezTo>
                  <a:pt x="9926" y="8967"/>
                  <a:pt x="9805" y="8888"/>
                  <a:pt x="9764" y="8923"/>
                </a:cubicBezTo>
                <a:cubicBezTo>
                  <a:pt x="9723" y="8958"/>
                  <a:pt x="9838" y="9077"/>
                  <a:pt x="9728" y="9091"/>
                </a:cubicBezTo>
                <a:cubicBezTo>
                  <a:pt x="9712" y="9098"/>
                  <a:pt x="9681" y="9186"/>
                  <a:pt x="9611" y="9268"/>
                </a:cubicBezTo>
                <a:cubicBezTo>
                  <a:pt x="9542" y="9350"/>
                  <a:pt x="9588" y="9432"/>
                  <a:pt x="9311" y="9581"/>
                </a:cubicBezTo>
                <a:cubicBezTo>
                  <a:pt x="9245" y="9665"/>
                  <a:pt x="9200" y="9631"/>
                  <a:pt x="8980" y="9651"/>
                </a:cubicBezTo>
                <a:cubicBezTo>
                  <a:pt x="8760" y="9671"/>
                  <a:pt x="8363" y="9677"/>
                  <a:pt x="7993" y="9699"/>
                </a:cubicBezTo>
                <a:lnTo>
                  <a:pt x="6759" y="9784"/>
                </a:lnTo>
                <a:cubicBezTo>
                  <a:pt x="6230" y="10085"/>
                  <a:pt x="6107" y="9970"/>
                  <a:pt x="5320" y="10000"/>
                </a:cubicBezTo>
                <a:cubicBezTo>
                  <a:pt x="4251" y="9953"/>
                  <a:pt x="3211" y="9818"/>
                  <a:pt x="2134" y="9784"/>
                </a:cubicBezTo>
                <a:cubicBezTo>
                  <a:pt x="1186" y="9822"/>
                  <a:pt x="1302" y="9659"/>
                  <a:pt x="823" y="9912"/>
                </a:cubicBezTo>
                <a:close/>
              </a:path>
            </a:pathLst>
          </a:custGeom>
          <a:gradFill rotWithShape="0">
            <a:gsLst>
              <a:gs pos="0">
                <a:schemeClr val="accent2">
                  <a:gamma/>
                  <a:tint val="53725"/>
                  <a:invGamma/>
                </a:schemeClr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9525" cap="flat" cmpd="sng">
            <a:prstDash val="solid"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fr-FR"/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143000" y="304800"/>
            <a:ext cx="7315200" cy="990600"/>
          </a:xfrm>
        </p:spPr>
        <p:txBody>
          <a:bodyPr/>
          <a:lstStyle/>
          <a:p>
            <a:pPr>
              <a:defRPr/>
            </a:pPr>
            <a:r>
              <a:rPr lang="fr-FR" b="1" u="sng" dirty="0" smtClean="0">
                <a:latin typeface="Verdana" pitchFamily="34" charset="0"/>
              </a:rPr>
              <a:t>Schéma de commande</a:t>
            </a:r>
            <a:endParaRPr lang="fr-FR" b="1" dirty="0" smtClean="0">
              <a:latin typeface="Verdana" pitchFamily="34" charset="0"/>
            </a:endParaRPr>
          </a:p>
        </p:txBody>
      </p:sp>
      <p:sp>
        <p:nvSpPr>
          <p:cNvPr id="290821" name="Rectangle 5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90600" y="2286000"/>
            <a:ext cx="7543800" cy="3657600"/>
          </a:xfrm>
        </p:spPr>
        <p:txBody>
          <a:bodyPr/>
          <a:lstStyle/>
          <a:p>
            <a:pPr>
              <a:defRPr/>
            </a:pPr>
            <a:r>
              <a:rPr lang="fr-FR" dirty="0" smtClean="0">
                <a:latin typeface="Verdana" pitchFamily="34" charset="0"/>
              </a:rPr>
              <a:t>Objectif.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Les éléments de base.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L’élaboration d’une logique </a:t>
            </a:r>
            <a:br>
              <a:rPr lang="fr-FR" dirty="0" smtClean="0">
                <a:latin typeface="Verdana" pitchFamily="34" charset="0"/>
              </a:rPr>
            </a:br>
            <a:r>
              <a:rPr lang="fr-FR" dirty="0" smtClean="0">
                <a:latin typeface="Verdana" pitchFamily="34" charset="0"/>
              </a:rPr>
              <a:t>de commande.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Les sécurités</a:t>
            </a:r>
          </a:p>
          <a:p>
            <a:pPr>
              <a:defRPr/>
            </a:pPr>
            <a:r>
              <a:rPr lang="fr-FR" dirty="0" smtClean="0">
                <a:latin typeface="Verdana" pitchFamily="34" charset="0"/>
              </a:rPr>
              <a:t>Schéma de commande démarrage direct moteur asynchrone triphasé.</a:t>
            </a:r>
          </a:p>
        </p:txBody>
      </p:sp>
    </p:spTree>
    <p:extLst>
      <p:ext uri="{BB962C8B-B14F-4D97-AF65-F5344CB8AC3E}">
        <p14:creationId xmlns:p14="http://schemas.microsoft.com/office/powerpoint/2010/main" val="209880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90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3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1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22" grpId="0" animBg="1"/>
      <p:bldP spid="290820" grpId="0"/>
      <p:bldP spid="29082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76200" y="76200"/>
            <a:ext cx="9372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6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Objectif du schéma de commande</a:t>
            </a:r>
            <a:endParaRPr lang="fr-F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376836" name="AutoShap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1000" y="1235075"/>
            <a:ext cx="8458200" cy="1963103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shade val="66275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Générer des ordres de commande qui permettront de piloter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les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composants de puissance.</a:t>
            </a:r>
          </a:p>
        </p:txBody>
      </p:sp>
      <p:sp>
        <p:nvSpPr>
          <p:cNvPr id="376837" name="AutoShap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70295" y="3357257"/>
            <a:ext cx="8458200" cy="3210401"/>
          </a:xfrm>
          <a:prstGeom prst="bevel">
            <a:avLst>
              <a:gd name="adj" fmla="val 9965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Ces ordres seront élaborés grâce aux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connexions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effectuées </a:t>
            </a:r>
          </a:p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en respectant la logique nécessaire </a:t>
            </a:r>
          </a:p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au bon fonctionnement du processus.</a:t>
            </a:r>
          </a:p>
        </p:txBody>
      </p:sp>
    </p:spTree>
    <p:extLst>
      <p:ext uri="{BB962C8B-B14F-4D97-AF65-F5344CB8AC3E}">
        <p14:creationId xmlns:p14="http://schemas.microsoft.com/office/powerpoint/2010/main" val="17547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6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6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5" grpId="0"/>
      <p:bldP spid="376836" grpId="0" animBg="1"/>
      <p:bldP spid="3768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9552" y="457200"/>
            <a:ext cx="8413948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Pour élaborer un circuit de commande on peut commencer par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/>
            </a:r>
            <a:b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se demander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l’on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veut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activer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Prenons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l’exemple d’une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commande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d’un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(MAS) triphasé. </a:t>
            </a:r>
            <a:endParaRPr kumimoji="0" lang="fr-FR" sz="1800" b="1" dirty="0" smtClean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Dans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le schéma de commande il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s’agit d’enclencher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contacteur ( -KM1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).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394250" name="Line 10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7" name="Group 5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4287" name="AutoShape 4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52425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nécessaire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aux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récepteurs du circuit de commande.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89" name="AutoShape 4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733800" y="5877272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récepteurs du circuit de commande.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90" name="AutoShape 5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952750" y="5269367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récepteur, en fonction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l’action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que le système devra réaliser.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92" name="AutoShape 5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745582" y="4351338"/>
            <a:ext cx="6207918" cy="1219200"/>
          </a:xfrm>
          <a:prstGeom prst="leftArrow">
            <a:avLst>
              <a:gd name="adj1" fmla="val 53457"/>
              <a:gd name="adj2" fmla="val 88291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 Bouton poussoir permettant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de demander la marche  du moteur.</a:t>
            </a:r>
            <a:endParaRPr kumimoji="0" lang="fr-FR" dirty="0">
              <a:latin typeface="Verdana" pitchFamily="34" charset="0"/>
            </a:endParaRPr>
          </a:p>
        </p:txBody>
      </p:sp>
      <p:sp>
        <p:nvSpPr>
          <p:cNvPr id="394293" name="Rectangle 5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0" y="0"/>
            <a:ext cx="89001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L’élaboration </a:t>
            </a:r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d’une </a:t>
            </a: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logique de commande.</a:t>
            </a:r>
          </a:p>
        </p:txBody>
      </p:sp>
    </p:spTree>
    <p:extLst>
      <p:ext uri="{BB962C8B-B14F-4D97-AF65-F5344CB8AC3E}">
        <p14:creationId xmlns:p14="http://schemas.microsoft.com/office/powerpoint/2010/main" val="184004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4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4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94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4" grpId="0" animBg="1"/>
      <p:bldP spid="394250" grpId="0" animBg="1"/>
      <p:bldP spid="394287" grpId="0" animBg="1" autoUpdateAnimBg="0"/>
      <p:bldP spid="394289" grpId="0" animBg="1" autoUpdateAnimBg="0"/>
      <p:bldP spid="394290" grpId="0" animBg="1" autoUpdateAnimBg="0"/>
      <p:bldP spid="394292" grpId="0" animBg="1" autoUpdateAnimBg="0"/>
      <p:bldP spid="39424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4572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Pour élaborer un circuit de commande on peut commencer par se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demander 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veut en finalité activer.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Prenons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l’exemple d’une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commande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(MAS) triphasé. Dans le schéma de commande il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s’agit d’enclencher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contacteur ( -KM1 ), puis qu’il soit maintenu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activé.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94250" name="Line 10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5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2417763" y="4557713"/>
            <a:ext cx="1182687" cy="838200"/>
            <a:chOff x="1523" y="2871"/>
            <a:chExt cx="745" cy="528"/>
          </a:xfrm>
        </p:grpSpPr>
        <p:sp>
          <p:nvSpPr>
            <p:cNvPr id="33825" name="Rectangle 22"/>
            <p:cNvSpPr>
              <a:spLocks noChangeArrowheads="1"/>
            </p:cNvSpPr>
            <p:nvPr/>
          </p:nvSpPr>
          <p:spPr bwMode="auto">
            <a:xfrm>
              <a:off x="1524" y="2871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826" name="Group 43"/>
            <p:cNvGrpSpPr>
              <a:grpSpLocks/>
            </p:cNvGrpSpPr>
            <p:nvPr/>
          </p:nvGrpSpPr>
          <p:grpSpPr bwMode="auto">
            <a:xfrm>
              <a:off x="1523" y="2955"/>
              <a:ext cx="745" cy="243"/>
              <a:chOff x="1523" y="2772"/>
              <a:chExt cx="745" cy="243"/>
            </a:xfrm>
          </p:grpSpPr>
          <p:grpSp>
            <p:nvGrpSpPr>
              <p:cNvPr id="33827" name="Group 23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3829" name="Oval 24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83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4266" name="Rectangle 26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 dirty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</p:grpSp>
      <p:grpSp>
        <p:nvGrpSpPr>
          <p:cNvPr id="7" name="Group 55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4287" name="AutoShape 4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50520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89" name="AutoShape 4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733800" y="5943600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90" name="AutoShape 50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933700" y="5257800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récepteur, en fonction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l’action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</a:t>
            </a:r>
            <a:endParaRPr kumimoji="0" lang="fr-FR" dirty="0"/>
          </a:p>
        </p:txBody>
      </p:sp>
      <p:sp>
        <p:nvSpPr>
          <p:cNvPr id="394292" name="AutoShape 52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448050" y="4419600"/>
            <a:ext cx="5486400" cy="1219200"/>
          </a:xfrm>
          <a:prstGeom prst="leftArrow">
            <a:avLst>
              <a:gd name="adj1" fmla="val 82028"/>
              <a:gd name="adj2" fmla="val 79958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L’auto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maintien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élaboration de la logique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et des particularités imposées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 le fonctionnement demandé.</a:t>
            </a:r>
            <a:endParaRPr kumimoji="0" lang="fr-FR" dirty="0"/>
          </a:p>
        </p:txBody>
      </p:sp>
      <p:sp>
        <p:nvSpPr>
          <p:cNvPr id="394293" name="Rectangle 53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0" y="0"/>
            <a:ext cx="8693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L’élaboration </a:t>
            </a:r>
            <a:r>
              <a:rPr lang="fr-FR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d’une </a:t>
            </a: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logique de commande.</a:t>
            </a:r>
          </a:p>
        </p:txBody>
      </p:sp>
    </p:spTree>
    <p:extLst>
      <p:ext uri="{BB962C8B-B14F-4D97-AF65-F5344CB8AC3E}">
        <p14:creationId xmlns:p14="http://schemas.microsoft.com/office/powerpoint/2010/main" val="135554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4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9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4572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Pour élaborer un circuit de commande on peut commencer par se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demander 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veut en finalité activer.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Prenons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l’exemple d’une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commande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(MAS) triphasé. Dans le schéma de commande il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s’agit d’enclencher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contacteur ( -KM1 ), puis qu’il soit maintenu activé jusqu’à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l’opérateur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décide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l’arrêter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</p:txBody>
      </p:sp>
      <p:sp>
        <p:nvSpPr>
          <p:cNvPr id="394250" name="Line 10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5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2417763" y="4557713"/>
            <a:ext cx="1182687" cy="838200"/>
            <a:chOff x="1523" y="2871"/>
            <a:chExt cx="745" cy="528"/>
          </a:xfrm>
        </p:grpSpPr>
        <p:sp>
          <p:nvSpPr>
            <p:cNvPr id="33825" name="Rectangle 22"/>
            <p:cNvSpPr>
              <a:spLocks noChangeArrowheads="1"/>
            </p:cNvSpPr>
            <p:nvPr/>
          </p:nvSpPr>
          <p:spPr bwMode="auto">
            <a:xfrm>
              <a:off x="1524" y="2871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826" name="Group 43"/>
            <p:cNvGrpSpPr>
              <a:grpSpLocks/>
            </p:cNvGrpSpPr>
            <p:nvPr/>
          </p:nvGrpSpPr>
          <p:grpSpPr bwMode="auto">
            <a:xfrm>
              <a:off x="1523" y="2955"/>
              <a:ext cx="745" cy="243"/>
              <a:chOff x="1523" y="2772"/>
              <a:chExt cx="745" cy="243"/>
            </a:xfrm>
          </p:grpSpPr>
          <p:grpSp>
            <p:nvGrpSpPr>
              <p:cNvPr id="33827" name="Group 23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3829" name="Oval 24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83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4266" name="Rectangle 26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</p:grpSp>
      <p:grpSp>
        <p:nvGrpSpPr>
          <p:cNvPr id="7" name="Group 55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 44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295400" y="3338513"/>
            <a:ext cx="1273175" cy="1146175"/>
            <a:chOff x="816" y="1920"/>
            <a:chExt cx="802" cy="722"/>
          </a:xfrm>
        </p:grpSpPr>
        <p:grpSp>
          <p:nvGrpSpPr>
            <p:cNvPr id="33809" name="Group 40"/>
            <p:cNvGrpSpPr>
              <a:grpSpLocks/>
            </p:cNvGrpSpPr>
            <p:nvPr/>
          </p:nvGrpSpPr>
          <p:grpSpPr bwMode="auto">
            <a:xfrm>
              <a:off x="1268" y="1920"/>
              <a:ext cx="350" cy="722"/>
              <a:chOff x="1268" y="1920"/>
              <a:chExt cx="350" cy="722"/>
            </a:xfrm>
          </p:grpSpPr>
          <p:sp>
            <p:nvSpPr>
              <p:cNvPr id="394272" name="Rectangle 32"/>
              <p:cNvSpPr>
                <a:spLocks noChangeArrowheads="1"/>
              </p:cNvSpPr>
              <p:nvPr/>
            </p:nvSpPr>
            <p:spPr bwMode="auto">
              <a:xfrm rot="-5400000">
                <a:off x="1291" y="197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3812" name="Group 36"/>
              <p:cNvGrpSpPr>
                <a:grpSpLocks/>
              </p:cNvGrpSpPr>
              <p:nvPr/>
            </p:nvGrpSpPr>
            <p:grpSpPr bwMode="auto">
              <a:xfrm>
                <a:off x="1288" y="2177"/>
                <a:ext cx="330" cy="465"/>
                <a:chOff x="2448" y="3525"/>
                <a:chExt cx="330" cy="465"/>
              </a:xfrm>
            </p:grpSpPr>
            <p:sp useBgFill="1">
              <p:nvSpPr>
                <p:cNvPr id="33814" name="Oval 2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5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6" name="Line 3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4271" name="Rectangle 3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3818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3813" name="Freeform 38"/>
              <p:cNvSpPr>
                <a:spLocks/>
              </p:cNvSpPr>
              <p:nvPr/>
            </p:nvSpPr>
            <p:spPr bwMode="auto">
              <a:xfrm>
                <a:off x="1268" y="218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4281" name="Rectangle 41"/>
            <p:cNvSpPr>
              <a:spLocks noChangeArrowheads="1"/>
            </p:cNvSpPr>
            <p:nvPr/>
          </p:nvSpPr>
          <p:spPr bwMode="auto">
            <a:xfrm>
              <a:off x="816" y="2208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S2</a:t>
              </a:r>
            </a:p>
          </p:txBody>
        </p:sp>
      </p:grpSp>
      <p:sp>
        <p:nvSpPr>
          <p:cNvPr id="394287" name="AutoShape 4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0520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89" name="AutoShape 4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733800" y="5943600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90" name="AutoShape 5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33700" y="5257800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récepteur, en fonction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l’action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</a:t>
            </a:r>
            <a:endParaRPr kumimoji="0" lang="fr-FR" dirty="0"/>
          </a:p>
        </p:txBody>
      </p:sp>
      <p:sp>
        <p:nvSpPr>
          <p:cNvPr id="394291" name="AutoShape 51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667000" y="3429000"/>
            <a:ext cx="6286500" cy="1295400"/>
          </a:xfrm>
          <a:prstGeom prst="leftArrow">
            <a:avLst>
              <a:gd name="adj1" fmla="val 50000"/>
              <a:gd name="adj2" fmla="val 121324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commandes, en fonction de ce que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devra pouvoir demander au système.</a:t>
            </a:r>
            <a:endParaRPr kumimoji="0" lang="fr-FR" dirty="0"/>
          </a:p>
        </p:txBody>
      </p:sp>
      <p:sp>
        <p:nvSpPr>
          <p:cNvPr id="394292" name="AutoShape 5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448050" y="4419600"/>
            <a:ext cx="5486400" cy="1219200"/>
          </a:xfrm>
          <a:prstGeom prst="leftArrow">
            <a:avLst>
              <a:gd name="adj1" fmla="val 82028"/>
              <a:gd name="adj2" fmla="val 79958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L’auto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maintien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élaboration de la logique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et des particularités imposées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 le fonctionnement demandé.</a:t>
            </a:r>
            <a:endParaRPr kumimoji="0" lang="fr-FR" dirty="0"/>
          </a:p>
        </p:txBody>
      </p:sp>
      <p:sp>
        <p:nvSpPr>
          <p:cNvPr id="394293" name="Rectangle 5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0"/>
            <a:ext cx="8693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L’élaboration </a:t>
            </a:r>
            <a:r>
              <a:rPr lang="fr-FR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d’une </a:t>
            </a: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logique de commande.</a:t>
            </a:r>
          </a:p>
        </p:txBody>
      </p:sp>
    </p:spTree>
    <p:extLst>
      <p:ext uri="{BB962C8B-B14F-4D97-AF65-F5344CB8AC3E}">
        <p14:creationId xmlns:p14="http://schemas.microsoft.com/office/powerpoint/2010/main" val="146802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9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73cde6656b86fbf06f62baace5ec834936d65"/>
  <p:tag name="GENSWF_OUTPUT_FILE_NAME" val="Schéma électrique 5"/>
  <p:tag name="ISPRING_ULTRA_SCORM_COURSE_ID" val="C37CFF07-F105-4BF3-BB4F-F6A586E4BE2D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RESOURCE_PATHS_HASH_PRESENTER" val="4779b088c299ff6a1aa781b02e7351467c5b4563"/>
  <p:tag name="ISPRING_PLAYERS_CUSTOMIZATION" val="UEsDBBQAAgAIAOO5MUd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juTFH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OO5MUfvg8FetgIAAFAKAAAhAAAAdW5pdmVyc2FsL2ZsYXNoX3NraW5fc2V0dGluZ3MueG1slVZtb9owEP6+X4HYd9K90kkpEqVMqtSt1Vr1u5MciYVjR/aFjn8/27EbGwhkOSHhu+fJvfjuIFVbyhcfJpM0F0zIZ0CkvFRG43UTWtxMsxZR8FkuOALHGReyJmy6+PjTPmlikZdYYgdyLGdDcujdzO0zhuJ8fJsbGSLkom4I3z+IUswykm9LKVpeXAyt2jcgGeVbjbz6MV+tBx0wqvAeoY5iWl8bGUdpJCgFJqTvayMXWYxkwLynK/uM5PSuzmd/QNtRRdHSlp+MDNEaUkJc5OulkWE812+Pb2Vu5DwB4S9q6JfPRgahjOxBxi+/+2pkkCGatvmfHmmkKE1BY875S3znMEEKPX4mqisjFwkmIePo4i248thc7wKQ+xrOfWrGVQr2ZOp6sBDMpWcMFihbSBN/6myqEm+PLer58PZQ02OedMxPpFUhqtf1uD/wRnkRgJyiR7wK1taw6sINgLG+x69Wt3ZTLDaEKYd91wUBStg5ZRBhr+yRv3VVj5CBskc+M1rAI2f7I/ihpeP4G74l7i7PF19bgRN99PXyJ281nh7M3KrAtVN4TC0KWCgTzgutwdxamlhdF1JyFFPKyY6WBKngvwwu29tkVJocGFyjnW6rFCkyONVtNka9o8P7sue4GZ017sbuN6FPrjtPUK/wmylBJHlV698kNZ04np4RXZhpcpphlqSGg7znGzGSUxO5BfkiBBvrhQuEEGszGwKLbrKG4GkSlCBNThc5dS85VX3e1hnItb40Cr5rYl2Hq2hZMf3BVwpvUMSEAWPHxEq/jhP63pSBwnUAEJlXvmW7Q2epW4aUwQ784AcKm/BQZqnSLTrUbUt8gA2G/eY0oxrS7Ym+UUJcbDhBeNVxiXjjhIYRPY8kUzazaOz9Bg5iiZay32Wm98I1Zs+ulaI3a/txCbXS/JP8B1BLAwQUAAIACADjuTFH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juTFHQq3qOp4BAAAtBgAAHwAAAHVuaXZlcnNhbC9odG1sX3NraW5fc2V0dGluZ3MuanONlE1vwjAMhu/8iiq7Toh9wnZDg0lIHCaN27RDKKZUpHGUhA6G+O+rw1fTpoP40rx6+jp25GxbUbFYzKLXaOu+3f7D3zsNSLN6Bbe+Lhr0jHRmRDqDSZqBSCWwCpIffz3JuzMRMmbSmU43n2RrSn4MA7QKaDqgmYCWB7SfgLYmbc6FKYu/XmGHovYFlbo8XVmLsh2jtCBtW6LOuGPYzbtb5foqMOagL6BzHoNn2nWriTw7PnUpylyMmeJyM8YE21MeLxONKzlryr/YKNDFfS/3QOel+zb07ERq7MhCVk087FE0k0qDMXDI+zykCMKCT0GUfDtu/YN6xvWCKnSemtQe6f4dRZlWPIFal3p9Ch+ThVetm12KOmdhbffEwz2FRwi+AV2zGjxSeCCqlbriApXGhDpSQ+s9P6EC+SyVySF1hyLI0WHJtql750Ld8QfMGyGsjNAiMJFZ07txxdTb4OCaStZxaOZFSAzlxRCoQmJ+Er3j2Oo7QvuviHFrebzIiueheBmp5WCKb9AjOUcSMq6XoCeIoijo+9LRq8lbuz9QSwMEFAACAAgA47kxR5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DjuTFHlBOzImkAAABuAAAAHAAAAHVuaXZlcnNhbC9sb2NhbF9zZXR0aW5ncy54bWwNzDEOgzAMQNGdU1jeKe3WgcDGVpbSA1jERZEcG5GA4PZk+8PTb/szChy8pWDq8PV4IrDO5oMuDn/TUL8RUib1JKbsUA2h76pWbCb5cs4FJliFLt4mjiUyjxSLHHYRqOFTXv/AHpuuugFQSwMEFAACAAgAJJP0Rook4qj6AgAAsAgAABQAAAB1bml2ZXJzYWwvcGxheWVyLnhtbK1VTW/bMAw9p8D+g6F7paRd1zawW3QFgh3WoUDWbbdAtRlbi78myXXTXz/K8vecbgV2SGBTfI8U+Ui7189J7DyBVCJLPbKgc+JA6meBSEOPPHxdHV+Q66t3R24e8z1IRwQeKVJhADwmTgDKlyLXCL7nOvJIz0CRmTi5FJkUeo/cZ8jdRbok745m6JIqj0Ra50vGyrKkQiEiDVUWF4ZEUT9LWC5BQapBMpsGcRrsUv8djb8kS5ne56B6yFy/PXBN0nI8KzEgKU9pJkN2Mp8v2I+7z2s/goQfi1RpnvpAHKzkrCrlI/d3d1lQxKCMbebaJNegtUmiss1cvRSLi9RR0veIddgkoBQPQdE4DQmzWDYBdrcxV1HNowa0hlftRM1b+W3M+6ZxqzrHOue8eIyFivCoD+msk0CXDaO6SXXdSkEPjYJWhok4En4VQkJQvX5rJTJfEBuwVVyVJ1Wljwf4tOK+zuT+FmGoorqDtG0atU2jFajloG30dUdBmttugetCQlOqmfskAsi+cCm5kcWVlgW4bGSssWwIdpm9ct2kriFupJP47B96Y/xGrfmpXutMBfgfjfmERG1NRBrA80qgj4YEa6oBi21sVOcxNTG7nFTxmPR0PTDZHOum4EUczWUIOIYB15x1dnYICpIrdPELOcL2Dg6CIxFGMf70JMP49CBNwuVukqF3cBAcZ/5uAtqa2zKycR1HYmoV5LKJdeL6hdJZIl4qeQ72jF5WOnxt5Jqjm1y0B+fzP0ZxEKMZzC2ZWF3mqbevmsN7M6dadT6b3FoGasV5AF3k1quZhSIf+QSw5UWsb/s5NfuwBx3lPDUd01zfUe9ZuRYv4JQiMF+6xampSQRGMx75cHHaY8B+4nYZhK9MhyJus7SpA6WserP/VUWbLV+3znb9UIddrOGTgNJi7Ex9RHWEMivSYNRDmncfERXjTruRwJ0YtnijxQmKNMs98h4f6jtfnl12Vz7HTzjrfWvubWCbyxtWep1wpyBW67q9iFvvBnz8DVBLAwQUAAIACADjuTFH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OS5MUcUlQ/CehEAAJwjAAAXAAAAdW5pdmVyc2FsL3VuaXZlcnNhbC5wbmftWntYklm3x8zu5TgzjreSKWdyZjLNSi01zJmyqUadssIb0kTm5AU1RPACNPY1ZqmcvvlGKm9jjqmpkKaiIJJdYIrULAQVEYsUBQUVEbmfV+ubM3PO+ef8eZ7HP94fey+el73W2nv91lo8O+f7oEPr19ivAYFA6w9/e+A4CGTeATyrV60AJE7K3f3Ahxnq+KGvQeSujePAZHmMf6A/CFRPXKv/wQKYr076NgwFAm14tPCYsROrzgLvuR8+4H8CGzUpPHotHmrHfq28qQfhQZVZ5slbbuaM/bFqzdUjVzZ8tuan3z7gHjtg9eTwBx3rTtz+9MDX+w98t7Xn4umdR3Ntjojyt4UxlDzG3WCoodTCUgjLUAwwoDDCyV6Jb2iguNNLFMnQSmtqSHC8hnXUjbEcUMYmeneCKgEt9x3KG2YaVZRJFiBMenoXw27JGebDCQyYFSAg+6MVgcuZhjnB5ILdSYF3CWBuzO/0y/+e6KeJhHibZSDQA49qI+7FdkB+Me6zLDMQ6MrmJVzCJVzCJVzCJVzCJVzCJVzCJVzCJVzC/7c4PVxHHQoHRvuXWa0DcN3/EXMvbZnP8xoK3aebuF9TWZIeq5oXEykQXX93Q/at+7fotx7d4iDzu19/6ErN9vACgSKbNa1Ita/yOFcBx+vFYIUqs4VXl8CaE6bBr2oN3f3mGYem4iiMZu0bG2afsWGCMtow2lgoC6E95kySR1eALnLmnm2jRI4UooA38+t8RsPqUHl5p0jjrmwmheE0fzOm5DzBfwMUNdCp+hImHUklt2p6iPiU8ojmWU03Aa+a4bgxFbNwk5Zf41yaOcPCMHVC9XZJZlTm9BOMxBjjp+uvi1aOHJd1cs6hb+apjHNUpjDcM0ikugDDbNr7BNJcp+6l4NHiZMc4/EnDx8GuGwyN2SLzi2hp4C8hg84iqEjThRkQl/R6C5v5v7kKQpjuzZjlcPG2dZYRnee9+JUp1STB3tE7Z96Yg+cfBIamcEiOaW+vq4tPmcEqoUm/WuLGvvGCk2TJjh5qa6aHpNQ4Wyla/3pNZ3LYv4iZb53i4A+qJqVxCRGyvGg0o+pebbRYlyYIWtTNsw7KDpfA+SPhkETMVxLj8sPFalfLWLwliFdt80Ep9k3OHF51K4UNkTW3bkXblc48ecNwatFV7IkC9OJOKo+nsFFVV3++el0bfqynblfNRemyiiFN4aPyrjiSUoz1UKC+59F/s25XGXZ+LLMg0mqluvTXZyLPOd1mp6NxtqXrqqqKRE2G4ZV+fT/P3pN7XxiDSG1Z6kJeDcKRL0EdnIJlZp0lBWfM7wOFVkIOvxKWRhXK+2KEnvw7rjJ5n+XmLEUOkhxcLZBUjOVLvhcjyukBcQe5G3fKsM7zcm50Q9vEV5/IZDNPcrT4tqMRZd5bGs9cqA1hqcqWoTRkpKFtvGFhk1LAKhwsmFrndQYLmeR2aciS73Vjc/uUGaAX1UzrSflRyjGM/j6yMC6EeL1SqzttlRmcgsIdEULcDmJ82fb+L7cX9vokKH2Si9dQppFOEj4s1SmL5B8qcvumIVeVnVwi1Aq2oITot324CdpQs0hhK5yc3kjDddMSusoE6lrBKDAxT4rA7Z67ZdqArS68FEbt9LhLPIhhM93+l8W2O5099TqEYzEllLrSs+06hBobqzY6UgSoiAL0ljWHeeGnLoEbZYrbAi8QFab0W947Pnqal4CqkzJ/ko6eBm+ZLxkb1f6Lhou6Ksfme2T9HuHJPRTJrwsxiyRc6zds/0JyEny+BI69YdraEgQGp7kqRcu7Yw3TyW92GqOoQQ4Sj3ht4XAg/zpCXS9Lt/TJYqoZirqo9PGK3lKTXnLpEeXfZgE20pK/A5GQIlCbRCMpTVT4UcK8LBe8OfdwrVuj8l5N9ocdIi2PesrPpOlO1M9W+jFW56SlFbdnfujeXI3m9LWHcOJ004ZMyKPQKBFRWeOMkvFuEuTPBZtuA5EunUu7MtKH7neniffyXK0i+dfQJtV3l3vnV+b8HF2U5OjRbX1J3FDNOfMP5MFzMFfVlifYsjMHknGb6vckhkh2saMvS9o6dx6IEZCdsifKySSd3tVyWxZzOi+x1jhDYupNPGPXntn2ewsGnStEM4/myWdfTmbwEu5vJE1hQUlPuwxuKhFUGPmclkAOg63M14Ct5buz6M6BiBNv81WxXPoaZbPq8e2AOqhnXniUgKiQKO1YM1p8kagwsT1NFuBB2WUazKvvKqO1QiqQpdmh+TDSpnKfEsTJ73NbQmM0x7g/ZK5LPy/QJHt78FXJ4p23MS41Uxs5UiE/Od1C1pIb8ClRNcpBLo8rjoJ7WZyDyYXjIy9w3LT8e0MjmP6P37ClSGKF3BlOMKhMopdQLxHfIJ55wkm/fr+gd7yw5F6KrgQtqA3RhQ1hunnFUYt7VlDueEhaT47AQIXtZli2u2nTcdXjl/qtfVhEfBW7XvqPEYO2ravWUcFKcwF/dLQYuj2C71yYgnKXNfffwZO8WZrGaR9eMrdbMLS8VlOjICVu5Wl446oW38T7KX9ErmPrcVPFAVPYMztLXHr9+Xx71EVeFXo0Ie6fsS7OsUVRcMkrdjsvcEL/WTXPTgyQLowepFZ+iV6MBMv6jXRXnwCM7wMNmsreKV8b56LIiFG5j6dxDXE2V4TtMRwVv1o3k+5ih4jyxDvCfQCR0BPBrc+rz/RHwxdMko0m+tN1nbA6B6flkq2h+enfCVIhqvlQDhvRM1N/us1uzzIUWJgJbGqzHUJeEY3qJGo4xziyZAZL3wf1j0Q8Z9+pH097DNC5btjn2vDI2ed4DQc+5OJAucENJVPb9hdUujknRZ7mqEgcmW7EGp9WhhEUhb8jzg849bIGRArbvAiOydjoFsm7Ad89UevA0cmAKE4TVgQiWof0Ta8WjlkIwje1ExUSnLJh/WsgiMaNU9l+jeqbuip3r4AnisyBH7M0yXez0Jna84/j8jSZBay15Up6bVNCXnrmDb7wpJczEGoJrCqxQ+X2wjiS0U7ATeYjRFir03Y6BN6rU7hZSuvpfLoV80kH4kJBMP7ZzBooYu9eztqzadqZTLZFcyShta0drAND+5JHIqPGxJKRUCM5+x17OJ7ZmwpLzZVjLyplSKJYKEx/MPhxmvhyt7vUrF5eSYcy6bjuAlm3Z159m25gfIGa7Mx8udveoGtHXgD0plvxLeYqYT2NNZOmw2Ka2+GeT3cM3XOAHUO8Upqm5WMb25xaSEQHunT0LBBvnb4sd2KzPZs2UYZm+earSKhQlr7kdvE5tHBs9OxHVnqmQmIA+GGbtK2rLRBX3LseUYuqepcfNhcg+NHssfyVe5jyuT2sZh1DI+7w8GTMCBd8vCveHpGmfufvV9XOftkrksbn1v8Hmc4chOal+96VGKMfJzCSwjiHPuIqdT0WHDRLk4KQX5+WT2N9ba9jycGr0YL4kPL8JjzVuz29LL3xxY9V4UN53jgIxcroMYopiFHqUznE944W9xLlYpTY6az41+v2nKdhUZ9yXkm2wexs+i4YRgBmiPxU7Muy/iEyjJ4QVPd3iut/G0zQvpIKRMa5zvVppyp7G5AOwwaaQGzL0Q1WhEOM9bnuNNURqgLIIPfO544I+UGLY7IUUuXDeDXp8CkMQ2iloBH68qDy1QEPeFVbq4L9O9Vi8WzspX69q+KKRBsu4I15/wgVFi0c/upjTPUeuXfXdMs++7sF/BvE+y7wdaV+K2AcSfSjvm7aCBvw/S9AACS/5t+Ab6asdoA2Tj/7w1aZLoZdTv5pnTgrHLK55mld/btzZPPHHuK00lboWckDCi60zvfxhQnahK1wOuWrJFn6XHUwLlbVRMElqDoT8coCtmNGvConOPPNuU3u6wRArLsXWOJluc5mHrSRikVC7tvNmpHHVS6ObVTzJ4PXFSg2uBEcgXz6e4Z+mi3QPcdxb4hWR6U+bFgdEOMCVsbGr22d7vpRaCJ6mR+KB98u/AVwj6cHKzmXF+7JJRt2mVpP5GkUZdnuTMEoEr54thbs2+lnd/eSm9j6kuaZBznJIwfBsG+SZ+KVNPEz79wE6VVIV3muIXdEZZhZA2dZl7H2JMTvKhXdkz99Tv5vxF7BNBkUNd2Zo7u8yiIwO2S+htlXXjIurSkQE/XAhyZACEW9oepjlRXTObe0A9vdFsnr0Z36yETjuxjqP+fbzr3xTUt7KvF8hcBrP01SkkFmdA8eykvfKCv4lbyaJe6bgWcPpUAe6fNnyMRCWQpq5wIxs/bka4oH7XUHpuZPJNb5sE0NxC7rjvcm5g0fp6x5/lFkeUbF6ceTtmiLIr+fd3B/5x/oAvt9YU1Ha19eGa5va6esrWov7S4nr0IUJg/QlC6ctWlwYWTpcWr3Ny5sMie/Z1P3ccYrXWs3jrxeFFQXIUiRWLSV0/flr6TZc2zAJGmzZwDGz28x6aQUEB2UDdPK+fd2PfGNUc1D/YjsDqRhoWBoSpdWVw4ALN1bJZkUNrw8OKU/z7P62UOKz+w35ygdFSC+7foLVUjIOaGngHuDINEkZ9h1KN039Pp5+HnYRDcO7JGPrB2WXBmmBaUo6zuLD+1g/J0PYubeXHMbynyelj8Iy5xAgCMMb539wgxGNVPyUA8wbZumz0fWax6Cyeg/hMlwUW4TyL5uQSKcZqWyeRTpXWx5q0A+c4LtcEz6Oyt6Nz5UjvEm59Y/iKjxGsIixOKnntbwwjONGYjaE9zecbE7pR0eM0S+nVQ0xLhJJb5XX9FURNTuji+GDA0L5rae7jyMY2bWZxQF7wPbVuZp9s1Z/FRGXosuHhtFOPxZE/6ZCe9rV1KkiRclD7ajy/UL/UZ5O9zV9Aza3qB9SWrnBnyihtvgB3nCqLkeoePRfVfyXtQeo8zyEuJtCTa7A4RDNKXdYt73tCt9O17QOxb07tTpqlrD8pGMhb0Qf2yCT30uHT0DlJGTUdjXl1NdU/9Wf8fMPQ3Gz4wKS/cmyXqronf3nld6q6ZziPjZckUEkfPiIJiKppJwKVR2WVSPI8G5CXniCyIxJGGxmEJtWFyPHt6etCOAiqQmgoaUE/e7m9Wl/NrC7IVyOGP0ZsxAWt+vq9qd38UT6bZPSb8T0ffCNuRRm8Do1qFsP/3r1H1ypqu2pY7OmADOXJd0Ez89+bwRm5KnbYVIG2WHmH+pus/ZyJa1BFDxwGLIjDc5zgO6F3G9nR1A3Rrey1yBG2P/tvJvxfcuq6LqaxCkDOmmG0MSJS/+ojcwcbgoiMqYbCo3QuZfpqB2AB3TKUrbzBGflboPOtQH/uyXdskgG2CEDGruHe+EKDa7zC3CBre4L8k2wa6xYODXgO7LW+VVJsSNe0jzCcASeSUEo2ZuXv3537x9ytR7TG2JMACNL9brhlQHJI7seinzyK1HVzk9733NFQlSqE9DBkYS0/WOoFqUjbpT7Y+ZWCi+Uc/YfwD9r2vU6mCUDUUPl440cwb1o17M1rSHzNzBBIhxmkhpB4iK+tMTw9xCvsF1sBOIEO2PGRn97Fa/2FMS2Psm6d7TehNhCgclmAs2qWt5482MT7KNhAeyiU0dX1KaByvo2BHTcTcqTDK6Fj7/UFrPdoxDUENkPE9hmpmimknfy/7lmnc3zniHrTB74C3BX5/5QTCimfLwGtgb9dmQTxbFcCSVL5f+ajraNjh3sxAKx6lGEy8x9SNu1B6fv5InCBRZkL552t4hmi95xB/4Ef2dBHsdq1jlKkn/3LcTxpwhHCYJNqNCjkUQwJFg8zoKB2TU8pl4pXtP+NaLZiAyp8njWXt39isiAbzy4I7BmO596sFOU3C4Cf2yNqgmWugJAu1f8T//1Fhpmmf7DVj8eTNEWWr6r5shU0BDVAlbBXzJ/12r7pASHtE7gEnkfemQvZdVpBhu0kLpWxYkDVKh+1DesL0JYB9oItOQSl+4iBL5T6lAOqhmxargmP26qzeVEWaAFHT4YNAB8tens/4TUEsDBBQAAgAIAOW5MUcZ1RGpSgAAAGoAAAAbAAAAdW5pdmVyc2FsL3VuaXZlcnNhbC5wbmcueG1ss7GvyM1RKEstKs7Mz7NVMtQzULK34+WyKShKLctMLVeoAIoZ6RlAgJJCJSq3PDOlJMNWydLYHCGWkZqZnlFiq2RuYAwX1AcaCQBQSwECAAAUAAIACADjuTFHWn+5mToEAADhDgAAHQAAAAAAAAABAAAAAAAAAAAAdW5pdmVyc2FsL2NvbW1vbl9tZXNzYWdlcy5sbmdQSwECAAAUAAIACADjuTFHmd7J2s4DAAAxDwAAJwAAAAAAAAABAAAAAAB1BAAAdW5pdmVyc2FsL2ZsYXNoX3B1Ymxpc2hpbmdfc2V0dGluZ3MueG1sUEsBAgAAFAACAAgA47kxR++DwV62AgAAUAoAACEAAAAAAAAAAQAAAAAAiAgAAHVuaXZlcnNhbC9mbGFzaF9za2luX3NldHRpbmdzLnhtbFBLAQIAABQAAgAIAOO5MUeyfOT/owMAAEIOAAAmAAAAAAAAAAEAAAAAAH0LAAB1bml2ZXJzYWwvaHRtbF9wdWJsaXNoaW5nX3NldHRpbmdzLnhtbFBLAQIAABQAAgAIAOO5MUdCreo6ngEAAC0GAAAfAAAAAAAAAAEAAAAAAGQPAAB1bml2ZXJzYWwvaHRtbF9za2luX3NldHRpbmdzLmpzUEsBAgAAFAACAAgA47kxR5ZRcFq6AAAAowEAABoAAAAAAAAAAQAAAAAAPxEAAHVuaXZlcnNhbC9pMThuX3ByZXNldHMueG1sUEsBAgAAFAACAAgA47kxR5QTsyJpAAAAbgAAABwAAAAAAAAAAQAAAAAAMRIAAHVuaXZlcnNhbC9sb2NhbF9zZXR0aW5ncy54bWxQSwECAAAUAAIACAAkk/RGiiTiqPoCAACwCAAAFAAAAAAAAAABAAAAAADUEgAAdW5pdmVyc2FsL3BsYXllci54bWxQSwECAAAUAAIACADjuTFHNdvZrWgBAADzAgAAKQAAAAAAAAABAAAAAAAAFgAAdW5pdmVyc2FsL3NraW5fY3VzdG9taXphdGlvbl9zZXR0aW5ncy54bWxQSwECAAAUAAIACADkuTFHFJUPwnoRAACcIwAAFwAAAAAAAAAAAAAAAACvFwAAdW5pdmVyc2FsL3VuaXZlcnNhbC5wbmdQSwECAAAUAAIACADluTFHGdURqUoAAABqAAAAGwAAAAAAAAABAAAAAABeKQAAdW5pdmVyc2FsL3VuaXZlcnNhbC5wbmcueG1sUEsFBgAAAAALAAsASQMAAOEpAAAAAA=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ULTRA_SCORM_COURCE_TITLE" val="SchemaCdePui_5"/>
  <p:tag name="ISPRING_ULTRA_SCORM_LESSON_TITLE" val="SchemaCdePui_5"/>
  <p:tag name="ISPRING_PRESENTATION_TITLE" val="schémaCdePuissance-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4D4D4D"/>
      </a:dk1>
      <a:lt1>
        <a:srgbClr val="FFFFFF"/>
      </a:lt1>
      <a:dk2>
        <a:srgbClr val="006666"/>
      </a:dk2>
      <a:lt2>
        <a:srgbClr val="CC9900"/>
      </a:lt2>
      <a:accent1>
        <a:srgbClr val="CC9900"/>
      </a:accent1>
      <a:accent2>
        <a:srgbClr val="800000"/>
      </a:accent2>
      <a:accent3>
        <a:srgbClr val="AAB8B8"/>
      </a:accent3>
      <a:accent4>
        <a:srgbClr val="DADADA"/>
      </a:accent4>
      <a:accent5>
        <a:srgbClr val="E2CAAA"/>
      </a:accent5>
      <a:accent6>
        <a:srgbClr val="730000"/>
      </a:accent6>
      <a:hlink>
        <a:srgbClr val="C0C0C0"/>
      </a:hlink>
      <a:folHlink>
        <a:srgbClr val="969696"/>
      </a:folHlink>
    </a:clrScheme>
    <a:fontScheme name="Modèle par défau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Modèle par défaut 1">
        <a:dk1>
          <a:srgbClr val="4D4D4D"/>
        </a:dk1>
        <a:lt1>
          <a:srgbClr val="FFFFFF"/>
        </a:lt1>
        <a:dk2>
          <a:srgbClr val="006666"/>
        </a:dk2>
        <a:lt2>
          <a:srgbClr val="CC9900"/>
        </a:lt2>
        <a:accent1>
          <a:srgbClr val="CC9900"/>
        </a:accent1>
        <a:accent2>
          <a:srgbClr val="800000"/>
        </a:accent2>
        <a:accent3>
          <a:srgbClr val="AAB8B8"/>
        </a:accent3>
        <a:accent4>
          <a:srgbClr val="DADADA"/>
        </a:accent4>
        <a:accent5>
          <a:srgbClr val="E2CAAA"/>
        </a:accent5>
        <a:accent6>
          <a:srgbClr val="730000"/>
        </a:accent6>
        <a:hlink>
          <a:srgbClr val="C0C0C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10000"/>
        </a:dk1>
        <a:lt1>
          <a:srgbClr val="C0C0C0"/>
        </a:lt1>
        <a:dk2>
          <a:srgbClr val="010000"/>
        </a:dk2>
        <a:lt2>
          <a:srgbClr val="C0C0C0"/>
        </a:lt2>
        <a:accent1>
          <a:srgbClr val="969696"/>
        </a:accent1>
        <a:accent2>
          <a:srgbClr val="000000"/>
        </a:accent2>
        <a:accent3>
          <a:srgbClr val="DCDCDC"/>
        </a:accent3>
        <a:accent4>
          <a:srgbClr val="010000"/>
        </a:accent4>
        <a:accent5>
          <a:srgbClr val="C9C9C9"/>
        </a:accent5>
        <a:accent6>
          <a:srgbClr val="0000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4D4D4D"/>
        </a:dk1>
        <a:lt1>
          <a:srgbClr val="99CCFF"/>
        </a:lt1>
        <a:dk2>
          <a:srgbClr val="4D4D4D"/>
        </a:dk2>
        <a:lt2>
          <a:srgbClr val="000000"/>
        </a:lt2>
        <a:accent1>
          <a:srgbClr val="990099"/>
        </a:accent1>
        <a:accent2>
          <a:srgbClr val="FFCC00"/>
        </a:accent2>
        <a:accent3>
          <a:srgbClr val="CAE2FF"/>
        </a:accent3>
        <a:accent4>
          <a:srgbClr val="404040"/>
        </a:accent4>
        <a:accent5>
          <a:srgbClr val="CAAACA"/>
        </a:accent5>
        <a:accent6>
          <a:srgbClr val="E7B9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00"/>
        </a:lt1>
        <a:dk2>
          <a:srgbClr val="000066"/>
        </a:dk2>
        <a:lt2>
          <a:srgbClr val="99CC00"/>
        </a:lt2>
        <a:accent1>
          <a:srgbClr val="99CC00"/>
        </a:accent1>
        <a:accent2>
          <a:srgbClr val="FFFF00"/>
        </a:accent2>
        <a:accent3>
          <a:srgbClr val="AAAAB8"/>
        </a:accent3>
        <a:accent4>
          <a:srgbClr val="DADA00"/>
        </a:accent4>
        <a:accent5>
          <a:srgbClr val="CAE2AA"/>
        </a:accent5>
        <a:accent6>
          <a:srgbClr val="E7E700"/>
        </a:accent6>
        <a:hlink>
          <a:srgbClr val="9999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969696"/>
        </a:dk1>
        <a:lt1>
          <a:srgbClr val="FFCC00"/>
        </a:lt1>
        <a:dk2>
          <a:srgbClr val="FF6600"/>
        </a:dk2>
        <a:lt2>
          <a:srgbClr val="009900"/>
        </a:lt2>
        <a:accent1>
          <a:srgbClr val="FFCC00"/>
        </a:accent1>
        <a:accent2>
          <a:srgbClr val="009900"/>
        </a:accent2>
        <a:accent3>
          <a:srgbClr val="FFB8AA"/>
        </a:accent3>
        <a:accent4>
          <a:srgbClr val="DAAE00"/>
        </a:accent4>
        <a:accent5>
          <a:srgbClr val="FFE2AA"/>
        </a:accent5>
        <a:accent6>
          <a:srgbClr val="008A00"/>
        </a:accent6>
        <a:hlink>
          <a:srgbClr val="FFFFFF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CC00"/>
        </a:lt1>
        <a:dk2>
          <a:srgbClr val="336600"/>
        </a:dk2>
        <a:lt2>
          <a:srgbClr val="969696"/>
        </a:lt2>
        <a:accent1>
          <a:srgbClr val="336600"/>
        </a:accent1>
        <a:accent2>
          <a:srgbClr val="CCCC00"/>
        </a:accent2>
        <a:accent3>
          <a:srgbClr val="FFE2AA"/>
        </a:accent3>
        <a:accent4>
          <a:srgbClr val="000000"/>
        </a:accent4>
        <a:accent5>
          <a:srgbClr val="ADB8AA"/>
        </a:accent5>
        <a:accent6>
          <a:srgbClr val="B9B900"/>
        </a:accent6>
        <a:hlink>
          <a:srgbClr val="FFFFFF"/>
        </a:hlink>
        <a:folHlink>
          <a:srgbClr val="FFFF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10000"/>
        </a:dk1>
        <a:lt1>
          <a:srgbClr val="99CCFF"/>
        </a:lt1>
        <a:dk2>
          <a:srgbClr val="666633"/>
        </a:dk2>
        <a:lt2>
          <a:srgbClr val="969696"/>
        </a:lt2>
        <a:accent1>
          <a:srgbClr val="666633"/>
        </a:accent1>
        <a:accent2>
          <a:srgbClr val="FFCC00"/>
        </a:accent2>
        <a:accent3>
          <a:srgbClr val="CAE2FF"/>
        </a:accent3>
        <a:accent4>
          <a:srgbClr val="010000"/>
        </a:accent4>
        <a:accent5>
          <a:srgbClr val="B8B8AD"/>
        </a:accent5>
        <a:accent6>
          <a:srgbClr val="E7B900"/>
        </a:accent6>
        <a:hlink>
          <a:srgbClr val="FFFF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9900CC"/>
        </a:dk1>
        <a:lt1>
          <a:srgbClr val="FFCC00"/>
        </a:lt1>
        <a:dk2>
          <a:srgbClr val="FF3300"/>
        </a:dk2>
        <a:lt2>
          <a:srgbClr val="969696"/>
        </a:lt2>
        <a:accent1>
          <a:srgbClr val="FF3300"/>
        </a:accent1>
        <a:accent2>
          <a:srgbClr val="FFCC00"/>
        </a:accent2>
        <a:accent3>
          <a:srgbClr val="FFE2AA"/>
        </a:accent3>
        <a:accent4>
          <a:srgbClr val="8200AE"/>
        </a:accent4>
        <a:accent5>
          <a:srgbClr val="FFADAA"/>
        </a:accent5>
        <a:accent6>
          <a:srgbClr val="E7B900"/>
        </a:accent6>
        <a:hlink>
          <a:srgbClr val="FFFFFF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5423</TotalTime>
  <Words>1029</Words>
  <Application>Microsoft Office PowerPoint</Application>
  <PresentationFormat>Affichage à l'écran (4:3)</PresentationFormat>
  <Paragraphs>283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Modèle par défaut</vt:lpstr>
      <vt:lpstr>Schéma électrique</vt:lpstr>
      <vt:lpstr>Schéma de puissance</vt:lpstr>
      <vt:lpstr>Présentation PowerPoint</vt:lpstr>
      <vt:lpstr>« démarrage direct MAS ».</vt:lpstr>
      <vt:lpstr>Schéma de commande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schémaCdePuissance-5</dc:title>
  <dc:creator>toto</dc:creator>
  <cp:lastModifiedBy>phil</cp:lastModifiedBy>
  <cp:revision>168</cp:revision>
  <dcterms:created xsi:type="dcterms:W3CDTF">1999-04-17T08:38:16Z</dcterms:created>
  <dcterms:modified xsi:type="dcterms:W3CDTF">2015-09-17T21:27:54Z</dcterms:modified>
</cp:coreProperties>
</file>