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</p:sldMasterIdLst>
  <p:notesMasterIdLst>
    <p:notesMasterId r:id="rId10"/>
  </p:notesMasterIdLst>
  <p:handoutMasterIdLst>
    <p:handoutMasterId r:id="rId11"/>
  </p:handoutMasterIdLst>
  <p:sldIdLst>
    <p:sldId id="256" r:id="rId2"/>
    <p:sldId id="536" r:id="rId3"/>
    <p:sldId id="541" r:id="rId4"/>
    <p:sldId id="557" r:id="rId5"/>
    <p:sldId id="560" r:id="rId6"/>
    <p:sldId id="561" r:id="rId7"/>
    <p:sldId id="558" r:id="rId8"/>
    <p:sldId id="559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CBE"/>
    <a:srgbClr val="100147"/>
    <a:srgbClr val="000000"/>
    <a:srgbClr val="66FF33"/>
    <a:srgbClr val="828C8C"/>
    <a:srgbClr val="FF3300"/>
    <a:srgbClr val="8E9494"/>
    <a:srgbClr val="878F8F"/>
    <a:srgbClr val="6F878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36" autoAdjust="0"/>
    <p:restoredTop sz="90929"/>
  </p:normalViewPr>
  <p:slideViewPr>
    <p:cSldViewPr showGuides="1">
      <p:cViewPr>
        <p:scale>
          <a:sx n="66" d="100"/>
          <a:sy n="66" d="100"/>
        </p:scale>
        <p:origin x="-462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dutour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5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Schéma électrique</a:t>
            </a:r>
          </a:p>
        </p:txBody>
      </p:sp>
      <p:sp>
        <p:nvSpPr>
          <p:cNvPr id="375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69BC13C-3C81-482C-995A-ADC4323B14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2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4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4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03DDF2-118E-4F6B-B46D-F442FF09E9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847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FAD18E-1FBD-4C8C-AD7D-33A3E8C3CB21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8ED8A-089E-44BE-9018-DBF3AAC121C4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FC61D8-4B6D-4537-8739-C9FB9D31A90D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7FFD2-A644-4F62-A0A1-13528D4E57C0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D4FCEE-764A-42EB-8C06-BA76848F664B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76600"/>
            <a:ext cx="64008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97E8-A99C-4280-93A9-981A5FDD5E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 Box 4"/>
          <p:cNvSpPr txBox="1">
            <a:spLocks noChangeArrowheads="1"/>
          </p:cNvSpPr>
          <p:nvPr userDrawn="1"/>
        </p:nvSpPr>
        <p:spPr bwMode="auto">
          <a:xfrm>
            <a:off x="381000" y="65532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32CE5-DBEA-4ACD-A182-1580F796EA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885950" cy="53340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505450" cy="53340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41D-2808-4524-8B2B-9ABF7AD8DA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55C05-607D-4413-A30B-B6E690902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F7C0-F209-4176-AA8D-F668E17B9B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F9C67-DCC7-4C8B-974D-9C376D0F7C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E7390-072A-45A0-8C8C-3D7D7CB7EE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03D1-6996-4019-A86C-B65E05E949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B9A1-483C-48D7-9A10-E86AAEFAD4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5327-214F-4750-A16A-F5939B72B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66E9C-5763-463B-A9C4-AC19636BD6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  <a:p>
            <a:pPr lvl="3"/>
            <a:endParaRPr lang="fr-FR" smtClean="0"/>
          </a:p>
        </p:txBody>
      </p:sp>
      <p:sp>
        <p:nvSpPr>
          <p:cNvPr id="370696" name="Rectangle 8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7" name="Rectangle 9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5943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6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7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3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400"/>
            </a:lvl1pPr>
          </a:lstStyle>
          <a:p>
            <a:pPr>
              <a:defRPr/>
            </a:pPr>
            <a:fld id="{99E3F517-EAAB-47F1-9BB3-E3CCBE356C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kumimoji="1"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sz="4800" b="1" u="sng" dirty="0" smtClean="0">
                <a:latin typeface="Verdana" pitchFamily="34" charset="0"/>
              </a:rPr>
              <a:t>Schéma électrique</a:t>
            </a:r>
            <a:endParaRPr lang="fr-FR" sz="4800" dirty="0" smtClean="0">
              <a:latin typeface="Verdana" pitchFamily="34" charset="0"/>
            </a:endParaRP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4572000" y="3068960"/>
            <a:ext cx="4876800" cy="4644703"/>
          </a:xfrm>
          <a:prstGeom prst="diamo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 algn="ctr">
              <a:buFontTx/>
              <a:buNone/>
              <a:defRPr/>
            </a:pPr>
            <a:endParaRPr kumimoji="0" lang="fr-FR" sz="900" b="1" u="sng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endParaRPr kumimoji="0" lang="fr-F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endParaRPr kumimoji="0" lang="fr-F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Initiation </a:t>
            </a: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au schéma électrique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industriel</a:t>
            </a:r>
            <a:r>
              <a:rPr kumimoji="0"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circuit commande.</a:t>
            </a:r>
            <a:endParaRPr kumimoji="0" lang="fr-FR" sz="18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2" name="Freeform 6"/>
          <p:cNvSpPr>
            <a:spLocks/>
          </p:cNvSpPr>
          <p:nvPr/>
        </p:nvSpPr>
        <p:spPr bwMode="auto">
          <a:xfrm>
            <a:off x="688975" y="2128838"/>
            <a:ext cx="7886776" cy="4702030"/>
          </a:xfrm>
          <a:custGeom>
            <a:avLst/>
            <a:gdLst>
              <a:gd name="connsiteX0" fmla="*/ 821 w 9976"/>
              <a:gd name="connsiteY0" fmla="*/ 9829 h 9916"/>
              <a:gd name="connsiteX1" fmla="*/ 283 w 9976"/>
              <a:gd name="connsiteY1" fmla="*/ 8848 h 9916"/>
              <a:gd name="connsiteX2" fmla="*/ 76 w 9976"/>
              <a:gd name="connsiteY2" fmla="*/ 8761 h 9916"/>
              <a:gd name="connsiteX3" fmla="*/ 0 w 9976"/>
              <a:gd name="connsiteY3" fmla="*/ 8376 h 9916"/>
              <a:gd name="connsiteX4" fmla="*/ 231 w 9976"/>
              <a:gd name="connsiteY4" fmla="*/ 5598 h 9916"/>
              <a:gd name="connsiteX5" fmla="*/ 257 w 9976"/>
              <a:gd name="connsiteY5" fmla="*/ 5256 h 9916"/>
              <a:gd name="connsiteX6" fmla="*/ 333 w 9976"/>
              <a:gd name="connsiteY6" fmla="*/ 4744 h 9916"/>
              <a:gd name="connsiteX7" fmla="*/ 283 w 9976"/>
              <a:gd name="connsiteY7" fmla="*/ 810 h 9916"/>
              <a:gd name="connsiteX8" fmla="*/ 359 w 9976"/>
              <a:gd name="connsiteY8" fmla="*/ 385 h 9916"/>
              <a:gd name="connsiteX9" fmla="*/ 924 w 9976"/>
              <a:gd name="connsiteY9" fmla="*/ 40 h 9916"/>
              <a:gd name="connsiteX10" fmla="*/ 1590 w 9976"/>
              <a:gd name="connsiteY10" fmla="*/ 0 h 9916"/>
              <a:gd name="connsiteX11" fmla="*/ 3333 w 9976"/>
              <a:gd name="connsiteY11" fmla="*/ 341 h 9916"/>
              <a:gd name="connsiteX12" fmla="*/ 3795 w 9976"/>
              <a:gd name="connsiteY12" fmla="*/ 683 h 9916"/>
              <a:gd name="connsiteX13" fmla="*/ 4512 w 9976"/>
              <a:gd name="connsiteY13" fmla="*/ 981 h 9916"/>
              <a:gd name="connsiteX14" fmla="*/ 5769 w 9976"/>
              <a:gd name="connsiteY14" fmla="*/ 1239 h 9916"/>
              <a:gd name="connsiteX15" fmla="*/ 6000 w 9976"/>
              <a:gd name="connsiteY15" fmla="*/ 1580 h 9916"/>
              <a:gd name="connsiteX16" fmla="*/ 6205 w 9976"/>
              <a:gd name="connsiteY16" fmla="*/ 1667 h 9916"/>
              <a:gd name="connsiteX17" fmla="*/ 6281 w 9976"/>
              <a:gd name="connsiteY17" fmla="*/ 1838 h 9916"/>
              <a:gd name="connsiteX18" fmla="*/ 6357 w 9976"/>
              <a:gd name="connsiteY18" fmla="*/ 1922 h 9916"/>
              <a:gd name="connsiteX19" fmla="*/ 6922 w 9976"/>
              <a:gd name="connsiteY19" fmla="*/ 2779 h 9916"/>
              <a:gd name="connsiteX20" fmla="*/ 7486 w 9976"/>
              <a:gd name="connsiteY20" fmla="*/ 3676 h 9916"/>
              <a:gd name="connsiteX21" fmla="*/ 8050 w 9976"/>
              <a:gd name="connsiteY21" fmla="*/ 3890 h 9916"/>
              <a:gd name="connsiteX22" fmla="*/ 8153 w 9976"/>
              <a:gd name="connsiteY22" fmla="*/ 3974 h 9916"/>
              <a:gd name="connsiteX23" fmla="*/ 8255 w 9976"/>
              <a:gd name="connsiteY23" fmla="*/ 4617 h 9916"/>
              <a:gd name="connsiteX24" fmla="*/ 8307 w 9976"/>
              <a:gd name="connsiteY24" fmla="*/ 4787 h 9916"/>
              <a:gd name="connsiteX25" fmla="*/ 8562 w 9976"/>
              <a:gd name="connsiteY25" fmla="*/ 5387 h 9916"/>
              <a:gd name="connsiteX26" fmla="*/ 8588 w 9976"/>
              <a:gd name="connsiteY26" fmla="*/ 5641 h 9916"/>
              <a:gd name="connsiteX27" fmla="*/ 8665 w 9976"/>
              <a:gd name="connsiteY27" fmla="*/ 5728 h 9916"/>
              <a:gd name="connsiteX28" fmla="*/ 9024 w 9976"/>
              <a:gd name="connsiteY28" fmla="*/ 5942 h 9916"/>
              <a:gd name="connsiteX29" fmla="*/ 9203 w 9976"/>
              <a:gd name="connsiteY29" fmla="*/ 6070 h 9916"/>
              <a:gd name="connsiteX30" fmla="*/ 9357 w 9976"/>
              <a:gd name="connsiteY30" fmla="*/ 6324 h 9916"/>
              <a:gd name="connsiteX31" fmla="*/ 9460 w 9976"/>
              <a:gd name="connsiteY31" fmla="*/ 6669 h 9916"/>
              <a:gd name="connsiteX32" fmla="*/ 9869 w 9976"/>
              <a:gd name="connsiteY32" fmla="*/ 7352 h 9916"/>
              <a:gd name="connsiteX33" fmla="*/ 9972 w 9976"/>
              <a:gd name="connsiteY33" fmla="*/ 8420 h 9916"/>
              <a:gd name="connsiteX34" fmla="*/ 9948 w 9976"/>
              <a:gd name="connsiteY34" fmla="*/ 8805 h 9916"/>
              <a:gd name="connsiteX35" fmla="*/ 9741 w 9976"/>
              <a:gd name="connsiteY35" fmla="*/ 8848 h 9916"/>
              <a:gd name="connsiteX36" fmla="*/ 9410 w 9976"/>
              <a:gd name="connsiteY36" fmla="*/ 8892 h 9916"/>
              <a:gd name="connsiteX37" fmla="*/ 9203 w 9976"/>
              <a:gd name="connsiteY37" fmla="*/ 8976 h 9916"/>
              <a:gd name="connsiteX38" fmla="*/ 9050 w 9976"/>
              <a:gd name="connsiteY38" fmla="*/ 9103 h 9916"/>
              <a:gd name="connsiteX39" fmla="*/ 8958 w 9976"/>
              <a:gd name="connsiteY39" fmla="*/ 9570 h 9916"/>
              <a:gd name="connsiteX40" fmla="*/ 7974 w 9976"/>
              <a:gd name="connsiteY40" fmla="*/ 9618 h 9916"/>
              <a:gd name="connsiteX41" fmla="*/ 6743 w 9976"/>
              <a:gd name="connsiteY41" fmla="*/ 9702 h 9916"/>
              <a:gd name="connsiteX42" fmla="*/ 5307 w 9976"/>
              <a:gd name="connsiteY42" fmla="*/ 9916 h 9916"/>
              <a:gd name="connsiteX43" fmla="*/ 2129 w 9976"/>
              <a:gd name="connsiteY43" fmla="*/ 9702 h 9916"/>
              <a:gd name="connsiteX44" fmla="*/ 821 w 9976"/>
              <a:gd name="connsiteY44" fmla="*/ 9829 h 9916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433 w 10000"/>
              <a:gd name="connsiteY36" fmla="*/ 8967 h 10000"/>
              <a:gd name="connsiteX37" fmla="*/ 9225 w 10000"/>
              <a:gd name="connsiteY37" fmla="*/ 9052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433 w 10000"/>
              <a:gd name="connsiteY36" fmla="*/ 8967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783 w 10000"/>
              <a:gd name="connsiteY36" fmla="*/ 9276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728 w 10000"/>
              <a:gd name="connsiteY36" fmla="*/ 9091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000" h="10000">
                <a:moveTo>
                  <a:pt x="823" y="9912"/>
                </a:moveTo>
                <a:cubicBezTo>
                  <a:pt x="575" y="9646"/>
                  <a:pt x="509" y="9183"/>
                  <a:pt x="284" y="8923"/>
                </a:cubicBezTo>
                <a:cubicBezTo>
                  <a:pt x="226" y="8855"/>
                  <a:pt x="145" y="8865"/>
                  <a:pt x="76" y="8835"/>
                </a:cubicBezTo>
                <a:cubicBezTo>
                  <a:pt x="16" y="8680"/>
                  <a:pt x="0" y="8677"/>
                  <a:pt x="0" y="8447"/>
                </a:cubicBezTo>
                <a:cubicBezTo>
                  <a:pt x="0" y="7104"/>
                  <a:pt x="12" y="6733"/>
                  <a:pt x="232" y="5645"/>
                </a:cubicBezTo>
                <a:cubicBezTo>
                  <a:pt x="240" y="5530"/>
                  <a:pt x="244" y="5415"/>
                  <a:pt x="258" y="5301"/>
                </a:cubicBezTo>
                <a:cubicBezTo>
                  <a:pt x="278" y="5125"/>
                  <a:pt x="334" y="4784"/>
                  <a:pt x="334" y="4784"/>
                </a:cubicBezTo>
                <a:cubicBezTo>
                  <a:pt x="391" y="3481"/>
                  <a:pt x="513" y="2069"/>
                  <a:pt x="284" y="817"/>
                </a:cubicBezTo>
                <a:cubicBezTo>
                  <a:pt x="308" y="672"/>
                  <a:pt x="312" y="513"/>
                  <a:pt x="360" y="388"/>
                </a:cubicBezTo>
                <a:cubicBezTo>
                  <a:pt x="477" y="95"/>
                  <a:pt x="741" y="57"/>
                  <a:pt x="926" y="40"/>
                </a:cubicBezTo>
                <a:cubicBezTo>
                  <a:pt x="1150" y="20"/>
                  <a:pt x="1370" y="13"/>
                  <a:pt x="1594" y="0"/>
                </a:cubicBezTo>
                <a:cubicBezTo>
                  <a:pt x="2176" y="115"/>
                  <a:pt x="2764" y="175"/>
                  <a:pt x="3341" y="344"/>
                </a:cubicBezTo>
                <a:cubicBezTo>
                  <a:pt x="3508" y="391"/>
                  <a:pt x="3646" y="598"/>
                  <a:pt x="3804" y="689"/>
                </a:cubicBezTo>
                <a:cubicBezTo>
                  <a:pt x="4074" y="1027"/>
                  <a:pt x="3862" y="804"/>
                  <a:pt x="4523" y="989"/>
                </a:cubicBezTo>
                <a:cubicBezTo>
                  <a:pt x="4942" y="1107"/>
                  <a:pt x="5362" y="1148"/>
                  <a:pt x="5783" y="1249"/>
                </a:cubicBezTo>
                <a:cubicBezTo>
                  <a:pt x="5859" y="1364"/>
                  <a:pt x="5926" y="1506"/>
                  <a:pt x="6014" y="1593"/>
                </a:cubicBezTo>
                <a:cubicBezTo>
                  <a:pt x="6075" y="1654"/>
                  <a:pt x="6158" y="1624"/>
                  <a:pt x="6220" y="1681"/>
                </a:cubicBezTo>
                <a:cubicBezTo>
                  <a:pt x="6258" y="1715"/>
                  <a:pt x="6266" y="1803"/>
                  <a:pt x="6296" y="1854"/>
                </a:cubicBezTo>
                <a:cubicBezTo>
                  <a:pt x="6318" y="1891"/>
                  <a:pt x="6346" y="1911"/>
                  <a:pt x="6372" y="1938"/>
                </a:cubicBezTo>
                <a:cubicBezTo>
                  <a:pt x="6504" y="2367"/>
                  <a:pt x="6665" y="2647"/>
                  <a:pt x="6939" y="2803"/>
                </a:cubicBezTo>
                <a:cubicBezTo>
                  <a:pt x="7095" y="3106"/>
                  <a:pt x="7284" y="3525"/>
                  <a:pt x="7504" y="3707"/>
                </a:cubicBezTo>
                <a:cubicBezTo>
                  <a:pt x="7564" y="3758"/>
                  <a:pt x="7983" y="3893"/>
                  <a:pt x="8069" y="3923"/>
                </a:cubicBezTo>
                <a:cubicBezTo>
                  <a:pt x="8103" y="3950"/>
                  <a:pt x="8157" y="3950"/>
                  <a:pt x="8173" y="4008"/>
                </a:cubicBezTo>
                <a:cubicBezTo>
                  <a:pt x="8229" y="4210"/>
                  <a:pt x="8215" y="4456"/>
                  <a:pt x="8275" y="4656"/>
                </a:cubicBezTo>
                <a:cubicBezTo>
                  <a:pt x="8293" y="4714"/>
                  <a:pt x="8309" y="4770"/>
                  <a:pt x="8327" y="4828"/>
                </a:cubicBezTo>
                <a:cubicBezTo>
                  <a:pt x="8442" y="5621"/>
                  <a:pt x="8267" y="4727"/>
                  <a:pt x="8583" y="5433"/>
                </a:cubicBezTo>
                <a:cubicBezTo>
                  <a:pt x="8613" y="5503"/>
                  <a:pt x="8587" y="5611"/>
                  <a:pt x="8609" y="5689"/>
                </a:cubicBezTo>
                <a:cubicBezTo>
                  <a:pt x="8623" y="5736"/>
                  <a:pt x="8658" y="5756"/>
                  <a:pt x="8686" y="5777"/>
                </a:cubicBezTo>
                <a:cubicBezTo>
                  <a:pt x="8804" y="5858"/>
                  <a:pt x="8929" y="5909"/>
                  <a:pt x="9046" y="5992"/>
                </a:cubicBezTo>
                <a:cubicBezTo>
                  <a:pt x="9106" y="6037"/>
                  <a:pt x="9165" y="6077"/>
                  <a:pt x="9225" y="6121"/>
                </a:cubicBezTo>
                <a:cubicBezTo>
                  <a:pt x="9277" y="6205"/>
                  <a:pt x="9337" y="6280"/>
                  <a:pt x="9380" y="6378"/>
                </a:cubicBezTo>
                <a:cubicBezTo>
                  <a:pt x="9425" y="6482"/>
                  <a:pt x="9435" y="6628"/>
                  <a:pt x="9483" y="6725"/>
                </a:cubicBezTo>
                <a:cubicBezTo>
                  <a:pt x="9605" y="6976"/>
                  <a:pt x="9893" y="7414"/>
                  <a:pt x="9893" y="7414"/>
                </a:cubicBezTo>
                <a:cubicBezTo>
                  <a:pt x="9918" y="7762"/>
                  <a:pt x="9934" y="8157"/>
                  <a:pt x="9996" y="8491"/>
                </a:cubicBezTo>
                <a:cubicBezTo>
                  <a:pt x="9988" y="8619"/>
                  <a:pt x="10024" y="8782"/>
                  <a:pt x="9972" y="8880"/>
                </a:cubicBezTo>
                <a:cubicBezTo>
                  <a:pt x="9926" y="8967"/>
                  <a:pt x="9805" y="8888"/>
                  <a:pt x="9764" y="8923"/>
                </a:cubicBezTo>
                <a:cubicBezTo>
                  <a:pt x="9723" y="8958"/>
                  <a:pt x="9838" y="9077"/>
                  <a:pt x="9728" y="9091"/>
                </a:cubicBezTo>
                <a:cubicBezTo>
                  <a:pt x="9712" y="9098"/>
                  <a:pt x="9681" y="9186"/>
                  <a:pt x="9611" y="9268"/>
                </a:cubicBezTo>
                <a:cubicBezTo>
                  <a:pt x="9542" y="9350"/>
                  <a:pt x="9588" y="9432"/>
                  <a:pt x="9311" y="9581"/>
                </a:cubicBezTo>
                <a:cubicBezTo>
                  <a:pt x="9245" y="9665"/>
                  <a:pt x="9200" y="9631"/>
                  <a:pt x="8980" y="9651"/>
                </a:cubicBezTo>
                <a:cubicBezTo>
                  <a:pt x="8760" y="9671"/>
                  <a:pt x="8363" y="9677"/>
                  <a:pt x="7993" y="9699"/>
                </a:cubicBezTo>
                <a:lnTo>
                  <a:pt x="6759" y="9784"/>
                </a:lnTo>
                <a:cubicBezTo>
                  <a:pt x="6230" y="10085"/>
                  <a:pt x="6107" y="9970"/>
                  <a:pt x="5320" y="10000"/>
                </a:cubicBezTo>
                <a:cubicBezTo>
                  <a:pt x="4251" y="9953"/>
                  <a:pt x="3211" y="9818"/>
                  <a:pt x="2134" y="9784"/>
                </a:cubicBezTo>
                <a:cubicBezTo>
                  <a:pt x="1186" y="9822"/>
                  <a:pt x="1302" y="9659"/>
                  <a:pt x="823" y="9912"/>
                </a:cubicBezTo>
                <a:close/>
              </a:path>
            </a:pathLst>
          </a:custGeom>
          <a:gradFill rotWithShape="0">
            <a:gsLst>
              <a:gs pos="0">
                <a:schemeClr val="accent2">
                  <a:gamma/>
                  <a:tint val="53725"/>
                  <a:invGamma/>
                </a:schemeClr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 cap="flat" cmpd="sng">
            <a:prstDash val="solid"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fr-FR" b="1" u="sng" dirty="0" smtClean="0">
                <a:latin typeface="Verdana" pitchFamily="34" charset="0"/>
              </a:rPr>
              <a:t>Schéma de commande</a:t>
            </a:r>
            <a:endParaRPr lang="fr-FR" b="1" dirty="0" smtClean="0">
              <a:latin typeface="Verdana" pitchFamily="34" charset="0"/>
            </a:endParaRPr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90600" y="2286000"/>
            <a:ext cx="7543800" cy="3657600"/>
          </a:xfrm>
        </p:spPr>
        <p:txBody>
          <a:bodyPr/>
          <a:lstStyle/>
          <a:p>
            <a:pPr>
              <a:defRPr/>
            </a:pPr>
            <a:r>
              <a:rPr lang="fr-FR" dirty="0" smtClean="0">
                <a:latin typeface="Verdana" pitchFamily="34" charset="0"/>
              </a:rPr>
              <a:t>Objectif.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Les éléments de base.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 ’élaboration d ’une logique </a:t>
            </a:r>
            <a:br>
              <a:rPr lang="fr-FR" dirty="0" smtClean="0">
                <a:latin typeface="Verdana" pitchFamily="34" charset="0"/>
              </a:rPr>
            </a:br>
            <a:r>
              <a:rPr lang="fr-FR" dirty="0" smtClean="0">
                <a:latin typeface="Verdana" pitchFamily="34" charset="0"/>
              </a:rPr>
              <a:t>de commande.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Les sécurités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Schéma de commande démarrage direct moteur asynchrone triphasé.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90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2" grpId="0" animBg="1"/>
      <p:bldP spid="290820" grpId="0"/>
      <p:bldP spid="29082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Rectangle 3"/>
          <p:cNvSpPr>
            <a:spLocks noChangeArrowheads="1"/>
          </p:cNvSpPr>
          <p:nvPr/>
        </p:nvSpPr>
        <p:spPr bwMode="auto">
          <a:xfrm>
            <a:off x="-76200" y="76200"/>
            <a:ext cx="9372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6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Objectif du schéma de commande</a:t>
            </a:r>
            <a:endParaRPr lang="fr-F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376836" name="AutoShape 4"/>
          <p:cNvSpPr>
            <a:spLocks noChangeArrowheads="1"/>
          </p:cNvSpPr>
          <p:nvPr/>
        </p:nvSpPr>
        <p:spPr bwMode="auto">
          <a:xfrm>
            <a:off x="381000" y="1235075"/>
            <a:ext cx="8458200" cy="196310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Générer des ordres de commande qui permettront de piloter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les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composants de puissance.</a:t>
            </a:r>
          </a:p>
        </p:txBody>
      </p:sp>
      <p:sp>
        <p:nvSpPr>
          <p:cNvPr id="376837" name="AutoShape 5"/>
          <p:cNvSpPr>
            <a:spLocks noChangeArrowheads="1"/>
          </p:cNvSpPr>
          <p:nvPr/>
        </p:nvSpPr>
        <p:spPr bwMode="auto">
          <a:xfrm>
            <a:off x="370295" y="3357257"/>
            <a:ext cx="8458200" cy="3435429"/>
          </a:xfrm>
          <a:prstGeom prst="bevel">
            <a:avLst>
              <a:gd name="adj" fmla="val 9965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Ces ordres seront élaborés grâce aux connections effectuées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en respectant la logique nécessaire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au bon fonctionnement du processus.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/>
      <p:bldP spid="376836" grpId="0" animBg="1"/>
      <p:bldP spid="3768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/>
        </p:nvSpPr>
        <p:spPr bwMode="auto">
          <a:xfrm>
            <a:off x="539552" y="457200"/>
            <a:ext cx="8413948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Pour élaborer un circuit de commande on peut commencer par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/>
            </a:r>
            <a:b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se demander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veut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activer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Prenons l ’exemple d ’une commande d ’un 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(MAS) triphasé. </a:t>
            </a:r>
            <a:endParaRPr kumimoji="0" lang="fr-FR" sz="1800" b="1" dirty="0" smtClean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Dans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le schéma de commande il s ’agit d ’enclencher </a:t>
            </a:r>
            <a:endParaRPr kumimoji="0" lang="fr-FR" sz="1800" b="1" dirty="0" smtClean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contacteur ( -KM1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394250" name="Line 10"/>
          <p:cNvSpPr>
            <a:spLocks noChangeShapeType="1"/>
          </p:cNvSpPr>
          <p:nvPr/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4287" name="AutoShape 47"/>
          <p:cNvSpPr>
            <a:spLocks noChangeArrowheads="1"/>
          </p:cNvSpPr>
          <p:nvPr/>
        </p:nvSpPr>
        <p:spPr bwMode="auto">
          <a:xfrm>
            <a:off x="352425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 ’alimentation nécessaire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aux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récepteurs du circuit de commande.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89" name="AutoShape 49"/>
          <p:cNvSpPr>
            <a:spLocks noChangeArrowheads="1"/>
          </p:cNvSpPr>
          <p:nvPr/>
        </p:nvSpPr>
        <p:spPr bwMode="auto">
          <a:xfrm>
            <a:off x="3733800" y="5877272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 ’alimentation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récepteurs du circuit de commande.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0" name="AutoShape 50"/>
          <p:cNvSpPr>
            <a:spLocks noChangeArrowheads="1"/>
          </p:cNvSpPr>
          <p:nvPr/>
        </p:nvSpPr>
        <p:spPr bwMode="auto">
          <a:xfrm>
            <a:off x="2952750" y="5269367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récepteur, en fonction de l ’action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que le système devra réaliser.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2" name="AutoShape 52"/>
          <p:cNvSpPr>
            <a:spLocks noChangeArrowheads="1"/>
          </p:cNvSpPr>
          <p:nvPr/>
        </p:nvSpPr>
        <p:spPr bwMode="auto">
          <a:xfrm>
            <a:off x="2745582" y="4351338"/>
            <a:ext cx="6207918" cy="1219200"/>
          </a:xfrm>
          <a:prstGeom prst="leftArrow">
            <a:avLst>
              <a:gd name="adj1" fmla="val 53457"/>
              <a:gd name="adj2" fmla="val 88291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Bouton poussoir permettant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de demander la marche  du moteur.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3" name="Rectangle 53"/>
          <p:cNvSpPr>
            <a:spLocks noChangeArrowheads="1"/>
          </p:cNvSpPr>
          <p:nvPr/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/>
        </p:nvSpPr>
        <p:spPr bwMode="auto">
          <a:xfrm>
            <a:off x="0" y="0"/>
            <a:ext cx="89001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L’élaboration d ’une logique de commande.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4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4" grpId="0" animBg="1"/>
      <p:bldP spid="394250" grpId="0" animBg="1"/>
      <p:bldP spid="394287" grpId="0" animBg="1" autoUpdateAnimBg="0"/>
      <p:bldP spid="394289" grpId="0" animBg="1" autoUpdateAnimBg="0"/>
      <p:bldP spid="394290" grpId="0" animBg="1" autoUpdateAnimBg="0"/>
      <p:bldP spid="394292" grpId="0" animBg="1" autoUpdateAnimBg="0"/>
      <p:bldP spid="39424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/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l ’on 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l ’exemple d ’une commande d ’un 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s ’agit d ’enclencher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activé.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94250" name="Line 10"/>
          <p:cNvSpPr>
            <a:spLocks noChangeShapeType="1"/>
          </p:cNvSpPr>
          <p:nvPr/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4287" name="AutoShape 47"/>
          <p:cNvSpPr>
            <a:spLocks noChangeArrowheads="1"/>
          </p:cNvSpPr>
          <p:nvPr/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’alimentation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/>
          </a:p>
        </p:txBody>
      </p:sp>
      <p:sp>
        <p:nvSpPr>
          <p:cNvPr id="394289" name="AutoShape 49"/>
          <p:cNvSpPr>
            <a:spLocks noChangeArrowheads="1"/>
          </p:cNvSpPr>
          <p:nvPr/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’alimentation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/>
          </a:p>
        </p:txBody>
      </p:sp>
      <p:sp>
        <p:nvSpPr>
          <p:cNvPr id="394290" name="AutoShape 50"/>
          <p:cNvSpPr>
            <a:spLocks noChangeArrowheads="1"/>
          </p:cNvSpPr>
          <p:nvPr/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e récepteur, en fonction de l ’action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/>
          </a:p>
        </p:txBody>
      </p:sp>
      <p:sp>
        <p:nvSpPr>
          <p:cNvPr id="394292" name="AutoShape 52"/>
          <p:cNvSpPr>
            <a:spLocks noChangeArrowheads="1"/>
          </p:cNvSpPr>
          <p:nvPr/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L’auto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-maintient 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 dirty="0"/>
          </a:p>
        </p:txBody>
      </p:sp>
      <p:sp>
        <p:nvSpPr>
          <p:cNvPr id="394293" name="Rectangle 53"/>
          <p:cNvSpPr>
            <a:spLocks noChangeArrowheads="1"/>
          </p:cNvSpPr>
          <p:nvPr/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/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d ’une 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383295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/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l ’on 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l ’exemple d ’une commande d ’un 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s ’agit d ’enclencher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activé jusqu’à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que l ’opérateur décide de l ’arrêter.</a:t>
            </a:r>
          </a:p>
        </p:txBody>
      </p:sp>
      <p:sp>
        <p:nvSpPr>
          <p:cNvPr id="394250" name="Line 10"/>
          <p:cNvSpPr>
            <a:spLocks noChangeShapeType="1"/>
          </p:cNvSpPr>
          <p:nvPr/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1295400" y="3338513"/>
            <a:ext cx="1273175" cy="1146175"/>
            <a:chOff x="816" y="1920"/>
            <a:chExt cx="802" cy="722"/>
          </a:xfrm>
        </p:grpSpPr>
        <p:grpSp>
          <p:nvGrpSpPr>
            <p:cNvPr id="33809" name="Group 40"/>
            <p:cNvGrpSpPr>
              <a:grpSpLocks/>
            </p:cNvGrpSpPr>
            <p:nvPr/>
          </p:nvGrpSpPr>
          <p:grpSpPr bwMode="auto">
            <a:xfrm>
              <a:off x="1268" y="1920"/>
              <a:ext cx="350" cy="722"/>
              <a:chOff x="1268" y="1920"/>
              <a:chExt cx="350" cy="722"/>
            </a:xfrm>
          </p:grpSpPr>
          <p:sp>
            <p:nvSpPr>
              <p:cNvPr id="394272" name="Rectangle 32"/>
              <p:cNvSpPr>
                <a:spLocks noChangeArrowheads="1"/>
              </p:cNvSpPr>
              <p:nvPr/>
            </p:nvSpPr>
            <p:spPr bwMode="auto">
              <a:xfrm rot="-5400000">
                <a:off x="1291" y="197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3812" name="Group 36"/>
              <p:cNvGrpSpPr>
                <a:grpSpLocks/>
              </p:cNvGrpSpPr>
              <p:nvPr/>
            </p:nvGrpSpPr>
            <p:grpSpPr bwMode="auto">
              <a:xfrm>
                <a:off x="1288" y="2177"/>
                <a:ext cx="330" cy="465"/>
                <a:chOff x="2448" y="3525"/>
                <a:chExt cx="330" cy="465"/>
              </a:xfrm>
            </p:grpSpPr>
            <p:sp useBgFill="1">
              <p:nvSpPr>
                <p:cNvPr id="33814" name="Oval 2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6" name="Line 3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4271" name="Rectangle 3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381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813" name="Freeform 38"/>
              <p:cNvSpPr>
                <a:spLocks/>
              </p:cNvSpPr>
              <p:nvPr/>
            </p:nvSpPr>
            <p:spPr bwMode="auto">
              <a:xfrm>
                <a:off x="1268" y="218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4281" name="Rectangle 41"/>
            <p:cNvSpPr>
              <a:spLocks noChangeArrowheads="1"/>
            </p:cNvSpPr>
            <p:nvPr/>
          </p:nvSpPr>
          <p:spPr bwMode="auto">
            <a:xfrm>
              <a:off x="816" y="2208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S2</a:t>
              </a:r>
            </a:p>
          </p:txBody>
        </p:sp>
      </p:grpSp>
      <p:sp>
        <p:nvSpPr>
          <p:cNvPr id="394287" name="AutoShape 47"/>
          <p:cNvSpPr>
            <a:spLocks noChangeArrowheads="1"/>
          </p:cNvSpPr>
          <p:nvPr/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’alimentation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/>
          </a:p>
        </p:txBody>
      </p:sp>
      <p:sp>
        <p:nvSpPr>
          <p:cNvPr id="394289" name="AutoShape 49"/>
          <p:cNvSpPr>
            <a:spLocks noChangeArrowheads="1"/>
          </p:cNvSpPr>
          <p:nvPr/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’alimentation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/>
          </a:p>
        </p:txBody>
      </p:sp>
      <p:sp>
        <p:nvSpPr>
          <p:cNvPr id="394290" name="AutoShape 50"/>
          <p:cNvSpPr>
            <a:spLocks noChangeArrowheads="1"/>
          </p:cNvSpPr>
          <p:nvPr/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e récepteur, en fonction de l ’action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/>
          </a:p>
        </p:txBody>
      </p:sp>
      <p:sp>
        <p:nvSpPr>
          <p:cNvPr id="394291" name="AutoShape 51"/>
          <p:cNvSpPr>
            <a:spLocks noChangeArrowheads="1"/>
          </p:cNvSpPr>
          <p:nvPr/>
        </p:nvSpPr>
        <p:spPr bwMode="auto">
          <a:xfrm>
            <a:off x="2667000" y="3429000"/>
            <a:ext cx="6286500" cy="1295400"/>
          </a:xfrm>
          <a:prstGeom prst="leftArrow">
            <a:avLst>
              <a:gd name="adj1" fmla="val 50000"/>
              <a:gd name="adj2" fmla="val 121324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commandes, en fonction de ce que l ’opérateur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devra pouvoir demander au système.</a:t>
            </a:r>
            <a:endParaRPr kumimoji="0" lang="fr-FR" dirty="0"/>
          </a:p>
        </p:txBody>
      </p:sp>
      <p:sp>
        <p:nvSpPr>
          <p:cNvPr id="394292" name="AutoShape 52"/>
          <p:cNvSpPr>
            <a:spLocks noChangeArrowheads="1"/>
          </p:cNvSpPr>
          <p:nvPr/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’auto -maintient 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/>
          </a:p>
        </p:txBody>
      </p:sp>
      <p:sp>
        <p:nvSpPr>
          <p:cNvPr id="394293" name="Rectangle 53"/>
          <p:cNvSpPr>
            <a:spLocks noChangeArrowheads="1"/>
          </p:cNvSpPr>
          <p:nvPr/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/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d ’une 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383295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9" name="Rectangle 5"/>
          <p:cNvSpPr>
            <a:spLocks noChangeArrowheads="1"/>
          </p:cNvSpPr>
          <p:nvPr/>
        </p:nvSpPr>
        <p:spPr bwMode="auto">
          <a:xfrm>
            <a:off x="3581400" y="4572000"/>
            <a:ext cx="5257800" cy="190500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Sécurité des Biens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Un thermique, protégeant le moteur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contre les surcharges.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Fusibles et sectionneur de neutre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ou disjoncteurs, </a:t>
            </a:r>
          </a:p>
        </p:txBody>
      </p:sp>
      <p:sp>
        <p:nvSpPr>
          <p:cNvPr id="395361" name="Freeform 97"/>
          <p:cNvSpPr>
            <a:spLocks/>
          </p:cNvSpPr>
          <p:nvPr/>
        </p:nvSpPr>
        <p:spPr bwMode="auto">
          <a:xfrm>
            <a:off x="585728" y="1019567"/>
            <a:ext cx="3605272" cy="4880942"/>
          </a:xfrm>
          <a:custGeom>
            <a:avLst/>
            <a:gdLst>
              <a:gd name="T0" fmla="*/ 2147483647 w 2344"/>
              <a:gd name="T1" fmla="*/ 2147483647 h 2760"/>
              <a:gd name="T2" fmla="*/ 2147483647 w 2344"/>
              <a:gd name="T3" fmla="*/ 2147483647 h 2760"/>
              <a:gd name="T4" fmla="*/ 2147483647 w 2344"/>
              <a:gd name="T5" fmla="*/ 2147483647 h 2760"/>
              <a:gd name="T6" fmla="*/ 2147483647 w 2344"/>
              <a:gd name="T7" fmla="*/ 2147483647 h 2760"/>
              <a:gd name="T8" fmla="*/ 2147483647 w 2344"/>
              <a:gd name="T9" fmla="*/ 0 h 27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4"/>
              <a:gd name="T16" fmla="*/ 0 h 2760"/>
              <a:gd name="T17" fmla="*/ 2344 w 2344"/>
              <a:gd name="T18" fmla="*/ 2760 h 2760"/>
              <a:gd name="connsiteX0" fmla="*/ 10472 w 10472"/>
              <a:gd name="connsiteY0" fmla="*/ 9913 h 9913"/>
              <a:gd name="connsiteX1" fmla="*/ 7196 w 10472"/>
              <a:gd name="connsiteY1" fmla="*/ 9739 h 9913"/>
              <a:gd name="connsiteX2" fmla="*/ 1871 w 10472"/>
              <a:gd name="connsiteY2" fmla="*/ 8348 h 9913"/>
              <a:gd name="connsiteX3" fmla="*/ 23 w 10472"/>
              <a:gd name="connsiteY3" fmla="*/ 6030 h 9913"/>
              <a:gd name="connsiteX4" fmla="*/ 847 w 10472"/>
              <a:gd name="connsiteY4" fmla="*/ 0 h 9913"/>
              <a:gd name="connsiteX0" fmla="*/ 10105 w 10105"/>
              <a:gd name="connsiteY0" fmla="*/ 10000 h 10000"/>
              <a:gd name="connsiteX1" fmla="*/ 6977 w 10105"/>
              <a:gd name="connsiteY1" fmla="*/ 9824 h 10000"/>
              <a:gd name="connsiteX2" fmla="*/ 623 w 10105"/>
              <a:gd name="connsiteY2" fmla="*/ 8598 h 10000"/>
              <a:gd name="connsiteX3" fmla="*/ 127 w 10105"/>
              <a:gd name="connsiteY3" fmla="*/ 6083 h 10000"/>
              <a:gd name="connsiteX4" fmla="*/ 914 w 10105"/>
              <a:gd name="connsiteY4" fmla="*/ 0 h 10000"/>
              <a:gd name="connsiteX0" fmla="*/ 9877 w 9877"/>
              <a:gd name="connsiteY0" fmla="*/ 10000 h 10000"/>
              <a:gd name="connsiteX1" fmla="*/ 6749 w 9877"/>
              <a:gd name="connsiteY1" fmla="*/ 9824 h 10000"/>
              <a:gd name="connsiteX2" fmla="*/ 395 w 9877"/>
              <a:gd name="connsiteY2" fmla="*/ 8598 h 10000"/>
              <a:gd name="connsiteX3" fmla="*/ 686 w 9877"/>
              <a:gd name="connsiteY3" fmla="*/ 0 h 10000"/>
              <a:gd name="connsiteX0" fmla="*/ 10283 w 10283"/>
              <a:gd name="connsiteY0" fmla="*/ 10000 h 10000"/>
              <a:gd name="connsiteX1" fmla="*/ 7116 w 10283"/>
              <a:gd name="connsiteY1" fmla="*/ 9824 h 10000"/>
              <a:gd name="connsiteX2" fmla="*/ 340 w 10283"/>
              <a:gd name="connsiteY2" fmla="*/ 8598 h 10000"/>
              <a:gd name="connsiteX3" fmla="*/ 978 w 10283"/>
              <a:gd name="connsiteY3" fmla="*/ 0 h 10000"/>
              <a:gd name="connsiteX0" fmla="*/ 10283 w 10283"/>
              <a:gd name="connsiteY0" fmla="*/ 10000 h 10000"/>
              <a:gd name="connsiteX1" fmla="*/ 7116 w 10283"/>
              <a:gd name="connsiteY1" fmla="*/ 9824 h 10000"/>
              <a:gd name="connsiteX2" fmla="*/ 340 w 10283"/>
              <a:gd name="connsiteY2" fmla="*/ 8598 h 10000"/>
              <a:gd name="connsiteX3" fmla="*/ 978 w 10283"/>
              <a:gd name="connsiteY3" fmla="*/ 0 h 10000"/>
              <a:gd name="connsiteX0" fmla="*/ 10283 w 10283"/>
              <a:gd name="connsiteY0" fmla="*/ 10000 h 10000"/>
              <a:gd name="connsiteX1" fmla="*/ 340 w 10283"/>
              <a:gd name="connsiteY1" fmla="*/ 8598 h 10000"/>
              <a:gd name="connsiteX2" fmla="*/ 978 w 10283"/>
              <a:gd name="connsiteY2" fmla="*/ 0 h 10000"/>
              <a:gd name="connsiteX0" fmla="*/ 10638 w 10638"/>
              <a:gd name="connsiteY0" fmla="*/ 9941 h 9941"/>
              <a:gd name="connsiteX1" fmla="*/ 695 w 10638"/>
              <a:gd name="connsiteY1" fmla="*/ 8539 h 9941"/>
              <a:gd name="connsiteX2" fmla="*/ 862 w 10638"/>
              <a:gd name="connsiteY2" fmla="*/ 0 h 9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38" h="9941">
                <a:moveTo>
                  <a:pt x="10638" y="9941"/>
                </a:moveTo>
                <a:cubicBezTo>
                  <a:pt x="8567" y="9649"/>
                  <a:pt x="2324" y="10196"/>
                  <a:pt x="695" y="8539"/>
                </a:cubicBezTo>
                <a:cubicBezTo>
                  <a:pt x="-934" y="6882"/>
                  <a:pt x="801" y="1791"/>
                  <a:pt x="862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267" name="AutoShape 3"/>
          <p:cNvSpPr>
            <a:spLocks noChangeArrowheads="1"/>
          </p:cNvSpPr>
          <p:nvPr/>
        </p:nvSpPr>
        <p:spPr bwMode="auto">
          <a:xfrm>
            <a:off x="3352800" y="304800"/>
            <a:ext cx="5486400" cy="14478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fonctionnement étant obtenu il conviendra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se poser la question de la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 des biens et des personnes ».</a:t>
            </a:r>
          </a:p>
        </p:txBody>
      </p:sp>
      <p:sp>
        <p:nvSpPr>
          <p:cNvPr id="395268" name="Rectangle 4"/>
          <p:cNvSpPr>
            <a:spLocks noChangeArrowheads="1"/>
          </p:cNvSpPr>
          <p:nvPr/>
        </p:nvSpPr>
        <p:spPr bwMode="auto">
          <a:xfrm>
            <a:off x="3249488" y="2332856"/>
            <a:ext cx="5715000" cy="160020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Sécurité des personnes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sectionneur permettant d ’isoler le système</a:t>
            </a:r>
          </a:p>
          <a:p>
            <a:pPr marL="285750" indent="-285750" algn="ctr">
              <a:buFontTx/>
              <a:buChar char="-"/>
              <a:defRPr/>
            </a:pP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coup de poing d ’arrêt d ’urgence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pour </a:t>
            </a:r>
            <a:b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arrêter le système de manière prioritaire </a:t>
            </a: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1365250" y="1169988"/>
            <a:ext cx="304800" cy="280987"/>
            <a:chOff x="912" y="1392"/>
            <a:chExt cx="192" cy="144"/>
          </a:xfrm>
        </p:grpSpPr>
        <p:sp>
          <p:nvSpPr>
            <p:cNvPr id="34904" name="Line 67"/>
            <p:cNvSpPr>
              <a:spLocks noChangeShapeType="1"/>
            </p:cNvSpPr>
            <p:nvPr/>
          </p:nvSpPr>
          <p:spPr bwMode="auto">
            <a:xfrm flipH="1">
              <a:off x="912" y="1440"/>
              <a:ext cx="144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5" name="Oval 69"/>
            <p:cNvSpPr>
              <a:spLocks noChangeArrowheads="1"/>
            </p:cNvSpPr>
            <p:nvPr/>
          </p:nvSpPr>
          <p:spPr bwMode="auto">
            <a:xfrm>
              <a:off x="1056" y="1392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02"/>
          <p:cNvGrpSpPr>
            <a:grpSpLocks/>
          </p:cNvGrpSpPr>
          <p:nvPr/>
        </p:nvGrpSpPr>
        <p:grpSpPr bwMode="auto">
          <a:xfrm>
            <a:off x="381000" y="762000"/>
            <a:ext cx="838200" cy="6019800"/>
            <a:chOff x="240" y="480"/>
            <a:chExt cx="528" cy="3792"/>
          </a:xfrm>
        </p:grpSpPr>
        <p:sp>
          <p:nvSpPr>
            <p:cNvPr id="34900" name="Rectangle 61"/>
            <p:cNvSpPr>
              <a:spLocks noChangeArrowheads="1"/>
            </p:cNvSpPr>
            <p:nvPr/>
          </p:nvSpPr>
          <p:spPr bwMode="auto">
            <a:xfrm>
              <a:off x="528" y="480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5336" name="Rectangle 72"/>
            <p:cNvSpPr>
              <a:spLocks noChangeArrowheads="1"/>
            </p:cNvSpPr>
            <p:nvPr/>
          </p:nvSpPr>
          <p:spPr bwMode="auto">
            <a:xfrm>
              <a:off x="240" y="585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4902" name="Line 93"/>
            <p:cNvSpPr>
              <a:spLocks noChangeShapeType="1"/>
            </p:cNvSpPr>
            <p:nvPr/>
          </p:nvSpPr>
          <p:spPr bwMode="auto">
            <a:xfrm>
              <a:off x="576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3" name="Line 94"/>
            <p:cNvSpPr>
              <a:spLocks noChangeShapeType="1"/>
            </p:cNvSpPr>
            <p:nvPr/>
          </p:nvSpPr>
          <p:spPr bwMode="auto">
            <a:xfrm>
              <a:off x="768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5359" name="Freeform 95"/>
          <p:cNvSpPr>
            <a:spLocks/>
          </p:cNvSpPr>
          <p:nvPr/>
        </p:nvSpPr>
        <p:spPr bwMode="auto">
          <a:xfrm>
            <a:off x="1665438" y="990600"/>
            <a:ext cx="1716366" cy="1862121"/>
          </a:xfrm>
          <a:custGeom>
            <a:avLst/>
            <a:gdLst>
              <a:gd name="T0" fmla="*/ 2147483647 w 1092"/>
              <a:gd name="T1" fmla="*/ 2147483647 h 1200"/>
              <a:gd name="T2" fmla="*/ 2147483647 w 1092"/>
              <a:gd name="T3" fmla="*/ 2147483647 h 1200"/>
              <a:gd name="T4" fmla="*/ 0 w 1092"/>
              <a:gd name="T5" fmla="*/ 0 h 1200"/>
              <a:gd name="T6" fmla="*/ 0 60000 65536"/>
              <a:gd name="T7" fmla="*/ 0 60000 65536"/>
              <a:gd name="T8" fmla="*/ 0 60000 65536"/>
              <a:gd name="T9" fmla="*/ 0 w 1092"/>
              <a:gd name="T10" fmla="*/ 0 h 1200"/>
              <a:gd name="T11" fmla="*/ 1092 w 1092"/>
              <a:gd name="T12" fmla="*/ 1200 h 1200"/>
              <a:gd name="connsiteX0" fmla="*/ 9231 w 9231"/>
              <a:gd name="connsiteY0" fmla="*/ 10000 h 10000"/>
              <a:gd name="connsiteX1" fmla="*/ 5615 w 9231"/>
              <a:gd name="connsiteY1" fmla="*/ 6067 h 10000"/>
              <a:gd name="connsiteX2" fmla="*/ 0 w 9231"/>
              <a:gd name="connsiteY2" fmla="*/ 0 h 10000"/>
              <a:gd name="connsiteX0" fmla="*/ 10181 w 10181"/>
              <a:gd name="connsiteY0" fmla="*/ 9771 h 9771"/>
              <a:gd name="connsiteX1" fmla="*/ 6083 w 10181"/>
              <a:gd name="connsiteY1" fmla="*/ 6067 h 9771"/>
              <a:gd name="connsiteX2" fmla="*/ 0 w 10181"/>
              <a:gd name="connsiteY2" fmla="*/ 0 h 9771"/>
              <a:gd name="connsiteX0" fmla="*/ 10000 w 10000"/>
              <a:gd name="connsiteY0" fmla="*/ 10000 h 10000"/>
              <a:gd name="connsiteX1" fmla="*/ 5084 w 10000"/>
              <a:gd name="connsiteY1" fmla="*/ 7379 h 10000"/>
              <a:gd name="connsiteX2" fmla="*/ 0 w 10000"/>
              <a:gd name="connsiteY2" fmla="*/ 0 h 10000"/>
              <a:gd name="connsiteX0" fmla="*/ 10000 w 10000"/>
              <a:gd name="connsiteY0" fmla="*/ 10000 h 10004"/>
              <a:gd name="connsiteX1" fmla="*/ 5084 w 10000"/>
              <a:gd name="connsiteY1" fmla="*/ 7379 h 10004"/>
              <a:gd name="connsiteX2" fmla="*/ 0 w 10000"/>
              <a:gd name="connsiteY2" fmla="*/ 0 h 10004"/>
              <a:gd name="connsiteX0" fmla="*/ 10000 w 10000"/>
              <a:gd name="connsiteY0" fmla="*/ 10000 h 10004"/>
              <a:gd name="connsiteX1" fmla="*/ 5084 w 10000"/>
              <a:gd name="connsiteY1" fmla="*/ 7379 h 10004"/>
              <a:gd name="connsiteX2" fmla="*/ 0 w 10000"/>
              <a:gd name="connsiteY2" fmla="*/ 0 h 10004"/>
              <a:gd name="connsiteX0" fmla="*/ 10535 w 10535"/>
              <a:gd name="connsiteY0" fmla="*/ 10000 h 10004"/>
              <a:gd name="connsiteX1" fmla="*/ 5619 w 10535"/>
              <a:gd name="connsiteY1" fmla="*/ 7379 h 10004"/>
              <a:gd name="connsiteX2" fmla="*/ 0 w 10535"/>
              <a:gd name="connsiteY2" fmla="*/ 0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35" h="10004">
                <a:moveTo>
                  <a:pt x="10535" y="10000"/>
                </a:moveTo>
                <a:cubicBezTo>
                  <a:pt x="8171" y="10083"/>
                  <a:pt x="7255" y="9085"/>
                  <a:pt x="5619" y="7379"/>
                </a:cubicBezTo>
                <a:cubicBezTo>
                  <a:pt x="3981" y="5673"/>
                  <a:pt x="4364" y="442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0" name="Freeform 96"/>
          <p:cNvSpPr>
            <a:spLocks/>
          </p:cNvSpPr>
          <p:nvPr/>
        </p:nvSpPr>
        <p:spPr bwMode="auto">
          <a:xfrm>
            <a:off x="2031207" y="1868265"/>
            <a:ext cx="1394144" cy="1362689"/>
          </a:xfrm>
          <a:custGeom>
            <a:avLst/>
            <a:gdLst>
              <a:gd name="T0" fmla="*/ 2147483647 w 1008"/>
              <a:gd name="T1" fmla="*/ 2147483647 h 248"/>
              <a:gd name="T2" fmla="*/ 2147483647 w 1008"/>
              <a:gd name="T3" fmla="*/ 2147483647 h 248"/>
              <a:gd name="T4" fmla="*/ 2147483647 w 1008"/>
              <a:gd name="T5" fmla="*/ 2147483647 h 248"/>
              <a:gd name="T6" fmla="*/ 0 w 1008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008"/>
              <a:gd name="T13" fmla="*/ 0 h 248"/>
              <a:gd name="T14" fmla="*/ 1008 w 1008"/>
              <a:gd name="T15" fmla="*/ 248 h 248"/>
              <a:gd name="connsiteX0" fmla="*/ 8572 w 8572"/>
              <a:gd name="connsiteY0" fmla="*/ 9099 h 10036"/>
              <a:gd name="connsiteX1" fmla="*/ 5238 w 8572"/>
              <a:gd name="connsiteY1" fmla="*/ 9677 h 10036"/>
              <a:gd name="connsiteX2" fmla="*/ 1905 w 8572"/>
              <a:gd name="connsiteY2" fmla="*/ 5806 h 10036"/>
              <a:gd name="connsiteX3" fmla="*/ 0 w 8572"/>
              <a:gd name="connsiteY3" fmla="*/ 0 h 10036"/>
              <a:gd name="connsiteX0" fmla="*/ 10000 w 10000"/>
              <a:gd name="connsiteY0" fmla="*/ 9066 h 9066"/>
              <a:gd name="connsiteX1" fmla="*/ 2222 w 10000"/>
              <a:gd name="connsiteY1" fmla="*/ 5785 h 9066"/>
              <a:gd name="connsiteX2" fmla="*/ 0 w 10000"/>
              <a:gd name="connsiteY2" fmla="*/ 0 h 9066"/>
              <a:gd name="connsiteX0" fmla="*/ 10000 w 10000"/>
              <a:gd name="connsiteY0" fmla="*/ 10000 h 10003"/>
              <a:gd name="connsiteX1" fmla="*/ 2222 w 10000"/>
              <a:gd name="connsiteY1" fmla="*/ 6381 h 10003"/>
              <a:gd name="connsiteX2" fmla="*/ 0 w 10000"/>
              <a:gd name="connsiteY2" fmla="*/ 0 h 10003"/>
              <a:gd name="connsiteX0" fmla="*/ 10000 w 10000"/>
              <a:gd name="connsiteY0" fmla="*/ 10000 h 10003"/>
              <a:gd name="connsiteX1" fmla="*/ 2222 w 10000"/>
              <a:gd name="connsiteY1" fmla="*/ 6381 h 10003"/>
              <a:gd name="connsiteX2" fmla="*/ 0 w 10000"/>
              <a:gd name="connsiteY2" fmla="*/ 0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3">
                <a:moveTo>
                  <a:pt x="10000" y="10000"/>
                </a:moveTo>
                <a:cubicBezTo>
                  <a:pt x="7235" y="10099"/>
                  <a:pt x="3577" y="8155"/>
                  <a:pt x="2222" y="6381"/>
                </a:cubicBezTo>
                <a:cubicBezTo>
                  <a:pt x="1204" y="4610"/>
                  <a:pt x="602" y="2304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2" name="Freeform 98"/>
          <p:cNvSpPr>
            <a:spLocks/>
          </p:cNvSpPr>
          <p:nvPr/>
        </p:nvSpPr>
        <p:spPr bwMode="auto">
          <a:xfrm>
            <a:off x="1293372" y="5891673"/>
            <a:ext cx="2881754" cy="886408"/>
          </a:xfrm>
          <a:custGeom>
            <a:avLst/>
            <a:gdLst>
              <a:gd name="T0" fmla="*/ 2147483647 w 2444"/>
              <a:gd name="T1" fmla="*/ 2147483647 h 664"/>
              <a:gd name="T2" fmla="*/ 2147483647 w 2444"/>
              <a:gd name="T3" fmla="*/ 2147483647 h 664"/>
              <a:gd name="T4" fmla="*/ 2147483647 w 2444"/>
              <a:gd name="T5" fmla="*/ 2147483647 h 664"/>
              <a:gd name="T6" fmla="*/ 2147483647 w 2444"/>
              <a:gd name="T7" fmla="*/ 2147483647 h 664"/>
              <a:gd name="T8" fmla="*/ 2147483647 w 2444"/>
              <a:gd name="T9" fmla="*/ 2147483647 h 664"/>
              <a:gd name="T10" fmla="*/ 2147483647 w 2444"/>
              <a:gd name="T11" fmla="*/ 2147483647 h 6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4"/>
              <a:gd name="T19" fmla="*/ 0 h 664"/>
              <a:gd name="T20" fmla="*/ 2444 w 2444"/>
              <a:gd name="T21" fmla="*/ 664 h 664"/>
              <a:gd name="connsiteX0" fmla="*/ 9926 w 9926"/>
              <a:gd name="connsiteY0" fmla="*/ 271 h 10030"/>
              <a:gd name="connsiteX1" fmla="*/ 7670 w 9926"/>
              <a:gd name="connsiteY1" fmla="*/ 6771 h 10030"/>
              <a:gd name="connsiteX2" fmla="*/ 2266 w 9926"/>
              <a:gd name="connsiteY2" fmla="*/ 271 h 10030"/>
              <a:gd name="connsiteX3" fmla="*/ 302 w 9926"/>
              <a:gd name="connsiteY3" fmla="*/ 1717 h 10030"/>
              <a:gd name="connsiteX4" fmla="*/ 8 w 9926"/>
              <a:gd name="connsiteY4" fmla="*/ 6235 h 10030"/>
              <a:gd name="connsiteX5" fmla="*/ 302 w 9926"/>
              <a:gd name="connsiteY5" fmla="*/ 10030 h 10030"/>
              <a:gd name="connsiteX0" fmla="*/ 10000 w 10000"/>
              <a:gd name="connsiteY0" fmla="*/ 270 h 10000"/>
              <a:gd name="connsiteX1" fmla="*/ 7727 w 10000"/>
              <a:gd name="connsiteY1" fmla="*/ 6751 h 10000"/>
              <a:gd name="connsiteX2" fmla="*/ 2283 w 10000"/>
              <a:gd name="connsiteY2" fmla="*/ 270 h 10000"/>
              <a:gd name="connsiteX3" fmla="*/ 304 w 10000"/>
              <a:gd name="connsiteY3" fmla="*/ 1712 h 10000"/>
              <a:gd name="connsiteX4" fmla="*/ 8 w 10000"/>
              <a:gd name="connsiteY4" fmla="*/ 6216 h 10000"/>
              <a:gd name="connsiteX5" fmla="*/ 304 w 10000"/>
              <a:gd name="connsiteY5" fmla="*/ 10000 h 10000"/>
              <a:gd name="connsiteX0" fmla="*/ 10099 w 10099"/>
              <a:gd name="connsiteY0" fmla="*/ 0 h 16684"/>
              <a:gd name="connsiteX1" fmla="*/ 7826 w 10099"/>
              <a:gd name="connsiteY1" fmla="*/ 6481 h 16684"/>
              <a:gd name="connsiteX2" fmla="*/ 4180 w 10099"/>
              <a:gd name="connsiteY2" fmla="*/ 16625 h 16684"/>
              <a:gd name="connsiteX3" fmla="*/ 403 w 10099"/>
              <a:gd name="connsiteY3" fmla="*/ 1442 h 16684"/>
              <a:gd name="connsiteX4" fmla="*/ 107 w 10099"/>
              <a:gd name="connsiteY4" fmla="*/ 5946 h 16684"/>
              <a:gd name="connsiteX5" fmla="*/ 403 w 10099"/>
              <a:gd name="connsiteY5" fmla="*/ 9730 h 16684"/>
              <a:gd name="connsiteX0" fmla="*/ 9992 w 9992"/>
              <a:gd name="connsiteY0" fmla="*/ 0 h 16625"/>
              <a:gd name="connsiteX1" fmla="*/ 7719 w 9992"/>
              <a:gd name="connsiteY1" fmla="*/ 6481 h 16625"/>
              <a:gd name="connsiteX2" fmla="*/ 4073 w 9992"/>
              <a:gd name="connsiteY2" fmla="*/ 16625 h 16625"/>
              <a:gd name="connsiteX3" fmla="*/ 0 w 9992"/>
              <a:gd name="connsiteY3" fmla="*/ 5946 h 16625"/>
              <a:gd name="connsiteX4" fmla="*/ 296 w 9992"/>
              <a:gd name="connsiteY4" fmla="*/ 9730 h 16625"/>
              <a:gd name="connsiteX0" fmla="*/ 10863 w 10863"/>
              <a:gd name="connsiteY0" fmla="*/ 0 h 10000"/>
              <a:gd name="connsiteX1" fmla="*/ 8588 w 10863"/>
              <a:gd name="connsiteY1" fmla="*/ 3898 h 10000"/>
              <a:gd name="connsiteX2" fmla="*/ 4939 w 10863"/>
              <a:gd name="connsiteY2" fmla="*/ 10000 h 10000"/>
              <a:gd name="connsiteX3" fmla="*/ 863 w 10863"/>
              <a:gd name="connsiteY3" fmla="*/ 3577 h 10000"/>
              <a:gd name="connsiteX4" fmla="*/ 2 w 10863"/>
              <a:gd name="connsiteY4" fmla="*/ 5684 h 10000"/>
              <a:gd name="connsiteX0" fmla="*/ 10862 w 10862"/>
              <a:gd name="connsiteY0" fmla="*/ 0 h 10388"/>
              <a:gd name="connsiteX1" fmla="*/ 8587 w 10862"/>
              <a:gd name="connsiteY1" fmla="*/ 3898 h 10388"/>
              <a:gd name="connsiteX2" fmla="*/ 4938 w 10862"/>
              <a:gd name="connsiteY2" fmla="*/ 10000 h 10388"/>
              <a:gd name="connsiteX3" fmla="*/ 3561 w 10862"/>
              <a:gd name="connsiteY3" fmla="*/ 9340 h 10388"/>
              <a:gd name="connsiteX4" fmla="*/ 1 w 10862"/>
              <a:gd name="connsiteY4" fmla="*/ 5684 h 10388"/>
              <a:gd name="connsiteX0" fmla="*/ 10861 w 10861"/>
              <a:gd name="connsiteY0" fmla="*/ 0 h 10016"/>
              <a:gd name="connsiteX1" fmla="*/ 8586 w 10861"/>
              <a:gd name="connsiteY1" fmla="*/ 3898 h 10016"/>
              <a:gd name="connsiteX2" fmla="*/ 4937 w 10861"/>
              <a:gd name="connsiteY2" fmla="*/ 10000 h 10016"/>
              <a:gd name="connsiteX3" fmla="*/ 0 w 10861"/>
              <a:gd name="connsiteY3" fmla="*/ 5684 h 10016"/>
              <a:gd name="connsiteX0" fmla="*/ 8505 w 8505"/>
              <a:gd name="connsiteY0" fmla="*/ 0 h 10351"/>
              <a:gd name="connsiteX1" fmla="*/ 6230 w 8505"/>
              <a:gd name="connsiteY1" fmla="*/ 3898 h 10351"/>
              <a:gd name="connsiteX2" fmla="*/ 2581 w 8505"/>
              <a:gd name="connsiteY2" fmla="*/ 10000 h 10351"/>
              <a:gd name="connsiteX3" fmla="*/ 0 w 8505"/>
              <a:gd name="connsiteY3" fmla="*/ 9074 h 1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5" h="10351">
                <a:moveTo>
                  <a:pt x="8505" y="0"/>
                </a:moveTo>
                <a:cubicBezTo>
                  <a:pt x="7861" y="0"/>
                  <a:pt x="7218" y="2232"/>
                  <a:pt x="6230" y="3898"/>
                </a:cubicBezTo>
                <a:cubicBezTo>
                  <a:pt x="5243" y="5565"/>
                  <a:pt x="3619" y="9137"/>
                  <a:pt x="2581" y="10000"/>
                </a:cubicBezTo>
                <a:cubicBezTo>
                  <a:pt x="1543" y="10863"/>
                  <a:pt x="1029" y="9973"/>
                  <a:pt x="0" y="9074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3" name="Freeform 99"/>
          <p:cNvSpPr>
            <a:spLocks/>
          </p:cNvSpPr>
          <p:nvPr/>
        </p:nvSpPr>
        <p:spPr bwMode="auto">
          <a:xfrm>
            <a:off x="2105026" y="2895600"/>
            <a:ext cx="1958972" cy="2338044"/>
          </a:xfrm>
          <a:custGeom>
            <a:avLst/>
            <a:gdLst>
              <a:gd name="T0" fmla="*/ 2147483647 w 1056"/>
              <a:gd name="T1" fmla="*/ 2147483647 h 2400"/>
              <a:gd name="T2" fmla="*/ 2147483647 w 1056"/>
              <a:gd name="T3" fmla="*/ 2147483647 h 2400"/>
              <a:gd name="T4" fmla="*/ 2147483647 w 1056"/>
              <a:gd name="T5" fmla="*/ 2147483647 h 2400"/>
              <a:gd name="T6" fmla="*/ 2147483647 w 1056"/>
              <a:gd name="T7" fmla="*/ 2147483647 h 2400"/>
              <a:gd name="T8" fmla="*/ 2147483647 w 1056"/>
              <a:gd name="T9" fmla="*/ 2147483647 h 2400"/>
              <a:gd name="T10" fmla="*/ 0 w 1056"/>
              <a:gd name="T11" fmla="*/ 0 h 2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6"/>
              <a:gd name="T19" fmla="*/ 0 h 2400"/>
              <a:gd name="T20" fmla="*/ 1056 w 1056"/>
              <a:gd name="T21" fmla="*/ 2400 h 2400"/>
              <a:gd name="connsiteX0" fmla="*/ 10547 w 10547"/>
              <a:gd name="connsiteY0" fmla="*/ 7667 h 9778"/>
              <a:gd name="connsiteX1" fmla="*/ 7008 w 10547"/>
              <a:gd name="connsiteY1" fmla="*/ 9738 h 9778"/>
              <a:gd name="connsiteX2" fmla="*/ 6525 w 10547"/>
              <a:gd name="connsiteY2" fmla="*/ 8888 h 9778"/>
              <a:gd name="connsiteX3" fmla="*/ 5909 w 10547"/>
              <a:gd name="connsiteY3" fmla="*/ 7000 h 9778"/>
              <a:gd name="connsiteX4" fmla="*/ 5000 w 10547"/>
              <a:gd name="connsiteY4" fmla="*/ 5400 h 9778"/>
              <a:gd name="connsiteX5" fmla="*/ 0 w 10547"/>
              <a:gd name="connsiteY5" fmla="*/ 0 h 9778"/>
              <a:gd name="connsiteX0" fmla="*/ 10000 w 10000"/>
              <a:gd name="connsiteY0" fmla="*/ 7841 h 9091"/>
              <a:gd name="connsiteX1" fmla="*/ 7608 w 10000"/>
              <a:gd name="connsiteY1" fmla="*/ 7524 h 9091"/>
              <a:gd name="connsiteX2" fmla="*/ 6187 w 10000"/>
              <a:gd name="connsiteY2" fmla="*/ 9090 h 9091"/>
              <a:gd name="connsiteX3" fmla="*/ 5603 w 10000"/>
              <a:gd name="connsiteY3" fmla="*/ 7159 h 9091"/>
              <a:gd name="connsiteX4" fmla="*/ 4741 w 10000"/>
              <a:gd name="connsiteY4" fmla="*/ 5523 h 9091"/>
              <a:gd name="connsiteX5" fmla="*/ 0 w 10000"/>
              <a:gd name="connsiteY5" fmla="*/ 0 h 9091"/>
              <a:gd name="connsiteX0" fmla="*/ 10000 w 10000"/>
              <a:gd name="connsiteY0" fmla="*/ 8625 h 8625"/>
              <a:gd name="connsiteX1" fmla="*/ 7608 w 10000"/>
              <a:gd name="connsiteY1" fmla="*/ 8276 h 8625"/>
              <a:gd name="connsiteX2" fmla="*/ 6187 w 10000"/>
              <a:gd name="connsiteY2" fmla="*/ 8178 h 8625"/>
              <a:gd name="connsiteX3" fmla="*/ 5603 w 10000"/>
              <a:gd name="connsiteY3" fmla="*/ 7875 h 8625"/>
              <a:gd name="connsiteX4" fmla="*/ 4741 w 10000"/>
              <a:gd name="connsiteY4" fmla="*/ 6075 h 8625"/>
              <a:gd name="connsiteX5" fmla="*/ 0 w 10000"/>
              <a:gd name="connsiteY5" fmla="*/ 0 h 8625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381 w 10000"/>
              <a:gd name="connsiteY3" fmla="*/ 8695 h 10000"/>
              <a:gd name="connsiteX4" fmla="*/ 4741 w 10000"/>
              <a:gd name="connsiteY4" fmla="*/ 7043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381 w 10000"/>
              <a:gd name="connsiteY3" fmla="*/ 8695 h 10000"/>
              <a:gd name="connsiteX4" fmla="*/ 5111 w 10000"/>
              <a:gd name="connsiteY4" fmla="*/ 6422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751 w 10000"/>
              <a:gd name="connsiteY3" fmla="*/ 8260 h 10000"/>
              <a:gd name="connsiteX4" fmla="*/ 5111 w 10000"/>
              <a:gd name="connsiteY4" fmla="*/ 6422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111 w 10000"/>
              <a:gd name="connsiteY3" fmla="*/ 6422 h 10000"/>
              <a:gd name="connsiteX4" fmla="*/ 0 w 10000"/>
              <a:gd name="connsiteY4" fmla="*/ 0 h 10000"/>
              <a:gd name="connsiteX0" fmla="*/ 10000 w 10000"/>
              <a:gd name="connsiteY0" fmla="*/ 10000 h 10005"/>
              <a:gd name="connsiteX1" fmla="*/ 7608 w 10000"/>
              <a:gd name="connsiteY1" fmla="*/ 9595 h 10005"/>
              <a:gd name="connsiteX2" fmla="*/ 5111 w 10000"/>
              <a:gd name="connsiteY2" fmla="*/ 6422 h 10005"/>
              <a:gd name="connsiteX3" fmla="*/ 0 w 10000"/>
              <a:gd name="connsiteY3" fmla="*/ 0 h 1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5">
                <a:moveTo>
                  <a:pt x="10000" y="10000"/>
                </a:moveTo>
                <a:cubicBezTo>
                  <a:pt x="9524" y="9946"/>
                  <a:pt x="8423" y="10191"/>
                  <a:pt x="7608" y="9595"/>
                </a:cubicBezTo>
                <a:cubicBezTo>
                  <a:pt x="6793" y="8999"/>
                  <a:pt x="6379" y="8021"/>
                  <a:pt x="5111" y="6422"/>
                </a:cubicBezTo>
                <a:cubicBezTo>
                  <a:pt x="4177" y="4900"/>
                  <a:pt x="1904" y="2761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4" name="Rectangle 100"/>
          <p:cNvSpPr>
            <a:spLocks noChangeArrowheads="1"/>
          </p:cNvSpPr>
          <p:nvPr/>
        </p:nvSpPr>
        <p:spPr bwMode="auto">
          <a:xfrm rot="-5400000">
            <a:off x="-3392488" y="3036887"/>
            <a:ext cx="7315201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5266" name="Rectangle 2"/>
          <p:cNvSpPr>
            <a:spLocks noChangeArrowheads="1"/>
          </p:cNvSpPr>
          <p:nvPr/>
        </p:nvSpPr>
        <p:spPr bwMode="auto">
          <a:xfrm>
            <a:off x="76200" y="28575"/>
            <a:ext cx="3092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sécurités.</a:t>
            </a:r>
            <a:endParaRPr lang="fr-FR" sz="36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103"/>
          <p:cNvGrpSpPr>
            <a:grpSpLocks/>
          </p:cNvGrpSpPr>
          <p:nvPr/>
        </p:nvGrpSpPr>
        <p:grpSpPr bwMode="auto">
          <a:xfrm>
            <a:off x="304800" y="649288"/>
            <a:ext cx="2838450" cy="6208712"/>
            <a:chOff x="192" y="409"/>
            <a:chExt cx="1788" cy="3911"/>
          </a:xfrm>
        </p:grpSpPr>
        <p:grpSp>
          <p:nvGrpSpPr>
            <p:cNvPr id="34864" name="Group 101"/>
            <p:cNvGrpSpPr>
              <a:grpSpLocks/>
            </p:cNvGrpSpPr>
            <p:nvPr/>
          </p:nvGrpSpPr>
          <p:grpSpPr bwMode="auto">
            <a:xfrm>
              <a:off x="192" y="409"/>
              <a:ext cx="1788" cy="3863"/>
              <a:chOff x="192" y="409"/>
              <a:chExt cx="1788" cy="3863"/>
            </a:xfrm>
          </p:grpSpPr>
          <p:grpSp>
            <p:nvGrpSpPr>
              <p:cNvPr id="34866" name="Group 42"/>
              <p:cNvGrpSpPr>
                <a:grpSpLocks/>
              </p:cNvGrpSpPr>
              <p:nvPr/>
            </p:nvGrpSpPr>
            <p:grpSpPr bwMode="auto">
              <a:xfrm>
                <a:off x="494" y="526"/>
                <a:ext cx="1473" cy="3637"/>
                <a:chOff x="494" y="2126"/>
                <a:chExt cx="1473" cy="2085"/>
              </a:xfrm>
            </p:grpSpPr>
            <p:sp>
              <p:nvSpPr>
                <p:cNvPr id="34897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231" y="138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8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231" y="3473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9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189" y="3169"/>
                  <a:ext cx="2085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5281" name="Rectangle 17"/>
              <p:cNvSpPr>
                <a:spLocks noChangeArrowheads="1"/>
              </p:cNvSpPr>
              <p:nvPr/>
            </p:nvSpPr>
            <p:spPr bwMode="auto">
              <a:xfrm>
                <a:off x="192" y="409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grpSp>
            <p:nvGrpSpPr>
              <p:cNvPr id="34868" name="Group 74"/>
              <p:cNvGrpSpPr>
                <a:grpSpLocks/>
              </p:cNvGrpSpPr>
              <p:nvPr/>
            </p:nvGrpSpPr>
            <p:grpSpPr bwMode="auto">
              <a:xfrm>
                <a:off x="528" y="2928"/>
                <a:ext cx="1452" cy="528"/>
                <a:chOff x="528" y="2928"/>
                <a:chExt cx="1452" cy="528"/>
              </a:xfrm>
            </p:grpSpPr>
            <p:sp>
              <p:nvSpPr>
                <p:cNvPr id="395283" name="Rectangle 19"/>
                <p:cNvSpPr>
                  <a:spLocks noChangeArrowheads="1"/>
                </p:cNvSpPr>
                <p:nvPr/>
              </p:nvSpPr>
              <p:spPr bwMode="auto">
                <a:xfrm>
                  <a:off x="528" y="3072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S1</a:t>
                  </a:r>
                </a:p>
              </p:txBody>
            </p:sp>
            <p:sp>
              <p:nvSpPr>
                <p:cNvPr id="34886" name="Rectangle 20"/>
                <p:cNvSpPr>
                  <a:spLocks noChangeArrowheads="1"/>
                </p:cNvSpPr>
                <p:nvPr/>
              </p:nvSpPr>
              <p:spPr bwMode="auto">
                <a:xfrm>
                  <a:off x="1236" y="2928"/>
                  <a:ext cx="636" cy="52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34887" name="Group 21"/>
                <p:cNvGrpSpPr>
                  <a:grpSpLocks/>
                </p:cNvGrpSpPr>
                <p:nvPr/>
              </p:nvGrpSpPr>
              <p:grpSpPr bwMode="auto">
                <a:xfrm rot="5400000">
                  <a:off x="1086" y="3054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4895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4896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34888" name="Group 24"/>
                <p:cNvGrpSpPr>
                  <a:grpSpLocks/>
                </p:cNvGrpSpPr>
                <p:nvPr/>
              </p:nvGrpSpPr>
              <p:grpSpPr bwMode="auto">
                <a:xfrm>
                  <a:off x="1235" y="3012"/>
                  <a:ext cx="745" cy="243"/>
                  <a:chOff x="1523" y="2772"/>
                  <a:chExt cx="745" cy="243"/>
                </a:xfrm>
              </p:grpSpPr>
              <p:grpSp>
                <p:nvGrpSpPr>
                  <p:cNvPr id="34891" name="Group 2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014" y="2758"/>
                    <a:ext cx="240" cy="268"/>
                    <a:chOff x="1872" y="3552"/>
                    <a:chExt cx="192" cy="240"/>
                  </a:xfrm>
                </p:grpSpPr>
                <p:sp useBgFill="1">
                  <p:nvSpPr>
                    <p:cNvPr id="34893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2" y="3552"/>
                      <a:ext cx="192" cy="240"/>
                    </a:xfrm>
                    <a:prstGeom prst="ellipse">
                      <a:avLst/>
                    </a:prstGeom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94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72" y="3648"/>
                      <a:ext cx="192" cy="9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95292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523" y="2784"/>
                    <a:ext cx="541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- KM1</a:t>
                    </a:r>
                  </a:p>
                </p:txBody>
              </p:sp>
            </p:grpSp>
            <p:sp>
              <p:nvSpPr>
                <p:cNvPr id="3488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60" y="3216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0" name="Freeform 30"/>
                <p:cNvSpPr>
                  <a:spLocks/>
                </p:cNvSpPr>
                <p:nvPr/>
              </p:nvSpPr>
              <p:spPr bwMode="auto">
                <a:xfrm>
                  <a:off x="952" y="310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4869" name="Group 31"/>
              <p:cNvGrpSpPr>
                <a:grpSpLocks/>
              </p:cNvGrpSpPr>
              <p:nvPr/>
            </p:nvGrpSpPr>
            <p:grpSpPr bwMode="auto">
              <a:xfrm>
                <a:off x="532" y="2150"/>
                <a:ext cx="802" cy="722"/>
                <a:chOff x="816" y="1920"/>
                <a:chExt cx="802" cy="722"/>
              </a:xfrm>
            </p:grpSpPr>
            <p:grpSp>
              <p:nvGrpSpPr>
                <p:cNvPr id="34875" name="Group 32"/>
                <p:cNvGrpSpPr>
                  <a:grpSpLocks/>
                </p:cNvGrpSpPr>
                <p:nvPr/>
              </p:nvGrpSpPr>
              <p:grpSpPr bwMode="auto">
                <a:xfrm>
                  <a:off x="1268" y="1920"/>
                  <a:ext cx="350" cy="722"/>
                  <a:chOff x="1268" y="1920"/>
                  <a:chExt cx="350" cy="722"/>
                </a:xfrm>
              </p:grpSpPr>
              <p:sp>
                <p:nvSpPr>
                  <p:cNvPr id="395297" name="Rectangle 3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1291" y="1973"/>
                    <a:ext cx="213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11</a:t>
                    </a:r>
                  </a:p>
                </p:txBody>
              </p:sp>
              <p:grpSp>
                <p:nvGrpSpPr>
                  <p:cNvPr id="34878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88" y="2177"/>
                    <a:ext cx="330" cy="465"/>
                    <a:chOff x="2448" y="3525"/>
                    <a:chExt cx="330" cy="465"/>
                  </a:xfrm>
                </p:grpSpPr>
                <p:sp useBgFill="1">
                  <p:nvSpPr>
                    <p:cNvPr id="3488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6" y="3552"/>
                      <a:ext cx="99" cy="273"/>
                    </a:xfrm>
                    <a:prstGeom prst="ellipse">
                      <a:avLst/>
                    </a:prstGeom>
                    <a:ln w="2540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1" name="Line 3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678" y="3525"/>
                      <a:ext cx="66" cy="31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77" y="3554"/>
                      <a:ext cx="101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95302" name="Rectangle 38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2444" y="3830"/>
                      <a:ext cx="212" cy="108"/>
                    </a:xfrm>
                    <a:prstGeom prst="rect">
                      <a:avLst/>
                    </a:prstGeom>
                    <a:noFill/>
                    <a:ln w="25400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lIns="12700" tIns="12700" rIns="12700" bIns="12700"/>
                    <a:lstStyle/>
                    <a:p>
                      <a:pPr>
                        <a:spcBef>
                          <a:spcPct val="0"/>
                        </a:spcBef>
                        <a:buFontTx/>
                        <a:buNone/>
                        <a:defRPr/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12</a:t>
                      </a:r>
                    </a:p>
                  </p:txBody>
                </p:sp>
                <p:sp>
                  <p:nvSpPr>
                    <p:cNvPr id="34884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48" y="3648"/>
                      <a:ext cx="2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4879" name="Freeform 40"/>
                  <p:cNvSpPr>
                    <a:spLocks/>
                  </p:cNvSpPr>
                  <p:nvPr/>
                </p:nvSpPr>
                <p:spPr bwMode="auto">
                  <a:xfrm>
                    <a:off x="1268" y="2180"/>
                    <a:ext cx="96" cy="240"/>
                  </a:xfrm>
                  <a:custGeom>
                    <a:avLst/>
                    <a:gdLst>
                      <a:gd name="T0" fmla="*/ 96 w 96"/>
                      <a:gd name="T1" fmla="*/ 0 h 240"/>
                      <a:gd name="T2" fmla="*/ 0 w 96"/>
                      <a:gd name="T3" fmla="*/ 0 h 240"/>
                      <a:gd name="T4" fmla="*/ 0 w 96"/>
                      <a:gd name="T5" fmla="*/ 240 h 240"/>
                      <a:gd name="T6" fmla="*/ 96 w 96"/>
                      <a:gd name="T7" fmla="*/ 240 h 24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6"/>
                      <a:gd name="T13" fmla="*/ 0 h 240"/>
                      <a:gd name="T14" fmla="*/ 96 w 96"/>
                      <a:gd name="T15" fmla="*/ 240 h 24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6" h="240">
                        <a:moveTo>
                          <a:pt x="96" y="0"/>
                        </a:moveTo>
                        <a:lnTo>
                          <a:pt x="0" y="0"/>
                        </a:lnTo>
                        <a:lnTo>
                          <a:pt x="0" y="240"/>
                        </a:lnTo>
                        <a:lnTo>
                          <a:pt x="96" y="240"/>
                        </a:lnTo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95305" name="Rectangle 41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S2</a:t>
                  </a:r>
                </a:p>
              </p:txBody>
            </p:sp>
          </p:grpSp>
          <p:grpSp>
            <p:nvGrpSpPr>
              <p:cNvPr id="34870" name="Group 12"/>
              <p:cNvGrpSpPr>
                <a:grpSpLocks/>
              </p:cNvGrpSpPr>
              <p:nvPr/>
            </p:nvGrpSpPr>
            <p:grpSpPr bwMode="auto">
              <a:xfrm>
                <a:off x="480" y="3437"/>
                <a:ext cx="961" cy="835"/>
                <a:chOff x="768" y="3216"/>
                <a:chExt cx="961" cy="835"/>
              </a:xfrm>
            </p:grpSpPr>
            <p:sp useBgFill="1">
              <p:nvSpPr>
                <p:cNvPr id="34871" name="Rectangle 1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95278" name="Rectangle 1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395279" name="Rectangle 1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395280" name="Rectangle 1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</p:grpSp>
        <p:sp>
          <p:nvSpPr>
            <p:cNvPr id="395282" name="Rectangle 18"/>
            <p:cNvSpPr>
              <a:spLocks noChangeArrowheads="1"/>
            </p:cNvSpPr>
            <p:nvPr/>
          </p:nvSpPr>
          <p:spPr bwMode="auto">
            <a:xfrm>
              <a:off x="21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15" name="Group 104"/>
          <p:cNvGrpSpPr>
            <a:grpSpLocks/>
          </p:cNvGrpSpPr>
          <p:nvPr/>
        </p:nvGrpSpPr>
        <p:grpSpPr bwMode="auto">
          <a:xfrm>
            <a:off x="762000" y="609600"/>
            <a:ext cx="920750" cy="873125"/>
            <a:chOff x="480" y="384"/>
            <a:chExt cx="580" cy="550"/>
          </a:xfrm>
        </p:grpSpPr>
        <p:grpSp>
          <p:nvGrpSpPr>
            <p:cNvPr id="34858" name="Group 66"/>
            <p:cNvGrpSpPr>
              <a:grpSpLocks/>
            </p:cNvGrpSpPr>
            <p:nvPr/>
          </p:nvGrpSpPr>
          <p:grpSpPr bwMode="auto">
            <a:xfrm rot="-5400000">
              <a:off x="707" y="497"/>
              <a:ext cx="466" cy="240"/>
              <a:chOff x="1056" y="3164"/>
              <a:chExt cx="380" cy="240"/>
            </a:xfrm>
          </p:grpSpPr>
          <p:grpSp>
            <p:nvGrpSpPr>
              <p:cNvPr id="34860" name="Group 62"/>
              <p:cNvGrpSpPr>
                <a:grpSpLocks/>
              </p:cNvGrpSpPr>
              <p:nvPr/>
            </p:nvGrpSpPr>
            <p:grpSpPr bwMode="auto">
              <a:xfrm rot="5400000">
                <a:off x="1182" y="3150"/>
                <a:ext cx="240" cy="268"/>
                <a:chOff x="1872" y="3552"/>
                <a:chExt cx="192" cy="240"/>
              </a:xfrm>
            </p:grpSpPr>
            <p:sp useBgFill="1">
              <p:nvSpPr>
                <p:cNvPr id="34862" name="Oval 63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63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61" name="Line 65"/>
              <p:cNvSpPr>
                <a:spLocks noChangeShapeType="1"/>
              </p:cNvSpPr>
              <p:nvPr/>
            </p:nvSpPr>
            <p:spPr bwMode="auto">
              <a:xfrm flipH="1">
                <a:off x="1056" y="3312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35" name="Rectangle 71"/>
            <p:cNvSpPr>
              <a:spLocks noChangeArrowheads="1"/>
            </p:cNvSpPr>
            <p:nvPr/>
          </p:nvSpPr>
          <p:spPr bwMode="auto">
            <a:xfrm>
              <a:off x="480" y="703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grpSp>
        <p:nvGrpSpPr>
          <p:cNvPr id="18" name="Group 92"/>
          <p:cNvGrpSpPr>
            <a:grpSpLocks/>
          </p:cNvGrpSpPr>
          <p:nvPr/>
        </p:nvGrpSpPr>
        <p:grpSpPr bwMode="auto">
          <a:xfrm>
            <a:off x="742950" y="2314004"/>
            <a:ext cx="1362075" cy="1042988"/>
            <a:chOff x="480" y="912"/>
            <a:chExt cx="858" cy="657"/>
          </a:xfrm>
        </p:grpSpPr>
        <p:sp>
          <p:nvSpPr>
            <p:cNvPr id="395341" name="Rectangle 77"/>
            <p:cNvSpPr>
              <a:spLocks noChangeArrowheads="1"/>
            </p:cNvSpPr>
            <p:nvPr/>
          </p:nvSpPr>
          <p:spPr bwMode="auto">
            <a:xfrm rot="-5400000">
              <a:off x="1015" y="9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grpSp>
          <p:nvGrpSpPr>
            <p:cNvPr id="34849" name="Group 78"/>
            <p:cNvGrpSpPr>
              <a:grpSpLocks/>
            </p:cNvGrpSpPr>
            <p:nvPr/>
          </p:nvGrpSpPr>
          <p:grpSpPr bwMode="auto">
            <a:xfrm>
              <a:off x="1008" y="1104"/>
              <a:ext cx="330" cy="465"/>
              <a:chOff x="2448" y="3525"/>
              <a:chExt cx="330" cy="465"/>
            </a:xfrm>
          </p:grpSpPr>
          <p:sp useBgFill="1">
            <p:nvSpPr>
              <p:cNvPr id="34853" name="Oval 79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4" name="Line 80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5" name="Line 81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46" name="Rectangle 82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34857" name="Line 83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48" name="Rectangle 84"/>
            <p:cNvSpPr>
              <a:spLocks noChangeArrowheads="1"/>
            </p:cNvSpPr>
            <p:nvPr/>
          </p:nvSpPr>
          <p:spPr bwMode="auto">
            <a:xfrm>
              <a:off x="480" y="1104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F2</a:t>
              </a:r>
            </a:p>
          </p:txBody>
        </p:sp>
        <p:sp>
          <p:nvSpPr>
            <p:cNvPr id="34851" name="Freeform 90"/>
            <p:cNvSpPr>
              <a:spLocks/>
            </p:cNvSpPr>
            <p:nvPr/>
          </p:nvSpPr>
          <p:spPr bwMode="auto">
            <a:xfrm>
              <a:off x="876" y="1224"/>
              <a:ext cx="156" cy="100"/>
            </a:xfrm>
            <a:custGeom>
              <a:avLst/>
              <a:gdLst>
                <a:gd name="T0" fmla="*/ 156 w 156"/>
                <a:gd name="T1" fmla="*/ 0 h 100"/>
                <a:gd name="T2" fmla="*/ 0 w 156"/>
                <a:gd name="T3" fmla="*/ 0 h 100"/>
                <a:gd name="T4" fmla="*/ 0 w 156"/>
                <a:gd name="T5" fmla="*/ 100 h 100"/>
                <a:gd name="T6" fmla="*/ 0 60000 65536"/>
                <a:gd name="T7" fmla="*/ 0 60000 65536"/>
                <a:gd name="T8" fmla="*/ 0 60000 65536"/>
                <a:gd name="T9" fmla="*/ 0 w 156"/>
                <a:gd name="T10" fmla="*/ 0 h 100"/>
                <a:gd name="T11" fmla="*/ 156 w 156"/>
                <a:gd name="T12" fmla="*/ 100 h 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00">
                  <a:moveTo>
                    <a:pt x="156" y="0"/>
                  </a:moveTo>
                  <a:cubicBezTo>
                    <a:pt x="104" y="0"/>
                    <a:pt x="52" y="0"/>
                    <a:pt x="0" y="0"/>
                  </a:cubicBezTo>
                  <a:lnTo>
                    <a:pt x="0" y="10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52" name="Line 91"/>
            <p:cNvSpPr>
              <a:spLocks noChangeShapeType="1"/>
            </p:cNvSpPr>
            <p:nvPr/>
          </p:nvSpPr>
          <p:spPr bwMode="auto">
            <a:xfrm>
              <a:off x="964" y="1228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" name="Group 75"/>
          <p:cNvGrpSpPr>
            <a:grpSpLocks/>
          </p:cNvGrpSpPr>
          <p:nvPr/>
        </p:nvGrpSpPr>
        <p:grpSpPr bwMode="auto">
          <a:xfrm>
            <a:off x="749300" y="1196752"/>
            <a:ext cx="1362075" cy="1042988"/>
            <a:chOff x="480" y="1632"/>
            <a:chExt cx="858" cy="657"/>
          </a:xfrm>
        </p:grpSpPr>
        <p:sp>
          <p:nvSpPr>
            <p:cNvPr id="395309" name="Rectangle 45"/>
            <p:cNvSpPr>
              <a:spLocks noChangeArrowheads="1"/>
            </p:cNvSpPr>
            <p:nvPr/>
          </p:nvSpPr>
          <p:spPr bwMode="auto">
            <a:xfrm rot="-5400000">
              <a:off x="1015" y="168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grpSp>
          <p:nvGrpSpPr>
            <p:cNvPr id="34836" name="Group 46"/>
            <p:cNvGrpSpPr>
              <a:grpSpLocks/>
            </p:cNvGrpSpPr>
            <p:nvPr/>
          </p:nvGrpSpPr>
          <p:grpSpPr bwMode="auto">
            <a:xfrm>
              <a:off x="1008" y="1824"/>
              <a:ext cx="330" cy="465"/>
              <a:chOff x="2448" y="3525"/>
              <a:chExt cx="330" cy="465"/>
            </a:xfrm>
          </p:grpSpPr>
          <p:sp useBgFill="1">
            <p:nvSpPr>
              <p:cNvPr id="34843" name="Oval 47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4" name="Line 48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5" name="Line 49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14" name="Rectangle 50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34847" name="Line 51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17" name="Rectangle 53"/>
            <p:cNvSpPr>
              <a:spLocks noChangeArrowheads="1"/>
            </p:cNvSpPr>
            <p:nvPr/>
          </p:nvSpPr>
          <p:spPr bwMode="auto">
            <a:xfrm>
              <a:off x="480" y="1824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34838" name="Group 58"/>
            <p:cNvGrpSpPr>
              <a:grpSpLocks/>
            </p:cNvGrpSpPr>
            <p:nvPr/>
          </p:nvGrpSpPr>
          <p:grpSpPr bwMode="auto">
            <a:xfrm>
              <a:off x="924" y="1800"/>
              <a:ext cx="96" cy="288"/>
              <a:chOff x="960" y="1824"/>
              <a:chExt cx="96" cy="288"/>
            </a:xfrm>
          </p:grpSpPr>
          <p:grpSp>
            <p:nvGrpSpPr>
              <p:cNvPr id="34839" name="Group 56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34841" name="Arc 54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42" name="Arc 55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40" name="Line 57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5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9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9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9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9" grpId="0" animBg="1" autoUpdateAnimBg="0"/>
      <p:bldP spid="395361" grpId="0" animBg="1"/>
      <p:bldP spid="395267" grpId="0" animBg="1" autoUpdateAnimBg="0"/>
      <p:bldP spid="395268" grpId="0" animBg="1" autoUpdateAnimBg="0"/>
      <p:bldP spid="395359" grpId="0" animBg="1"/>
      <p:bldP spid="395360" grpId="0" animBg="1"/>
      <p:bldP spid="395362" grpId="0" animBg="1"/>
      <p:bldP spid="395363" grpId="0" animBg="1"/>
      <p:bldP spid="39526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29" name="AutoShape 141"/>
          <p:cNvSpPr>
            <a:spLocks noChangeArrowheads="1"/>
          </p:cNvSpPr>
          <p:nvPr/>
        </p:nvSpPr>
        <p:spPr bwMode="auto">
          <a:xfrm>
            <a:off x="3049696" y="5132164"/>
            <a:ext cx="5986800" cy="1981200"/>
          </a:xfrm>
          <a:prstGeom prst="leftArrow">
            <a:avLst>
              <a:gd name="adj1" fmla="val 73806"/>
              <a:gd name="adj2" fmla="val 73197"/>
            </a:avLst>
          </a:prstGeom>
          <a:gradFill rotWithShape="0">
            <a:gsLst>
              <a:gs pos="0">
                <a:srgbClr val="7C7CBE"/>
              </a:gs>
              <a:gs pos="100000">
                <a:srgbClr val="100147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courant peut alors circuler et venir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activer la bobine du contacteur, qui une fois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activée ferme le contact NO qui lui est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associé et s ’</a:t>
            </a:r>
            <a:r>
              <a:rPr kumimoji="0" lang="fr-FR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auto-alimente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 </a:t>
            </a:r>
          </a:p>
        </p:txBody>
      </p:sp>
      <p:sp>
        <p:nvSpPr>
          <p:cNvPr id="396290" name="Rectangle 2"/>
          <p:cNvSpPr>
            <a:spLocks noChangeArrowheads="1"/>
          </p:cNvSpPr>
          <p:nvPr/>
        </p:nvSpPr>
        <p:spPr bwMode="auto">
          <a:xfrm rot="-5400000">
            <a:off x="-1814513" y="4208463"/>
            <a:ext cx="4391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 fonctionnement.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6367" name="AutoShape 79"/>
          <p:cNvSpPr>
            <a:spLocks noChangeArrowheads="1"/>
          </p:cNvSpPr>
          <p:nvPr/>
        </p:nvSpPr>
        <p:spPr bwMode="auto">
          <a:xfrm>
            <a:off x="2209800" y="-99392"/>
            <a:ext cx="6826780" cy="1295400"/>
          </a:xfrm>
          <a:prstGeom prst="leftArrow">
            <a:avLst>
              <a:gd name="adj1" fmla="val 73806"/>
              <a:gd name="adj2" fmla="val 126875"/>
            </a:avLst>
          </a:prstGeom>
          <a:gradFill rotWithShape="0">
            <a:gsLst>
              <a:gs pos="0">
                <a:srgbClr val="660066">
                  <a:gamma/>
                  <a:tint val="40392"/>
                  <a:invGamma/>
                </a:srgbClr>
              </a:gs>
              <a:gs pos="100000">
                <a:srgbClr val="6600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00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 ’opérateur décide de la mise sous tension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du système en fermant le sectionneur. (cliquez)</a:t>
            </a:r>
          </a:p>
        </p:txBody>
      </p:sp>
      <p:grpSp>
        <p:nvGrpSpPr>
          <p:cNvPr id="35845" name="Group 184"/>
          <p:cNvGrpSpPr>
            <a:grpSpLocks/>
          </p:cNvGrpSpPr>
          <p:nvPr/>
        </p:nvGrpSpPr>
        <p:grpSpPr bwMode="auto">
          <a:xfrm>
            <a:off x="381000" y="546100"/>
            <a:ext cx="2838450" cy="6311900"/>
            <a:chOff x="240" y="344"/>
            <a:chExt cx="1788" cy="3976"/>
          </a:xfrm>
        </p:grpSpPr>
        <p:sp>
          <p:nvSpPr>
            <p:cNvPr id="35924" name="Rectangle 23"/>
            <p:cNvSpPr>
              <a:spLocks noChangeArrowheads="1"/>
            </p:cNvSpPr>
            <p:nvPr/>
          </p:nvSpPr>
          <p:spPr bwMode="auto">
            <a:xfrm>
              <a:off x="1272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1" name="Rectangle 3"/>
            <p:cNvSpPr>
              <a:spLocks noChangeArrowheads="1"/>
            </p:cNvSpPr>
            <p:nvPr/>
          </p:nvSpPr>
          <p:spPr bwMode="auto">
            <a:xfrm>
              <a:off x="38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  <p:sp>
          <p:nvSpPr>
            <p:cNvPr id="35926" name="Rectangle 4"/>
            <p:cNvSpPr>
              <a:spLocks noChangeArrowheads="1"/>
            </p:cNvSpPr>
            <p:nvPr/>
          </p:nvSpPr>
          <p:spPr bwMode="auto">
            <a:xfrm>
              <a:off x="564" y="432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7" name="Line 7"/>
            <p:cNvSpPr>
              <a:spLocks noChangeShapeType="1"/>
            </p:cNvSpPr>
            <p:nvPr/>
          </p:nvSpPr>
          <p:spPr bwMode="auto">
            <a:xfrm rot="5400000">
              <a:off x="1279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8" name="Line 8"/>
            <p:cNvSpPr>
              <a:spLocks noChangeShapeType="1"/>
            </p:cNvSpPr>
            <p:nvPr/>
          </p:nvSpPr>
          <p:spPr bwMode="auto">
            <a:xfrm rot="5400000">
              <a:off x="1279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9" name="Line 9"/>
            <p:cNvSpPr>
              <a:spLocks noChangeShapeType="1"/>
            </p:cNvSpPr>
            <p:nvPr/>
          </p:nvSpPr>
          <p:spPr bwMode="auto">
            <a:xfrm rot="5400000">
              <a:off x="-53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8" name="Rectangle 10"/>
            <p:cNvSpPr>
              <a:spLocks noChangeArrowheads="1"/>
            </p:cNvSpPr>
            <p:nvPr/>
          </p:nvSpPr>
          <p:spPr bwMode="auto">
            <a:xfrm>
              <a:off x="240" y="361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grpSp>
          <p:nvGrpSpPr>
            <p:cNvPr id="35931" name="Group 83"/>
            <p:cNvGrpSpPr>
              <a:grpSpLocks/>
            </p:cNvGrpSpPr>
            <p:nvPr/>
          </p:nvGrpSpPr>
          <p:grpSpPr bwMode="auto">
            <a:xfrm>
              <a:off x="864" y="344"/>
              <a:ext cx="240" cy="530"/>
              <a:chOff x="868" y="336"/>
              <a:chExt cx="240" cy="530"/>
            </a:xfrm>
          </p:grpSpPr>
          <p:grpSp>
            <p:nvGrpSpPr>
              <p:cNvPr id="35989" name="Group 11"/>
              <p:cNvGrpSpPr>
                <a:grpSpLocks/>
              </p:cNvGrpSpPr>
              <p:nvPr/>
            </p:nvGrpSpPr>
            <p:grpSpPr bwMode="auto">
              <a:xfrm rot="-5400000">
                <a:off x="755" y="449"/>
                <a:ext cx="466" cy="240"/>
                <a:chOff x="1056" y="3164"/>
                <a:chExt cx="380" cy="240"/>
              </a:xfrm>
            </p:grpSpPr>
            <p:grpSp>
              <p:nvGrpSpPr>
                <p:cNvPr id="35993" name="Group 12"/>
                <p:cNvGrpSpPr>
                  <a:grpSpLocks/>
                </p:cNvGrpSpPr>
                <p:nvPr/>
              </p:nvGrpSpPr>
              <p:grpSpPr bwMode="auto">
                <a:xfrm rot="5400000">
                  <a:off x="1182" y="3150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599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96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9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056" y="3312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5990" name="Group 16"/>
              <p:cNvGrpSpPr>
                <a:grpSpLocks/>
              </p:cNvGrpSpPr>
              <p:nvPr/>
            </p:nvGrpSpPr>
            <p:grpSpPr bwMode="auto">
              <a:xfrm>
                <a:off x="908" y="689"/>
                <a:ext cx="192" cy="177"/>
                <a:chOff x="912" y="1392"/>
                <a:chExt cx="192" cy="144"/>
              </a:xfrm>
            </p:grpSpPr>
            <p:sp>
              <p:nvSpPr>
                <p:cNvPr id="3599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92" name="Oval 18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96307" name="Rectangle 19"/>
            <p:cNvSpPr>
              <a:spLocks noChangeArrowheads="1"/>
            </p:cNvSpPr>
            <p:nvPr/>
          </p:nvSpPr>
          <p:spPr bwMode="auto">
            <a:xfrm>
              <a:off x="336" y="720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  <p:sp>
          <p:nvSpPr>
            <p:cNvPr id="396308" name="Rectangle 20"/>
            <p:cNvSpPr>
              <a:spLocks noChangeArrowheads="1"/>
            </p:cNvSpPr>
            <p:nvPr/>
          </p:nvSpPr>
          <p:spPr bwMode="auto">
            <a:xfrm>
              <a:off x="288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5934" name="Line 70"/>
            <p:cNvSpPr>
              <a:spLocks noChangeShapeType="1"/>
            </p:cNvSpPr>
            <p:nvPr/>
          </p:nvSpPr>
          <p:spPr bwMode="auto">
            <a:xfrm>
              <a:off x="612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5" name="Line 71"/>
            <p:cNvSpPr>
              <a:spLocks noChangeShapeType="1"/>
            </p:cNvSpPr>
            <p:nvPr/>
          </p:nvSpPr>
          <p:spPr bwMode="auto">
            <a:xfrm>
              <a:off x="804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36" name="Group 34"/>
            <p:cNvGrpSpPr>
              <a:grpSpLocks/>
            </p:cNvGrpSpPr>
            <p:nvPr/>
          </p:nvGrpSpPr>
          <p:grpSpPr bwMode="auto">
            <a:xfrm>
              <a:off x="568" y="2150"/>
              <a:ext cx="802" cy="722"/>
              <a:chOff x="816" y="1920"/>
              <a:chExt cx="802" cy="722"/>
            </a:xfrm>
          </p:grpSpPr>
          <p:grpSp>
            <p:nvGrpSpPr>
              <p:cNvPr id="35979" name="Group 35"/>
              <p:cNvGrpSpPr>
                <a:grpSpLocks/>
              </p:cNvGrpSpPr>
              <p:nvPr/>
            </p:nvGrpSpPr>
            <p:grpSpPr bwMode="auto">
              <a:xfrm>
                <a:off x="1268" y="1920"/>
                <a:ext cx="350" cy="722"/>
                <a:chOff x="1268" y="1920"/>
                <a:chExt cx="350" cy="722"/>
              </a:xfrm>
            </p:grpSpPr>
            <p:sp>
              <p:nvSpPr>
                <p:cNvPr id="396324" name="Rectangle 36"/>
                <p:cNvSpPr>
                  <a:spLocks noChangeArrowheads="1"/>
                </p:cNvSpPr>
                <p:nvPr/>
              </p:nvSpPr>
              <p:spPr bwMode="auto">
                <a:xfrm rot="-5400000">
                  <a:off x="1291" y="197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grpSp>
              <p:nvGrpSpPr>
                <p:cNvPr id="35982" name="Group 37"/>
                <p:cNvGrpSpPr>
                  <a:grpSpLocks/>
                </p:cNvGrpSpPr>
                <p:nvPr/>
              </p:nvGrpSpPr>
              <p:grpSpPr bwMode="auto">
                <a:xfrm>
                  <a:off x="1288" y="2177"/>
                  <a:ext cx="330" cy="465"/>
                  <a:chOff x="2448" y="3525"/>
                  <a:chExt cx="330" cy="465"/>
                </a:xfrm>
              </p:grpSpPr>
              <p:sp useBgFill="1">
                <p:nvSpPr>
                  <p:cNvPr id="35984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636" y="3552"/>
                    <a:ext cx="99" cy="273"/>
                  </a:xfrm>
                  <a:prstGeom prst="ellipse">
                    <a:avLst/>
                  </a:prstGeom>
                  <a:ln w="2540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5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8" y="3525"/>
                    <a:ext cx="66" cy="315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77" y="3554"/>
                    <a:ext cx="101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96329" name="Rectangle 41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444" y="3830"/>
                    <a:ext cx="212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12</a:t>
                    </a:r>
                  </a:p>
                </p:txBody>
              </p:sp>
              <p:sp>
                <p:nvSpPr>
                  <p:cNvPr id="35988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48" y="3648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83" name="Freeform 43"/>
                <p:cNvSpPr>
                  <a:spLocks/>
                </p:cNvSpPr>
                <p:nvPr/>
              </p:nvSpPr>
              <p:spPr bwMode="auto">
                <a:xfrm>
                  <a:off x="1268" y="218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32" name="Rectangle 44"/>
              <p:cNvSpPr>
                <a:spLocks noChangeArrowheads="1"/>
              </p:cNvSpPr>
              <p:nvPr/>
            </p:nvSpPr>
            <p:spPr bwMode="auto">
              <a:xfrm>
                <a:off x="816" y="220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35937" name="Group 45"/>
            <p:cNvGrpSpPr>
              <a:grpSpLocks/>
            </p:cNvGrpSpPr>
            <p:nvPr/>
          </p:nvGrpSpPr>
          <p:grpSpPr bwMode="auto">
            <a:xfrm>
              <a:off x="520" y="1440"/>
              <a:ext cx="858" cy="657"/>
              <a:chOff x="480" y="1632"/>
              <a:chExt cx="858" cy="657"/>
            </a:xfrm>
          </p:grpSpPr>
          <p:sp>
            <p:nvSpPr>
              <p:cNvPr id="396334" name="Rectangle 46"/>
              <p:cNvSpPr>
                <a:spLocks noChangeArrowheads="1"/>
              </p:cNvSpPr>
              <p:nvPr/>
            </p:nvSpPr>
            <p:spPr bwMode="auto">
              <a:xfrm rot="-5400000">
                <a:off x="1015" y="168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5967" name="Group 47"/>
              <p:cNvGrpSpPr>
                <a:grpSpLocks/>
              </p:cNvGrpSpPr>
              <p:nvPr/>
            </p:nvGrpSpPr>
            <p:grpSpPr bwMode="auto">
              <a:xfrm>
                <a:off x="1008" y="1824"/>
                <a:ext cx="330" cy="465"/>
                <a:chOff x="2448" y="3525"/>
                <a:chExt cx="330" cy="465"/>
              </a:xfrm>
            </p:grpSpPr>
            <p:sp useBgFill="1">
              <p:nvSpPr>
                <p:cNvPr id="35974" name="Oval 4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5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6" name="Line 5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39" name="Rectangle 5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5978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41" name="Rectangle 53"/>
              <p:cNvSpPr>
                <a:spLocks noChangeArrowheads="1"/>
              </p:cNvSpPr>
              <p:nvPr/>
            </p:nvSpPr>
            <p:spPr bwMode="auto">
              <a:xfrm>
                <a:off x="480" y="18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35969" name="Group 54"/>
              <p:cNvGrpSpPr>
                <a:grpSpLocks/>
              </p:cNvGrpSpPr>
              <p:nvPr/>
            </p:nvGrpSpPr>
            <p:grpSpPr bwMode="auto">
              <a:xfrm>
                <a:off x="924" y="1800"/>
                <a:ext cx="96" cy="288"/>
                <a:chOff x="960" y="1824"/>
                <a:chExt cx="96" cy="288"/>
              </a:xfrm>
            </p:grpSpPr>
            <p:grpSp>
              <p:nvGrpSpPr>
                <p:cNvPr id="35970" name="Group 55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35972" name="Arc 56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73" name="Arc 57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71" name="Line 58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35938" name="Group 59"/>
            <p:cNvGrpSpPr>
              <a:grpSpLocks/>
            </p:cNvGrpSpPr>
            <p:nvPr/>
          </p:nvGrpSpPr>
          <p:grpSpPr bwMode="auto">
            <a:xfrm>
              <a:off x="522" y="768"/>
              <a:ext cx="858" cy="657"/>
              <a:chOff x="480" y="912"/>
              <a:chExt cx="858" cy="657"/>
            </a:xfrm>
          </p:grpSpPr>
          <p:sp>
            <p:nvSpPr>
              <p:cNvPr id="396348" name="Rectangle 60"/>
              <p:cNvSpPr>
                <a:spLocks noChangeArrowheads="1"/>
              </p:cNvSpPr>
              <p:nvPr/>
            </p:nvSpPr>
            <p:spPr bwMode="auto">
              <a:xfrm rot="-5400000">
                <a:off x="1015" y="96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grpSp>
            <p:nvGrpSpPr>
              <p:cNvPr id="35957" name="Group 61"/>
              <p:cNvGrpSpPr>
                <a:grpSpLocks/>
              </p:cNvGrpSpPr>
              <p:nvPr/>
            </p:nvGrpSpPr>
            <p:grpSpPr bwMode="auto">
              <a:xfrm>
                <a:off x="1008" y="1104"/>
                <a:ext cx="330" cy="465"/>
                <a:chOff x="2448" y="3525"/>
                <a:chExt cx="330" cy="465"/>
              </a:xfrm>
            </p:grpSpPr>
            <p:sp useBgFill="1">
              <p:nvSpPr>
                <p:cNvPr id="35961" name="Oval 62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2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3" name="Line 64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53" name="Rectangle 65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96</a:t>
                  </a:r>
                </a:p>
              </p:txBody>
            </p:sp>
            <p:sp>
              <p:nvSpPr>
                <p:cNvPr id="35965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55" name="Rectangle 67"/>
              <p:cNvSpPr>
                <a:spLocks noChangeArrowheads="1"/>
              </p:cNvSpPr>
              <p:nvPr/>
            </p:nvSpPr>
            <p:spPr bwMode="auto">
              <a:xfrm>
                <a:off x="480" y="1104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35959" name="Freeform 68"/>
              <p:cNvSpPr>
                <a:spLocks/>
              </p:cNvSpPr>
              <p:nvPr/>
            </p:nvSpPr>
            <p:spPr bwMode="auto">
              <a:xfrm>
                <a:off x="876" y="1224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60" name="Line 69"/>
              <p:cNvSpPr>
                <a:spLocks noChangeShapeType="1"/>
              </p:cNvSpPr>
              <p:nvPr/>
            </p:nvSpPr>
            <p:spPr bwMode="auto">
              <a:xfrm>
                <a:off x="964" y="1228"/>
                <a:ext cx="0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5939" name="Group 74"/>
            <p:cNvGrpSpPr>
              <a:grpSpLocks/>
            </p:cNvGrpSpPr>
            <p:nvPr/>
          </p:nvGrpSpPr>
          <p:grpSpPr bwMode="auto">
            <a:xfrm>
              <a:off x="528" y="3360"/>
              <a:ext cx="961" cy="835"/>
              <a:chOff x="768" y="3216"/>
              <a:chExt cx="961" cy="835"/>
            </a:xfrm>
          </p:grpSpPr>
          <p:sp useBgFill="1">
            <p:nvSpPr>
              <p:cNvPr id="35952" name="Rectangle 75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6364" name="Rectangle 76"/>
              <p:cNvSpPr>
                <a:spLocks noChangeArrowheads="1"/>
              </p:cNvSpPr>
              <p:nvPr/>
            </p:nvSpPr>
            <p:spPr bwMode="auto">
              <a:xfrm rot="-5400000">
                <a:off x="1258" y="325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96365" name="Rectangle 77"/>
              <p:cNvSpPr>
                <a:spLocks noChangeArrowheads="1"/>
              </p:cNvSpPr>
              <p:nvPr/>
            </p:nvSpPr>
            <p:spPr bwMode="auto">
              <a:xfrm rot="-5400000">
                <a:off x="1258" y="378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96366" name="Rectangle 78"/>
              <p:cNvSpPr>
                <a:spLocks noChangeArrowheads="1"/>
              </p:cNvSpPr>
              <p:nvPr/>
            </p:nvSpPr>
            <p:spPr bwMode="auto">
              <a:xfrm>
                <a:off x="768" y="3552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0" name="Group 27"/>
            <p:cNvGrpSpPr>
              <a:grpSpLocks/>
            </p:cNvGrpSpPr>
            <p:nvPr/>
          </p:nvGrpSpPr>
          <p:grpSpPr bwMode="auto">
            <a:xfrm>
              <a:off x="1283" y="2964"/>
              <a:ext cx="745" cy="243"/>
              <a:chOff x="1523" y="2772"/>
              <a:chExt cx="745" cy="243"/>
            </a:xfrm>
          </p:grpSpPr>
          <p:grpSp>
            <p:nvGrpSpPr>
              <p:cNvPr id="35948" name="Group 28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5950" name="Oval 29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51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19" name="Rectangle 31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1" name="Group 95"/>
            <p:cNvGrpSpPr>
              <a:grpSpLocks/>
            </p:cNvGrpSpPr>
            <p:nvPr/>
          </p:nvGrpSpPr>
          <p:grpSpPr bwMode="auto">
            <a:xfrm>
              <a:off x="576" y="3020"/>
              <a:ext cx="812" cy="272"/>
              <a:chOff x="576" y="3020"/>
              <a:chExt cx="812" cy="272"/>
            </a:xfrm>
          </p:grpSpPr>
          <p:sp>
            <p:nvSpPr>
              <p:cNvPr id="396310" name="Rectangle 22"/>
              <p:cNvSpPr>
                <a:spLocks noChangeArrowheads="1"/>
              </p:cNvSpPr>
              <p:nvPr/>
            </p:nvSpPr>
            <p:spPr bwMode="auto">
              <a:xfrm>
                <a:off x="576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grpSp>
            <p:nvGrpSpPr>
              <p:cNvPr id="35943" name="Group 24"/>
              <p:cNvGrpSpPr>
                <a:grpSpLocks/>
              </p:cNvGrpSpPr>
              <p:nvPr/>
            </p:nvGrpSpPr>
            <p:grpSpPr bwMode="auto">
              <a:xfrm rot="5400000">
                <a:off x="1134" y="3006"/>
                <a:ext cx="240" cy="268"/>
                <a:chOff x="1872" y="3552"/>
                <a:chExt cx="192" cy="240"/>
              </a:xfrm>
            </p:grpSpPr>
            <p:sp useBgFill="1">
              <p:nvSpPr>
                <p:cNvPr id="35946" name="Oval 25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4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5944" name="Line 32"/>
              <p:cNvSpPr>
                <a:spLocks noChangeShapeType="1"/>
              </p:cNvSpPr>
              <p:nvPr/>
            </p:nvSpPr>
            <p:spPr bwMode="auto">
              <a:xfrm flipH="1">
                <a:off x="1008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45" name="Freeform 33"/>
              <p:cNvSpPr>
                <a:spLocks/>
              </p:cNvSpPr>
              <p:nvPr/>
            </p:nvSpPr>
            <p:spPr bwMode="auto">
              <a:xfrm>
                <a:off x="1000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1" name="Group 104"/>
          <p:cNvGrpSpPr>
            <a:grpSpLocks/>
          </p:cNvGrpSpPr>
          <p:nvPr/>
        </p:nvGrpSpPr>
        <p:grpSpPr bwMode="auto">
          <a:xfrm>
            <a:off x="825500" y="4718050"/>
            <a:ext cx="1365250" cy="533400"/>
            <a:chOff x="2256" y="1824"/>
            <a:chExt cx="860" cy="336"/>
          </a:xfrm>
        </p:grpSpPr>
        <p:sp useBgFill="1">
          <p:nvSpPr>
            <p:cNvPr id="35919" name="Oval 99"/>
            <p:cNvSpPr>
              <a:spLocks noChangeArrowheads="1"/>
            </p:cNvSpPr>
            <p:nvPr/>
          </p:nvSpPr>
          <p:spPr bwMode="auto">
            <a:xfrm rot="5400000">
              <a:off x="2518" y="1562"/>
              <a:ext cx="336" cy="860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0" name="Line 100"/>
            <p:cNvSpPr>
              <a:spLocks noChangeShapeType="1"/>
            </p:cNvSpPr>
            <p:nvPr/>
          </p:nvSpPr>
          <p:spPr bwMode="auto">
            <a:xfrm rot="-5400000">
              <a:off x="2866" y="2014"/>
              <a:ext cx="287" cy="5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1" name="Line 101"/>
            <p:cNvSpPr>
              <a:spLocks noChangeShapeType="1"/>
            </p:cNvSpPr>
            <p:nvPr/>
          </p:nvSpPr>
          <p:spPr bwMode="auto">
            <a:xfrm flipH="1">
              <a:off x="2784" y="201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2" name="Freeform 102"/>
            <p:cNvSpPr>
              <a:spLocks/>
            </p:cNvSpPr>
            <p:nvPr/>
          </p:nvSpPr>
          <p:spPr bwMode="auto">
            <a:xfrm>
              <a:off x="2784" y="1904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385" name="Rectangle 97"/>
            <p:cNvSpPr>
              <a:spLocks noChangeArrowheads="1"/>
            </p:cNvSpPr>
            <p:nvPr/>
          </p:nvSpPr>
          <p:spPr bwMode="auto">
            <a:xfrm>
              <a:off x="2304" y="1876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</p:grpSp>
      <p:grpSp>
        <p:nvGrpSpPr>
          <p:cNvPr id="22" name="Group 93"/>
          <p:cNvGrpSpPr>
            <a:grpSpLocks/>
          </p:cNvGrpSpPr>
          <p:nvPr/>
        </p:nvGrpSpPr>
        <p:grpSpPr bwMode="auto">
          <a:xfrm>
            <a:off x="1365250" y="431800"/>
            <a:ext cx="463550" cy="1146175"/>
            <a:chOff x="2592" y="1344"/>
            <a:chExt cx="288" cy="722"/>
          </a:xfrm>
        </p:grpSpPr>
        <p:sp useBgFill="1">
          <p:nvSpPr>
            <p:cNvPr id="35913" name="Oval 87"/>
            <p:cNvSpPr>
              <a:spLocks noChangeArrowheads="1"/>
            </p:cNvSpPr>
            <p:nvPr/>
          </p:nvSpPr>
          <p:spPr bwMode="auto">
            <a:xfrm>
              <a:off x="2592" y="1344"/>
              <a:ext cx="288" cy="722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4" name="Line 88"/>
            <p:cNvSpPr>
              <a:spLocks noChangeShapeType="1"/>
            </p:cNvSpPr>
            <p:nvPr/>
          </p:nvSpPr>
          <p:spPr bwMode="auto">
            <a:xfrm rot="3311642" flipH="1">
              <a:off x="2656" y="1452"/>
              <a:ext cx="149" cy="19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5" name="Line 89"/>
            <p:cNvSpPr>
              <a:spLocks noChangeShapeType="1"/>
            </p:cNvSpPr>
            <p:nvPr/>
          </p:nvSpPr>
          <p:spPr bwMode="auto">
            <a:xfrm rot="16200000" flipH="1">
              <a:off x="2592" y="1731"/>
              <a:ext cx="29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16" name="Group 90"/>
            <p:cNvGrpSpPr>
              <a:grpSpLocks/>
            </p:cNvGrpSpPr>
            <p:nvPr/>
          </p:nvGrpSpPr>
          <p:grpSpPr bwMode="auto">
            <a:xfrm rot="2228090">
              <a:off x="2632" y="1766"/>
              <a:ext cx="192" cy="177"/>
              <a:chOff x="912" y="1392"/>
              <a:chExt cx="192" cy="144"/>
            </a:xfrm>
          </p:grpSpPr>
          <p:sp>
            <p:nvSpPr>
              <p:cNvPr id="35917" name="Line 91"/>
              <p:cNvSpPr>
                <a:spLocks noChangeShapeType="1"/>
              </p:cNvSpPr>
              <p:nvPr/>
            </p:nvSpPr>
            <p:spPr bwMode="auto">
              <a:xfrm flipH="1">
                <a:off x="912" y="1440"/>
                <a:ext cx="144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18" name="Oval 92"/>
              <p:cNvSpPr>
                <a:spLocks noChangeArrowheads="1"/>
              </p:cNvSpPr>
              <p:nvPr/>
            </p:nvSpPr>
            <p:spPr bwMode="auto">
              <a:xfrm>
                <a:off x="1056" y="1392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4" name="Group 227"/>
          <p:cNvGrpSpPr>
            <a:grpSpLocks/>
          </p:cNvGrpSpPr>
          <p:nvPr/>
        </p:nvGrpSpPr>
        <p:grpSpPr bwMode="auto">
          <a:xfrm>
            <a:off x="2800350" y="4635500"/>
            <a:ext cx="425450" cy="455613"/>
            <a:chOff x="1776" y="3600"/>
            <a:chExt cx="268" cy="287"/>
          </a:xfrm>
        </p:grpSpPr>
        <p:sp useBgFill="1">
          <p:nvSpPr>
            <p:cNvPr id="35911" name="Oval 228"/>
            <p:cNvSpPr>
              <a:spLocks noChangeArrowheads="1"/>
            </p:cNvSpPr>
            <p:nvPr/>
          </p:nvSpPr>
          <p:spPr bwMode="auto">
            <a:xfrm rot="5400000">
              <a:off x="1790" y="3586"/>
              <a:ext cx="240" cy="268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2" name="Line 229"/>
            <p:cNvSpPr>
              <a:spLocks noChangeShapeType="1"/>
            </p:cNvSpPr>
            <p:nvPr/>
          </p:nvSpPr>
          <p:spPr bwMode="auto">
            <a:xfrm rot="5400000" flipH="1">
              <a:off x="1766" y="3732"/>
              <a:ext cx="287" cy="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18" name="AutoShape 230"/>
          <p:cNvSpPr>
            <a:spLocks noChangeArrowheads="1"/>
          </p:cNvSpPr>
          <p:nvPr/>
        </p:nvSpPr>
        <p:spPr bwMode="auto">
          <a:xfrm rot="-486">
            <a:off x="2209800" y="3213459"/>
            <a:ext cx="6826878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4C66">
                  <a:gamma/>
                  <a:tint val="40392"/>
                  <a:invGamma/>
                </a:srgbClr>
              </a:gs>
              <a:gs pos="100000">
                <a:srgbClr val="004C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4C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 ’opérateur peut décider ensuite l ’arrêt du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système par activation du BP repéré S2. (Cliquez)</a:t>
            </a:r>
          </a:p>
        </p:txBody>
      </p:sp>
      <p:grpSp>
        <p:nvGrpSpPr>
          <p:cNvPr id="25" name="Group 243"/>
          <p:cNvGrpSpPr>
            <a:grpSpLocks/>
          </p:cNvGrpSpPr>
          <p:nvPr/>
        </p:nvGrpSpPr>
        <p:grpSpPr bwMode="auto">
          <a:xfrm>
            <a:off x="1466850" y="3797300"/>
            <a:ext cx="768350" cy="463550"/>
            <a:chOff x="1536" y="1872"/>
            <a:chExt cx="484" cy="292"/>
          </a:xfrm>
        </p:grpSpPr>
        <p:sp useBgFill="1">
          <p:nvSpPr>
            <p:cNvPr id="35906" name="Rectangle 235"/>
            <p:cNvSpPr>
              <a:spLocks noChangeArrowheads="1"/>
            </p:cNvSpPr>
            <p:nvPr/>
          </p:nvSpPr>
          <p:spPr bwMode="auto">
            <a:xfrm>
              <a:off x="1536" y="1872"/>
              <a:ext cx="484" cy="292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7" name="Line 236"/>
            <p:cNvSpPr>
              <a:spLocks noChangeShapeType="1"/>
            </p:cNvSpPr>
            <p:nvPr/>
          </p:nvSpPr>
          <p:spPr bwMode="auto">
            <a:xfrm flipH="1">
              <a:off x="1872" y="1924"/>
              <a:ext cx="148" cy="2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8" name="Line 237"/>
            <p:cNvSpPr>
              <a:spLocks noChangeShapeType="1"/>
            </p:cNvSpPr>
            <p:nvPr/>
          </p:nvSpPr>
          <p:spPr bwMode="auto">
            <a:xfrm>
              <a:off x="1871" y="187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9" name="Line 239"/>
            <p:cNvSpPr>
              <a:spLocks noChangeShapeType="1"/>
            </p:cNvSpPr>
            <p:nvPr/>
          </p:nvSpPr>
          <p:spPr bwMode="auto">
            <a:xfrm flipH="1">
              <a:off x="1684" y="202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0" name="Freeform 240"/>
            <p:cNvSpPr>
              <a:spLocks/>
            </p:cNvSpPr>
            <p:nvPr/>
          </p:nvSpPr>
          <p:spPr bwMode="auto">
            <a:xfrm>
              <a:off x="1680" y="189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" name="Group 244"/>
          <p:cNvGrpSpPr>
            <a:grpSpLocks/>
          </p:cNvGrpSpPr>
          <p:nvPr/>
        </p:nvGrpSpPr>
        <p:grpSpPr bwMode="auto">
          <a:xfrm>
            <a:off x="2800350" y="4648200"/>
            <a:ext cx="420688" cy="382588"/>
            <a:chOff x="3072" y="2831"/>
            <a:chExt cx="265" cy="241"/>
          </a:xfrm>
        </p:grpSpPr>
        <p:sp useBgFill="1">
          <p:nvSpPr>
            <p:cNvPr id="35904" name="Rectangle 245"/>
            <p:cNvSpPr>
              <a:spLocks noChangeArrowheads="1"/>
            </p:cNvSpPr>
            <p:nvPr/>
          </p:nvSpPr>
          <p:spPr bwMode="auto">
            <a:xfrm rot="5400000">
              <a:off x="3085" y="2819"/>
              <a:ext cx="240" cy="26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5" name="Line 246"/>
            <p:cNvSpPr>
              <a:spLocks noChangeShapeType="1"/>
            </p:cNvSpPr>
            <p:nvPr/>
          </p:nvSpPr>
          <p:spPr bwMode="auto">
            <a:xfrm rot="5400000" flipH="1">
              <a:off x="3055" y="2897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35" name="AutoShape 247"/>
          <p:cNvSpPr>
            <a:spLocks noChangeArrowheads="1"/>
          </p:cNvSpPr>
          <p:nvPr/>
        </p:nvSpPr>
        <p:spPr bwMode="auto">
          <a:xfrm rot="-486">
            <a:off x="2133600" y="2133112"/>
            <a:ext cx="6902982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3300">
                  <a:gamma/>
                  <a:tint val="40392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 ’opérateur peut en cas d ’incident arrêter le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fonctionnement du système par l ’activation d’un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coup de poing arrêt d ’urgence.</a:t>
            </a:r>
          </a:p>
        </p:txBody>
      </p:sp>
      <p:grpSp>
        <p:nvGrpSpPr>
          <p:cNvPr id="27" name="Group 256"/>
          <p:cNvGrpSpPr>
            <a:grpSpLocks/>
          </p:cNvGrpSpPr>
          <p:nvPr/>
        </p:nvGrpSpPr>
        <p:grpSpPr bwMode="auto">
          <a:xfrm>
            <a:off x="1403648" y="4797152"/>
            <a:ext cx="755650" cy="458788"/>
            <a:chOff x="4176" y="3023"/>
            <a:chExt cx="476" cy="289"/>
          </a:xfrm>
        </p:grpSpPr>
        <p:sp useBgFill="1">
          <p:nvSpPr>
            <p:cNvPr id="35900" name="Rectangle 252"/>
            <p:cNvSpPr>
              <a:spLocks noChangeArrowheads="1"/>
            </p:cNvSpPr>
            <p:nvPr/>
          </p:nvSpPr>
          <p:spPr bwMode="auto">
            <a:xfrm rot="5400000">
              <a:off x="4270" y="2930"/>
              <a:ext cx="288" cy="47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1" name="Line 253"/>
            <p:cNvSpPr>
              <a:spLocks noChangeShapeType="1"/>
            </p:cNvSpPr>
            <p:nvPr/>
          </p:nvSpPr>
          <p:spPr bwMode="auto">
            <a:xfrm rot="5400000" flipH="1">
              <a:off x="4353" y="3106"/>
              <a:ext cx="289" cy="1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2" name="Line 254"/>
            <p:cNvSpPr>
              <a:spLocks noChangeShapeType="1"/>
            </p:cNvSpPr>
            <p:nvPr/>
          </p:nvSpPr>
          <p:spPr bwMode="auto">
            <a:xfrm flipH="1">
              <a:off x="4272" y="317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3" name="Freeform 255"/>
            <p:cNvSpPr>
              <a:spLocks/>
            </p:cNvSpPr>
            <p:nvPr/>
          </p:nvSpPr>
          <p:spPr bwMode="auto">
            <a:xfrm>
              <a:off x="4264" y="305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45" name="AutoShape 257"/>
          <p:cNvSpPr>
            <a:spLocks noChangeArrowheads="1"/>
          </p:cNvSpPr>
          <p:nvPr/>
        </p:nvSpPr>
        <p:spPr bwMode="auto">
          <a:xfrm rot="-486">
            <a:off x="2133588" y="986390"/>
            <a:ext cx="6902896" cy="1347803"/>
          </a:xfrm>
          <a:prstGeom prst="leftArrow">
            <a:avLst>
              <a:gd name="adj1" fmla="val 73806"/>
              <a:gd name="adj2" fmla="val 110408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En cas de surcharge au niveau du moteur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( Le moteur force, couple demandé trop important)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thermique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s’ouvre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la bobine de KM1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est  désactivée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  </a:t>
            </a:r>
          </a:p>
        </p:txBody>
      </p:sp>
      <p:sp>
        <p:nvSpPr>
          <p:cNvPr id="396488" name="Line 200"/>
          <p:cNvSpPr>
            <a:spLocks noChangeShapeType="1"/>
          </p:cNvSpPr>
          <p:nvPr/>
        </p:nvSpPr>
        <p:spPr bwMode="auto">
          <a:xfrm>
            <a:off x="755576" y="754795"/>
            <a:ext cx="360362" cy="9909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382" name="AutoShape 94"/>
          <p:cNvSpPr>
            <a:spLocks noChangeArrowheads="1"/>
          </p:cNvSpPr>
          <p:nvPr/>
        </p:nvSpPr>
        <p:spPr bwMode="auto">
          <a:xfrm>
            <a:off x="3049696" y="4293096"/>
            <a:ext cx="5986799" cy="1295400"/>
          </a:xfrm>
          <a:prstGeom prst="leftArrow">
            <a:avLst>
              <a:gd name="adj1" fmla="val 73806"/>
              <a:gd name="adj2" fmla="val 66744"/>
            </a:avLst>
          </a:prstGeom>
          <a:gradFill>
            <a:gsLst>
              <a:gs pos="0">
                <a:srgbClr val="000000"/>
              </a:gs>
              <a:gs pos="5000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5400000" scaled="0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 ’opérateur décide ensuite de la mise en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marche du système (demande rotation moteur)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par activation du BP repéré S1. (cliquez)</a:t>
            </a:r>
          </a:p>
        </p:txBody>
      </p:sp>
      <p:sp>
        <p:nvSpPr>
          <p:cNvPr id="396489" name="Line 201"/>
          <p:cNvSpPr>
            <a:spLocks noChangeShapeType="1"/>
          </p:cNvSpPr>
          <p:nvPr/>
        </p:nvSpPr>
        <p:spPr bwMode="auto">
          <a:xfrm>
            <a:off x="2571750" y="6054725"/>
            <a:ext cx="381000" cy="0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7" name="Line 200"/>
          <p:cNvSpPr>
            <a:spLocks noChangeShapeType="1"/>
          </p:cNvSpPr>
          <p:nvPr/>
        </p:nvSpPr>
        <p:spPr bwMode="auto">
          <a:xfrm>
            <a:off x="734938" y="78043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6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0463 L 0.1184 0.00463 L 0.11684 0.84601 L -0.00226 0.84601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11" y="4205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8" dur="1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5400000">
                                      <p:cBhvr>
                                        <p:cTn id="30" dur="1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6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041 -0.0148 L 0.0842 -0.05295 L 0.08888 -0.1015 L 0.0842 -0.1459 L 0.06041 -0.17133 L 0.0493 -0.17341 " pathEditMode="relative" ptsTypes="AAAAAAA">
                                      <p:cBhvr>
                                        <p:cTn id="35" dur="2000" fill="hold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37" dur="1000" fill="hold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650"/>
                            </p:stCondLst>
                            <p:childTnLst>
                              <p:par>
                                <p:cTn id="39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65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15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65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65896E-6 L 0.12222 -2.65896E-6 L 0.12291 0.55468 L 0.23229 0.55052 L 0.22916 0.67307 L 0.12604 0.67307 L 0.12066 0.84139 L 0.00156 0.84139 " pathEditMode="relative" rAng="0" ptsTypes="AAAAAAAA">
                                      <p:cBhvr>
                                        <p:cTn id="51" dur="2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4205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53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grpId="4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55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grpId="5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5400000">
                                      <p:cBhvr>
                                        <p:cTn id="57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grpId="6" nodeType="withEffect">
                                  <p:stCondLst>
                                    <p:cond delay="1550"/>
                                  </p:stCondLst>
                                  <p:childTnLst>
                                    <p:animRot by="5400000">
                                      <p:cBhvr>
                                        <p:cTn id="59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7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-5400000">
                                      <p:cBhvr>
                                        <p:cTn id="61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5400000">
                                      <p:cBhvr>
                                        <p:cTn id="63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150"/>
                            </p:stCondLst>
                            <p:childTnLst>
                              <p:par>
                                <p:cTn id="68" presetID="1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429" grpId="0" animBg="1"/>
      <p:bldP spid="396367" grpId="0" animBg="1"/>
      <p:bldP spid="396518" grpId="0" animBg="1"/>
      <p:bldP spid="396535" grpId="0" animBg="1"/>
      <p:bldP spid="396545" grpId="0" animBg="1"/>
      <p:bldP spid="396488" grpId="0" animBg="1"/>
      <p:bldP spid="396488" grpId="1" animBg="1"/>
      <p:bldP spid="396488" grpId="2" animBg="1"/>
      <p:bldP spid="396488" grpId="3" animBg="1"/>
      <p:bldP spid="396488" grpId="4" animBg="1"/>
      <p:bldP spid="396382" grpId="0" animBg="1"/>
      <p:bldP spid="396489" grpId="0" animBg="1"/>
      <p:bldP spid="396489" grpId="1" animBg="1"/>
      <p:bldP spid="396489" grpId="2" animBg="1"/>
      <p:bldP spid="157" grpId="0" animBg="1"/>
      <p:bldP spid="157" grpId="1" animBg="1"/>
      <p:bldP spid="157" grpId="2" animBg="1"/>
      <p:bldP spid="157" grpId="3" animBg="1"/>
      <p:bldP spid="157" grpId="4" animBg="1"/>
      <p:bldP spid="157" grpId="5" animBg="1"/>
      <p:bldP spid="157" grpId="6" animBg="1"/>
      <p:bldP spid="157" grpId="7" animBg="1"/>
      <p:bldP spid="157" grpId="9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3cde6656b86fbf06f62baace5ec834936d65"/>
  <p:tag name="GENSWF_OUTPUT_FILE_NAME" val="Schéma électrique 5"/>
  <p:tag name="ISPRING_RESOURCE_PATHS_HASH_PRESENTER" val="c483749842221d4441a550ca29eb701e40dc9c18"/>
  <p:tag name="ISPRING_ULTRA_SCORM_COURCE_TITLE" val="Schémacommande-5"/>
  <p:tag name="ISPRING_ULTRA_SCORM_LESSON_TITLE" val="Schémacommande-5"/>
  <p:tag name="ISPRING_ULTRA_SCORM_COURSE_ID" val="F28C76C3-63B5-4BF5-B184-82236BD6C9C1"/>
  <p:tag name="ISPRING_SCORM_RATE_SLIDES" val="1"/>
  <p:tag name="ISPRING_SCORM_RATE_QUIZZES" val="0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Fe+JUP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BXviVDtUc/WvMCAADbCgAAJwAAAHVuaXZlcnNhbC9mbGFzaF9wdWJsaXNoaW5nX3NldHRpbmdzLnhtbNVWwU4bMRC95yssVxzJAqUtjTZBiCRqVEgikopyQs56krXw2lvbmxBO/Zp+WL+k4zUJiaAoQJGKcsjueObNG8/4rePD60ySKRgrtKrT3eoOJaASzYWa1Om3YXv7gBLrmOJMagV1qjQlh41KnBcjKWw6AOfQ1RKEUbaWuzpNnctrUTSbzarC5savalk4xLfVRGdRbsCCcmCiXLI5/rl5DpY2KhVC4mA61byQQARHCkp4dky2JbMpjYLbiCVXE6MLxY+11IaYyahO3x0c+d/CJ0A1RQbKF2cbaPRmV2OcC8+HyYG4AZKCmKRIfG+fkpngLi0fI+8fR/dRSuxQA/MoxxqLUe4WPgPHOHMsvIZ8Dq6dXRiCic8Vy0QyxBXi66/T5vDyy0W/dXbS6X69HPZ6J8NOP5AoY6J1nDhaTxQjIV2YBJZ5YuYcS1LkjTFjJi3E0app4TbWao2cfycjLXHvyyich2wEvMsyWOnG4EqoNnruUjLGQuS8To+MYJIS4ZgUyTLYFiPrhCv73171JIiFcwbkdEDv0ofdSVJmLKzSWqxYv+dJ41wXkpO5LogUV0CcJlh/keFTCmS1OWRsdFZacXwcsVJgxqmAGfDDck9vAf+W6AJTZAVG4uTmElzI8KMQN2QEY20QF9gUZxztwgb86pOAc2btHShbcNwanHSarctOt9n6vuULZHzKVPJEcGw4ZLl7DXyGtSuNKaTUuJsrELgzCSsslP3hgpdum5S5ce6UTcum+0aWoNhugXwCJi4kOJpCFbApYMIU0UrOCUvwCFk/QlOhC4uWMCwB2j6LYAglQpVUJ3iCMJnhYDZB29nde7//4eOng8+1avT756/tR4NuZaUvmc8WdOX4UWFZisv9MxdHXgselgZniv9TGS5ag022tdvbxKv3dROvsyA9/RXZ2STsnBmFwvEmXLuocZMgqKhyUmTCAf+X4/uMEXzR1ynM7+uM4CvW/JJj92ZKDm/Li87azSaOHrx6VdC+fiFtVP4AUEsDBBQAAgAIAFe+JUNM0KEvtwIAAFEKAAAhAAAAdW5pdmVyc2FsL2ZsYXNoX3NraW5fc2V0dGluZ3MueG1slVZtb9sgEP6+XxFl3+PuNZ1EI6VpJlXq1mqt+h3bFxsFgwU4Xf79AEOAJG68nCqFu+fhXri7FMktYYsPkwkqOOXiGZQirJJG43UTUt5M804pzmYFZwqYmjEuGkyni48/7QdlFnmJxXcgxnI2uIDgZm4/YyjOx7e5kSFCwZsWs/0Dr/gsx8W2Erxj5cXQ6n0LghK21cirH/PVetABJVLdK2iSmNbXRsZRWgFSggnp+9rIRRbFOVDv6cp+RnKCq/ezP6LtiCTK0pafjAzRWlxBWuTrpZFhPNO3p68yN/I+QcFfpaFfPhsZhFK8B5FefvfVyCCDt137Pz3SCl6Zgqac9x/xwKEcl3r8TFRXRi4STELG0cVXcOWxud5FIPc1nntkxlVw+mTqerQQzKPnFBYbTCWgzB97o6z522On9IAcALEqgJ501E+4k7BQonOooAu4P/BGWBmBnCIgXjntGlj1AUfAVB/wq9Wt3RVxfAddFKCAnVNGEQZlQP7WdT1BRsqAfKakhEdG9yfwY0vP8W98i91rRuXvuUn1tRUY1kdfL3/yVuPpwUyujFw7hcc0vISFNOG8kAbMq6HM6vqQspOYEMM7UmFFOPtlcPneJiNRdmRwrXa+sZAiisK5frMx6i0dv5c9j2jH/lchJNefJ0ov8ZspVgoXdaN/leR04nh6SnRhptl5hlmTGg7inm34SE6DxRbEC+d0rBfGFcRYm9kQmPeTNQRHWVQClJ0vMnKXnKs+65ocxFo/GgHfNamux9Wkqqn+U68E3qBMCQPGnqlqfR3D5NCUkcJ1AGBR1L5l+0NvaTqqCIUd+MGPFDbhocyQ1C061G1L9QAbFfeb04xqSLcnQqPEuNRwhvCq4+LpxokNI3pe4VzazJKx9xs43JzsZL/KTOvFW8yeXSclF2v7aQW10vwr+Q9QSwMEFAACAAgAV74lQ5IKtffdAgAAIgoAACYAAAB1bml2ZXJzYWwvaHRtbF9wdWJsaXNoaW5nX3NldHRpbmdzLnhtbNVWwU4bMRC95yssVxzJAqUtjTZBiAQRQZOIpKKc0GTtZC289tb2JoRTv6Yf1i/peE1CImgUEFStcsjueObNe+PxrOPD20ySCTdWaFWnu9UdSrhKNBNqXKdfByfbB5RYB4qB1IrXqdKUHDYqcV4MpbBpnzuHrpYgjLK13NVp6lxei6LpdFoVNjd+VcvCIb6tJjqLcsMtV46bKJcwwz83y7mljUqFkDiYvmhWSE4EQwpKeHYgT10maRS8hpDcjI0uFDvWUhtixsM6fXdw5H9zn4DUFBlXXpttoNGbXQ0YE54OyL644yTlYpwi7719SqaCubR8jLx/HD1GKbGDBPAoxxq1KHcPn3EHDByE15DP8Vtn54ZgYjMFmUgGuEK8/DptDq5Pr3qti/N25+x60O2eD9q9QKKMiVZx4mg1UYyEdGESvsgTg3OQpMgbY0YgLY+jZdPcbaTVCjn/ToZaYunLKEpGyFTO6vTICJCUCAdSJItVB2bM3YmQqMHH7lZHytEHwKA3ScFYvpxovmJ9FZPGpS4kIzNdECluOHGaoKIiw6eUk+Vyk5HRWWmVYB2xUjBOJoJPOTssq3QP+KdEV5giKzASWzGX3IUM3wtxR4Z8pA3icphg06Jd2IBffRZwDtY+gMKc41b/vN1sXbc7zda3LS8Q2ARU8kxw3EKe5e4t8AG1K40ppNRYzSUIrEwCheXl/jDBSrdNZG6cO4VJuel+I0tQ3G6BfAImLiTYWkIVfFPABBTRSs4IJHgorG+hidCFRUtolgBtX0QwhBKhSqpjHFCYzDBuNkHb2d17v//h46eDz7Vq9OvHz+21QfeDoifBZwuT4njtqFiMi8dnLo78CX36sDtT/K2zftXqb1KoTncTr+7ZJl4XYZj0lgbJJmGXYBSOgv/CtYNTaxxGJM4tKTLhOHvNhnxBU63/goSWe6WmekMVa4/GvysivC0uDCs3hDh68gpTQfvqva5R+Q1QSwMEFAACAAgAV74lQ5Z452igAQAALgYAAB8AAAB1bml2ZXJzYWwvaHRtbF9za2luX3NldHRpbmdzLmpzjZRNb8IwDIbv/AqUXSfEPmG7ocEkJA6Txm3aIRRTKtI4StIOhvjvq8NX06aD+NK8ffo6duVsW+1isYi1X9tb9+z2H/7eaUCa1Rnc+rpo0FPSmRHJHKZJCiKRwCpIfvz0JO/ORMiYSWc623ySrSn5MaQ3Cy5MGVcBCx3QTEDLQ4Y/AXAdAn+90g5l7Usq9XmWWYuyE6G0IG1Hok65Y9jNu1vlCisw5qAvoAsegWfac6uJPDs+9SjKXISp4nIzwRg7Mx6tYo2ZnDflX24U6OKPr/ZA96X3NvLsRGLs2EJaTTzqUzSTSoMxcMj7PKIIwoLPQJR8u279g3rG9YIqdJ6YxB7pwR1FmVY8hlqX+gMKH5OFV62bPYo6Z2Ft98TDPYVHCL4BXbMaPlJ4IKpMXfEDlcaYOlJD6z0/oQL5PJHxIXWXIsjRYcm2qXvnQt3xh8wbIayM0DIwkWnTzXHF2Nvg4JpK1klo5kVIDOXFgKZCH5/vIO80tnqN0P6rzbi1PFqmxe1QXI3UcTDFM+ixXCAJKdcr0FNEUdTzfenk1eSt3R9QSwMEFAACAAgAV74lQx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Fe+JUMygQH4ZgAAAGoAAAAcAAAAdW5pdmVyc2FsL2xvY2FsX3NldHRpbmdzLnhtbA3KMQ6DMAwAwJ1XWJ5gaIGNgcDGyAJ9gBUshOTYiKSo/L7Zbrh+/AWBm694mDps3w0Cq7ft0N3hZ51eHUJMpBuJKTtUQxiHohfzJAunlGOEU+jha+WQkXimkOf0FYHS2/lUWA/FH1BLAwQUAAIACAAXZxxD5Xl04+wCAACICAAAFAAAAHVuaXZlcnNhbC9wbGF5ZXIueG1srVVNb9swDD2nwP6DoXutpF3XNpBbdAWCHdahQNZtt0C1GVuLbXmSXDf99aP8bc/pVmAHAzbF90jxkTS7fk5i5wmUFjL1yMKdEwdSXwYiDT3y8HV1fEGur94dsSzme1COCDySp8ICeEycALSvRGYQfM9N5JGewUVm4mRKSCXMHrnPkLuLdEbeHc3QJdUeiYzJlpQWReEKjYg01DLOLYl2fZnQTIGG1ICiVRrEabBL83c0PolMqdlnoHvIzLw9cE3ScjxrMSApTl2pQnoyny/oj7vPaz+ChB+LVBue+kAcrOSsLOUj93d3Mshj0NY2Y1WSazDGJlHaZswsxeIidbTyPVI5bBLQmoeg3TgNCa2wdALMtjHXUc2jB7SWV+9EzVv6bez3pnErlaOdc5Y/xkJHeNSHdNZJIKPDqCwpr1t20EPTQSvLRBwFv3KhICg/v7UtMl+QKmDbcWWeri58PMC3FfeNVPtbhGEX1Qq6rWhuJZpbgloOt42+7ihIc9stcJMraEo1Y08iAPmFK8VtW1wZlQOjI2ONpUMwo9WVa5E6QVhkkvjsH7SxfiNpfurXlCkB/0OYT0jU1kSkATyvBPoYSLCmBrDY1uaaLHZtzC4nnT8mvb4emKoca1HwIo7hKgQcw4AbTjs7PQQFxTW6+LkaYXsHB8GRCKMYHzPJMD49SJNwtZtk6B0cBMfS301AW3NbRjqu46iZ2g5idGKdMD/XRibipWzPwZ4xy7IPXxu55ugmE+3B+fyPURzEaAZzSyZWl33r7avm8N7OqdGdzyarLINuxXkAk2eVVzMLeTbyCWDL89jc9nNq9mEPOsp5ajqmub5jv8tiLV7AKURg/3SLU1uTCGzPeOTDxWmPAfXE7TIIX5qmIjJaS1KpeUg5hrV5ElBUmGpWPqLqoZJ5Goy0cbPu56Bj3FU3CrgTwxYzXZxg88nMI+/xpb7L5dlld5XzxWWDLfO6rwJXubxhVdcJd51B635tL8LqmcfX31BLAwQUAAIACABXviVDlddzu6UHAABeHQAAKQAAAHVuaXZlcnNhbC9za2luX2N1c3RvbWl6YXRpb25fc2V0dGluZ3MueG1srVnrbuO4Ff6/T0G4WGD7J77ItxQeF7rQiTC+raUkMy0Kg7aYWIgkuhLlmSz8o0/TB+uT9JCSYklxHGlmI0wwOjzfuZ9DUhlFz26gxxFnvvsH4S4LLMq5GzxF418QGm2Zx8JlSCPKo+aJ8uAGDvtmBo9M0IAacRI4JHR0sRqNW2gif9BwoA6NIbx1tW4HDbq4g4fIwD0d1q4V41rRYc3otPVRsyQikRvSLQ34eamjZmH1LcAMIhpyM3Do97FS5M4vFT24CYnjAl807nfFc8y0Ho2ueFC33Rv08LGjKorSR3rPaBut42BwPVDbCLe6vZZy1IYdpaOgdq/Xvu4f24NOT4G3yXUfpHTxdR91B91uxzh2cAfQSFU1o6MfB8p1u62CNjy81o+TiTZotVC73Va6xrHXVyZaCwG3AjJUZSgCqBiKpvSPqqa2hwqa6BNt0j1iA/f1Hhp2cL/VOnY1TWm1TsE9eZcP14la2Z0snB8IPJuCs6uitppnimu0jcMQmG3q7z3CKQqITz81JrHnod+2bP/y10ZamLKIM7bMniI1IQJZCBnnZIyakpItSzvyjZCnI9f51NjEnLPgassCDsZdBSz0idcY/yWpldSTKkh2oGEd3CPZ0pO6gfypCkt1Qf3Ccwm0Zf6eBC9T9sSuNmT7/BSyOHAqmbl72dPQc4Nn4G5dD3R8UZHnRtzk1C/Yh4fiqQ7bw3yKqDCvj8VTCemRDfUyjS35UwN3UvlxRErQgxu5XELVtnguQffkiRYTMFTFcxkTgJZi1gbi+RjE6XcO7Ipo985Fdo+80LCoJBmPF1FsH+/r1tM+ZE8i2EXcx4l+xXkMpk3wJCxsiacSSDgoFFbKUho26b9RYkxfy7Nk5IMWSG5+uKQkKXKprfXFbKnOv66ni5vFWjNvGmM96Uok2vKX3zr94fd2rw+jKwVWFGXN1Om0KAxJYb1WNVlze7WYrkEgnq7n+IvdGIvftaGLO3tqznFjnP6ntoDlCt83xuJ3FejdaoXn9tqamgZem9Z6vrBlXKbYxkZj/JXFaEcOFHGGDi79hviOIpjPbkhR5LmOXBAz2w1iWkGfsVIfzPnN2l4sptYaz42M0hjjwEFGSL5BPdQXtFItvAIZIYGt88fga5l/KQGpnldbyK15czuFf7Yw5NZ92nnwj/+ANUs8h/zRoAJwhi1LvcFrbfEFMgcVt6gJWnyGQvtcE/QVW1AZ2KoAm6v35o1qm4u5KK4VtuyVqb9W1pYEiAXeCyLbLeAQbB8Hl8URUESxUSepsai2Igv/fgdlbarTMyWcyERuIIv5yT1QsCJ0KmUK2krHhsjV73fmP9YT1ZxiYw3JMxYPa1t2vdBHoD0CxhHxPCbcANXEOZBgS9GGbkkMJfYCbI7rSLY9AeeFMf+O3T8Q4Wlr/Zp25dzAX369+mnrTHsKY+WBhEG1FitJK0yGty77cKIE02FD3/OPfMnF4+rPMuRP8G6pWta7rlXJ0c/7VTLhB5yyoO7xCnZGGAeay2qB8AwqBmagT1yvFtCcT0CdvBDD8T1E4pZSS8A9BLEg4R6CW0/EA9Ys0xbhohtxlKwAlmFPEng+6eLA71G4Xb0mfkMfGTS3R8kBUgJ0N0oq4erH9NXNcDZCxaDLz+RU0BzMepLfKxAY5rm+OFNXE3s3w1k0kzlaCMkDiz1HDi3PfZazFFIV+0lk9knaEr2PIfMl1SNR1iXJNP/7TxqSuLhK9C5zOivItbC60m+hx6SGqW2tp6qGodjnDPmEb3ewIzyKU3R1Wclxy8ATFeSlYbIoCbe7//3nv9XFlOxJqCil/q2uHGhFMUjwq7x/zhlc+/9VQY6takWofKkITE+rGbT64VVmNY2latuqfjuDxFsyzywOt5V2/7yQmbr6DONAnqUa4xkJn2Gc2Ix5dQVJ90WB8No2nA7xMYdLP60J/+nBKpy3zeVaNQx5u4F7jedun5P9yUEEpV8ykAfXnBry9Ft1DgOnJJI6Lq8vU478rLehL5P3U1cezu4Ar4TTnRHupCzmhStowEPmLcXl/e3XKmAQ3xo2Hh0/Ei+C3GSveZZox76lycvY8qQy6xKMWIpz3ZiHccp7opW5VxRuOU6ONSWU+e6ZB6NOT9zJsRfpZZSua/LjVt7uV9obw+HInS7lLD8Ry/xzuNS/4c8Ry/yWmP8LOOO/AZVX8sjsg4NGwjw9l7pEzpnMAQ8NCBCz+GZvRR5hwVR8eIpyJqWEIqfPHDqW25jt+jTtZkHLG9x8x+JR8LohzwRm82KlN5rSwql6m5fLd8Rd7tH3a1v6AR2Yz758r9kAyQfScjASKuIve/qpAad9st354pN1A6UyPjVEOJNvz+/h9tk4E9OsFtKX01wO81q4QMzwHEL6fRnCkk6/DBo134Rp1LyUoFEq9v38BbG/oSGGEnBpVptFWp57l31nuJcnrCLsncU8nu9AdADH/QyTIxSqSp5rslZJXvLrfuxx16MHmo2pHCEXmsvejyJojcuVrfIpfeT52k4ptVsgnXOnQsxzFxfehclLSnFu5hdqdhwnm0h6f2ZUZfvOSdeZnSgb0aLY89OZ8VLWm2dUAe970R8181ssDKg3fzwq0wAK8t79E+r/AVBLAwQUAAIACABYviVDquiZo+EDAACwNwAAFwAAAHVuaXZlcnNhbC91bml2ZXJzYWwucG5n7dtfTFNnFADwryveudIqYOxct3RdHPOBDDE4yRzjT9MOiPFfJ+JGW+oYdkMnneLWCbWtfzbY0D4oqYmTRl6WTSkqiWIZ7VWTQcKk3iVSNhFKGJPNwVrqtZXeXnZ5kH4d29sez83Nvbkn93zfOb/z/DVu2VQkEkgECCFRSbFChRBfg9BTTYsJLpKy96ed3Iu3X1UkR87+F37nPpL0hRsLEbpkS2Z2LuK+ZZXFqo0IHXwFIctRhGa4kGUCoQNZCP2hQ2j9aYSeNXzt2pqLUE5miaJwm1E7+cul/uXvS5Sj2cefOTU8W0Xd3pGaJlkmaVrX+9LNplsvnzhTGmC9JQ3E2pnu+x8OfG42sdOfMdHQ3RrPm4ditK/nRTMTpPV5ppmHk3bmziI1mXj7zWo//cBXYR7/xnHoIMOEvLaydm0s7Kh/yxcKsbGot2b4++BN0QqdhUc8eVgpsqPdbZJ6PY+nu8pPrJeWXhR8QmC/RM5b9XpT7OQxzyzb5U9TC7NIxH/yKND5fy63ffrX8Ot7DeqML5qP8LDUlm7aGH3UNpGmWZizlG5zP5dQR79lQlAtHlxy4a7r1fl/SduugtrGTM/xH+P5iH+ORy2XhosyDLOe7SuxDd0eHpXuuiDBt0uRpGhGP25LGjGnG97OqYq3RQmZCoo25uZFRwk8IaASMSf9yzRyVXE2VjU5slbmYn87p61urruq/BIr/JaF61AswM0WixqcgU6x9aNUQ364cj7cqZtr5jyBtSI8SijKjEPJpVOigXRsiXX81g2177yGj0rGFXBj7N2kK0oyNmSbD/sP/1fTq7ddy9lhx5YYFDZkUlV3Ethvc+y23amDYl54f348nEwo7BOXqxPm9kFB7bGe7i3jwzrNe/EldNkyl8JemjB5Ob81I9ep1JUnDXlj8XDmihRNa9931xfOUt5cd+RA4z9Rt4sAFVABFVABFVABFVABFVABFVABFVABFVABFVABFVABFVABFVABFVABFVABFVABFVABFVABFVABFVABFVABFVABFVABFVABFVABFVD/L9RfKXozy2fP5jjukfgZK+M1Qupm7NHx6JQpjDk8JBS+M2yvrGsNtuFq39zSbGTlgimod//Qp8muD7vr4nXU/JuDP/hosvzpJUv3jF404Oea9oly6x4Ep+69wQ0k8QgYSXZclTryTPuG/J0DTfauXZGESkeEc4mP++7HouEbG4xrSFxohCI7Oloc7RTN1EcC162eMWvb8wM4jdZp1VeYoswqV0t+MDjW4/Uw019F0ioSDoWR+VmBP7/Vl8Xo0KrUXvFmbWXWHsRdJcpNCqdcd/hvUEsDBBQAAgAIAFi+JUNWkZ2LSwAAAGoAAAAbAAAAdW5pdmVyc2FsL3VuaXZlcnNhbC5wbmcueG1ss7GvyM1RKEstKs7Mz7NVMtQzULK34+WyKShKLctMLVeoAIoBBSFASaESyDVCcMszU0oybJUsjM0RYhmpmekZJbZKZkYWcEF9oJEAUEsBAgAAFAACAAgAV74lQ/5Vkq/RAwAA+w0AAB0AAAAAAAAAAQAAAAAAAAAAAHVuaXZlcnNhbC9jb21tb25fbWVzc2FnZXMubG5nUEsBAgAAFAACAAgAV74lQ7VHP1rzAgAA2woAACcAAAAAAAAAAQAAAAAADAQAAHVuaXZlcnNhbC9mbGFzaF9wdWJsaXNoaW5nX3NldHRpbmdzLnhtbFBLAQIAABQAAgAIAFe+JUNM0KEvtwIAAFEKAAAhAAAAAAAAAAEAAAAAAEQHAAB1bml2ZXJzYWwvZmxhc2hfc2tpbl9zZXR0aW5ncy54bWxQSwECAAAUAAIACABXviVDkgq1990CAAAiCgAAJgAAAAAAAAABAAAAAAA6CgAAdW5pdmVyc2FsL2h0bWxfcHVibGlzaGluZ19zZXR0aW5ncy54bWxQSwECAAAUAAIACABXviVDlnjnaKABAAAuBgAAHwAAAAAAAAABAAAAAABbDQAAdW5pdmVyc2FsL2h0bWxfc2tpbl9zZXR0aW5ncy5qc1BLAQIAABQAAgAIAFe+JUMa2uo7qgAAAB8BAAAaAAAAAAAAAAEAAAAAADgPAAB1bml2ZXJzYWwvaTE4bl9wcmVzZXRzLnhtbFBLAQIAABQAAgAIAFe+JUMygQH4ZgAAAGoAAAAcAAAAAAAAAAEAAAAAABoQAAB1bml2ZXJzYWwvbG9jYWxfc2V0dGluZ3MueG1sUEsBAgAAFAACAAgAF2ccQ+V5dOPsAgAAiAgAABQAAAAAAAAAAQAAAAAAuhAAAHVuaXZlcnNhbC9wbGF5ZXIueG1sUEsBAgAAFAACAAgAV74lQ5XXc7ulBwAAXh0AACkAAAAAAAAAAQAAAAAA2BMAAHVuaXZlcnNhbC9za2luX2N1c3RvbWl6YXRpb25fc2V0dGluZ3MueG1sUEsBAgAAFAACAAgAWL4lQ6romaPhAwAAsDcAABcAAAAAAAAAAAAAAAAAxBsAAHVuaXZlcnNhbC91bml2ZXJzYWwucG5nUEsBAgAAFAACAAgAWL4lQ1aRnYtLAAAAagAAABsAAAAAAAAAAQAAAAAA2h8AAHVuaXZlcnNhbC91bml2ZXJzYWwucG5nLnhtbFBLBQYAAAAACwALAEkDAABeIAAAAAA=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C0C0C0"/>
      </a:hlink>
      <a:folHlink>
        <a:srgbClr val="969696"/>
      </a:folHlink>
    </a:clrScheme>
    <a:fontScheme name="Modèle par défau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odèle par défaut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5518</TotalTime>
  <Words>381</Words>
  <Application>Microsoft Office PowerPoint</Application>
  <PresentationFormat>Affichage à l'écran (4:3)</PresentationFormat>
  <Paragraphs>167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Modèle par défaut</vt:lpstr>
      <vt:lpstr>Schéma électrique</vt:lpstr>
      <vt:lpstr>Schéma de commande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Schémacommande-F</dc:title>
  <dc:creator>toto</dc:creator>
  <cp:lastModifiedBy>Phil</cp:lastModifiedBy>
  <cp:revision>170</cp:revision>
  <dcterms:created xsi:type="dcterms:W3CDTF">1999-04-17T08:38:16Z</dcterms:created>
  <dcterms:modified xsi:type="dcterms:W3CDTF">2013-09-25T13:40:52Z</dcterms:modified>
</cp:coreProperties>
</file>