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60" r:id="rId3"/>
    <p:sldId id="269" r:id="rId4"/>
    <p:sldId id="300" r:id="rId5"/>
    <p:sldId id="276" r:id="rId6"/>
    <p:sldId id="277" r:id="rId7"/>
    <p:sldId id="278" r:id="rId8"/>
    <p:sldId id="273" r:id="rId9"/>
    <p:sldId id="301" r:id="rId10"/>
    <p:sldId id="279" r:id="rId11"/>
    <p:sldId id="280" r:id="rId12"/>
    <p:sldId id="281" r:id="rId13"/>
    <p:sldId id="266" r:id="rId14"/>
    <p:sldId id="283" r:id="rId15"/>
    <p:sldId id="285" r:id="rId16"/>
    <p:sldId id="284" r:id="rId17"/>
    <p:sldId id="262" r:id="rId18"/>
    <p:sldId id="287" r:id="rId19"/>
    <p:sldId id="288" r:id="rId20"/>
    <p:sldId id="289" r:id="rId21"/>
    <p:sldId id="261" r:id="rId22"/>
    <p:sldId id="264" r:id="rId23"/>
    <p:sldId id="290" r:id="rId24"/>
    <p:sldId id="267" r:id="rId25"/>
    <p:sldId id="291" r:id="rId26"/>
    <p:sldId id="292" r:id="rId27"/>
    <p:sldId id="293" r:id="rId28"/>
    <p:sldId id="294" r:id="rId29"/>
    <p:sldId id="295" r:id="rId30"/>
    <p:sldId id="296" r:id="rId31"/>
    <p:sldId id="297" r:id="rId32"/>
    <p:sldId id="298" r:id="rId33"/>
    <p:sldId id="299" r:id="rId34"/>
    <p:sldId id="286" r:id="rId35"/>
  </p:sldIdLst>
  <p:sldSz cx="9144000" cy="6858000" type="screen4x3"/>
  <p:notesSz cx="6858000" cy="9144000"/>
  <p:custDataLst>
    <p:tags r:id="rId37"/>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FB0F"/>
    <a:srgbClr val="000000"/>
    <a:srgbClr val="2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3997" autoAdjust="0"/>
  </p:normalViewPr>
  <p:slideViewPr>
    <p:cSldViewPr>
      <p:cViewPr>
        <p:scale>
          <a:sx n="66" d="100"/>
          <a:sy n="66" d="100"/>
        </p:scale>
        <p:origin x="-1962" y="-6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420D37-A4BB-4F7B-889A-CD9755CEBD24}" type="datetimeFigureOut">
              <a:rPr lang="fr-FR" smtClean="0"/>
              <a:t>08/01/2015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E5EB5B-CB5B-4F1D-98EB-CE660015D0F5}" type="slidenum">
              <a:rPr lang="fr-FR" smtClean="0"/>
              <a:t>‹N°›</a:t>
            </a:fld>
            <a:endParaRPr lang="fr-FR"/>
          </a:p>
        </p:txBody>
      </p:sp>
    </p:spTree>
    <p:extLst>
      <p:ext uri="{BB962C8B-B14F-4D97-AF65-F5344CB8AC3E}">
        <p14:creationId xmlns:p14="http://schemas.microsoft.com/office/powerpoint/2010/main" val="535330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a:t>
            </a:fld>
            <a:endParaRPr lang="fr-FR"/>
          </a:p>
        </p:txBody>
      </p:sp>
    </p:spTree>
    <p:extLst>
      <p:ext uri="{BB962C8B-B14F-4D97-AF65-F5344CB8AC3E}">
        <p14:creationId xmlns:p14="http://schemas.microsoft.com/office/powerpoint/2010/main" val="3518800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10</a:t>
            </a:fld>
            <a:endParaRPr lang="fr-FR"/>
          </a:p>
        </p:txBody>
      </p:sp>
    </p:spTree>
    <p:extLst>
      <p:ext uri="{BB962C8B-B14F-4D97-AF65-F5344CB8AC3E}">
        <p14:creationId xmlns:p14="http://schemas.microsoft.com/office/powerpoint/2010/main" val="942895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11</a:t>
            </a:fld>
            <a:endParaRPr lang="fr-FR"/>
          </a:p>
        </p:txBody>
      </p:sp>
    </p:spTree>
    <p:extLst>
      <p:ext uri="{BB962C8B-B14F-4D97-AF65-F5344CB8AC3E}">
        <p14:creationId xmlns:p14="http://schemas.microsoft.com/office/powerpoint/2010/main" val="917605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12</a:t>
            </a:fld>
            <a:endParaRPr lang="fr-FR"/>
          </a:p>
        </p:txBody>
      </p:sp>
    </p:spTree>
    <p:extLst>
      <p:ext uri="{BB962C8B-B14F-4D97-AF65-F5344CB8AC3E}">
        <p14:creationId xmlns:p14="http://schemas.microsoft.com/office/powerpoint/2010/main" val="2962933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13</a:t>
            </a:fld>
            <a:endParaRPr lang="fr-FR"/>
          </a:p>
        </p:txBody>
      </p:sp>
    </p:spTree>
    <p:extLst>
      <p:ext uri="{BB962C8B-B14F-4D97-AF65-F5344CB8AC3E}">
        <p14:creationId xmlns:p14="http://schemas.microsoft.com/office/powerpoint/2010/main" val="2635821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14</a:t>
            </a:fld>
            <a:endParaRPr lang="fr-FR"/>
          </a:p>
        </p:txBody>
      </p:sp>
    </p:spTree>
    <p:extLst>
      <p:ext uri="{BB962C8B-B14F-4D97-AF65-F5344CB8AC3E}">
        <p14:creationId xmlns:p14="http://schemas.microsoft.com/office/powerpoint/2010/main" val="4097701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15</a:t>
            </a:fld>
            <a:endParaRPr lang="fr-FR"/>
          </a:p>
        </p:txBody>
      </p:sp>
    </p:spTree>
    <p:extLst>
      <p:ext uri="{BB962C8B-B14F-4D97-AF65-F5344CB8AC3E}">
        <p14:creationId xmlns:p14="http://schemas.microsoft.com/office/powerpoint/2010/main" val="194106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16</a:t>
            </a:fld>
            <a:endParaRPr lang="fr-FR"/>
          </a:p>
        </p:txBody>
      </p:sp>
    </p:spTree>
    <p:extLst>
      <p:ext uri="{BB962C8B-B14F-4D97-AF65-F5344CB8AC3E}">
        <p14:creationId xmlns:p14="http://schemas.microsoft.com/office/powerpoint/2010/main" val="289106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17</a:t>
            </a:fld>
            <a:endParaRPr lang="fr-FR"/>
          </a:p>
        </p:txBody>
      </p:sp>
    </p:spTree>
    <p:extLst>
      <p:ext uri="{BB962C8B-B14F-4D97-AF65-F5344CB8AC3E}">
        <p14:creationId xmlns:p14="http://schemas.microsoft.com/office/powerpoint/2010/main" val="3053801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18</a:t>
            </a:fld>
            <a:endParaRPr lang="fr-FR"/>
          </a:p>
        </p:txBody>
      </p:sp>
    </p:spTree>
    <p:extLst>
      <p:ext uri="{BB962C8B-B14F-4D97-AF65-F5344CB8AC3E}">
        <p14:creationId xmlns:p14="http://schemas.microsoft.com/office/powerpoint/2010/main" val="99793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19</a:t>
            </a:fld>
            <a:endParaRPr lang="fr-FR"/>
          </a:p>
        </p:txBody>
      </p:sp>
    </p:spTree>
    <p:extLst>
      <p:ext uri="{BB962C8B-B14F-4D97-AF65-F5344CB8AC3E}">
        <p14:creationId xmlns:p14="http://schemas.microsoft.com/office/powerpoint/2010/main" val="2131313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a:t>
            </a:fld>
            <a:endParaRPr lang="fr-FR"/>
          </a:p>
        </p:txBody>
      </p:sp>
    </p:spTree>
    <p:extLst>
      <p:ext uri="{BB962C8B-B14F-4D97-AF65-F5344CB8AC3E}">
        <p14:creationId xmlns:p14="http://schemas.microsoft.com/office/powerpoint/2010/main" val="3068867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20</a:t>
            </a:fld>
            <a:endParaRPr lang="fr-FR"/>
          </a:p>
        </p:txBody>
      </p:sp>
    </p:spTree>
    <p:extLst>
      <p:ext uri="{BB962C8B-B14F-4D97-AF65-F5344CB8AC3E}">
        <p14:creationId xmlns:p14="http://schemas.microsoft.com/office/powerpoint/2010/main" val="2659299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21</a:t>
            </a:fld>
            <a:endParaRPr lang="fr-FR"/>
          </a:p>
        </p:txBody>
      </p:sp>
    </p:spTree>
    <p:extLst>
      <p:ext uri="{BB962C8B-B14F-4D97-AF65-F5344CB8AC3E}">
        <p14:creationId xmlns:p14="http://schemas.microsoft.com/office/powerpoint/2010/main" val="14684664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22</a:t>
            </a:fld>
            <a:endParaRPr lang="fr-FR"/>
          </a:p>
        </p:txBody>
      </p:sp>
    </p:spTree>
    <p:extLst>
      <p:ext uri="{BB962C8B-B14F-4D97-AF65-F5344CB8AC3E}">
        <p14:creationId xmlns:p14="http://schemas.microsoft.com/office/powerpoint/2010/main" val="15849661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23</a:t>
            </a:fld>
            <a:endParaRPr lang="fr-FR"/>
          </a:p>
        </p:txBody>
      </p:sp>
    </p:spTree>
    <p:extLst>
      <p:ext uri="{BB962C8B-B14F-4D97-AF65-F5344CB8AC3E}">
        <p14:creationId xmlns:p14="http://schemas.microsoft.com/office/powerpoint/2010/main" val="32776410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24</a:t>
            </a:fld>
            <a:endParaRPr lang="fr-FR"/>
          </a:p>
        </p:txBody>
      </p:sp>
    </p:spTree>
    <p:extLst>
      <p:ext uri="{BB962C8B-B14F-4D97-AF65-F5344CB8AC3E}">
        <p14:creationId xmlns:p14="http://schemas.microsoft.com/office/powerpoint/2010/main" val="371791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25</a:t>
            </a:fld>
            <a:endParaRPr lang="fr-FR"/>
          </a:p>
        </p:txBody>
      </p:sp>
    </p:spTree>
    <p:extLst>
      <p:ext uri="{BB962C8B-B14F-4D97-AF65-F5344CB8AC3E}">
        <p14:creationId xmlns:p14="http://schemas.microsoft.com/office/powerpoint/2010/main" val="25497207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26</a:t>
            </a:fld>
            <a:endParaRPr lang="fr-FR"/>
          </a:p>
        </p:txBody>
      </p:sp>
    </p:spTree>
    <p:extLst>
      <p:ext uri="{BB962C8B-B14F-4D97-AF65-F5344CB8AC3E}">
        <p14:creationId xmlns:p14="http://schemas.microsoft.com/office/powerpoint/2010/main" val="18282608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27</a:t>
            </a:fld>
            <a:endParaRPr lang="fr-FR"/>
          </a:p>
        </p:txBody>
      </p:sp>
    </p:spTree>
    <p:extLst>
      <p:ext uri="{BB962C8B-B14F-4D97-AF65-F5344CB8AC3E}">
        <p14:creationId xmlns:p14="http://schemas.microsoft.com/office/powerpoint/2010/main" val="2559189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28</a:t>
            </a:fld>
            <a:endParaRPr lang="fr-FR"/>
          </a:p>
        </p:txBody>
      </p:sp>
    </p:spTree>
    <p:extLst>
      <p:ext uri="{BB962C8B-B14F-4D97-AF65-F5344CB8AC3E}">
        <p14:creationId xmlns:p14="http://schemas.microsoft.com/office/powerpoint/2010/main" val="24858272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29</a:t>
            </a:fld>
            <a:endParaRPr lang="fr-FR"/>
          </a:p>
        </p:txBody>
      </p:sp>
    </p:spTree>
    <p:extLst>
      <p:ext uri="{BB962C8B-B14F-4D97-AF65-F5344CB8AC3E}">
        <p14:creationId xmlns:p14="http://schemas.microsoft.com/office/powerpoint/2010/main" val="2106368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3</a:t>
            </a:fld>
            <a:endParaRPr lang="fr-FR"/>
          </a:p>
        </p:txBody>
      </p:sp>
    </p:spTree>
    <p:extLst>
      <p:ext uri="{BB962C8B-B14F-4D97-AF65-F5344CB8AC3E}">
        <p14:creationId xmlns:p14="http://schemas.microsoft.com/office/powerpoint/2010/main" val="2461550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30</a:t>
            </a:fld>
            <a:endParaRPr lang="fr-FR"/>
          </a:p>
        </p:txBody>
      </p:sp>
    </p:spTree>
    <p:extLst>
      <p:ext uri="{BB962C8B-B14F-4D97-AF65-F5344CB8AC3E}">
        <p14:creationId xmlns:p14="http://schemas.microsoft.com/office/powerpoint/2010/main" val="12089087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31</a:t>
            </a:fld>
            <a:endParaRPr lang="fr-FR"/>
          </a:p>
        </p:txBody>
      </p:sp>
    </p:spTree>
    <p:extLst>
      <p:ext uri="{BB962C8B-B14F-4D97-AF65-F5344CB8AC3E}">
        <p14:creationId xmlns:p14="http://schemas.microsoft.com/office/powerpoint/2010/main" val="34894990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32</a:t>
            </a:fld>
            <a:endParaRPr lang="fr-FR"/>
          </a:p>
        </p:txBody>
      </p:sp>
    </p:spTree>
    <p:extLst>
      <p:ext uri="{BB962C8B-B14F-4D97-AF65-F5344CB8AC3E}">
        <p14:creationId xmlns:p14="http://schemas.microsoft.com/office/powerpoint/2010/main" val="19704047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33</a:t>
            </a:fld>
            <a:endParaRPr lang="fr-FR"/>
          </a:p>
        </p:txBody>
      </p:sp>
    </p:spTree>
    <p:extLst>
      <p:ext uri="{BB962C8B-B14F-4D97-AF65-F5344CB8AC3E}">
        <p14:creationId xmlns:p14="http://schemas.microsoft.com/office/powerpoint/2010/main" val="29407337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34</a:t>
            </a:fld>
            <a:endParaRPr lang="fr-FR"/>
          </a:p>
        </p:txBody>
      </p:sp>
    </p:spTree>
    <p:extLst>
      <p:ext uri="{BB962C8B-B14F-4D97-AF65-F5344CB8AC3E}">
        <p14:creationId xmlns:p14="http://schemas.microsoft.com/office/powerpoint/2010/main" val="2290856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4</a:t>
            </a:fld>
            <a:endParaRPr lang="fr-FR"/>
          </a:p>
        </p:txBody>
      </p:sp>
    </p:spTree>
    <p:extLst>
      <p:ext uri="{BB962C8B-B14F-4D97-AF65-F5344CB8AC3E}">
        <p14:creationId xmlns:p14="http://schemas.microsoft.com/office/powerpoint/2010/main" val="246155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5</a:t>
            </a:fld>
            <a:endParaRPr lang="fr-FR"/>
          </a:p>
        </p:txBody>
      </p:sp>
    </p:spTree>
    <p:extLst>
      <p:ext uri="{BB962C8B-B14F-4D97-AF65-F5344CB8AC3E}">
        <p14:creationId xmlns:p14="http://schemas.microsoft.com/office/powerpoint/2010/main" val="4138925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6</a:t>
            </a:fld>
            <a:endParaRPr lang="fr-FR"/>
          </a:p>
        </p:txBody>
      </p:sp>
    </p:spTree>
    <p:extLst>
      <p:ext uri="{BB962C8B-B14F-4D97-AF65-F5344CB8AC3E}">
        <p14:creationId xmlns:p14="http://schemas.microsoft.com/office/powerpoint/2010/main" val="3373259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7</a:t>
            </a:fld>
            <a:endParaRPr lang="fr-FR"/>
          </a:p>
        </p:txBody>
      </p:sp>
    </p:spTree>
    <p:extLst>
      <p:ext uri="{BB962C8B-B14F-4D97-AF65-F5344CB8AC3E}">
        <p14:creationId xmlns:p14="http://schemas.microsoft.com/office/powerpoint/2010/main" val="1904694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8</a:t>
            </a:fld>
            <a:endParaRPr lang="fr-FR"/>
          </a:p>
        </p:txBody>
      </p:sp>
    </p:spTree>
    <p:extLst>
      <p:ext uri="{BB962C8B-B14F-4D97-AF65-F5344CB8AC3E}">
        <p14:creationId xmlns:p14="http://schemas.microsoft.com/office/powerpoint/2010/main" val="2762384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9</a:t>
            </a:fld>
            <a:endParaRPr lang="fr-FR"/>
          </a:p>
        </p:txBody>
      </p:sp>
    </p:spTree>
    <p:extLst>
      <p:ext uri="{BB962C8B-B14F-4D97-AF65-F5344CB8AC3E}">
        <p14:creationId xmlns:p14="http://schemas.microsoft.com/office/powerpoint/2010/main" val="2762384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effectLst>
            <a:outerShdw blurRad="50800" dist="38100" dir="2700000" algn="tl" rotWithShape="0">
              <a:schemeClr val="bg1">
                <a:alpha val="40000"/>
              </a:schemeClr>
            </a:outerShdw>
          </a:effectLst>
        </p:spPr>
        <p:txBody>
          <a:bodyPr/>
          <a:lstStyle>
            <a:lvl1pPr>
              <a:defRPr b="1">
                <a:latin typeface="Verdana" panose="020B0604030504040204" pitchFamily="34" charset="0"/>
                <a:ea typeface="Verdana" panose="020B0604030504040204" pitchFamily="34" charset="0"/>
                <a:cs typeface="Verdana" panose="020B0604030504040204" pitchFamily="34" charset="0"/>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a:effectLst>
            <a:outerShdw blurRad="50800" dist="38100" dir="2700000" algn="tl" rotWithShape="0">
              <a:schemeClr val="bg1">
                <a:alpha val="40000"/>
              </a:schemeClr>
            </a:outerShdw>
          </a:effectLst>
        </p:spPr>
        <p:txBody>
          <a:bodyPr/>
          <a:lstStyle>
            <a:lvl1pPr marL="0" indent="0" algn="ctr">
              <a:buNone/>
              <a:defRPr b="1" baseline="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08/01/2015</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1814778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08/01/2015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1329272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08/01/2015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98899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effectLst>
            <a:outerShdw blurRad="50800" dist="38100" dir="2700000" algn="tl" rotWithShape="0">
              <a:schemeClr val="bg1">
                <a:alpha val="40000"/>
              </a:schemeClr>
            </a:outerShdw>
          </a:effectLst>
        </p:spPr>
        <p:txBody>
          <a:bodyPr/>
          <a:lstStyle/>
          <a:p>
            <a:r>
              <a:rPr lang="fr-FR" smtClean="0"/>
              <a:t>Modifiez le style du titre</a:t>
            </a:r>
            <a:endParaRPr lang="fr-FR"/>
          </a:p>
        </p:txBody>
      </p:sp>
      <p:sp>
        <p:nvSpPr>
          <p:cNvPr id="3" name="Espace réservé du contenu 2"/>
          <p:cNvSpPr>
            <a:spLocks noGrp="1"/>
          </p:cNvSpPr>
          <p:nvPr>
            <p:ph idx="1"/>
          </p:nvPr>
        </p:nvSpPr>
        <p:spPr>
          <a:effectLst>
            <a:outerShdw blurRad="50800" dist="38100" dir="2700000" algn="tl" rotWithShape="0">
              <a:schemeClr val="bg1">
                <a:alpha val="40000"/>
              </a:schemeClr>
            </a:outerShdw>
          </a:effectLst>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08/01/2015</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41112787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77E2B3C-B3D8-400E-BD6B-BE21F093E986}" type="datetimeFigureOut">
              <a:rPr lang="fr-FR" smtClean="0"/>
              <a:t>08/01/2015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43427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7E2B3C-B3D8-400E-BD6B-BE21F093E986}" type="datetimeFigureOut">
              <a:rPr lang="fr-FR" smtClean="0"/>
              <a:t>08/01/2015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31640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7E2B3C-B3D8-400E-BD6B-BE21F093E986}" type="datetimeFigureOut">
              <a:rPr lang="fr-FR" smtClean="0"/>
              <a:t>08/01/2015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80769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77E2B3C-B3D8-400E-BD6B-BE21F093E986}" type="datetimeFigureOut">
              <a:rPr lang="fr-FR" smtClean="0"/>
              <a:t>08/01/2015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091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7E2B3C-B3D8-400E-BD6B-BE21F093E986}" type="datetimeFigureOut">
              <a:rPr lang="fr-FR" smtClean="0"/>
              <a:t>08/01/2015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43305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08/01/2015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938407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08/01/2015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9132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a:effectLst>
            <a:outerShdw blurRad="50800" dist="38100" dir="2700000" algn="tl" rotWithShape="0">
              <a:schemeClr val="bg1">
                <a:alpha val="40000"/>
              </a:schemeClr>
            </a:outerShdw>
          </a:effectLst>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a:effectLst>
            <a:outerShdw blurRad="50800" dist="38100" dir="2700000" algn="tl" rotWithShape="0">
              <a:schemeClr val="bg1">
                <a:alpha val="40000"/>
              </a:schemeClr>
            </a:outerShdw>
          </a:effectLst>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l">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A77E2B3C-B3D8-400E-BD6B-BE21F093E986}" type="datetimeFigureOut">
              <a:rPr lang="fr-FR" smtClean="0"/>
              <a:pPr/>
              <a:t>08/01/2015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ct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D513CDC2-3B68-4329-BBC4-73D9675BE59F}" type="slidenum">
              <a:rPr lang="fr-FR" smtClean="0"/>
              <a:pPr/>
              <a:t>‹N°›</a:t>
            </a:fld>
            <a:endParaRPr lang="fr-FR"/>
          </a:p>
        </p:txBody>
      </p:sp>
      <p:sp>
        <p:nvSpPr>
          <p:cNvPr id="7" name="ZoneTexte 6"/>
          <p:cNvSpPr txBox="1"/>
          <p:nvPr/>
        </p:nvSpPr>
        <p:spPr>
          <a:xfrm>
            <a:off x="0" y="6459100"/>
            <a:ext cx="1198726" cy="369332"/>
          </a:xfrm>
          <a:prstGeom prst="rect">
            <a:avLst/>
          </a:prstGeom>
          <a:noFill/>
        </p:spPr>
        <p:txBody>
          <a:bodyPr wrap="none" rtlCol="0">
            <a:spAutoFit/>
          </a:bodyPr>
          <a:lstStyle/>
          <a:p>
            <a:r>
              <a:rPr lang="fr-FR" dirty="0" smtClean="0">
                <a:solidFill>
                  <a:schemeClr val="tx1">
                    <a:lumMod val="75000"/>
                    <a:lumOff val="25000"/>
                  </a:schemeClr>
                </a:solidFill>
              </a:rPr>
              <a:t>Ph. </a:t>
            </a:r>
            <a:r>
              <a:rPr lang="fr-FR" dirty="0" err="1" smtClean="0">
                <a:solidFill>
                  <a:schemeClr val="tx1">
                    <a:lumMod val="75000"/>
                    <a:lumOff val="25000"/>
                  </a:schemeClr>
                </a:solidFill>
              </a:rPr>
              <a:t>Dutour</a:t>
            </a:r>
            <a:endParaRPr lang="fr-FR" dirty="0">
              <a:solidFill>
                <a:schemeClr val="tx1">
                  <a:lumMod val="75000"/>
                  <a:lumOff val="25000"/>
                </a:schemeClr>
              </a:solidFill>
            </a:endParaRPr>
          </a:p>
        </p:txBody>
      </p:sp>
    </p:spTree>
    <p:extLst>
      <p:ext uri="{BB962C8B-B14F-4D97-AF65-F5344CB8AC3E}">
        <p14:creationId xmlns:p14="http://schemas.microsoft.com/office/powerpoint/2010/main" val="2738456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slide" Target="slide9.xml"/><Relationship Id="rId4" Type="http://schemas.openxmlformats.org/officeDocument/2006/relationships/slide" Target="slide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slide" Target="slide9.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slide" Target="slide10.xml"/><Relationship Id="rId4" Type="http://schemas.openxmlformats.org/officeDocument/2006/relationships/slide" Target="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slide" Target="slide6.xml"/><Relationship Id="rId4" Type="http://schemas.openxmlformats.org/officeDocument/2006/relationships/slide" Target="slide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slide" Target="slide6.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slide" Target="slide4.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slide" Target="slide4.xml"/><Relationship Id="rId4" Type="http://schemas.openxmlformats.org/officeDocument/2006/relationships/slide" Target="slide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5.xml"/><Relationship Id="rId4" Type="http://schemas.openxmlformats.org/officeDocument/2006/relationships/slide" Target="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slide" Target="slide11.xml"/><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slide" Target="slide11.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 continu et ses lois…</a:t>
            </a:r>
            <a:endParaRPr lang="fr-FR" dirty="0"/>
          </a:p>
        </p:txBody>
      </p:sp>
      <p:sp>
        <p:nvSpPr>
          <p:cNvPr id="3" name="Sous-titre 2"/>
          <p:cNvSpPr>
            <a:spLocks noGrp="1"/>
          </p:cNvSpPr>
          <p:nvPr>
            <p:ph type="subTitle" idx="1"/>
          </p:nvPr>
        </p:nvSpPr>
        <p:spPr>
          <a:xfrm>
            <a:off x="1371600" y="3886200"/>
            <a:ext cx="6400800" cy="1198984"/>
          </a:xfrm>
        </p:spPr>
        <p:txBody>
          <a:bodyPr>
            <a:normAutofit fontScale="77500" lnSpcReduction="20000"/>
          </a:bodyPr>
          <a:lstStyle/>
          <a:p>
            <a:r>
              <a:rPr lang="fr-FR" dirty="0" smtClean="0"/>
              <a:t>Montage parallèle, série</a:t>
            </a:r>
          </a:p>
          <a:p>
            <a:r>
              <a:rPr lang="fr-FR" dirty="0" smtClean="0"/>
              <a:t>Lois des mailles</a:t>
            </a:r>
          </a:p>
          <a:p>
            <a:r>
              <a:rPr lang="fr-FR" dirty="0" smtClean="0"/>
              <a:t>Lois des nœuds</a:t>
            </a:r>
            <a:endParaRPr lang="fr-FR" dirty="0"/>
          </a:p>
        </p:txBody>
      </p:sp>
    </p:spTree>
    <p:extLst>
      <p:ext uri="{BB962C8B-B14F-4D97-AF65-F5344CB8AC3E}">
        <p14:creationId xmlns:p14="http://schemas.microsoft.com/office/powerpoint/2010/main" val="375311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1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35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36020"/>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32925"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12029" y="413510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67544"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6" name="Groupe 95"/>
          <p:cNvGrpSpPr/>
          <p:nvPr/>
        </p:nvGrpSpPr>
        <p:grpSpPr>
          <a:xfrm>
            <a:off x="3995936" y="4234582"/>
            <a:ext cx="216024" cy="501160"/>
            <a:chOff x="683568" y="4048863"/>
            <a:chExt cx="216024" cy="244235"/>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9" name="Connecteur droit 98"/>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5" name="Groupe 144"/>
          <p:cNvGrpSpPr/>
          <p:nvPr/>
        </p:nvGrpSpPr>
        <p:grpSpPr>
          <a:xfrm>
            <a:off x="1500477" y="4201767"/>
            <a:ext cx="216024" cy="533975"/>
            <a:chOff x="683568" y="4032871"/>
            <a:chExt cx="216024" cy="260227"/>
          </a:xfrm>
        </p:grpSpPr>
        <p:sp useBgFill="1">
          <p:nvSpPr>
            <p:cNvPr id="146" name="Rectangle 145"/>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Forme libre 46"/>
          <p:cNvSpPr/>
          <p:nvPr/>
        </p:nvSpPr>
        <p:spPr>
          <a:xfrm rot="5400000">
            <a:off x="5914483" y="5777833"/>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rot="5400000">
            <a:off x="5241284" y="5625809"/>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4" action="ppaction://hlinksldjump"/>
          </p:cNvPr>
          <p:cNvSpPr/>
          <p:nvPr/>
        </p:nvSpPr>
        <p:spPr>
          <a:xfrm>
            <a:off x="2918116" y="2708920"/>
            <a:ext cx="236712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9"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
        <p:nvSpPr>
          <p:cNvPr id="73" name="Rectangle 72">
            <a:hlinkClick r:id="rId5" action="ppaction://hlinksldjump"/>
          </p:cNvPr>
          <p:cNvSpPr/>
          <p:nvPr/>
        </p:nvSpPr>
        <p:spPr>
          <a:xfrm>
            <a:off x="611560" y="2708920"/>
            <a:ext cx="2160239"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rot="10800000">
            <a:off x="5791802" y="3588712"/>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7753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3"/>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0" presetClass="path" presetSubtype="0" repeatCount="50000" fill="hold" grpId="1" nodeType="withEffect">
                                  <p:stCondLst>
                                    <p:cond delay="0"/>
                                  </p:stCondLst>
                                  <p:childTnLst>
                                    <p:animMotion origin="layout" path="M 1.66667E-6 -7.40741E-7 L -0.45903 -7.40741E-7 L -0.45903 0.25185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16" dur="4250" fill="hold"/>
                                        <p:tgtEl>
                                          <p:spTgt spid="52"/>
                                        </p:tgtEl>
                                        <p:attrNameLst>
                                          <p:attrName>ppt_x</p:attrName>
                                          <p:attrName>ppt_y</p:attrName>
                                        </p:attrNameLst>
                                      </p:cBhvr>
                                      <p:rCtr x="-11701" y="18843"/>
                                    </p:animMotion>
                                  </p:childTnLst>
                                </p:cTn>
                              </p:par>
                              <p:par>
                                <p:cTn id="17" presetID="10" presetClass="entr" presetSubtype="0" fill="hold" grpId="0" nodeType="withEffect">
                                  <p:stCondLst>
                                    <p:cond delay="75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250"/>
                                        <p:tgtEl>
                                          <p:spTgt spid="47"/>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1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77" grpId="0" animBg="1"/>
      <p:bldP spid="73" grpId="0" animBg="1"/>
      <p:bldP spid="52" grpId="0" animBg="1"/>
      <p:bldP spid="52" grpId="1"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12029"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141" name="Groupe 140"/>
          <p:cNvGrpSpPr/>
          <p:nvPr/>
        </p:nvGrpSpPr>
        <p:grpSpPr>
          <a:xfrm>
            <a:off x="1493080" y="4223984"/>
            <a:ext cx="216024" cy="501160"/>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759773" y="2708920"/>
            <a:ext cx="2130277"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9" name="Groupe 108"/>
          <p:cNvGrpSpPr/>
          <p:nvPr/>
        </p:nvGrpSpPr>
        <p:grpSpPr>
          <a:xfrm>
            <a:off x="3995936" y="4191169"/>
            <a:ext cx="216024" cy="533975"/>
            <a:chOff x="683568" y="4032871"/>
            <a:chExt cx="216024" cy="260227"/>
          </a:xfrm>
        </p:grpSpPr>
        <p:sp useBgFill="1">
          <p:nvSpPr>
            <p:cNvPr id="124" name="Rectangle 123"/>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Forme libre 46"/>
          <p:cNvSpPr/>
          <p:nvPr/>
        </p:nvSpPr>
        <p:spPr>
          <a:xfrm rot="5400000">
            <a:off x="5914483" y="5777833"/>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rot="5400000">
            <a:off x="5241284" y="5625809"/>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890051" y="2708920"/>
            <a:ext cx="222724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9"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
        <p:nvSpPr>
          <p:cNvPr id="52" name="Ellipse 51"/>
          <p:cNvSpPr/>
          <p:nvPr/>
        </p:nvSpPr>
        <p:spPr>
          <a:xfrm rot="10800000">
            <a:off x="5791802" y="3588712"/>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7753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3"/>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0" presetClass="path" presetSubtype="0" repeatCount="50000" fill="hold" grpId="1" nodeType="withEffect">
                                  <p:stCondLst>
                                    <p:cond delay="0"/>
                                  </p:stCondLst>
                                  <p:childTnLst>
                                    <p:animMotion origin="layout" path="M 1.66667E-6 -7.40741E-7 L -0.1842 0.00046 L -0.18524 0.2581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16" dur="4250" fill="hold"/>
                                        <p:tgtEl>
                                          <p:spTgt spid="52"/>
                                        </p:tgtEl>
                                        <p:attrNameLst>
                                          <p:attrName>ppt_x</p:attrName>
                                          <p:attrName>ppt_y</p:attrName>
                                        </p:attrNameLst>
                                      </p:cBhvr>
                                      <p:rCtr x="1979" y="18843"/>
                                    </p:animMotion>
                                  </p:childTnLst>
                                </p:cTn>
                              </p:par>
                              <p:par>
                                <p:cTn id="17" presetID="10" presetClass="entr" presetSubtype="0" fill="hold" grpId="0" nodeType="withEffect">
                                  <p:stCondLst>
                                    <p:cond delay="75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250"/>
                                        <p:tgtEl>
                                          <p:spTgt spid="47"/>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1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47" grpId="0" animBg="1"/>
      <p:bldP spid="48" grpId="0" animBg="1"/>
      <p:bldP spid="77" grpId="0" animBg="1"/>
      <p:bldP spid="52" grpId="0" animBg="1"/>
      <p:bldP spid="52" grpId="1" animBg="1"/>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12029"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67544"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9" name="Groupe 108"/>
          <p:cNvGrpSpPr/>
          <p:nvPr/>
        </p:nvGrpSpPr>
        <p:grpSpPr>
          <a:xfrm>
            <a:off x="3995936" y="4201767"/>
            <a:ext cx="216024" cy="533975"/>
            <a:chOff x="683568" y="4032871"/>
            <a:chExt cx="216024" cy="260227"/>
          </a:xfrm>
        </p:grpSpPr>
        <p:sp useBgFill="1">
          <p:nvSpPr>
            <p:cNvPr id="124" name="Rectangle 123"/>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5" name="Groupe 144"/>
          <p:cNvGrpSpPr/>
          <p:nvPr/>
        </p:nvGrpSpPr>
        <p:grpSpPr>
          <a:xfrm>
            <a:off x="1500477" y="4201767"/>
            <a:ext cx="216024" cy="533975"/>
            <a:chOff x="683568" y="4032871"/>
            <a:chExt cx="216024" cy="260227"/>
          </a:xfrm>
        </p:grpSpPr>
        <p:sp useBgFill="1">
          <p:nvSpPr>
            <p:cNvPr id="146" name="Rectangle 145"/>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756779" y="2708920"/>
            <a:ext cx="1926213"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678662" y="2696380"/>
            <a:ext cx="2252780" cy="3101157"/>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8" name="Forme libre 47"/>
          <p:cNvSpPr/>
          <p:nvPr/>
        </p:nvSpPr>
        <p:spPr>
          <a:xfrm rot="5400000">
            <a:off x="5914483" y="5777833"/>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rot="5400000">
            <a:off x="5241284" y="5625809"/>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
        <p:nvSpPr>
          <p:cNvPr id="52" name="Ellipse 51"/>
          <p:cNvSpPr/>
          <p:nvPr/>
        </p:nvSpPr>
        <p:spPr>
          <a:xfrm rot="10800000">
            <a:off x="5791802" y="3588712"/>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rot="10800000">
            <a:off x="5810035" y="3609131"/>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7753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3"/>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0" presetClass="path" presetSubtype="0" repeatCount="50000" fill="hold" grpId="1" nodeType="withEffect">
                                  <p:stCondLst>
                                    <p:cond delay="0"/>
                                  </p:stCondLst>
                                  <p:childTnLst>
                                    <p:animMotion origin="layout" path="M 1.66667E-6 -7.40741E-7 L -0.1842 0.00046 L -0.18524 0.2581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16" dur="4250" fill="hold"/>
                                        <p:tgtEl>
                                          <p:spTgt spid="52"/>
                                        </p:tgtEl>
                                        <p:attrNameLst>
                                          <p:attrName>ppt_x</p:attrName>
                                          <p:attrName>ppt_y</p:attrName>
                                        </p:attrNameLst>
                                      </p:cBhvr>
                                      <p:rCtr x="1979" y="18843"/>
                                    </p:animMotion>
                                  </p:childTnLst>
                                </p:cTn>
                              </p:par>
                              <p:par>
                                <p:cTn id="17" presetID="10" presetClass="entr" presetSubtype="0" fill="hold" grpId="0" nodeType="withEffect">
                                  <p:stCondLst>
                                    <p:cond delay="150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par>
                                <p:cTn id="20" presetID="0" presetClass="path" presetSubtype="0" repeatCount="50000" fill="hold" grpId="1" nodeType="withEffect">
                                  <p:stCondLst>
                                    <p:cond delay="1500"/>
                                  </p:stCondLst>
                                  <p:childTnLst>
                                    <p:animMotion origin="layout" path="M 1.66667E-6 -7.40741E-7 L -0.45903 -7.40741E-7 L -0.45903 0.25185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21" dur="4250" fill="hold"/>
                                        <p:tgtEl>
                                          <p:spTgt spid="53"/>
                                        </p:tgtEl>
                                        <p:attrNameLst>
                                          <p:attrName>ppt_x</p:attrName>
                                          <p:attrName>ppt_y</p:attrName>
                                        </p:attrNameLst>
                                      </p:cBhvr>
                                      <p:rCtr x="-11701" y="188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7" grpId="0" animBg="1"/>
      <p:bldP spid="52" grpId="0" animBg="1"/>
      <p:bldP spid="52" grpId="1" animBg="1"/>
      <p:bldP spid="53" grpId="0" animBg="1"/>
      <p:bldP spid="5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229600" cy="822339"/>
          </a:xfrm>
        </p:spPr>
        <p:txBody>
          <a:bodyPr>
            <a:normAutofit fontScale="90000"/>
          </a:bodyPr>
          <a:lstStyle/>
          <a:p>
            <a:r>
              <a:rPr lang="fr-FR" dirty="0" smtClean="0"/>
              <a:t>RÉSISTORS en parallèle…</a:t>
            </a:r>
            <a:endParaRPr lang="fr-FR" dirty="0"/>
          </a:p>
        </p:txBody>
      </p:sp>
      <p:sp>
        <p:nvSpPr>
          <p:cNvPr id="3" name="Espace réservé du contenu 2"/>
          <p:cNvSpPr>
            <a:spLocks noGrp="1"/>
          </p:cNvSpPr>
          <p:nvPr>
            <p:ph idx="1"/>
          </p:nvPr>
        </p:nvSpPr>
        <p:spPr>
          <a:xfrm>
            <a:off x="0" y="764704"/>
            <a:ext cx="9144000" cy="1944216"/>
          </a:xfrm>
          <a:solidFill>
            <a:schemeClr val="bg2">
              <a:lumMod val="75000"/>
              <a:alpha val="2000"/>
            </a:schemeClr>
          </a:solidFill>
        </p:spPr>
        <p:txBody>
          <a:bodyPr>
            <a:noAutofit/>
          </a:bodyPr>
          <a:lstStyle/>
          <a:p>
            <a:pPr marL="0" indent="0" algn="ctr">
              <a:buNone/>
            </a:pPr>
            <a:r>
              <a:rPr lang="fr-FR" sz="1900" dirty="0" smtClean="0"/>
              <a:t>Quand trois récepteurs sont raccordés en parallèle ils sont soumis à la même tension, le courant se « partage» entre les différents récepteurs en fonction de leurs caractéristiques.</a:t>
            </a:r>
          </a:p>
          <a:p>
            <a:pPr marL="0" indent="0" algn="ctr">
              <a:buNone/>
            </a:pPr>
            <a:r>
              <a:rPr lang="fr-FR" sz="1900" dirty="0" smtClean="0"/>
              <a:t>Le courant est d’autant plus élevé dans une branche du circuit, que le récepteur a une petite résistance. On peut dire que le courant passe de préférence par le chemin le plus facile.</a:t>
            </a:r>
            <a:endParaRPr lang="fr-FR" sz="1900" dirty="0"/>
          </a:p>
        </p:txBody>
      </p:sp>
      <p:sp>
        <p:nvSpPr>
          <p:cNvPr id="73" name="Rectangle 72"/>
          <p:cNvSpPr/>
          <p:nvPr/>
        </p:nvSpPr>
        <p:spPr>
          <a:xfrm rot="5400000" flipV="1">
            <a:off x="3896513" y="2623729"/>
            <a:ext cx="2520280" cy="324767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4007295" y="4247567"/>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64" name="Rectangle 63"/>
          <p:cNvSpPr/>
          <p:nvPr/>
        </p:nvSpPr>
        <p:spPr>
          <a:xfrm rot="10800000" flipV="1">
            <a:off x="5076054" y="3684455"/>
            <a:ext cx="383721" cy="1152128"/>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790473" y="426051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10800000" flipV="1">
            <a:off x="5868143" y="3684455"/>
            <a:ext cx="379266" cy="1152128"/>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10800000" flipV="1">
            <a:off x="6588224" y="3684455"/>
            <a:ext cx="384164" cy="115212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09" name="Espace réservé du contenu 2"/>
          <p:cNvSpPr txBox="1">
            <a:spLocks/>
          </p:cNvSpPr>
          <p:nvPr/>
        </p:nvSpPr>
        <p:spPr>
          <a:xfrm>
            <a:off x="6876256" y="3455508"/>
            <a:ext cx="2283311" cy="1989716"/>
          </a:xfrm>
          <a:prstGeom prst="rect">
            <a:avLst/>
          </a:prstGeom>
          <a:solidFill>
            <a:schemeClr val="bg2">
              <a:lumMod val="75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R1; R2; R3; trois récepteurs  (résistors)</a:t>
            </a:r>
          </a:p>
          <a:p>
            <a:pPr marL="0" indent="0" algn="ctr">
              <a:buFont typeface="Arial" panose="020B0604020202020204" pitchFamily="34" charset="0"/>
              <a:buNone/>
            </a:pPr>
            <a:r>
              <a:rPr lang="fr-FR" sz="1900" dirty="0" smtClean="0"/>
              <a:t>En parallèle (ou dérivation)</a:t>
            </a:r>
            <a:endParaRPr lang="fr-FR" sz="1900" dirty="0"/>
          </a:p>
        </p:txBody>
      </p:sp>
      <p:sp useBgFill="1">
        <p:nvSpPr>
          <p:cNvPr id="45" name="Rectangle 44"/>
          <p:cNvSpPr/>
          <p:nvPr/>
        </p:nvSpPr>
        <p:spPr>
          <a:xfrm rot="5400000" flipV="1">
            <a:off x="2673748" y="3609583"/>
            <a:ext cx="2735176" cy="1224137"/>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a14="http://schemas.microsoft.com/office/drawing/2010/main">
        <mc:Choice Requires="a14">
          <p:sp>
            <p:nvSpPr>
              <p:cNvPr id="52" name="Espace réservé du contenu 2"/>
              <p:cNvSpPr txBox="1">
                <a:spLocks/>
              </p:cNvSpPr>
              <p:nvPr/>
            </p:nvSpPr>
            <p:spPr>
              <a:xfrm>
                <a:off x="34823" y="2780928"/>
                <a:ext cx="4681193" cy="1275817"/>
              </a:xfrm>
              <a:prstGeom prst="rect">
                <a:avLst/>
              </a:prstGeom>
              <a:solidFill>
                <a:schemeClr val="bg2">
                  <a:lumMod val="75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calcule la résistance équivalente à un groupement en parallèle en prenant l’inverse des résistances (conductance) et en les additionnant.</a:t>
                </a:r>
              </a:p>
              <a:p>
                <a:pPr marL="0" indent="0" algn="ctr">
                  <a:buNone/>
                </a:pPr>
                <a14:m>
                  <m:oMath xmlns:m="http://schemas.openxmlformats.org/officeDocument/2006/math">
                    <m:f>
                      <m:fPr>
                        <m:ctrlPr>
                          <a:rPr lang="fr-FR" sz="2400" i="1" dirty="0" smtClean="0">
                            <a:latin typeface="Cambria Math"/>
                          </a:rPr>
                        </m:ctrlPr>
                      </m:fPr>
                      <m:num>
                        <m:r>
                          <a:rPr lang="fr-FR" sz="2400" b="1" i="1" dirty="0" smtClean="0">
                            <a:latin typeface="Cambria Math"/>
                          </a:rPr>
                          <m:t>𝟏</m:t>
                        </m:r>
                      </m:num>
                      <m:den>
                        <m:r>
                          <a:rPr lang="fr-FR" sz="2400" b="1" i="1" dirty="0" smtClean="0">
                            <a:latin typeface="Cambria Math"/>
                          </a:rPr>
                          <m:t>𝑹</m:t>
                        </m:r>
                        <m:r>
                          <a:rPr lang="fr-FR" sz="2400" b="1" i="1" dirty="0" smtClean="0">
                            <a:latin typeface="Cambria Math"/>
                          </a:rPr>
                          <m:t>é</m:t>
                        </m:r>
                        <m:r>
                          <a:rPr lang="fr-FR" sz="2400" b="1" i="1" dirty="0" smtClean="0">
                            <a:latin typeface="Cambria Math"/>
                          </a:rPr>
                          <m:t>𝒒𝒖𝒊</m:t>
                        </m:r>
                      </m:den>
                    </m:f>
                  </m:oMath>
                </a14:m>
                <a:r>
                  <a:rPr lang="fr-FR" sz="1900" dirty="0" smtClean="0"/>
                  <a:t>=</a:t>
                </a:r>
                <a14:m>
                  <m:oMath xmlns:m="http://schemas.openxmlformats.org/officeDocument/2006/math">
                    <m:f>
                      <m:fPr>
                        <m:ctrlPr>
                          <a:rPr lang="fr-FR" sz="2400" i="1">
                            <a:latin typeface="Cambria Math"/>
                          </a:rPr>
                        </m:ctrlPr>
                      </m:fPr>
                      <m:num>
                        <m:r>
                          <a:rPr lang="fr-FR" sz="2400" b="1" i="1">
                            <a:latin typeface="Cambria Math"/>
                          </a:rPr>
                          <m:t>𝟏</m:t>
                        </m:r>
                      </m:num>
                      <m:den>
                        <m:r>
                          <a:rPr lang="fr-FR" sz="2400" b="1" i="1">
                            <a:latin typeface="Cambria Math"/>
                          </a:rPr>
                          <m:t>𝑹</m:t>
                        </m:r>
                        <m:r>
                          <a:rPr lang="fr-FR" sz="2400" b="1" i="1" smtClean="0">
                            <a:latin typeface="Cambria Math"/>
                          </a:rPr>
                          <m:t>𝟏</m:t>
                        </m:r>
                      </m:den>
                    </m:f>
                  </m:oMath>
                </a14:m>
                <a:r>
                  <a:rPr lang="fr-FR" sz="1800" dirty="0" smtClean="0"/>
                  <a:t>+</a:t>
                </a:r>
                <a14:m>
                  <m:oMath xmlns:m="http://schemas.openxmlformats.org/officeDocument/2006/math">
                    <m:f>
                      <m:fPr>
                        <m:ctrlPr>
                          <a:rPr lang="fr-FR" sz="2400" i="1">
                            <a:latin typeface="Cambria Math"/>
                          </a:rPr>
                        </m:ctrlPr>
                      </m:fPr>
                      <m:num>
                        <m:r>
                          <a:rPr lang="fr-FR" sz="2400" b="1" i="1">
                            <a:latin typeface="Cambria Math"/>
                          </a:rPr>
                          <m:t>𝟏</m:t>
                        </m:r>
                      </m:num>
                      <m:den>
                        <m:r>
                          <a:rPr lang="fr-FR" sz="2400" b="1" i="1">
                            <a:latin typeface="Cambria Math"/>
                          </a:rPr>
                          <m:t>𝑹</m:t>
                        </m:r>
                        <m:r>
                          <a:rPr lang="fr-FR" sz="2400" b="1" i="1" smtClean="0">
                            <a:latin typeface="Cambria Math"/>
                          </a:rPr>
                          <m:t>𝟐</m:t>
                        </m:r>
                      </m:den>
                    </m:f>
                  </m:oMath>
                </a14:m>
                <a:r>
                  <a:rPr lang="fr-FR" sz="1800" dirty="0" smtClean="0"/>
                  <a:t>+</a:t>
                </a:r>
                <a14:m>
                  <m:oMath xmlns:m="http://schemas.openxmlformats.org/officeDocument/2006/math">
                    <m:f>
                      <m:fPr>
                        <m:ctrlPr>
                          <a:rPr lang="fr-FR" sz="2400" i="1">
                            <a:latin typeface="Cambria Math"/>
                          </a:rPr>
                        </m:ctrlPr>
                      </m:fPr>
                      <m:num>
                        <m:r>
                          <a:rPr lang="fr-FR" sz="2400" b="1" i="1">
                            <a:latin typeface="Cambria Math"/>
                          </a:rPr>
                          <m:t>𝟏</m:t>
                        </m:r>
                      </m:num>
                      <m:den>
                        <m:r>
                          <a:rPr lang="fr-FR" sz="2400" b="1" i="1">
                            <a:latin typeface="Cambria Math"/>
                          </a:rPr>
                          <m:t>𝑹</m:t>
                        </m:r>
                        <m:r>
                          <a:rPr lang="fr-FR" sz="2400" b="1" i="1" smtClean="0">
                            <a:latin typeface="Cambria Math"/>
                          </a:rPr>
                          <m:t>𝟑</m:t>
                        </m:r>
                      </m:den>
                    </m:f>
                  </m:oMath>
                </a14:m>
                <a:r>
                  <a:rPr lang="fr-FR" sz="1800" dirty="0" smtClean="0"/>
                  <a:t>+…</a:t>
                </a:r>
              </a:p>
              <a:p>
                <a:pPr marL="0" indent="0" algn="ctr">
                  <a:buNone/>
                </a:pPr>
                <a:endParaRPr lang="fr-FR" sz="800" dirty="0" smtClean="0"/>
              </a:p>
              <a:p>
                <a:pPr marL="0" indent="0" algn="ctr">
                  <a:buNone/>
                </a:pPr>
                <a:r>
                  <a:rPr lang="fr-FR" sz="1800" dirty="0" smtClean="0"/>
                  <a:t>On obtient R équivalent en inversant le résultat.</a:t>
                </a:r>
                <a:endParaRPr lang="fr-FR" sz="1800" dirty="0"/>
              </a:p>
            </p:txBody>
          </p:sp>
        </mc:Choice>
        <mc:Fallback xmlns="">
          <p:sp>
            <p:nvSpPr>
              <p:cNvPr id="52" name="Espace réservé du contenu 2"/>
              <p:cNvSpPr txBox="1">
                <a:spLocks noRot="1" noChangeAspect="1" noMove="1" noResize="1" noEditPoints="1" noAdjustHandles="1" noChangeArrowheads="1" noChangeShapeType="1" noTextEdit="1"/>
              </p:cNvSpPr>
              <p:nvPr/>
            </p:nvSpPr>
            <p:spPr>
              <a:xfrm>
                <a:off x="34823" y="2780928"/>
                <a:ext cx="4681193" cy="1275817"/>
              </a:xfrm>
              <a:prstGeom prst="rect">
                <a:avLst/>
              </a:prstGeom>
              <a:blipFill rotWithShape="1">
                <a:blip r:embed="rId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6" name="Espace réservé du contenu 2"/>
              <p:cNvSpPr txBox="1">
                <a:spLocks/>
              </p:cNvSpPr>
              <p:nvPr/>
            </p:nvSpPr>
            <p:spPr>
              <a:xfrm>
                <a:off x="-108520" y="5877272"/>
                <a:ext cx="9322550" cy="871309"/>
              </a:xfrm>
              <a:prstGeom prst="rect">
                <a:avLst/>
              </a:prstGeom>
              <a:solidFill>
                <a:schemeClr val="bg2">
                  <a:lumMod val="75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Dans le cas de deux récepteurs en parallèle on pourra utiliser la formule: </a:t>
                </a:r>
                <a:r>
                  <a:rPr lang="fr-FR" sz="1900" dirty="0" err="1" smtClean="0"/>
                  <a:t>Réqui</a:t>
                </a:r>
                <a:r>
                  <a:rPr lang="fr-FR" sz="1900" dirty="0" smtClean="0"/>
                  <a:t> = </a:t>
                </a:r>
                <a14:m>
                  <m:oMath xmlns:m="http://schemas.openxmlformats.org/officeDocument/2006/math">
                    <m:f>
                      <m:fPr>
                        <m:ctrlPr>
                          <a:rPr lang="fr-FR" sz="2400" i="1" smtClean="0">
                            <a:latin typeface="Cambria Math"/>
                          </a:rPr>
                        </m:ctrlPr>
                      </m:fPr>
                      <m:num>
                        <m:r>
                          <a:rPr lang="fr-FR" sz="2400" b="1" i="1" smtClean="0">
                            <a:latin typeface="Cambria Math"/>
                          </a:rPr>
                          <m:t>𝑹</m:t>
                        </m:r>
                        <m:r>
                          <a:rPr lang="fr-FR" sz="2400" b="1" i="1" smtClean="0">
                            <a:latin typeface="Cambria Math"/>
                          </a:rPr>
                          <m:t>𝟏</m:t>
                        </m:r>
                        <m:r>
                          <a:rPr lang="fr-FR" sz="2400" b="1" i="1" smtClean="0">
                            <a:latin typeface="Cambria Math"/>
                          </a:rPr>
                          <m:t> </m:t>
                        </m:r>
                        <m:r>
                          <a:rPr lang="fr-FR" sz="2400" b="1" i="1" smtClean="0">
                            <a:latin typeface="Cambria Math"/>
                          </a:rPr>
                          <m:t>𝒙</m:t>
                        </m:r>
                        <m:r>
                          <a:rPr lang="fr-FR" sz="2400" b="1" i="1" smtClean="0">
                            <a:latin typeface="Cambria Math"/>
                          </a:rPr>
                          <m:t> </m:t>
                        </m:r>
                        <m:r>
                          <a:rPr lang="fr-FR" sz="2400" b="1" i="1" smtClean="0">
                            <a:latin typeface="Cambria Math"/>
                          </a:rPr>
                          <m:t>𝑹</m:t>
                        </m:r>
                        <m:r>
                          <a:rPr lang="fr-FR" sz="2400" b="1" i="1" smtClean="0">
                            <a:latin typeface="Cambria Math"/>
                          </a:rPr>
                          <m:t>𝟐</m:t>
                        </m:r>
                      </m:num>
                      <m:den>
                        <m:r>
                          <a:rPr lang="fr-FR" sz="2400" b="1" i="1" smtClean="0">
                            <a:latin typeface="Cambria Math"/>
                          </a:rPr>
                          <m:t>𝑹</m:t>
                        </m:r>
                        <m:r>
                          <a:rPr lang="fr-FR" sz="2400" b="1" i="1" smtClean="0">
                            <a:latin typeface="Cambria Math"/>
                          </a:rPr>
                          <m:t>𝟏</m:t>
                        </m:r>
                        <m:r>
                          <a:rPr lang="fr-FR" sz="2400" b="1" i="1" smtClean="0">
                            <a:latin typeface="Cambria Math"/>
                          </a:rPr>
                          <m:t>+</m:t>
                        </m:r>
                        <m:r>
                          <a:rPr lang="fr-FR" sz="2400" b="1" i="1" smtClean="0">
                            <a:latin typeface="Cambria Math"/>
                          </a:rPr>
                          <m:t>𝑹</m:t>
                        </m:r>
                        <m:r>
                          <a:rPr lang="fr-FR" sz="2400" b="1" i="1" smtClean="0">
                            <a:latin typeface="Cambria Math"/>
                          </a:rPr>
                          <m:t>𝟐</m:t>
                        </m:r>
                      </m:den>
                    </m:f>
                  </m:oMath>
                </a14:m>
                <a:endParaRPr lang="fr-FR" sz="2400" dirty="0"/>
              </a:p>
            </p:txBody>
          </p:sp>
        </mc:Choice>
        <mc:Fallback xmlns="">
          <p:sp>
            <p:nvSpPr>
              <p:cNvPr id="46" name="Espace réservé du contenu 2"/>
              <p:cNvSpPr txBox="1">
                <a:spLocks noRot="1" noChangeAspect="1" noMove="1" noResize="1" noEditPoints="1" noAdjustHandles="1" noChangeArrowheads="1" noChangeShapeType="1" noTextEdit="1"/>
              </p:cNvSpPr>
              <p:nvPr/>
            </p:nvSpPr>
            <p:spPr>
              <a:xfrm>
                <a:off x="-108520" y="5877272"/>
                <a:ext cx="9322550" cy="871309"/>
              </a:xfrm>
              <a:prstGeom prst="rect">
                <a:avLst/>
              </a:prstGeom>
              <a:blipFill rotWithShape="1">
                <a:blip r:embed="rId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458707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1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41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690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childTnLst>
                          </p:cTn>
                        </p:par>
                        <p:par>
                          <p:cTn id="24" fill="hold">
                            <p:stCondLst>
                              <p:cond delay="79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childTnLst>
                          </p:cTn>
                        </p:par>
                        <p:par>
                          <p:cTn id="28" fill="hold">
                            <p:stCondLst>
                              <p:cond delay="890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85"/>
                                        </p:tgtEl>
                                        <p:attrNameLst>
                                          <p:attrName>style.visibility</p:attrName>
                                        </p:attrNameLst>
                                      </p:cBhvr>
                                      <p:to>
                                        <p:strVal val="visible"/>
                                      </p:to>
                                    </p:set>
                                    <p:animEffect transition="in" filter="fade">
                                      <p:cBhvr>
                                        <p:cTn id="31" dur="500"/>
                                        <p:tgtEl>
                                          <p:spTgt spid="85"/>
                                        </p:tgtEl>
                                      </p:cBhvr>
                                    </p:animEffect>
                                  </p:childTnLst>
                                </p:cTn>
                              </p:par>
                            </p:childTnLst>
                          </p:cTn>
                        </p:par>
                        <p:par>
                          <p:cTn id="32" fill="hold">
                            <p:stCondLst>
                              <p:cond delay="9900"/>
                            </p:stCondLst>
                            <p:childTnLst>
                              <p:par>
                                <p:cTn id="33" presetID="21" presetClass="entr" presetSubtype="1" fill="hold" grpId="0"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wheel(1)">
                                      <p:cBhvr>
                                        <p:cTn id="35" dur="2000"/>
                                        <p:tgtEl>
                                          <p:spTgt spid="73"/>
                                        </p:tgtEl>
                                      </p:cBhvr>
                                    </p:animEffect>
                                  </p:childTnLst>
                                </p:cTn>
                              </p:par>
                            </p:childTnLst>
                          </p:cTn>
                        </p:par>
                        <p:par>
                          <p:cTn id="36" fill="hold">
                            <p:stCondLst>
                              <p:cond delay="11900"/>
                            </p:stCondLst>
                            <p:childTnLst>
                              <p:par>
                                <p:cTn id="37" presetID="22" presetClass="entr" presetSubtype="1" fill="hold" nodeType="after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wipe(up)">
                                      <p:cBhvr>
                                        <p:cTn id="39" dur="500"/>
                                        <p:tgtEl>
                                          <p:spTgt spid="55"/>
                                        </p:tgtEl>
                                      </p:cBhvr>
                                    </p:animEffect>
                                  </p:childTnLst>
                                </p:cTn>
                              </p:par>
                            </p:childTnLst>
                          </p:cTn>
                        </p:par>
                        <p:par>
                          <p:cTn id="40" fill="hold">
                            <p:stCondLst>
                              <p:cond delay="12400"/>
                            </p:stCondLst>
                            <p:childTnLst>
                              <p:par>
                                <p:cTn id="41" presetID="22" presetClass="entr" presetSubtype="1" fill="hold" nodeType="afterEffect">
                                  <p:stCondLst>
                                    <p:cond delay="0"/>
                                  </p:stCondLst>
                                  <p:childTnLst>
                                    <p:set>
                                      <p:cBhvr>
                                        <p:cTn id="42" dur="1" fill="hold">
                                          <p:stCondLst>
                                            <p:cond delay="0"/>
                                          </p:stCondLst>
                                        </p:cTn>
                                        <p:tgtEl>
                                          <p:spTgt spid="82"/>
                                        </p:tgtEl>
                                        <p:attrNameLst>
                                          <p:attrName>style.visibility</p:attrName>
                                        </p:attrNameLst>
                                      </p:cBhvr>
                                      <p:to>
                                        <p:strVal val="visible"/>
                                      </p:to>
                                    </p:set>
                                    <p:animEffect transition="in" filter="wipe(up)">
                                      <p:cBhvr>
                                        <p:cTn id="43" dur="500"/>
                                        <p:tgtEl>
                                          <p:spTgt spid="8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iterate type="wd">
                                    <p:tmPct val="10000"/>
                                  </p:iterate>
                                  <p:childTnLst>
                                    <p:set>
                                      <p:cBhvr>
                                        <p:cTn id="47" dur="1" fill="hold">
                                          <p:stCondLst>
                                            <p:cond delay="0"/>
                                          </p:stCondLst>
                                        </p:cTn>
                                        <p:tgtEl>
                                          <p:spTgt spid="52"/>
                                        </p:tgtEl>
                                        <p:attrNameLst>
                                          <p:attrName>style.visibility</p:attrName>
                                        </p:attrNameLst>
                                      </p:cBhvr>
                                      <p:to>
                                        <p:strVal val="visible"/>
                                      </p:to>
                                    </p:set>
                                    <p:animEffect transition="in" filter="fade">
                                      <p:cBhvr>
                                        <p:cTn id="48" dur="500"/>
                                        <p:tgtEl>
                                          <p:spTgt spid="52"/>
                                        </p:tgtEl>
                                      </p:cBhvr>
                                    </p:animEffect>
                                  </p:childTnLst>
                                </p:cTn>
                              </p:par>
                            </p:childTnLst>
                          </p:cTn>
                        </p:par>
                        <p:par>
                          <p:cTn id="49" fill="hold">
                            <p:stCondLst>
                              <p:cond delay="3000"/>
                            </p:stCondLst>
                            <p:childTnLst>
                              <p:par>
                                <p:cTn id="50" presetID="10" presetClass="entr" presetSubtype="0" fill="hold" grpId="0" nodeType="afterEffect">
                                  <p:stCondLst>
                                    <p:cond delay="0"/>
                                  </p:stCondLst>
                                  <p:iterate type="wd">
                                    <p:tmPct val="10000"/>
                                  </p:iterate>
                                  <p:childTnLst>
                                    <p:set>
                                      <p:cBhvr>
                                        <p:cTn id="51" dur="1" fill="hold">
                                          <p:stCondLst>
                                            <p:cond delay="0"/>
                                          </p:stCondLst>
                                        </p:cTn>
                                        <p:tgtEl>
                                          <p:spTgt spid="109"/>
                                        </p:tgtEl>
                                        <p:attrNameLst>
                                          <p:attrName>style.visibility</p:attrName>
                                        </p:attrNameLst>
                                      </p:cBhvr>
                                      <p:to>
                                        <p:strVal val="visible"/>
                                      </p:to>
                                    </p:set>
                                    <p:animEffect transition="in" filter="fade">
                                      <p:cBhvr>
                                        <p:cTn id="52" dur="500"/>
                                        <p:tgtEl>
                                          <p:spTgt spid="109"/>
                                        </p:tgtEl>
                                      </p:cBhvr>
                                    </p:animEffect>
                                  </p:childTnLst>
                                </p:cTn>
                              </p:par>
                            </p:childTnLst>
                          </p:cTn>
                        </p:par>
                        <p:par>
                          <p:cTn id="53" fill="hold">
                            <p:stCondLst>
                              <p:cond delay="4300"/>
                            </p:stCondLst>
                            <p:childTnLst>
                              <p:par>
                                <p:cTn id="54" presetID="10" presetClass="entr" presetSubtype="0" fill="hold" grpId="0" nodeType="afterEffect">
                                  <p:stCondLst>
                                    <p:cond delay="0"/>
                                  </p:stCondLst>
                                  <p:iterate type="wd">
                                    <p:tmPct val="10000"/>
                                  </p:iterate>
                                  <p:childTnLst>
                                    <p:set>
                                      <p:cBhvr>
                                        <p:cTn id="55" dur="1" fill="hold">
                                          <p:stCondLst>
                                            <p:cond delay="0"/>
                                          </p:stCondLst>
                                        </p:cTn>
                                        <p:tgtEl>
                                          <p:spTgt spid="46"/>
                                        </p:tgtEl>
                                        <p:attrNameLst>
                                          <p:attrName>style.visibility</p:attrName>
                                        </p:attrNameLst>
                                      </p:cBhvr>
                                      <p:to>
                                        <p:strVal val="visible"/>
                                      </p:to>
                                    </p:set>
                                    <p:animEffect transition="in" filter="fade">
                                      <p:cBhvr>
                                        <p:cTn id="5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64" grpId="0" animBg="1"/>
      <p:bldP spid="83" grpId="0" animBg="1"/>
      <p:bldP spid="85" grpId="0" animBg="1"/>
      <p:bldP spid="109" grpId="0" animBg="1"/>
      <p:bldP spid="52" grpId="0" animBg="1"/>
      <p:bldP spid="4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229600" cy="822339"/>
          </a:xfrm>
        </p:spPr>
        <p:txBody>
          <a:bodyPr>
            <a:normAutofit/>
          </a:bodyPr>
          <a:lstStyle/>
          <a:p>
            <a:r>
              <a:rPr lang="fr-FR" dirty="0" smtClean="0"/>
              <a:t>RÉSISTORS en série…</a:t>
            </a:r>
            <a:endParaRPr lang="fr-FR" dirty="0"/>
          </a:p>
        </p:txBody>
      </p:sp>
      <p:sp>
        <p:nvSpPr>
          <p:cNvPr id="3" name="Espace réservé du contenu 2"/>
          <p:cNvSpPr>
            <a:spLocks noGrp="1"/>
          </p:cNvSpPr>
          <p:nvPr>
            <p:ph idx="1"/>
          </p:nvPr>
        </p:nvSpPr>
        <p:spPr>
          <a:xfrm>
            <a:off x="0" y="1052736"/>
            <a:ext cx="9144000" cy="1944216"/>
          </a:xfrm>
          <a:solidFill>
            <a:schemeClr val="bg2">
              <a:lumMod val="75000"/>
              <a:alpha val="1000"/>
            </a:schemeClr>
          </a:solidFill>
        </p:spPr>
        <p:txBody>
          <a:bodyPr>
            <a:noAutofit/>
          </a:bodyPr>
          <a:lstStyle/>
          <a:p>
            <a:pPr marL="0" indent="0" algn="ctr">
              <a:buNone/>
            </a:pPr>
            <a:r>
              <a:rPr lang="fr-FR" sz="1900" dirty="0" smtClean="0"/>
              <a:t>Quand des récepteurs sont raccordés en série ils sont parcourus par le même courant, la tension se « partage» aux bornes des différents récepteurs en fonction de leurs caractéristiques.</a:t>
            </a:r>
          </a:p>
          <a:p>
            <a:pPr marL="0" indent="0" algn="ctr">
              <a:buNone/>
            </a:pPr>
            <a:r>
              <a:rPr lang="fr-FR" sz="1900" dirty="0" smtClean="0"/>
              <a:t>La tension est d’autant plus élevée aux bornes d’un récepteur qu’il  a une grande résistance. Plus la résistance est grande, plus la chute de tension est grande.</a:t>
            </a:r>
            <a:endParaRPr lang="fr-FR" sz="1900" dirty="0"/>
          </a:p>
        </p:txBody>
      </p:sp>
      <p:sp>
        <p:nvSpPr>
          <p:cNvPr id="73" name="Rectangle 72"/>
          <p:cNvSpPr/>
          <p:nvPr/>
        </p:nvSpPr>
        <p:spPr>
          <a:xfrm rot="5400000" flipV="1">
            <a:off x="3896513" y="3185558"/>
            <a:ext cx="2520280" cy="324767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4" name="Rectangle 63"/>
          <p:cNvSpPr/>
          <p:nvPr/>
        </p:nvSpPr>
        <p:spPr>
          <a:xfrm rot="10800000" flipV="1">
            <a:off x="5306774" y="33814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3" name="Rectangle 82"/>
          <p:cNvSpPr/>
          <p:nvPr/>
        </p:nvSpPr>
        <p:spPr>
          <a:xfrm rot="10800000" flipV="1">
            <a:off x="6588224" y="4149079"/>
            <a:ext cx="384164" cy="115212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10800000" flipH="1" flipV="1">
            <a:off x="5306775" y="5901764"/>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09" name="Espace réservé du contenu 2"/>
          <p:cNvSpPr txBox="1">
            <a:spLocks/>
          </p:cNvSpPr>
          <p:nvPr/>
        </p:nvSpPr>
        <p:spPr>
          <a:xfrm>
            <a:off x="6876256" y="4017337"/>
            <a:ext cx="2283311" cy="1989716"/>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R1; R2; R3; trois récepteurs  (résistors)</a:t>
            </a:r>
          </a:p>
          <a:p>
            <a:pPr marL="0" indent="0" algn="ctr">
              <a:buFont typeface="Arial" panose="020B0604020202020204" pitchFamily="34" charset="0"/>
              <a:buNone/>
            </a:pPr>
            <a:r>
              <a:rPr lang="fr-FR" sz="1900" dirty="0" smtClean="0"/>
              <a:t>En série</a:t>
            </a:r>
            <a:endParaRPr lang="fr-FR" sz="1900" dirty="0"/>
          </a:p>
        </p:txBody>
      </p:sp>
      <p:sp useBgFill="1">
        <p:nvSpPr>
          <p:cNvPr id="45" name="Rectangle 44"/>
          <p:cNvSpPr/>
          <p:nvPr/>
        </p:nvSpPr>
        <p:spPr>
          <a:xfrm rot="5400000" flipV="1">
            <a:off x="2673748" y="4171412"/>
            <a:ext cx="2735176" cy="1224137"/>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a14="http://schemas.microsoft.com/office/drawing/2010/main">
        <mc:Choice Requires="a14">
          <p:sp>
            <p:nvSpPr>
              <p:cNvPr id="52" name="Espace réservé du contenu 2"/>
              <p:cNvSpPr txBox="1">
                <a:spLocks/>
              </p:cNvSpPr>
              <p:nvPr/>
            </p:nvSpPr>
            <p:spPr>
              <a:xfrm>
                <a:off x="34823" y="3939148"/>
                <a:ext cx="4681193" cy="193812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calcule la résistance équivalente à un groupement en série en additionnant les résistances.</a:t>
                </a:r>
              </a:p>
              <a:p>
                <a:pPr marL="0" indent="0" algn="ctr">
                  <a:buNone/>
                </a:pPr>
                <a14:m>
                  <m:oMath xmlns:m="http://schemas.openxmlformats.org/officeDocument/2006/math">
                    <m:r>
                      <a:rPr lang="fr-FR" sz="2400" i="0" dirty="0">
                        <a:latin typeface="Cambria Math"/>
                      </a:rPr>
                      <m:t>𝐑</m:t>
                    </m:r>
                    <m:r>
                      <a:rPr lang="fr-FR" sz="2400" i="0" dirty="0">
                        <a:latin typeface="Cambria Math"/>
                      </a:rPr>
                      <m:t>é</m:t>
                    </m:r>
                    <m:r>
                      <a:rPr lang="fr-FR" sz="2400" i="0" dirty="0">
                        <a:latin typeface="Cambria Math"/>
                      </a:rPr>
                      <m:t>𝐪𝐮𝐢</m:t>
                    </m:r>
                    <m:r>
                      <a:rPr lang="fr-FR" sz="2400" i="0" dirty="0">
                        <a:latin typeface="Cambria Math"/>
                      </a:rPr>
                      <m:t> </m:t>
                    </m:r>
                  </m:oMath>
                </a14:m>
                <a:r>
                  <a:rPr lang="fr-FR" sz="1900" dirty="0" smtClean="0"/>
                  <a:t>=R1</a:t>
                </a:r>
                <a:r>
                  <a:rPr lang="fr-FR" sz="1800" dirty="0" smtClean="0"/>
                  <a:t>+R2+R3+…</a:t>
                </a:r>
              </a:p>
            </p:txBody>
          </p:sp>
        </mc:Choice>
        <mc:Fallback xmlns="">
          <p:sp>
            <p:nvSpPr>
              <p:cNvPr id="52" name="Espace réservé du contenu 2"/>
              <p:cNvSpPr txBox="1">
                <a:spLocks noRot="1" noChangeAspect="1" noMove="1" noResize="1" noEditPoints="1" noAdjustHandles="1" noChangeArrowheads="1" noChangeShapeType="1" noTextEdit="1"/>
              </p:cNvSpPr>
              <p:nvPr/>
            </p:nvSpPr>
            <p:spPr>
              <a:xfrm>
                <a:off x="34823" y="3939148"/>
                <a:ext cx="4681193" cy="1938124"/>
              </a:xfrm>
              <a:prstGeom prst="rect">
                <a:avLst/>
              </a:prstGeom>
              <a:blipFill rotWithShape="1">
                <a:blip r:embed="rId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861348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4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6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47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74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childTnLst>
                          </p:cTn>
                        </p:par>
                        <p:par>
                          <p:cTn id="24" fill="hold">
                            <p:stCondLst>
                              <p:cond delay="8650"/>
                            </p:stCondLst>
                            <p:childTnLst>
                              <p:par>
                                <p:cTn id="25" presetID="10" presetClass="entr" presetSubtype="0" fill="hold" grpId="0" nodeType="afterEffect">
                                  <p:stCondLst>
                                    <p:cond delay="750"/>
                                  </p:stCondLst>
                                  <p:iterate type="wd">
                                    <p:tmPct val="10000"/>
                                  </p:iterate>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childTnLst>
                          </p:cTn>
                        </p:par>
                        <p:par>
                          <p:cTn id="28" fill="hold">
                            <p:stCondLst>
                              <p:cond delay="9900"/>
                            </p:stCondLst>
                            <p:childTnLst>
                              <p:par>
                                <p:cTn id="29" presetID="10" presetClass="entr" presetSubtype="0" fill="hold" grpId="0" nodeType="afterEffect">
                                  <p:stCondLst>
                                    <p:cond delay="750"/>
                                  </p:stCondLst>
                                  <p:iterate type="wd">
                                    <p:tmPct val="10000"/>
                                  </p:iterate>
                                  <p:childTnLst>
                                    <p:set>
                                      <p:cBhvr>
                                        <p:cTn id="30" dur="1" fill="hold">
                                          <p:stCondLst>
                                            <p:cond delay="0"/>
                                          </p:stCondLst>
                                        </p:cTn>
                                        <p:tgtEl>
                                          <p:spTgt spid="85"/>
                                        </p:tgtEl>
                                        <p:attrNameLst>
                                          <p:attrName>style.visibility</p:attrName>
                                        </p:attrNameLst>
                                      </p:cBhvr>
                                      <p:to>
                                        <p:strVal val="visible"/>
                                      </p:to>
                                    </p:set>
                                    <p:animEffect transition="in" filter="fade">
                                      <p:cBhvr>
                                        <p:cTn id="31" dur="500"/>
                                        <p:tgtEl>
                                          <p:spTgt spid="85"/>
                                        </p:tgtEl>
                                      </p:cBhvr>
                                    </p:animEffect>
                                  </p:childTnLst>
                                </p:cTn>
                              </p:par>
                            </p:childTnLst>
                          </p:cTn>
                        </p:par>
                        <p:par>
                          <p:cTn id="32" fill="hold">
                            <p:stCondLst>
                              <p:cond delay="11150"/>
                            </p:stCondLst>
                            <p:childTnLst>
                              <p:par>
                                <p:cTn id="33" presetID="21" presetClass="entr" presetSubtype="1" fill="hold" grpId="0"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wheel(1)">
                                      <p:cBhvr>
                                        <p:cTn id="35" dur="2000"/>
                                        <p:tgtEl>
                                          <p:spTgt spid="7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iterate type="wd">
                                    <p:tmPct val="10000"/>
                                  </p:iterate>
                                  <p:childTnLst>
                                    <p:set>
                                      <p:cBhvr>
                                        <p:cTn id="39" dur="1" fill="hold">
                                          <p:stCondLst>
                                            <p:cond delay="0"/>
                                          </p:stCondLst>
                                        </p:cTn>
                                        <p:tgtEl>
                                          <p:spTgt spid="52"/>
                                        </p:tgtEl>
                                        <p:attrNameLst>
                                          <p:attrName>style.visibility</p:attrName>
                                        </p:attrNameLst>
                                      </p:cBhvr>
                                      <p:to>
                                        <p:strVal val="visible"/>
                                      </p:to>
                                    </p:set>
                                    <p:animEffect transition="in" filter="fade">
                                      <p:cBhvr>
                                        <p:cTn id="40" dur="500"/>
                                        <p:tgtEl>
                                          <p:spTgt spid="52"/>
                                        </p:tgtEl>
                                      </p:cBhvr>
                                    </p:animEffect>
                                  </p:childTnLst>
                                </p:cTn>
                              </p:par>
                            </p:childTnLst>
                          </p:cTn>
                        </p:par>
                        <p:par>
                          <p:cTn id="41" fill="hold">
                            <p:stCondLst>
                              <p:cond delay="1500"/>
                            </p:stCondLst>
                            <p:childTnLst>
                              <p:par>
                                <p:cTn id="42" presetID="10" presetClass="entr" presetSubtype="0" fill="hold" grpId="0" nodeType="afterEffect">
                                  <p:stCondLst>
                                    <p:cond delay="750"/>
                                  </p:stCondLst>
                                  <p:iterate type="wd">
                                    <p:tmPct val="10000"/>
                                  </p:iterate>
                                  <p:childTnLst>
                                    <p:set>
                                      <p:cBhvr>
                                        <p:cTn id="43" dur="1" fill="hold">
                                          <p:stCondLst>
                                            <p:cond delay="0"/>
                                          </p:stCondLst>
                                        </p:cTn>
                                        <p:tgtEl>
                                          <p:spTgt spid="109"/>
                                        </p:tgtEl>
                                        <p:attrNameLst>
                                          <p:attrName>style.visibility</p:attrName>
                                        </p:attrNameLst>
                                      </p:cBhvr>
                                      <p:to>
                                        <p:strVal val="visible"/>
                                      </p:to>
                                    </p:set>
                                    <p:animEffect transition="in" filter="fade">
                                      <p:cBhvr>
                                        <p:cTn id="44"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64" grpId="0" animBg="1"/>
      <p:bldP spid="83" grpId="0" animBg="1"/>
      <p:bldP spid="85" grpId="0" animBg="1"/>
      <p:bldP spid="109" grpId="0" animBg="1"/>
      <p:bldP spid="5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748464" cy="822339"/>
          </a:xfrm>
        </p:spPr>
        <p:txBody>
          <a:bodyPr>
            <a:normAutofit fontScale="90000"/>
          </a:bodyPr>
          <a:lstStyle/>
          <a:p>
            <a:r>
              <a:rPr lang="fr-FR" dirty="0" smtClean="0"/>
              <a:t>GÉNÉRATEURS en parallèle…</a:t>
            </a:r>
            <a:endParaRPr lang="fr-FR" dirty="0"/>
          </a:p>
        </p:txBody>
      </p:sp>
      <p:sp>
        <p:nvSpPr>
          <p:cNvPr id="3" name="Espace réservé du contenu 2"/>
          <p:cNvSpPr>
            <a:spLocks noGrp="1"/>
          </p:cNvSpPr>
          <p:nvPr>
            <p:ph idx="1"/>
          </p:nvPr>
        </p:nvSpPr>
        <p:spPr>
          <a:xfrm>
            <a:off x="15567" y="980728"/>
            <a:ext cx="9128433" cy="2520280"/>
          </a:xfrm>
          <a:solidFill>
            <a:schemeClr val="accent1">
              <a:alpha val="1000"/>
            </a:schemeClr>
          </a:solidFill>
        </p:spPr>
        <p:txBody>
          <a:bodyPr>
            <a:noAutofit/>
          </a:bodyPr>
          <a:lstStyle/>
          <a:p>
            <a:pPr marL="0" indent="0" algn="ctr">
              <a:buNone/>
            </a:pPr>
            <a:r>
              <a:rPr lang="fr-FR" sz="1900" dirty="0" smtClean="0"/>
              <a:t>Quand des générateurs sont raccordés en parallèle, celui qui à la tension la plus élevée sera générateur les autres seront récepteur ou générateur en fonction des autres composants du circuit. Les résistances de défaut (internes) de chaque générateur limitent le courant dans le circuit.</a:t>
            </a:r>
          </a:p>
          <a:p>
            <a:pPr marL="0" indent="0" algn="ctr">
              <a:buNone/>
            </a:pPr>
            <a:r>
              <a:rPr lang="fr-FR" sz="1900" dirty="0" smtClean="0"/>
              <a:t>Pour deux générateurs, ils seront dits en parallèle si </a:t>
            </a:r>
            <a:r>
              <a:rPr lang="fr-FR" sz="1900" dirty="0"/>
              <a:t>un récepteur </a:t>
            </a:r>
            <a:r>
              <a:rPr lang="fr-FR" sz="1900" dirty="0" smtClean="0"/>
              <a:t>est raccordé à leurs bornes, ou si ils sont « vus » entre deux points précis. Sinon ils seront dits « en série ».</a:t>
            </a:r>
            <a:endParaRPr lang="fr-FR" sz="1900" dirty="0"/>
          </a:p>
        </p:txBody>
      </p:sp>
      <p:sp>
        <p:nvSpPr>
          <p:cNvPr id="73" name="Rectangle 72"/>
          <p:cNvSpPr/>
          <p:nvPr/>
        </p:nvSpPr>
        <p:spPr>
          <a:xfrm rot="5400000" flipV="1">
            <a:off x="4600350" y="4300275"/>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2" name="Connecteur droit 81"/>
          <p:cNvCxnSpPr/>
          <p:nvPr/>
        </p:nvCxnSpPr>
        <p:spPr>
          <a:xfrm rot="5400000" flipV="1">
            <a:off x="4637060" y="505902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Espace réservé du contenu 2"/>
          <p:cNvSpPr txBox="1">
            <a:spLocks/>
          </p:cNvSpPr>
          <p:nvPr/>
        </p:nvSpPr>
        <p:spPr>
          <a:xfrm>
            <a:off x="6925697" y="4031572"/>
            <a:ext cx="2283311" cy="198971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Générateurs avec leur résistance interne</a:t>
            </a:r>
          </a:p>
          <a:p>
            <a:pPr marL="0" indent="0" algn="ctr">
              <a:buFont typeface="Arial" panose="020B0604020202020204" pitchFamily="34" charset="0"/>
              <a:buNone/>
            </a:pPr>
            <a:r>
              <a:rPr lang="fr-FR" sz="1900" dirty="0" smtClean="0"/>
              <a:t>  en parallèle (ou dérivation)</a:t>
            </a:r>
            <a:endParaRPr lang="fr-FR" sz="1900" dirty="0"/>
          </a:p>
        </p:txBody>
      </p:sp>
      <p:grpSp>
        <p:nvGrpSpPr>
          <p:cNvPr id="9" name="Groupe 8"/>
          <p:cNvGrpSpPr/>
          <p:nvPr/>
        </p:nvGrpSpPr>
        <p:grpSpPr>
          <a:xfrm>
            <a:off x="6328463" y="5451647"/>
            <a:ext cx="597234" cy="597234"/>
            <a:chOff x="6400473" y="5085184"/>
            <a:chExt cx="597234" cy="597234"/>
          </a:xfrm>
        </p:grpSpPr>
        <p:sp>
          <p:nvSpPr>
            <p:cNvPr id="5" name="Ellipse 4"/>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p:cNvCxnSpPr>
              <a:stCxn id="5" idx="4"/>
              <a:endCxn id="5"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e 7"/>
          <p:cNvGrpSpPr/>
          <p:nvPr/>
        </p:nvGrpSpPr>
        <p:grpSpPr>
          <a:xfrm>
            <a:off x="5598584" y="5451647"/>
            <a:ext cx="597234" cy="597234"/>
            <a:chOff x="6552873" y="5237584"/>
            <a:chExt cx="597234" cy="597234"/>
          </a:xfrm>
        </p:grpSpPr>
        <p:sp>
          <p:nvSpPr>
            <p:cNvPr id="19" name="Ellipse 18"/>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 name="Connecteur droit avec flèche 19"/>
            <p:cNvCxnSpPr>
              <a:stCxn id="19" idx="4"/>
              <a:endCxn id="19"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3" name="Groupe 22"/>
          <p:cNvGrpSpPr/>
          <p:nvPr/>
        </p:nvGrpSpPr>
        <p:grpSpPr>
          <a:xfrm>
            <a:off x="4815405" y="5451647"/>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nvSpPr>
        <p:spPr>
          <a:xfrm>
            <a:off x="4935966" y="42096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nvSpPr>
        <p:spPr>
          <a:xfrm>
            <a:off x="5719145" y="42096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a:off x="6449024" y="42096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4499992" y="50678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Rectangle 32"/>
          <p:cNvSpPr/>
          <p:nvPr/>
        </p:nvSpPr>
        <p:spPr>
          <a:xfrm>
            <a:off x="5299974" y="50678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Rectangle 33"/>
          <p:cNvSpPr/>
          <p:nvPr/>
        </p:nvSpPr>
        <p:spPr>
          <a:xfrm>
            <a:off x="6046200" y="50678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Rectangle 72"/>
          <p:cNvSpPr/>
          <p:nvPr/>
        </p:nvSpPr>
        <p:spPr>
          <a:xfrm rot="5400000" flipV="1">
            <a:off x="274971" y="4728595"/>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nvGrpSpPr>
        <p:grpSpPr>
          <a:xfrm>
            <a:off x="1638144" y="5515027"/>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nvGrpSpPr>
        <p:grpSpPr>
          <a:xfrm>
            <a:off x="854965" y="5515027"/>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539552" y="513118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1339534" y="513118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nvSpPr>
        <p:spPr>
          <a:xfrm>
            <a:off x="1470671" y="376558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1479076" y="629682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1153582"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nvSpPr>
        <p:spPr>
          <a:xfrm>
            <a:off x="1172061" y="632459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nvSpPr>
        <p:spPr>
          <a:xfrm>
            <a:off x="2263443" y="4178272"/>
            <a:ext cx="2283311" cy="198971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Entre les points A et B les deux générateurs sont vus en parallèle</a:t>
            </a:r>
            <a:endParaRPr lang="fr-FR" sz="1900" dirty="0"/>
          </a:p>
        </p:txBody>
      </p:sp>
    </p:spTree>
    <p:extLst>
      <p:ext uri="{BB962C8B-B14F-4D97-AF65-F5344CB8AC3E}">
        <p14:creationId xmlns:p14="http://schemas.microsoft.com/office/powerpoint/2010/main" val="422762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6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50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childTnLst>
                          </p:cTn>
                        </p:par>
                        <p:par>
                          <p:cTn id="25" fill="hold">
                            <p:stCondLst>
                              <p:cond delay="500"/>
                            </p:stCondLst>
                            <p:childTnLst>
                              <p:par>
                                <p:cTn id="26" presetID="10" presetClass="entr" presetSubtype="0" fill="hold" grpId="0" nodeType="afterEffect">
                                  <p:stCondLst>
                                    <p:cond delay="50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500"/>
                                        <p:tgtEl>
                                          <p:spTgt spid="54"/>
                                        </p:tgtEl>
                                      </p:cBhvr>
                                    </p:animEffect>
                                  </p:childTnLst>
                                </p:cTn>
                              </p:par>
                            </p:childTnLst>
                          </p:cTn>
                        </p:par>
                        <p:par>
                          <p:cTn id="29" fill="hold">
                            <p:stCondLst>
                              <p:cond delay="1500"/>
                            </p:stCondLst>
                            <p:childTnLst>
                              <p:par>
                                <p:cTn id="30" presetID="10" presetClass="entr" presetSubtype="0" fill="hold" grpId="0" nodeType="afterEffect">
                                  <p:stCondLst>
                                    <p:cond delay="50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500"/>
                                        <p:tgtEl>
                                          <p:spTgt spid="50"/>
                                        </p:tgtEl>
                                      </p:cBhvr>
                                    </p:animEffect>
                                  </p:childTnLst>
                                </p:cTn>
                              </p:par>
                            </p:childTnLst>
                          </p:cTn>
                        </p:par>
                        <p:par>
                          <p:cTn id="33" fill="hold">
                            <p:stCondLst>
                              <p:cond delay="2500"/>
                            </p:stCondLst>
                            <p:childTnLst>
                              <p:par>
                                <p:cTn id="34" presetID="10" presetClass="entr" presetSubtype="0" fill="hold" nodeType="afterEffect">
                                  <p:stCondLst>
                                    <p:cond delay="50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500"/>
                                        <p:tgtEl>
                                          <p:spTgt spid="42"/>
                                        </p:tgtEl>
                                      </p:cBhvr>
                                    </p:animEffect>
                                  </p:childTnLst>
                                </p:cTn>
                              </p:par>
                            </p:childTnLst>
                          </p:cTn>
                        </p:par>
                        <p:par>
                          <p:cTn id="37" fill="hold">
                            <p:stCondLst>
                              <p:cond delay="3500"/>
                            </p:stCondLst>
                            <p:childTnLst>
                              <p:par>
                                <p:cTn id="38" presetID="10" presetClass="entr" presetSubtype="0" fill="hold" grpId="0" nodeType="afterEffect">
                                  <p:stCondLst>
                                    <p:cond delay="500"/>
                                  </p:stCondLst>
                                  <p:childTnLst>
                                    <p:set>
                                      <p:cBhvr>
                                        <p:cTn id="39" dur="1" fill="hold">
                                          <p:stCondLst>
                                            <p:cond delay="0"/>
                                          </p:stCondLst>
                                        </p:cTn>
                                        <p:tgtEl>
                                          <p:spTgt spid="56"/>
                                        </p:tgtEl>
                                        <p:attrNameLst>
                                          <p:attrName>style.visibility</p:attrName>
                                        </p:attrNameLst>
                                      </p:cBhvr>
                                      <p:to>
                                        <p:strVal val="visible"/>
                                      </p:to>
                                    </p:set>
                                    <p:animEffect transition="in" filter="fade">
                                      <p:cBhvr>
                                        <p:cTn id="40" dur="500"/>
                                        <p:tgtEl>
                                          <p:spTgt spid="56"/>
                                        </p:tgtEl>
                                      </p:cBhvr>
                                    </p:animEffect>
                                  </p:childTnLst>
                                </p:cTn>
                              </p:par>
                            </p:childTnLst>
                          </p:cTn>
                        </p:par>
                        <p:par>
                          <p:cTn id="41" fill="hold">
                            <p:stCondLst>
                              <p:cond delay="4500"/>
                            </p:stCondLst>
                            <p:childTnLst>
                              <p:par>
                                <p:cTn id="42" presetID="10" presetClass="entr" presetSubtype="0" fill="hold" grpId="0" nodeType="afterEffect">
                                  <p:stCondLst>
                                    <p:cond delay="500"/>
                                  </p:stCondLst>
                                  <p:childTnLst>
                                    <p:set>
                                      <p:cBhvr>
                                        <p:cTn id="43" dur="1" fill="hold">
                                          <p:stCondLst>
                                            <p:cond delay="0"/>
                                          </p:stCondLst>
                                        </p:cTn>
                                        <p:tgtEl>
                                          <p:spTgt spid="51"/>
                                        </p:tgtEl>
                                        <p:attrNameLst>
                                          <p:attrName>style.visibility</p:attrName>
                                        </p:attrNameLst>
                                      </p:cBhvr>
                                      <p:to>
                                        <p:strVal val="visible"/>
                                      </p:to>
                                    </p:set>
                                    <p:animEffect transition="in" filter="fade">
                                      <p:cBhvr>
                                        <p:cTn id="44" dur="500"/>
                                        <p:tgtEl>
                                          <p:spTgt spid="51"/>
                                        </p:tgtEl>
                                      </p:cBhvr>
                                    </p:animEffect>
                                  </p:childTnLst>
                                </p:cTn>
                              </p:par>
                            </p:childTnLst>
                          </p:cTn>
                        </p:par>
                        <p:par>
                          <p:cTn id="45" fill="hold">
                            <p:stCondLst>
                              <p:cond delay="5500"/>
                            </p:stCondLst>
                            <p:childTnLst>
                              <p:par>
                                <p:cTn id="46" presetID="21" presetClass="entr" presetSubtype="1" fill="hold" grpId="0" nodeType="afterEffect">
                                  <p:stCondLst>
                                    <p:cond delay="500"/>
                                  </p:stCondLst>
                                  <p:childTnLst>
                                    <p:set>
                                      <p:cBhvr>
                                        <p:cTn id="47" dur="1" fill="hold">
                                          <p:stCondLst>
                                            <p:cond delay="0"/>
                                          </p:stCondLst>
                                        </p:cTn>
                                        <p:tgtEl>
                                          <p:spTgt spid="35"/>
                                        </p:tgtEl>
                                        <p:attrNameLst>
                                          <p:attrName>style.visibility</p:attrName>
                                        </p:attrNameLst>
                                      </p:cBhvr>
                                      <p:to>
                                        <p:strVal val="visible"/>
                                      </p:to>
                                    </p:set>
                                    <p:animEffect transition="in" filter="wheel(1)">
                                      <p:cBhvr>
                                        <p:cTn id="48" dur="2000"/>
                                        <p:tgtEl>
                                          <p:spTgt spid="35"/>
                                        </p:tgtEl>
                                      </p:cBhvr>
                                    </p:animEffect>
                                  </p:childTnLst>
                                </p:cTn>
                              </p:par>
                            </p:childTnLst>
                          </p:cTn>
                        </p:par>
                        <p:par>
                          <p:cTn id="49" fill="hold">
                            <p:stCondLst>
                              <p:cond delay="8000"/>
                            </p:stCondLst>
                            <p:childTnLst>
                              <p:par>
                                <p:cTn id="50" presetID="10" presetClass="entr" presetSubtype="0" fill="hold" grpId="0" nodeType="afterEffect">
                                  <p:stCondLst>
                                    <p:cond delay="50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par>
                          <p:cTn id="53" fill="hold">
                            <p:stCondLst>
                              <p:cond delay="9000"/>
                            </p:stCondLst>
                            <p:childTnLst>
                              <p:par>
                                <p:cTn id="54" presetID="10" presetClass="entr" presetSubtype="0" fill="hold" grpId="0" nodeType="afterEffect">
                                  <p:stCondLst>
                                    <p:cond delay="50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500"/>
                                        <p:tgtEl>
                                          <p:spTgt spid="60"/>
                                        </p:tgtEl>
                                      </p:cBhvr>
                                    </p:animEffect>
                                  </p:childTnLst>
                                </p:cTn>
                              </p:par>
                            </p:childTnLst>
                          </p:cTn>
                        </p:par>
                        <p:par>
                          <p:cTn id="57" fill="hold">
                            <p:stCondLst>
                              <p:cond delay="10000"/>
                            </p:stCondLst>
                            <p:childTnLst>
                              <p:par>
                                <p:cTn id="58" presetID="10" presetClass="entr" presetSubtype="0" fill="hold" grpId="0" nodeType="afterEffect">
                                  <p:stCondLst>
                                    <p:cond delay="50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childTnLst>
                          </p:cTn>
                        </p:par>
                        <p:par>
                          <p:cTn id="61" fill="hold">
                            <p:stCondLst>
                              <p:cond delay="11000"/>
                            </p:stCondLst>
                            <p:childTnLst>
                              <p:par>
                                <p:cTn id="62" presetID="10" presetClass="entr" presetSubtype="0" fill="hold" grpId="0" nodeType="afterEffect">
                                  <p:stCondLst>
                                    <p:cond delay="500"/>
                                  </p:stCondLst>
                                  <p:childTnLst>
                                    <p:set>
                                      <p:cBhvr>
                                        <p:cTn id="63" dur="1" fill="hold">
                                          <p:stCondLst>
                                            <p:cond delay="0"/>
                                          </p:stCondLst>
                                        </p:cTn>
                                        <p:tgtEl>
                                          <p:spTgt spid="61"/>
                                        </p:tgtEl>
                                        <p:attrNameLst>
                                          <p:attrName>style.visibility</p:attrName>
                                        </p:attrNameLst>
                                      </p:cBhvr>
                                      <p:to>
                                        <p:strVal val="visible"/>
                                      </p:to>
                                    </p:set>
                                    <p:animEffect transition="in" filter="fade">
                                      <p:cBhvr>
                                        <p:cTn id="64" dur="500"/>
                                        <p:tgtEl>
                                          <p:spTgt spid="61"/>
                                        </p:tgtEl>
                                      </p:cBhvr>
                                    </p:animEffect>
                                  </p:childTnLst>
                                </p:cTn>
                              </p:par>
                            </p:childTnLst>
                          </p:cTn>
                        </p:par>
                        <p:par>
                          <p:cTn id="65" fill="hold">
                            <p:stCondLst>
                              <p:cond delay="12000"/>
                            </p:stCondLst>
                            <p:childTnLst>
                              <p:par>
                                <p:cTn id="66" presetID="10" presetClass="entr" presetSubtype="0" fill="hold" grpId="0" nodeType="afterEffect">
                                  <p:stCondLst>
                                    <p:cond delay="500"/>
                                  </p:stCondLst>
                                  <p:childTnLst>
                                    <p:set>
                                      <p:cBhvr>
                                        <p:cTn id="67" dur="1" fill="hold">
                                          <p:stCondLst>
                                            <p:cond delay="0"/>
                                          </p:stCondLst>
                                        </p:cTn>
                                        <p:tgtEl>
                                          <p:spTgt spid="63"/>
                                        </p:tgtEl>
                                        <p:attrNameLst>
                                          <p:attrName>style.visibility</p:attrName>
                                        </p:attrNameLst>
                                      </p:cBhvr>
                                      <p:to>
                                        <p:strVal val="visible"/>
                                      </p:to>
                                    </p:set>
                                    <p:animEffect transition="in" filter="fade">
                                      <p:cBhvr>
                                        <p:cTn id="68" dur="500"/>
                                        <p:tgtEl>
                                          <p:spTgt spid="63"/>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childTnLst>
                                </p:cTn>
                              </p:par>
                            </p:childTnLst>
                          </p:cTn>
                        </p:par>
                        <p:par>
                          <p:cTn id="74" fill="hold">
                            <p:stCondLst>
                              <p:cond delay="500"/>
                            </p:stCondLst>
                            <p:childTnLst>
                              <p:par>
                                <p:cTn id="75" presetID="10" presetClass="entr" presetSubtype="0" fill="hold" grpId="0" nodeType="afterEffect">
                                  <p:stCondLst>
                                    <p:cond delay="50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500"/>
                                        <p:tgtEl>
                                          <p:spTgt spid="32"/>
                                        </p:tgtEl>
                                      </p:cBhvr>
                                    </p:animEffect>
                                  </p:childTnLst>
                                </p:cTn>
                              </p:par>
                            </p:childTnLst>
                          </p:cTn>
                        </p:par>
                        <p:par>
                          <p:cTn id="78" fill="hold">
                            <p:stCondLst>
                              <p:cond delay="1500"/>
                            </p:stCondLst>
                            <p:childTnLst>
                              <p:par>
                                <p:cTn id="79" presetID="10" presetClass="entr" presetSubtype="0" fill="hold" grpId="0" nodeType="afterEffect">
                                  <p:stCondLst>
                                    <p:cond delay="500"/>
                                  </p:stCondLst>
                                  <p:childTnLst>
                                    <p:set>
                                      <p:cBhvr>
                                        <p:cTn id="80" dur="1" fill="hold">
                                          <p:stCondLst>
                                            <p:cond delay="0"/>
                                          </p:stCondLst>
                                        </p:cTn>
                                        <p:tgtEl>
                                          <p:spTgt spid="11"/>
                                        </p:tgtEl>
                                        <p:attrNameLst>
                                          <p:attrName>style.visibility</p:attrName>
                                        </p:attrNameLst>
                                      </p:cBhvr>
                                      <p:to>
                                        <p:strVal val="visible"/>
                                      </p:to>
                                    </p:set>
                                    <p:animEffect transition="in" filter="fade">
                                      <p:cBhvr>
                                        <p:cTn id="81" dur="500"/>
                                        <p:tgtEl>
                                          <p:spTgt spid="11"/>
                                        </p:tgtEl>
                                      </p:cBhvr>
                                    </p:animEffect>
                                  </p:childTnLst>
                                </p:cTn>
                              </p:par>
                            </p:childTnLst>
                          </p:cTn>
                        </p:par>
                        <p:par>
                          <p:cTn id="82" fill="hold">
                            <p:stCondLst>
                              <p:cond delay="2500"/>
                            </p:stCondLst>
                            <p:childTnLst>
                              <p:par>
                                <p:cTn id="83" presetID="10" presetClass="entr" presetSubtype="0" fill="hold" nodeType="afterEffect">
                                  <p:stCondLst>
                                    <p:cond delay="500"/>
                                  </p:stCondLst>
                                  <p:childTnLst>
                                    <p:set>
                                      <p:cBhvr>
                                        <p:cTn id="84" dur="1" fill="hold">
                                          <p:stCondLst>
                                            <p:cond delay="0"/>
                                          </p:stCondLst>
                                        </p:cTn>
                                        <p:tgtEl>
                                          <p:spTgt spid="8"/>
                                        </p:tgtEl>
                                        <p:attrNameLst>
                                          <p:attrName>style.visibility</p:attrName>
                                        </p:attrNameLst>
                                      </p:cBhvr>
                                      <p:to>
                                        <p:strVal val="visible"/>
                                      </p:to>
                                    </p:set>
                                    <p:animEffect transition="in" filter="fade">
                                      <p:cBhvr>
                                        <p:cTn id="85" dur="500"/>
                                        <p:tgtEl>
                                          <p:spTgt spid="8"/>
                                        </p:tgtEl>
                                      </p:cBhvr>
                                    </p:animEffect>
                                  </p:childTnLst>
                                </p:cTn>
                              </p:par>
                            </p:childTnLst>
                          </p:cTn>
                        </p:par>
                        <p:par>
                          <p:cTn id="86" fill="hold">
                            <p:stCondLst>
                              <p:cond delay="3500"/>
                            </p:stCondLst>
                            <p:childTnLst>
                              <p:par>
                                <p:cTn id="87" presetID="10" presetClass="entr" presetSubtype="0" fill="hold" grpId="0" nodeType="afterEffect">
                                  <p:stCondLst>
                                    <p:cond delay="500"/>
                                  </p:stCondLst>
                                  <p:childTnLst>
                                    <p:set>
                                      <p:cBhvr>
                                        <p:cTn id="88" dur="1" fill="hold">
                                          <p:stCondLst>
                                            <p:cond delay="0"/>
                                          </p:stCondLst>
                                        </p:cTn>
                                        <p:tgtEl>
                                          <p:spTgt spid="33"/>
                                        </p:tgtEl>
                                        <p:attrNameLst>
                                          <p:attrName>style.visibility</p:attrName>
                                        </p:attrNameLst>
                                      </p:cBhvr>
                                      <p:to>
                                        <p:strVal val="visible"/>
                                      </p:to>
                                    </p:set>
                                    <p:animEffect transition="in" filter="fade">
                                      <p:cBhvr>
                                        <p:cTn id="89" dur="500"/>
                                        <p:tgtEl>
                                          <p:spTgt spid="33"/>
                                        </p:tgtEl>
                                      </p:cBhvr>
                                    </p:animEffect>
                                  </p:childTnLst>
                                </p:cTn>
                              </p:par>
                            </p:childTnLst>
                          </p:cTn>
                        </p:par>
                        <p:par>
                          <p:cTn id="90" fill="hold">
                            <p:stCondLst>
                              <p:cond delay="4500"/>
                            </p:stCondLst>
                            <p:childTnLst>
                              <p:par>
                                <p:cTn id="91" presetID="10" presetClass="entr" presetSubtype="0" fill="hold" grpId="0" nodeType="afterEffect">
                                  <p:stCondLst>
                                    <p:cond delay="500"/>
                                  </p:stCondLst>
                                  <p:childTnLst>
                                    <p:set>
                                      <p:cBhvr>
                                        <p:cTn id="92" dur="1" fill="hold">
                                          <p:stCondLst>
                                            <p:cond delay="0"/>
                                          </p:stCondLst>
                                        </p:cTn>
                                        <p:tgtEl>
                                          <p:spTgt spid="30"/>
                                        </p:tgtEl>
                                        <p:attrNameLst>
                                          <p:attrName>style.visibility</p:attrName>
                                        </p:attrNameLst>
                                      </p:cBhvr>
                                      <p:to>
                                        <p:strVal val="visible"/>
                                      </p:to>
                                    </p:set>
                                    <p:animEffect transition="in" filter="fade">
                                      <p:cBhvr>
                                        <p:cTn id="93" dur="500"/>
                                        <p:tgtEl>
                                          <p:spTgt spid="30"/>
                                        </p:tgtEl>
                                      </p:cBhvr>
                                    </p:animEffect>
                                  </p:childTnLst>
                                </p:cTn>
                              </p:par>
                            </p:childTnLst>
                          </p:cTn>
                        </p:par>
                        <p:par>
                          <p:cTn id="94" fill="hold">
                            <p:stCondLst>
                              <p:cond delay="5500"/>
                            </p:stCondLst>
                            <p:childTnLst>
                              <p:par>
                                <p:cTn id="95" presetID="10" presetClass="entr" presetSubtype="0" fill="hold" nodeType="afterEffect">
                                  <p:stCondLst>
                                    <p:cond delay="500"/>
                                  </p:stCondLst>
                                  <p:childTnLst>
                                    <p:set>
                                      <p:cBhvr>
                                        <p:cTn id="96" dur="1" fill="hold">
                                          <p:stCondLst>
                                            <p:cond delay="0"/>
                                          </p:stCondLst>
                                        </p:cTn>
                                        <p:tgtEl>
                                          <p:spTgt spid="9"/>
                                        </p:tgtEl>
                                        <p:attrNameLst>
                                          <p:attrName>style.visibility</p:attrName>
                                        </p:attrNameLst>
                                      </p:cBhvr>
                                      <p:to>
                                        <p:strVal val="visible"/>
                                      </p:to>
                                    </p:set>
                                    <p:animEffect transition="in" filter="fade">
                                      <p:cBhvr>
                                        <p:cTn id="97" dur="500"/>
                                        <p:tgtEl>
                                          <p:spTgt spid="9"/>
                                        </p:tgtEl>
                                      </p:cBhvr>
                                    </p:animEffect>
                                  </p:childTnLst>
                                </p:cTn>
                              </p:par>
                            </p:childTnLst>
                          </p:cTn>
                        </p:par>
                        <p:par>
                          <p:cTn id="98" fill="hold">
                            <p:stCondLst>
                              <p:cond delay="6500"/>
                            </p:stCondLst>
                            <p:childTnLst>
                              <p:par>
                                <p:cTn id="99" presetID="10" presetClass="entr" presetSubtype="0" fill="hold" grpId="0" nodeType="afterEffect">
                                  <p:stCondLst>
                                    <p:cond delay="500"/>
                                  </p:stCondLst>
                                  <p:childTnLst>
                                    <p:set>
                                      <p:cBhvr>
                                        <p:cTn id="100" dur="1" fill="hold">
                                          <p:stCondLst>
                                            <p:cond delay="0"/>
                                          </p:stCondLst>
                                        </p:cTn>
                                        <p:tgtEl>
                                          <p:spTgt spid="34"/>
                                        </p:tgtEl>
                                        <p:attrNameLst>
                                          <p:attrName>style.visibility</p:attrName>
                                        </p:attrNameLst>
                                      </p:cBhvr>
                                      <p:to>
                                        <p:strVal val="visible"/>
                                      </p:to>
                                    </p:set>
                                    <p:animEffect transition="in" filter="fade">
                                      <p:cBhvr>
                                        <p:cTn id="101" dur="500"/>
                                        <p:tgtEl>
                                          <p:spTgt spid="34"/>
                                        </p:tgtEl>
                                      </p:cBhvr>
                                    </p:animEffect>
                                  </p:childTnLst>
                                </p:cTn>
                              </p:par>
                            </p:childTnLst>
                          </p:cTn>
                        </p:par>
                        <p:par>
                          <p:cTn id="102" fill="hold">
                            <p:stCondLst>
                              <p:cond delay="7500"/>
                            </p:stCondLst>
                            <p:childTnLst>
                              <p:par>
                                <p:cTn id="103" presetID="10" presetClass="entr" presetSubtype="0" fill="hold" grpId="0" nodeType="afterEffect">
                                  <p:stCondLst>
                                    <p:cond delay="500"/>
                                  </p:stCondLst>
                                  <p:childTnLst>
                                    <p:set>
                                      <p:cBhvr>
                                        <p:cTn id="104" dur="1" fill="hold">
                                          <p:stCondLst>
                                            <p:cond delay="0"/>
                                          </p:stCondLst>
                                        </p:cTn>
                                        <p:tgtEl>
                                          <p:spTgt spid="31"/>
                                        </p:tgtEl>
                                        <p:attrNameLst>
                                          <p:attrName>style.visibility</p:attrName>
                                        </p:attrNameLst>
                                      </p:cBhvr>
                                      <p:to>
                                        <p:strVal val="visible"/>
                                      </p:to>
                                    </p:set>
                                    <p:animEffect transition="in" filter="fade">
                                      <p:cBhvr>
                                        <p:cTn id="105" dur="500"/>
                                        <p:tgtEl>
                                          <p:spTgt spid="31"/>
                                        </p:tgtEl>
                                      </p:cBhvr>
                                    </p:animEffect>
                                  </p:childTnLst>
                                </p:cTn>
                              </p:par>
                            </p:childTnLst>
                          </p:cTn>
                        </p:par>
                        <p:par>
                          <p:cTn id="106" fill="hold">
                            <p:stCondLst>
                              <p:cond delay="8500"/>
                            </p:stCondLst>
                            <p:childTnLst>
                              <p:par>
                                <p:cTn id="107" presetID="21" presetClass="entr" presetSubtype="1" fill="hold" grpId="0" nodeType="afterEffect">
                                  <p:stCondLst>
                                    <p:cond delay="500"/>
                                  </p:stCondLst>
                                  <p:childTnLst>
                                    <p:set>
                                      <p:cBhvr>
                                        <p:cTn id="108" dur="1" fill="hold">
                                          <p:stCondLst>
                                            <p:cond delay="0"/>
                                          </p:stCondLst>
                                        </p:cTn>
                                        <p:tgtEl>
                                          <p:spTgt spid="73"/>
                                        </p:tgtEl>
                                        <p:attrNameLst>
                                          <p:attrName>style.visibility</p:attrName>
                                        </p:attrNameLst>
                                      </p:cBhvr>
                                      <p:to>
                                        <p:strVal val="visible"/>
                                      </p:to>
                                    </p:set>
                                    <p:animEffect transition="in" filter="wheel(1)">
                                      <p:cBhvr>
                                        <p:cTn id="109" dur="2000"/>
                                        <p:tgtEl>
                                          <p:spTgt spid="73"/>
                                        </p:tgtEl>
                                      </p:cBhvr>
                                    </p:animEffect>
                                  </p:childTnLst>
                                </p:cTn>
                              </p:par>
                            </p:childTnLst>
                          </p:cTn>
                        </p:par>
                        <p:par>
                          <p:cTn id="110" fill="hold">
                            <p:stCondLst>
                              <p:cond delay="11000"/>
                            </p:stCondLst>
                            <p:childTnLst>
                              <p:par>
                                <p:cTn id="111" presetID="22" presetClass="entr" presetSubtype="1" fill="hold" nodeType="afterEffect">
                                  <p:stCondLst>
                                    <p:cond delay="0"/>
                                  </p:stCondLst>
                                  <p:childTnLst>
                                    <p:set>
                                      <p:cBhvr>
                                        <p:cTn id="112" dur="1" fill="hold">
                                          <p:stCondLst>
                                            <p:cond delay="0"/>
                                          </p:stCondLst>
                                        </p:cTn>
                                        <p:tgtEl>
                                          <p:spTgt spid="82"/>
                                        </p:tgtEl>
                                        <p:attrNameLst>
                                          <p:attrName>style.visibility</p:attrName>
                                        </p:attrNameLst>
                                      </p:cBhvr>
                                      <p:to>
                                        <p:strVal val="visible"/>
                                      </p:to>
                                    </p:set>
                                    <p:animEffect transition="in" filter="wipe(up)">
                                      <p:cBhvr>
                                        <p:cTn id="113" dur="500"/>
                                        <p:tgtEl>
                                          <p:spTgt spid="82"/>
                                        </p:tgtEl>
                                      </p:cBhvr>
                                    </p:animEffect>
                                  </p:childTnLst>
                                </p:cTn>
                              </p:par>
                            </p:childTnLst>
                          </p:cTn>
                        </p:par>
                        <p:par>
                          <p:cTn id="114" fill="hold">
                            <p:stCondLst>
                              <p:cond delay="11500"/>
                            </p:stCondLst>
                            <p:childTnLst>
                              <p:par>
                                <p:cTn id="115" presetID="10" presetClass="entr" presetSubtype="0" fill="hold" grpId="0" nodeType="afterEffect">
                                  <p:stCondLst>
                                    <p:cond delay="750"/>
                                  </p:stCondLst>
                                  <p:iterate type="wd">
                                    <p:tmPct val="10000"/>
                                  </p:iterate>
                                  <p:childTnLst>
                                    <p:set>
                                      <p:cBhvr>
                                        <p:cTn id="116" dur="1" fill="hold">
                                          <p:stCondLst>
                                            <p:cond delay="0"/>
                                          </p:stCondLst>
                                        </p:cTn>
                                        <p:tgtEl>
                                          <p:spTgt spid="109"/>
                                        </p:tgtEl>
                                        <p:attrNameLst>
                                          <p:attrName>style.visibility</p:attrName>
                                        </p:attrNameLst>
                                      </p:cBhvr>
                                      <p:to>
                                        <p:strVal val="visible"/>
                                      </p:to>
                                    </p:set>
                                    <p:animEffect transition="in" filter="fade">
                                      <p:cBhvr>
                                        <p:cTn id="117"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109" grpId="0"/>
      <p:bldP spid="11" grpId="0" animBg="1"/>
      <p:bldP spid="30" grpId="0" animBg="1"/>
      <p:bldP spid="31" grpId="0" animBg="1"/>
      <p:bldP spid="32" grpId="0"/>
      <p:bldP spid="33" grpId="0"/>
      <p:bldP spid="34" grpId="0"/>
      <p:bldP spid="35" grpId="0" animBg="1"/>
      <p:bldP spid="50" grpId="0" animBg="1"/>
      <p:bldP spid="51" grpId="0" animBg="1"/>
      <p:bldP spid="54" grpId="0"/>
      <p:bldP spid="56" grpId="0"/>
      <p:bldP spid="13" grpId="0" animBg="1"/>
      <p:bldP spid="59" grpId="0" animBg="1"/>
      <p:bldP spid="60" grpId="0"/>
      <p:bldP spid="61" grpId="0"/>
      <p:bldP spid="6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229600" cy="822339"/>
          </a:xfrm>
        </p:spPr>
        <p:txBody>
          <a:bodyPr>
            <a:normAutofit/>
          </a:bodyPr>
          <a:lstStyle/>
          <a:p>
            <a:r>
              <a:rPr lang="fr-FR" dirty="0" smtClean="0"/>
              <a:t>Générateurs en série…</a:t>
            </a:r>
            <a:endParaRPr lang="fr-FR" dirty="0"/>
          </a:p>
        </p:txBody>
      </p:sp>
      <p:sp>
        <p:nvSpPr>
          <p:cNvPr id="3" name="Espace réservé du contenu 2"/>
          <p:cNvSpPr>
            <a:spLocks noGrp="1"/>
          </p:cNvSpPr>
          <p:nvPr>
            <p:ph idx="1"/>
          </p:nvPr>
        </p:nvSpPr>
        <p:spPr>
          <a:xfrm>
            <a:off x="81405" y="1049791"/>
            <a:ext cx="9144000" cy="1728192"/>
          </a:xfrm>
          <a:solidFill>
            <a:schemeClr val="bg2">
              <a:lumMod val="90000"/>
              <a:alpha val="0"/>
            </a:schemeClr>
          </a:solidFill>
        </p:spPr>
        <p:txBody>
          <a:bodyPr>
            <a:noAutofit/>
          </a:bodyPr>
          <a:lstStyle/>
          <a:p>
            <a:pPr marL="0" indent="0" algn="ctr">
              <a:buNone/>
            </a:pPr>
            <a:r>
              <a:rPr lang="fr-FR" sz="1900" dirty="0" smtClean="0"/>
              <a:t>Quand des générateurs sont raccordés en série ils sont parcourus par le même courant, la tension s’additionne, ou se soustraie suivant le sens du générateur, les résistances de défaut s’additionnent. Tout cela donne un générateur et une résistance interne équivalents à l’ensemble des générateurs en série.</a:t>
            </a:r>
          </a:p>
        </p:txBody>
      </p:sp>
      <p:sp>
        <p:nvSpPr>
          <p:cNvPr id="73" name="Rectangle 72"/>
          <p:cNvSpPr/>
          <p:nvPr/>
        </p:nvSpPr>
        <p:spPr>
          <a:xfrm rot="5400000" flipV="1">
            <a:off x="5818970" y="2774358"/>
            <a:ext cx="2520280" cy="324767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space réservé du contenu 2"/>
          <p:cNvSpPr txBox="1">
            <a:spLocks/>
          </p:cNvSpPr>
          <p:nvPr/>
        </p:nvSpPr>
        <p:spPr>
          <a:xfrm>
            <a:off x="5008574" y="6007158"/>
            <a:ext cx="4243946" cy="66220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Générateurs avec leurs résistances internes en série</a:t>
            </a:r>
            <a:endParaRPr lang="fr-FR" sz="1900" dirty="0"/>
          </a:p>
        </p:txBody>
      </p:sp>
      <p:sp useBgFill="1">
        <p:nvSpPr>
          <p:cNvPr id="45" name="Rectangle 44"/>
          <p:cNvSpPr/>
          <p:nvPr/>
        </p:nvSpPr>
        <p:spPr>
          <a:xfrm rot="5400000" flipV="1">
            <a:off x="4596205" y="3760212"/>
            <a:ext cx="2735176" cy="1224137"/>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Espace réservé du contenu 2"/>
          <p:cNvSpPr txBox="1">
            <a:spLocks/>
          </p:cNvSpPr>
          <p:nvPr/>
        </p:nvSpPr>
        <p:spPr>
          <a:xfrm>
            <a:off x="-109193" y="2924944"/>
            <a:ext cx="4681193" cy="1275817"/>
          </a:xfrm>
          <a:prstGeom prst="rect">
            <a:avLst/>
          </a:prstGeom>
          <a:solidFill>
            <a:schemeClr val="bg2">
              <a:lumMod val="90000"/>
              <a:alpha val="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calcule la résistance équivalente à un groupement en série en additionnant les résistances.</a:t>
            </a:r>
          </a:p>
          <a:p>
            <a:pPr marL="0" indent="0" algn="ctr">
              <a:buNone/>
            </a:pPr>
            <a:r>
              <a:rPr lang="fr-FR" sz="1900" dirty="0" smtClean="0"/>
              <a:t>r </a:t>
            </a:r>
            <a:r>
              <a:rPr lang="fr-FR" sz="1900" baseline="-25000" dirty="0" err="1" smtClean="0"/>
              <a:t>équ</a:t>
            </a:r>
            <a:r>
              <a:rPr lang="fr-FR" sz="1900" dirty="0" smtClean="0"/>
              <a:t>=r1</a:t>
            </a:r>
            <a:r>
              <a:rPr lang="fr-FR" sz="1800" dirty="0" smtClean="0"/>
              <a:t>+r2+r3</a:t>
            </a:r>
          </a:p>
          <a:p>
            <a:pPr marL="0" indent="0" algn="ctr">
              <a:buNone/>
            </a:pPr>
            <a:endParaRPr lang="fr-FR" sz="800" dirty="0" smtClean="0"/>
          </a:p>
          <a:p>
            <a:pPr marL="0" indent="0" algn="ctr">
              <a:buNone/>
            </a:pPr>
            <a:r>
              <a:rPr lang="fr-FR" sz="1800" dirty="0" smtClean="0"/>
              <a:t>On calcule la tension équivalente en additionnant les tensions des générateurs. Attention dans cet exemple E2 est en sens inverse:</a:t>
            </a:r>
          </a:p>
          <a:p>
            <a:pPr marL="0" indent="0" algn="ctr">
              <a:buNone/>
            </a:pPr>
            <a:r>
              <a:rPr lang="fr-FR" sz="1800" dirty="0" smtClean="0"/>
              <a:t>E </a:t>
            </a:r>
            <a:r>
              <a:rPr lang="fr-FR" sz="1800" baseline="-25000" dirty="0" err="1" smtClean="0"/>
              <a:t>équi</a:t>
            </a:r>
            <a:r>
              <a:rPr lang="fr-FR" sz="1800" baseline="-25000" dirty="0" smtClean="0"/>
              <a:t> </a:t>
            </a:r>
            <a:r>
              <a:rPr lang="fr-FR" sz="1800" dirty="0" smtClean="0"/>
              <a:t>= E</a:t>
            </a:r>
            <a:r>
              <a:rPr lang="fr-FR" sz="1800" baseline="-25000" dirty="0" smtClean="0"/>
              <a:t>1</a:t>
            </a:r>
            <a:r>
              <a:rPr lang="fr-FR" sz="1800" dirty="0" smtClean="0"/>
              <a:t>-E</a:t>
            </a:r>
            <a:r>
              <a:rPr lang="fr-FR" sz="1800" baseline="-25000" dirty="0" smtClean="0"/>
              <a:t>2</a:t>
            </a:r>
            <a:r>
              <a:rPr lang="fr-FR" sz="1800" dirty="0" smtClean="0"/>
              <a:t>+E</a:t>
            </a:r>
            <a:r>
              <a:rPr lang="fr-FR" sz="1800" baseline="-25000" dirty="0" smtClean="0"/>
              <a:t>3</a:t>
            </a:r>
            <a:endParaRPr lang="fr-FR" sz="1800" baseline="-25000" dirty="0"/>
          </a:p>
        </p:txBody>
      </p:sp>
      <p:grpSp>
        <p:nvGrpSpPr>
          <p:cNvPr id="11" name="Groupe 10"/>
          <p:cNvGrpSpPr/>
          <p:nvPr/>
        </p:nvGrpSpPr>
        <p:grpSpPr>
          <a:xfrm rot="5400000" flipH="1">
            <a:off x="7720926" y="5373216"/>
            <a:ext cx="597234" cy="597234"/>
            <a:chOff x="6400473" y="5085184"/>
            <a:chExt cx="597234" cy="597234"/>
          </a:xfrm>
        </p:grpSpPr>
        <p:sp>
          <p:nvSpPr>
            <p:cNvPr id="12" name="Ellipse 11"/>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avec flèche 12"/>
            <p:cNvCxnSpPr>
              <a:stCxn id="12" idx="4"/>
              <a:endCxn id="12"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4" name="Groupe 13"/>
          <p:cNvGrpSpPr/>
          <p:nvPr/>
        </p:nvGrpSpPr>
        <p:grpSpPr>
          <a:xfrm flipV="1">
            <a:off x="8404333" y="4796716"/>
            <a:ext cx="597234" cy="597234"/>
            <a:chOff x="6552873" y="5237584"/>
            <a:chExt cx="597234" cy="597234"/>
          </a:xfrm>
        </p:grpSpPr>
        <p:sp>
          <p:nvSpPr>
            <p:cNvPr id="15" name="Ellipse 14"/>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avec flèche 15"/>
            <p:cNvCxnSpPr>
              <a:stCxn id="15" idx="4"/>
              <a:endCxn id="15"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7" name="Groupe 16"/>
          <p:cNvGrpSpPr/>
          <p:nvPr/>
        </p:nvGrpSpPr>
        <p:grpSpPr>
          <a:xfrm rot="16200000" flipH="1">
            <a:off x="6843912" y="2839791"/>
            <a:ext cx="597234" cy="597234"/>
            <a:chOff x="6400473" y="5085184"/>
            <a:chExt cx="597234" cy="597234"/>
          </a:xfrm>
        </p:grpSpPr>
        <p:sp>
          <p:nvSpPr>
            <p:cNvPr id="18" name="Ellipse 1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avec flèche 18"/>
            <p:cNvCxnSpPr>
              <a:stCxn id="18" idx="4"/>
              <a:endCxn id="1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0" name="Rectangle 19"/>
          <p:cNvSpPr/>
          <p:nvPr/>
        </p:nvSpPr>
        <p:spPr>
          <a:xfrm rot="5400000">
            <a:off x="7972585" y="285002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1" name="Rectangle 20"/>
          <p:cNvSpPr/>
          <p:nvPr/>
        </p:nvSpPr>
        <p:spPr>
          <a:xfrm>
            <a:off x="8524894" y="355473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2" name="Rectangle 21"/>
          <p:cNvSpPr/>
          <p:nvPr/>
        </p:nvSpPr>
        <p:spPr>
          <a:xfrm rot="16200000">
            <a:off x="7052344" y="537030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Rectangle 22"/>
          <p:cNvSpPr/>
          <p:nvPr/>
        </p:nvSpPr>
        <p:spPr>
          <a:xfrm>
            <a:off x="6444208" y="25517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nvSpPr>
        <p:spPr>
          <a:xfrm>
            <a:off x="8105723" y="43651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6" name="Groupe 5"/>
          <p:cNvGrpSpPr/>
          <p:nvPr/>
        </p:nvGrpSpPr>
        <p:grpSpPr>
          <a:xfrm>
            <a:off x="4752019" y="3025396"/>
            <a:ext cx="1116125" cy="2779868"/>
            <a:chOff x="5095169" y="2960001"/>
            <a:chExt cx="1116125" cy="2779868"/>
          </a:xfrm>
        </p:grpSpPr>
        <p:cxnSp>
          <p:nvCxnSpPr>
            <p:cNvPr id="5" name="Connecteur droit 4"/>
            <p:cNvCxnSpPr/>
            <p:nvPr/>
          </p:nvCxnSpPr>
          <p:spPr>
            <a:xfrm>
              <a:off x="5351724" y="2960001"/>
              <a:ext cx="42062" cy="277986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275192" y="4471984"/>
              <a:ext cx="936102"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éq</a:t>
              </a:r>
              <a:r>
                <a:rPr lang="fr-FR" sz="1753"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u</a:t>
              </a:r>
              <a:endParaRPr lang="fr-FR" sz="1753"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26" name="Groupe 25"/>
            <p:cNvGrpSpPr/>
            <p:nvPr/>
          </p:nvGrpSpPr>
          <p:grpSpPr>
            <a:xfrm>
              <a:off x="5095169" y="4890144"/>
              <a:ext cx="597234" cy="597234"/>
              <a:chOff x="6552873" y="5237584"/>
              <a:chExt cx="597234" cy="597234"/>
            </a:xfrm>
          </p:grpSpPr>
          <p:sp>
            <p:nvSpPr>
              <p:cNvPr id="27" name="Ellipse 26"/>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8" name="Connecteur droit avec flèche 27"/>
              <p:cNvCxnSpPr>
                <a:stCxn id="27" idx="4"/>
                <a:endCxn id="27"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9" name="Rectangle 28"/>
            <p:cNvSpPr/>
            <p:nvPr/>
          </p:nvSpPr>
          <p:spPr>
            <a:xfrm flipV="1">
              <a:off x="5215730" y="3461311"/>
              <a:ext cx="356112" cy="76291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réq</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30" name="Rectangle 29"/>
          <p:cNvSpPr/>
          <p:nvPr/>
        </p:nvSpPr>
        <p:spPr>
          <a:xfrm>
            <a:off x="7380312" y="501317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60258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1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51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6150"/>
                            </p:stCondLst>
                            <p:childTnLst>
                              <p:par>
                                <p:cTn id="21" presetID="10" presetClass="entr" presetSubtype="0" fill="hold" nodeType="afterEffect">
                                  <p:stCondLst>
                                    <p:cond delay="500"/>
                                  </p:stCondLst>
                                  <p:iterate type="wd">
                                    <p:tmPct val="10000"/>
                                  </p:iterate>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715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81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9150"/>
                            </p:stCondLst>
                            <p:childTnLst>
                              <p:par>
                                <p:cTn id="33" presetID="10" presetClass="entr" presetSubtype="0" fill="hold" nodeType="afterEffect">
                                  <p:stCondLst>
                                    <p:cond delay="500"/>
                                  </p:stCondLst>
                                  <p:iterate type="wd">
                                    <p:tmPct val="10000"/>
                                  </p:iterate>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par>
                          <p:cTn id="36" fill="hold">
                            <p:stCondLst>
                              <p:cond delay="10150"/>
                            </p:stCondLst>
                            <p:childTnLst>
                              <p:par>
                                <p:cTn id="37" presetID="10" presetClass="entr" presetSubtype="0" fill="hold" grpId="0" nodeType="afterEffect">
                                  <p:stCondLst>
                                    <p:cond delay="50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11150"/>
                            </p:stCondLst>
                            <p:childTnLst>
                              <p:par>
                                <p:cTn id="41" presetID="10" presetClass="entr" presetSubtype="0" fill="hold" nodeType="afterEffect">
                                  <p:stCondLst>
                                    <p:cond delay="500"/>
                                  </p:stCondLst>
                                  <p:iterate type="wd">
                                    <p:tmPct val="10000"/>
                                  </p:iterate>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par>
                          <p:cTn id="44" fill="hold">
                            <p:stCondLst>
                              <p:cond delay="12150"/>
                            </p:stCondLst>
                            <p:childTnLst>
                              <p:par>
                                <p:cTn id="45" presetID="10" presetClass="entr" presetSubtype="0" fill="hold" grpId="0" nodeType="afterEffect">
                                  <p:stCondLst>
                                    <p:cond delay="500"/>
                                  </p:stCondLst>
                                  <p:iterate type="wd">
                                    <p:tmPct val="10000"/>
                                  </p:iterate>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childTnLst>
                          </p:cTn>
                        </p:par>
                        <p:par>
                          <p:cTn id="48" fill="hold">
                            <p:stCondLst>
                              <p:cond delay="13150"/>
                            </p:stCondLst>
                            <p:childTnLst>
                              <p:par>
                                <p:cTn id="49" presetID="10" presetClass="entr" presetSubtype="0" fill="hold" grpId="0" nodeType="afterEffect">
                                  <p:stCondLst>
                                    <p:cond delay="500"/>
                                  </p:stCondLst>
                                  <p:iterate type="wd">
                                    <p:tmPct val="10000"/>
                                  </p:iterate>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par>
                          <p:cTn id="52" fill="hold">
                            <p:stCondLst>
                              <p:cond delay="14150"/>
                            </p:stCondLst>
                            <p:childTnLst>
                              <p:par>
                                <p:cTn id="53" presetID="21" presetClass="entr" presetSubtype="1" fill="hold" grpId="0" nodeType="afterEffect">
                                  <p:stCondLst>
                                    <p:cond delay="250"/>
                                  </p:stCondLst>
                                  <p:childTnLst>
                                    <p:set>
                                      <p:cBhvr>
                                        <p:cTn id="54" dur="1" fill="hold">
                                          <p:stCondLst>
                                            <p:cond delay="0"/>
                                          </p:stCondLst>
                                        </p:cTn>
                                        <p:tgtEl>
                                          <p:spTgt spid="73"/>
                                        </p:tgtEl>
                                        <p:attrNameLst>
                                          <p:attrName>style.visibility</p:attrName>
                                        </p:attrNameLst>
                                      </p:cBhvr>
                                      <p:to>
                                        <p:strVal val="visible"/>
                                      </p:to>
                                    </p:set>
                                    <p:animEffect transition="in" filter="wheel(1)">
                                      <p:cBhvr>
                                        <p:cTn id="55" dur="2000"/>
                                        <p:tgtEl>
                                          <p:spTgt spid="73"/>
                                        </p:tgtEl>
                                      </p:cBhvr>
                                    </p:animEffect>
                                  </p:childTnLst>
                                </p:cTn>
                              </p:par>
                            </p:childTnLst>
                          </p:cTn>
                        </p:par>
                        <p:par>
                          <p:cTn id="56" fill="hold">
                            <p:stCondLst>
                              <p:cond delay="16400"/>
                            </p:stCondLst>
                            <p:childTnLst>
                              <p:par>
                                <p:cTn id="57" presetID="10" presetClass="entr" presetSubtype="0" fill="hold" grpId="0" nodeType="afterEffect">
                                  <p:stCondLst>
                                    <p:cond delay="500"/>
                                  </p:stCondLst>
                                  <p:childTnLst>
                                    <p:set>
                                      <p:cBhvr>
                                        <p:cTn id="58" dur="1" fill="hold">
                                          <p:stCondLst>
                                            <p:cond delay="0"/>
                                          </p:stCondLst>
                                        </p:cTn>
                                        <p:tgtEl>
                                          <p:spTgt spid="109"/>
                                        </p:tgtEl>
                                        <p:attrNameLst>
                                          <p:attrName>style.visibility</p:attrName>
                                        </p:attrNameLst>
                                      </p:cBhvr>
                                      <p:to>
                                        <p:strVal val="visible"/>
                                      </p:to>
                                    </p:set>
                                    <p:animEffect transition="in" filter="fade">
                                      <p:cBhvr>
                                        <p:cTn id="59" dur="500"/>
                                        <p:tgtEl>
                                          <p:spTgt spid="10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iterate type="wd">
                                    <p:tmPct val="10000"/>
                                  </p:iterate>
                                  <p:childTnLst>
                                    <p:set>
                                      <p:cBhvr>
                                        <p:cTn id="63" dur="1" fill="hold">
                                          <p:stCondLst>
                                            <p:cond delay="0"/>
                                          </p:stCondLst>
                                        </p:cTn>
                                        <p:tgtEl>
                                          <p:spTgt spid="52"/>
                                        </p:tgtEl>
                                        <p:attrNameLst>
                                          <p:attrName>style.visibility</p:attrName>
                                        </p:attrNameLst>
                                      </p:cBhvr>
                                      <p:to>
                                        <p:strVal val="visible"/>
                                      </p:to>
                                    </p:set>
                                    <p:animEffect transition="in" filter="fade">
                                      <p:cBhvr>
                                        <p:cTn id="64" dur="500"/>
                                        <p:tgtEl>
                                          <p:spTgt spid="52"/>
                                        </p:tgtEl>
                                      </p:cBhvr>
                                    </p:animEffect>
                                  </p:childTnLst>
                                </p:cTn>
                              </p:par>
                            </p:childTnLst>
                          </p:cTn>
                        </p:par>
                        <p:par>
                          <p:cTn id="65" fill="hold">
                            <p:stCondLst>
                              <p:cond delay="2600"/>
                            </p:stCondLst>
                            <p:childTnLst>
                              <p:par>
                                <p:cTn id="66" presetID="22" presetClass="entr" presetSubtype="4" fill="hold" nodeType="after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wipe(down)">
                                      <p:cBhvr>
                                        <p:cTn id="6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109" grpId="0"/>
      <p:bldP spid="52" grpId="0" animBg="1"/>
      <p:bldP spid="20" grpId="0" animBg="1"/>
      <p:bldP spid="21" grpId="0" animBg="1"/>
      <p:bldP spid="22" grpId="0" animBg="1"/>
      <p:bldP spid="23" grpId="0"/>
      <p:bldP spid="24"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a:solidFill>
            <a:schemeClr val="bg2">
              <a:lumMod val="90000"/>
              <a:alpha val="1000"/>
            </a:schemeClr>
          </a:solidFill>
        </p:spPr>
        <p:txBody>
          <a:bodyPr>
            <a:normAutofit/>
          </a:bodyPr>
          <a:lstStyle/>
          <a:p>
            <a:r>
              <a:rPr lang="fr-FR" dirty="0" smtClean="0"/>
              <a:t>Série , parallèle</a:t>
            </a:r>
            <a:endParaRPr lang="fr-FR" dirty="0"/>
          </a:p>
        </p:txBody>
      </p:sp>
      <p:sp>
        <p:nvSpPr>
          <p:cNvPr id="3" name="Espace réservé du contenu 2"/>
          <p:cNvSpPr>
            <a:spLocks noGrp="1"/>
          </p:cNvSpPr>
          <p:nvPr>
            <p:ph idx="1"/>
          </p:nvPr>
        </p:nvSpPr>
        <p:spPr>
          <a:xfrm>
            <a:off x="46129" y="980728"/>
            <a:ext cx="9108504" cy="1080393"/>
          </a:xfrm>
          <a:solidFill>
            <a:schemeClr val="bg2">
              <a:lumMod val="90000"/>
              <a:alpha val="1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Pour l’étude d’un circuit un peu plus complexe, on pourra toujours réduire cela à une étude de maille et de nœuds. </a:t>
            </a:r>
          </a:p>
          <a:p>
            <a:pPr marL="0" indent="0" algn="ctr">
              <a:buNone/>
            </a:pPr>
            <a:r>
              <a:rPr lang="fr-FR" sz="1900" dirty="0" smtClean="0">
                <a:effectLst/>
              </a:rPr>
              <a:t>On prendra en compte les générateurs montés en série ou en parallèle, et les résistances associées.</a:t>
            </a:r>
          </a:p>
        </p:txBody>
      </p:sp>
      <p:sp>
        <p:nvSpPr>
          <p:cNvPr id="73" name="Rectangle 72"/>
          <p:cNvSpPr/>
          <p:nvPr/>
        </p:nvSpPr>
        <p:spPr>
          <a:xfrm rot="5400000" flipV="1">
            <a:off x="2724917" y="1270396"/>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706076" y="376199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a:off x="2935468" y="2488437"/>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64" name="Rectangle 63"/>
          <p:cNvSpPr/>
          <p:nvPr/>
        </p:nvSpPr>
        <p:spPr>
          <a:xfrm rot="5400000" flipV="1">
            <a:off x="901046" y="307599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489254" y="377494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10800000" flipV="1">
            <a:off x="5580112" y="3198878"/>
            <a:ext cx="372672" cy="113764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10800000" flipV="1">
            <a:off x="6300190" y="3198879"/>
            <a:ext cx="377571" cy="1137648"/>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9" name="Rectangle 58"/>
          <p:cNvSpPr/>
          <p:nvPr/>
        </p:nvSpPr>
        <p:spPr>
          <a:xfrm rot="10800000" flipV="1">
            <a:off x="4788024" y="3198878"/>
            <a:ext cx="370481" cy="1170471"/>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2348880"/>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Forme libre 13"/>
          <p:cNvSpPr/>
          <p:nvPr/>
        </p:nvSpPr>
        <p:spPr>
          <a:xfrm>
            <a:off x="6475228" y="2510662"/>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6" name="Rectangle 65"/>
          <p:cNvSpPr/>
          <p:nvPr/>
        </p:nvSpPr>
        <p:spPr>
          <a:xfrm rot="10800000" flipV="1">
            <a:off x="7164288" y="3243766"/>
            <a:ext cx="384164" cy="1092762"/>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98" name="Rectangle 97"/>
          <p:cNvSpPr/>
          <p:nvPr/>
        </p:nvSpPr>
        <p:spPr>
          <a:xfrm rot="10800000" flipV="1">
            <a:off x="8028384" y="3243766"/>
            <a:ext cx="407923" cy="1061115"/>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8" name="Groupe 17"/>
          <p:cNvGrpSpPr/>
          <p:nvPr/>
        </p:nvGrpSpPr>
        <p:grpSpPr>
          <a:xfrm>
            <a:off x="968712" y="3888409"/>
            <a:ext cx="1228514" cy="883851"/>
            <a:chOff x="968712" y="4464473"/>
            <a:chExt cx="1228514" cy="883851"/>
          </a:xfrm>
        </p:grpSpPr>
        <p:grpSp>
          <p:nvGrpSpPr>
            <p:cNvPr id="6" name="Groupe 5"/>
            <p:cNvGrpSpPr/>
            <p:nvPr/>
          </p:nvGrpSpPr>
          <p:grpSpPr>
            <a:xfrm>
              <a:off x="968712" y="4464473"/>
              <a:ext cx="977758" cy="883851"/>
              <a:chOff x="2706637" y="5159275"/>
              <a:chExt cx="996497" cy="817145"/>
            </a:xfrm>
          </p:grpSpPr>
          <p:sp useBgFill="1">
            <p:nvSpPr>
              <p:cNvPr id="75" name="Rectangle 7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129" name="ZoneTexte 128"/>
            <p:cNvSpPr txBox="1"/>
            <p:nvPr/>
          </p:nvSpPr>
          <p:spPr>
            <a:xfrm>
              <a:off x="1716004" y="481322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9" name="Groupe 18"/>
          <p:cNvGrpSpPr/>
          <p:nvPr/>
        </p:nvGrpSpPr>
        <p:grpSpPr>
          <a:xfrm>
            <a:off x="2411759" y="3297518"/>
            <a:ext cx="1192353" cy="815026"/>
            <a:chOff x="2411759" y="3873582"/>
            <a:chExt cx="1192353" cy="815026"/>
          </a:xfrm>
        </p:grpSpPr>
        <p:grpSp>
          <p:nvGrpSpPr>
            <p:cNvPr id="8" name="Groupe 7"/>
            <p:cNvGrpSpPr/>
            <p:nvPr/>
          </p:nvGrpSpPr>
          <p:grpSpPr>
            <a:xfrm>
              <a:off x="2411759" y="3873582"/>
              <a:ext cx="996497" cy="815026"/>
              <a:chOff x="2701301" y="4264062"/>
              <a:chExt cx="996497" cy="815026"/>
            </a:xfrm>
          </p:grpSpPr>
          <p:sp>
            <p:nvSpPr>
              <p:cNvPr id="62" name="ZoneTexte 61"/>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4" name="Rectangle 73"/>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 name="ZoneTexte 129"/>
            <p:cNvSpPr txBox="1"/>
            <p:nvPr/>
          </p:nvSpPr>
          <p:spPr>
            <a:xfrm>
              <a:off x="3122890" y="418468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grpSp>
      <p:sp>
        <p:nvSpPr>
          <p:cNvPr id="137" name="Espace réservé du contenu 2"/>
          <p:cNvSpPr txBox="1">
            <a:spLocks/>
          </p:cNvSpPr>
          <p:nvPr/>
        </p:nvSpPr>
        <p:spPr>
          <a:xfrm>
            <a:off x="43420" y="5085184"/>
            <a:ext cx="9108504" cy="384267"/>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u="sng" dirty="0" smtClean="0">
                <a:effectLst/>
              </a:rPr>
              <a:t>Trouvez les couplages: </a:t>
            </a:r>
            <a:r>
              <a:rPr lang="fr-FR" sz="1900" dirty="0" smtClean="0">
                <a:effectLst/>
              </a:rPr>
              <a:t>              R1 est en ………. avec G0</a:t>
            </a:r>
          </a:p>
          <a:p>
            <a:pPr marL="0" indent="0" algn="ctr">
              <a:buFont typeface="Arial" panose="020B0604020202020204" pitchFamily="34" charset="0"/>
              <a:buNone/>
            </a:pPr>
            <a:endParaRPr lang="fr-FR" sz="1900" dirty="0">
              <a:effectLst/>
            </a:endParaRPr>
          </a:p>
        </p:txBody>
      </p:sp>
      <p:sp useBgFill="1">
        <p:nvSpPr>
          <p:cNvPr id="138" name="Rectangle 137"/>
          <p:cNvSpPr/>
          <p:nvPr/>
        </p:nvSpPr>
        <p:spPr>
          <a:xfrm>
            <a:off x="5796136" y="5085184"/>
            <a:ext cx="729877"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série</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7" name="Espace réservé du contenu 2"/>
          <p:cNvSpPr txBox="1">
            <a:spLocks/>
          </p:cNvSpPr>
          <p:nvPr/>
        </p:nvSpPr>
        <p:spPr>
          <a:xfrm>
            <a:off x="1300829" y="6021288"/>
            <a:ext cx="4279283" cy="432048"/>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R3 est en  …………. avec R5</a:t>
            </a:r>
          </a:p>
          <a:p>
            <a:pPr marL="0" indent="0" algn="ctr">
              <a:buFont typeface="Arial" panose="020B0604020202020204" pitchFamily="34" charset="0"/>
              <a:buNone/>
            </a:pPr>
            <a:endParaRPr lang="fr-FR" sz="1900" dirty="0">
              <a:effectLst/>
            </a:endParaRPr>
          </a:p>
        </p:txBody>
      </p:sp>
      <p:sp>
        <p:nvSpPr>
          <p:cNvPr id="38" name="Espace réservé du contenu 2"/>
          <p:cNvSpPr txBox="1">
            <a:spLocks/>
          </p:cNvSpPr>
          <p:nvPr/>
        </p:nvSpPr>
        <p:spPr>
          <a:xfrm>
            <a:off x="43420" y="5517232"/>
            <a:ext cx="9108504" cy="482377"/>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G1 est en ………….. avec le groupe R1;G0</a:t>
            </a:r>
          </a:p>
          <a:p>
            <a:pPr marL="0" indent="0" algn="ctr">
              <a:buFont typeface="Arial" panose="020B0604020202020204" pitchFamily="34" charset="0"/>
              <a:buNone/>
            </a:pPr>
            <a:endParaRPr lang="fr-FR" sz="1900" dirty="0">
              <a:effectLst/>
            </a:endParaRPr>
          </a:p>
        </p:txBody>
      </p:sp>
      <p:sp useBgFill="1">
        <p:nvSpPr>
          <p:cNvPr id="39" name="Rectangle 38"/>
          <p:cNvSpPr/>
          <p:nvPr/>
        </p:nvSpPr>
        <p:spPr>
          <a:xfrm>
            <a:off x="3178300" y="5529414"/>
            <a:ext cx="1249684"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rPr>
              <a:t>parallèle</a:t>
            </a:r>
          </a:p>
        </p:txBody>
      </p:sp>
      <p:sp>
        <p:nvSpPr>
          <p:cNvPr id="41" name="Espace réservé du contenu 2"/>
          <p:cNvSpPr txBox="1">
            <a:spLocks/>
          </p:cNvSpPr>
          <p:nvPr/>
        </p:nvSpPr>
        <p:spPr>
          <a:xfrm>
            <a:off x="5436096" y="6381328"/>
            <a:ext cx="3672408" cy="432048"/>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R6 est en ……….. avec R7</a:t>
            </a:r>
          </a:p>
          <a:p>
            <a:pPr marL="0" indent="0" algn="ctr">
              <a:buFont typeface="Arial" panose="020B0604020202020204" pitchFamily="34" charset="0"/>
              <a:buNone/>
            </a:pPr>
            <a:endParaRPr lang="fr-FR" sz="1900" dirty="0">
              <a:effectLst/>
            </a:endParaRPr>
          </a:p>
        </p:txBody>
      </p:sp>
      <p:sp useBgFill="1">
        <p:nvSpPr>
          <p:cNvPr id="42" name="Rectangle 41"/>
          <p:cNvSpPr/>
          <p:nvPr/>
        </p:nvSpPr>
        <p:spPr>
          <a:xfrm>
            <a:off x="2707517" y="6021288"/>
            <a:ext cx="1249684"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rPr>
              <a:t>parallèle</a:t>
            </a:r>
          </a:p>
        </p:txBody>
      </p:sp>
      <p:sp useBgFill="1">
        <p:nvSpPr>
          <p:cNvPr id="40" name="Rectangle 39"/>
          <p:cNvSpPr/>
          <p:nvPr/>
        </p:nvSpPr>
        <p:spPr>
          <a:xfrm>
            <a:off x="7010072" y="6371884"/>
            <a:ext cx="729877"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série</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63105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600"/>
                            </p:stCondLst>
                            <p:childTnLst>
                              <p:par>
                                <p:cTn id="9" presetID="10" presetClass="entr" presetSubtype="0" fill="hold" grpId="0" nodeType="afterEffect">
                                  <p:stCondLst>
                                    <p:cond delay="100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31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5700"/>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8050"/>
                            </p:stCondLst>
                            <p:childTnLst>
                              <p:par>
                                <p:cTn id="21" presetID="10" presetClass="entr" presetSubtype="0" fill="hold" nodeType="afterEffect">
                                  <p:stCondLst>
                                    <p:cond delay="1000"/>
                                  </p:stCondLst>
                                  <p:iterate type="wd">
                                    <p:tmPct val="10000"/>
                                  </p:iterate>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9550"/>
                            </p:stCondLst>
                            <p:childTnLst>
                              <p:par>
                                <p:cTn id="25" presetID="10" presetClass="entr" presetSubtype="0" fill="hold" grpId="0" nodeType="afterEffect">
                                  <p:stCondLst>
                                    <p:cond delay="1000"/>
                                  </p:stCondLst>
                                  <p:iterate type="wd">
                                    <p:tmPct val="10000"/>
                                  </p:iterate>
                                  <p:childTnLst>
                                    <p:set>
                                      <p:cBhvr>
                                        <p:cTn id="26" dur="1" fill="hold">
                                          <p:stCondLst>
                                            <p:cond delay="0"/>
                                          </p:stCondLst>
                                        </p:cTn>
                                        <p:tgtEl>
                                          <p:spTgt spid="64"/>
                                        </p:tgtEl>
                                        <p:attrNameLst>
                                          <p:attrName>style.visibility</p:attrName>
                                        </p:attrNameLst>
                                      </p:cBhvr>
                                      <p:to>
                                        <p:strVal val="visible"/>
                                      </p:to>
                                    </p:set>
                                    <p:animEffect transition="in" filter="fade">
                                      <p:cBhvr>
                                        <p:cTn id="27" dur="500"/>
                                        <p:tgtEl>
                                          <p:spTgt spid="64"/>
                                        </p:tgtEl>
                                      </p:cBhvr>
                                    </p:animEffect>
                                  </p:childTnLst>
                                </p:cTn>
                              </p:par>
                            </p:childTnLst>
                          </p:cTn>
                        </p:par>
                        <p:par>
                          <p:cTn id="28" fill="hold">
                            <p:stCondLst>
                              <p:cond delay="11050"/>
                            </p:stCondLst>
                            <p:childTnLst>
                              <p:par>
                                <p:cTn id="29" presetID="10" presetClass="entr" presetSubtype="0" fill="hold" nodeType="afterEffect">
                                  <p:stCondLst>
                                    <p:cond delay="1000"/>
                                  </p:stCondLst>
                                  <p:iterate type="wd">
                                    <p:tmPct val="10000"/>
                                  </p:iterate>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par>
                          <p:cTn id="32" fill="hold">
                            <p:stCondLst>
                              <p:cond delay="12550"/>
                            </p:stCondLst>
                            <p:childTnLst>
                              <p:par>
                                <p:cTn id="33" presetID="10" presetClass="entr" presetSubtype="0" fill="hold" grpId="0" nodeType="afterEffect">
                                  <p:stCondLst>
                                    <p:cond delay="1000"/>
                                  </p:stCondLst>
                                  <p:iterate type="wd">
                                    <p:tmPct val="10000"/>
                                  </p:iterate>
                                  <p:childTnLst>
                                    <p:set>
                                      <p:cBhvr>
                                        <p:cTn id="34" dur="1" fill="hold">
                                          <p:stCondLst>
                                            <p:cond delay="0"/>
                                          </p:stCondLst>
                                        </p:cTn>
                                        <p:tgtEl>
                                          <p:spTgt spid="65"/>
                                        </p:tgtEl>
                                        <p:attrNameLst>
                                          <p:attrName>style.visibility</p:attrName>
                                        </p:attrNameLst>
                                      </p:cBhvr>
                                      <p:to>
                                        <p:strVal val="visible"/>
                                      </p:to>
                                    </p:set>
                                    <p:animEffect transition="in" filter="fade">
                                      <p:cBhvr>
                                        <p:cTn id="35" dur="500"/>
                                        <p:tgtEl>
                                          <p:spTgt spid="65"/>
                                        </p:tgtEl>
                                      </p:cBhvr>
                                    </p:animEffect>
                                  </p:childTnLst>
                                </p:cTn>
                              </p:par>
                            </p:childTnLst>
                          </p:cTn>
                        </p:par>
                        <p:par>
                          <p:cTn id="36" fill="hold">
                            <p:stCondLst>
                              <p:cond delay="14050"/>
                            </p:stCondLst>
                            <p:childTnLst>
                              <p:par>
                                <p:cTn id="37" presetID="10" presetClass="entr" presetSubtype="0" fill="hold" grpId="0" nodeType="afterEffect">
                                  <p:stCondLst>
                                    <p:cond delay="1000"/>
                                  </p:stCondLst>
                                  <p:iterate type="wd">
                                    <p:tmPct val="10000"/>
                                  </p:iterate>
                                  <p:childTnLst>
                                    <p:set>
                                      <p:cBhvr>
                                        <p:cTn id="38" dur="1" fill="hold">
                                          <p:stCondLst>
                                            <p:cond delay="0"/>
                                          </p:stCondLst>
                                        </p:cTn>
                                        <p:tgtEl>
                                          <p:spTgt spid="59"/>
                                        </p:tgtEl>
                                        <p:attrNameLst>
                                          <p:attrName>style.visibility</p:attrName>
                                        </p:attrNameLst>
                                      </p:cBhvr>
                                      <p:to>
                                        <p:strVal val="visible"/>
                                      </p:to>
                                    </p:set>
                                    <p:animEffect transition="in" filter="fade">
                                      <p:cBhvr>
                                        <p:cTn id="39" dur="500"/>
                                        <p:tgtEl>
                                          <p:spTgt spid="59"/>
                                        </p:tgtEl>
                                      </p:cBhvr>
                                    </p:animEffect>
                                  </p:childTnLst>
                                </p:cTn>
                              </p:par>
                            </p:childTnLst>
                          </p:cTn>
                        </p:par>
                        <p:par>
                          <p:cTn id="40" fill="hold">
                            <p:stCondLst>
                              <p:cond delay="15550"/>
                            </p:stCondLst>
                            <p:childTnLst>
                              <p:par>
                                <p:cTn id="41" presetID="10" presetClass="entr" presetSubtype="0" fill="hold" grpId="0" nodeType="afterEffect">
                                  <p:stCondLst>
                                    <p:cond delay="1000"/>
                                  </p:stCondLst>
                                  <p:iterate type="wd">
                                    <p:tmPct val="10000"/>
                                  </p:iterate>
                                  <p:childTnLst>
                                    <p:set>
                                      <p:cBhvr>
                                        <p:cTn id="42" dur="1" fill="hold">
                                          <p:stCondLst>
                                            <p:cond delay="0"/>
                                          </p:stCondLst>
                                        </p:cTn>
                                        <p:tgtEl>
                                          <p:spTgt spid="83"/>
                                        </p:tgtEl>
                                        <p:attrNameLst>
                                          <p:attrName>style.visibility</p:attrName>
                                        </p:attrNameLst>
                                      </p:cBhvr>
                                      <p:to>
                                        <p:strVal val="visible"/>
                                      </p:to>
                                    </p:set>
                                    <p:animEffect transition="in" filter="fade">
                                      <p:cBhvr>
                                        <p:cTn id="43" dur="500"/>
                                        <p:tgtEl>
                                          <p:spTgt spid="83"/>
                                        </p:tgtEl>
                                      </p:cBhvr>
                                    </p:animEffect>
                                  </p:childTnLst>
                                </p:cTn>
                              </p:par>
                            </p:childTnLst>
                          </p:cTn>
                        </p:par>
                        <p:par>
                          <p:cTn id="44" fill="hold">
                            <p:stCondLst>
                              <p:cond delay="17050"/>
                            </p:stCondLst>
                            <p:childTnLst>
                              <p:par>
                                <p:cTn id="45" presetID="10" presetClass="entr" presetSubtype="0" fill="hold" grpId="0" nodeType="afterEffect">
                                  <p:stCondLst>
                                    <p:cond delay="1000"/>
                                  </p:stCondLst>
                                  <p:iterate type="wd">
                                    <p:tmPct val="10000"/>
                                  </p:iterate>
                                  <p:childTnLst>
                                    <p:set>
                                      <p:cBhvr>
                                        <p:cTn id="46" dur="1" fill="hold">
                                          <p:stCondLst>
                                            <p:cond delay="0"/>
                                          </p:stCondLst>
                                        </p:cTn>
                                        <p:tgtEl>
                                          <p:spTgt spid="85"/>
                                        </p:tgtEl>
                                        <p:attrNameLst>
                                          <p:attrName>style.visibility</p:attrName>
                                        </p:attrNameLst>
                                      </p:cBhvr>
                                      <p:to>
                                        <p:strVal val="visible"/>
                                      </p:to>
                                    </p:set>
                                    <p:animEffect transition="in" filter="fade">
                                      <p:cBhvr>
                                        <p:cTn id="47" dur="500"/>
                                        <p:tgtEl>
                                          <p:spTgt spid="85"/>
                                        </p:tgtEl>
                                      </p:cBhvr>
                                    </p:animEffect>
                                  </p:childTnLst>
                                </p:cTn>
                              </p:par>
                            </p:childTnLst>
                          </p:cTn>
                        </p:par>
                        <p:par>
                          <p:cTn id="48" fill="hold">
                            <p:stCondLst>
                              <p:cond delay="18550"/>
                            </p:stCondLst>
                            <p:childTnLst>
                              <p:par>
                                <p:cTn id="49" presetID="10" presetClass="entr" presetSubtype="0" fill="hold" grpId="0" nodeType="afterEffect">
                                  <p:stCondLst>
                                    <p:cond delay="1000"/>
                                  </p:stCondLst>
                                  <p:iterate type="wd">
                                    <p:tmPct val="10000"/>
                                  </p:iterate>
                                  <p:childTnLst>
                                    <p:set>
                                      <p:cBhvr>
                                        <p:cTn id="50" dur="1" fill="hold">
                                          <p:stCondLst>
                                            <p:cond delay="0"/>
                                          </p:stCondLst>
                                        </p:cTn>
                                        <p:tgtEl>
                                          <p:spTgt spid="66"/>
                                        </p:tgtEl>
                                        <p:attrNameLst>
                                          <p:attrName>style.visibility</p:attrName>
                                        </p:attrNameLst>
                                      </p:cBhvr>
                                      <p:to>
                                        <p:strVal val="visible"/>
                                      </p:to>
                                    </p:set>
                                    <p:animEffect transition="in" filter="fade">
                                      <p:cBhvr>
                                        <p:cTn id="51" dur="500"/>
                                        <p:tgtEl>
                                          <p:spTgt spid="66"/>
                                        </p:tgtEl>
                                      </p:cBhvr>
                                    </p:animEffect>
                                  </p:childTnLst>
                                </p:cTn>
                              </p:par>
                            </p:childTnLst>
                          </p:cTn>
                        </p:par>
                        <p:par>
                          <p:cTn id="52" fill="hold">
                            <p:stCondLst>
                              <p:cond delay="20050"/>
                            </p:stCondLst>
                            <p:childTnLst>
                              <p:par>
                                <p:cTn id="53" presetID="10" presetClass="entr" presetSubtype="0" fill="hold" grpId="0" nodeType="afterEffect">
                                  <p:stCondLst>
                                    <p:cond delay="1000"/>
                                  </p:stCondLst>
                                  <p:iterate type="wd">
                                    <p:tmPct val="10000"/>
                                  </p:iterate>
                                  <p:childTnLst>
                                    <p:set>
                                      <p:cBhvr>
                                        <p:cTn id="54" dur="1" fill="hold">
                                          <p:stCondLst>
                                            <p:cond delay="0"/>
                                          </p:stCondLst>
                                        </p:cTn>
                                        <p:tgtEl>
                                          <p:spTgt spid="98"/>
                                        </p:tgtEl>
                                        <p:attrNameLst>
                                          <p:attrName>style.visibility</p:attrName>
                                        </p:attrNameLst>
                                      </p:cBhvr>
                                      <p:to>
                                        <p:strVal val="visible"/>
                                      </p:to>
                                    </p:set>
                                    <p:animEffect transition="in" filter="fade">
                                      <p:cBhvr>
                                        <p:cTn id="55" dur="500"/>
                                        <p:tgtEl>
                                          <p:spTgt spid="98"/>
                                        </p:tgtEl>
                                      </p:cBhvr>
                                    </p:animEffect>
                                  </p:childTnLst>
                                </p:cTn>
                              </p:par>
                            </p:childTnLst>
                          </p:cTn>
                        </p:par>
                        <p:par>
                          <p:cTn id="56" fill="hold">
                            <p:stCondLst>
                              <p:cond delay="21550"/>
                            </p:stCondLst>
                            <p:childTnLst>
                              <p:par>
                                <p:cTn id="57" presetID="21" presetClass="entr" presetSubtype="1" fill="hold" grpId="0" nodeType="afterEffect">
                                  <p:stCondLst>
                                    <p:cond delay="500"/>
                                  </p:stCondLst>
                                  <p:childTnLst>
                                    <p:set>
                                      <p:cBhvr>
                                        <p:cTn id="58" dur="1" fill="hold">
                                          <p:stCondLst>
                                            <p:cond delay="0"/>
                                          </p:stCondLst>
                                        </p:cTn>
                                        <p:tgtEl>
                                          <p:spTgt spid="73"/>
                                        </p:tgtEl>
                                        <p:attrNameLst>
                                          <p:attrName>style.visibility</p:attrName>
                                        </p:attrNameLst>
                                      </p:cBhvr>
                                      <p:to>
                                        <p:strVal val="visible"/>
                                      </p:to>
                                    </p:set>
                                    <p:animEffect transition="in" filter="wheel(1)">
                                      <p:cBhvr>
                                        <p:cTn id="59" dur="2000"/>
                                        <p:tgtEl>
                                          <p:spTgt spid="73"/>
                                        </p:tgtEl>
                                      </p:cBhvr>
                                    </p:animEffect>
                                  </p:childTnLst>
                                </p:cTn>
                              </p:par>
                            </p:childTnLst>
                          </p:cTn>
                        </p:par>
                        <p:par>
                          <p:cTn id="60" fill="hold">
                            <p:stCondLst>
                              <p:cond delay="24050"/>
                            </p:stCondLst>
                            <p:childTnLst>
                              <p:par>
                                <p:cTn id="61" presetID="22" presetClass="entr" presetSubtype="1" fill="hold" nodeType="afterEffect">
                                  <p:stCondLst>
                                    <p:cond delay="500"/>
                                  </p:stCondLst>
                                  <p:childTnLst>
                                    <p:set>
                                      <p:cBhvr>
                                        <p:cTn id="62" dur="1" fill="hold">
                                          <p:stCondLst>
                                            <p:cond delay="0"/>
                                          </p:stCondLst>
                                        </p:cTn>
                                        <p:tgtEl>
                                          <p:spTgt spid="69"/>
                                        </p:tgtEl>
                                        <p:attrNameLst>
                                          <p:attrName>style.visibility</p:attrName>
                                        </p:attrNameLst>
                                      </p:cBhvr>
                                      <p:to>
                                        <p:strVal val="visible"/>
                                      </p:to>
                                    </p:set>
                                    <p:animEffect transition="in" filter="wipe(up)">
                                      <p:cBhvr>
                                        <p:cTn id="63" dur="500"/>
                                        <p:tgtEl>
                                          <p:spTgt spid="69"/>
                                        </p:tgtEl>
                                      </p:cBhvr>
                                    </p:animEffect>
                                  </p:childTnLst>
                                </p:cTn>
                              </p:par>
                            </p:childTnLst>
                          </p:cTn>
                        </p:par>
                        <p:par>
                          <p:cTn id="64" fill="hold">
                            <p:stCondLst>
                              <p:cond delay="25050"/>
                            </p:stCondLst>
                            <p:childTnLst>
                              <p:par>
                                <p:cTn id="65" presetID="22" presetClass="entr" presetSubtype="1" fill="hold" nodeType="afterEffect">
                                  <p:stCondLst>
                                    <p:cond delay="500"/>
                                  </p:stCondLst>
                                  <p:childTnLst>
                                    <p:set>
                                      <p:cBhvr>
                                        <p:cTn id="66" dur="1" fill="hold">
                                          <p:stCondLst>
                                            <p:cond delay="0"/>
                                          </p:stCondLst>
                                        </p:cTn>
                                        <p:tgtEl>
                                          <p:spTgt spid="55"/>
                                        </p:tgtEl>
                                        <p:attrNameLst>
                                          <p:attrName>style.visibility</p:attrName>
                                        </p:attrNameLst>
                                      </p:cBhvr>
                                      <p:to>
                                        <p:strVal val="visible"/>
                                      </p:to>
                                    </p:set>
                                    <p:animEffect transition="in" filter="wipe(up)">
                                      <p:cBhvr>
                                        <p:cTn id="67" dur="500"/>
                                        <p:tgtEl>
                                          <p:spTgt spid="55"/>
                                        </p:tgtEl>
                                      </p:cBhvr>
                                    </p:animEffect>
                                  </p:childTnLst>
                                </p:cTn>
                              </p:par>
                            </p:childTnLst>
                          </p:cTn>
                        </p:par>
                        <p:par>
                          <p:cTn id="68" fill="hold">
                            <p:stCondLst>
                              <p:cond delay="26050"/>
                            </p:stCondLst>
                            <p:childTnLst>
                              <p:par>
                                <p:cTn id="69" presetID="22" presetClass="entr" presetSubtype="1" fill="hold" nodeType="afterEffect">
                                  <p:stCondLst>
                                    <p:cond delay="500"/>
                                  </p:stCondLst>
                                  <p:childTnLst>
                                    <p:set>
                                      <p:cBhvr>
                                        <p:cTn id="70" dur="1" fill="hold">
                                          <p:stCondLst>
                                            <p:cond delay="0"/>
                                          </p:stCondLst>
                                        </p:cTn>
                                        <p:tgtEl>
                                          <p:spTgt spid="82"/>
                                        </p:tgtEl>
                                        <p:attrNameLst>
                                          <p:attrName>style.visibility</p:attrName>
                                        </p:attrNameLst>
                                      </p:cBhvr>
                                      <p:to>
                                        <p:strVal val="visible"/>
                                      </p:to>
                                    </p:set>
                                    <p:animEffect transition="in" filter="wipe(up)">
                                      <p:cBhvr>
                                        <p:cTn id="71" dur="500"/>
                                        <p:tgtEl>
                                          <p:spTgt spid="82"/>
                                        </p:tgtEl>
                                      </p:cBhvr>
                                    </p:animEffect>
                                  </p:childTnLst>
                                </p:cTn>
                              </p:par>
                            </p:childTnLst>
                          </p:cTn>
                        </p:par>
                        <p:par>
                          <p:cTn id="72" fill="hold">
                            <p:stCondLst>
                              <p:cond delay="27050"/>
                            </p:stCondLst>
                            <p:childTnLst>
                              <p:par>
                                <p:cTn id="73" presetID="22" presetClass="entr" presetSubtype="8" fill="hold" grpId="0" nodeType="afterEffect">
                                  <p:stCondLst>
                                    <p:cond delay="500"/>
                                  </p:stCondLst>
                                  <p:childTnLst>
                                    <p:set>
                                      <p:cBhvr>
                                        <p:cTn id="74" dur="1" fill="hold">
                                          <p:stCondLst>
                                            <p:cond delay="0"/>
                                          </p:stCondLst>
                                        </p:cTn>
                                        <p:tgtEl>
                                          <p:spTgt spid="14"/>
                                        </p:tgtEl>
                                        <p:attrNameLst>
                                          <p:attrName>style.visibility</p:attrName>
                                        </p:attrNameLst>
                                      </p:cBhvr>
                                      <p:to>
                                        <p:strVal val="visible"/>
                                      </p:to>
                                    </p:set>
                                    <p:animEffect transition="in" filter="wipe(left)">
                                      <p:cBhvr>
                                        <p:cTn id="75" dur="500"/>
                                        <p:tgtEl>
                                          <p:spTgt spid="1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iterate type="wd">
                                    <p:tmPct val="10000"/>
                                  </p:iterate>
                                  <p:childTnLst>
                                    <p:set>
                                      <p:cBhvr>
                                        <p:cTn id="79" dur="1" fill="hold">
                                          <p:stCondLst>
                                            <p:cond delay="0"/>
                                          </p:stCondLst>
                                        </p:cTn>
                                        <p:tgtEl>
                                          <p:spTgt spid="137"/>
                                        </p:tgtEl>
                                        <p:attrNameLst>
                                          <p:attrName>style.visibility</p:attrName>
                                        </p:attrNameLst>
                                      </p:cBhvr>
                                      <p:to>
                                        <p:strVal val="visible"/>
                                      </p:to>
                                    </p:set>
                                    <p:animEffect transition="in" filter="fade">
                                      <p:cBhvr>
                                        <p:cTn id="80" dur="500"/>
                                        <p:tgtEl>
                                          <p:spTgt spid="137"/>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iterate type="wd">
                                    <p:tmPct val="10000"/>
                                  </p:iterate>
                                  <p:childTnLst>
                                    <p:set>
                                      <p:cBhvr>
                                        <p:cTn id="84" dur="1" fill="hold">
                                          <p:stCondLst>
                                            <p:cond delay="0"/>
                                          </p:stCondLst>
                                        </p:cTn>
                                        <p:tgtEl>
                                          <p:spTgt spid="138"/>
                                        </p:tgtEl>
                                        <p:attrNameLst>
                                          <p:attrName>style.visibility</p:attrName>
                                        </p:attrNameLst>
                                      </p:cBhvr>
                                      <p:to>
                                        <p:strVal val="visible"/>
                                      </p:to>
                                    </p:set>
                                    <p:animEffect transition="in" filter="fade">
                                      <p:cBhvr>
                                        <p:cTn id="85" dur="500"/>
                                        <p:tgtEl>
                                          <p:spTgt spid="138"/>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38"/>
                                        </p:tgtEl>
                                        <p:attrNameLst>
                                          <p:attrName>style.visibility</p:attrName>
                                        </p:attrNameLst>
                                      </p:cBhvr>
                                      <p:to>
                                        <p:strVal val="visible"/>
                                      </p:to>
                                    </p:set>
                                    <p:animEffect transition="in" filter="fade">
                                      <p:cBhvr>
                                        <p:cTn id="90" dur="500"/>
                                        <p:tgtEl>
                                          <p:spTgt spid="3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iterate type="wd">
                                    <p:tmPct val="10000"/>
                                  </p:iterate>
                                  <p:childTnLst>
                                    <p:set>
                                      <p:cBhvr>
                                        <p:cTn id="94" dur="1" fill="hold">
                                          <p:stCondLst>
                                            <p:cond delay="0"/>
                                          </p:stCondLst>
                                        </p:cTn>
                                        <p:tgtEl>
                                          <p:spTgt spid="39"/>
                                        </p:tgtEl>
                                        <p:attrNameLst>
                                          <p:attrName>style.visibility</p:attrName>
                                        </p:attrNameLst>
                                      </p:cBhvr>
                                      <p:to>
                                        <p:strVal val="visible"/>
                                      </p:to>
                                    </p:set>
                                    <p:animEffect transition="in" filter="fade">
                                      <p:cBhvr>
                                        <p:cTn id="95" dur="500"/>
                                        <p:tgtEl>
                                          <p:spTgt spid="39"/>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iterate type="wd">
                                    <p:tmPct val="10000"/>
                                  </p:iterate>
                                  <p:childTnLst>
                                    <p:set>
                                      <p:cBhvr>
                                        <p:cTn id="99" dur="1" fill="hold">
                                          <p:stCondLst>
                                            <p:cond delay="0"/>
                                          </p:stCondLst>
                                        </p:cTn>
                                        <p:tgtEl>
                                          <p:spTgt spid="37"/>
                                        </p:tgtEl>
                                        <p:attrNameLst>
                                          <p:attrName>style.visibility</p:attrName>
                                        </p:attrNameLst>
                                      </p:cBhvr>
                                      <p:to>
                                        <p:strVal val="visible"/>
                                      </p:to>
                                    </p:set>
                                    <p:animEffect transition="in" filter="fade">
                                      <p:cBhvr>
                                        <p:cTn id="100" dur="500"/>
                                        <p:tgtEl>
                                          <p:spTgt spid="37"/>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iterate type="wd">
                                    <p:tmPct val="10000"/>
                                  </p:iterate>
                                  <p:childTnLst>
                                    <p:set>
                                      <p:cBhvr>
                                        <p:cTn id="104" dur="1" fill="hold">
                                          <p:stCondLst>
                                            <p:cond delay="0"/>
                                          </p:stCondLst>
                                        </p:cTn>
                                        <p:tgtEl>
                                          <p:spTgt spid="42"/>
                                        </p:tgtEl>
                                        <p:attrNameLst>
                                          <p:attrName>style.visibility</p:attrName>
                                        </p:attrNameLst>
                                      </p:cBhvr>
                                      <p:to>
                                        <p:strVal val="visible"/>
                                      </p:to>
                                    </p:set>
                                    <p:animEffect transition="in" filter="fade">
                                      <p:cBhvr>
                                        <p:cTn id="105" dur="500"/>
                                        <p:tgtEl>
                                          <p:spTgt spid="42"/>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iterate type="wd">
                                    <p:tmPct val="10000"/>
                                  </p:iterate>
                                  <p:childTnLst>
                                    <p:set>
                                      <p:cBhvr>
                                        <p:cTn id="109" dur="1" fill="hold">
                                          <p:stCondLst>
                                            <p:cond delay="0"/>
                                          </p:stCondLst>
                                        </p:cTn>
                                        <p:tgtEl>
                                          <p:spTgt spid="41"/>
                                        </p:tgtEl>
                                        <p:attrNameLst>
                                          <p:attrName>style.visibility</p:attrName>
                                        </p:attrNameLst>
                                      </p:cBhvr>
                                      <p:to>
                                        <p:strVal val="visible"/>
                                      </p:to>
                                    </p:set>
                                    <p:animEffect transition="in" filter="fade">
                                      <p:cBhvr>
                                        <p:cTn id="110" dur="500"/>
                                        <p:tgtEl>
                                          <p:spTgt spid="41"/>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iterate type="wd">
                                    <p:tmPct val="10000"/>
                                  </p:iterate>
                                  <p:childTnLst>
                                    <p:set>
                                      <p:cBhvr>
                                        <p:cTn id="114" dur="1" fill="hold">
                                          <p:stCondLst>
                                            <p:cond delay="0"/>
                                          </p:stCondLst>
                                        </p:cTn>
                                        <p:tgtEl>
                                          <p:spTgt spid="40"/>
                                        </p:tgtEl>
                                        <p:attrNameLst>
                                          <p:attrName>style.visibility</p:attrName>
                                        </p:attrNameLst>
                                      </p:cBhvr>
                                      <p:to>
                                        <p:strVal val="visible"/>
                                      </p:to>
                                    </p:set>
                                    <p:animEffect transition="in" filter="fade">
                                      <p:cBhvr>
                                        <p:cTn id="11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73" grpId="0" animBg="1"/>
      <p:bldP spid="64" grpId="0" animBg="1"/>
      <p:bldP spid="83" grpId="0" animBg="1"/>
      <p:bldP spid="85" grpId="0" animBg="1"/>
      <p:bldP spid="59" grpId="0" animBg="1"/>
      <p:bldP spid="65" grpId="0" animBg="1"/>
      <p:bldP spid="14" grpId="0" animBg="1"/>
      <p:bldP spid="66" grpId="0" animBg="1"/>
      <p:bldP spid="98" grpId="0" animBg="1"/>
      <p:bldP spid="137" grpId="0" animBg="1"/>
      <p:bldP spid="138" grpId="0" animBg="1"/>
      <p:bldP spid="37" grpId="0" animBg="1"/>
      <p:bldP spid="38" grpId="0" animBg="1"/>
      <p:bldP spid="39" grpId="0" animBg="1"/>
      <p:bldP spid="41" grpId="0" animBg="1"/>
      <p:bldP spid="42" grpId="0" animBg="1"/>
      <p:bldP spid="4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1043608" y="1196752"/>
            <a:ext cx="6439916" cy="2958550"/>
            <a:chOff x="1084411" y="1196752"/>
            <a:chExt cx="6439916" cy="2958550"/>
          </a:xfrm>
        </p:grpSpPr>
        <p:cxnSp>
          <p:nvCxnSpPr>
            <p:cNvPr id="25" name="Connecteur droit 24"/>
            <p:cNvCxnSpPr/>
            <p:nvPr/>
          </p:nvCxnSpPr>
          <p:spPr>
            <a:xfrm rot="5400000" flipV="1">
              <a:off x="3706076" y="2841160"/>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5400000" flipV="1">
              <a:off x="4489254" y="285411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Forme libre 26"/>
            <p:cNvSpPr/>
            <p:nvPr/>
          </p:nvSpPr>
          <p:spPr>
            <a:xfrm>
              <a:off x="6475227" y="1599024"/>
              <a:ext cx="926115" cy="2532222"/>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 name="connsiteX0" fmla="*/ 0 w 1426978"/>
                <a:gd name="connsiteY0" fmla="*/ 13817 h 2514462"/>
                <a:gd name="connsiteX1" fmla="*/ 721131 w 1426978"/>
                <a:gd name="connsiteY1" fmla="*/ 11269 h 2514462"/>
                <a:gd name="connsiteX2" fmla="*/ 717143 w 1426978"/>
                <a:gd name="connsiteY2" fmla="*/ 2083844 h 2514462"/>
                <a:gd name="connsiteX3" fmla="*/ 1077986 w 1426978"/>
                <a:gd name="connsiteY3" fmla="*/ 2084176 h 2514462"/>
                <a:gd name="connsiteX4" fmla="*/ 1426978 w 1426978"/>
                <a:gd name="connsiteY4" fmla="*/ 2077 h 2514462"/>
                <a:gd name="connsiteX5" fmla="*/ 1425981 w 1426978"/>
                <a:gd name="connsiteY5" fmla="*/ 2514462 h 2514462"/>
                <a:gd name="connsiteX6" fmla="*/ 5870 w 1426978"/>
                <a:gd name="connsiteY6" fmla="*/ 2506597 h 2514462"/>
                <a:gd name="connsiteX0" fmla="*/ 0 w 1470543"/>
                <a:gd name="connsiteY0" fmla="*/ 2548 h 2503193"/>
                <a:gd name="connsiteX1" fmla="*/ 721131 w 1470543"/>
                <a:gd name="connsiteY1" fmla="*/ 0 h 2503193"/>
                <a:gd name="connsiteX2" fmla="*/ 717143 w 1470543"/>
                <a:gd name="connsiteY2" fmla="*/ 2072575 h 2503193"/>
                <a:gd name="connsiteX3" fmla="*/ 1077986 w 1470543"/>
                <a:gd name="connsiteY3" fmla="*/ 2072907 h 2503193"/>
                <a:gd name="connsiteX4" fmla="*/ 1425981 w 1470543"/>
                <a:gd name="connsiteY4" fmla="*/ 2503193 h 2503193"/>
                <a:gd name="connsiteX5" fmla="*/ 5870 w 1470543"/>
                <a:gd name="connsiteY5" fmla="*/ 2495328 h 2503193"/>
                <a:gd name="connsiteX0" fmla="*/ 0 w 1425981"/>
                <a:gd name="connsiteY0" fmla="*/ 2548 h 2503193"/>
                <a:gd name="connsiteX1" fmla="*/ 721131 w 1425981"/>
                <a:gd name="connsiteY1" fmla="*/ 0 h 2503193"/>
                <a:gd name="connsiteX2" fmla="*/ 717143 w 1425981"/>
                <a:gd name="connsiteY2" fmla="*/ 2072575 h 2503193"/>
                <a:gd name="connsiteX3" fmla="*/ 1425981 w 1425981"/>
                <a:gd name="connsiteY3" fmla="*/ 2503193 h 2503193"/>
                <a:gd name="connsiteX4" fmla="*/ 5870 w 1425981"/>
                <a:gd name="connsiteY4" fmla="*/ 2495328 h 2503193"/>
                <a:gd name="connsiteX0" fmla="*/ 0 w 770396"/>
                <a:gd name="connsiteY0" fmla="*/ 2548 h 2517708"/>
                <a:gd name="connsiteX1" fmla="*/ 721131 w 770396"/>
                <a:gd name="connsiteY1" fmla="*/ 0 h 2517708"/>
                <a:gd name="connsiteX2" fmla="*/ 717143 w 770396"/>
                <a:gd name="connsiteY2" fmla="*/ 2072575 h 2517708"/>
                <a:gd name="connsiteX3" fmla="*/ 770396 w 770396"/>
                <a:gd name="connsiteY3" fmla="*/ 2517708 h 2517708"/>
                <a:gd name="connsiteX4" fmla="*/ 5870 w 770396"/>
                <a:gd name="connsiteY4" fmla="*/ 2495328 h 2517708"/>
                <a:gd name="connsiteX0" fmla="*/ 0 w 746982"/>
                <a:gd name="connsiteY0" fmla="*/ 2548 h 2532222"/>
                <a:gd name="connsiteX1" fmla="*/ 721131 w 746982"/>
                <a:gd name="connsiteY1" fmla="*/ 0 h 2532222"/>
                <a:gd name="connsiteX2" fmla="*/ 717143 w 746982"/>
                <a:gd name="connsiteY2" fmla="*/ 2072575 h 2532222"/>
                <a:gd name="connsiteX3" fmla="*/ 746982 w 746982"/>
                <a:gd name="connsiteY3" fmla="*/ 2532222 h 2532222"/>
                <a:gd name="connsiteX4" fmla="*/ 5870 w 746982"/>
                <a:gd name="connsiteY4" fmla="*/ 2495328 h 2532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982" h="2532222">
                  <a:moveTo>
                    <a:pt x="0" y="2548"/>
                  </a:moveTo>
                  <a:lnTo>
                    <a:pt x="721131" y="0"/>
                  </a:lnTo>
                  <a:cubicBezTo>
                    <a:pt x="718214" y="830558"/>
                    <a:pt x="720060" y="1242017"/>
                    <a:pt x="717143" y="2072575"/>
                  </a:cubicBezTo>
                  <a:lnTo>
                    <a:pt x="746982" y="2532222"/>
                  </a:lnTo>
                  <a:lnTo>
                    <a:pt x="5870" y="2495328"/>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8" name="Groupe 27"/>
            <p:cNvGrpSpPr/>
            <p:nvPr/>
          </p:nvGrpSpPr>
          <p:grpSpPr>
            <a:xfrm>
              <a:off x="1084411" y="1196752"/>
              <a:ext cx="6439916" cy="2958550"/>
              <a:chOff x="1084411" y="1196752"/>
              <a:chExt cx="6439916" cy="2958550"/>
            </a:xfrm>
          </p:grpSpPr>
          <p:sp>
            <p:nvSpPr>
              <p:cNvPr id="29" name="Rectangle 72"/>
              <p:cNvSpPr/>
              <p:nvPr/>
            </p:nvSpPr>
            <p:spPr>
              <a:xfrm rot="5400000" flipV="1">
                <a:off x="2724917" y="349565"/>
                <a:ext cx="2502476" cy="500099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0" name="Rectangle 29"/>
              <p:cNvSpPr/>
              <p:nvPr/>
            </p:nvSpPr>
            <p:spPr>
              <a:xfrm rot="5400000" flipV="1">
                <a:off x="5173330"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20</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rot="5400000" flipV="1">
                <a:off x="5903207"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12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2" name="Rectangle 31"/>
              <p:cNvSpPr/>
              <p:nvPr/>
            </p:nvSpPr>
            <p:spPr>
              <a:xfrm rot="5400000" flipV="1">
                <a:off x="4376860" y="267594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3" name="Rectangle 32"/>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4" name="Rectangle 33"/>
              <p:cNvSpPr/>
              <p:nvPr/>
            </p:nvSpPr>
            <p:spPr>
              <a:xfrm rot="5400000" flipV="1">
                <a:off x="6780490" y="27046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30</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Ellipse 34"/>
              <p:cNvSpPr/>
              <p:nvPr/>
            </p:nvSpPr>
            <p:spPr>
              <a:xfrm flipH="1">
                <a:off x="1495128" y="156783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Rectangle 38"/>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grpSp>
      <p:sp useBgFill="1">
        <p:nvSpPr>
          <p:cNvPr id="6" name="Rectangle 5"/>
          <p:cNvSpPr/>
          <p:nvPr/>
        </p:nvSpPr>
        <p:spPr>
          <a:xfrm>
            <a:off x="349200" y="1196752"/>
            <a:ext cx="8496944" cy="3086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36512" y="0"/>
            <a:ext cx="9324528" cy="1143000"/>
          </a:xfrm>
        </p:spPr>
        <p:txBody>
          <a:bodyPr>
            <a:normAutofit/>
          </a:bodyPr>
          <a:lstStyle/>
          <a:p>
            <a:r>
              <a:rPr lang="fr-FR" dirty="0" smtClean="0"/>
              <a:t>Série , parallèle</a:t>
            </a:r>
            <a:endParaRPr lang="fr-FR" dirty="0"/>
          </a:p>
        </p:txBody>
      </p:sp>
      <p:sp>
        <p:nvSpPr>
          <p:cNvPr id="3" name="Espace réservé du contenu 2"/>
          <p:cNvSpPr>
            <a:spLocks noGrp="1"/>
          </p:cNvSpPr>
          <p:nvPr>
            <p:ph idx="1"/>
          </p:nvPr>
        </p:nvSpPr>
        <p:spPr>
          <a:xfrm>
            <a:off x="46129" y="980729"/>
            <a:ext cx="9108504" cy="432048"/>
          </a:xfrm>
          <a:solidFill>
            <a:schemeClr val="bg2">
              <a:lumMod val="90000"/>
              <a:alpha val="1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 de résistance équivalente vue entre deux points A et B</a:t>
            </a:r>
          </a:p>
        </p:txBody>
      </p:sp>
      <p:sp>
        <p:nvSpPr>
          <p:cNvPr id="137" name="Espace réservé du contenu 2"/>
          <p:cNvSpPr txBox="1">
            <a:spLocks/>
          </p:cNvSpPr>
          <p:nvPr/>
        </p:nvSpPr>
        <p:spPr>
          <a:xfrm>
            <a:off x="0" y="4227310"/>
            <a:ext cx="9108504" cy="785866"/>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On commence par le groupement le plus simple, le plus petit , un peu comme une parenthèse dans un calcul.</a:t>
            </a:r>
            <a:endParaRPr lang="fr-FR" sz="1900" dirty="0">
              <a:effectLst/>
            </a:endParaRPr>
          </a:p>
        </p:txBody>
      </p:sp>
      <p:sp>
        <p:nvSpPr>
          <p:cNvPr id="38" name="Espace réservé du contenu 2"/>
          <p:cNvSpPr txBox="1">
            <a:spLocks/>
          </p:cNvSpPr>
          <p:nvPr/>
        </p:nvSpPr>
        <p:spPr>
          <a:xfrm>
            <a:off x="349200" y="5661248"/>
            <a:ext cx="8496944" cy="1008112"/>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effectLst/>
              </a:rPr>
              <a:t>R</a:t>
            </a:r>
            <a:r>
              <a:rPr lang="fr-FR" sz="1900" baseline="-25000" dirty="0" smtClean="0">
                <a:effectLst/>
              </a:rPr>
              <a:t>équi1</a:t>
            </a:r>
            <a:r>
              <a:rPr lang="fr-FR" sz="1900" dirty="0" smtClean="0">
                <a:effectLst/>
              </a:rPr>
              <a:t>= 25+5 = 30 </a:t>
            </a:r>
            <a:r>
              <a:rPr lang="fr-FR" sz="2000" dirty="0" smtClean="0">
                <a:sym typeface="Symbol"/>
              </a:rPr>
              <a:t></a:t>
            </a:r>
          </a:p>
          <a:p>
            <a:pPr marL="0" indent="0" algn="ctr">
              <a:buNone/>
            </a:pPr>
            <a:r>
              <a:rPr lang="fr-FR" sz="2000" dirty="0" smtClean="0">
                <a:sym typeface="Symbol"/>
              </a:rPr>
              <a:t>On peut donc faire un schéma équivalent en remplaçant au même endroit deux résistances par une seule</a:t>
            </a:r>
            <a:endParaRPr lang="fr-FR" sz="2000" dirty="0"/>
          </a:p>
          <a:p>
            <a:pPr marL="0" indent="0" algn="ctr">
              <a:buFont typeface="Arial" panose="020B0604020202020204" pitchFamily="34" charset="0"/>
              <a:buNone/>
            </a:pPr>
            <a:endParaRPr lang="fr-FR" sz="1900" dirty="0" smtClean="0">
              <a:effectLst/>
            </a:endParaRPr>
          </a:p>
          <a:p>
            <a:pPr marL="0" indent="0" algn="ctr">
              <a:buFont typeface="Arial" panose="020B0604020202020204" pitchFamily="34" charset="0"/>
              <a:buNone/>
            </a:pPr>
            <a:endParaRPr lang="fr-FR" sz="1900" dirty="0">
              <a:effectLst/>
            </a:endParaRPr>
          </a:p>
        </p:txBody>
      </p:sp>
      <p:grpSp>
        <p:nvGrpSpPr>
          <p:cNvPr id="5" name="Groupe 4"/>
          <p:cNvGrpSpPr/>
          <p:nvPr/>
        </p:nvGrpSpPr>
        <p:grpSpPr>
          <a:xfrm>
            <a:off x="1036896" y="1196752"/>
            <a:ext cx="7351528" cy="2958550"/>
            <a:chOff x="1084411" y="1196752"/>
            <a:chExt cx="7351528" cy="2958550"/>
          </a:xfrm>
        </p:grpSpPr>
        <p:sp>
          <p:nvSpPr>
            <p:cNvPr id="73" name="Rectangle 72"/>
            <p:cNvSpPr/>
            <p:nvPr/>
          </p:nvSpPr>
          <p:spPr>
            <a:xfrm rot="5400000" flipV="1">
              <a:off x="2724917" y="349565"/>
              <a:ext cx="2502476" cy="500099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706076" y="2841160"/>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4489254" y="285411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5173330"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20</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903207"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12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9" name="Rectangle 58"/>
            <p:cNvSpPr/>
            <p:nvPr/>
          </p:nvSpPr>
          <p:spPr>
            <a:xfrm rot="5400000" flipV="1">
              <a:off x="4376860" y="267594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Forme libre 13"/>
            <p:cNvSpPr/>
            <p:nvPr/>
          </p:nvSpPr>
          <p:spPr>
            <a:xfrm>
              <a:off x="6475228" y="1589831"/>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6" name="Rectangle 65"/>
            <p:cNvSpPr/>
            <p:nvPr/>
          </p:nvSpPr>
          <p:spPr>
            <a:xfrm rot="5400000" flipV="1">
              <a:off x="6780490" y="27046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98" name="Rectangle 97"/>
            <p:cNvSpPr/>
            <p:nvPr/>
          </p:nvSpPr>
          <p:spPr>
            <a:xfrm rot="5400000" flipV="1">
              <a:off x="7692102" y="270468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nvSpPr>
          <p:spPr>
            <a:xfrm flipH="1">
              <a:off x="1495128" y="156783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4" name="Ellipse 3"/>
          <p:cNvSpPr/>
          <p:nvPr/>
        </p:nvSpPr>
        <p:spPr>
          <a:xfrm>
            <a:off x="6874369" y="1378586"/>
            <a:ext cx="2090119" cy="2904211"/>
          </a:xfrm>
          <a:prstGeom prst="ellipse">
            <a:avLst/>
          </a:prstGeom>
          <a:noFill/>
          <a:ln w="60325">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space réservé du contenu 2"/>
          <p:cNvSpPr txBox="1">
            <a:spLocks/>
          </p:cNvSpPr>
          <p:nvPr/>
        </p:nvSpPr>
        <p:spPr>
          <a:xfrm>
            <a:off x="43420" y="4875382"/>
            <a:ext cx="9108504" cy="785866"/>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Les deux résistances sont en série à l’intérieur de ce groupe donc la résistance équivalente vaut:</a:t>
            </a:r>
            <a:endParaRPr lang="fr-FR" sz="1900" dirty="0">
              <a:effectLst/>
            </a:endParaRPr>
          </a:p>
        </p:txBody>
      </p:sp>
    </p:spTree>
    <p:extLst>
      <p:ext uri="{BB962C8B-B14F-4D97-AF65-F5344CB8AC3E}">
        <p14:creationId xmlns:p14="http://schemas.microsoft.com/office/powerpoint/2010/main" val="1900648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10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500"/>
                            </p:stCondLst>
                            <p:childTnLst>
                              <p:par>
                                <p:cTn id="13" presetID="10" presetClass="entr" presetSubtype="0" fill="hold" nodeType="afterEffect">
                                  <p:stCondLst>
                                    <p:cond delay="500"/>
                                  </p:stCondLst>
                                  <p:iterate type="wd">
                                    <p:tmPct val="10000"/>
                                  </p:iterate>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35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137"/>
                                        </p:tgtEl>
                                        <p:attrNameLst>
                                          <p:attrName>style.visibility</p:attrName>
                                        </p:attrNameLst>
                                      </p:cBhvr>
                                      <p:to>
                                        <p:strVal val="visible"/>
                                      </p:to>
                                    </p:set>
                                    <p:animEffect transition="in" filter="fade">
                                      <p:cBhvr>
                                        <p:cTn id="19" dur="500"/>
                                        <p:tgtEl>
                                          <p:spTgt spid="137"/>
                                        </p:tgtEl>
                                      </p:cBhvr>
                                    </p:animEffect>
                                  </p:childTnLst>
                                </p:cTn>
                              </p:par>
                            </p:childTnLst>
                          </p:cTn>
                        </p:par>
                        <p:par>
                          <p:cTn id="20" fill="hold">
                            <p:stCondLst>
                              <p:cond delay="5550"/>
                            </p:stCondLst>
                            <p:childTnLst>
                              <p:par>
                                <p:cTn id="21" presetID="31" presetClass="entr" presetSubtype="0" fill="hold" grpId="0" nodeType="afterEffect">
                                  <p:stCondLst>
                                    <p:cond delay="500"/>
                                  </p:stCondLst>
                                  <p:iterate type="wd">
                                    <p:tmPct val="5000"/>
                                  </p:iterate>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 calcmode="lin" valueType="num">
                                      <p:cBhvr>
                                        <p:cTn id="25" dur="1000" fill="hold"/>
                                        <p:tgtEl>
                                          <p:spTgt spid="4"/>
                                        </p:tgtEl>
                                        <p:attrNameLst>
                                          <p:attrName>style.rotation</p:attrName>
                                        </p:attrNameLst>
                                      </p:cBhvr>
                                      <p:tavLst>
                                        <p:tav tm="0">
                                          <p:val>
                                            <p:fltVal val="90"/>
                                          </p:val>
                                        </p:tav>
                                        <p:tav tm="100000">
                                          <p:val>
                                            <p:fltVal val="0"/>
                                          </p:val>
                                        </p:tav>
                                      </p:tavLst>
                                    </p:anim>
                                    <p:animEffect transition="in" filter="fade">
                                      <p:cBhvr>
                                        <p:cTn id="26" dur="1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500"/>
                                  </p:stCondLst>
                                  <p:iterate type="wd">
                                    <p:tmPct val="10000"/>
                                  </p:iterate>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500"/>
                                  </p:stCondLst>
                                  <p:iterate type="wd">
                                    <p:tmPct val="10000"/>
                                  </p:iterate>
                                  <p:childTnLst>
                                    <p:set>
                                      <p:cBhvr>
                                        <p:cTn id="35" dur="1" fill="hold">
                                          <p:stCondLst>
                                            <p:cond delay="0"/>
                                          </p:stCondLst>
                                        </p:cTn>
                                        <p:tgtEl>
                                          <p:spTgt spid="38"/>
                                        </p:tgtEl>
                                        <p:attrNameLst>
                                          <p:attrName>style.visibility</p:attrName>
                                        </p:attrNameLst>
                                      </p:cBhvr>
                                      <p:to>
                                        <p:strVal val="visible"/>
                                      </p:to>
                                    </p:set>
                                    <p:animEffect transition="in" filter="fade">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par>
                                <p:cTn id="42" presetID="1" presetClass="exit" presetSubtype="0" fill="hold" nodeType="withEffect">
                                  <p:stCondLst>
                                    <p:cond delay="0"/>
                                  </p:stCondLst>
                                  <p:iterate type="wd">
                                    <p:tmAbs val="0"/>
                                  </p:iterate>
                                  <p:childTnLst>
                                    <p:set>
                                      <p:cBhvr>
                                        <p:cTn id="43"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uiExpand="1" build="p" animBg="1"/>
      <p:bldP spid="137" grpId="0" animBg="1"/>
      <p:bldP spid="38" grpId="0" animBg="1"/>
      <p:bldP spid="4" grpId="0" animBg="1"/>
      <p:bldP spid="4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1084411" y="1196752"/>
            <a:ext cx="4036289" cy="2958550"/>
            <a:chOff x="1084411" y="1196752"/>
            <a:chExt cx="4036289" cy="2958550"/>
          </a:xfrm>
        </p:grpSpPr>
        <p:sp>
          <p:nvSpPr>
            <p:cNvPr id="26" name="Rectangle 72"/>
            <p:cNvSpPr/>
            <p:nvPr/>
          </p:nvSpPr>
          <p:spPr>
            <a:xfrm rot="5400000" flipV="1">
              <a:off x="1963054" y="1111429"/>
              <a:ext cx="2502476" cy="3477269"/>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7" name="Rectangle 26"/>
            <p:cNvSpPr/>
            <p:nvPr/>
          </p:nvSpPr>
          <p:spPr>
            <a:xfrm rot="5400000" flipV="1">
              <a:off x="4201453" y="2725776"/>
              <a:ext cx="1502946" cy="33554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11,6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8" name="Rectangle 27"/>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Ellipse 28"/>
            <p:cNvSpPr/>
            <p:nvPr/>
          </p:nvSpPr>
          <p:spPr>
            <a:xfrm flipH="1">
              <a:off x="1535312" y="152701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24" name="Rectangle 23"/>
          <p:cNvSpPr/>
          <p:nvPr/>
        </p:nvSpPr>
        <p:spPr>
          <a:xfrm>
            <a:off x="349200" y="1196752"/>
            <a:ext cx="8496944" cy="3086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36512" y="0"/>
            <a:ext cx="9324528" cy="1143000"/>
          </a:xfrm>
        </p:spPr>
        <p:txBody>
          <a:bodyPr>
            <a:normAutofit/>
          </a:bodyPr>
          <a:lstStyle/>
          <a:p>
            <a:r>
              <a:rPr lang="fr-FR" dirty="0" smtClean="0"/>
              <a:t>Série , parallèle</a:t>
            </a:r>
            <a:endParaRPr lang="fr-FR" dirty="0"/>
          </a:p>
        </p:txBody>
      </p:sp>
      <p:sp>
        <p:nvSpPr>
          <p:cNvPr id="38" name="Espace réservé du contenu 2"/>
          <p:cNvSpPr txBox="1">
            <a:spLocks/>
          </p:cNvSpPr>
          <p:nvPr/>
        </p:nvSpPr>
        <p:spPr>
          <a:xfrm>
            <a:off x="349200" y="5733256"/>
            <a:ext cx="8496944" cy="1080120"/>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sym typeface="Symbol"/>
              </a:rPr>
              <a:t>R</a:t>
            </a:r>
            <a:r>
              <a:rPr lang="fr-FR" sz="2000" baseline="-25000" dirty="0" err="1" smtClean="0">
                <a:sym typeface="Symbol"/>
              </a:rPr>
              <a:t>équi</a:t>
            </a:r>
            <a:r>
              <a:rPr lang="fr-FR" sz="2000" dirty="0" smtClean="0">
                <a:sym typeface="Symbol"/>
              </a:rPr>
              <a:t> = 11,6 </a:t>
            </a:r>
            <a:r>
              <a:rPr lang="fr-FR" sz="2000" dirty="0">
                <a:sym typeface="Symbol"/>
              </a:rPr>
              <a:t></a:t>
            </a:r>
            <a:endParaRPr lang="fr-FR" sz="2000" dirty="0" smtClean="0">
              <a:sym typeface="Symbol"/>
            </a:endParaRPr>
          </a:p>
          <a:p>
            <a:pPr marL="0" indent="0" algn="ctr">
              <a:buNone/>
            </a:pPr>
            <a:r>
              <a:rPr lang="fr-FR" sz="2000" dirty="0" smtClean="0">
                <a:sym typeface="Symbol"/>
              </a:rPr>
              <a:t>On peut donc faire un schéma équivalent en remplaçant au même endroit quatre résistances par une seule</a:t>
            </a:r>
            <a:endParaRPr lang="fr-FR" sz="2000" dirty="0"/>
          </a:p>
          <a:p>
            <a:pPr marL="0" indent="0" algn="ctr">
              <a:buFont typeface="Arial" panose="020B0604020202020204" pitchFamily="34" charset="0"/>
              <a:buNone/>
            </a:pPr>
            <a:endParaRPr lang="fr-FR" sz="1900" dirty="0" smtClean="0">
              <a:effectLst/>
            </a:endParaRPr>
          </a:p>
          <a:p>
            <a:pPr marL="0" indent="0" algn="ctr">
              <a:buFont typeface="Arial" panose="020B0604020202020204" pitchFamily="34" charset="0"/>
              <a:buNone/>
            </a:pPr>
            <a:endParaRPr lang="fr-FR" sz="1900" dirty="0">
              <a:effectLst/>
            </a:endParaRPr>
          </a:p>
        </p:txBody>
      </p:sp>
      <p:grpSp>
        <p:nvGrpSpPr>
          <p:cNvPr id="7" name="Groupe 6"/>
          <p:cNvGrpSpPr/>
          <p:nvPr/>
        </p:nvGrpSpPr>
        <p:grpSpPr>
          <a:xfrm>
            <a:off x="1084411" y="1196752"/>
            <a:ext cx="6439916" cy="2958550"/>
            <a:chOff x="1084411" y="1196752"/>
            <a:chExt cx="6439916" cy="2958550"/>
          </a:xfrm>
        </p:grpSpPr>
        <p:cxnSp>
          <p:nvCxnSpPr>
            <p:cNvPr id="55" name="Connecteur droit 54"/>
            <p:cNvCxnSpPr/>
            <p:nvPr/>
          </p:nvCxnSpPr>
          <p:spPr>
            <a:xfrm rot="5400000" flipV="1">
              <a:off x="3706076" y="2841160"/>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4489254" y="285411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Forme libre 13"/>
            <p:cNvSpPr/>
            <p:nvPr/>
          </p:nvSpPr>
          <p:spPr>
            <a:xfrm>
              <a:off x="6475227" y="1599024"/>
              <a:ext cx="926115" cy="2532222"/>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 name="connsiteX0" fmla="*/ 0 w 1426978"/>
                <a:gd name="connsiteY0" fmla="*/ 13817 h 2514462"/>
                <a:gd name="connsiteX1" fmla="*/ 721131 w 1426978"/>
                <a:gd name="connsiteY1" fmla="*/ 11269 h 2514462"/>
                <a:gd name="connsiteX2" fmla="*/ 717143 w 1426978"/>
                <a:gd name="connsiteY2" fmla="*/ 2083844 h 2514462"/>
                <a:gd name="connsiteX3" fmla="*/ 1077986 w 1426978"/>
                <a:gd name="connsiteY3" fmla="*/ 2084176 h 2514462"/>
                <a:gd name="connsiteX4" fmla="*/ 1426978 w 1426978"/>
                <a:gd name="connsiteY4" fmla="*/ 2077 h 2514462"/>
                <a:gd name="connsiteX5" fmla="*/ 1425981 w 1426978"/>
                <a:gd name="connsiteY5" fmla="*/ 2514462 h 2514462"/>
                <a:gd name="connsiteX6" fmla="*/ 5870 w 1426978"/>
                <a:gd name="connsiteY6" fmla="*/ 2506597 h 2514462"/>
                <a:gd name="connsiteX0" fmla="*/ 0 w 1470543"/>
                <a:gd name="connsiteY0" fmla="*/ 2548 h 2503193"/>
                <a:gd name="connsiteX1" fmla="*/ 721131 w 1470543"/>
                <a:gd name="connsiteY1" fmla="*/ 0 h 2503193"/>
                <a:gd name="connsiteX2" fmla="*/ 717143 w 1470543"/>
                <a:gd name="connsiteY2" fmla="*/ 2072575 h 2503193"/>
                <a:gd name="connsiteX3" fmla="*/ 1077986 w 1470543"/>
                <a:gd name="connsiteY3" fmla="*/ 2072907 h 2503193"/>
                <a:gd name="connsiteX4" fmla="*/ 1425981 w 1470543"/>
                <a:gd name="connsiteY4" fmla="*/ 2503193 h 2503193"/>
                <a:gd name="connsiteX5" fmla="*/ 5870 w 1470543"/>
                <a:gd name="connsiteY5" fmla="*/ 2495328 h 2503193"/>
                <a:gd name="connsiteX0" fmla="*/ 0 w 1425981"/>
                <a:gd name="connsiteY0" fmla="*/ 2548 h 2503193"/>
                <a:gd name="connsiteX1" fmla="*/ 721131 w 1425981"/>
                <a:gd name="connsiteY1" fmla="*/ 0 h 2503193"/>
                <a:gd name="connsiteX2" fmla="*/ 717143 w 1425981"/>
                <a:gd name="connsiteY2" fmla="*/ 2072575 h 2503193"/>
                <a:gd name="connsiteX3" fmla="*/ 1425981 w 1425981"/>
                <a:gd name="connsiteY3" fmla="*/ 2503193 h 2503193"/>
                <a:gd name="connsiteX4" fmla="*/ 5870 w 1425981"/>
                <a:gd name="connsiteY4" fmla="*/ 2495328 h 2503193"/>
                <a:gd name="connsiteX0" fmla="*/ 0 w 770396"/>
                <a:gd name="connsiteY0" fmla="*/ 2548 h 2517708"/>
                <a:gd name="connsiteX1" fmla="*/ 721131 w 770396"/>
                <a:gd name="connsiteY1" fmla="*/ 0 h 2517708"/>
                <a:gd name="connsiteX2" fmla="*/ 717143 w 770396"/>
                <a:gd name="connsiteY2" fmla="*/ 2072575 h 2517708"/>
                <a:gd name="connsiteX3" fmla="*/ 770396 w 770396"/>
                <a:gd name="connsiteY3" fmla="*/ 2517708 h 2517708"/>
                <a:gd name="connsiteX4" fmla="*/ 5870 w 770396"/>
                <a:gd name="connsiteY4" fmla="*/ 2495328 h 2517708"/>
                <a:gd name="connsiteX0" fmla="*/ 0 w 746982"/>
                <a:gd name="connsiteY0" fmla="*/ 2548 h 2532222"/>
                <a:gd name="connsiteX1" fmla="*/ 721131 w 746982"/>
                <a:gd name="connsiteY1" fmla="*/ 0 h 2532222"/>
                <a:gd name="connsiteX2" fmla="*/ 717143 w 746982"/>
                <a:gd name="connsiteY2" fmla="*/ 2072575 h 2532222"/>
                <a:gd name="connsiteX3" fmla="*/ 746982 w 746982"/>
                <a:gd name="connsiteY3" fmla="*/ 2532222 h 2532222"/>
                <a:gd name="connsiteX4" fmla="*/ 5870 w 746982"/>
                <a:gd name="connsiteY4" fmla="*/ 2495328 h 2532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982" h="2532222">
                  <a:moveTo>
                    <a:pt x="0" y="2548"/>
                  </a:moveTo>
                  <a:lnTo>
                    <a:pt x="721131" y="0"/>
                  </a:lnTo>
                  <a:cubicBezTo>
                    <a:pt x="718214" y="830558"/>
                    <a:pt x="720060" y="1242017"/>
                    <a:pt x="717143" y="2072575"/>
                  </a:cubicBezTo>
                  <a:lnTo>
                    <a:pt x="746982" y="2532222"/>
                  </a:lnTo>
                  <a:lnTo>
                    <a:pt x="5870" y="2495328"/>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p:cNvGrpSpPr/>
            <p:nvPr/>
          </p:nvGrpSpPr>
          <p:grpSpPr>
            <a:xfrm>
              <a:off x="1084411" y="1196752"/>
              <a:ext cx="6439916" cy="2958550"/>
              <a:chOff x="1084411" y="1196752"/>
              <a:chExt cx="6439916" cy="2958550"/>
            </a:xfrm>
          </p:grpSpPr>
          <p:sp>
            <p:nvSpPr>
              <p:cNvPr id="73" name="Rectangle 72"/>
              <p:cNvSpPr/>
              <p:nvPr/>
            </p:nvSpPr>
            <p:spPr>
              <a:xfrm rot="5400000" flipV="1">
                <a:off x="2724917" y="349565"/>
                <a:ext cx="2502476" cy="500099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83" name="Rectangle 82"/>
              <p:cNvSpPr/>
              <p:nvPr/>
            </p:nvSpPr>
            <p:spPr>
              <a:xfrm rot="5400000" flipV="1">
                <a:off x="5173330"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20</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903207"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12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9" name="Rectangle 58"/>
              <p:cNvSpPr/>
              <p:nvPr/>
            </p:nvSpPr>
            <p:spPr>
              <a:xfrm rot="5400000" flipV="1">
                <a:off x="4376860" y="267594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6" name="Rectangle 65"/>
              <p:cNvSpPr/>
              <p:nvPr/>
            </p:nvSpPr>
            <p:spPr>
              <a:xfrm rot="5400000" flipV="1">
                <a:off x="6780490" y="27046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30</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nvSpPr>
            <p:spPr>
              <a:xfrm flipH="1">
                <a:off x="1495128" y="156783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grpSp>
      <p:sp>
        <p:nvSpPr>
          <p:cNvPr id="4" name="Ellipse 3"/>
          <p:cNvSpPr/>
          <p:nvPr/>
        </p:nvSpPr>
        <p:spPr>
          <a:xfrm>
            <a:off x="4139952" y="1338044"/>
            <a:ext cx="4131297" cy="3099068"/>
          </a:xfrm>
          <a:prstGeom prst="ellipse">
            <a:avLst/>
          </a:prstGeom>
          <a:noFill/>
          <a:ln w="60325">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space réservé du contenu 2"/>
          <p:cNvSpPr txBox="1">
            <a:spLocks/>
          </p:cNvSpPr>
          <p:nvPr/>
        </p:nvSpPr>
        <p:spPr>
          <a:xfrm>
            <a:off x="61487" y="4221088"/>
            <a:ext cx="9108504" cy="785866"/>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Les quatre résistances sont en parallèle à l’intérieur de ce groupe donc la résistance équivalente vaut:</a:t>
            </a:r>
            <a:endParaRPr lang="fr-FR" sz="1900" dirty="0">
              <a:effectLst/>
            </a:endParaRPr>
          </a:p>
        </p:txBody>
      </p:sp>
      <p:sp>
        <p:nvSpPr>
          <p:cNvPr id="3" name="Espace réservé du contenu 2"/>
          <p:cNvSpPr>
            <a:spLocks noGrp="1"/>
          </p:cNvSpPr>
          <p:nvPr>
            <p:ph idx="1"/>
          </p:nvPr>
        </p:nvSpPr>
        <p:spPr>
          <a:xfrm>
            <a:off x="46129" y="980729"/>
            <a:ext cx="9108504" cy="432048"/>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 de résistance équivalente vue entre deux points A et B</a:t>
            </a:r>
          </a:p>
        </p:txBody>
      </p:sp>
      <p:sp>
        <p:nvSpPr>
          <p:cNvPr id="137" name="Espace réservé du contenu 2"/>
          <p:cNvSpPr txBox="1">
            <a:spLocks/>
          </p:cNvSpPr>
          <p:nvPr/>
        </p:nvSpPr>
        <p:spPr>
          <a:xfrm>
            <a:off x="0" y="2204864"/>
            <a:ext cx="3976155" cy="1211491"/>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Ensuite on effectue le regroupement le plus proche toujours de la même manière.</a:t>
            </a:r>
            <a:endParaRPr lang="fr-FR" sz="1900" dirty="0">
              <a:effectLst/>
            </a:endParaRPr>
          </a:p>
        </p:txBody>
      </p:sp>
      <mc:AlternateContent xmlns:mc="http://schemas.openxmlformats.org/markup-compatibility/2006" xmlns:a14="http://schemas.microsoft.com/office/drawing/2010/main">
        <mc:Choice Requires="a14">
          <p:sp>
            <p:nvSpPr>
              <p:cNvPr id="5" name="ZoneTexte 4"/>
              <p:cNvSpPr txBox="1"/>
              <p:nvPr/>
            </p:nvSpPr>
            <p:spPr>
              <a:xfrm>
                <a:off x="2150948" y="4958639"/>
                <a:ext cx="4328323" cy="767774"/>
              </a:xfrm>
              <a:prstGeom prst="rect">
                <a:avLst/>
              </a:prstGeom>
              <a:solidFill>
                <a:srgbClr val="03FB0F"/>
              </a:solidFill>
              <a:scene3d>
                <a:camera prst="orthographicFront"/>
                <a:lightRig rig="threePt" dir="t"/>
              </a:scene3d>
              <a:sp3d>
                <a:bevelT/>
              </a:sp3d>
            </p:spPr>
            <p:txBody>
              <a:bodyPr wrap="square" rtlCol="0">
                <a:spAutoFit/>
              </a:bodyPr>
              <a:lstStyle/>
              <a:p>
                <a14:m>
                  <m:oMath xmlns:m="http://schemas.openxmlformats.org/officeDocument/2006/math">
                    <m:f>
                      <m:fPr>
                        <m:ctrlPr>
                          <a:rPr lang="fr-FR" sz="2800" b="1" i="1" smtClean="0">
                            <a:latin typeface="Cambria Math"/>
                          </a:rPr>
                        </m:ctrlPr>
                      </m:fPr>
                      <m:num>
                        <m:r>
                          <a:rPr lang="fr-FR" sz="2800" b="1" i="1" smtClean="0">
                            <a:latin typeface="Cambria Math"/>
                          </a:rPr>
                          <m:t>𝟏</m:t>
                        </m:r>
                      </m:num>
                      <m:den>
                        <m:r>
                          <a:rPr lang="fr-FR" sz="2800" b="1" i="0" smtClean="0">
                            <a:latin typeface="Cambria Math"/>
                          </a:rPr>
                          <m:t>𝐑</m:t>
                        </m:r>
                        <m:r>
                          <a:rPr lang="fr-FR" sz="2800" b="1" i="0" baseline="-25000" smtClean="0">
                            <a:latin typeface="Cambria Math"/>
                          </a:rPr>
                          <m:t>𝐞𝐪𝐮𝐢</m:t>
                        </m:r>
                      </m:den>
                    </m:f>
                  </m:oMath>
                </a14:m>
                <a:r>
                  <a:rPr lang="fr-FR" sz="2800" b="1" dirty="0" smtClean="0">
                    <a:latin typeface="Verdana" panose="020B0604030504040204" pitchFamily="34" charset="0"/>
                    <a:ea typeface="Verdana" panose="020B0604030504040204" pitchFamily="34" charset="0"/>
                    <a:cs typeface="Verdana" panose="020B0604030504040204" pitchFamily="34" charset="0"/>
                  </a:rPr>
                  <a:t> = </a:t>
                </a:r>
                <a14:m>
                  <m:oMath xmlns:m="http://schemas.openxmlformats.org/officeDocument/2006/math">
                    <m:f>
                      <m:fPr>
                        <m:ctrlPr>
                          <a:rPr lang="fr-FR" sz="2800" b="1" i="1" smtClean="0">
                            <a:latin typeface="Cambria Math"/>
                          </a:rPr>
                        </m:ctrlPr>
                      </m:fPr>
                      <m:num>
                        <m:r>
                          <a:rPr lang="fr-FR" sz="2800" b="1" i="1" smtClean="0">
                            <a:latin typeface="Cambria Math"/>
                          </a:rPr>
                          <m:t>𝟏</m:t>
                        </m:r>
                      </m:num>
                      <m:den>
                        <m:r>
                          <a:rPr lang="fr-FR" sz="2800" b="1" i="1" smtClean="0">
                            <a:latin typeface="Cambria Math"/>
                          </a:rPr>
                          <m:t>𝟏𝟓</m:t>
                        </m:r>
                      </m:den>
                    </m:f>
                    <m:r>
                      <a:rPr lang="fr-FR" sz="2800" b="1" i="1" smtClean="0">
                        <a:latin typeface="Cambria Math"/>
                      </a:rPr>
                      <m:t>+</m:t>
                    </m:r>
                    <m:f>
                      <m:fPr>
                        <m:ctrlPr>
                          <a:rPr lang="fr-FR" sz="2800" b="1" i="1">
                            <a:latin typeface="Cambria Math"/>
                          </a:rPr>
                        </m:ctrlPr>
                      </m:fPr>
                      <m:num>
                        <m:r>
                          <a:rPr lang="fr-FR" sz="2800" b="1" i="1">
                            <a:latin typeface="Cambria Math"/>
                          </a:rPr>
                          <m:t>𝟏</m:t>
                        </m:r>
                      </m:num>
                      <m:den>
                        <m:r>
                          <a:rPr lang="fr-FR" sz="2800" b="1" i="1" smtClean="0">
                            <a:latin typeface="Cambria Math"/>
                          </a:rPr>
                          <m:t>𝟐𝟎</m:t>
                        </m:r>
                      </m:den>
                    </m:f>
                    <m:r>
                      <a:rPr lang="fr-FR" sz="2800" b="1" i="1">
                        <a:latin typeface="Cambria Math"/>
                      </a:rPr>
                      <m:t>+</m:t>
                    </m:r>
                    <m:f>
                      <m:fPr>
                        <m:ctrlPr>
                          <a:rPr lang="fr-FR" sz="2800" b="1" i="1">
                            <a:latin typeface="Cambria Math"/>
                          </a:rPr>
                        </m:ctrlPr>
                      </m:fPr>
                      <m:num>
                        <m:r>
                          <a:rPr lang="fr-FR" sz="2800" b="1" i="1">
                            <a:latin typeface="Cambria Math"/>
                          </a:rPr>
                          <m:t>𝟏</m:t>
                        </m:r>
                      </m:num>
                      <m:den>
                        <m:r>
                          <a:rPr lang="fr-FR" sz="2800" b="1" i="1" smtClean="0">
                            <a:latin typeface="Cambria Math"/>
                          </a:rPr>
                          <m:t>𝟏𝟐</m:t>
                        </m:r>
                      </m:den>
                    </m:f>
                    <m:r>
                      <a:rPr lang="fr-FR" sz="2800" b="1" i="1">
                        <a:latin typeface="Cambria Math"/>
                      </a:rPr>
                      <m:t>+</m:t>
                    </m:r>
                    <m:f>
                      <m:fPr>
                        <m:ctrlPr>
                          <a:rPr lang="fr-FR" sz="2800" b="1" i="1">
                            <a:latin typeface="Cambria Math"/>
                          </a:rPr>
                        </m:ctrlPr>
                      </m:fPr>
                      <m:num>
                        <m:r>
                          <a:rPr lang="fr-FR" sz="2800" b="1" i="1">
                            <a:latin typeface="Cambria Math"/>
                          </a:rPr>
                          <m:t>𝟏</m:t>
                        </m:r>
                      </m:num>
                      <m:den>
                        <m:r>
                          <a:rPr lang="fr-FR" sz="2800" b="1" i="1" smtClean="0">
                            <a:latin typeface="Cambria Math"/>
                          </a:rPr>
                          <m:t>𝟑𝟎</m:t>
                        </m:r>
                      </m:den>
                    </m:f>
                  </m:oMath>
                </a14:m>
                <a:r>
                  <a:rPr lang="fr-FR" sz="2800" b="1" dirty="0" smtClean="0">
                    <a:latin typeface="Verdana" panose="020B0604030504040204" pitchFamily="34" charset="0"/>
                    <a:ea typeface="Verdana" panose="020B0604030504040204" pitchFamily="34" charset="0"/>
                    <a:cs typeface="Verdana" panose="020B0604030504040204" pitchFamily="34" charset="0"/>
                  </a:rPr>
                  <a:t> </a:t>
                </a:r>
                <a:endParaRPr lang="fr-FR" sz="2800" b="1" dirty="0">
                  <a:latin typeface="Verdana" panose="020B0604030504040204" pitchFamily="34" charset="0"/>
                  <a:ea typeface="Verdana" panose="020B0604030504040204" pitchFamily="34" charset="0"/>
                  <a:cs typeface="Verdana" panose="020B060403050404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2150948" y="4958639"/>
                <a:ext cx="4328323" cy="767774"/>
              </a:xfrm>
              <a:prstGeom prst="rect">
                <a:avLst/>
              </a:prstGeom>
              <a:blipFill rotWithShape="1">
                <a:blip r:embed="rId3"/>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260763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137"/>
                                        </p:tgtEl>
                                        <p:attrNameLst>
                                          <p:attrName>style.visibility</p:attrName>
                                        </p:attrNameLst>
                                      </p:cBhvr>
                                      <p:to>
                                        <p:strVal val="visible"/>
                                      </p:to>
                                    </p:set>
                                    <p:animEffect transition="in" filter="fade">
                                      <p:cBhvr>
                                        <p:cTn id="7" dur="500"/>
                                        <p:tgtEl>
                                          <p:spTgt spid="137"/>
                                        </p:tgtEl>
                                      </p:cBhvr>
                                    </p:animEffect>
                                  </p:childTnLst>
                                </p:cTn>
                              </p:par>
                            </p:childTnLst>
                          </p:cTn>
                        </p:par>
                        <p:par>
                          <p:cTn id="8" fill="hold">
                            <p:stCondLst>
                              <p:cond delay="1650"/>
                            </p:stCondLst>
                            <p:childTnLst>
                              <p:par>
                                <p:cTn id="9" presetID="31" presetClass="entr" presetSubtype="0"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par>
                          <p:cTn id="15" fill="hold">
                            <p:stCondLst>
                              <p:cond delay="3150"/>
                            </p:stCondLst>
                            <p:childTnLst>
                              <p:par>
                                <p:cTn id="16" presetID="10" presetClass="entr" presetSubtype="0" fill="hold" grpId="0" nodeType="afterEffect">
                                  <p:stCondLst>
                                    <p:cond delay="500"/>
                                  </p:stCondLst>
                                  <p:iterate type="wd">
                                    <p:tmPct val="10000"/>
                                  </p:iterate>
                                  <p:childTnLst>
                                    <p:set>
                                      <p:cBhvr>
                                        <p:cTn id="17" dur="1" fill="hold">
                                          <p:stCondLst>
                                            <p:cond delay="0"/>
                                          </p:stCondLst>
                                        </p:cTn>
                                        <p:tgtEl>
                                          <p:spTgt spid="48"/>
                                        </p:tgtEl>
                                        <p:attrNameLst>
                                          <p:attrName>style.visibility</p:attrName>
                                        </p:attrNameLst>
                                      </p:cBhvr>
                                      <p:to>
                                        <p:strVal val="visible"/>
                                      </p:to>
                                    </p:set>
                                    <p:animEffect transition="in" filter="fade">
                                      <p:cBhvr>
                                        <p:cTn id="18" dur="500"/>
                                        <p:tgtEl>
                                          <p:spTgt spid="4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iterate type="wd">
                                    <p:tmPct val="10000"/>
                                  </p:iterate>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24"/>
                                        </p:tgtEl>
                                      </p:cBhvr>
                                    </p:animEffect>
                                    <p:set>
                                      <p:cBhvr>
                                        <p:cTn id="33" dur="1" fill="hold">
                                          <p:stCondLst>
                                            <p:cond delay="499"/>
                                          </p:stCondLst>
                                        </p:cTn>
                                        <p:tgtEl>
                                          <p:spTgt spid="24"/>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7"/>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8" grpId="0" animBg="1"/>
      <p:bldP spid="4" grpId="0" animBg="1"/>
      <p:bldP spid="48" grpId="0" animBg="1"/>
      <p:bldP spid="137"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fontScale="90000"/>
          </a:bodyPr>
          <a:lstStyle/>
          <a:p>
            <a:r>
              <a:rPr lang="fr-FR" dirty="0" smtClean="0"/>
              <a:t>Montage parallèle, série…</a:t>
            </a:r>
            <a:endParaRPr lang="fr-FR" dirty="0"/>
          </a:p>
        </p:txBody>
      </p:sp>
      <p:sp>
        <p:nvSpPr>
          <p:cNvPr id="3" name="Espace réservé du contenu 2"/>
          <p:cNvSpPr>
            <a:spLocks noGrp="1"/>
          </p:cNvSpPr>
          <p:nvPr>
            <p:ph idx="1"/>
          </p:nvPr>
        </p:nvSpPr>
        <p:spPr>
          <a:xfrm>
            <a:off x="539552" y="1412776"/>
            <a:ext cx="8064896" cy="1656184"/>
          </a:xfrm>
          <a:solidFill>
            <a:schemeClr val="bg2">
              <a:lumMod val="50000"/>
              <a:alpha val="0"/>
            </a:schemeClr>
          </a:solidFill>
        </p:spPr>
        <p:txBody>
          <a:bodyPr>
            <a:noAutofit/>
          </a:bodyPr>
          <a:lstStyle/>
          <a:p>
            <a:pPr marL="0" indent="0" algn="ctr">
              <a:buNone/>
            </a:pPr>
            <a:r>
              <a:rPr lang="fr-FR" sz="1900" dirty="0" smtClean="0"/>
              <a:t>Les récepteurs, les générateurs peuvent êtres raccordés « montés » en parallèle ou en série.</a:t>
            </a:r>
          </a:p>
          <a:p>
            <a:pPr marL="0" indent="0" algn="ctr">
              <a:buNone/>
            </a:pPr>
            <a:r>
              <a:rPr lang="fr-FR" sz="1900" dirty="0" smtClean="0"/>
              <a:t>En parallèle, la tension à leurs bornes est identique, </a:t>
            </a:r>
            <a:br>
              <a:rPr lang="fr-FR" sz="1900" dirty="0" smtClean="0"/>
            </a:br>
            <a:r>
              <a:rPr lang="fr-FR" sz="1900" dirty="0" smtClean="0"/>
              <a:t>le courant est partagé.</a:t>
            </a:r>
          </a:p>
          <a:p>
            <a:pPr marL="0" indent="0" algn="ctr">
              <a:buNone/>
            </a:pPr>
            <a:r>
              <a:rPr lang="fr-FR" sz="1900" dirty="0" smtClean="0"/>
              <a:t>En série, le courant est identique, la tension est partagée.</a:t>
            </a:r>
          </a:p>
        </p:txBody>
      </p:sp>
      <p:sp>
        <p:nvSpPr>
          <p:cNvPr id="73" name="Rectangle 72"/>
          <p:cNvSpPr/>
          <p:nvPr/>
        </p:nvSpPr>
        <p:spPr>
          <a:xfrm rot="5400000" flipV="1">
            <a:off x="3314346" y="3049058"/>
            <a:ext cx="2520280" cy="325426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428416" y="467618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rot="5400000" flipV="1">
            <a:off x="2401184" y="3951822"/>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rot="5400000" flipV="1">
            <a:off x="2401184" y="5266222"/>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flipH="1" flipV="1">
            <a:off x="2423639" y="3877140"/>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5400000" flipH="1">
            <a:off x="2890267" y="382916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1991594" y="415680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61" name="ZoneTexte 60"/>
          <p:cNvSpPr txBox="1"/>
          <p:nvPr/>
        </p:nvSpPr>
        <p:spPr>
          <a:xfrm rot="10800000" flipV="1">
            <a:off x="2560779" y="3641597"/>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2" name="ZoneTexte 61"/>
          <p:cNvSpPr txBox="1"/>
          <p:nvPr/>
        </p:nvSpPr>
        <p:spPr>
          <a:xfrm rot="5400000" flipV="1">
            <a:off x="2403224" y="4022055"/>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505072" y="4472457"/>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64" name="Rectangle 63"/>
          <p:cNvSpPr/>
          <p:nvPr/>
        </p:nvSpPr>
        <p:spPr>
          <a:xfrm rot="5400000" flipV="1">
            <a:off x="4112492" y="451545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V="1">
            <a:off x="4241623" y="3826262"/>
            <a:ext cx="0" cy="19891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rot="10800000" flipV="1">
            <a:off x="3814626" y="464041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5" name="Groupe 4"/>
          <p:cNvGrpSpPr/>
          <p:nvPr/>
        </p:nvGrpSpPr>
        <p:grpSpPr>
          <a:xfrm>
            <a:off x="2485942" y="5203138"/>
            <a:ext cx="939532" cy="216024"/>
            <a:chOff x="2485942" y="5203138"/>
            <a:chExt cx="939532" cy="216024"/>
          </a:xfrm>
        </p:grpSpPr>
        <p:sp useBgFill="1">
          <p:nvSpPr>
            <p:cNvPr id="75" name="Rectangle 74"/>
            <p:cNvSpPr/>
            <p:nvPr/>
          </p:nvSpPr>
          <p:spPr>
            <a:xfrm rot="5400000" flipV="1">
              <a:off x="2865093" y="5168193"/>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2955708" y="4733372"/>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2955708" y="5184279"/>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8" name="ZoneTexte 77"/>
          <p:cNvSpPr txBox="1"/>
          <p:nvPr/>
        </p:nvSpPr>
        <p:spPr>
          <a:xfrm rot="5400000" flipV="1">
            <a:off x="2408560" y="4917268"/>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510408" y="5369789"/>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80" name="Connecteur droit avec flèche 79"/>
          <p:cNvCxnSpPr/>
          <p:nvPr/>
        </p:nvCxnSpPr>
        <p:spPr>
          <a:xfrm flipH="1" flipV="1">
            <a:off x="2423640" y="4864670"/>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1991592" y="507826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211594" y="468913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4895670" y="452136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625547" y="452136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rot="5400000">
            <a:off x="5415958" y="377170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rot="10800000" flipV="1">
            <a:off x="5093806" y="364714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8" name="Connecteur droit avec flèche 87"/>
          <p:cNvCxnSpPr/>
          <p:nvPr/>
        </p:nvCxnSpPr>
        <p:spPr>
          <a:xfrm rot="5400000">
            <a:off x="4629740" y="3766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rot="10800000" flipV="1">
            <a:off x="4307588" y="364159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0" name="Connecteur droit avec flèche 89"/>
          <p:cNvCxnSpPr/>
          <p:nvPr/>
        </p:nvCxnSpPr>
        <p:spPr>
          <a:xfrm rot="5400000">
            <a:off x="6141908" y="379156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1" name="ZoneTexte 90"/>
          <p:cNvSpPr txBox="1"/>
          <p:nvPr/>
        </p:nvSpPr>
        <p:spPr>
          <a:xfrm rot="10800000" flipV="1">
            <a:off x="5819756" y="366700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2" name="Connecteur droit avec flèche 91"/>
          <p:cNvCxnSpPr/>
          <p:nvPr/>
        </p:nvCxnSpPr>
        <p:spPr>
          <a:xfrm rot="5400000">
            <a:off x="5415958" y="557777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3" name="ZoneTexte 92"/>
          <p:cNvSpPr txBox="1"/>
          <p:nvPr/>
        </p:nvSpPr>
        <p:spPr>
          <a:xfrm rot="10800000" flipV="1">
            <a:off x="5093806" y="545321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4" name="Connecteur droit avec flèche 93"/>
          <p:cNvCxnSpPr/>
          <p:nvPr/>
        </p:nvCxnSpPr>
        <p:spPr>
          <a:xfrm rot="5400000">
            <a:off x="4629740" y="5572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5" name="ZoneTexte 94"/>
          <p:cNvSpPr txBox="1"/>
          <p:nvPr/>
        </p:nvSpPr>
        <p:spPr>
          <a:xfrm rot="10800000" flipV="1">
            <a:off x="4307588" y="544766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6" name="Connecteur droit avec flèche 95"/>
          <p:cNvCxnSpPr/>
          <p:nvPr/>
        </p:nvCxnSpPr>
        <p:spPr>
          <a:xfrm rot="5400000">
            <a:off x="6141908" y="559763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7" name="ZoneTexte 96"/>
          <p:cNvSpPr txBox="1"/>
          <p:nvPr/>
        </p:nvSpPr>
        <p:spPr>
          <a:xfrm rot="10800000" flipV="1">
            <a:off x="5819756" y="547307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6" name="Connecteur droit avec flèche 105"/>
          <p:cNvCxnSpPr/>
          <p:nvPr/>
        </p:nvCxnSpPr>
        <p:spPr>
          <a:xfrm rot="5400000" flipH="1">
            <a:off x="2887014" y="576130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7" name="ZoneTexte 106"/>
          <p:cNvSpPr txBox="1"/>
          <p:nvPr/>
        </p:nvSpPr>
        <p:spPr>
          <a:xfrm rot="10800000" flipV="1">
            <a:off x="2557526" y="5573738"/>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4" name="Groupe 3"/>
          <p:cNvGrpSpPr/>
          <p:nvPr/>
        </p:nvGrpSpPr>
        <p:grpSpPr>
          <a:xfrm>
            <a:off x="2480606" y="4307925"/>
            <a:ext cx="939532" cy="216024"/>
            <a:chOff x="2480606" y="4307925"/>
            <a:chExt cx="939532" cy="216024"/>
          </a:xfrm>
        </p:grpSpPr>
        <p:sp useBgFill="1">
          <p:nvSpPr>
            <p:cNvPr id="74" name="Rectangle 73"/>
            <p:cNvSpPr/>
            <p:nvPr/>
          </p:nvSpPr>
          <p:spPr>
            <a:xfrm rot="5400000" flipV="1">
              <a:off x="2859758" y="4272980"/>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2950372" y="3838159"/>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2950372" y="4289066"/>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8" name="Espace réservé du contenu 2"/>
          <p:cNvSpPr txBox="1">
            <a:spLocks/>
          </p:cNvSpPr>
          <p:nvPr/>
        </p:nvSpPr>
        <p:spPr>
          <a:xfrm>
            <a:off x="95625" y="4194158"/>
            <a:ext cx="1884087" cy="1227312"/>
          </a:xfrm>
          <a:prstGeom prst="rect">
            <a:avLst/>
          </a:prstGeom>
          <a:solidFill>
            <a:schemeClr val="bg2">
              <a:lumMod val="50000"/>
              <a:alpha val="0"/>
            </a:schemeClr>
          </a:solidFill>
          <a:ln>
            <a:noFill/>
          </a:ln>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Deux générateurs en série</a:t>
            </a:r>
          </a:p>
        </p:txBody>
      </p:sp>
      <p:sp>
        <p:nvSpPr>
          <p:cNvPr id="109" name="Espace réservé du contenu 2"/>
          <p:cNvSpPr txBox="1">
            <a:spLocks/>
          </p:cNvSpPr>
          <p:nvPr/>
        </p:nvSpPr>
        <p:spPr>
          <a:xfrm>
            <a:off x="6660232" y="3989387"/>
            <a:ext cx="2316135" cy="127581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récepteurs (résistors)</a:t>
            </a:r>
          </a:p>
          <a:p>
            <a:pPr marL="0" indent="0" algn="ctr">
              <a:buFont typeface="Arial" panose="020B0604020202020204" pitchFamily="34" charset="0"/>
              <a:buNone/>
            </a:pPr>
            <a:r>
              <a:rPr lang="fr-FR" sz="1900" dirty="0" smtClean="0"/>
              <a:t>En parallèle (ou dérivation)</a:t>
            </a:r>
            <a:endParaRPr lang="fr-FR" sz="1900" dirty="0"/>
          </a:p>
        </p:txBody>
      </p:sp>
    </p:spTree>
    <p:extLst>
      <p:ext uri="{BB962C8B-B14F-4D97-AF65-F5344CB8AC3E}">
        <p14:creationId xmlns:p14="http://schemas.microsoft.com/office/powerpoint/2010/main" val="1466498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00"/>
                            </p:stCondLst>
                            <p:childTnLst>
                              <p:par>
                                <p:cTn id="9" presetID="10" presetClass="entr" presetSubtype="0" fill="hold" grpId="0" nodeType="afterEffect">
                                  <p:stCondLst>
                                    <p:cond delay="25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4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2750"/>
                            </p:stCondLst>
                            <p:childTnLst>
                              <p:par>
                                <p:cTn id="17" presetID="10" presetClass="entr" presetSubtype="0" fill="hold" grpId="0" nodeType="afterEffect">
                                  <p:stCondLst>
                                    <p:cond delay="25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4250"/>
                            </p:stCondLst>
                            <p:childTnLst>
                              <p:par>
                                <p:cTn id="21" presetID="10" presetClass="entr" presetSubtype="0" fill="hold" grpId="0" nodeType="afterEffect">
                                  <p:stCondLst>
                                    <p:cond delay="250"/>
                                  </p:stCondLst>
                                  <p:iterate type="wd">
                                    <p:tmPct val="10000"/>
                                  </p:iterate>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par>
                          <p:cTn id="24" fill="hold">
                            <p:stCondLst>
                              <p:cond delay="5600"/>
                            </p:stCondLst>
                            <p:childTnLst>
                              <p:par>
                                <p:cTn id="25" presetID="10" presetClass="entr" presetSubtype="0" fill="hold" nodeType="afterEffect">
                                  <p:stCondLst>
                                    <p:cond delay="5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6600"/>
                            </p:stCondLst>
                            <p:childTnLst>
                              <p:par>
                                <p:cTn id="29" presetID="22" presetClass="entr" presetSubtype="4" fill="hold" nodeType="after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wipe(down)">
                                      <p:cBhvr>
                                        <p:cTn id="31" dur="500"/>
                                        <p:tgtEl>
                                          <p:spTgt spid="70"/>
                                        </p:tgtEl>
                                      </p:cBhvr>
                                    </p:animEffect>
                                  </p:childTnLst>
                                </p:cTn>
                              </p:par>
                            </p:childTnLst>
                          </p:cTn>
                        </p:par>
                        <p:par>
                          <p:cTn id="32" fill="hold">
                            <p:stCondLst>
                              <p:cond delay="7100"/>
                            </p:stCondLst>
                            <p:childTnLst>
                              <p:par>
                                <p:cTn id="33" presetID="10" presetClass="entr" presetSubtype="0" fill="hold" grpId="0" nodeType="afterEffect">
                                  <p:stCondLst>
                                    <p:cond delay="50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500"/>
                                        <p:tgtEl>
                                          <p:spTgt spid="79"/>
                                        </p:tgtEl>
                                      </p:cBhvr>
                                    </p:animEffect>
                                  </p:childTnLst>
                                </p:cTn>
                              </p:par>
                            </p:childTnLst>
                          </p:cTn>
                        </p:par>
                        <p:par>
                          <p:cTn id="36" fill="hold">
                            <p:stCondLst>
                              <p:cond delay="8100"/>
                            </p:stCondLst>
                            <p:childTnLst>
                              <p:par>
                                <p:cTn id="37" presetID="10" presetClass="entr" presetSubtype="0" fill="hold" grpId="0" nodeType="afterEffect">
                                  <p:stCondLst>
                                    <p:cond delay="500"/>
                                  </p:stCondLst>
                                  <p:childTnLst>
                                    <p:set>
                                      <p:cBhvr>
                                        <p:cTn id="38" dur="1" fill="hold">
                                          <p:stCondLst>
                                            <p:cond delay="0"/>
                                          </p:stCondLst>
                                        </p:cTn>
                                        <p:tgtEl>
                                          <p:spTgt spid="78"/>
                                        </p:tgtEl>
                                        <p:attrNameLst>
                                          <p:attrName>style.visibility</p:attrName>
                                        </p:attrNameLst>
                                      </p:cBhvr>
                                      <p:to>
                                        <p:strVal val="visible"/>
                                      </p:to>
                                    </p:set>
                                    <p:animEffect transition="in" filter="fade">
                                      <p:cBhvr>
                                        <p:cTn id="39" dur="500"/>
                                        <p:tgtEl>
                                          <p:spTgt spid="78"/>
                                        </p:tgtEl>
                                      </p:cBhvr>
                                    </p:animEffect>
                                  </p:childTnLst>
                                </p:cTn>
                              </p:par>
                            </p:childTnLst>
                          </p:cTn>
                        </p:par>
                        <p:par>
                          <p:cTn id="40" fill="hold">
                            <p:stCondLst>
                              <p:cond delay="9100"/>
                            </p:stCondLst>
                            <p:childTnLst>
                              <p:par>
                                <p:cTn id="41" presetID="10" presetClass="entr" presetSubtype="0" fill="hold" nodeType="afterEffect">
                                  <p:stCondLst>
                                    <p:cond delay="50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par>
                          <p:cTn id="44" fill="hold">
                            <p:stCondLst>
                              <p:cond delay="10100"/>
                            </p:stCondLst>
                            <p:childTnLst>
                              <p:par>
                                <p:cTn id="45" presetID="22" presetClass="entr" presetSubtype="4" fill="hold" nodeType="after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wipe(down)">
                                      <p:cBhvr>
                                        <p:cTn id="47" dur="500"/>
                                        <p:tgtEl>
                                          <p:spTgt spid="69"/>
                                        </p:tgtEl>
                                      </p:cBhvr>
                                    </p:animEffect>
                                  </p:childTnLst>
                                </p:cTn>
                              </p:par>
                            </p:childTnLst>
                          </p:cTn>
                        </p:par>
                        <p:par>
                          <p:cTn id="48" fill="hold">
                            <p:stCondLst>
                              <p:cond delay="10600"/>
                            </p:stCondLst>
                            <p:childTnLst>
                              <p:par>
                                <p:cTn id="49" presetID="10" presetClass="entr" presetSubtype="0" fill="hold" grpId="0" nodeType="afterEffect">
                                  <p:stCondLst>
                                    <p:cond delay="500"/>
                                  </p:stCondLst>
                                  <p:childTnLst>
                                    <p:set>
                                      <p:cBhvr>
                                        <p:cTn id="50" dur="1" fill="hold">
                                          <p:stCondLst>
                                            <p:cond delay="0"/>
                                          </p:stCondLst>
                                        </p:cTn>
                                        <p:tgtEl>
                                          <p:spTgt spid="63"/>
                                        </p:tgtEl>
                                        <p:attrNameLst>
                                          <p:attrName>style.visibility</p:attrName>
                                        </p:attrNameLst>
                                      </p:cBhvr>
                                      <p:to>
                                        <p:strVal val="visible"/>
                                      </p:to>
                                    </p:set>
                                    <p:animEffect transition="in" filter="fade">
                                      <p:cBhvr>
                                        <p:cTn id="51" dur="500"/>
                                        <p:tgtEl>
                                          <p:spTgt spid="63"/>
                                        </p:tgtEl>
                                      </p:cBhvr>
                                    </p:animEffect>
                                  </p:childTnLst>
                                </p:cTn>
                              </p:par>
                            </p:childTnLst>
                          </p:cTn>
                        </p:par>
                        <p:par>
                          <p:cTn id="52" fill="hold">
                            <p:stCondLst>
                              <p:cond delay="11600"/>
                            </p:stCondLst>
                            <p:childTnLst>
                              <p:par>
                                <p:cTn id="53" presetID="10" presetClass="entr" presetSubtype="0" fill="hold" grpId="0" nodeType="afterEffect">
                                  <p:stCondLst>
                                    <p:cond delay="500"/>
                                  </p:stCondLst>
                                  <p:childTnLst>
                                    <p:set>
                                      <p:cBhvr>
                                        <p:cTn id="54" dur="1" fill="hold">
                                          <p:stCondLst>
                                            <p:cond delay="0"/>
                                          </p:stCondLst>
                                        </p:cTn>
                                        <p:tgtEl>
                                          <p:spTgt spid="62"/>
                                        </p:tgtEl>
                                        <p:attrNameLst>
                                          <p:attrName>style.visibility</p:attrName>
                                        </p:attrNameLst>
                                      </p:cBhvr>
                                      <p:to>
                                        <p:strVal val="visible"/>
                                      </p:to>
                                    </p:set>
                                    <p:animEffect transition="in" filter="fade">
                                      <p:cBhvr>
                                        <p:cTn id="55" dur="500"/>
                                        <p:tgtEl>
                                          <p:spTgt spid="62"/>
                                        </p:tgtEl>
                                      </p:cBhvr>
                                    </p:animEffect>
                                  </p:childTnLst>
                                </p:cTn>
                              </p:par>
                            </p:childTnLst>
                          </p:cTn>
                        </p:par>
                        <p:par>
                          <p:cTn id="56" fill="hold">
                            <p:stCondLst>
                              <p:cond delay="12600"/>
                            </p:stCondLst>
                            <p:childTnLst>
                              <p:par>
                                <p:cTn id="57" presetID="10" presetClass="entr" presetSubtype="0" fill="hold" grpId="0" nodeType="afterEffect">
                                  <p:stCondLst>
                                    <p:cond delay="50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cTn>
                              </p:par>
                            </p:childTnLst>
                          </p:cTn>
                        </p:par>
                        <p:par>
                          <p:cTn id="60" fill="hold">
                            <p:stCondLst>
                              <p:cond delay="13600"/>
                            </p:stCondLst>
                            <p:childTnLst>
                              <p:par>
                                <p:cTn id="61" presetID="10" presetClass="entr" presetSubtype="0" fill="hold" grpId="0" nodeType="afterEffect">
                                  <p:stCondLst>
                                    <p:cond delay="500"/>
                                  </p:stCondLst>
                                  <p:childTnLst>
                                    <p:set>
                                      <p:cBhvr>
                                        <p:cTn id="62" dur="1" fill="hold">
                                          <p:stCondLst>
                                            <p:cond delay="0"/>
                                          </p:stCondLst>
                                        </p:cTn>
                                        <p:tgtEl>
                                          <p:spTgt spid="83"/>
                                        </p:tgtEl>
                                        <p:attrNameLst>
                                          <p:attrName>style.visibility</p:attrName>
                                        </p:attrNameLst>
                                      </p:cBhvr>
                                      <p:to>
                                        <p:strVal val="visible"/>
                                      </p:to>
                                    </p:set>
                                    <p:animEffect transition="in" filter="fade">
                                      <p:cBhvr>
                                        <p:cTn id="63" dur="500"/>
                                        <p:tgtEl>
                                          <p:spTgt spid="83"/>
                                        </p:tgtEl>
                                      </p:cBhvr>
                                    </p:animEffect>
                                  </p:childTnLst>
                                </p:cTn>
                              </p:par>
                            </p:childTnLst>
                          </p:cTn>
                        </p:par>
                        <p:par>
                          <p:cTn id="64" fill="hold">
                            <p:stCondLst>
                              <p:cond delay="14600"/>
                            </p:stCondLst>
                            <p:childTnLst>
                              <p:par>
                                <p:cTn id="65" presetID="10" presetClass="entr" presetSubtype="0" fill="hold" grpId="0" nodeType="afterEffect">
                                  <p:stCondLst>
                                    <p:cond delay="500"/>
                                  </p:stCondLst>
                                  <p:childTnLst>
                                    <p:set>
                                      <p:cBhvr>
                                        <p:cTn id="66" dur="1" fill="hold">
                                          <p:stCondLst>
                                            <p:cond delay="0"/>
                                          </p:stCondLst>
                                        </p:cTn>
                                        <p:tgtEl>
                                          <p:spTgt spid="85"/>
                                        </p:tgtEl>
                                        <p:attrNameLst>
                                          <p:attrName>style.visibility</p:attrName>
                                        </p:attrNameLst>
                                      </p:cBhvr>
                                      <p:to>
                                        <p:strVal val="visible"/>
                                      </p:to>
                                    </p:set>
                                    <p:animEffect transition="in" filter="fade">
                                      <p:cBhvr>
                                        <p:cTn id="67" dur="500"/>
                                        <p:tgtEl>
                                          <p:spTgt spid="85"/>
                                        </p:tgtEl>
                                      </p:cBhvr>
                                    </p:animEffect>
                                  </p:childTnLst>
                                </p:cTn>
                              </p:par>
                            </p:childTnLst>
                          </p:cTn>
                        </p:par>
                        <p:par>
                          <p:cTn id="68" fill="hold">
                            <p:stCondLst>
                              <p:cond delay="15600"/>
                            </p:stCondLst>
                            <p:childTnLst>
                              <p:par>
                                <p:cTn id="69" presetID="21" presetClass="entr" presetSubtype="1" fill="hold" grpId="0" nodeType="afterEffect">
                                  <p:stCondLst>
                                    <p:cond delay="500"/>
                                  </p:stCondLst>
                                  <p:childTnLst>
                                    <p:set>
                                      <p:cBhvr>
                                        <p:cTn id="70" dur="1" fill="hold">
                                          <p:stCondLst>
                                            <p:cond delay="0"/>
                                          </p:stCondLst>
                                        </p:cTn>
                                        <p:tgtEl>
                                          <p:spTgt spid="73"/>
                                        </p:tgtEl>
                                        <p:attrNameLst>
                                          <p:attrName>style.visibility</p:attrName>
                                        </p:attrNameLst>
                                      </p:cBhvr>
                                      <p:to>
                                        <p:strVal val="visible"/>
                                      </p:to>
                                    </p:set>
                                    <p:animEffect transition="in" filter="wheel(1)">
                                      <p:cBhvr>
                                        <p:cTn id="71" dur="2000"/>
                                        <p:tgtEl>
                                          <p:spTgt spid="73"/>
                                        </p:tgtEl>
                                      </p:cBhvr>
                                    </p:animEffect>
                                  </p:childTnLst>
                                </p:cTn>
                              </p:par>
                            </p:childTnLst>
                          </p:cTn>
                        </p:par>
                        <p:par>
                          <p:cTn id="72" fill="hold">
                            <p:stCondLst>
                              <p:cond delay="18100"/>
                            </p:stCondLst>
                            <p:childTnLst>
                              <p:par>
                                <p:cTn id="73" presetID="22" presetClass="entr" presetSubtype="1" fill="hold" nodeType="afterEffect">
                                  <p:stCondLst>
                                    <p:cond delay="0"/>
                                  </p:stCondLst>
                                  <p:childTnLst>
                                    <p:set>
                                      <p:cBhvr>
                                        <p:cTn id="74" dur="1" fill="hold">
                                          <p:stCondLst>
                                            <p:cond delay="0"/>
                                          </p:stCondLst>
                                        </p:cTn>
                                        <p:tgtEl>
                                          <p:spTgt spid="55"/>
                                        </p:tgtEl>
                                        <p:attrNameLst>
                                          <p:attrName>style.visibility</p:attrName>
                                        </p:attrNameLst>
                                      </p:cBhvr>
                                      <p:to>
                                        <p:strVal val="visible"/>
                                      </p:to>
                                    </p:set>
                                    <p:animEffect transition="in" filter="wipe(up)">
                                      <p:cBhvr>
                                        <p:cTn id="75" dur="500"/>
                                        <p:tgtEl>
                                          <p:spTgt spid="55"/>
                                        </p:tgtEl>
                                      </p:cBhvr>
                                    </p:animEffect>
                                  </p:childTnLst>
                                </p:cTn>
                              </p:par>
                            </p:childTnLst>
                          </p:cTn>
                        </p:par>
                        <p:par>
                          <p:cTn id="76" fill="hold">
                            <p:stCondLst>
                              <p:cond delay="18600"/>
                            </p:stCondLst>
                            <p:childTnLst>
                              <p:par>
                                <p:cTn id="77" presetID="22" presetClass="entr" presetSubtype="1" fill="hold" nodeType="afterEffect">
                                  <p:stCondLst>
                                    <p:cond delay="0"/>
                                  </p:stCondLst>
                                  <p:childTnLst>
                                    <p:set>
                                      <p:cBhvr>
                                        <p:cTn id="78" dur="1" fill="hold">
                                          <p:stCondLst>
                                            <p:cond delay="0"/>
                                          </p:stCondLst>
                                        </p:cTn>
                                        <p:tgtEl>
                                          <p:spTgt spid="82"/>
                                        </p:tgtEl>
                                        <p:attrNameLst>
                                          <p:attrName>style.visibility</p:attrName>
                                        </p:attrNameLst>
                                      </p:cBhvr>
                                      <p:to>
                                        <p:strVal val="visible"/>
                                      </p:to>
                                    </p:set>
                                    <p:animEffect transition="in" filter="wipe(up)">
                                      <p:cBhvr>
                                        <p:cTn id="79" dur="500"/>
                                        <p:tgtEl>
                                          <p:spTgt spid="82"/>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81"/>
                                        </p:tgtEl>
                                        <p:attrNameLst>
                                          <p:attrName>style.visibility</p:attrName>
                                        </p:attrNameLst>
                                      </p:cBhvr>
                                      <p:to>
                                        <p:strVal val="visible"/>
                                      </p:to>
                                    </p:set>
                                    <p:animEffect transition="in" filter="wipe(down)">
                                      <p:cBhvr>
                                        <p:cTn id="84" dur="500"/>
                                        <p:tgtEl>
                                          <p:spTgt spid="81"/>
                                        </p:tgtEl>
                                      </p:cBhvr>
                                    </p:animEffect>
                                  </p:childTnLst>
                                </p:cTn>
                              </p:par>
                            </p:childTnLst>
                          </p:cTn>
                        </p:par>
                        <p:par>
                          <p:cTn id="85" fill="hold">
                            <p:stCondLst>
                              <p:cond delay="500"/>
                            </p:stCondLst>
                            <p:childTnLst>
                              <p:par>
                                <p:cTn id="86" presetID="22" presetClass="entr" presetSubtype="4" fill="hold" nodeType="afterEffect">
                                  <p:stCondLst>
                                    <p:cond delay="0"/>
                                  </p:stCondLst>
                                  <p:childTnLst>
                                    <p:set>
                                      <p:cBhvr>
                                        <p:cTn id="87" dur="1" fill="hold">
                                          <p:stCondLst>
                                            <p:cond delay="0"/>
                                          </p:stCondLst>
                                        </p:cTn>
                                        <p:tgtEl>
                                          <p:spTgt spid="80"/>
                                        </p:tgtEl>
                                        <p:attrNameLst>
                                          <p:attrName>style.visibility</p:attrName>
                                        </p:attrNameLst>
                                      </p:cBhvr>
                                      <p:to>
                                        <p:strVal val="visible"/>
                                      </p:to>
                                    </p:set>
                                    <p:animEffect transition="in" filter="wipe(down)">
                                      <p:cBhvr>
                                        <p:cTn id="88" dur="500"/>
                                        <p:tgtEl>
                                          <p:spTgt spid="80"/>
                                        </p:tgtEl>
                                      </p:cBhvr>
                                    </p:animEffect>
                                  </p:childTnLst>
                                </p:cTn>
                              </p:par>
                            </p:childTnLst>
                          </p:cTn>
                        </p:par>
                        <p:par>
                          <p:cTn id="89" fill="hold">
                            <p:stCondLst>
                              <p:cond delay="1000"/>
                            </p:stCondLst>
                            <p:childTnLst>
                              <p:par>
                                <p:cTn id="90" presetID="22" presetClass="entr" presetSubtype="4" fill="hold" grpId="0" nodeType="afterEffect">
                                  <p:stCondLst>
                                    <p:cond delay="0"/>
                                  </p:stCondLst>
                                  <p:childTnLst>
                                    <p:set>
                                      <p:cBhvr>
                                        <p:cTn id="91" dur="1" fill="hold">
                                          <p:stCondLst>
                                            <p:cond delay="0"/>
                                          </p:stCondLst>
                                        </p:cTn>
                                        <p:tgtEl>
                                          <p:spTgt spid="60"/>
                                        </p:tgtEl>
                                        <p:attrNameLst>
                                          <p:attrName>style.visibility</p:attrName>
                                        </p:attrNameLst>
                                      </p:cBhvr>
                                      <p:to>
                                        <p:strVal val="visible"/>
                                      </p:to>
                                    </p:set>
                                    <p:animEffect transition="in" filter="wipe(down)">
                                      <p:cBhvr>
                                        <p:cTn id="92" dur="500"/>
                                        <p:tgtEl>
                                          <p:spTgt spid="60"/>
                                        </p:tgtEl>
                                      </p:cBhvr>
                                    </p:animEffect>
                                  </p:childTnLst>
                                </p:cTn>
                              </p:par>
                            </p:childTnLst>
                          </p:cTn>
                        </p:par>
                        <p:par>
                          <p:cTn id="93" fill="hold">
                            <p:stCondLst>
                              <p:cond delay="1500"/>
                            </p:stCondLst>
                            <p:childTnLst>
                              <p:par>
                                <p:cTn id="94" presetID="22" presetClass="entr" presetSubtype="4" fill="hold" nodeType="afterEffect">
                                  <p:stCondLst>
                                    <p:cond delay="0"/>
                                  </p:stCondLst>
                                  <p:childTnLst>
                                    <p:set>
                                      <p:cBhvr>
                                        <p:cTn id="95" dur="1" fill="hold">
                                          <p:stCondLst>
                                            <p:cond delay="0"/>
                                          </p:stCondLst>
                                        </p:cTn>
                                        <p:tgtEl>
                                          <p:spTgt spid="57"/>
                                        </p:tgtEl>
                                        <p:attrNameLst>
                                          <p:attrName>style.visibility</p:attrName>
                                        </p:attrNameLst>
                                      </p:cBhvr>
                                      <p:to>
                                        <p:strVal val="visible"/>
                                      </p:to>
                                    </p:set>
                                    <p:animEffect transition="in" filter="wipe(down)">
                                      <p:cBhvr>
                                        <p:cTn id="96" dur="500"/>
                                        <p:tgtEl>
                                          <p:spTgt spid="57"/>
                                        </p:tgtEl>
                                      </p:cBhvr>
                                    </p:animEffect>
                                  </p:childTnLst>
                                </p:cTn>
                              </p:par>
                            </p:childTnLst>
                          </p:cTn>
                        </p:par>
                        <p:par>
                          <p:cTn id="97" fill="hold">
                            <p:stCondLst>
                              <p:cond delay="2000"/>
                            </p:stCondLst>
                            <p:childTnLst>
                              <p:par>
                                <p:cTn id="98" presetID="22" presetClass="entr" presetSubtype="4" fill="hold" nodeType="afterEffect">
                                  <p:stCondLst>
                                    <p:cond delay="0"/>
                                  </p:stCondLst>
                                  <p:childTnLst>
                                    <p:set>
                                      <p:cBhvr>
                                        <p:cTn id="99" dur="1" fill="hold">
                                          <p:stCondLst>
                                            <p:cond delay="0"/>
                                          </p:stCondLst>
                                        </p:cTn>
                                        <p:tgtEl>
                                          <p:spTgt spid="58"/>
                                        </p:tgtEl>
                                        <p:attrNameLst>
                                          <p:attrName>style.visibility</p:attrName>
                                        </p:attrNameLst>
                                      </p:cBhvr>
                                      <p:to>
                                        <p:strVal val="visible"/>
                                      </p:to>
                                    </p:set>
                                    <p:animEffect transition="in" filter="wipe(down)">
                                      <p:cBhvr>
                                        <p:cTn id="100" dur="500"/>
                                        <p:tgtEl>
                                          <p:spTgt spid="58"/>
                                        </p:tgtEl>
                                      </p:cBhvr>
                                    </p:animEffect>
                                  </p:childTnLst>
                                </p:cTn>
                              </p:par>
                            </p:childTnLst>
                          </p:cTn>
                        </p:par>
                        <p:par>
                          <p:cTn id="101" fill="hold">
                            <p:stCondLst>
                              <p:cond delay="2500"/>
                            </p:stCondLst>
                            <p:childTnLst>
                              <p:par>
                                <p:cTn id="102" presetID="22" presetClass="entr" presetSubtype="4" fill="hold" grpId="0" nodeType="afterEffect">
                                  <p:stCondLst>
                                    <p:cond delay="0"/>
                                  </p:stCondLst>
                                  <p:childTnLst>
                                    <p:set>
                                      <p:cBhvr>
                                        <p:cTn id="103" dur="1" fill="hold">
                                          <p:stCondLst>
                                            <p:cond delay="0"/>
                                          </p:stCondLst>
                                        </p:cTn>
                                        <p:tgtEl>
                                          <p:spTgt spid="61"/>
                                        </p:tgtEl>
                                        <p:attrNameLst>
                                          <p:attrName>style.visibility</p:attrName>
                                        </p:attrNameLst>
                                      </p:cBhvr>
                                      <p:to>
                                        <p:strVal val="visible"/>
                                      </p:to>
                                    </p:set>
                                    <p:animEffect transition="in" filter="wipe(down)">
                                      <p:cBhvr>
                                        <p:cTn id="104" dur="500"/>
                                        <p:tgtEl>
                                          <p:spTgt spid="61"/>
                                        </p:tgtEl>
                                      </p:cBhvr>
                                    </p:animEffect>
                                  </p:childTnLst>
                                </p:cTn>
                              </p:par>
                            </p:childTnLst>
                          </p:cTn>
                        </p:par>
                        <p:par>
                          <p:cTn id="105" fill="hold">
                            <p:stCondLst>
                              <p:cond delay="3000"/>
                            </p:stCondLst>
                            <p:childTnLst>
                              <p:par>
                                <p:cTn id="106" presetID="22" presetClass="entr" presetSubtype="4" fill="hold" nodeType="afterEffect">
                                  <p:stCondLst>
                                    <p:cond delay="0"/>
                                  </p:stCondLst>
                                  <p:childTnLst>
                                    <p:set>
                                      <p:cBhvr>
                                        <p:cTn id="107" dur="1" fill="hold">
                                          <p:stCondLst>
                                            <p:cond delay="0"/>
                                          </p:stCondLst>
                                        </p:cTn>
                                        <p:tgtEl>
                                          <p:spTgt spid="106"/>
                                        </p:tgtEl>
                                        <p:attrNameLst>
                                          <p:attrName>style.visibility</p:attrName>
                                        </p:attrNameLst>
                                      </p:cBhvr>
                                      <p:to>
                                        <p:strVal val="visible"/>
                                      </p:to>
                                    </p:set>
                                    <p:animEffect transition="in" filter="wipe(down)">
                                      <p:cBhvr>
                                        <p:cTn id="108" dur="500"/>
                                        <p:tgtEl>
                                          <p:spTgt spid="106"/>
                                        </p:tgtEl>
                                      </p:cBhvr>
                                    </p:animEffect>
                                  </p:childTnLst>
                                </p:cTn>
                              </p:par>
                            </p:childTnLst>
                          </p:cTn>
                        </p:par>
                        <p:par>
                          <p:cTn id="109" fill="hold">
                            <p:stCondLst>
                              <p:cond delay="3500"/>
                            </p:stCondLst>
                            <p:childTnLst>
                              <p:par>
                                <p:cTn id="110" presetID="22" presetClass="entr" presetSubtype="4" fill="hold" grpId="0" nodeType="afterEffect">
                                  <p:stCondLst>
                                    <p:cond delay="0"/>
                                  </p:stCondLst>
                                  <p:childTnLst>
                                    <p:set>
                                      <p:cBhvr>
                                        <p:cTn id="111" dur="1" fill="hold">
                                          <p:stCondLst>
                                            <p:cond delay="0"/>
                                          </p:stCondLst>
                                        </p:cTn>
                                        <p:tgtEl>
                                          <p:spTgt spid="107"/>
                                        </p:tgtEl>
                                        <p:attrNameLst>
                                          <p:attrName>style.visibility</p:attrName>
                                        </p:attrNameLst>
                                      </p:cBhvr>
                                      <p:to>
                                        <p:strVal val="visible"/>
                                      </p:to>
                                    </p:set>
                                    <p:animEffect transition="in" filter="wipe(down)">
                                      <p:cBhvr>
                                        <p:cTn id="112" dur="500"/>
                                        <p:tgtEl>
                                          <p:spTgt spid="107"/>
                                        </p:tgtEl>
                                      </p:cBhvr>
                                    </p:animEffect>
                                  </p:childTnLst>
                                </p:cTn>
                              </p:par>
                            </p:childTnLst>
                          </p:cTn>
                        </p:par>
                        <p:par>
                          <p:cTn id="113" fill="hold">
                            <p:stCondLst>
                              <p:cond delay="4000"/>
                            </p:stCondLst>
                            <p:childTnLst>
                              <p:par>
                                <p:cTn id="114" presetID="22" presetClass="entr" presetSubtype="1" fill="hold" nodeType="afterEffect">
                                  <p:stCondLst>
                                    <p:cond delay="0"/>
                                  </p:stCondLst>
                                  <p:childTnLst>
                                    <p:set>
                                      <p:cBhvr>
                                        <p:cTn id="115" dur="1" fill="hold">
                                          <p:stCondLst>
                                            <p:cond delay="0"/>
                                          </p:stCondLst>
                                        </p:cTn>
                                        <p:tgtEl>
                                          <p:spTgt spid="88"/>
                                        </p:tgtEl>
                                        <p:attrNameLst>
                                          <p:attrName>style.visibility</p:attrName>
                                        </p:attrNameLst>
                                      </p:cBhvr>
                                      <p:to>
                                        <p:strVal val="visible"/>
                                      </p:to>
                                    </p:set>
                                    <p:animEffect transition="in" filter="wipe(up)">
                                      <p:cBhvr>
                                        <p:cTn id="116" dur="500"/>
                                        <p:tgtEl>
                                          <p:spTgt spid="88"/>
                                        </p:tgtEl>
                                      </p:cBhvr>
                                    </p:animEffect>
                                  </p:childTnLst>
                                </p:cTn>
                              </p:par>
                            </p:childTnLst>
                          </p:cTn>
                        </p:par>
                        <p:par>
                          <p:cTn id="117" fill="hold">
                            <p:stCondLst>
                              <p:cond delay="4500"/>
                            </p:stCondLst>
                            <p:childTnLst>
                              <p:par>
                                <p:cTn id="118" presetID="22" presetClass="entr" presetSubtype="1" fill="hold" grpId="0" nodeType="afterEffect">
                                  <p:stCondLst>
                                    <p:cond delay="0"/>
                                  </p:stCondLst>
                                  <p:childTnLst>
                                    <p:set>
                                      <p:cBhvr>
                                        <p:cTn id="119" dur="1" fill="hold">
                                          <p:stCondLst>
                                            <p:cond delay="0"/>
                                          </p:stCondLst>
                                        </p:cTn>
                                        <p:tgtEl>
                                          <p:spTgt spid="89"/>
                                        </p:tgtEl>
                                        <p:attrNameLst>
                                          <p:attrName>style.visibility</p:attrName>
                                        </p:attrNameLst>
                                      </p:cBhvr>
                                      <p:to>
                                        <p:strVal val="visible"/>
                                      </p:to>
                                    </p:set>
                                    <p:animEffect transition="in" filter="wipe(up)">
                                      <p:cBhvr>
                                        <p:cTn id="120" dur="500"/>
                                        <p:tgtEl>
                                          <p:spTgt spid="89"/>
                                        </p:tgtEl>
                                      </p:cBhvr>
                                    </p:animEffect>
                                  </p:childTnLst>
                                </p:cTn>
                              </p:par>
                            </p:childTnLst>
                          </p:cTn>
                        </p:par>
                        <p:par>
                          <p:cTn id="121" fill="hold">
                            <p:stCondLst>
                              <p:cond delay="5000"/>
                            </p:stCondLst>
                            <p:childTnLst>
                              <p:par>
                                <p:cTn id="122" presetID="22" presetClass="entr" presetSubtype="1" fill="hold" nodeType="afterEffect">
                                  <p:stCondLst>
                                    <p:cond delay="0"/>
                                  </p:stCondLst>
                                  <p:childTnLst>
                                    <p:set>
                                      <p:cBhvr>
                                        <p:cTn id="123" dur="1" fill="hold">
                                          <p:stCondLst>
                                            <p:cond delay="0"/>
                                          </p:stCondLst>
                                        </p:cTn>
                                        <p:tgtEl>
                                          <p:spTgt spid="94"/>
                                        </p:tgtEl>
                                        <p:attrNameLst>
                                          <p:attrName>style.visibility</p:attrName>
                                        </p:attrNameLst>
                                      </p:cBhvr>
                                      <p:to>
                                        <p:strVal val="visible"/>
                                      </p:to>
                                    </p:set>
                                    <p:animEffect transition="in" filter="wipe(up)">
                                      <p:cBhvr>
                                        <p:cTn id="124" dur="500"/>
                                        <p:tgtEl>
                                          <p:spTgt spid="94"/>
                                        </p:tgtEl>
                                      </p:cBhvr>
                                    </p:animEffect>
                                  </p:childTnLst>
                                </p:cTn>
                              </p:par>
                            </p:childTnLst>
                          </p:cTn>
                        </p:par>
                        <p:par>
                          <p:cTn id="125" fill="hold">
                            <p:stCondLst>
                              <p:cond delay="5500"/>
                            </p:stCondLst>
                            <p:childTnLst>
                              <p:par>
                                <p:cTn id="126" presetID="22" presetClass="entr" presetSubtype="1" fill="hold" grpId="0" nodeType="afterEffect">
                                  <p:stCondLst>
                                    <p:cond delay="0"/>
                                  </p:stCondLst>
                                  <p:childTnLst>
                                    <p:set>
                                      <p:cBhvr>
                                        <p:cTn id="127" dur="1" fill="hold">
                                          <p:stCondLst>
                                            <p:cond delay="0"/>
                                          </p:stCondLst>
                                        </p:cTn>
                                        <p:tgtEl>
                                          <p:spTgt spid="95"/>
                                        </p:tgtEl>
                                        <p:attrNameLst>
                                          <p:attrName>style.visibility</p:attrName>
                                        </p:attrNameLst>
                                      </p:cBhvr>
                                      <p:to>
                                        <p:strVal val="visible"/>
                                      </p:to>
                                    </p:set>
                                    <p:animEffect transition="in" filter="wipe(up)">
                                      <p:cBhvr>
                                        <p:cTn id="128" dur="500"/>
                                        <p:tgtEl>
                                          <p:spTgt spid="95"/>
                                        </p:tgtEl>
                                      </p:cBhvr>
                                    </p:animEffect>
                                  </p:childTnLst>
                                </p:cTn>
                              </p:par>
                            </p:childTnLst>
                          </p:cTn>
                        </p:par>
                        <p:par>
                          <p:cTn id="129" fill="hold">
                            <p:stCondLst>
                              <p:cond delay="6000"/>
                            </p:stCondLst>
                            <p:childTnLst>
                              <p:par>
                                <p:cTn id="130" presetID="22" presetClass="entr" presetSubtype="1" fill="hold" nodeType="afterEffect">
                                  <p:stCondLst>
                                    <p:cond delay="0"/>
                                  </p:stCondLst>
                                  <p:childTnLst>
                                    <p:set>
                                      <p:cBhvr>
                                        <p:cTn id="131" dur="1" fill="hold">
                                          <p:stCondLst>
                                            <p:cond delay="0"/>
                                          </p:stCondLst>
                                        </p:cTn>
                                        <p:tgtEl>
                                          <p:spTgt spid="86"/>
                                        </p:tgtEl>
                                        <p:attrNameLst>
                                          <p:attrName>style.visibility</p:attrName>
                                        </p:attrNameLst>
                                      </p:cBhvr>
                                      <p:to>
                                        <p:strVal val="visible"/>
                                      </p:to>
                                    </p:set>
                                    <p:animEffect transition="in" filter="wipe(up)">
                                      <p:cBhvr>
                                        <p:cTn id="132" dur="500"/>
                                        <p:tgtEl>
                                          <p:spTgt spid="86"/>
                                        </p:tgtEl>
                                      </p:cBhvr>
                                    </p:animEffect>
                                  </p:childTnLst>
                                </p:cTn>
                              </p:par>
                            </p:childTnLst>
                          </p:cTn>
                        </p:par>
                        <p:par>
                          <p:cTn id="133" fill="hold">
                            <p:stCondLst>
                              <p:cond delay="6500"/>
                            </p:stCondLst>
                            <p:childTnLst>
                              <p:par>
                                <p:cTn id="134" presetID="22" presetClass="entr" presetSubtype="1" fill="hold" grpId="0" nodeType="afterEffect">
                                  <p:stCondLst>
                                    <p:cond delay="0"/>
                                  </p:stCondLst>
                                  <p:childTnLst>
                                    <p:set>
                                      <p:cBhvr>
                                        <p:cTn id="135" dur="1" fill="hold">
                                          <p:stCondLst>
                                            <p:cond delay="0"/>
                                          </p:stCondLst>
                                        </p:cTn>
                                        <p:tgtEl>
                                          <p:spTgt spid="87"/>
                                        </p:tgtEl>
                                        <p:attrNameLst>
                                          <p:attrName>style.visibility</p:attrName>
                                        </p:attrNameLst>
                                      </p:cBhvr>
                                      <p:to>
                                        <p:strVal val="visible"/>
                                      </p:to>
                                    </p:set>
                                    <p:animEffect transition="in" filter="wipe(up)">
                                      <p:cBhvr>
                                        <p:cTn id="136" dur="500"/>
                                        <p:tgtEl>
                                          <p:spTgt spid="87"/>
                                        </p:tgtEl>
                                      </p:cBhvr>
                                    </p:animEffect>
                                  </p:childTnLst>
                                </p:cTn>
                              </p:par>
                            </p:childTnLst>
                          </p:cTn>
                        </p:par>
                        <p:par>
                          <p:cTn id="137" fill="hold">
                            <p:stCondLst>
                              <p:cond delay="7000"/>
                            </p:stCondLst>
                            <p:childTnLst>
                              <p:par>
                                <p:cTn id="138" presetID="22" presetClass="entr" presetSubtype="1" fill="hold" nodeType="afterEffect">
                                  <p:stCondLst>
                                    <p:cond delay="0"/>
                                  </p:stCondLst>
                                  <p:childTnLst>
                                    <p:set>
                                      <p:cBhvr>
                                        <p:cTn id="139" dur="1" fill="hold">
                                          <p:stCondLst>
                                            <p:cond delay="0"/>
                                          </p:stCondLst>
                                        </p:cTn>
                                        <p:tgtEl>
                                          <p:spTgt spid="92"/>
                                        </p:tgtEl>
                                        <p:attrNameLst>
                                          <p:attrName>style.visibility</p:attrName>
                                        </p:attrNameLst>
                                      </p:cBhvr>
                                      <p:to>
                                        <p:strVal val="visible"/>
                                      </p:to>
                                    </p:set>
                                    <p:animEffect transition="in" filter="wipe(up)">
                                      <p:cBhvr>
                                        <p:cTn id="140" dur="500"/>
                                        <p:tgtEl>
                                          <p:spTgt spid="92"/>
                                        </p:tgtEl>
                                      </p:cBhvr>
                                    </p:animEffect>
                                  </p:childTnLst>
                                </p:cTn>
                              </p:par>
                            </p:childTnLst>
                          </p:cTn>
                        </p:par>
                        <p:par>
                          <p:cTn id="141" fill="hold">
                            <p:stCondLst>
                              <p:cond delay="7500"/>
                            </p:stCondLst>
                            <p:childTnLst>
                              <p:par>
                                <p:cTn id="142" presetID="22" presetClass="entr" presetSubtype="1" fill="hold" grpId="0" nodeType="afterEffect">
                                  <p:stCondLst>
                                    <p:cond delay="0"/>
                                  </p:stCondLst>
                                  <p:childTnLst>
                                    <p:set>
                                      <p:cBhvr>
                                        <p:cTn id="143" dur="1" fill="hold">
                                          <p:stCondLst>
                                            <p:cond delay="0"/>
                                          </p:stCondLst>
                                        </p:cTn>
                                        <p:tgtEl>
                                          <p:spTgt spid="93"/>
                                        </p:tgtEl>
                                        <p:attrNameLst>
                                          <p:attrName>style.visibility</p:attrName>
                                        </p:attrNameLst>
                                      </p:cBhvr>
                                      <p:to>
                                        <p:strVal val="visible"/>
                                      </p:to>
                                    </p:set>
                                    <p:animEffect transition="in" filter="wipe(up)">
                                      <p:cBhvr>
                                        <p:cTn id="144" dur="500"/>
                                        <p:tgtEl>
                                          <p:spTgt spid="93"/>
                                        </p:tgtEl>
                                      </p:cBhvr>
                                    </p:animEffect>
                                  </p:childTnLst>
                                </p:cTn>
                              </p:par>
                            </p:childTnLst>
                          </p:cTn>
                        </p:par>
                        <p:par>
                          <p:cTn id="145" fill="hold">
                            <p:stCondLst>
                              <p:cond delay="8000"/>
                            </p:stCondLst>
                            <p:childTnLst>
                              <p:par>
                                <p:cTn id="146" presetID="22" presetClass="entr" presetSubtype="1" fill="hold" nodeType="afterEffect">
                                  <p:stCondLst>
                                    <p:cond delay="0"/>
                                  </p:stCondLst>
                                  <p:childTnLst>
                                    <p:set>
                                      <p:cBhvr>
                                        <p:cTn id="147" dur="1" fill="hold">
                                          <p:stCondLst>
                                            <p:cond delay="0"/>
                                          </p:stCondLst>
                                        </p:cTn>
                                        <p:tgtEl>
                                          <p:spTgt spid="90"/>
                                        </p:tgtEl>
                                        <p:attrNameLst>
                                          <p:attrName>style.visibility</p:attrName>
                                        </p:attrNameLst>
                                      </p:cBhvr>
                                      <p:to>
                                        <p:strVal val="visible"/>
                                      </p:to>
                                    </p:set>
                                    <p:animEffect transition="in" filter="wipe(up)">
                                      <p:cBhvr>
                                        <p:cTn id="148" dur="500"/>
                                        <p:tgtEl>
                                          <p:spTgt spid="90"/>
                                        </p:tgtEl>
                                      </p:cBhvr>
                                    </p:animEffect>
                                  </p:childTnLst>
                                </p:cTn>
                              </p:par>
                            </p:childTnLst>
                          </p:cTn>
                        </p:par>
                        <p:par>
                          <p:cTn id="149" fill="hold">
                            <p:stCondLst>
                              <p:cond delay="8500"/>
                            </p:stCondLst>
                            <p:childTnLst>
                              <p:par>
                                <p:cTn id="150" presetID="22" presetClass="entr" presetSubtype="1" fill="hold" grpId="0" nodeType="afterEffect">
                                  <p:stCondLst>
                                    <p:cond delay="0"/>
                                  </p:stCondLst>
                                  <p:childTnLst>
                                    <p:set>
                                      <p:cBhvr>
                                        <p:cTn id="151" dur="1" fill="hold">
                                          <p:stCondLst>
                                            <p:cond delay="0"/>
                                          </p:stCondLst>
                                        </p:cTn>
                                        <p:tgtEl>
                                          <p:spTgt spid="91"/>
                                        </p:tgtEl>
                                        <p:attrNameLst>
                                          <p:attrName>style.visibility</p:attrName>
                                        </p:attrNameLst>
                                      </p:cBhvr>
                                      <p:to>
                                        <p:strVal val="visible"/>
                                      </p:to>
                                    </p:set>
                                    <p:animEffect transition="in" filter="wipe(up)">
                                      <p:cBhvr>
                                        <p:cTn id="152" dur="500"/>
                                        <p:tgtEl>
                                          <p:spTgt spid="91"/>
                                        </p:tgtEl>
                                      </p:cBhvr>
                                    </p:animEffect>
                                  </p:childTnLst>
                                </p:cTn>
                              </p:par>
                            </p:childTnLst>
                          </p:cTn>
                        </p:par>
                        <p:par>
                          <p:cTn id="153" fill="hold">
                            <p:stCondLst>
                              <p:cond delay="9000"/>
                            </p:stCondLst>
                            <p:childTnLst>
                              <p:par>
                                <p:cTn id="154" presetID="22" presetClass="entr" presetSubtype="1" fill="hold" nodeType="afterEffect">
                                  <p:stCondLst>
                                    <p:cond delay="0"/>
                                  </p:stCondLst>
                                  <p:childTnLst>
                                    <p:set>
                                      <p:cBhvr>
                                        <p:cTn id="155" dur="1" fill="hold">
                                          <p:stCondLst>
                                            <p:cond delay="0"/>
                                          </p:stCondLst>
                                        </p:cTn>
                                        <p:tgtEl>
                                          <p:spTgt spid="96"/>
                                        </p:tgtEl>
                                        <p:attrNameLst>
                                          <p:attrName>style.visibility</p:attrName>
                                        </p:attrNameLst>
                                      </p:cBhvr>
                                      <p:to>
                                        <p:strVal val="visible"/>
                                      </p:to>
                                    </p:set>
                                    <p:animEffect transition="in" filter="wipe(up)">
                                      <p:cBhvr>
                                        <p:cTn id="156" dur="500"/>
                                        <p:tgtEl>
                                          <p:spTgt spid="96"/>
                                        </p:tgtEl>
                                      </p:cBhvr>
                                    </p:animEffect>
                                  </p:childTnLst>
                                </p:cTn>
                              </p:par>
                            </p:childTnLst>
                          </p:cTn>
                        </p:par>
                        <p:par>
                          <p:cTn id="157" fill="hold">
                            <p:stCondLst>
                              <p:cond delay="9500"/>
                            </p:stCondLst>
                            <p:childTnLst>
                              <p:par>
                                <p:cTn id="158" presetID="22" presetClass="entr" presetSubtype="1" fill="hold" grpId="0" nodeType="afterEffect">
                                  <p:stCondLst>
                                    <p:cond delay="0"/>
                                  </p:stCondLst>
                                  <p:childTnLst>
                                    <p:set>
                                      <p:cBhvr>
                                        <p:cTn id="159" dur="1" fill="hold">
                                          <p:stCondLst>
                                            <p:cond delay="0"/>
                                          </p:stCondLst>
                                        </p:cTn>
                                        <p:tgtEl>
                                          <p:spTgt spid="97"/>
                                        </p:tgtEl>
                                        <p:attrNameLst>
                                          <p:attrName>style.visibility</p:attrName>
                                        </p:attrNameLst>
                                      </p:cBhvr>
                                      <p:to>
                                        <p:strVal val="visible"/>
                                      </p:to>
                                    </p:set>
                                    <p:animEffect transition="in" filter="wipe(up)">
                                      <p:cBhvr>
                                        <p:cTn id="160" dur="500"/>
                                        <p:tgtEl>
                                          <p:spTgt spid="97"/>
                                        </p:tgtEl>
                                      </p:cBhvr>
                                    </p:animEffect>
                                  </p:childTnLst>
                                </p:cTn>
                              </p:par>
                            </p:childTnLst>
                          </p:cTn>
                        </p:par>
                        <p:par>
                          <p:cTn id="161" fill="hold">
                            <p:stCondLst>
                              <p:cond delay="10000"/>
                            </p:stCondLst>
                            <p:childTnLst>
                              <p:par>
                                <p:cTn id="162" presetID="22" presetClass="entr" presetSubtype="4" fill="hold" nodeType="afterEffect">
                                  <p:stCondLst>
                                    <p:cond delay="0"/>
                                  </p:stCondLst>
                                  <p:childTnLst>
                                    <p:set>
                                      <p:cBhvr>
                                        <p:cTn id="163" dur="1" fill="hold">
                                          <p:stCondLst>
                                            <p:cond delay="0"/>
                                          </p:stCondLst>
                                        </p:cTn>
                                        <p:tgtEl>
                                          <p:spTgt spid="67"/>
                                        </p:tgtEl>
                                        <p:attrNameLst>
                                          <p:attrName>style.visibility</p:attrName>
                                        </p:attrNameLst>
                                      </p:cBhvr>
                                      <p:to>
                                        <p:strVal val="visible"/>
                                      </p:to>
                                    </p:set>
                                    <p:animEffect transition="in" filter="wipe(down)">
                                      <p:cBhvr>
                                        <p:cTn id="164" dur="500"/>
                                        <p:tgtEl>
                                          <p:spTgt spid="67"/>
                                        </p:tgtEl>
                                      </p:cBhvr>
                                    </p:animEffect>
                                  </p:childTnLst>
                                </p:cTn>
                              </p:par>
                            </p:childTnLst>
                          </p:cTn>
                        </p:par>
                        <p:par>
                          <p:cTn id="165" fill="hold">
                            <p:stCondLst>
                              <p:cond delay="10500"/>
                            </p:stCondLst>
                            <p:childTnLst>
                              <p:par>
                                <p:cTn id="166" presetID="22" presetClass="entr" presetSubtype="4" fill="hold" grpId="0" nodeType="afterEffect">
                                  <p:stCondLst>
                                    <p:cond delay="0"/>
                                  </p:stCondLst>
                                  <p:childTnLst>
                                    <p:set>
                                      <p:cBhvr>
                                        <p:cTn id="167" dur="1" fill="hold">
                                          <p:stCondLst>
                                            <p:cond delay="0"/>
                                          </p:stCondLst>
                                        </p:cTn>
                                        <p:tgtEl>
                                          <p:spTgt spid="68"/>
                                        </p:tgtEl>
                                        <p:attrNameLst>
                                          <p:attrName>style.visibility</p:attrName>
                                        </p:attrNameLst>
                                      </p:cBhvr>
                                      <p:to>
                                        <p:strVal val="visible"/>
                                      </p:to>
                                    </p:set>
                                    <p:animEffect transition="in" filter="wipe(down)">
                                      <p:cBhvr>
                                        <p:cTn id="168" dur="500"/>
                                        <p:tgtEl>
                                          <p:spTgt spid="68"/>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grpId="0" nodeType="clickEffect">
                                  <p:stCondLst>
                                    <p:cond delay="0"/>
                                  </p:stCondLst>
                                  <p:iterate type="wd">
                                    <p:tmPct val="10000"/>
                                  </p:iterate>
                                  <p:childTnLst>
                                    <p:set>
                                      <p:cBhvr>
                                        <p:cTn id="172" dur="1" fill="hold">
                                          <p:stCondLst>
                                            <p:cond delay="0"/>
                                          </p:stCondLst>
                                        </p:cTn>
                                        <p:tgtEl>
                                          <p:spTgt spid="108"/>
                                        </p:tgtEl>
                                        <p:attrNameLst>
                                          <p:attrName>style.visibility</p:attrName>
                                        </p:attrNameLst>
                                      </p:cBhvr>
                                      <p:to>
                                        <p:strVal val="visible"/>
                                      </p:to>
                                    </p:set>
                                    <p:animEffect transition="in" filter="fade">
                                      <p:cBhvr>
                                        <p:cTn id="173" dur="500"/>
                                        <p:tgtEl>
                                          <p:spTgt spid="108"/>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grpId="0" nodeType="clickEffect">
                                  <p:stCondLst>
                                    <p:cond delay="0"/>
                                  </p:stCondLst>
                                  <p:iterate type="wd">
                                    <p:tmPct val="10000"/>
                                  </p:iterate>
                                  <p:childTnLst>
                                    <p:set>
                                      <p:cBhvr>
                                        <p:cTn id="177" dur="1" fill="hold">
                                          <p:stCondLst>
                                            <p:cond delay="0"/>
                                          </p:stCondLst>
                                        </p:cTn>
                                        <p:tgtEl>
                                          <p:spTgt spid="109"/>
                                        </p:tgtEl>
                                        <p:attrNameLst>
                                          <p:attrName>style.visibility</p:attrName>
                                        </p:attrNameLst>
                                      </p:cBhvr>
                                      <p:to>
                                        <p:strVal val="visible"/>
                                      </p:to>
                                    </p:set>
                                    <p:animEffect transition="in" filter="fade">
                                      <p:cBhvr>
                                        <p:cTn id="178"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60" grpId="0"/>
      <p:bldP spid="61" grpId="0"/>
      <p:bldP spid="62" grpId="0"/>
      <p:bldP spid="63" grpId="0"/>
      <p:bldP spid="64" grpId="0" animBg="1"/>
      <p:bldP spid="68" grpId="0"/>
      <p:bldP spid="78" grpId="0"/>
      <p:bldP spid="79" grpId="0"/>
      <p:bldP spid="81" grpId="0"/>
      <p:bldP spid="83" grpId="0" animBg="1"/>
      <p:bldP spid="85" grpId="0" animBg="1"/>
      <p:bldP spid="87" grpId="0"/>
      <p:bldP spid="89" grpId="0"/>
      <p:bldP spid="91" grpId="0"/>
      <p:bldP spid="93" grpId="0"/>
      <p:bldP spid="95" grpId="0"/>
      <p:bldP spid="97" grpId="0"/>
      <p:bldP spid="107" grpId="0"/>
      <p:bldP spid="108" grpId="0" animBg="1"/>
      <p:bldP spid="10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a:bodyPr>
          <a:lstStyle/>
          <a:p>
            <a:r>
              <a:rPr lang="fr-FR" dirty="0" smtClean="0"/>
              <a:t>Série , parallèle</a:t>
            </a:r>
            <a:endParaRPr lang="fr-FR" dirty="0"/>
          </a:p>
        </p:txBody>
      </p:sp>
      <p:sp>
        <p:nvSpPr>
          <p:cNvPr id="38" name="Espace réservé du contenu 2"/>
          <p:cNvSpPr txBox="1">
            <a:spLocks/>
          </p:cNvSpPr>
          <p:nvPr/>
        </p:nvSpPr>
        <p:spPr>
          <a:xfrm>
            <a:off x="366887" y="4991989"/>
            <a:ext cx="8496944" cy="1080120"/>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sym typeface="Symbol"/>
              </a:rPr>
              <a:t>Réqui</a:t>
            </a:r>
            <a:r>
              <a:rPr lang="fr-FR" sz="2000" dirty="0" smtClean="0">
                <a:sym typeface="Symbol"/>
              </a:rPr>
              <a:t> = 11,6 + 10 = 21,6 </a:t>
            </a:r>
            <a:r>
              <a:rPr lang="fr-FR" sz="2000" dirty="0">
                <a:sym typeface="Symbol"/>
              </a:rPr>
              <a:t></a:t>
            </a:r>
            <a:endParaRPr lang="fr-FR" sz="2000" dirty="0" smtClean="0">
              <a:sym typeface="Symbol"/>
            </a:endParaRPr>
          </a:p>
          <a:p>
            <a:pPr marL="0" indent="0" algn="ctr">
              <a:buNone/>
            </a:pPr>
            <a:r>
              <a:rPr lang="fr-FR" sz="2000" dirty="0" smtClean="0">
                <a:sym typeface="Symbol"/>
              </a:rPr>
              <a:t>On peut donc faire un schéma équivalent en remplaçant entre les points A et B deux résistances par une seule</a:t>
            </a:r>
            <a:endParaRPr lang="fr-FR" sz="2000" dirty="0"/>
          </a:p>
          <a:p>
            <a:pPr marL="0" indent="0" algn="ctr">
              <a:buFont typeface="Arial" panose="020B0604020202020204" pitchFamily="34" charset="0"/>
              <a:buNone/>
            </a:pPr>
            <a:endParaRPr lang="fr-FR" sz="1900" dirty="0" smtClean="0">
              <a:effectLst/>
            </a:endParaRPr>
          </a:p>
          <a:p>
            <a:pPr marL="0" indent="0" algn="ctr">
              <a:buFont typeface="Arial" panose="020B0604020202020204" pitchFamily="34" charset="0"/>
              <a:buNone/>
            </a:pPr>
            <a:endParaRPr lang="fr-FR" sz="1900" dirty="0">
              <a:effectLst/>
            </a:endParaRPr>
          </a:p>
        </p:txBody>
      </p:sp>
      <p:grpSp>
        <p:nvGrpSpPr>
          <p:cNvPr id="5" name="Groupe 4"/>
          <p:cNvGrpSpPr/>
          <p:nvPr/>
        </p:nvGrpSpPr>
        <p:grpSpPr>
          <a:xfrm>
            <a:off x="1084411" y="1196752"/>
            <a:ext cx="4036289" cy="2958550"/>
            <a:chOff x="1084411" y="1196752"/>
            <a:chExt cx="4036289" cy="2958550"/>
          </a:xfrm>
        </p:grpSpPr>
        <p:sp>
          <p:nvSpPr>
            <p:cNvPr id="73" name="Rectangle 72"/>
            <p:cNvSpPr/>
            <p:nvPr/>
          </p:nvSpPr>
          <p:spPr>
            <a:xfrm rot="5400000" flipV="1">
              <a:off x="1963054" y="1111429"/>
              <a:ext cx="2502476" cy="3477269"/>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59" name="Rectangle 58"/>
            <p:cNvSpPr/>
            <p:nvPr/>
          </p:nvSpPr>
          <p:spPr>
            <a:xfrm rot="5400000" flipV="1">
              <a:off x="4201453" y="2725776"/>
              <a:ext cx="1502946" cy="33554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11,6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nvSpPr>
          <p:spPr>
            <a:xfrm flipH="1">
              <a:off x="1535312" y="152701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4" name="Ellipse 3"/>
          <p:cNvSpPr/>
          <p:nvPr/>
        </p:nvSpPr>
        <p:spPr>
          <a:xfrm>
            <a:off x="1885419" y="1268760"/>
            <a:ext cx="4181471" cy="3099068"/>
          </a:xfrm>
          <a:prstGeom prst="ellipse">
            <a:avLst/>
          </a:prstGeom>
          <a:noFill/>
          <a:ln w="60325">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space réservé du contenu 2"/>
          <p:cNvSpPr txBox="1">
            <a:spLocks/>
          </p:cNvSpPr>
          <p:nvPr/>
        </p:nvSpPr>
        <p:spPr>
          <a:xfrm>
            <a:off x="61487" y="4221088"/>
            <a:ext cx="9108504" cy="785866"/>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Les deux résistances sont en série à l’intérieur de ce groupe donc la résistance équivalente vaut:</a:t>
            </a:r>
            <a:endParaRPr lang="fr-FR" sz="1900" dirty="0">
              <a:effectLst/>
            </a:endParaRPr>
          </a:p>
        </p:txBody>
      </p:sp>
      <p:sp>
        <p:nvSpPr>
          <p:cNvPr id="3" name="Espace réservé du contenu 2"/>
          <p:cNvSpPr>
            <a:spLocks noGrp="1"/>
          </p:cNvSpPr>
          <p:nvPr>
            <p:ph idx="1"/>
          </p:nvPr>
        </p:nvSpPr>
        <p:spPr>
          <a:xfrm>
            <a:off x="46129" y="980729"/>
            <a:ext cx="9108504" cy="432048"/>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 de résistance équivalente vue entre deux points A et B</a:t>
            </a:r>
          </a:p>
        </p:txBody>
      </p:sp>
      <p:sp>
        <p:nvSpPr>
          <p:cNvPr id="137" name="Espace réservé du contenu 2"/>
          <p:cNvSpPr txBox="1">
            <a:spLocks/>
          </p:cNvSpPr>
          <p:nvPr/>
        </p:nvSpPr>
        <p:spPr>
          <a:xfrm>
            <a:off x="0" y="2448227"/>
            <a:ext cx="3976155" cy="78586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De nouveau, on effectue le regroupement le plus proche toujours de la même manière.</a:t>
            </a:r>
            <a:endParaRPr lang="fr-FR" sz="1900" dirty="0">
              <a:effectLst/>
            </a:endParaRPr>
          </a:p>
        </p:txBody>
      </p:sp>
      <p:grpSp>
        <p:nvGrpSpPr>
          <p:cNvPr id="6" name="Groupe 5"/>
          <p:cNvGrpSpPr/>
          <p:nvPr/>
        </p:nvGrpSpPr>
        <p:grpSpPr>
          <a:xfrm>
            <a:off x="2349958" y="6303570"/>
            <a:ext cx="4716127" cy="536794"/>
            <a:chOff x="2349958" y="6303570"/>
            <a:chExt cx="4716127" cy="536794"/>
          </a:xfrm>
        </p:grpSpPr>
        <p:sp>
          <p:nvSpPr>
            <p:cNvPr id="22" name="Rectangle 72"/>
            <p:cNvSpPr/>
            <p:nvPr/>
          </p:nvSpPr>
          <p:spPr>
            <a:xfrm rot="5400000" flipV="1">
              <a:off x="4641378" y="4743632"/>
              <a:ext cx="15246" cy="344017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 name="connsiteX0" fmla="*/ 2502476 w 2502476"/>
                <a:gd name="connsiteY0" fmla="*/ 4947651 h 4947651"/>
                <a:gd name="connsiteX1" fmla="*/ 0 w 2502476"/>
                <a:gd name="connsiteY1" fmla="*/ 4947651 h 4947651"/>
                <a:gd name="connsiteX2" fmla="*/ 15246 w 2502476"/>
                <a:gd name="connsiteY2" fmla="*/ 0 h 4947651"/>
                <a:gd name="connsiteX0" fmla="*/ 0 w 15246"/>
                <a:gd name="connsiteY0" fmla="*/ 4947651 h 4947651"/>
                <a:gd name="connsiteX1" fmla="*/ 15246 w 15246"/>
                <a:gd name="connsiteY1" fmla="*/ 0 h 4947651"/>
              </a:gdLst>
              <a:ahLst/>
              <a:cxnLst>
                <a:cxn ang="0">
                  <a:pos x="connsiteX0" y="connsiteY0"/>
                </a:cxn>
                <a:cxn ang="0">
                  <a:pos x="connsiteX1" y="connsiteY1"/>
                </a:cxn>
              </a:cxnLst>
              <a:rect l="l" t="t" r="r" b="b"/>
              <a:pathLst>
                <a:path w="15246" h="4947651">
                  <a:moveTo>
                    <a:pt x="0" y="4947651"/>
                  </a:moveTo>
                  <a:cubicBezTo>
                    <a:pt x="0" y="3280652"/>
                    <a:pt x="15246" y="0"/>
                    <a:pt x="15246"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nvSpPr>
          <p:spPr>
            <a:xfrm>
              <a:off x="4067944" y="6303570"/>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21,6</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nvSpPr>
          <p:spPr>
            <a:xfrm>
              <a:off x="2349958" y="6456097"/>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Rectangle 24"/>
            <p:cNvSpPr/>
            <p:nvPr/>
          </p:nvSpPr>
          <p:spPr>
            <a:xfrm>
              <a:off x="6336208" y="6408479"/>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nvSpPr>
          <p:spPr>
            <a:xfrm flipH="1">
              <a:off x="6336208" y="6417344"/>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flipH="1">
              <a:off x="2879824" y="6417344"/>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354994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37"/>
                                        </p:tgtEl>
                                        <p:attrNameLst>
                                          <p:attrName>style.visibility</p:attrName>
                                        </p:attrNameLst>
                                      </p:cBhvr>
                                      <p:to>
                                        <p:strVal val="visible"/>
                                      </p:to>
                                    </p:set>
                                    <p:animEffect transition="in" filter="fade">
                                      <p:cBhvr>
                                        <p:cTn id="11" dur="500"/>
                                        <p:tgtEl>
                                          <p:spTgt spid="137"/>
                                        </p:tgtEl>
                                      </p:cBhvr>
                                    </p:animEffect>
                                  </p:childTnLst>
                                </p:cTn>
                              </p:par>
                            </p:childTnLst>
                          </p:cTn>
                        </p:par>
                        <p:par>
                          <p:cTn id="12" fill="hold">
                            <p:stCondLst>
                              <p:cond delay="2500"/>
                            </p:stCondLst>
                            <p:childTnLst>
                              <p:par>
                                <p:cTn id="13" presetID="31"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iterate type="wd">
                                    <p:tmPct val="10000"/>
                                  </p:iterate>
                                  <p:childTnLst>
                                    <p:set>
                                      <p:cBhvr>
                                        <p:cTn id="22" dur="1" fill="hold">
                                          <p:stCondLst>
                                            <p:cond delay="0"/>
                                          </p:stCondLst>
                                        </p:cTn>
                                        <p:tgtEl>
                                          <p:spTgt spid="48"/>
                                        </p:tgtEl>
                                        <p:attrNameLst>
                                          <p:attrName>style.visibility</p:attrName>
                                        </p:attrNameLst>
                                      </p:cBhvr>
                                      <p:to>
                                        <p:strVal val="visible"/>
                                      </p:to>
                                    </p:set>
                                    <p:animEffect transition="in" filter="fade">
                                      <p:cBhvr>
                                        <p:cTn id="23" dur="500"/>
                                        <p:tgtEl>
                                          <p:spTgt spid="4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childTnLst>
                          </p:cTn>
                        </p:par>
                        <p:par>
                          <p:cTn id="29" fill="hold">
                            <p:stCondLst>
                              <p:cond delay="1850"/>
                            </p:stCondLst>
                            <p:childTnLst>
                              <p:par>
                                <p:cTn id="30" presetID="22" presetClass="entr" presetSubtype="8" fill="hold" nodeType="afterEffect">
                                  <p:stCondLst>
                                    <p:cond delay="75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 grpId="0" animBg="1"/>
      <p:bldP spid="48" grpId="0" animBg="1"/>
      <p:bldP spid="13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fontScale="90000"/>
          </a:bodyPr>
          <a:lstStyle/>
          <a:p>
            <a:r>
              <a:rPr lang="fr-FR" dirty="0" smtClean="0"/>
              <a:t>Loi des nœuds, loi des mailles…</a:t>
            </a:r>
            <a:endParaRPr lang="fr-FR" dirty="0"/>
          </a:p>
        </p:txBody>
      </p:sp>
      <p:sp>
        <p:nvSpPr>
          <p:cNvPr id="3" name="Espace réservé du contenu 2"/>
          <p:cNvSpPr>
            <a:spLocks noGrp="1"/>
          </p:cNvSpPr>
          <p:nvPr>
            <p:ph idx="1"/>
          </p:nvPr>
        </p:nvSpPr>
        <p:spPr>
          <a:xfrm>
            <a:off x="20234" y="1052736"/>
            <a:ext cx="9108504" cy="1080393"/>
          </a:xfrm>
          <a:solidFill>
            <a:schemeClr val="bg2">
              <a:lumMod val="90000"/>
              <a:alpha val="0"/>
            </a:schemeClr>
          </a:solidFill>
          <a:effectLst>
            <a:glow rad="546100">
              <a:schemeClr val="bg2">
                <a:lumMod val="75000"/>
              </a:schemeClr>
            </a:glow>
            <a:outerShdw blurRad="50800" dist="38100" dir="2700000" algn="tl" rotWithShape="0">
              <a:schemeClr val="bg1">
                <a:alpha val="40000"/>
              </a:schemeClr>
            </a:outerShdw>
          </a:effectLst>
        </p:spPr>
        <p:txBody>
          <a:bodyPr>
            <a:noAutofit/>
          </a:bodyPr>
          <a:lstStyle/>
          <a:p>
            <a:pPr marL="0" indent="0" algn="ctr">
              <a:buNone/>
            </a:pPr>
            <a:r>
              <a:rPr lang="fr-FR" sz="1900" dirty="0" smtClean="0"/>
              <a:t>Un nœud est un point de rencontre de plusieurs conducteurs.</a:t>
            </a:r>
          </a:p>
          <a:p>
            <a:pPr marL="0" indent="0" algn="ctr">
              <a:buNone/>
            </a:pPr>
            <a:r>
              <a:rPr lang="fr-FR" sz="1900" dirty="0" smtClean="0">
                <a:effectLst>
                  <a:glow rad="228600">
                    <a:schemeClr val="accent6">
                      <a:satMod val="175000"/>
                      <a:alpha val="40000"/>
                    </a:schemeClr>
                  </a:glow>
                </a:effectLst>
              </a:rPr>
              <a:t>La somme des courants arrivant à un nœud est égale à la somme des courants qui en partent.</a:t>
            </a:r>
          </a:p>
        </p:txBody>
      </p:sp>
      <p:sp>
        <p:nvSpPr>
          <p:cNvPr id="52" name="Espace réservé du contenu 2"/>
          <p:cNvSpPr txBox="1">
            <a:spLocks/>
          </p:cNvSpPr>
          <p:nvPr/>
        </p:nvSpPr>
        <p:spPr>
          <a:xfrm>
            <a:off x="33536" y="5229200"/>
            <a:ext cx="9108504" cy="1344023"/>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Une maille est une boucle dans un circuit comprenant un ou plusieurs générateurs et, ou, récepteurs.</a:t>
            </a:r>
          </a:p>
          <a:p>
            <a:pPr marL="0" indent="0" algn="ctr">
              <a:buFont typeface="Arial" panose="020B0604020202020204" pitchFamily="34" charset="0"/>
              <a:buNone/>
            </a:pPr>
            <a:r>
              <a:rPr lang="fr-FR" sz="1900" dirty="0" smtClean="0">
                <a:effectLst>
                  <a:glow rad="228600">
                    <a:schemeClr val="accent3">
                      <a:satMod val="175000"/>
                      <a:alpha val="40000"/>
                    </a:schemeClr>
                  </a:glow>
                </a:effectLst>
              </a:rPr>
              <a:t>Quand on parcourt une maille, la somme des tensions rencontrées dans un sens, moins celles, rencontrées dans le sens inverse, égal « 0 ».</a:t>
            </a:r>
          </a:p>
        </p:txBody>
      </p:sp>
      <p:sp>
        <p:nvSpPr>
          <p:cNvPr id="73" name="Rectangle 72"/>
          <p:cNvSpPr/>
          <p:nvPr/>
        </p:nvSpPr>
        <p:spPr>
          <a:xfrm rot="5400000" flipV="1">
            <a:off x="3592006" y="2159354"/>
            <a:ext cx="2520280" cy="325426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706076" y="378648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rot="5400000" flipV="1">
            <a:off x="2678844" y="3062118"/>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rot="5400000" flipV="1">
            <a:off x="2678844" y="4376518"/>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flipH="1" flipV="1">
            <a:off x="2701302" y="2967918"/>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5400000" flipH="1">
            <a:off x="3167927" y="293945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2269254" y="3267098"/>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61" name="ZoneTexte 60"/>
          <p:cNvSpPr txBox="1"/>
          <p:nvPr/>
        </p:nvSpPr>
        <p:spPr>
          <a:xfrm rot="10800000" flipV="1">
            <a:off x="2838439" y="2751893"/>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2" name="ZoneTexte 61"/>
          <p:cNvSpPr txBox="1"/>
          <p:nvPr/>
        </p:nvSpPr>
        <p:spPr>
          <a:xfrm rot="5400000" flipV="1">
            <a:off x="2680884" y="3132351"/>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782732" y="358275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64" name="Rectangle 63"/>
          <p:cNvSpPr/>
          <p:nvPr/>
        </p:nvSpPr>
        <p:spPr>
          <a:xfrm rot="5400000" flipV="1">
            <a:off x="4390152" y="362574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V="1">
            <a:off x="4519283" y="2936558"/>
            <a:ext cx="0" cy="19891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rot="10800000" flipV="1">
            <a:off x="4092286" y="375071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5" name="Rectangle 74"/>
          <p:cNvSpPr/>
          <p:nvPr/>
        </p:nvSpPr>
        <p:spPr>
          <a:xfrm rot="5400000" flipV="1">
            <a:off x="3142753" y="4278489"/>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3233368" y="3843668"/>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3233368" y="4294575"/>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rot="5400000" flipV="1">
            <a:off x="2686220" y="4027564"/>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788068" y="4480085"/>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80" name="Connecteur droit avec flèche 79"/>
          <p:cNvCxnSpPr/>
          <p:nvPr/>
        </p:nvCxnSpPr>
        <p:spPr>
          <a:xfrm flipH="1" flipV="1">
            <a:off x="2701300" y="3974966"/>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2269252" y="418856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489254" y="379943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5173330" y="363166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4" name="Connecteur droit 83"/>
          <p:cNvCxnSpPr/>
          <p:nvPr/>
        </p:nvCxnSpPr>
        <p:spPr>
          <a:xfrm rot="5400000" flipV="1">
            <a:off x="5219131" y="379943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5" name="Rectangle 84"/>
          <p:cNvSpPr/>
          <p:nvPr/>
        </p:nvSpPr>
        <p:spPr>
          <a:xfrm rot="5400000" flipV="1">
            <a:off x="5903207" y="363166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rot="5400000">
            <a:off x="5693618" y="288199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rot="10800000" flipV="1">
            <a:off x="5371466" y="275743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8" name="Connecteur droit avec flèche 87"/>
          <p:cNvCxnSpPr/>
          <p:nvPr/>
        </p:nvCxnSpPr>
        <p:spPr>
          <a:xfrm rot="5400000">
            <a:off x="4907400" y="287645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rot="10800000" flipV="1">
            <a:off x="4585248" y="275189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0" name="Connecteur droit avec flèche 89"/>
          <p:cNvCxnSpPr/>
          <p:nvPr/>
        </p:nvCxnSpPr>
        <p:spPr>
          <a:xfrm rot="5400000">
            <a:off x="6419568" y="290186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1" name="ZoneTexte 90"/>
          <p:cNvSpPr txBox="1"/>
          <p:nvPr/>
        </p:nvSpPr>
        <p:spPr>
          <a:xfrm rot="10800000" flipV="1">
            <a:off x="6097416" y="277730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2" name="Connecteur droit avec flèche 91"/>
          <p:cNvCxnSpPr/>
          <p:nvPr/>
        </p:nvCxnSpPr>
        <p:spPr>
          <a:xfrm rot="5400000">
            <a:off x="5693618" y="468807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3" name="ZoneTexte 92"/>
          <p:cNvSpPr txBox="1"/>
          <p:nvPr/>
        </p:nvSpPr>
        <p:spPr>
          <a:xfrm rot="10800000" flipV="1">
            <a:off x="5371466" y="4563510"/>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4" name="Connecteur droit avec flèche 93"/>
          <p:cNvCxnSpPr/>
          <p:nvPr/>
        </p:nvCxnSpPr>
        <p:spPr>
          <a:xfrm rot="5400000">
            <a:off x="4907400" y="468252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5" name="ZoneTexte 94"/>
          <p:cNvSpPr txBox="1"/>
          <p:nvPr/>
        </p:nvSpPr>
        <p:spPr>
          <a:xfrm rot="10800000" flipV="1">
            <a:off x="4585248" y="455796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6" name="Connecteur droit avec flèche 95"/>
          <p:cNvCxnSpPr/>
          <p:nvPr/>
        </p:nvCxnSpPr>
        <p:spPr>
          <a:xfrm rot="5400000">
            <a:off x="6419568" y="4707935"/>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7" name="ZoneTexte 96"/>
          <p:cNvSpPr txBox="1"/>
          <p:nvPr/>
        </p:nvSpPr>
        <p:spPr>
          <a:xfrm rot="10800000" flipV="1">
            <a:off x="6097416" y="4583375"/>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6" name="Connecteur droit avec flèche 105"/>
          <p:cNvCxnSpPr/>
          <p:nvPr/>
        </p:nvCxnSpPr>
        <p:spPr>
          <a:xfrm rot="5400000" flipH="1">
            <a:off x="3164674" y="487159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7" name="ZoneTexte 106"/>
          <p:cNvSpPr txBox="1"/>
          <p:nvPr/>
        </p:nvSpPr>
        <p:spPr>
          <a:xfrm rot="10800000" flipV="1">
            <a:off x="2835186" y="4684034"/>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4" name="Rectangle 73"/>
          <p:cNvSpPr/>
          <p:nvPr/>
        </p:nvSpPr>
        <p:spPr>
          <a:xfrm rot="5400000" flipV="1">
            <a:off x="3137418" y="3383276"/>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3228032" y="2948455"/>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3228032" y="3399362"/>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Espace réservé du contenu 2"/>
          <p:cNvSpPr txBox="1">
            <a:spLocks/>
          </p:cNvSpPr>
          <p:nvPr/>
        </p:nvSpPr>
        <p:spPr>
          <a:xfrm>
            <a:off x="54437" y="4120046"/>
            <a:ext cx="2214817" cy="1037146"/>
          </a:xfrm>
          <a:prstGeom prst="rect">
            <a:avLst/>
          </a:prstGeom>
          <a:gradFill flip="none" rotWithShape="1">
            <a:gsLst>
              <a:gs pos="0">
                <a:srgbClr val="03FB0F"/>
              </a:gs>
              <a:gs pos="50000">
                <a:srgbClr val="92D050"/>
              </a:gs>
              <a:gs pos="100000">
                <a:srgbClr val="03FB0F"/>
              </a:gs>
            </a:gsLst>
            <a:path path="shape">
              <a:fillToRect l="50000" t="50000" r="50000" b="50000"/>
            </a:path>
            <a:tileRect/>
          </a:gra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Maille C: </a:t>
            </a:r>
          </a:p>
          <a:p>
            <a:pPr marL="0" indent="0" algn="ctr">
              <a:buFont typeface="Arial" panose="020B0604020202020204" pitchFamily="34" charset="0"/>
              <a:buNone/>
            </a:pPr>
            <a:r>
              <a:rPr lang="fr-FR" sz="1900" dirty="0" smtClean="0"/>
              <a:t>U1+U2–U3 =0V</a:t>
            </a:r>
            <a:endParaRPr lang="fr-FR" sz="1900" dirty="0"/>
          </a:p>
        </p:txBody>
      </p:sp>
      <p:sp>
        <p:nvSpPr>
          <p:cNvPr id="109" name="Espace réservé du contenu 2"/>
          <p:cNvSpPr txBox="1">
            <a:spLocks/>
          </p:cNvSpPr>
          <p:nvPr/>
        </p:nvSpPr>
        <p:spPr>
          <a:xfrm>
            <a:off x="6444208" y="1988840"/>
            <a:ext cx="1584176" cy="397293"/>
          </a:xfrm>
          <a:prstGeom prst="wedgeRoundRectCallout">
            <a:avLst>
              <a:gd name="adj1" fmla="val -139199"/>
              <a:gd name="adj2" fmla="val 66005"/>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A</a:t>
            </a:r>
            <a:endParaRPr lang="fr-FR" sz="1900" dirty="0"/>
          </a:p>
        </p:txBody>
      </p:sp>
      <p:sp>
        <p:nvSpPr>
          <p:cNvPr id="48" name="Espace réservé du contenu 2"/>
          <p:cNvSpPr txBox="1">
            <a:spLocks/>
          </p:cNvSpPr>
          <p:nvPr/>
        </p:nvSpPr>
        <p:spPr>
          <a:xfrm>
            <a:off x="6736929" y="3212975"/>
            <a:ext cx="2160240" cy="1179213"/>
          </a:xfrm>
          <a:prstGeom prst="rect">
            <a:avLst/>
          </a:prstGeom>
          <a:gradFill>
            <a:gsLst>
              <a:gs pos="0">
                <a:schemeClr val="bg2"/>
              </a:gs>
              <a:gs pos="100000">
                <a:schemeClr val="bg2">
                  <a:lumMod val="75000"/>
                </a:schemeClr>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Au nœud A et au nœud B</a:t>
            </a:r>
          </a:p>
          <a:p>
            <a:pPr marL="0" indent="0" algn="ctr">
              <a:buNone/>
            </a:pPr>
            <a:r>
              <a:rPr lang="fr-FR" sz="1900" dirty="0" smtClean="0"/>
              <a:t>I = </a:t>
            </a:r>
            <a:r>
              <a:rPr lang="fr-FR" sz="2000" dirty="0" smtClean="0"/>
              <a:t>I</a:t>
            </a:r>
            <a:r>
              <a:rPr lang="fr-FR" sz="2000" baseline="-25000" dirty="0" smtClean="0"/>
              <a:t>1</a:t>
            </a:r>
            <a:r>
              <a:rPr lang="fr-FR" sz="2000" dirty="0" smtClean="0"/>
              <a:t>+I</a:t>
            </a:r>
            <a:r>
              <a:rPr lang="fr-FR" sz="2000" baseline="-25000" dirty="0" smtClean="0"/>
              <a:t>2 </a:t>
            </a:r>
            <a:r>
              <a:rPr lang="fr-FR" sz="2000" dirty="0" smtClean="0"/>
              <a:t>+ I</a:t>
            </a:r>
            <a:r>
              <a:rPr lang="fr-FR" sz="2000" baseline="-25000" dirty="0" smtClean="0"/>
              <a:t>3</a:t>
            </a:r>
            <a:endParaRPr lang="fr-FR" sz="2000" baseline="-25000" dirty="0"/>
          </a:p>
          <a:p>
            <a:pPr marL="0" indent="0" algn="ctr">
              <a:buFont typeface="Arial" panose="020B0604020202020204" pitchFamily="34" charset="0"/>
              <a:buNone/>
            </a:pPr>
            <a:r>
              <a:rPr lang="fr-FR" sz="1900" dirty="0" smtClean="0"/>
              <a:t>   </a:t>
            </a:r>
            <a:endParaRPr lang="fr-FR" sz="1900" dirty="0"/>
          </a:p>
        </p:txBody>
      </p:sp>
      <p:sp>
        <p:nvSpPr>
          <p:cNvPr id="4" name="Ellipse 3"/>
          <p:cNvSpPr/>
          <p:nvPr/>
        </p:nvSpPr>
        <p:spPr>
          <a:xfrm flipH="1">
            <a:off x="4921668" y="249014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orme libre 4"/>
          <p:cNvSpPr/>
          <p:nvPr/>
        </p:nvSpPr>
        <p:spPr>
          <a:xfrm>
            <a:off x="3172055" y="2472341"/>
            <a:ext cx="1851611"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3FB0F">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6"/>
          <p:cNvSpPr/>
          <p:nvPr/>
        </p:nvSpPr>
        <p:spPr>
          <a:xfrm>
            <a:off x="3669446" y="2234747"/>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space réservé du contenu 2"/>
          <p:cNvSpPr txBox="1">
            <a:spLocks/>
          </p:cNvSpPr>
          <p:nvPr/>
        </p:nvSpPr>
        <p:spPr>
          <a:xfrm>
            <a:off x="7024961" y="4625645"/>
            <a:ext cx="1584176" cy="397293"/>
          </a:xfrm>
          <a:prstGeom prst="wedgeRoundRectCallout">
            <a:avLst>
              <a:gd name="adj1" fmla="val -174770"/>
              <a:gd name="adj2" fmla="val 55300"/>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B</a:t>
            </a:r>
            <a:endParaRPr lang="fr-FR" sz="1900" dirty="0"/>
          </a:p>
        </p:txBody>
      </p:sp>
      <p:sp>
        <p:nvSpPr>
          <p:cNvPr id="56" name="Ellipse 55"/>
          <p:cNvSpPr/>
          <p:nvPr/>
        </p:nvSpPr>
        <p:spPr>
          <a:xfrm flipH="1">
            <a:off x="4921668" y="4992626"/>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53877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3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33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5250"/>
                            </p:stCondLst>
                            <p:childTnLst>
                              <p:par>
                                <p:cTn id="21" presetID="10" presetClass="entr" presetSubtype="0" fill="hold" grpId="0" nodeType="afterEffect">
                                  <p:stCondLst>
                                    <p:cond delay="0"/>
                                  </p:stCondLst>
                                  <p:childTnLst>
                                    <p:set>
                                      <p:cBhvr>
                                        <p:cTn id="22" dur="1" fill="hold">
                                          <p:stCondLst>
                                            <p:cond delay="0"/>
                                          </p:stCondLst>
                                        </p:cTn>
                                        <p:tgtEl>
                                          <p:spTgt spid="75"/>
                                        </p:tgtEl>
                                        <p:attrNameLst>
                                          <p:attrName>style.visibility</p:attrName>
                                        </p:attrNameLst>
                                      </p:cBhvr>
                                      <p:to>
                                        <p:strVal val="visible"/>
                                      </p:to>
                                    </p:set>
                                    <p:animEffect transition="in" filter="fade">
                                      <p:cBhvr>
                                        <p:cTn id="23" dur="500"/>
                                        <p:tgtEl>
                                          <p:spTgt spid="75"/>
                                        </p:tgtEl>
                                      </p:cBhvr>
                                    </p:animEffect>
                                  </p:childTnLst>
                                </p:cTn>
                              </p:par>
                            </p:childTnLst>
                          </p:cTn>
                        </p:par>
                        <p:par>
                          <p:cTn id="24" fill="hold">
                            <p:stCondLst>
                              <p:cond delay="5750"/>
                            </p:stCondLst>
                            <p:childTnLst>
                              <p:par>
                                <p:cTn id="25" presetID="10" presetClass="entr" presetSubtype="0" fill="hold" nodeType="after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fade">
                                      <p:cBhvr>
                                        <p:cTn id="27" dur="500"/>
                                        <p:tgtEl>
                                          <p:spTgt spid="76"/>
                                        </p:tgtEl>
                                      </p:cBhvr>
                                    </p:animEffect>
                                  </p:childTnLst>
                                </p:cTn>
                              </p:par>
                            </p:childTnLst>
                          </p:cTn>
                        </p:par>
                        <p:par>
                          <p:cTn id="28" fill="hold">
                            <p:stCondLst>
                              <p:cond delay="6250"/>
                            </p:stCondLst>
                            <p:childTnLst>
                              <p:par>
                                <p:cTn id="29" presetID="10" presetClass="entr" presetSubtype="0" fill="hold" nodeType="afterEffect">
                                  <p:stCondLst>
                                    <p:cond delay="0"/>
                                  </p:stCondLst>
                                  <p:childTnLst>
                                    <p:set>
                                      <p:cBhvr>
                                        <p:cTn id="30" dur="1" fill="hold">
                                          <p:stCondLst>
                                            <p:cond delay="0"/>
                                          </p:stCondLst>
                                        </p:cTn>
                                        <p:tgtEl>
                                          <p:spTgt spid="77"/>
                                        </p:tgtEl>
                                        <p:attrNameLst>
                                          <p:attrName>style.visibility</p:attrName>
                                        </p:attrNameLst>
                                      </p:cBhvr>
                                      <p:to>
                                        <p:strVal val="visible"/>
                                      </p:to>
                                    </p:set>
                                    <p:animEffect transition="in" filter="fade">
                                      <p:cBhvr>
                                        <p:cTn id="31" dur="500"/>
                                        <p:tgtEl>
                                          <p:spTgt spid="77"/>
                                        </p:tgtEl>
                                      </p:cBhvr>
                                    </p:animEffect>
                                  </p:childTnLst>
                                </p:cTn>
                              </p:par>
                            </p:childTnLst>
                          </p:cTn>
                        </p:par>
                        <p:par>
                          <p:cTn id="32" fill="hold">
                            <p:stCondLst>
                              <p:cond delay="6750"/>
                            </p:stCondLst>
                            <p:childTnLst>
                              <p:par>
                                <p:cTn id="33" presetID="10" presetClass="entr" presetSubtype="0" fill="hold" grpId="0" nodeType="after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fade">
                                      <p:cBhvr>
                                        <p:cTn id="35" dur="500"/>
                                        <p:tgtEl>
                                          <p:spTgt spid="78"/>
                                        </p:tgtEl>
                                      </p:cBhvr>
                                    </p:animEffect>
                                  </p:childTnLst>
                                </p:cTn>
                              </p:par>
                            </p:childTnLst>
                          </p:cTn>
                        </p:par>
                        <p:par>
                          <p:cTn id="36" fill="hold">
                            <p:stCondLst>
                              <p:cond delay="7250"/>
                            </p:stCondLst>
                            <p:childTnLst>
                              <p:par>
                                <p:cTn id="37" presetID="10" presetClass="entr" presetSubtype="0" fill="hold" grpId="0" nodeType="afterEffect">
                                  <p:stCondLst>
                                    <p:cond delay="0"/>
                                  </p:stCondLst>
                                  <p:childTnLst>
                                    <p:set>
                                      <p:cBhvr>
                                        <p:cTn id="38" dur="1" fill="hold">
                                          <p:stCondLst>
                                            <p:cond delay="0"/>
                                          </p:stCondLst>
                                        </p:cTn>
                                        <p:tgtEl>
                                          <p:spTgt spid="79"/>
                                        </p:tgtEl>
                                        <p:attrNameLst>
                                          <p:attrName>style.visibility</p:attrName>
                                        </p:attrNameLst>
                                      </p:cBhvr>
                                      <p:to>
                                        <p:strVal val="visible"/>
                                      </p:to>
                                    </p:set>
                                    <p:animEffect transition="in" filter="fade">
                                      <p:cBhvr>
                                        <p:cTn id="39" dur="500"/>
                                        <p:tgtEl>
                                          <p:spTgt spid="79"/>
                                        </p:tgtEl>
                                      </p:cBhvr>
                                    </p:animEffect>
                                  </p:childTnLst>
                                </p:cTn>
                              </p:par>
                            </p:childTnLst>
                          </p:cTn>
                        </p:par>
                        <p:par>
                          <p:cTn id="40" fill="hold">
                            <p:stCondLst>
                              <p:cond delay="7750"/>
                            </p:stCondLst>
                            <p:childTnLst>
                              <p:par>
                                <p:cTn id="41" presetID="10" presetClass="entr" presetSubtype="0" fill="hold" grpId="0" nodeType="afterEffect">
                                  <p:stCondLst>
                                    <p:cond delay="0"/>
                                  </p:stCondLst>
                                  <p:childTnLst>
                                    <p:set>
                                      <p:cBhvr>
                                        <p:cTn id="42" dur="1" fill="hold">
                                          <p:stCondLst>
                                            <p:cond delay="0"/>
                                          </p:stCondLst>
                                        </p:cTn>
                                        <p:tgtEl>
                                          <p:spTgt spid="81"/>
                                        </p:tgtEl>
                                        <p:attrNameLst>
                                          <p:attrName>style.visibility</p:attrName>
                                        </p:attrNameLst>
                                      </p:cBhvr>
                                      <p:to>
                                        <p:strVal val="visible"/>
                                      </p:to>
                                    </p:set>
                                    <p:animEffect transition="in" filter="fade">
                                      <p:cBhvr>
                                        <p:cTn id="43" dur="500"/>
                                        <p:tgtEl>
                                          <p:spTgt spid="81"/>
                                        </p:tgtEl>
                                      </p:cBhvr>
                                    </p:animEffect>
                                  </p:childTnLst>
                                </p:cTn>
                              </p:par>
                            </p:childTnLst>
                          </p:cTn>
                        </p:par>
                        <p:par>
                          <p:cTn id="44" fill="hold">
                            <p:stCondLst>
                              <p:cond delay="8750"/>
                            </p:stCondLst>
                            <p:childTnLst>
                              <p:par>
                                <p:cTn id="45" presetID="10" presetClass="entr" presetSubtype="0" fill="hold" grpId="0" nodeType="afterEffect">
                                  <p:stCondLst>
                                    <p:cond delay="0"/>
                                  </p:stCondLst>
                                  <p:childTnLst>
                                    <p:set>
                                      <p:cBhvr>
                                        <p:cTn id="46" dur="1" fill="hold">
                                          <p:stCondLst>
                                            <p:cond delay="0"/>
                                          </p:stCondLst>
                                        </p:cTn>
                                        <p:tgtEl>
                                          <p:spTgt spid="60"/>
                                        </p:tgtEl>
                                        <p:attrNameLst>
                                          <p:attrName>style.visibility</p:attrName>
                                        </p:attrNameLst>
                                      </p:cBhvr>
                                      <p:to>
                                        <p:strVal val="visible"/>
                                      </p:to>
                                    </p:set>
                                    <p:animEffect transition="in" filter="fade">
                                      <p:cBhvr>
                                        <p:cTn id="47" dur="500"/>
                                        <p:tgtEl>
                                          <p:spTgt spid="60"/>
                                        </p:tgtEl>
                                      </p:cBhvr>
                                    </p:animEffect>
                                  </p:childTnLst>
                                </p:cTn>
                              </p:par>
                            </p:childTnLst>
                          </p:cTn>
                        </p:par>
                        <p:par>
                          <p:cTn id="48" fill="hold">
                            <p:stCondLst>
                              <p:cond delay="9250"/>
                            </p:stCondLst>
                            <p:childTnLst>
                              <p:par>
                                <p:cTn id="49" presetID="10" presetClass="entr" presetSubtype="0" fill="hold" nodeType="afterEffect">
                                  <p:stCondLst>
                                    <p:cond delay="0"/>
                                  </p:stCondLst>
                                  <p:childTnLst>
                                    <p:set>
                                      <p:cBhvr>
                                        <p:cTn id="50" dur="1" fill="hold">
                                          <p:stCondLst>
                                            <p:cond delay="0"/>
                                          </p:stCondLst>
                                        </p:cTn>
                                        <p:tgtEl>
                                          <p:spTgt spid="71"/>
                                        </p:tgtEl>
                                        <p:attrNameLst>
                                          <p:attrName>style.visibility</p:attrName>
                                        </p:attrNameLst>
                                      </p:cBhvr>
                                      <p:to>
                                        <p:strVal val="visible"/>
                                      </p:to>
                                    </p:set>
                                    <p:animEffect transition="in" filter="fade">
                                      <p:cBhvr>
                                        <p:cTn id="51" dur="500"/>
                                        <p:tgtEl>
                                          <p:spTgt spid="71"/>
                                        </p:tgtEl>
                                      </p:cBhvr>
                                    </p:animEffect>
                                  </p:childTnLst>
                                </p:cTn>
                              </p:par>
                            </p:childTnLst>
                          </p:cTn>
                        </p:par>
                        <p:par>
                          <p:cTn id="52" fill="hold">
                            <p:stCondLst>
                              <p:cond delay="9750"/>
                            </p:stCondLst>
                            <p:childTnLst>
                              <p:par>
                                <p:cTn id="53" presetID="10" presetClass="entr" presetSubtype="0" fill="hold" nodeType="afterEffect">
                                  <p:stCondLst>
                                    <p:cond delay="0"/>
                                  </p:stCondLst>
                                  <p:childTnLst>
                                    <p:set>
                                      <p:cBhvr>
                                        <p:cTn id="54" dur="1" fill="hold">
                                          <p:stCondLst>
                                            <p:cond delay="0"/>
                                          </p:stCondLst>
                                        </p:cTn>
                                        <p:tgtEl>
                                          <p:spTgt spid="72"/>
                                        </p:tgtEl>
                                        <p:attrNameLst>
                                          <p:attrName>style.visibility</p:attrName>
                                        </p:attrNameLst>
                                      </p:cBhvr>
                                      <p:to>
                                        <p:strVal val="visible"/>
                                      </p:to>
                                    </p:set>
                                    <p:animEffect transition="in" filter="fade">
                                      <p:cBhvr>
                                        <p:cTn id="55" dur="500"/>
                                        <p:tgtEl>
                                          <p:spTgt spid="72"/>
                                        </p:tgtEl>
                                      </p:cBhvr>
                                    </p:animEffect>
                                  </p:childTnLst>
                                </p:cTn>
                              </p:par>
                            </p:childTnLst>
                          </p:cTn>
                        </p:par>
                        <p:par>
                          <p:cTn id="56" fill="hold">
                            <p:stCondLst>
                              <p:cond delay="10250"/>
                            </p:stCondLst>
                            <p:childTnLst>
                              <p:par>
                                <p:cTn id="57" presetID="10" presetClass="entr" presetSubtype="0" fill="hold" grpId="0" nodeType="afterEffect">
                                  <p:stCondLst>
                                    <p:cond delay="0"/>
                                  </p:stCondLst>
                                  <p:childTnLst>
                                    <p:set>
                                      <p:cBhvr>
                                        <p:cTn id="58" dur="1" fill="hold">
                                          <p:stCondLst>
                                            <p:cond delay="0"/>
                                          </p:stCondLst>
                                        </p:cTn>
                                        <p:tgtEl>
                                          <p:spTgt spid="62"/>
                                        </p:tgtEl>
                                        <p:attrNameLst>
                                          <p:attrName>style.visibility</p:attrName>
                                        </p:attrNameLst>
                                      </p:cBhvr>
                                      <p:to>
                                        <p:strVal val="visible"/>
                                      </p:to>
                                    </p:set>
                                    <p:animEffect transition="in" filter="fade">
                                      <p:cBhvr>
                                        <p:cTn id="59" dur="500"/>
                                        <p:tgtEl>
                                          <p:spTgt spid="62"/>
                                        </p:tgtEl>
                                      </p:cBhvr>
                                    </p:animEffect>
                                  </p:childTnLst>
                                </p:cTn>
                              </p:par>
                            </p:childTnLst>
                          </p:cTn>
                        </p:par>
                        <p:par>
                          <p:cTn id="60" fill="hold">
                            <p:stCondLst>
                              <p:cond delay="10750"/>
                            </p:stCondLst>
                            <p:childTnLst>
                              <p:par>
                                <p:cTn id="61" presetID="10" presetClass="entr" presetSubtype="0" fill="hold" grpId="0" nodeType="after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fade">
                                      <p:cBhvr>
                                        <p:cTn id="63" dur="500"/>
                                        <p:tgtEl>
                                          <p:spTgt spid="63"/>
                                        </p:tgtEl>
                                      </p:cBhvr>
                                    </p:animEffect>
                                  </p:childTnLst>
                                </p:cTn>
                              </p:par>
                            </p:childTnLst>
                          </p:cTn>
                        </p:par>
                        <p:par>
                          <p:cTn id="64" fill="hold">
                            <p:stCondLst>
                              <p:cond delay="11250"/>
                            </p:stCondLst>
                            <p:childTnLst>
                              <p:par>
                                <p:cTn id="65" presetID="10" presetClass="entr" presetSubtype="0" fill="hold" grpId="0" nodeType="after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fade">
                                      <p:cBhvr>
                                        <p:cTn id="67" dur="500"/>
                                        <p:tgtEl>
                                          <p:spTgt spid="64"/>
                                        </p:tgtEl>
                                      </p:cBhvr>
                                    </p:animEffect>
                                  </p:childTnLst>
                                </p:cTn>
                              </p:par>
                            </p:childTnLst>
                          </p:cTn>
                        </p:par>
                        <p:par>
                          <p:cTn id="68" fill="hold">
                            <p:stCondLst>
                              <p:cond delay="11750"/>
                            </p:stCondLst>
                            <p:childTnLst>
                              <p:par>
                                <p:cTn id="69" presetID="10" presetClass="entr" presetSubtype="0" fill="hold" grpId="0" nodeType="afterEffect">
                                  <p:stCondLst>
                                    <p:cond delay="0"/>
                                  </p:stCondLst>
                                  <p:childTnLst>
                                    <p:set>
                                      <p:cBhvr>
                                        <p:cTn id="70" dur="1" fill="hold">
                                          <p:stCondLst>
                                            <p:cond delay="0"/>
                                          </p:stCondLst>
                                        </p:cTn>
                                        <p:tgtEl>
                                          <p:spTgt spid="74"/>
                                        </p:tgtEl>
                                        <p:attrNameLst>
                                          <p:attrName>style.visibility</p:attrName>
                                        </p:attrNameLst>
                                      </p:cBhvr>
                                      <p:to>
                                        <p:strVal val="visible"/>
                                      </p:to>
                                    </p:set>
                                    <p:animEffect transition="in" filter="fade">
                                      <p:cBhvr>
                                        <p:cTn id="71" dur="500"/>
                                        <p:tgtEl>
                                          <p:spTgt spid="74"/>
                                        </p:tgtEl>
                                      </p:cBhvr>
                                    </p:animEffect>
                                  </p:childTnLst>
                                </p:cTn>
                              </p:par>
                            </p:childTnLst>
                          </p:cTn>
                        </p:par>
                        <p:par>
                          <p:cTn id="72" fill="hold">
                            <p:stCondLst>
                              <p:cond delay="12250"/>
                            </p:stCondLst>
                            <p:childTnLst>
                              <p:par>
                                <p:cTn id="73" presetID="10" presetClass="entr" presetSubtype="0" fill="hold" grpId="0" nodeType="afterEffect">
                                  <p:stCondLst>
                                    <p:cond delay="0"/>
                                  </p:stCondLst>
                                  <p:childTnLst>
                                    <p:set>
                                      <p:cBhvr>
                                        <p:cTn id="74" dur="1" fill="hold">
                                          <p:stCondLst>
                                            <p:cond delay="0"/>
                                          </p:stCondLst>
                                        </p:cTn>
                                        <p:tgtEl>
                                          <p:spTgt spid="83"/>
                                        </p:tgtEl>
                                        <p:attrNameLst>
                                          <p:attrName>style.visibility</p:attrName>
                                        </p:attrNameLst>
                                      </p:cBhvr>
                                      <p:to>
                                        <p:strVal val="visible"/>
                                      </p:to>
                                    </p:set>
                                    <p:animEffect transition="in" filter="fade">
                                      <p:cBhvr>
                                        <p:cTn id="75" dur="500"/>
                                        <p:tgtEl>
                                          <p:spTgt spid="83"/>
                                        </p:tgtEl>
                                      </p:cBhvr>
                                    </p:animEffect>
                                  </p:childTnLst>
                                </p:cTn>
                              </p:par>
                            </p:childTnLst>
                          </p:cTn>
                        </p:par>
                        <p:par>
                          <p:cTn id="76" fill="hold">
                            <p:stCondLst>
                              <p:cond delay="12750"/>
                            </p:stCondLst>
                            <p:childTnLst>
                              <p:par>
                                <p:cTn id="77" presetID="10" presetClass="entr" presetSubtype="0" fill="hold" grpId="0" nodeType="afterEffect">
                                  <p:stCondLst>
                                    <p:cond delay="0"/>
                                  </p:stCondLst>
                                  <p:childTnLst>
                                    <p:set>
                                      <p:cBhvr>
                                        <p:cTn id="78" dur="1" fill="hold">
                                          <p:stCondLst>
                                            <p:cond delay="0"/>
                                          </p:stCondLst>
                                        </p:cTn>
                                        <p:tgtEl>
                                          <p:spTgt spid="85"/>
                                        </p:tgtEl>
                                        <p:attrNameLst>
                                          <p:attrName>style.visibility</p:attrName>
                                        </p:attrNameLst>
                                      </p:cBhvr>
                                      <p:to>
                                        <p:strVal val="visible"/>
                                      </p:to>
                                    </p:set>
                                    <p:animEffect transition="in" filter="fade">
                                      <p:cBhvr>
                                        <p:cTn id="79" dur="500"/>
                                        <p:tgtEl>
                                          <p:spTgt spid="85"/>
                                        </p:tgtEl>
                                      </p:cBhvr>
                                    </p:animEffect>
                                  </p:childTnLst>
                                </p:cTn>
                              </p:par>
                            </p:childTnLst>
                          </p:cTn>
                        </p:par>
                        <p:par>
                          <p:cTn id="80" fill="hold">
                            <p:stCondLst>
                              <p:cond delay="13250"/>
                            </p:stCondLst>
                            <p:childTnLst>
                              <p:par>
                                <p:cTn id="81" presetID="21" presetClass="entr" presetSubtype="1" fill="hold" grpId="0" nodeType="afterEffect">
                                  <p:stCondLst>
                                    <p:cond delay="0"/>
                                  </p:stCondLst>
                                  <p:childTnLst>
                                    <p:set>
                                      <p:cBhvr>
                                        <p:cTn id="82" dur="1" fill="hold">
                                          <p:stCondLst>
                                            <p:cond delay="0"/>
                                          </p:stCondLst>
                                        </p:cTn>
                                        <p:tgtEl>
                                          <p:spTgt spid="73"/>
                                        </p:tgtEl>
                                        <p:attrNameLst>
                                          <p:attrName>style.visibility</p:attrName>
                                        </p:attrNameLst>
                                      </p:cBhvr>
                                      <p:to>
                                        <p:strVal val="visible"/>
                                      </p:to>
                                    </p:set>
                                    <p:animEffect transition="in" filter="wheel(1)">
                                      <p:cBhvr>
                                        <p:cTn id="83" dur="2000"/>
                                        <p:tgtEl>
                                          <p:spTgt spid="73"/>
                                        </p:tgtEl>
                                      </p:cBhvr>
                                    </p:animEffect>
                                  </p:childTnLst>
                                </p:cTn>
                              </p:par>
                            </p:childTnLst>
                          </p:cTn>
                        </p:par>
                        <p:par>
                          <p:cTn id="84" fill="hold">
                            <p:stCondLst>
                              <p:cond delay="15250"/>
                            </p:stCondLst>
                            <p:childTnLst>
                              <p:par>
                                <p:cTn id="85" presetID="22" presetClass="entr" presetSubtype="1" fill="hold" nodeType="after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wipe(up)">
                                      <p:cBhvr>
                                        <p:cTn id="87" dur="500"/>
                                        <p:tgtEl>
                                          <p:spTgt spid="55"/>
                                        </p:tgtEl>
                                      </p:cBhvr>
                                    </p:animEffect>
                                  </p:childTnLst>
                                </p:cTn>
                              </p:par>
                            </p:childTnLst>
                          </p:cTn>
                        </p:par>
                        <p:par>
                          <p:cTn id="88" fill="hold">
                            <p:stCondLst>
                              <p:cond delay="15750"/>
                            </p:stCondLst>
                            <p:childTnLst>
                              <p:par>
                                <p:cTn id="89" presetID="10" presetClass="entr" presetSubtype="0" fill="hold" nodeType="afterEffect">
                                  <p:stCondLst>
                                    <p:cond delay="0"/>
                                  </p:stCondLst>
                                  <p:childTnLst>
                                    <p:set>
                                      <p:cBhvr>
                                        <p:cTn id="90" dur="1" fill="hold">
                                          <p:stCondLst>
                                            <p:cond delay="0"/>
                                          </p:stCondLst>
                                        </p:cTn>
                                        <p:tgtEl>
                                          <p:spTgt spid="82"/>
                                        </p:tgtEl>
                                        <p:attrNameLst>
                                          <p:attrName>style.visibility</p:attrName>
                                        </p:attrNameLst>
                                      </p:cBhvr>
                                      <p:to>
                                        <p:strVal val="visible"/>
                                      </p:to>
                                    </p:set>
                                    <p:animEffect transition="in" filter="fade">
                                      <p:cBhvr>
                                        <p:cTn id="91" dur="500"/>
                                        <p:tgtEl>
                                          <p:spTgt spid="82"/>
                                        </p:tgtEl>
                                      </p:cBhvr>
                                    </p:animEffect>
                                  </p:childTnLst>
                                </p:cTn>
                              </p:par>
                            </p:childTnLst>
                          </p:cTn>
                        </p:par>
                        <p:par>
                          <p:cTn id="92" fill="hold">
                            <p:stCondLst>
                              <p:cond delay="16250"/>
                            </p:stCondLst>
                            <p:childTnLst>
                              <p:par>
                                <p:cTn id="93" presetID="10" presetClass="entr" presetSubtype="0" fill="hold" nodeType="afterEffect">
                                  <p:stCondLst>
                                    <p:cond delay="0"/>
                                  </p:stCondLst>
                                  <p:childTnLst>
                                    <p:set>
                                      <p:cBhvr>
                                        <p:cTn id="94" dur="1" fill="hold">
                                          <p:stCondLst>
                                            <p:cond delay="0"/>
                                          </p:stCondLst>
                                        </p:cTn>
                                        <p:tgtEl>
                                          <p:spTgt spid="84"/>
                                        </p:tgtEl>
                                        <p:attrNameLst>
                                          <p:attrName>style.visibility</p:attrName>
                                        </p:attrNameLst>
                                      </p:cBhvr>
                                      <p:to>
                                        <p:strVal val="visible"/>
                                      </p:to>
                                    </p:set>
                                    <p:animEffect transition="in" filter="fade">
                                      <p:cBhvr>
                                        <p:cTn id="95" dur="500"/>
                                        <p:tgtEl>
                                          <p:spTgt spid="84"/>
                                        </p:tgtEl>
                                      </p:cBhvr>
                                    </p:animEffect>
                                  </p:childTnLst>
                                </p:cTn>
                              </p:par>
                            </p:childTnLst>
                          </p:cTn>
                        </p:par>
                        <p:par>
                          <p:cTn id="96" fill="hold">
                            <p:stCondLst>
                              <p:cond delay="16750"/>
                            </p:stCondLst>
                            <p:childTnLst>
                              <p:par>
                                <p:cTn id="97" presetID="10" presetClass="entr" presetSubtype="0" fill="hold" nodeType="afterEffect">
                                  <p:stCondLst>
                                    <p:cond delay="500"/>
                                  </p:stCondLst>
                                  <p:childTnLst>
                                    <p:set>
                                      <p:cBhvr>
                                        <p:cTn id="98" dur="1" fill="hold">
                                          <p:stCondLst>
                                            <p:cond delay="0"/>
                                          </p:stCondLst>
                                        </p:cTn>
                                        <p:tgtEl>
                                          <p:spTgt spid="69"/>
                                        </p:tgtEl>
                                        <p:attrNameLst>
                                          <p:attrName>style.visibility</p:attrName>
                                        </p:attrNameLst>
                                      </p:cBhvr>
                                      <p:to>
                                        <p:strVal val="visible"/>
                                      </p:to>
                                    </p:set>
                                    <p:animEffect transition="in" filter="fade">
                                      <p:cBhvr>
                                        <p:cTn id="99" dur="500"/>
                                        <p:tgtEl>
                                          <p:spTgt spid="69"/>
                                        </p:tgtEl>
                                      </p:cBhvr>
                                    </p:animEffect>
                                  </p:childTnLst>
                                </p:cTn>
                              </p:par>
                            </p:childTnLst>
                          </p:cTn>
                        </p:par>
                        <p:par>
                          <p:cTn id="100" fill="hold">
                            <p:stCondLst>
                              <p:cond delay="17750"/>
                            </p:stCondLst>
                            <p:childTnLst>
                              <p:par>
                                <p:cTn id="101" presetID="10" presetClass="entr" presetSubtype="0" fill="hold" nodeType="afterEffect">
                                  <p:stCondLst>
                                    <p:cond delay="500"/>
                                  </p:stCondLst>
                                  <p:childTnLst>
                                    <p:set>
                                      <p:cBhvr>
                                        <p:cTn id="102" dur="1" fill="hold">
                                          <p:stCondLst>
                                            <p:cond delay="0"/>
                                          </p:stCondLst>
                                        </p:cTn>
                                        <p:tgtEl>
                                          <p:spTgt spid="70"/>
                                        </p:tgtEl>
                                        <p:attrNameLst>
                                          <p:attrName>style.visibility</p:attrName>
                                        </p:attrNameLst>
                                      </p:cBhvr>
                                      <p:to>
                                        <p:strVal val="visible"/>
                                      </p:to>
                                    </p:set>
                                    <p:animEffect transition="in" filter="fade">
                                      <p:cBhvr>
                                        <p:cTn id="103" dur="500"/>
                                        <p:tgtEl>
                                          <p:spTgt spid="70"/>
                                        </p:tgtEl>
                                      </p:cBhvr>
                                    </p:animEffect>
                                  </p:childTnLst>
                                </p:cTn>
                              </p:par>
                            </p:childTnLst>
                          </p:cTn>
                        </p:par>
                        <p:par>
                          <p:cTn id="104" fill="hold">
                            <p:stCondLst>
                              <p:cond delay="18750"/>
                            </p:stCondLst>
                            <p:childTnLst>
                              <p:par>
                                <p:cTn id="105" presetID="10" presetClass="entr" presetSubtype="0" fill="hold" nodeType="afterEffect">
                                  <p:stCondLst>
                                    <p:cond delay="500"/>
                                  </p:stCondLst>
                                  <p:childTnLst>
                                    <p:set>
                                      <p:cBhvr>
                                        <p:cTn id="106" dur="1" fill="hold">
                                          <p:stCondLst>
                                            <p:cond delay="0"/>
                                          </p:stCondLst>
                                        </p:cTn>
                                        <p:tgtEl>
                                          <p:spTgt spid="57"/>
                                        </p:tgtEl>
                                        <p:attrNameLst>
                                          <p:attrName>style.visibility</p:attrName>
                                        </p:attrNameLst>
                                      </p:cBhvr>
                                      <p:to>
                                        <p:strVal val="visible"/>
                                      </p:to>
                                    </p:set>
                                    <p:animEffect transition="in" filter="fade">
                                      <p:cBhvr>
                                        <p:cTn id="107" dur="500"/>
                                        <p:tgtEl>
                                          <p:spTgt spid="57"/>
                                        </p:tgtEl>
                                      </p:cBhvr>
                                    </p:animEffect>
                                  </p:childTnLst>
                                </p:cTn>
                              </p:par>
                            </p:childTnLst>
                          </p:cTn>
                        </p:par>
                        <p:par>
                          <p:cTn id="108" fill="hold">
                            <p:stCondLst>
                              <p:cond delay="19750"/>
                            </p:stCondLst>
                            <p:childTnLst>
                              <p:par>
                                <p:cTn id="109" presetID="10" presetClass="entr" presetSubtype="0" fill="hold" nodeType="afterEffect">
                                  <p:stCondLst>
                                    <p:cond delay="500"/>
                                  </p:stCondLst>
                                  <p:childTnLst>
                                    <p:set>
                                      <p:cBhvr>
                                        <p:cTn id="110" dur="1" fill="hold">
                                          <p:stCondLst>
                                            <p:cond delay="0"/>
                                          </p:stCondLst>
                                        </p:cTn>
                                        <p:tgtEl>
                                          <p:spTgt spid="58"/>
                                        </p:tgtEl>
                                        <p:attrNameLst>
                                          <p:attrName>style.visibility</p:attrName>
                                        </p:attrNameLst>
                                      </p:cBhvr>
                                      <p:to>
                                        <p:strVal val="visible"/>
                                      </p:to>
                                    </p:set>
                                    <p:animEffect transition="in" filter="fade">
                                      <p:cBhvr>
                                        <p:cTn id="111" dur="500"/>
                                        <p:tgtEl>
                                          <p:spTgt spid="58"/>
                                        </p:tgtEl>
                                      </p:cBhvr>
                                    </p:animEffect>
                                  </p:childTnLst>
                                </p:cTn>
                              </p:par>
                            </p:childTnLst>
                          </p:cTn>
                        </p:par>
                        <p:par>
                          <p:cTn id="112" fill="hold">
                            <p:stCondLst>
                              <p:cond delay="22250"/>
                            </p:stCondLst>
                            <p:childTnLst>
                              <p:par>
                                <p:cTn id="113" presetID="10" presetClass="entr" presetSubtype="0" fill="hold" nodeType="afterEffect">
                                  <p:stCondLst>
                                    <p:cond delay="0"/>
                                  </p:stCondLst>
                                  <p:childTnLst>
                                    <p:set>
                                      <p:cBhvr>
                                        <p:cTn id="114" dur="1" fill="hold">
                                          <p:stCondLst>
                                            <p:cond delay="0"/>
                                          </p:stCondLst>
                                        </p:cTn>
                                        <p:tgtEl>
                                          <p:spTgt spid="80"/>
                                        </p:tgtEl>
                                        <p:attrNameLst>
                                          <p:attrName>style.visibility</p:attrName>
                                        </p:attrNameLst>
                                      </p:cBhvr>
                                      <p:to>
                                        <p:strVal val="visible"/>
                                      </p:to>
                                    </p:set>
                                    <p:animEffect transition="in" filter="fade">
                                      <p:cBhvr>
                                        <p:cTn id="115" dur="500"/>
                                        <p:tgtEl>
                                          <p:spTgt spid="80"/>
                                        </p:tgtEl>
                                      </p:cBhvr>
                                    </p:animEffect>
                                  </p:childTnLst>
                                </p:cTn>
                              </p:par>
                            </p:childTnLst>
                          </p:cTn>
                        </p:par>
                        <p:par>
                          <p:cTn id="116" fill="hold">
                            <p:stCondLst>
                              <p:cond delay="22750"/>
                            </p:stCondLst>
                            <p:childTnLst>
                              <p:par>
                                <p:cTn id="117" presetID="10" presetClass="entr" presetSubtype="0" fill="hold" grpId="0" nodeType="afterEffect">
                                  <p:stCondLst>
                                    <p:cond delay="500"/>
                                  </p:stCondLst>
                                  <p:childTnLst>
                                    <p:set>
                                      <p:cBhvr>
                                        <p:cTn id="118" dur="1" fill="hold">
                                          <p:stCondLst>
                                            <p:cond delay="0"/>
                                          </p:stCondLst>
                                        </p:cTn>
                                        <p:tgtEl>
                                          <p:spTgt spid="61"/>
                                        </p:tgtEl>
                                        <p:attrNameLst>
                                          <p:attrName>style.visibility</p:attrName>
                                        </p:attrNameLst>
                                      </p:cBhvr>
                                      <p:to>
                                        <p:strVal val="visible"/>
                                      </p:to>
                                    </p:set>
                                    <p:animEffect transition="in" filter="fade">
                                      <p:cBhvr>
                                        <p:cTn id="119" dur="500"/>
                                        <p:tgtEl>
                                          <p:spTgt spid="61"/>
                                        </p:tgtEl>
                                      </p:cBhvr>
                                    </p:animEffect>
                                  </p:childTnLst>
                                </p:cTn>
                              </p:par>
                            </p:childTnLst>
                          </p:cTn>
                        </p:par>
                        <p:par>
                          <p:cTn id="120" fill="hold">
                            <p:stCondLst>
                              <p:cond delay="25250"/>
                            </p:stCondLst>
                            <p:childTnLst>
                              <p:par>
                                <p:cTn id="121" presetID="10" presetClass="entr" presetSubtype="0" fill="hold" nodeType="afterEffect">
                                  <p:stCondLst>
                                    <p:cond delay="500"/>
                                  </p:stCondLst>
                                  <p:childTnLst>
                                    <p:set>
                                      <p:cBhvr>
                                        <p:cTn id="122" dur="1" fill="hold">
                                          <p:stCondLst>
                                            <p:cond delay="0"/>
                                          </p:stCondLst>
                                        </p:cTn>
                                        <p:tgtEl>
                                          <p:spTgt spid="88"/>
                                        </p:tgtEl>
                                        <p:attrNameLst>
                                          <p:attrName>style.visibility</p:attrName>
                                        </p:attrNameLst>
                                      </p:cBhvr>
                                      <p:to>
                                        <p:strVal val="visible"/>
                                      </p:to>
                                    </p:set>
                                    <p:animEffect transition="in" filter="fade">
                                      <p:cBhvr>
                                        <p:cTn id="123" dur="500"/>
                                        <p:tgtEl>
                                          <p:spTgt spid="88"/>
                                        </p:tgtEl>
                                      </p:cBhvr>
                                    </p:animEffect>
                                  </p:childTnLst>
                                </p:cTn>
                              </p:par>
                            </p:childTnLst>
                          </p:cTn>
                        </p:par>
                        <p:par>
                          <p:cTn id="124" fill="hold">
                            <p:stCondLst>
                              <p:cond delay="26250"/>
                            </p:stCondLst>
                            <p:childTnLst>
                              <p:par>
                                <p:cTn id="125" presetID="10" presetClass="entr" presetSubtype="0" fill="hold" grpId="0" nodeType="afterEffect">
                                  <p:stCondLst>
                                    <p:cond delay="500"/>
                                  </p:stCondLst>
                                  <p:childTnLst>
                                    <p:set>
                                      <p:cBhvr>
                                        <p:cTn id="126" dur="1" fill="hold">
                                          <p:stCondLst>
                                            <p:cond delay="0"/>
                                          </p:stCondLst>
                                        </p:cTn>
                                        <p:tgtEl>
                                          <p:spTgt spid="89"/>
                                        </p:tgtEl>
                                        <p:attrNameLst>
                                          <p:attrName>style.visibility</p:attrName>
                                        </p:attrNameLst>
                                      </p:cBhvr>
                                      <p:to>
                                        <p:strVal val="visible"/>
                                      </p:to>
                                    </p:set>
                                    <p:animEffect transition="in" filter="fade">
                                      <p:cBhvr>
                                        <p:cTn id="127" dur="500"/>
                                        <p:tgtEl>
                                          <p:spTgt spid="89"/>
                                        </p:tgtEl>
                                      </p:cBhvr>
                                    </p:animEffect>
                                  </p:childTnLst>
                                </p:cTn>
                              </p:par>
                            </p:childTnLst>
                          </p:cTn>
                        </p:par>
                        <p:par>
                          <p:cTn id="128" fill="hold">
                            <p:stCondLst>
                              <p:cond delay="27250"/>
                            </p:stCondLst>
                            <p:childTnLst>
                              <p:par>
                                <p:cTn id="129" presetID="10" presetClass="entr" presetSubtype="0" fill="hold" nodeType="afterEffect">
                                  <p:stCondLst>
                                    <p:cond delay="0"/>
                                  </p:stCondLst>
                                  <p:childTnLst>
                                    <p:set>
                                      <p:cBhvr>
                                        <p:cTn id="130" dur="1" fill="hold">
                                          <p:stCondLst>
                                            <p:cond delay="0"/>
                                          </p:stCondLst>
                                        </p:cTn>
                                        <p:tgtEl>
                                          <p:spTgt spid="86"/>
                                        </p:tgtEl>
                                        <p:attrNameLst>
                                          <p:attrName>style.visibility</p:attrName>
                                        </p:attrNameLst>
                                      </p:cBhvr>
                                      <p:to>
                                        <p:strVal val="visible"/>
                                      </p:to>
                                    </p:set>
                                    <p:animEffect transition="in" filter="fade">
                                      <p:cBhvr>
                                        <p:cTn id="131" dur="500"/>
                                        <p:tgtEl>
                                          <p:spTgt spid="86"/>
                                        </p:tgtEl>
                                      </p:cBhvr>
                                    </p:animEffect>
                                  </p:childTnLst>
                                </p:cTn>
                              </p:par>
                            </p:childTnLst>
                          </p:cTn>
                        </p:par>
                        <p:par>
                          <p:cTn id="132" fill="hold">
                            <p:stCondLst>
                              <p:cond delay="27750"/>
                            </p:stCondLst>
                            <p:childTnLst>
                              <p:par>
                                <p:cTn id="133" presetID="10" presetClass="entr" presetSubtype="0" fill="hold" grpId="0" nodeType="afterEffect">
                                  <p:stCondLst>
                                    <p:cond delay="500"/>
                                  </p:stCondLst>
                                  <p:childTnLst>
                                    <p:set>
                                      <p:cBhvr>
                                        <p:cTn id="134" dur="1" fill="hold">
                                          <p:stCondLst>
                                            <p:cond delay="0"/>
                                          </p:stCondLst>
                                        </p:cTn>
                                        <p:tgtEl>
                                          <p:spTgt spid="87"/>
                                        </p:tgtEl>
                                        <p:attrNameLst>
                                          <p:attrName>style.visibility</p:attrName>
                                        </p:attrNameLst>
                                      </p:cBhvr>
                                      <p:to>
                                        <p:strVal val="visible"/>
                                      </p:to>
                                    </p:set>
                                    <p:animEffect transition="in" filter="fade">
                                      <p:cBhvr>
                                        <p:cTn id="135" dur="500"/>
                                        <p:tgtEl>
                                          <p:spTgt spid="87"/>
                                        </p:tgtEl>
                                      </p:cBhvr>
                                    </p:animEffect>
                                  </p:childTnLst>
                                </p:cTn>
                              </p:par>
                            </p:childTnLst>
                          </p:cTn>
                        </p:par>
                        <p:par>
                          <p:cTn id="136" fill="hold">
                            <p:stCondLst>
                              <p:cond delay="28750"/>
                            </p:stCondLst>
                            <p:childTnLst>
                              <p:par>
                                <p:cTn id="137" presetID="10" presetClass="entr" presetSubtype="0" fill="hold" nodeType="afterEffect">
                                  <p:stCondLst>
                                    <p:cond delay="500"/>
                                  </p:stCondLst>
                                  <p:childTnLst>
                                    <p:set>
                                      <p:cBhvr>
                                        <p:cTn id="138" dur="1" fill="hold">
                                          <p:stCondLst>
                                            <p:cond delay="0"/>
                                          </p:stCondLst>
                                        </p:cTn>
                                        <p:tgtEl>
                                          <p:spTgt spid="90"/>
                                        </p:tgtEl>
                                        <p:attrNameLst>
                                          <p:attrName>style.visibility</p:attrName>
                                        </p:attrNameLst>
                                      </p:cBhvr>
                                      <p:to>
                                        <p:strVal val="visible"/>
                                      </p:to>
                                    </p:set>
                                    <p:animEffect transition="in" filter="fade">
                                      <p:cBhvr>
                                        <p:cTn id="139" dur="500"/>
                                        <p:tgtEl>
                                          <p:spTgt spid="90"/>
                                        </p:tgtEl>
                                      </p:cBhvr>
                                    </p:animEffect>
                                  </p:childTnLst>
                                </p:cTn>
                              </p:par>
                            </p:childTnLst>
                          </p:cTn>
                        </p:par>
                        <p:par>
                          <p:cTn id="140" fill="hold">
                            <p:stCondLst>
                              <p:cond delay="29750"/>
                            </p:stCondLst>
                            <p:childTnLst>
                              <p:par>
                                <p:cTn id="141" presetID="10" presetClass="entr" presetSubtype="0" fill="hold" grpId="0" nodeType="afterEffect">
                                  <p:stCondLst>
                                    <p:cond delay="500"/>
                                  </p:stCondLst>
                                  <p:childTnLst>
                                    <p:set>
                                      <p:cBhvr>
                                        <p:cTn id="142" dur="1" fill="hold">
                                          <p:stCondLst>
                                            <p:cond delay="0"/>
                                          </p:stCondLst>
                                        </p:cTn>
                                        <p:tgtEl>
                                          <p:spTgt spid="91"/>
                                        </p:tgtEl>
                                        <p:attrNameLst>
                                          <p:attrName>style.visibility</p:attrName>
                                        </p:attrNameLst>
                                      </p:cBhvr>
                                      <p:to>
                                        <p:strVal val="visible"/>
                                      </p:to>
                                    </p:set>
                                    <p:animEffect transition="in" filter="fade">
                                      <p:cBhvr>
                                        <p:cTn id="143" dur="500"/>
                                        <p:tgtEl>
                                          <p:spTgt spid="91"/>
                                        </p:tgtEl>
                                      </p:cBhvr>
                                    </p:animEffect>
                                  </p:childTnLst>
                                </p:cTn>
                              </p:par>
                            </p:childTnLst>
                          </p:cTn>
                        </p:par>
                        <p:par>
                          <p:cTn id="144" fill="hold">
                            <p:stCondLst>
                              <p:cond delay="31750"/>
                            </p:stCondLst>
                            <p:childTnLst>
                              <p:par>
                                <p:cTn id="145" presetID="10" presetClass="entr" presetSubtype="0" fill="hold" nodeType="afterEffect">
                                  <p:stCondLst>
                                    <p:cond delay="0"/>
                                  </p:stCondLst>
                                  <p:childTnLst>
                                    <p:set>
                                      <p:cBhvr>
                                        <p:cTn id="146" dur="1" fill="hold">
                                          <p:stCondLst>
                                            <p:cond delay="0"/>
                                          </p:stCondLst>
                                        </p:cTn>
                                        <p:tgtEl>
                                          <p:spTgt spid="94"/>
                                        </p:tgtEl>
                                        <p:attrNameLst>
                                          <p:attrName>style.visibility</p:attrName>
                                        </p:attrNameLst>
                                      </p:cBhvr>
                                      <p:to>
                                        <p:strVal val="visible"/>
                                      </p:to>
                                    </p:set>
                                    <p:animEffect transition="in" filter="fade">
                                      <p:cBhvr>
                                        <p:cTn id="147" dur="500"/>
                                        <p:tgtEl>
                                          <p:spTgt spid="94"/>
                                        </p:tgtEl>
                                      </p:cBhvr>
                                    </p:animEffect>
                                  </p:childTnLst>
                                </p:cTn>
                              </p:par>
                            </p:childTnLst>
                          </p:cTn>
                        </p:par>
                        <p:par>
                          <p:cTn id="148" fill="hold">
                            <p:stCondLst>
                              <p:cond delay="32250"/>
                            </p:stCondLst>
                            <p:childTnLst>
                              <p:par>
                                <p:cTn id="149" presetID="10" presetClass="entr" presetSubtype="0" fill="hold" grpId="0" nodeType="afterEffect">
                                  <p:stCondLst>
                                    <p:cond delay="0"/>
                                  </p:stCondLst>
                                  <p:childTnLst>
                                    <p:set>
                                      <p:cBhvr>
                                        <p:cTn id="150" dur="1" fill="hold">
                                          <p:stCondLst>
                                            <p:cond delay="0"/>
                                          </p:stCondLst>
                                        </p:cTn>
                                        <p:tgtEl>
                                          <p:spTgt spid="95"/>
                                        </p:tgtEl>
                                        <p:attrNameLst>
                                          <p:attrName>style.visibility</p:attrName>
                                        </p:attrNameLst>
                                      </p:cBhvr>
                                      <p:to>
                                        <p:strVal val="visible"/>
                                      </p:to>
                                    </p:set>
                                    <p:animEffect transition="in" filter="fade">
                                      <p:cBhvr>
                                        <p:cTn id="151" dur="500"/>
                                        <p:tgtEl>
                                          <p:spTgt spid="95"/>
                                        </p:tgtEl>
                                      </p:cBhvr>
                                    </p:animEffect>
                                  </p:childTnLst>
                                </p:cTn>
                              </p:par>
                            </p:childTnLst>
                          </p:cTn>
                        </p:par>
                        <p:par>
                          <p:cTn id="152" fill="hold">
                            <p:stCondLst>
                              <p:cond delay="32750"/>
                            </p:stCondLst>
                            <p:childTnLst>
                              <p:par>
                                <p:cTn id="153" presetID="10" presetClass="entr" presetSubtype="0" fill="hold" nodeType="afterEffect">
                                  <p:stCondLst>
                                    <p:cond delay="0"/>
                                  </p:stCondLst>
                                  <p:childTnLst>
                                    <p:set>
                                      <p:cBhvr>
                                        <p:cTn id="154" dur="1" fill="hold">
                                          <p:stCondLst>
                                            <p:cond delay="0"/>
                                          </p:stCondLst>
                                        </p:cTn>
                                        <p:tgtEl>
                                          <p:spTgt spid="92"/>
                                        </p:tgtEl>
                                        <p:attrNameLst>
                                          <p:attrName>style.visibility</p:attrName>
                                        </p:attrNameLst>
                                      </p:cBhvr>
                                      <p:to>
                                        <p:strVal val="visible"/>
                                      </p:to>
                                    </p:set>
                                    <p:animEffect transition="in" filter="fade">
                                      <p:cBhvr>
                                        <p:cTn id="155" dur="500"/>
                                        <p:tgtEl>
                                          <p:spTgt spid="92"/>
                                        </p:tgtEl>
                                      </p:cBhvr>
                                    </p:animEffect>
                                  </p:childTnLst>
                                </p:cTn>
                              </p:par>
                            </p:childTnLst>
                          </p:cTn>
                        </p:par>
                        <p:par>
                          <p:cTn id="156" fill="hold">
                            <p:stCondLst>
                              <p:cond delay="33250"/>
                            </p:stCondLst>
                            <p:childTnLst>
                              <p:par>
                                <p:cTn id="157" presetID="10" presetClass="entr" presetSubtype="0" fill="hold" grpId="0" nodeType="afterEffect">
                                  <p:stCondLst>
                                    <p:cond delay="0"/>
                                  </p:stCondLst>
                                  <p:childTnLst>
                                    <p:set>
                                      <p:cBhvr>
                                        <p:cTn id="158" dur="1" fill="hold">
                                          <p:stCondLst>
                                            <p:cond delay="0"/>
                                          </p:stCondLst>
                                        </p:cTn>
                                        <p:tgtEl>
                                          <p:spTgt spid="93"/>
                                        </p:tgtEl>
                                        <p:attrNameLst>
                                          <p:attrName>style.visibility</p:attrName>
                                        </p:attrNameLst>
                                      </p:cBhvr>
                                      <p:to>
                                        <p:strVal val="visible"/>
                                      </p:to>
                                    </p:set>
                                    <p:animEffect transition="in" filter="fade">
                                      <p:cBhvr>
                                        <p:cTn id="159" dur="500"/>
                                        <p:tgtEl>
                                          <p:spTgt spid="93"/>
                                        </p:tgtEl>
                                      </p:cBhvr>
                                    </p:animEffect>
                                  </p:childTnLst>
                                </p:cTn>
                              </p:par>
                            </p:childTnLst>
                          </p:cTn>
                        </p:par>
                        <p:par>
                          <p:cTn id="160" fill="hold">
                            <p:stCondLst>
                              <p:cond delay="33750"/>
                            </p:stCondLst>
                            <p:childTnLst>
                              <p:par>
                                <p:cTn id="161" presetID="10" presetClass="entr" presetSubtype="0" fill="hold" nodeType="afterEffect">
                                  <p:stCondLst>
                                    <p:cond delay="0"/>
                                  </p:stCondLst>
                                  <p:childTnLst>
                                    <p:set>
                                      <p:cBhvr>
                                        <p:cTn id="162" dur="1" fill="hold">
                                          <p:stCondLst>
                                            <p:cond delay="0"/>
                                          </p:stCondLst>
                                        </p:cTn>
                                        <p:tgtEl>
                                          <p:spTgt spid="96"/>
                                        </p:tgtEl>
                                        <p:attrNameLst>
                                          <p:attrName>style.visibility</p:attrName>
                                        </p:attrNameLst>
                                      </p:cBhvr>
                                      <p:to>
                                        <p:strVal val="visible"/>
                                      </p:to>
                                    </p:set>
                                    <p:animEffect transition="in" filter="fade">
                                      <p:cBhvr>
                                        <p:cTn id="163" dur="500"/>
                                        <p:tgtEl>
                                          <p:spTgt spid="96"/>
                                        </p:tgtEl>
                                      </p:cBhvr>
                                    </p:animEffect>
                                  </p:childTnLst>
                                </p:cTn>
                              </p:par>
                            </p:childTnLst>
                          </p:cTn>
                        </p:par>
                        <p:par>
                          <p:cTn id="164" fill="hold">
                            <p:stCondLst>
                              <p:cond delay="34250"/>
                            </p:stCondLst>
                            <p:childTnLst>
                              <p:par>
                                <p:cTn id="165" presetID="10" presetClass="entr" presetSubtype="0" fill="hold" grpId="0" nodeType="afterEffect">
                                  <p:stCondLst>
                                    <p:cond delay="0"/>
                                  </p:stCondLst>
                                  <p:childTnLst>
                                    <p:set>
                                      <p:cBhvr>
                                        <p:cTn id="166" dur="1" fill="hold">
                                          <p:stCondLst>
                                            <p:cond delay="0"/>
                                          </p:stCondLst>
                                        </p:cTn>
                                        <p:tgtEl>
                                          <p:spTgt spid="97"/>
                                        </p:tgtEl>
                                        <p:attrNameLst>
                                          <p:attrName>style.visibility</p:attrName>
                                        </p:attrNameLst>
                                      </p:cBhvr>
                                      <p:to>
                                        <p:strVal val="visible"/>
                                      </p:to>
                                    </p:set>
                                    <p:animEffect transition="in" filter="fade">
                                      <p:cBhvr>
                                        <p:cTn id="167" dur="500"/>
                                        <p:tgtEl>
                                          <p:spTgt spid="97"/>
                                        </p:tgtEl>
                                      </p:cBhvr>
                                    </p:animEffect>
                                  </p:childTnLst>
                                </p:cTn>
                              </p:par>
                            </p:childTnLst>
                          </p:cTn>
                        </p:par>
                        <p:par>
                          <p:cTn id="168" fill="hold">
                            <p:stCondLst>
                              <p:cond delay="34750"/>
                            </p:stCondLst>
                            <p:childTnLst>
                              <p:par>
                                <p:cTn id="169" presetID="10" presetClass="entr" presetSubtype="0" fill="hold" nodeType="afterEffect">
                                  <p:stCondLst>
                                    <p:cond delay="0"/>
                                  </p:stCondLst>
                                  <p:childTnLst>
                                    <p:set>
                                      <p:cBhvr>
                                        <p:cTn id="170" dur="1" fill="hold">
                                          <p:stCondLst>
                                            <p:cond delay="0"/>
                                          </p:stCondLst>
                                        </p:cTn>
                                        <p:tgtEl>
                                          <p:spTgt spid="67"/>
                                        </p:tgtEl>
                                        <p:attrNameLst>
                                          <p:attrName>style.visibility</p:attrName>
                                        </p:attrNameLst>
                                      </p:cBhvr>
                                      <p:to>
                                        <p:strVal val="visible"/>
                                      </p:to>
                                    </p:set>
                                    <p:animEffect transition="in" filter="fade">
                                      <p:cBhvr>
                                        <p:cTn id="171" dur="500"/>
                                        <p:tgtEl>
                                          <p:spTgt spid="67"/>
                                        </p:tgtEl>
                                      </p:cBhvr>
                                    </p:animEffect>
                                  </p:childTnLst>
                                </p:cTn>
                              </p:par>
                            </p:childTnLst>
                          </p:cTn>
                        </p:par>
                        <p:par>
                          <p:cTn id="172" fill="hold">
                            <p:stCondLst>
                              <p:cond delay="35250"/>
                            </p:stCondLst>
                            <p:childTnLst>
                              <p:par>
                                <p:cTn id="173" presetID="10" presetClass="entr" presetSubtype="0" fill="hold" grpId="0" nodeType="afterEffect">
                                  <p:stCondLst>
                                    <p:cond delay="0"/>
                                  </p:stCondLst>
                                  <p:childTnLst>
                                    <p:set>
                                      <p:cBhvr>
                                        <p:cTn id="174" dur="1" fill="hold">
                                          <p:stCondLst>
                                            <p:cond delay="0"/>
                                          </p:stCondLst>
                                        </p:cTn>
                                        <p:tgtEl>
                                          <p:spTgt spid="68"/>
                                        </p:tgtEl>
                                        <p:attrNameLst>
                                          <p:attrName>style.visibility</p:attrName>
                                        </p:attrNameLst>
                                      </p:cBhvr>
                                      <p:to>
                                        <p:strVal val="visible"/>
                                      </p:to>
                                    </p:set>
                                    <p:animEffect transition="in" filter="fade">
                                      <p:cBhvr>
                                        <p:cTn id="175" dur="500"/>
                                        <p:tgtEl>
                                          <p:spTgt spid="68"/>
                                        </p:tgtEl>
                                      </p:cBhvr>
                                    </p:animEffect>
                                  </p:childTnLst>
                                </p:cTn>
                              </p:par>
                            </p:childTnLst>
                          </p:cTn>
                        </p:par>
                        <p:par>
                          <p:cTn id="176" fill="hold">
                            <p:stCondLst>
                              <p:cond delay="35750"/>
                            </p:stCondLst>
                            <p:childTnLst>
                              <p:par>
                                <p:cTn id="177" presetID="10" presetClass="entr" presetSubtype="0" fill="hold" nodeType="afterEffect">
                                  <p:stCondLst>
                                    <p:cond delay="500"/>
                                  </p:stCondLst>
                                  <p:childTnLst>
                                    <p:set>
                                      <p:cBhvr>
                                        <p:cTn id="178" dur="1" fill="hold">
                                          <p:stCondLst>
                                            <p:cond delay="0"/>
                                          </p:stCondLst>
                                        </p:cTn>
                                        <p:tgtEl>
                                          <p:spTgt spid="106"/>
                                        </p:tgtEl>
                                        <p:attrNameLst>
                                          <p:attrName>style.visibility</p:attrName>
                                        </p:attrNameLst>
                                      </p:cBhvr>
                                      <p:to>
                                        <p:strVal val="visible"/>
                                      </p:to>
                                    </p:set>
                                    <p:animEffect transition="in" filter="fade">
                                      <p:cBhvr>
                                        <p:cTn id="179" dur="500"/>
                                        <p:tgtEl>
                                          <p:spTgt spid="106"/>
                                        </p:tgtEl>
                                      </p:cBhvr>
                                    </p:animEffect>
                                  </p:childTnLst>
                                </p:cTn>
                              </p:par>
                            </p:childTnLst>
                          </p:cTn>
                        </p:par>
                        <p:par>
                          <p:cTn id="180" fill="hold">
                            <p:stCondLst>
                              <p:cond delay="36750"/>
                            </p:stCondLst>
                            <p:childTnLst>
                              <p:par>
                                <p:cTn id="181" presetID="10" presetClass="entr" presetSubtype="0" fill="hold" grpId="0" nodeType="afterEffect">
                                  <p:stCondLst>
                                    <p:cond delay="500"/>
                                  </p:stCondLst>
                                  <p:childTnLst>
                                    <p:set>
                                      <p:cBhvr>
                                        <p:cTn id="182" dur="1" fill="hold">
                                          <p:stCondLst>
                                            <p:cond delay="0"/>
                                          </p:stCondLst>
                                        </p:cTn>
                                        <p:tgtEl>
                                          <p:spTgt spid="107"/>
                                        </p:tgtEl>
                                        <p:attrNameLst>
                                          <p:attrName>style.visibility</p:attrName>
                                        </p:attrNameLst>
                                      </p:cBhvr>
                                      <p:to>
                                        <p:strVal val="visible"/>
                                      </p:to>
                                    </p:set>
                                    <p:animEffect transition="in" filter="fade">
                                      <p:cBhvr>
                                        <p:cTn id="183" dur="500"/>
                                        <p:tgtEl>
                                          <p:spTgt spid="107"/>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grpId="0" nodeType="clickEffect">
                                  <p:stCondLst>
                                    <p:cond delay="0"/>
                                  </p:stCondLst>
                                  <p:iterate type="wd">
                                    <p:tmPct val="10000"/>
                                  </p:iterate>
                                  <p:childTnLst>
                                    <p:set>
                                      <p:cBhvr>
                                        <p:cTn id="187" dur="1" fill="hold">
                                          <p:stCondLst>
                                            <p:cond delay="0"/>
                                          </p:stCondLst>
                                        </p:cTn>
                                        <p:tgtEl>
                                          <p:spTgt spid="4"/>
                                        </p:tgtEl>
                                        <p:attrNameLst>
                                          <p:attrName>style.visibility</p:attrName>
                                        </p:attrNameLst>
                                      </p:cBhvr>
                                      <p:to>
                                        <p:strVal val="visible"/>
                                      </p:to>
                                    </p:set>
                                    <p:animEffect transition="in" filter="fade">
                                      <p:cBhvr>
                                        <p:cTn id="188" dur="500"/>
                                        <p:tgtEl>
                                          <p:spTgt spid="4"/>
                                        </p:tgtEl>
                                      </p:cBhvr>
                                    </p:animEffect>
                                  </p:childTnLst>
                                </p:cTn>
                              </p:par>
                            </p:childTnLst>
                          </p:cTn>
                        </p:par>
                        <p:par>
                          <p:cTn id="189" fill="hold">
                            <p:stCondLst>
                              <p:cond delay="500"/>
                            </p:stCondLst>
                            <p:childTnLst>
                              <p:par>
                                <p:cTn id="190" presetID="10" presetClass="entr" presetSubtype="0" fill="hold" grpId="0" nodeType="afterEffect">
                                  <p:stCondLst>
                                    <p:cond delay="500"/>
                                  </p:stCondLst>
                                  <p:iterate type="wd">
                                    <p:tmPct val="10000"/>
                                  </p:iterate>
                                  <p:childTnLst>
                                    <p:set>
                                      <p:cBhvr>
                                        <p:cTn id="191" dur="1" fill="hold">
                                          <p:stCondLst>
                                            <p:cond delay="0"/>
                                          </p:stCondLst>
                                        </p:cTn>
                                        <p:tgtEl>
                                          <p:spTgt spid="109"/>
                                        </p:tgtEl>
                                        <p:attrNameLst>
                                          <p:attrName>style.visibility</p:attrName>
                                        </p:attrNameLst>
                                      </p:cBhvr>
                                      <p:to>
                                        <p:strVal val="visible"/>
                                      </p:to>
                                    </p:set>
                                    <p:animEffect transition="in" filter="fade">
                                      <p:cBhvr>
                                        <p:cTn id="192" dur="500"/>
                                        <p:tgtEl>
                                          <p:spTgt spid="109"/>
                                        </p:tgtEl>
                                      </p:cBhvr>
                                    </p:animEffect>
                                  </p:childTnLst>
                                </p:cTn>
                              </p:par>
                            </p:childTnLst>
                          </p:cTn>
                        </p:par>
                        <p:par>
                          <p:cTn id="193" fill="hold">
                            <p:stCondLst>
                              <p:cond delay="1550"/>
                            </p:stCondLst>
                            <p:childTnLst>
                              <p:par>
                                <p:cTn id="194" presetID="10" presetClass="entr" presetSubtype="0" fill="hold" grpId="0" nodeType="afterEffect">
                                  <p:stCondLst>
                                    <p:cond delay="500"/>
                                  </p:stCondLst>
                                  <p:iterate type="wd">
                                    <p:tmPct val="10000"/>
                                  </p:iterate>
                                  <p:childTnLst>
                                    <p:set>
                                      <p:cBhvr>
                                        <p:cTn id="195" dur="1" fill="hold">
                                          <p:stCondLst>
                                            <p:cond delay="0"/>
                                          </p:stCondLst>
                                        </p:cTn>
                                        <p:tgtEl>
                                          <p:spTgt spid="56"/>
                                        </p:tgtEl>
                                        <p:attrNameLst>
                                          <p:attrName>style.visibility</p:attrName>
                                        </p:attrNameLst>
                                      </p:cBhvr>
                                      <p:to>
                                        <p:strVal val="visible"/>
                                      </p:to>
                                    </p:set>
                                    <p:animEffect transition="in" filter="fade">
                                      <p:cBhvr>
                                        <p:cTn id="196" dur="500"/>
                                        <p:tgtEl>
                                          <p:spTgt spid="56"/>
                                        </p:tgtEl>
                                      </p:cBhvr>
                                    </p:animEffect>
                                  </p:childTnLst>
                                </p:cTn>
                              </p:par>
                            </p:childTnLst>
                          </p:cTn>
                        </p:par>
                        <p:par>
                          <p:cTn id="197" fill="hold">
                            <p:stCondLst>
                              <p:cond delay="2550"/>
                            </p:stCondLst>
                            <p:childTnLst>
                              <p:par>
                                <p:cTn id="198" presetID="10" presetClass="entr" presetSubtype="0" fill="hold" grpId="0" nodeType="afterEffect">
                                  <p:stCondLst>
                                    <p:cond delay="500"/>
                                  </p:stCondLst>
                                  <p:iterate type="wd">
                                    <p:tmPct val="10000"/>
                                  </p:iterate>
                                  <p:childTnLst>
                                    <p:set>
                                      <p:cBhvr>
                                        <p:cTn id="199" dur="1" fill="hold">
                                          <p:stCondLst>
                                            <p:cond delay="0"/>
                                          </p:stCondLst>
                                        </p:cTn>
                                        <p:tgtEl>
                                          <p:spTgt spid="54"/>
                                        </p:tgtEl>
                                        <p:attrNameLst>
                                          <p:attrName>style.visibility</p:attrName>
                                        </p:attrNameLst>
                                      </p:cBhvr>
                                      <p:to>
                                        <p:strVal val="visible"/>
                                      </p:to>
                                    </p:set>
                                    <p:animEffect transition="in" filter="fade">
                                      <p:cBhvr>
                                        <p:cTn id="200" dur="500"/>
                                        <p:tgtEl>
                                          <p:spTgt spid="54"/>
                                        </p:tgtEl>
                                      </p:cBhvr>
                                    </p:animEffect>
                                  </p:childTnLst>
                                </p:cTn>
                              </p:par>
                            </p:childTnLst>
                          </p:cTn>
                        </p:par>
                        <p:par>
                          <p:cTn id="201" fill="hold">
                            <p:stCondLst>
                              <p:cond delay="3600"/>
                            </p:stCondLst>
                            <p:childTnLst>
                              <p:par>
                                <p:cTn id="202" presetID="10" presetClass="entr" presetSubtype="0" fill="hold" grpId="0" nodeType="afterEffect">
                                  <p:stCondLst>
                                    <p:cond delay="500"/>
                                  </p:stCondLst>
                                  <p:iterate type="wd">
                                    <p:tmPct val="10000"/>
                                  </p:iterate>
                                  <p:childTnLst>
                                    <p:set>
                                      <p:cBhvr>
                                        <p:cTn id="203" dur="1" fill="hold">
                                          <p:stCondLst>
                                            <p:cond delay="0"/>
                                          </p:stCondLst>
                                        </p:cTn>
                                        <p:tgtEl>
                                          <p:spTgt spid="48"/>
                                        </p:tgtEl>
                                        <p:attrNameLst>
                                          <p:attrName>style.visibility</p:attrName>
                                        </p:attrNameLst>
                                      </p:cBhvr>
                                      <p:to>
                                        <p:strVal val="visible"/>
                                      </p:to>
                                    </p:set>
                                    <p:animEffect transition="in" filter="fade">
                                      <p:cBhvr>
                                        <p:cTn id="204" dur="500"/>
                                        <p:tgtEl>
                                          <p:spTgt spid="48"/>
                                        </p:tgtEl>
                                      </p:cBhvr>
                                    </p:animEffect>
                                  </p:childTnLst>
                                </p:cTn>
                              </p:par>
                            </p:childTnLst>
                          </p:cTn>
                        </p:par>
                      </p:childTnLst>
                    </p:cTn>
                  </p:par>
                  <p:par>
                    <p:cTn id="205" fill="hold">
                      <p:stCondLst>
                        <p:cond delay="indefinite"/>
                      </p:stCondLst>
                      <p:childTnLst>
                        <p:par>
                          <p:cTn id="206" fill="hold">
                            <p:stCondLst>
                              <p:cond delay="0"/>
                            </p:stCondLst>
                            <p:childTnLst>
                              <p:par>
                                <p:cTn id="207" presetID="10" presetClass="entr" presetSubtype="0" fill="hold" grpId="0" nodeType="clickEffect">
                                  <p:stCondLst>
                                    <p:cond delay="0"/>
                                  </p:stCondLst>
                                  <p:iterate type="wd">
                                    <p:tmPct val="10000"/>
                                  </p:iterate>
                                  <p:childTnLst>
                                    <p:set>
                                      <p:cBhvr>
                                        <p:cTn id="208" dur="1" fill="hold">
                                          <p:stCondLst>
                                            <p:cond delay="0"/>
                                          </p:stCondLst>
                                        </p:cTn>
                                        <p:tgtEl>
                                          <p:spTgt spid="52"/>
                                        </p:tgtEl>
                                        <p:attrNameLst>
                                          <p:attrName>style.visibility</p:attrName>
                                        </p:attrNameLst>
                                      </p:cBhvr>
                                      <p:to>
                                        <p:strVal val="visible"/>
                                      </p:to>
                                    </p:set>
                                    <p:animEffect transition="in" filter="fade">
                                      <p:cBhvr>
                                        <p:cTn id="209" dur="500"/>
                                        <p:tgtEl>
                                          <p:spTgt spid="52"/>
                                        </p:tgtEl>
                                      </p:cBhvr>
                                    </p:animEffect>
                                  </p:childTnLst>
                                </p:cTn>
                              </p:par>
                            </p:childTnLst>
                          </p:cTn>
                        </p:par>
                      </p:childTnLst>
                    </p:cTn>
                  </p:par>
                  <p:par>
                    <p:cTn id="210" fill="hold">
                      <p:stCondLst>
                        <p:cond delay="indefinite"/>
                      </p:stCondLst>
                      <p:childTnLst>
                        <p:par>
                          <p:cTn id="211" fill="hold">
                            <p:stCondLst>
                              <p:cond delay="0"/>
                            </p:stCondLst>
                            <p:childTnLst>
                              <p:par>
                                <p:cTn id="212" presetID="21" presetClass="entr" presetSubtype="1" fill="hold" grpId="0" nodeType="clickEffect">
                                  <p:stCondLst>
                                    <p:cond delay="0"/>
                                  </p:stCondLst>
                                  <p:childTnLst>
                                    <p:set>
                                      <p:cBhvr>
                                        <p:cTn id="213" dur="1" fill="hold">
                                          <p:stCondLst>
                                            <p:cond delay="0"/>
                                          </p:stCondLst>
                                        </p:cTn>
                                        <p:tgtEl>
                                          <p:spTgt spid="5"/>
                                        </p:tgtEl>
                                        <p:attrNameLst>
                                          <p:attrName>style.visibility</p:attrName>
                                        </p:attrNameLst>
                                      </p:cBhvr>
                                      <p:to>
                                        <p:strVal val="visible"/>
                                      </p:to>
                                    </p:set>
                                    <p:animEffect transition="in" filter="wheel(1)">
                                      <p:cBhvr>
                                        <p:cTn id="214" dur="2000"/>
                                        <p:tgtEl>
                                          <p:spTgt spid="5"/>
                                        </p:tgtEl>
                                      </p:cBhvr>
                                    </p:animEffect>
                                  </p:childTnLst>
                                </p:cTn>
                              </p:par>
                            </p:childTnLst>
                          </p:cTn>
                        </p:par>
                        <p:par>
                          <p:cTn id="215" fill="hold">
                            <p:stCondLst>
                              <p:cond delay="2000"/>
                            </p:stCondLst>
                            <p:childTnLst>
                              <p:par>
                                <p:cTn id="216" presetID="10" presetClass="entr" presetSubtype="0" fill="hold" grpId="0" nodeType="afterEffect">
                                  <p:stCondLst>
                                    <p:cond delay="0"/>
                                  </p:stCondLst>
                                  <p:childTnLst>
                                    <p:set>
                                      <p:cBhvr>
                                        <p:cTn id="217" dur="1" fill="hold">
                                          <p:stCondLst>
                                            <p:cond delay="0"/>
                                          </p:stCondLst>
                                        </p:cTn>
                                        <p:tgtEl>
                                          <p:spTgt spid="7"/>
                                        </p:tgtEl>
                                        <p:attrNameLst>
                                          <p:attrName>style.visibility</p:attrName>
                                        </p:attrNameLst>
                                      </p:cBhvr>
                                      <p:to>
                                        <p:strVal val="visible"/>
                                      </p:to>
                                    </p:set>
                                    <p:animEffect transition="in" filter="fade">
                                      <p:cBhvr>
                                        <p:cTn id="218" dur="500"/>
                                        <p:tgtEl>
                                          <p:spTgt spid="7"/>
                                        </p:tgtEl>
                                      </p:cBhvr>
                                    </p:animEffect>
                                  </p:childTnLst>
                                </p:cTn>
                              </p:par>
                            </p:childTnLst>
                          </p:cTn>
                        </p:par>
                        <p:par>
                          <p:cTn id="219" fill="hold">
                            <p:stCondLst>
                              <p:cond delay="2500"/>
                            </p:stCondLst>
                            <p:childTnLst>
                              <p:par>
                                <p:cTn id="220" presetID="10" presetClass="entr" presetSubtype="0" fill="hold" grpId="0" nodeType="afterEffect">
                                  <p:stCondLst>
                                    <p:cond delay="0"/>
                                  </p:stCondLst>
                                  <p:iterate type="wd">
                                    <p:tmPct val="10000"/>
                                  </p:iterate>
                                  <p:childTnLst>
                                    <p:set>
                                      <p:cBhvr>
                                        <p:cTn id="221" dur="1" fill="hold">
                                          <p:stCondLst>
                                            <p:cond delay="0"/>
                                          </p:stCondLst>
                                        </p:cTn>
                                        <p:tgtEl>
                                          <p:spTgt spid="108"/>
                                        </p:tgtEl>
                                        <p:attrNameLst>
                                          <p:attrName>style.visibility</p:attrName>
                                        </p:attrNameLst>
                                      </p:cBhvr>
                                      <p:to>
                                        <p:strVal val="visible"/>
                                      </p:to>
                                    </p:set>
                                    <p:animEffect transition="in" filter="fade">
                                      <p:cBhvr>
                                        <p:cTn id="222"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52" grpId="0" animBg="1"/>
      <p:bldP spid="73" grpId="0" animBg="1"/>
      <p:bldP spid="60" grpId="0"/>
      <p:bldP spid="61" grpId="0"/>
      <p:bldP spid="62" grpId="0"/>
      <p:bldP spid="63" grpId="0"/>
      <p:bldP spid="64" grpId="0" animBg="1"/>
      <p:bldP spid="68" grpId="0"/>
      <p:bldP spid="75" grpId="0" animBg="1"/>
      <p:bldP spid="78" grpId="0"/>
      <p:bldP spid="79" grpId="0"/>
      <p:bldP spid="81" grpId="0"/>
      <p:bldP spid="83" grpId="0" animBg="1"/>
      <p:bldP spid="85" grpId="0" animBg="1"/>
      <p:bldP spid="87" grpId="0"/>
      <p:bldP spid="89" grpId="0"/>
      <p:bldP spid="91" grpId="0"/>
      <p:bldP spid="93" grpId="0"/>
      <p:bldP spid="95" grpId="0"/>
      <p:bldP spid="97" grpId="0"/>
      <p:bldP spid="107" grpId="0"/>
      <p:bldP spid="74" grpId="0" animBg="1"/>
      <p:bldP spid="108" grpId="0" animBg="1"/>
      <p:bldP spid="109" grpId="0" animBg="1"/>
      <p:bldP spid="48" grpId="0" animBg="1"/>
      <p:bldP spid="4" grpId="0" animBg="1"/>
      <p:bldP spid="5" grpId="0" animBg="1"/>
      <p:bldP spid="7" grpId="0" animBg="1"/>
      <p:bldP spid="54" grpId="0" animBg="1"/>
      <p:bldP spid="5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a:bodyPr>
          <a:lstStyle/>
          <a:p>
            <a:r>
              <a:rPr lang="fr-FR" dirty="0" smtClean="0"/>
              <a:t>Loi des mailles…</a:t>
            </a:r>
            <a:endParaRPr lang="fr-FR" dirty="0"/>
          </a:p>
        </p:txBody>
      </p:sp>
      <p:sp>
        <p:nvSpPr>
          <p:cNvPr id="3" name="Espace réservé du contenu 2"/>
          <p:cNvSpPr>
            <a:spLocks noGrp="1"/>
          </p:cNvSpPr>
          <p:nvPr>
            <p:ph idx="1"/>
          </p:nvPr>
        </p:nvSpPr>
        <p:spPr>
          <a:xfrm>
            <a:off x="46129" y="1107093"/>
            <a:ext cx="9108504" cy="1080393"/>
          </a:xfrm>
          <a:solidFill>
            <a:schemeClr val="bg2">
              <a:lumMod val="90000"/>
              <a:alpha val="1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Pour l’étude d’un circuit un peu plus complexe, on pourra toujours réduire cela à une étude de maille et de nœuds. </a:t>
            </a:r>
          </a:p>
          <a:p>
            <a:pPr marL="0" indent="0" algn="ctr">
              <a:buNone/>
            </a:pPr>
            <a:r>
              <a:rPr lang="fr-FR" sz="1900" dirty="0" smtClean="0">
                <a:effectLst/>
              </a:rPr>
              <a:t>Désignez différentes mailles du circuit.</a:t>
            </a:r>
          </a:p>
        </p:txBody>
      </p:sp>
      <p:grpSp>
        <p:nvGrpSpPr>
          <p:cNvPr id="80" name="Groupe 79"/>
          <p:cNvGrpSpPr/>
          <p:nvPr/>
        </p:nvGrpSpPr>
        <p:grpSpPr>
          <a:xfrm>
            <a:off x="395536" y="2436724"/>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190" name="Espace réservé du contenu 2"/>
          <p:cNvSpPr txBox="1">
            <a:spLocks/>
          </p:cNvSpPr>
          <p:nvPr/>
        </p:nvSpPr>
        <p:spPr>
          <a:xfrm>
            <a:off x="570203" y="5532002"/>
            <a:ext cx="2385685" cy="849326"/>
          </a:xfrm>
          <a:prstGeom prst="rect">
            <a:avLst/>
          </a:prstGeom>
          <a:solidFill>
            <a:srgbClr val="03FB0F"/>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Maille A: </a:t>
            </a:r>
          </a:p>
        </p:txBody>
      </p:sp>
      <p:sp>
        <p:nvSpPr>
          <p:cNvPr id="191" name="Forme libre 190"/>
          <p:cNvSpPr/>
          <p:nvPr/>
        </p:nvSpPr>
        <p:spPr>
          <a:xfrm>
            <a:off x="1448096" y="2821994"/>
            <a:ext cx="1466608"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3FB0F">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2" name="Forme libre 191"/>
          <p:cNvSpPr/>
          <p:nvPr/>
        </p:nvSpPr>
        <p:spPr>
          <a:xfrm>
            <a:off x="1913030" y="2603145"/>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3FB0F">
                <a:alpha val="7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3" name="Forme libre 192"/>
          <p:cNvSpPr/>
          <p:nvPr/>
        </p:nvSpPr>
        <p:spPr>
          <a:xfrm>
            <a:off x="2914703" y="2819931"/>
            <a:ext cx="2038221"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0B0F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4" name="Forme libre 193"/>
          <p:cNvSpPr/>
          <p:nvPr/>
        </p:nvSpPr>
        <p:spPr>
          <a:xfrm>
            <a:off x="4367507" y="2600271"/>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0B0F0">
                <a:alpha val="7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Espace réservé du contenu 2"/>
          <p:cNvSpPr txBox="1">
            <a:spLocks/>
          </p:cNvSpPr>
          <p:nvPr/>
        </p:nvSpPr>
        <p:spPr>
          <a:xfrm>
            <a:off x="3110867" y="5532002"/>
            <a:ext cx="2385685" cy="849326"/>
          </a:xfrm>
          <a:prstGeom prst="rect">
            <a:avLst/>
          </a:prstGeom>
          <a:solidFill>
            <a:srgbClr val="00B0F0"/>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Maille B: </a:t>
            </a:r>
          </a:p>
        </p:txBody>
      </p:sp>
      <p:sp>
        <p:nvSpPr>
          <p:cNvPr id="89" name="Espace réservé du contenu 2"/>
          <p:cNvSpPr txBox="1">
            <a:spLocks/>
          </p:cNvSpPr>
          <p:nvPr/>
        </p:nvSpPr>
        <p:spPr>
          <a:xfrm>
            <a:off x="5730" y="2088924"/>
            <a:ext cx="9108504" cy="360040"/>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Donnez les équations de tension des mailles désignées</a:t>
            </a:r>
          </a:p>
        </p:txBody>
      </p:sp>
      <p:sp>
        <p:nvSpPr>
          <p:cNvPr id="90" name="Espace réservé du contenu 2"/>
          <p:cNvSpPr txBox="1">
            <a:spLocks/>
          </p:cNvSpPr>
          <p:nvPr/>
        </p:nvSpPr>
        <p:spPr>
          <a:xfrm>
            <a:off x="570203" y="5956665"/>
            <a:ext cx="2385685" cy="424663"/>
          </a:xfrm>
          <a:prstGeom prst="rect">
            <a:avLst/>
          </a:prstGeom>
          <a:solidFill>
            <a:srgbClr val="03FB0F"/>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U</a:t>
            </a:r>
            <a:r>
              <a:rPr lang="fr-FR" sz="2000" baseline="-25000" dirty="0" smtClean="0"/>
              <a:t>G0</a:t>
            </a:r>
            <a:r>
              <a:rPr lang="fr-FR" sz="1900" dirty="0" smtClean="0"/>
              <a:t>-</a:t>
            </a:r>
            <a:r>
              <a:rPr lang="fr-FR" sz="2000" dirty="0" smtClean="0"/>
              <a:t>U</a:t>
            </a:r>
            <a:r>
              <a:rPr lang="fr-FR" sz="2000" baseline="-25000" dirty="0" smtClean="0"/>
              <a:t>1</a:t>
            </a:r>
            <a:r>
              <a:rPr lang="fr-FR" sz="1900" dirty="0" smtClean="0"/>
              <a:t>–</a:t>
            </a:r>
            <a:r>
              <a:rPr lang="fr-FR" sz="2000" dirty="0" smtClean="0"/>
              <a:t>U</a:t>
            </a:r>
            <a:r>
              <a:rPr lang="fr-FR" sz="2000" baseline="-25000" dirty="0" smtClean="0"/>
              <a:t>G1</a:t>
            </a:r>
            <a:r>
              <a:rPr lang="fr-FR" sz="1900" dirty="0" smtClean="0"/>
              <a:t>=0V</a:t>
            </a:r>
            <a:endParaRPr lang="fr-FR" sz="1900" dirty="0"/>
          </a:p>
        </p:txBody>
      </p:sp>
      <p:sp>
        <p:nvSpPr>
          <p:cNvPr id="91" name="Espace réservé du contenu 2"/>
          <p:cNvSpPr txBox="1">
            <a:spLocks/>
          </p:cNvSpPr>
          <p:nvPr/>
        </p:nvSpPr>
        <p:spPr>
          <a:xfrm>
            <a:off x="3110867" y="5949280"/>
            <a:ext cx="2385685" cy="432048"/>
          </a:xfrm>
          <a:prstGeom prst="rect">
            <a:avLst/>
          </a:prstGeom>
          <a:solidFill>
            <a:srgbClr val="00B0F0"/>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U</a:t>
            </a:r>
            <a:r>
              <a:rPr lang="fr-FR" sz="2000" baseline="-25000" dirty="0" smtClean="0"/>
              <a:t>G1</a:t>
            </a:r>
            <a:r>
              <a:rPr lang="fr-FR" sz="1900" dirty="0" smtClean="0"/>
              <a:t>-</a:t>
            </a:r>
            <a:r>
              <a:rPr lang="fr-FR" sz="2000" dirty="0" smtClean="0"/>
              <a:t>U</a:t>
            </a:r>
            <a:r>
              <a:rPr lang="fr-FR" sz="2000" baseline="-25000" dirty="0" smtClean="0"/>
              <a:t>2</a:t>
            </a:r>
            <a:r>
              <a:rPr lang="fr-FR" sz="1900" dirty="0" smtClean="0"/>
              <a:t>–</a:t>
            </a:r>
            <a:r>
              <a:rPr lang="fr-FR" sz="2000" dirty="0" smtClean="0"/>
              <a:t>U</a:t>
            </a:r>
            <a:r>
              <a:rPr lang="fr-FR" sz="2000" baseline="-25000" dirty="0" smtClean="0"/>
              <a:t>3</a:t>
            </a:r>
            <a:r>
              <a:rPr lang="fr-FR" sz="1900" dirty="0" smtClean="0"/>
              <a:t>=0V</a:t>
            </a:r>
            <a:endParaRPr lang="fr-FR" sz="1900" dirty="0"/>
          </a:p>
        </p:txBody>
      </p:sp>
    </p:spTree>
    <p:extLst>
      <p:ext uri="{BB962C8B-B14F-4D97-AF65-F5344CB8AC3E}">
        <p14:creationId xmlns:p14="http://schemas.microsoft.com/office/powerpoint/2010/main" val="686036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1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275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3500"/>
                            </p:stCondLst>
                            <p:childTnLst>
                              <p:par>
                                <p:cTn id="21" presetID="22" presetClass="entr" presetSubtype="8" fill="hold" nodeType="afterEffect">
                                  <p:stCondLst>
                                    <p:cond delay="500"/>
                                  </p:stCondLst>
                                  <p:childTnLst>
                                    <p:set>
                                      <p:cBhvr>
                                        <p:cTn id="22" dur="1" fill="hold">
                                          <p:stCondLst>
                                            <p:cond delay="0"/>
                                          </p:stCondLst>
                                        </p:cTn>
                                        <p:tgtEl>
                                          <p:spTgt spid="80"/>
                                        </p:tgtEl>
                                        <p:attrNameLst>
                                          <p:attrName>style.visibility</p:attrName>
                                        </p:attrNameLst>
                                      </p:cBhvr>
                                      <p:to>
                                        <p:strVal val="visible"/>
                                      </p:to>
                                    </p:set>
                                    <p:animEffect transition="in" filter="wipe(left)">
                                      <p:cBhvr>
                                        <p:cTn id="23" dur="500"/>
                                        <p:tgtEl>
                                          <p:spTgt spid="8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89">
                                            <p:bg/>
                                          </p:spTgt>
                                        </p:tgtEl>
                                        <p:attrNameLst>
                                          <p:attrName>style.visibility</p:attrName>
                                        </p:attrNameLst>
                                      </p:cBhvr>
                                      <p:to>
                                        <p:strVal val="visible"/>
                                      </p:to>
                                    </p:set>
                                    <p:animEffect transition="in" filter="fade">
                                      <p:cBhvr>
                                        <p:cTn id="28" dur="500"/>
                                        <p:tgtEl>
                                          <p:spTgt spid="89">
                                            <p:bg/>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iterate type="wd">
                                    <p:tmPct val="10000"/>
                                  </p:iterate>
                                  <p:childTnLst>
                                    <p:set>
                                      <p:cBhvr>
                                        <p:cTn id="32" dur="1" fill="hold">
                                          <p:stCondLst>
                                            <p:cond delay="0"/>
                                          </p:stCondLst>
                                        </p:cTn>
                                        <p:tgtEl>
                                          <p:spTgt spid="89">
                                            <p:txEl>
                                              <p:pRg st="0" end="0"/>
                                            </p:txEl>
                                          </p:spTgt>
                                        </p:tgtEl>
                                        <p:attrNameLst>
                                          <p:attrName>style.visibility</p:attrName>
                                        </p:attrNameLst>
                                      </p:cBhvr>
                                      <p:to>
                                        <p:strVal val="visible"/>
                                      </p:to>
                                    </p:set>
                                    <p:animEffect transition="in" filter="fade">
                                      <p:cBhvr>
                                        <p:cTn id="33" dur="500"/>
                                        <p:tgtEl>
                                          <p:spTgt spid="89">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191"/>
                                        </p:tgtEl>
                                        <p:attrNameLst>
                                          <p:attrName>style.visibility</p:attrName>
                                        </p:attrNameLst>
                                      </p:cBhvr>
                                      <p:to>
                                        <p:strVal val="visible"/>
                                      </p:to>
                                    </p:set>
                                    <p:animEffect transition="in" filter="wheel(1)">
                                      <p:cBhvr>
                                        <p:cTn id="38" dur="2000"/>
                                        <p:tgtEl>
                                          <p:spTgt spid="191"/>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192"/>
                                        </p:tgtEl>
                                        <p:attrNameLst>
                                          <p:attrName>style.visibility</p:attrName>
                                        </p:attrNameLst>
                                      </p:cBhvr>
                                      <p:to>
                                        <p:strVal val="visible"/>
                                      </p:to>
                                    </p:set>
                                    <p:animEffect transition="in" filter="wheel(1)">
                                      <p:cBhvr>
                                        <p:cTn id="41" dur="2000"/>
                                        <p:tgtEl>
                                          <p:spTgt spid="192"/>
                                        </p:tgtEl>
                                      </p:cBhvr>
                                    </p:animEffect>
                                  </p:childTnLst>
                                </p:cTn>
                              </p:par>
                            </p:childTnLst>
                          </p:cTn>
                        </p:par>
                        <p:par>
                          <p:cTn id="42" fill="hold">
                            <p:stCondLst>
                              <p:cond delay="2000"/>
                            </p:stCondLst>
                            <p:childTnLst>
                              <p:par>
                                <p:cTn id="43" presetID="10" presetClass="entr" presetSubtype="0" fill="hold" grpId="0" nodeType="afterEffect">
                                  <p:stCondLst>
                                    <p:cond delay="0"/>
                                  </p:stCondLst>
                                  <p:childTnLst>
                                    <p:set>
                                      <p:cBhvr>
                                        <p:cTn id="44" dur="1" fill="hold">
                                          <p:stCondLst>
                                            <p:cond delay="0"/>
                                          </p:stCondLst>
                                        </p:cTn>
                                        <p:tgtEl>
                                          <p:spTgt spid="190"/>
                                        </p:tgtEl>
                                        <p:attrNameLst>
                                          <p:attrName>style.visibility</p:attrName>
                                        </p:attrNameLst>
                                      </p:cBhvr>
                                      <p:to>
                                        <p:strVal val="visible"/>
                                      </p:to>
                                    </p:set>
                                    <p:animEffect transition="in" filter="fade">
                                      <p:cBhvr>
                                        <p:cTn id="45" dur="500"/>
                                        <p:tgtEl>
                                          <p:spTgt spid="19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0"/>
                                        </p:tgtEl>
                                        <p:attrNameLst>
                                          <p:attrName>style.visibility</p:attrName>
                                        </p:attrNameLst>
                                      </p:cBhvr>
                                      <p:to>
                                        <p:strVal val="visible"/>
                                      </p:to>
                                    </p:set>
                                    <p:animEffect transition="in" filter="fade">
                                      <p:cBhvr>
                                        <p:cTn id="50" dur="500"/>
                                        <p:tgtEl>
                                          <p:spTgt spid="90"/>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194"/>
                                        </p:tgtEl>
                                        <p:attrNameLst>
                                          <p:attrName>style.visibility</p:attrName>
                                        </p:attrNameLst>
                                      </p:cBhvr>
                                      <p:to>
                                        <p:strVal val="visible"/>
                                      </p:to>
                                    </p:set>
                                    <p:animEffect transition="in" filter="wheel(1)">
                                      <p:cBhvr>
                                        <p:cTn id="55" dur="2000"/>
                                        <p:tgtEl>
                                          <p:spTgt spid="194"/>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193"/>
                                        </p:tgtEl>
                                        <p:attrNameLst>
                                          <p:attrName>style.visibility</p:attrName>
                                        </p:attrNameLst>
                                      </p:cBhvr>
                                      <p:to>
                                        <p:strVal val="visible"/>
                                      </p:to>
                                    </p:set>
                                    <p:animEffect transition="in" filter="wheel(1)">
                                      <p:cBhvr>
                                        <p:cTn id="58" dur="2000"/>
                                        <p:tgtEl>
                                          <p:spTgt spid="193"/>
                                        </p:tgtEl>
                                      </p:cBhvr>
                                    </p:animEffect>
                                  </p:childTnLst>
                                </p:cTn>
                              </p:par>
                            </p:childTnLst>
                          </p:cTn>
                        </p:par>
                        <p:par>
                          <p:cTn id="59" fill="hold">
                            <p:stCondLst>
                              <p:cond delay="2000"/>
                            </p:stCondLst>
                            <p:childTnLst>
                              <p:par>
                                <p:cTn id="60" presetID="10" presetClass="entr" presetSubtype="0" fill="hold" grpId="0" nodeType="afterEffect">
                                  <p:stCondLst>
                                    <p:cond delay="0"/>
                                  </p:stCondLst>
                                  <p:childTnLst>
                                    <p:set>
                                      <p:cBhvr>
                                        <p:cTn id="61" dur="1" fill="hold">
                                          <p:stCondLst>
                                            <p:cond delay="0"/>
                                          </p:stCondLst>
                                        </p:cTn>
                                        <p:tgtEl>
                                          <p:spTgt spid="195"/>
                                        </p:tgtEl>
                                        <p:attrNameLst>
                                          <p:attrName>style.visibility</p:attrName>
                                        </p:attrNameLst>
                                      </p:cBhvr>
                                      <p:to>
                                        <p:strVal val="visible"/>
                                      </p:to>
                                    </p:set>
                                    <p:animEffect transition="in" filter="fade">
                                      <p:cBhvr>
                                        <p:cTn id="62" dur="500"/>
                                        <p:tgtEl>
                                          <p:spTgt spid="19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91"/>
                                        </p:tgtEl>
                                        <p:attrNameLst>
                                          <p:attrName>style.visibility</p:attrName>
                                        </p:attrNameLst>
                                      </p:cBhvr>
                                      <p:to>
                                        <p:strVal val="visible"/>
                                      </p:to>
                                    </p:set>
                                    <p:animEffect transition="in" filter="fade">
                                      <p:cBhvr>
                                        <p:cTn id="6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190" grpId="0" animBg="1"/>
      <p:bldP spid="191" grpId="0" animBg="1"/>
      <p:bldP spid="192" grpId="0" animBg="1"/>
      <p:bldP spid="193" grpId="0" animBg="1"/>
      <p:bldP spid="194" grpId="0" animBg="1"/>
      <p:bldP spid="195" grpId="0" animBg="1"/>
      <p:bldP spid="89" grpId="0" build="p" animBg="1"/>
      <p:bldP spid="90" grpId="0" animBg="1"/>
      <p:bldP spid="9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a:bodyPr>
          <a:lstStyle/>
          <a:p>
            <a:r>
              <a:rPr lang="fr-FR" dirty="0" smtClean="0"/>
              <a:t>Loi des mailles…</a:t>
            </a:r>
            <a:endParaRPr lang="fr-FR" dirty="0"/>
          </a:p>
        </p:txBody>
      </p:sp>
      <p:sp>
        <p:nvSpPr>
          <p:cNvPr id="3" name="Espace réservé du contenu 2"/>
          <p:cNvSpPr>
            <a:spLocks noGrp="1"/>
          </p:cNvSpPr>
          <p:nvPr>
            <p:ph idx="1"/>
          </p:nvPr>
        </p:nvSpPr>
        <p:spPr>
          <a:xfrm>
            <a:off x="46129" y="1107094"/>
            <a:ext cx="9108504" cy="909664"/>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Calculez les tensions manquantes en ayant:</a:t>
            </a:r>
          </a:p>
          <a:p>
            <a:pPr marL="0" indent="0" algn="ctr">
              <a:buNone/>
            </a:pPr>
            <a:r>
              <a:rPr lang="fr-FR" sz="2000" dirty="0" smtClean="0"/>
              <a:t>U</a:t>
            </a:r>
            <a:r>
              <a:rPr lang="fr-FR" sz="2000" baseline="-25000" dirty="0" smtClean="0"/>
              <a:t>G0</a:t>
            </a:r>
            <a:r>
              <a:rPr lang="fr-FR" sz="2000" dirty="0" smtClean="0"/>
              <a:t> =10 V ;  U</a:t>
            </a:r>
            <a:r>
              <a:rPr lang="fr-FR" sz="2000" baseline="-25000" dirty="0" smtClean="0"/>
              <a:t>1 </a:t>
            </a:r>
            <a:r>
              <a:rPr lang="fr-FR" sz="2000" dirty="0" smtClean="0"/>
              <a:t>=2 V ;  U</a:t>
            </a:r>
            <a:r>
              <a:rPr lang="fr-FR" sz="2000" baseline="-25000" dirty="0" smtClean="0"/>
              <a:t>3</a:t>
            </a:r>
            <a:r>
              <a:rPr lang="fr-FR" sz="2000" dirty="0"/>
              <a:t> </a:t>
            </a:r>
            <a:r>
              <a:rPr lang="fr-FR" sz="2000" dirty="0" smtClean="0"/>
              <a:t>=6V </a:t>
            </a:r>
            <a:endParaRPr lang="fr-FR" sz="2000" baseline="-25000" dirty="0"/>
          </a:p>
          <a:p>
            <a:pPr marL="0" indent="0" algn="ctr">
              <a:buNone/>
            </a:pPr>
            <a:endParaRPr lang="fr-FR" sz="2000" baseline="-25000" dirty="0"/>
          </a:p>
          <a:p>
            <a:pPr marL="0" indent="0" algn="ctr">
              <a:buNone/>
            </a:pPr>
            <a:endParaRPr lang="fr-FR" sz="1900" dirty="0" smtClean="0">
              <a:effectLst/>
            </a:endParaRPr>
          </a:p>
        </p:txBody>
      </p:sp>
      <p:grpSp>
        <p:nvGrpSpPr>
          <p:cNvPr id="80" name="Groupe 79"/>
          <p:cNvGrpSpPr/>
          <p:nvPr/>
        </p:nvGrpSpPr>
        <p:grpSpPr>
          <a:xfrm>
            <a:off x="395536" y="2016757"/>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190" name="Espace réservé du contenu 2"/>
          <p:cNvSpPr txBox="1">
            <a:spLocks/>
          </p:cNvSpPr>
          <p:nvPr/>
        </p:nvSpPr>
        <p:spPr>
          <a:xfrm>
            <a:off x="1178202" y="5208940"/>
            <a:ext cx="2529702" cy="1119653"/>
          </a:xfrm>
          <a:prstGeom prst="rect">
            <a:avLst/>
          </a:prstGeom>
          <a:solidFill>
            <a:srgbClr val="03FB0F"/>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Maille A: </a:t>
            </a:r>
          </a:p>
          <a:p>
            <a:pPr marL="0" indent="0" algn="ctr">
              <a:buNone/>
            </a:pPr>
            <a:r>
              <a:rPr lang="fr-FR" sz="2000" dirty="0" smtClean="0"/>
              <a:t>U</a:t>
            </a:r>
            <a:r>
              <a:rPr lang="fr-FR" sz="2000" baseline="-25000" dirty="0" smtClean="0"/>
              <a:t>G0</a:t>
            </a:r>
            <a:r>
              <a:rPr lang="fr-FR" sz="2000" dirty="0" smtClean="0"/>
              <a:t>-U</a:t>
            </a:r>
            <a:r>
              <a:rPr lang="fr-FR" sz="2000" baseline="-25000" dirty="0" smtClean="0"/>
              <a:t>1</a:t>
            </a:r>
            <a:r>
              <a:rPr lang="fr-FR" sz="2000" dirty="0" smtClean="0"/>
              <a:t>–U</a:t>
            </a:r>
            <a:r>
              <a:rPr lang="fr-FR" sz="2000" baseline="-25000" dirty="0" smtClean="0"/>
              <a:t>G1</a:t>
            </a:r>
            <a:r>
              <a:rPr lang="fr-FR" sz="2000" dirty="0" smtClean="0"/>
              <a:t>=0V</a:t>
            </a:r>
          </a:p>
          <a:p>
            <a:pPr marL="0" indent="0">
              <a:buNone/>
            </a:pPr>
            <a:r>
              <a:rPr lang="fr-FR" sz="2000" dirty="0" smtClean="0"/>
              <a:t>    U</a:t>
            </a:r>
            <a:r>
              <a:rPr lang="fr-FR" sz="2000" baseline="-25000" dirty="0" smtClean="0"/>
              <a:t>G1</a:t>
            </a:r>
            <a:r>
              <a:rPr lang="fr-FR" sz="2000" dirty="0" smtClean="0"/>
              <a:t>=</a:t>
            </a:r>
            <a:endParaRPr lang="fr-FR" sz="2000" dirty="0"/>
          </a:p>
        </p:txBody>
      </p:sp>
      <p:sp>
        <p:nvSpPr>
          <p:cNvPr id="191" name="Forme libre 190"/>
          <p:cNvSpPr/>
          <p:nvPr/>
        </p:nvSpPr>
        <p:spPr>
          <a:xfrm>
            <a:off x="1448096" y="2402027"/>
            <a:ext cx="1466608"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3FB0F">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2" name="Forme libre 191"/>
          <p:cNvSpPr/>
          <p:nvPr/>
        </p:nvSpPr>
        <p:spPr>
          <a:xfrm>
            <a:off x="1913030" y="2183178"/>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3FB0F">
                <a:alpha val="7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3" name="Forme libre 192"/>
          <p:cNvSpPr/>
          <p:nvPr/>
        </p:nvSpPr>
        <p:spPr>
          <a:xfrm>
            <a:off x="2914703" y="2399964"/>
            <a:ext cx="2038221"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0B0F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4" name="Forme libre 193"/>
          <p:cNvSpPr/>
          <p:nvPr/>
        </p:nvSpPr>
        <p:spPr>
          <a:xfrm>
            <a:off x="4367507" y="2180304"/>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0B0F0">
                <a:alpha val="7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Espace réservé du contenu 2"/>
          <p:cNvSpPr txBox="1">
            <a:spLocks/>
          </p:cNvSpPr>
          <p:nvPr/>
        </p:nvSpPr>
        <p:spPr>
          <a:xfrm>
            <a:off x="4785150" y="5185304"/>
            <a:ext cx="2516447" cy="1143289"/>
          </a:xfrm>
          <a:prstGeom prst="rect">
            <a:avLst/>
          </a:prstGeom>
          <a:solidFill>
            <a:srgbClr val="00B0F0"/>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Maille B: </a:t>
            </a:r>
          </a:p>
          <a:p>
            <a:pPr marL="0" indent="0" algn="ctr">
              <a:buNone/>
            </a:pPr>
            <a:r>
              <a:rPr lang="fr-FR" sz="2000" dirty="0" smtClean="0"/>
              <a:t>U</a:t>
            </a:r>
            <a:r>
              <a:rPr lang="fr-FR" sz="2000" baseline="-25000" dirty="0" smtClean="0"/>
              <a:t>G1</a:t>
            </a:r>
            <a:r>
              <a:rPr lang="fr-FR" sz="2000" dirty="0" smtClean="0"/>
              <a:t>-U</a:t>
            </a:r>
            <a:r>
              <a:rPr lang="fr-FR" sz="2000" baseline="-25000" dirty="0" smtClean="0"/>
              <a:t>2</a:t>
            </a:r>
            <a:r>
              <a:rPr lang="fr-FR" sz="2000" dirty="0" smtClean="0"/>
              <a:t>–U</a:t>
            </a:r>
            <a:r>
              <a:rPr lang="fr-FR" sz="2000" baseline="-25000" dirty="0" smtClean="0"/>
              <a:t>3</a:t>
            </a:r>
            <a:r>
              <a:rPr lang="fr-FR" sz="2000" dirty="0" smtClean="0"/>
              <a:t>=0V</a:t>
            </a:r>
          </a:p>
          <a:p>
            <a:pPr marL="0" indent="0">
              <a:buNone/>
            </a:pPr>
            <a:r>
              <a:rPr lang="fr-FR" sz="2000" dirty="0" smtClean="0"/>
              <a:t>     U</a:t>
            </a:r>
            <a:r>
              <a:rPr lang="fr-FR" sz="2000" baseline="-25000" dirty="0" smtClean="0"/>
              <a:t>2</a:t>
            </a:r>
            <a:r>
              <a:rPr lang="fr-FR" sz="2000" dirty="0" smtClean="0"/>
              <a:t>=</a:t>
            </a:r>
            <a:endParaRPr lang="fr-FR" sz="2000" dirty="0"/>
          </a:p>
        </p:txBody>
      </p:sp>
      <p:sp>
        <p:nvSpPr>
          <p:cNvPr id="78" name="Espace réservé du contenu 2"/>
          <p:cNvSpPr txBox="1">
            <a:spLocks/>
          </p:cNvSpPr>
          <p:nvPr/>
        </p:nvSpPr>
        <p:spPr>
          <a:xfrm>
            <a:off x="2339752" y="5949280"/>
            <a:ext cx="1368152" cy="408413"/>
          </a:xfrm>
          <a:prstGeom prst="rect">
            <a:avLst/>
          </a:prstGeom>
          <a:solidFill>
            <a:srgbClr val="03FB0F"/>
          </a:solidFill>
          <a:ln>
            <a:no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G0</a:t>
            </a:r>
            <a:r>
              <a:rPr lang="fr-FR" sz="2000" dirty="0" smtClean="0"/>
              <a:t>-U</a:t>
            </a:r>
            <a:r>
              <a:rPr lang="fr-FR" sz="2000" baseline="-25000" dirty="0" smtClean="0"/>
              <a:t>1</a:t>
            </a:r>
            <a:endParaRPr lang="fr-FR" sz="2000" dirty="0" smtClean="0"/>
          </a:p>
        </p:txBody>
      </p:sp>
      <p:sp>
        <p:nvSpPr>
          <p:cNvPr id="79" name="Espace réservé du contenu 2"/>
          <p:cNvSpPr txBox="1">
            <a:spLocks/>
          </p:cNvSpPr>
          <p:nvPr/>
        </p:nvSpPr>
        <p:spPr>
          <a:xfrm>
            <a:off x="1164790" y="6332955"/>
            <a:ext cx="2543114" cy="408413"/>
          </a:xfrm>
          <a:prstGeom prst="rect">
            <a:avLst/>
          </a:prstGeom>
          <a:solidFill>
            <a:srgbClr val="03FB0F"/>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a:t>U</a:t>
            </a:r>
            <a:r>
              <a:rPr lang="fr-FR" sz="2000" baseline="-25000" dirty="0"/>
              <a:t>G1 </a:t>
            </a:r>
            <a:r>
              <a:rPr lang="fr-FR" sz="2000" dirty="0" smtClean="0"/>
              <a:t>= 10 - 2=8V</a:t>
            </a:r>
          </a:p>
        </p:txBody>
      </p:sp>
      <p:sp>
        <p:nvSpPr>
          <p:cNvPr id="82" name="Espace réservé du contenu 2"/>
          <p:cNvSpPr txBox="1">
            <a:spLocks/>
          </p:cNvSpPr>
          <p:nvPr/>
        </p:nvSpPr>
        <p:spPr>
          <a:xfrm>
            <a:off x="5868145" y="5912769"/>
            <a:ext cx="1433452" cy="424663"/>
          </a:xfrm>
          <a:prstGeom prst="rect">
            <a:avLst/>
          </a:prstGeom>
          <a:solidFill>
            <a:srgbClr val="00B0F0"/>
          </a:solidFill>
          <a:ln>
            <a:no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2000" dirty="0" smtClean="0"/>
              <a:t>–U</a:t>
            </a:r>
            <a:r>
              <a:rPr lang="fr-FR" sz="2000" baseline="-25000" dirty="0" smtClean="0"/>
              <a:t>3</a:t>
            </a:r>
            <a:endParaRPr lang="fr-FR" sz="2000" dirty="0" smtClean="0"/>
          </a:p>
        </p:txBody>
      </p:sp>
      <p:sp>
        <p:nvSpPr>
          <p:cNvPr id="83" name="Espace réservé du contenu 2"/>
          <p:cNvSpPr txBox="1">
            <a:spLocks/>
          </p:cNvSpPr>
          <p:nvPr/>
        </p:nvSpPr>
        <p:spPr>
          <a:xfrm>
            <a:off x="4788024" y="6328593"/>
            <a:ext cx="2513572" cy="412775"/>
          </a:xfrm>
          <a:prstGeom prst="rect">
            <a:avLst/>
          </a:prstGeom>
          <a:solidFill>
            <a:srgbClr val="00B0F0"/>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U</a:t>
            </a:r>
            <a:r>
              <a:rPr lang="fr-FR" sz="2000" baseline="-25000" dirty="0" smtClean="0"/>
              <a:t>2</a:t>
            </a:r>
            <a:r>
              <a:rPr lang="fr-FR" sz="2000" dirty="0" smtClean="0"/>
              <a:t>=8 – 6 =2V</a:t>
            </a:r>
          </a:p>
        </p:txBody>
      </p:sp>
    </p:spTree>
    <p:extLst>
      <p:ext uri="{BB962C8B-B14F-4D97-AF65-F5344CB8AC3E}">
        <p14:creationId xmlns:p14="http://schemas.microsoft.com/office/powerpoint/2010/main" val="1212428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4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255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190"/>
                                        </p:tgtEl>
                                        <p:attrNameLst>
                                          <p:attrName>style.visibility</p:attrName>
                                        </p:attrNameLst>
                                      </p:cBhvr>
                                      <p:to>
                                        <p:strVal val="visible"/>
                                      </p:to>
                                    </p:set>
                                    <p:animEffect transition="in" filter="fade">
                                      <p:cBhvr>
                                        <p:cTn id="19" dur="500"/>
                                        <p:tgtEl>
                                          <p:spTgt spid="19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wd">
                                    <p:tmPct val="10000"/>
                                  </p:iterate>
                                  <p:childTnLst>
                                    <p:set>
                                      <p:cBhvr>
                                        <p:cTn id="23" dur="1" fill="hold">
                                          <p:stCondLst>
                                            <p:cond delay="0"/>
                                          </p:stCondLst>
                                        </p:cTn>
                                        <p:tgtEl>
                                          <p:spTgt spid="78"/>
                                        </p:tgtEl>
                                        <p:attrNameLst>
                                          <p:attrName>style.visibility</p:attrName>
                                        </p:attrNameLst>
                                      </p:cBhvr>
                                      <p:to>
                                        <p:strVal val="visible"/>
                                      </p:to>
                                    </p:set>
                                    <p:animEffect transition="in" filter="fade">
                                      <p:cBhvr>
                                        <p:cTn id="24" dur="500"/>
                                        <p:tgtEl>
                                          <p:spTgt spid="7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79"/>
                                        </p:tgtEl>
                                        <p:attrNameLst>
                                          <p:attrName>style.visibility</p:attrName>
                                        </p:attrNameLst>
                                      </p:cBhvr>
                                      <p:to>
                                        <p:strVal val="visible"/>
                                      </p:to>
                                    </p:set>
                                    <p:animEffect transition="in" filter="fade">
                                      <p:cBhvr>
                                        <p:cTn id="29" dur="500"/>
                                        <p:tgtEl>
                                          <p:spTgt spid="7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iterate type="wd">
                                    <p:tmPct val="10000"/>
                                  </p:iterate>
                                  <p:childTnLst>
                                    <p:set>
                                      <p:cBhvr>
                                        <p:cTn id="33" dur="1" fill="hold">
                                          <p:stCondLst>
                                            <p:cond delay="0"/>
                                          </p:stCondLst>
                                        </p:cTn>
                                        <p:tgtEl>
                                          <p:spTgt spid="195"/>
                                        </p:tgtEl>
                                        <p:attrNameLst>
                                          <p:attrName>style.visibility</p:attrName>
                                        </p:attrNameLst>
                                      </p:cBhvr>
                                      <p:to>
                                        <p:strVal val="visible"/>
                                      </p:to>
                                    </p:set>
                                    <p:animEffect transition="in" filter="fade">
                                      <p:cBhvr>
                                        <p:cTn id="34" dur="500"/>
                                        <p:tgtEl>
                                          <p:spTgt spid="19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iterate type="wd">
                                    <p:tmPct val="10000"/>
                                  </p:iterate>
                                  <p:childTnLst>
                                    <p:set>
                                      <p:cBhvr>
                                        <p:cTn id="38" dur="1" fill="hold">
                                          <p:stCondLst>
                                            <p:cond delay="0"/>
                                          </p:stCondLst>
                                        </p:cTn>
                                        <p:tgtEl>
                                          <p:spTgt spid="82"/>
                                        </p:tgtEl>
                                        <p:attrNameLst>
                                          <p:attrName>style.visibility</p:attrName>
                                        </p:attrNameLst>
                                      </p:cBhvr>
                                      <p:to>
                                        <p:strVal val="visible"/>
                                      </p:to>
                                    </p:set>
                                    <p:animEffect transition="in" filter="fade">
                                      <p:cBhvr>
                                        <p:cTn id="39" dur="500"/>
                                        <p:tgtEl>
                                          <p:spTgt spid="8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iterate type="wd">
                                    <p:tmPct val="10000"/>
                                  </p:iterate>
                                  <p:childTnLst>
                                    <p:set>
                                      <p:cBhvr>
                                        <p:cTn id="43" dur="1" fill="hold">
                                          <p:stCondLst>
                                            <p:cond delay="0"/>
                                          </p:stCondLst>
                                        </p:cTn>
                                        <p:tgtEl>
                                          <p:spTgt spid="83"/>
                                        </p:tgtEl>
                                        <p:attrNameLst>
                                          <p:attrName>style.visibility</p:attrName>
                                        </p:attrNameLst>
                                      </p:cBhvr>
                                      <p:to>
                                        <p:strVal val="visible"/>
                                      </p:to>
                                    </p:set>
                                    <p:animEffect transition="in" filter="fade">
                                      <p:cBhvr>
                                        <p:cTn id="44"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90" grpId="0" animBg="1"/>
      <p:bldP spid="195" grpId="0" animBg="1"/>
      <p:bldP spid="78" grpId="0" animBg="1"/>
      <p:bldP spid="79" grpId="0" animBg="1"/>
      <p:bldP spid="82" grpId="0" animBg="1"/>
      <p:bldP spid="8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a:bodyPr>
          <a:lstStyle/>
          <a:p>
            <a:r>
              <a:rPr lang="fr-FR" dirty="0" smtClean="0"/>
              <a:t>Loi des nœuds…</a:t>
            </a:r>
            <a:endParaRPr lang="fr-FR" dirty="0"/>
          </a:p>
        </p:txBody>
      </p:sp>
      <p:sp>
        <p:nvSpPr>
          <p:cNvPr id="3" name="Espace réservé du contenu 2"/>
          <p:cNvSpPr>
            <a:spLocks noGrp="1"/>
          </p:cNvSpPr>
          <p:nvPr>
            <p:ph idx="1"/>
          </p:nvPr>
        </p:nvSpPr>
        <p:spPr>
          <a:xfrm>
            <a:off x="46129" y="1107093"/>
            <a:ext cx="9108504" cy="1080393"/>
          </a:xfrm>
          <a:solidFill>
            <a:schemeClr val="bg2">
              <a:lumMod val="90000"/>
              <a:alpha val="2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Pour l’étude d’un circuit un peu plus complexe, on pourra toujours réduire cela à une étude de maille et de nœuds. </a:t>
            </a:r>
          </a:p>
          <a:p>
            <a:pPr marL="0" indent="0" algn="ctr">
              <a:buNone/>
            </a:pPr>
            <a:r>
              <a:rPr lang="fr-FR" sz="1900" dirty="0" smtClean="0">
                <a:effectLst/>
              </a:rPr>
              <a:t>Désignez différents nœuds du circuit.</a:t>
            </a:r>
          </a:p>
        </p:txBody>
      </p:sp>
      <p:grpSp>
        <p:nvGrpSpPr>
          <p:cNvPr id="80" name="Groupe 79"/>
          <p:cNvGrpSpPr/>
          <p:nvPr/>
        </p:nvGrpSpPr>
        <p:grpSpPr>
          <a:xfrm>
            <a:off x="395536" y="2699905"/>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190" name="Espace réservé du contenu 2"/>
          <p:cNvSpPr txBox="1">
            <a:spLocks/>
          </p:cNvSpPr>
          <p:nvPr/>
        </p:nvSpPr>
        <p:spPr>
          <a:xfrm>
            <a:off x="1406972" y="5796976"/>
            <a:ext cx="2385685" cy="42466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A: </a:t>
            </a:r>
          </a:p>
        </p:txBody>
      </p:sp>
      <p:sp>
        <p:nvSpPr>
          <p:cNvPr id="195" name="Espace réservé du contenu 2"/>
          <p:cNvSpPr txBox="1">
            <a:spLocks/>
          </p:cNvSpPr>
          <p:nvPr/>
        </p:nvSpPr>
        <p:spPr>
          <a:xfrm>
            <a:off x="4915912" y="5820034"/>
            <a:ext cx="2385685" cy="401605"/>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Nœud</a:t>
            </a:r>
            <a:r>
              <a:rPr lang="fr-FR" sz="1900" dirty="0" smtClean="0"/>
              <a:t> B: </a:t>
            </a:r>
          </a:p>
        </p:txBody>
      </p:sp>
      <p:sp>
        <p:nvSpPr>
          <p:cNvPr id="78" name="Espace réservé du contenu 2"/>
          <p:cNvSpPr txBox="1">
            <a:spLocks/>
          </p:cNvSpPr>
          <p:nvPr/>
        </p:nvSpPr>
        <p:spPr>
          <a:xfrm>
            <a:off x="6982707" y="2638404"/>
            <a:ext cx="1584176" cy="397293"/>
          </a:xfrm>
          <a:prstGeom prst="wedgeRoundRectCallout">
            <a:avLst>
              <a:gd name="adj1" fmla="val -174770"/>
              <a:gd name="adj2" fmla="val 55300"/>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B</a:t>
            </a:r>
            <a:endParaRPr lang="fr-FR" sz="1900" dirty="0"/>
          </a:p>
        </p:txBody>
      </p:sp>
      <p:sp>
        <p:nvSpPr>
          <p:cNvPr id="79" name="Ellipse 78"/>
          <p:cNvSpPr/>
          <p:nvPr/>
        </p:nvSpPr>
        <p:spPr>
          <a:xfrm flipH="1">
            <a:off x="4898924" y="3061636"/>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Espace réservé du contenu 2"/>
          <p:cNvSpPr txBox="1">
            <a:spLocks/>
          </p:cNvSpPr>
          <p:nvPr/>
        </p:nvSpPr>
        <p:spPr>
          <a:xfrm>
            <a:off x="383559" y="2650905"/>
            <a:ext cx="1584176" cy="397293"/>
          </a:xfrm>
          <a:prstGeom prst="wedgeRoundRectCallout">
            <a:avLst>
              <a:gd name="adj1" fmla="val 107794"/>
              <a:gd name="adj2" fmla="val 57976"/>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A</a:t>
            </a:r>
            <a:endParaRPr lang="fr-FR" sz="1900" dirty="0"/>
          </a:p>
        </p:txBody>
      </p:sp>
      <p:sp>
        <p:nvSpPr>
          <p:cNvPr id="83" name="Ellipse 82"/>
          <p:cNvSpPr/>
          <p:nvPr/>
        </p:nvSpPr>
        <p:spPr>
          <a:xfrm flipH="1">
            <a:off x="2882211" y="3080887"/>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Espace réservé du contenu 2"/>
          <p:cNvSpPr txBox="1">
            <a:spLocks/>
          </p:cNvSpPr>
          <p:nvPr/>
        </p:nvSpPr>
        <p:spPr>
          <a:xfrm>
            <a:off x="19256" y="2132856"/>
            <a:ext cx="9108504" cy="361105"/>
          </a:xfrm>
          <a:prstGeom prst="rect">
            <a:avLst/>
          </a:prstGeom>
          <a:solidFill>
            <a:schemeClr val="bg2">
              <a:lumMod val="90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Donnez les équations des courants aux nœuds A et B.</a:t>
            </a:r>
          </a:p>
        </p:txBody>
      </p:sp>
      <p:sp>
        <p:nvSpPr>
          <p:cNvPr id="86" name="Espace réservé du contenu 2"/>
          <p:cNvSpPr txBox="1">
            <a:spLocks/>
          </p:cNvSpPr>
          <p:nvPr/>
        </p:nvSpPr>
        <p:spPr>
          <a:xfrm>
            <a:off x="1406971" y="6221639"/>
            <a:ext cx="2385685" cy="42466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I</a:t>
            </a:r>
            <a:r>
              <a:rPr lang="fr-FR" sz="2000" baseline="-25000" dirty="0" smtClean="0"/>
              <a:t>0</a:t>
            </a:r>
            <a:r>
              <a:rPr lang="fr-FR" sz="1900" dirty="0" smtClean="0"/>
              <a:t>+</a:t>
            </a:r>
            <a:r>
              <a:rPr lang="fr-FR" sz="2000" dirty="0" smtClean="0"/>
              <a:t>I</a:t>
            </a:r>
            <a:r>
              <a:rPr lang="fr-FR" sz="2000" baseline="-25000" dirty="0" smtClean="0"/>
              <a:t>1</a:t>
            </a:r>
            <a:r>
              <a:rPr lang="fr-FR" sz="1900" dirty="0" smtClean="0"/>
              <a:t> = </a:t>
            </a:r>
            <a:r>
              <a:rPr lang="fr-FR" sz="1800" dirty="0" smtClean="0"/>
              <a:t>I</a:t>
            </a:r>
            <a:r>
              <a:rPr lang="fr-FR" sz="1800" baseline="-25000" dirty="0" smtClean="0"/>
              <a:t>2</a:t>
            </a:r>
            <a:endParaRPr lang="fr-FR" sz="1900" dirty="0"/>
          </a:p>
        </p:txBody>
      </p:sp>
      <p:sp>
        <p:nvSpPr>
          <p:cNvPr id="87" name="Espace réservé du contenu 2"/>
          <p:cNvSpPr txBox="1">
            <a:spLocks/>
          </p:cNvSpPr>
          <p:nvPr/>
        </p:nvSpPr>
        <p:spPr>
          <a:xfrm>
            <a:off x="5005556" y="6213174"/>
            <a:ext cx="2385685" cy="43312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I</a:t>
            </a:r>
            <a:r>
              <a:rPr lang="fr-FR" sz="2000" baseline="-25000" dirty="0" smtClean="0"/>
              <a:t>2 </a:t>
            </a:r>
            <a:r>
              <a:rPr lang="fr-FR" sz="1900" dirty="0" smtClean="0"/>
              <a:t>=</a:t>
            </a:r>
            <a:r>
              <a:rPr lang="fr-FR" sz="1800" dirty="0"/>
              <a:t> </a:t>
            </a:r>
            <a:r>
              <a:rPr lang="fr-FR" sz="1800" dirty="0" smtClean="0"/>
              <a:t>I</a:t>
            </a:r>
            <a:r>
              <a:rPr lang="fr-FR" sz="1800" baseline="-25000" dirty="0" smtClean="0"/>
              <a:t>3</a:t>
            </a:r>
            <a:r>
              <a:rPr lang="fr-FR" sz="1800" dirty="0" smtClean="0"/>
              <a:t>+I</a:t>
            </a:r>
            <a:r>
              <a:rPr lang="fr-FR" sz="1800" baseline="-25000" dirty="0" smtClean="0"/>
              <a:t>4+</a:t>
            </a:r>
            <a:r>
              <a:rPr lang="fr-FR" sz="2000" dirty="0" smtClean="0"/>
              <a:t>I</a:t>
            </a:r>
            <a:r>
              <a:rPr lang="fr-FR" sz="2000" baseline="-25000" dirty="0" smtClean="0"/>
              <a:t>5</a:t>
            </a:r>
            <a:r>
              <a:rPr lang="fr-FR" sz="2000" dirty="0" smtClean="0"/>
              <a:t>+I</a:t>
            </a:r>
            <a:r>
              <a:rPr lang="fr-FR" sz="2000" baseline="-25000" dirty="0"/>
              <a:t>6</a:t>
            </a:r>
            <a:endParaRPr lang="fr-FR" sz="2400" dirty="0"/>
          </a:p>
          <a:p>
            <a:pPr marL="0" indent="0" algn="ctr">
              <a:buNone/>
            </a:pPr>
            <a:endParaRPr lang="fr-FR" sz="1900" dirty="0"/>
          </a:p>
        </p:txBody>
      </p:sp>
    </p:spTree>
    <p:extLst>
      <p:ext uri="{BB962C8B-B14F-4D97-AF65-F5344CB8AC3E}">
        <p14:creationId xmlns:p14="http://schemas.microsoft.com/office/powerpoint/2010/main" val="2230771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150"/>
                            </p:stCondLst>
                            <p:childTnLst>
                              <p:par>
                                <p:cTn id="13" presetID="10"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1650"/>
                            </p:stCondLst>
                            <p:childTnLst>
                              <p:par>
                                <p:cTn id="17" presetID="10"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5"/>
                                        </p:tgtEl>
                                        <p:attrNameLst>
                                          <p:attrName>style.visibility</p:attrName>
                                        </p:attrNameLst>
                                      </p:cBhvr>
                                      <p:to>
                                        <p:strVal val="visible"/>
                                      </p:to>
                                    </p:set>
                                    <p:animEffect transition="in" filter="fade">
                                      <p:cBhvr>
                                        <p:cTn id="24" dur="500"/>
                                        <p:tgtEl>
                                          <p:spTgt spid="8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3"/>
                                        </p:tgtEl>
                                        <p:attrNameLst>
                                          <p:attrName>style.visibility</p:attrName>
                                        </p:attrNameLst>
                                      </p:cBhvr>
                                      <p:to>
                                        <p:strVal val="visible"/>
                                      </p:to>
                                    </p:set>
                                    <p:animEffect transition="in" filter="fade">
                                      <p:cBhvr>
                                        <p:cTn id="29" dur="500"/>
                                        <p:tgtEl>
                                          <p:spTgt spid="83"/>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82"/>
                                        </p:tgtEl>
                                        <p:attrNameLst>
                                          <p:attrName>style.visibility</p:attrName>
                                        </p:attrNameLst>
                                      </p:cBhvr>
                                      <p:to>
                                        <p:strVal val="visible"/>
                                      </p:to>
                                    </p:set>
                                    <p:animEffect transition="in" filter="fade">
                                      <p:cBhvr>
                                        <p:cTn id="33" dur="500"/>
                                        <p:tgtEl>
                                          <p:spTgt spid="82"/>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190"/>
                                        </p:tgtEl>
                                        <p:attrNameLst>
                                          <p:attrName>style.visibility</p:attrName>
                                        </p:attrNameLst>
                                      </p:cBhvr>
                                      <p:to>
                                        <p:strVal val="visible"/>
                                      </p:to>
                                    </p:set>
                                    <p:animEffect transition="in" filter="fade">
                                      <p:cBhvr>
                                        <p:cTn id="37" dur="500"/>
                                        <p:tgtEl>
                                          <p:spTgt spid="19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6"/>
                                        </p:tgtEl>
                                        <p:attrNameLst>
                                          <p:attrName>style.visibility</p:attrName>
                                        </p:attrNameLst>
                                      </p:cBhvr>
                                      <p:to>
                                        <p:strVal val="visible"/>
                                      </p:to>
                                    </p:set>
                                    <p:animEffect transition="in" filter="fade">
                                      <p:cBhvr>
                                        <p:cTn id="42" dur="500"/>
                                        <p:tgtEl>
                                          <p:spTgt spid="8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9"/>
                                        </p:tgtEl>
                                        <p:attrNameLst>
                                          <p:attrName>style.visibility</p:attrName>
                                        </p:attrNameLst>
                                      </p:cBhvr>
                                      <p:to>
                                        <p:strVal val="visible"/>
                                      </p:to>
                                    </p:set>
                                    <p:animEffect transition="in" filter="fade">
                                      <p:cBhvr>
                                        <p:cTn id="47" dur="500"/>
                                        <p:tgtEl>
                                          <p:spTgt spid="79"/>
                                        </p:tgtEl>
                                      </p:cBhvr>
                                    </p:animEffect>
                                  </p:childTnLst>
                                </p:cTn>
                              </p:par>
                            </p:childTnLst>
                          </p:cTn>
                        </p:par>
                        <p:par>
                          <p:cTn id="48" fill="hold">
                            <p:stCondLst>
                              <p:cond delay="500"/>
                            </p:stCondLst>
                            <p:childTnLst>
                              <p:par>
                                <p:cTn id="49" presetID="10" presetClass="entr" presetSubtype="0" fill="hold" grpId="0" nodeType="afterEffect">
                                  <p:stCondLst>
                                    <p:cond delay="250"/>
                                  </p:stCondLst>
                                  <p:childTnLst>
                                    <p:set>
                                      <p:cBhvr>
                                        <p:cTn id="50" dur="1" fill="hold">
                                          <p:stCondLst>
                                            <p:cond delay="0"/>
                                          </p:stCondLst>
                                        </p:cTn>
                                        <p:tgtEl>
                                          <p:spTgt spid="78"/>
                                        </p:tgtEl>
                                        <p:attrNameLst>
                                          <p:attrName>style.visibility</p:attrName>
                                        </p:attrNameLst>
                                      </p:cBhvr>
                                      <p:to>
                                        <p:strVal val="visible"/>
                                      </p:to>
                                    </p:set>
                                    <p:animEffect transition="in" filter="fade">
                                      <p:cBhvr>
                                        <p:cTn id="51" dur="500"/>
                                        <p:tgtEl>
                                          <p:spTgt spid="78"/>
                                        </p:tgtEl>
                                      </p:cBhvr>
                                    </p:animEffect>
                                  </p:childTnLst>
                                </p:cTn>
                              </p:par>
                            </p:childTnLst>
                          </p:cTn>
                        </p:par>
                        <p:par>
                          <p:cTn id="52" fill="hold">
                            <p:stCondLst>
                              <p:cond delay="1250"/>
                            </p:stCondLst>
                            <p:childTnLst>
                              <p:par>
                                <p:cTn id="53" presetID="10" presetClass="entr" presetSubtype="0" fill="hold" grpId="0" nodeType="afterEffect">
                                  <p:stCondLst>
                                    <p:cond delay="250"/>
                                  </p:stCondLst>
                                  <p:childTnLst>
                                    <p:set>
                                      <p:cBhvr>
                                        <p:cTn id="54" dur="1" fill="hold">
                                          <p:stCondLst>
                                            <p:cond delay="0"/>
                                          </p:stCondLst>
                                        </p:cTn>
                                        <p:tgtEl>
                                          <p:spTgt spid="195"/>
                                        </p:tgtEl>
                                        <p:attrNameLst>
                                          <p:attrName>style.visibility</p:attrName>
                                        </p:attrNameLst>
                                      </p:cBhvr>
                                      <p:to>
                                        <p:strVal val="visible"/>
                                      </p:to>
                                    </p:set>
                                    <p:animEffect transition="in" filter="fade">
                                      <p:cBhvr>
                                        <p:cTn id="55" dur="500"/>
                                        <p:tgtEl>
                                          <p:spTgt spid="19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87"/>
                                        </p:tgtEl>
                                        <p:attrNameLst>
                                          <p:attrName>style.visibility</p:attrName>
                                        </p:attrNameLst>
                                      </p:cBhvr>
                                      <p:to>
                                        <p:strVal val="visible"/>
                                      </p:to>
                                    </p:set>
                                    <p:animEffect transition="in" filter="fade">
                                      <p:cBhvr>
                                        <p:cTn id="60"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190" grpId="0"/>
      <p:bldP spid="195" grpId="0"/>
      <p:bldP spid="78" grpId="0" animBg="1"/>
      <p:bldP spid="79" grpId="0" animBg="1"/>
      <p:bldP spid="82" grpId="0" animBg="1"/>
      <p:bldP spid="83" grpId="0" animBg="1"/>
      <p:bldP spid="85" grpId="0" animBg="1"/>
      <p:bldP spid="86" grpId="0"/>
      <p:bldP spid="8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a:bodyPr>
          <a:lstStyle/>
          <a:p>
            <a:r>
              <a:rPr lang="fr-FR" dirty="0" smtClean="0"/>
              <a:t>Loi des nœuds…</a:t>
            </a:r>
            <a:endParaRPr lang="fr-FR" dirty="0"/>
          </a:p>
        </p:txBody>
      </p:sp>
      <p:sp>
        <p:nvSpPr>
          <p:cNvPr id="3" name="Espace réservé du contenu 2"/>
          <p:cNvSpPr>
            <a:spLocks noGrp="1"/>
          </p:cNvSpPr>
          <p:nvPr>
            <p:ph idx="1"/>
          </p:nvPr>
        </p:nvSpPr>
        <p:spPr>
          <a:xfrm>
            <a:off x="4808" y="1052463"/>
            <a:ext cx="8990367" cy="1080393"/>
          </a:xfrm>
          <a:solidFill>
            <a:schemeClr val="bg2">
              <a:lumMod val="90000"/>
              <a:alpha val="2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Calculez les courants manquants avec :</a:t>
            </a:r>
          </a:p>
          <a:p>
            <a:pPr marL="0" indent="0" algn="ctr">
              <a:buNone/>
            </a:pPr>
            <a:r>
              <a:rPr lang="fr-FR" sz="2000" dirty="0" smtClean="0"/>
              <a:t>I</a:t>
            </a:r>
            <a:r>
              <a:rPr lang="fr-FR" sz="2000" baseline="-25000" dirty="0" smtClean="0"/>
              <a:t>1</a:t>
            </a:r>
            <a:r>
              <a:rPr lang="fr-FR" sz="2000" dirty="0" smtClean="0"/>
              <a:t> =2 A;   I</a:t>
            </a:r>
            <a:r>
              <a:rPr lang="fr-FR" sz="2000" baseline="-25000" dirty="0" smtClean="0"/>
              <a:t>2</a:t>
            </a:r>
            <a:r>
              <a:rPr lang="fr-FR" sz="2000" dirty="0" smtClean="0"/>
              <a:t> =3 A;   I</a:t>
            </a:r>
            <a:r>
              <a:rPr lang="fr-FR" sz="2000" baseline="-25000" dirty="0" smtClean="0"/>
              <a:t>3</a:t>
            </a:r>
            <a:r>
              <a:rPr lang="fr-FR" sz="2000" dirty="0" smtClean="0"/>
              <a:t> =0,5 A</a:t>
            </a:r>
            <a:r>
              <a:rPr lang="fr-FR" sz="2000" dirty="0"/>
              <a:t>; </a:t>
            </a:r>
            <a:r>
              <a:rPr lang="fr-FR" sz="2000" dirty="0" smtClean="0"/>
              <a:t>   I</a:t>
            </a:r>
            <a:r>
              <a:rPr lang="fr-FR" sz="2000" baseline="-25000" dirty="0" smtClean="0"/>
              <a:t>4</a:t>
            </a:r>
            <a:r>
              <a:rPr lang="fr-FR" sz="2000" dirty="0" smtClean="0"/>
              <a:t> =0,75 A;    I</a:t>
            </a:r>
            <a:r>
              <a:rPr lang="fr-FR" sz="2000" baseline="-25000" dirty="0" smtClean="0"/>
              <a:t>6</a:t>
            </a:r>
            <a:r>
              <a:rPr lang="fr-FR" sz="2000" dirty="0" smtClean="0"/>
              <a:t> </a:t>
            </a:r>
            <a:r>
              <a:rPr lang="fr-FR" sz="2000" dirty="0"/>
              <a:t>=</a:t>
            </a:r>
            <a:r>
              <a:rPr lang="fr-FR" sz="2000" dirty="0" smtClean="0"/>
              <a:t>0,25 </a:t>
            </a:r>
            <a:r>
              <a:rPr lang="fr-FR" sz="2000" dirty="0"/>
              <a:t>A</a:t>
            </a:r>
          </a:p>
          <a:p>
            <a:pPr marL="0" indent="0" algn="ctr">
              <a:buNone/>
            </a:pPr>
            <a:endParaRPr lang="fr-FR" sz="2000" dirty="0"/>
          </a:p>
          <a:p>
            <a:pPr marL="0" indent="0" algn="ctr">
              <a:buNone/>
            </a:pPr>
            <a:endParaRPr lang="fr-FR" sz="2000" dirty="0"/>
          </a:p>
        </p:txBody>
      </p:sp>
      <p:grpSp>
        <p:nvGrpSpPr>
          <p:cNvPr id="80" name="Groupe 79"/>
          <p:cNvGrpSpPr/>
          <p:nvPr/>
        </p:nvGrpSpPr>
        <p:grpSpPr>
          <a:xfrm>
            <a:off x="395536" y="2122349"/>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190" name="Espace réservé du contenu 2"/>
          <p:cNvSpPr txBox="1">
            <a:spLocks/>
          </p:cNvSpPr>
          <p:nvPr/>
        </p:nvSpPr>
        <p:spPr>
          <a:xfrm>
            <a:off x="1406972" y="5085184"/>
            <a:ext cx="2385685" cy="849326"/>
          </a:xfrm>
          <a:prstGeom prst="rect">
            <a:avLst/>
          </a:prstGeom>
          <a:solidFill>
            <a:schemeClr val="bg2">
              <a:lumMod val="90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Nœud  A: </a:t>
            </a:r>
          </a:p>
          <a:p>
            <a:pPr marL="0" indent="0">
              <a:buNone/>
            </a:pPr>
            <a:r>
              <a:rPr lang="fr-FR" sz="2000" dirty="0" smtClean="0"/>
              <a:t>I</a:t>
            </a:r>
            <a:r>
              <a:rPr lang="fr-FR" sz="2000" baseline="-25000" dirty="0" smtClean="0"/>
              <a:t>0</a:t>
            </a:r>
            <a:r>
              <a:rPr lang="fr-FR" sz="2000" dirty="0" smtClean="0"/>
              <a:t>+I</a:t>
            </a:r>
            <a:r>
              <a:rPr lang="fr-FR" sz="2000" baseline="-25000" dirty="0" smtClean="0"/>
              <a:t>1</a:t>
            </a:r>
            <a:r>
              <a:rPr lang="fr-FR" sz="2000" dirty="0" smtClean="0"/>
              <a:t> = I</a:t>
            </a:r>
            <a:r>
              <a:rPr lang="fr-FR" sz="2000" baseline="-25000" dirty="0" smtClean="0"/>
              <a:t>2</a:t>
            </a:r>
          </a:p>
          <a:p>
            <a:pPr marL="0" indent="0">
              <a:buNone/>
            </a:pPr>
            <a:r>
              <a:rPr lang="fr-FR" sz="2000" dirty="0" smtClean="0"/>
              <a:t>I</a:t>
            </a:r>
            <a:r>
              <a:rPr lang="fr-FR" sz="2000" baseline="-25000" dirty="0" smtClean="0"/>
              <a:t>0 </a:t>
            </a:r>
            <a:r>
              <a:rPr lang="fr-FR" sz="2000" dirty="0" smtClean="0"/>
              <a:t>=</a:t>
            </a:r>
            <a:endParaRPr lang="fr-FR" sz="2000" dirty="0"/>
          </a:p>
          <a:p>
            <a:pPr marL="0" indent="0">
              <a:buNone/>
            </a:pPr>
            <a:endParaRPr lang="fr-FR" sz="2000" dirty="0"/>
          </a:p>
        </p:txBody>
      </p:sp>
      <p:sp>
        <p:nvSpPr>
          <p:cNvPr id="195" name="Espace réservé du contenu 2"/>
          <p:cNvSpPr txBox="1">
            <a:spLocks/>
          </p:cNvSpPr>
          <p:nvPr/>
        </p:nvSpPr>
        <p:spPr>
          <a:xfrm>
            <a:off x="4915912" y="5108242"/>
            <a:ext cx="2608416" cy="849326"/>
          </a:xfrm>
          <a:prstGeom prst="rect">
            <a:avLst/>
          </a:prstGeom>
          <a:solidFill>
            <a:schemeClr val="bg2">
              <a:lumMod val="90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a:t>Nœud</a:t>
            </a:r>
            <a:r>
              <a:rPr lang="fr-FR" sz="2000" dirty="0" smtClean="0"/>
              <a:t> B: </a:t>
            </a:r>
          </a:p>
          <a:p>
            <a:pPr marL="0" indent="0">
              <a:buNone/>
            </a:pPr>
            <a:r>
              <a:rPr lang="fr-FR" sz="2000" dirty="0" smtClean="0"/>
              <a:t>I</a:t>
            </a:r>
            <a:r>
              <a:rPr lang="fr-FR" sz="2000" baseline="-25000" dirty="0" smtClean="0"/>
              <a:t>2 </a:t>
            </a:r>
            <a:r>
              <a:rPr lang="fr-FR" sz="2000" dirty="0" smtClean="0"/>
              <a:t>=</a:t>
            </a:r>
            <a:r>
              <a:rPr lang="fr-FR" sz="2000" dirty="0"/>
              <a:t> </a:t>
            </a:r>
            <a:r>
              <a:rPr lang="fr-FR" sz="2000" dirty="0" smtClean="0"/>
              <a:t>I</a:t>
            </a:r>
            <a:r>
              <a:rPr lang="fr-FR" sz="2000" baseline="-25000" dirty="0" smtClean="0"/>
              <a:t>3</a:t>
            </a:r>
            <a:r>
              <a:rPr lang="fr-FR" sz="2000" dirty="0" smtClean="0"/>
              <a:t>+I</a:t>
            </a:r>
            <a:r>
              <a:rPr lang="fr-FR" sz="2000" baseline="-25000" dirty="0" smtClean="0"/>
              <a:t>4</a:t>
            </a:r>
            <a:r>
              <a:rPr lang="fr-FR" sz="2000" dirty="0" smtClean="0"/>
              <a:t>+I</a:t>
            </a:r>
            <a:r>
              <a:rPr lang="fr-FR" sz="2000" baseline="-25000" dirty="0" smtClean="0"/>
              <a:t>5</a:t>
            </a:r>
            <a:r>
              <a:rPr lang="fr-FR" sz="2000" dirty="0" smtClean="0"/>
              <a:t>+I</a:t>
            </a:r>
            <a:r>
              <a:rPr lang="fr-FR" sz="2000" baseline="-25000" dirty="0" smtClean="0"/>
              <a:t>6</a:t>
            </a:r>
          </a:p>
          <a:p>
            <a:pPr marL="0" indent="0">
              <a:buNone/>
            </a:pPr>
            <a:r>
              <a:rPr lang="fr-FR" sz="2000" dirty="0" smtClean="0"/>
              <a:t>I</a:t>
            </a:r>
            <a:r>
              <a:rPr lang="fr-FR" sz="2000" baseline="-25000" dirty="0" smtClean="0"/>
              <a:t>5 </a:t>
            </a:r>
            <a:r>
              <a:rPr lang="fr-FR" sz="2000" dirty="0"/>
              <a:t>=</a:t>
            </a:r>
          </a:p>
          <a:p>
            <a:pPr marL="0" indent="0" algn="ctr">
              <a:buNone/>
            </a:pPr>
            <a:endParaRPr lang="fr-FR" sz="2000" dirty="0"/>
          </a:p>
        </p:txBody>
      </p:sp>
      <p:sp>
        <p:nvSpPr>
          <p:cNvPr id="78" name="Espace réservé du contenu 2"/>
          <p:cNvSpPr txBox="1">
            <a:spLocks/>
          </p:cNvSpPr>
          <p:nvPr/>
        </p:nvSpPr>
        <p:spPr>
          <a:xfrm>
            <a:off x="6982707" y="2060848"/>
            <a:ext cx="1584176" cy="397293"/>
          </a:xfrm>
          <a:prstGeom prst="wedgeRoundRectCallout">
            <a:avLst>
              <a:gd name="adj1" fmla="val -174770"/>
              <a:gd name="adj2" fmla="val 55300"/>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B</a:t>
            </a:r>
            <a:endParaRPr lang="fr-FR" sz="1900" dirty="0"/>
          </a:p>
        </p:txBody>
      </p:sp>
      <p:sp>
        <p:nvSpPr>
          <p:cNvPr id="79" name="Ellipse 78"/>
          <p:cNvSpPr/>
          <p:nvPr/>
        </p:nvSpPr>
        <p:spPr>
          <a:xfrm flipH="1">
            <a:off x="4898924" y="2484080"/>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Espace réservé du contenu 2"/>
          <p:cNvSpPr txBox="1">
            <a:spLocks/>
          </p:cNvSpPr>
          <p:nvPr/>
        </p:nvSpPr>
        <p:spPr>
          <a:xfrm>
            <a:off x="383559" y="2073349"/>
            <a:ext cx="1584176" cy="397293"/>
          </a:xfrm>
          <a:prstGeom prst="wedgeRoundRectCallout">
            <a:avLst>
              <a:gd name="adj1" fmla="val 107794"/>
              <a:gd name="adj2" fmla="val 57976"/>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A</a:t>
            </a:r>
            <a:endParaRPr lang="fr-FR" sz="1900" dirty="0"/>
          </a:p>
        </p:txBody>
      </p:sp>
      <p:sp>
        <p:nvSpPr>
          <p:cNvPr id="83" name="Ellipse 82"/>
          <p:cNvSpPr/>
          <p:nvPr/>
        </p:nvSpPr>
        <p:spPr>
          <a:xfrm flipH="1">
            <a:off x="2882211" y="2503331"/>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Espace réservé du contenu 2"/>
          <p:cNvSpPr txBox="1">
            <a:spLocks/>
          </p:cNvSpPr>
          <p:nvPr/>
        </p:nvSpPr>
        <p:spPr>
          <a:xfrm>
            <a:off x="1979712" y="5812649"/>
            <a:ext cx="991984" cy="424663"/>
          </a:xfrm>
          <a:prstGeom prst="rect">
            <a:avLst/>
          </a:prstGeom>
          <a:solidFill>
            <a:schemeClr val="bg2">
              <a:lumMod val="90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I</a:t>
            </a:r>
            <a:r>
              <a:rPr lang="fr-FR" sz="2000" baseline="-25000" dirty="0" smtClean="0"/>
              <a:t>2 </a:t>
            </a:r>
            <a:r>
              <a:rPr lang="fr-FR" sz="2000" dirty="0" smtClean="0"/>
              <a:t>- I</a:t>
            </a:r>
            <a:r>
              <a:rPr lang="fr-FR" sz="2000" baseline="-25000" dirty="0" smtClean="0"/>
              <a:t>1</a:t>
            </a:r>
          </a:p>
        </p:txBody>
      </p:sp>
      <p:sp>
        <p:nvSpPr>
          <p:cNvPr id="86" name="Espace réservé du contenu 2"/>
          <p:cNvSpPr txBox="1">
            <a:spLocks/>
          </p:cNvSpPr>
          <p:nvPr/>
        </p:nvSpPr>
        <p:spPr>
          <a:xfrm>
            <a:off x="1259632" y="6237312"/>
            <a:ext cx="2385685" cy="424663"/>
          </a:xfrm>
          <a:prstGeom prst="rect">
            <a:avLst/>
          </a:prstGeom>
          <a:solidFill>
            <a:schemeClr val="bg2">
              <a:lumMod val="90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I</a:t>
            </a:r>
            <a:r>
              <a:rPr lang="fr-FR" sz="2000" baseline="-25000" dirty="0" smtClean="0"/>
              <a:t>0 </a:t>
            </a:r>
            <a:r>
              <a:rPr lang="fr-FR" sz="2000" dirty="0" smtClean="0"/>
              <a:t>=3 - 2 = 1A</a:t>
            </a:r>
            <a:endParaRPr lang="fr-FR" sz="2000" baseline="-25000" dirty="0" smtClean="0"/>
          </a:p>
        </p:txBody>
      </p:sp>
      <p:sp>
        <p:nvSpPr>
          <p:cNvPr id="87" name="Espace réservé du contenu 2"/>
          <p:cNvSpPr txBox="1">
            <a:spLocks/>
          </p:cNvSpPr>
          <p:nvPr/>
        </p:nvSpPr>
        <p:spPr>
          <a:xfrm>
            <a:off x="5436096" y="5812649"/>
            <a:ext cx="2069843" cy="425209"/>
          </a:xfrm>
          <a:prstGeom prst="rect">
            <a:avLst/>
          </a:prstGeom>
          <a:solidFill>
            <a:schemeClr val="bg2">
              <a:lumMod val="90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I</a:t>
            </a:r>
            <a:r>
              <a:rPr lang="fr-FR" sz="2000" baseline="-25000" dirty="0" smtClean="0"/>
              <a:t>2 </a:t>
            </a:r>
            <a:r>
              <a:rPr lang="fr-FR" sz="2000" dirty="0" smtClean="0"/>
              <a:t>- I</a:t>
            </a:r>
            <a:r>
              <a:rPr lang="fr-FR" sz="2000" baseline="-25000" dirty="0" smtClean="0"/>
              <a:t>3</a:t>
            </a:r>
            <a:r>
              <a:rPr lang="fr-FR" sz="2000" dirty="0" smtClean="0"/>
              <a:t>- I</a:t>
            </a:r>
            <a:r>
              <a:rPr lang="fr-FR" sz="2000" baseline="-25000" dirty="0" smtClean="0"/>
              <a:t>4</a:t>
            </a:r>
            <a:r>
              <a:rPr lang="fr-FR" sz="2000" dirty="0" smtClean="0"/>
              <a:t>- I</a:t>
            </a:r>
            <a:r>
              <a:rPr lang="fr-FR" sz="2000" baseline="-25000" dirty="0" smtClean="0"/>
              <a:t>6</a:t>
            </a:r>
            <a:endParaRPr lang="fr-FR" sz="2000" dirty="0"/>
          </a:p>
          <a:p>
            <a:pPr marL="0" indent="0" algn="ctr">
              <a:buNone/>
            </a:pPr>
            <a:endParaRPr lang="fr-FR" sz="2000" dirty="0"/>
          </a:p>
        </p:txBody>
      </p:sp>
      <p:sp>
        <p:nvSpPr>
          <p:cNvPr id="88" name="Espace réservé du contenu 2"/>
          <p:cNvSpPr txBox="1">
            <a:spLocks/>
          </p:cNvSpPr>
          <p:nvPr/>
        </p:nvSpPr>
        <p:spPr>
          <a:xfrm>
            <a:off x="4211960" y="6237858"/>
            <a:ext cx="4932040" cy="425209"/>
          </a:xfrm>
          <a:prstGeom prst="rect">
            <a:avLst/>
          </a:prstGeom>
          <a:solidFill>
            <a:schemeClr val="bg2">
              <a:lumMod val="90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I</a:t>
            </a:r>
            <a:r>
              <a:rPr lang="fr-FR" sz="2000" baseline="-25000" dirty="0" smtClean="0"/>
              <a:t>5 </a:t>
            </a:r>
            <a:r>
              <a:rPr lang="fr-FR" sz="2000" dirty="0" smtClean="0"/>
              <a:t>=</a:t>
            </a:r>
            <a:r>
              <a:rPr lang="fr-FR" sz="2000" dirty="0"/>
              <a:t> </a:t>
            </a:r>
            <a:r>
              <a:rPr lang="fr-FR" sz="2000" dirty="0" smtClean="0"/>
              <a:t>3 – 0,5 – 0,75 – 0,25 = 1,5 A</a:t>
            </a:r>
            <a:endParaRPr lang="fr-FR" sz="2000" dirty="0"/>
          </a:p>
          <a:p>
            <a:pPr marL="0" indent="0" algn="ctr">
              <a:buNone/>
            </a:pPr>
            <a:r>
              <a:rPr lang="fr-FR" sz="2000" dirty="0" smtClean="0"/>
              <a:t> </a:t>
            </a:r>
            <a:endParaRPr lang="fr-FR" sz="2000" dirty="0"/>
          </a:p>
        </p:txBody>
      </p:sp>
    </p:spTree>
    <p:extLst>
      <p:ext uri="{BB962C8B-B14F-4D97-AF65-F5344CB8AC3E}">
        <p14:creationId xmlns:p14="http://schemas.microsoft.com/office/powerpoint/2010/main" val="501785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10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7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39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190"/>
                                        </p:tgtEl>
                                        <p:attrNameLst>
                                          <p:attrName>style.visibility</p:attrName>
                                        </p:attrNameLst>
                                      </p:cBhvr>
                                      <p:to>
                                        <p:strVal val="visible"/>
                                      </p:to>
                                    </p:set>
                                    <p:animEffect transition="in" filter="fade">
                                      <p:cBhvr>
                                        <p:cTn id="19" dur="500"/>
                                        <p:tgtEl>
                                          <p:spTgt spid="19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wd">
                                    <p:tmPct val="10000"/>
                                  </p:iterate>
                                  <p:childTnLst>
                                    <p:set>
                                      <p:cBhvr>
                                        <p:cTn id="23" dur="1" fill="hold">
                                          <p:stCondLst>
                                            <p:cond delay="0"/>
                                          </p:stCondLst>
                                        </p:cTn>
                                        <p:tgtEl>
                                          <p:spTgt spid="85"/>
                                        </p:tgtEl>
                                        <p:attrNameLst>
                                          <p:attrName>style.visibility</p:attrName>
                                        </p:attrNameLst>
                                      </p:cBhvr>
                                      <p:to>
                                        <p:strVal val="visible"/>
                                      </p:to>
                                    </p:set>
                                    <p:animEffect transition="in" filter="fade">
                                      <p:cBhvr>
                                        <p:cTn id="24" dur="500"/>
                                        <p:tgtEl>
                                          <p:spTgt spid="8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86"/>
                                        </p:tgtEl>
                                        <p:attrNameLst>
                                          <p:attrName>style.visibility</p:attrName>
                                        </p:attrNameLst>
                                      </p:cBhvr>
                                      <p:to>
                                        <p:strVal val="visible"/>
                                      </p:to>
                                    </p:set>
                                    <p:animEffect transition="in" filter="fade">
                                      <p:cBhvr>
                                        <p:cTn id="29" dur="500"/>
                                        <p:tgtEl>
                                          <p:spTgt spid="8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iterate type="wd">
                                    <p:tmPct val="10000"/>
                                  </p:iterate>
                                  <p:childTnLst>
                                    <p:set>
                                      <p:cBhvr>
                                        <p:cTn id="33" dur="1" fill="hold">
                                          <p:stCondLst>
                                            <p:cond delay="0"/>
                                          </p:stCondLst>
                                        </p:cTn>
                                        <p:tgtEl>
                                          <p:spTgt spid="195"/>
                                        </p:tgtEl>
                                        <p:attrNameLst>
                                          <p:attrName>style.visibility</p:attrName>
                                        </p:attrNameLst>
                                      </p:cBhvr>
                                      <p:to>
                                        <p:strVal val="visible"/>
                                      </p:to>
                                    </p:set>
                                    <p:animEffect transition="in" filter="fade">
                                      <p:cBhvr>
                                        <p:cTn id="34" dur="500"/>
                                        <p:tgtEl>
                                          <p:spTgt spid="19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iterate type="wd">
                                    <p:tmPct val="10000"/>
                                  </p:iterate>
                                  <p:childTnLst>
                                    <p:set>
                                      <p:cBhvr>
                                        <p:cTn id="38" dur="1" fill="hold">
                                          <p:stCondLst>
                                            <p:cond delay="0"/>
                                          </p:stCondLst>
                                        </p:cTn>
                                        <p:tgtEl>
                                          <p:spTgt spid="87"/>
                                        </p:tgtEl>
                                        <p:attrNameLst>
                                          <p:attrName>style.visibility</p:attrName>
                                        </p:attrNameLst>
                                      </p:cBhvr>
                                      <p:to>
                                        <p:strVal val="visible"/>
                                      </p:to>
                                    </p:set>
                                    <p:animEffect transition="in" filter="fade">
                                      <p:cBhvr>
                                        <p:cTn id="39" dur="500"/>
                                        <p:tgtEl>
                                          <p:spTgt spid="8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iterate type="wd">
                                    <p:tmPct val="10000"/>
                                  </p:iterate>
                                  <p:childTnLst>
                                    <p:set>
                                      <p:cBhvr>
                                        <p:cTn id="43" dur="1" fill="hold">
                                          <p:stCondLst>
                                            <p:cond delay="0"/>
                                          </p:stCondLst>
                                        </p:cTn>
                                        <p:tgtEl>
                                          <p:spTgt spid="88"/>
                                        </p:tgtEl>
                                        <p:attrNameLst>
                                          <p:attrName>style.visibility</p:attrName>
                                        </p:attrNameLst>
                                      </p:cBhvr>
                                      <p:to>
                                        <p:strVal val="visible"/>
                                      </p:to>
                                    </p:set>
                                    <p:animEffect transition="in" filter="fade">
                                      <p:cBhvr>
                                        <p:cTn id="44"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190" grpId="0" animBg="1"/>
      <p:bldP spid="195" grpId="0" animBg="1"/>
      <p:bldP spid="85" grpId="0" animBg="1"/>
      <p:bldP spid="86" grpId="0" animBg="1"/>
      <p:bldP spid="87" grpId="0" animBg="1"/>
      <p:bldP spid="8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7384"/>
            <a:ext cx="9324528" cy="720080"/>
          </a:xfrm>
          <a:solidFill>
            <a:schemeClr val="bg2">
              <a:lumMod val="90000"/>
              <a:alpha val="1000"/>
            </a:schemeClr>
          </a:solidFill>
        </p:spPr>
        <p:txBody>
          <a:bodyPr>
            <a:normAutofit fontScale="90000"/>
          </a:bodyPr>
          <a:lstStyle/>
          <a:p>
            <a:r>
              <a:rPr lang="fr-FR" dirty="0" smtClean="0"/>
              <a:t>Calculs dans un circuit</a:t>
            </a:r>
            <a:endParaRPr lang="fr-FR" dirty="0"/>
          </a:p>
        </p:txBody>
      </p:sp>
      <p:sp>
        <p:nvSpPr>
          <p:cNvPr id="3" name="Espace réservé du contenu 2"/>
          <p:cNvSpPr>
            <a:spLocks noGrp="1"/>
          </p:cNvSpPr>
          <p:nvPr>
            <p:ph idx="1"/>
          </p:nvPr>
        </p:nvSpPr>
        <p:spPr>
          <a:xfrm>
            <a:off x="4808" y="647511"/>
            <a:ext cx="8990367" cy="1080393"/>
          </a:xfrm>
          <a:solidFill>
            <a:schemeClr val="bg2">
              <a:lumMod val="90000"/>
              <a:alpha val="1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En utilisant les différents « outils » vus précédemment  trouvez </a:t>
            </a:r>
            <a:r>
              <a:rPr lang="fr-FR" sz="2000" dirty="0" smtClean="0"/>
              <a:t>U</a:t>
            </a:r>
            <a:r>
              <a:rPr lang="fr-FR" sz="2000" baseline="-25000" dirty="0" smtClean="0"/>
              <a:t>G0 </a:t>
            </a:r>
            <a:r>
              <a:rPr lang="fr-FR" sz="2000" dirty="0" smtClean="0"/>
              <a:t> et  U</a:t>
            </a:r>
            <a:r>
              <a:rPr lang="fr-FR" sz="2000" baseline="-25000" dirty="0" smtClean="0"/>
              <a:t>G1 </a:t>
            </a:r>
            <a:r>
              <a:rPr lang="fr-FR" sz="2000" dirty="0" smtClean="0"/>
              <a:t> en connaissant:</a:t>
            </a:r>
            <a:endParaRPr lang="fr-FR" sz="1900" dirty="0" smtClean="0">
              <a:effectLst/>
            </a:endParaRPr>
          </a:p>
          <a:p>
            <a:pPr marL="0" indent="0" algn="ctr">
              <a:buNone/>
            </a:pPr>
            <a:r>
              <a:rPr lang="fr-FR" sz="2000" dirty="0" smtClean="0"/>
              <a:t>I</a:t>
            </a:r>
            <a:r>
              <a:rPr lang="fr-FR" sz="2000" baseline="-25000" dirty="0" smtClean="0"/>
              <a:t>0</a:t>
            </a:r>
            <a:r>
              <a:rPr lang="fr-FR" sz="2000" dirty="0" smtClean="0"/>
              <a:t> =0,75 A ;   I</a:t>
            </a:r>
            <a:r>
              <a:rPr lang="fr-FR" sz="2000" baseline="-25000" dirty="0" smtClean="0"/>
              <a:t>1</a:t>
            </a:r>
            <a:r>
              <a:rPr lang="fr-FR" sz="2000" dirty="0" smtClean="0"/>
              <a:t> =1,25 A ;   R</a:t>
            </a:r>
            <a:r>
              <a:rPr lang="fr-FR" sz="2000" baseline="-25000" dirty="0" smtClean="0"/>
              <a:t>1</a:t>
            </a:r>
            <a:r>
              <a:rPr lang="fr-FR" sz="2000" dirty="0" smtClean="0"/>
              <a:t> =5 </a:t>
            </a:r>
            <a:r>
              <a:rPr lang="fr-FR" sz="2000" dirty="0" smtClean="0">
                <a:sym typeface="Symbol"/>
              </a:rPr>
              <a:t> </a:t>
            </a:r>
            <a:r>
              <a:rPr lang="fr-FR" sz="2000" dirty="0" smtClean="0"/>
              <a:t>;    R</a:t>
            </a:r>
            <a:r>
              <a:rPr lang="fr-FR" sz="2000" baseline="-25000" dirty="0" smtClean="0"/>
              <a:t>2</a:t>
            </a:r>
            <a:r>
              <a:rPr lang="fr-FR" sz="2000" dirty="0" smtClean="0"/>
              <a:t> =3 </a:t>
            </a:r>
            <a:r>
              <a:rPr lang="fr-FR" sz="2000" dirty="0" smtClean="0">
                <a:sym typeface="Symbol"/>
              </a:rPr>
              <a:t> </a:t>
            </a:r>
            <a:r>
              <a:rPr lang="fr-FR" sz="2000" dirty="0" smtClean="0"/>
              <a:t>;  R</a:t>
            </a:r>
            <a:r>
              <a:rPr lang="fr-FR" sz="2000" baseline="-25000" dirty="0" smtClean="0"/>
              <a:t>3</a:t>
            </a:r>
            <a:r>
              <a:rPr lang="fr-FR" sz="2000" dirty="0" smtClean="0"/>
              <a:t> =4</a:t>
            </a:r>
            <a:r>
              <a:rPr lang="fr-FR" sz="2000" dirty="0" smtClean="0">
                <a:sym typeface="Symbol"/>
              </a:rPr>
              <a:t> </a:t>
            </a:r>
            <a:r>
              <a:rPr lang="fr-FR" sz="2000" dirty="0" smtClean="0"/>
              <a:t>; </a:t>
            </a:r>
            <a:br>
              <a:rPr lang="fr-FR" sz="2000" dirty="0" smtClean="0"/>
            </a:br>
            <a:r>
              <a:rPr lang="fr-FR" sz="2000" dirty="0" smtClean="0"/>
              <a:t>R</a:t>
            </a:r>
            <a:r>
              <a:rPr lang="fr-FR" sz="2000" baseline="-25000" dirty="0" smtClean="0"/>
              <a:t>4</a:t>
            </a:r>
            <a:r>
              <a:rPr lang="fr-FR" sz="2000" dirty="0" smtClean="0"/>
              <a:t> =3 </a:t>
            </a:r>
            <a:r>
              <a:rPr lang="fr-FR" sz="2000" dirty="0" smtClean="0">
                <a:sym typeface="Symbol"/>
              </a:rPr>
              <a:t></a:t>
            </a:r>
            <a:r>
              <a:rPr lang="fr-FR" sz="2000" dirty="0" smtClean="0"/>
              <a:t>; R</a:t>
            </a:r>
            <a:r>
              <a:rPr lang="fr-FR" sz="2000" baseline="-25000" dirty="0" smtClean="0"/>
              <a:t>5</a:t>
            </a:r>
            <a:r>
              <a:rPr lang="fr-FR" sz="2000" dirty="0" smtClean="0"/>
              <a:t> =5</a:t>
            </a:r>
            <a:r>
              <a:rPr lang="fr-FR" sz="2000" dirty="0" smtClean="0">
                <a:sym typeface="Symbol"/>
              </a:rPr>
              <a:t></a:t>
            </a:r>
            <a:r>
              <a:rPr lang="fr-FR" sz="2000" dirty="0" smtClean="0"/>
              <a:t>;   R</a:t>
            </a:r>
            <a:r>
              <a:rPr lang="fr-FR" sz="2000" baseline="-25000" dirty="0" smtClean="0"/>
              <a:t>6</a:t>
            </a:r>
            <a:r>
              <a:rPr lang="fr-FR" sz="2000" dirty="0" smtClean="0"/>
              <a:t> =2 </a:t>
            </a:r>
            <a:r>
              <a:rPr lang="fr-FR" sz="2000" dirty="0" smtClean="0">
                <a:sym typeface="Symbol"/>
              </a:rPr>
              <a:t> </a:t>
            </a:r>
            <a:r>
              <a:rPr lang="fr-FR" sz="2000" dirty="0" smtClean="0"/>
              <a:t>;   R</a:t>
            </a:r>
            <a:r>
              <a:rPr lang="fr-FR" sz="2000" baseline="-25000" dirty="0" smtClean="0"/>
              <a:t>7</a:t>
            </a:r>
            <a:r>
              <a:rPr lang="fr-FR" sz="2000" dirty="0" smtClean="0"/>
              <a:t> =1 </a:t>
            </a:r>
            <a:r>
              <a:rPr lang="fr-FR" sz="2000" dirty="0" smtClean="0">
                <a:sym typeface="Symbol"/>
              </a:rPr>
              <a:t></a:t>
            </a:r>
            <a:r>
              <a:rPr lang="fr-FR" sz="2000" dirty="0" smtClean="0"/>
              <a:t>; </a:t>
            </a:r>
            <a:endParaRPr lang="fr-FR" sz="2000" dirty="0"/>
          </a:p>
        </p:txBody>
      </p:sp>
      <p:grpSp>
        <p:nvGrpSpPr>
          <p:cNvPr id="80" name="Groupe 79"/>
          <p:cNvGrpSpPr/>
          <p:nvPr/>
        </p:nvGrpSpPr>
        <p:grpSpPr>
          <a:xfrm>
            <a:off x="395536" y="1933148"/>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79" name="Ellipse 78"/>
          <p:cNvSpPr/>
          <p:nvPr/>
        </p:nvSpPr>
        <p:spPr>
          <a:xfrm flipH="1">
            <a:off x="4898924" y="229487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p:cNvSpPr/>
          <p:nvPr/>
        </p:nvSpPr>
        <p:spPr>
          <a:xfrm flipH="1">
            <a:off x="2882211" y="2314130"/>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space réservé du contenu 2"/>
          <p:cNvSpPr txBox="1">
            <a:spLocks/>
          </p:cNvSpPr>
          <p:nvPr/>
        </p:nvSpPr>
        <p:spPr>
          <a:xfrm>
            <a:off x="1590470" y="5676018"/>
            <a:ext cx="2385685" cy="1137358"/>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Maille A: </a:t>
            </a:r>
          </a:p>
        </p:txBody>
      </p:sp>
      <p:sp>
        <p:nvSpPr>
          <p:cNvPr id="90" name="Espace réservé du contenu 2"/>
          <p:cNvSpPr txBox="1">
            <a:spLocks/>
          </p:cNvSpPr>
          <p:nvPr/>
        </p:nvSpPr>
        <p:spPr>
          <a:xfrm>
            <a:off x="5354667" y="5640957"/>
            <a:ext cx="2385685" cy="1172419"/>
          </a:xfrm>
          <a:prstGeom prst="rect">
            <a:avLst/>
          </a:prstGeom>
          <a:solidFill>
            <a:srgbClr val="00B0F0"/>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Maille B: </a:t>
            </a:r>
          </a:p>
        </p:txBody>
      </p:sp>
      <p:sp>
        <p:nvSpPr>
          <p:cNvPr id="93" name="Espace réservé du contenu 2"/>
          <p:cNvSpPr txBox="1">
            <a:spLocks/>
          </p:cNvSpPr>
          <p:nvPr/>
        </p:nvSpPr>
        <p:spPr>
          <a:xfrm>
            <a:off x="826075" y="4941168"/>
            <a:ext cx="7778373" cy="676691"/>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On écrit la loi des mailles en prenant deux mailles où apparaissent les tensions recherchées</a:t>
            </a:r>
            <a:endParaRPr lang="fr-FR" sz="2000" dirty="0"/>
          </a:p>
        </p:txBody>
      </p:sp>
      <p:sp>
        <p:nvSpPr>
          <p:cNvPr id="82" name="Forme libre 81"/>
          <p:cNvSpPr/>
          <p:nvPr/>
        </p:nvSpPr>
        <p:spPr>
          <a:xfrm>
            <a:off x="1448096" y="2282571"/>
            <a:ext cx="1466608"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3FB0F">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a:off x="1913030" y="2063722"/>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3FB0F">
                <a:alpha val="7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2914703" y="2280508"/>
            <a:ext cx="2038221"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0B0F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Forme libre 86"/>
          <p:cNvSpPr/>
          <p:nvPr/>
        </p:nvSpPr>
        <p:spPr>
          <a:xfrm>
            <a:off x="4367507" y="2060848"/>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0B0F0">
                <a:alpha val="7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Espace réservé du contenu 2"/>
          <p:cNvSpPr txBox="1">
            <a:spLocks/>
          </p:cNvSpPr>
          <p:nvPr/>
        </p:nvSpPr>
        <p:spPr>
          <a:xfrm>
            <a:off x="1590470" y="6054110"/>
            <a:ext cx="2385685" cy="759266"/>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G0</a:t>
            </a:r>
            <a:r>
              <a:rPr lang="fr-FR" sz="2000" dirty="0" smtClean="0"/>
              <a:t>-U</a:t>
            </a:r>
            <a:r>
              <a:rPr lang="fr-FR" sz="2000" baseline="-25000" dirty="0" smtClean="0"/>
              <a:t>1</a:t>
            </a:r>
            <a:r>
              <a:rPr lang="fr-FR" sz="2000" dirty="0" smtClean="0"/>
              <a:t>–U</a:t>
            </a:r>
            <a:r>
              <a:rPr lang="fr-FR" sz="2000" baseline="-25000" dirty="0" smtClean="0"/>
              <a:t>G1</a:t>
            </a:r>
            <a:r>
              <a:rPr lang="fr-FR" sz="2000" dirty="0" smtClean="0"/>
              <a:t>=0V</a:t>
            </a:r>
          </a:p>
          <a:p>
            <a:pPr marL="0" indent="0">
              <a:buNone/>
            </a:pPr>
            <a:r>
              <a:rPr lang="fr-FR" sz="2000" dirty="0" smtClean="0"/>
              <a:t>U</a:t>
            </a:r>
            <a:r>
              <a:rPr lang="fr-FR" sz="2000" baseline="-25000" dirty="0" smtClean="0"/>
              <a:t>G0</a:t>
            </a:r>
            <a:r>
              <a:rPr lang="fr-FR" sz="2000" dirty="0" smtClean="0"/>
              <a:t>=</a:t>
            </a:r>
            <a:endParaRPr lang="fr-FR" sz="2000" dirty="0"/>
          </a:p>
        </p:txBody>
      </p:sp>
      <p:sp>
        <p:nvSpPr>
          <p:cNvPr id="91" name="Espace réservé du contenu 2"/>
          <p:cNvSpPr txBox="1">
            <a:spLocks/>
          </p:cNvSpPr>
          <p:nvPr/>
        </p:nvSpPr>
        <p:spPr>
          <a:xfrm>
            <a:off x="2380863" y="6401619"/>
            <a:ext cx="1595292" cy="411757"/>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1</a:t>
            </a:r>
            <a:r>
              <a:rPr lang="fr-FR" sz="2000" dirty="0" smtClean="0"/>
              <a:t>+U</a:t>
            </a:r>
            <a:r>
              <a:rPr lang="fr-FR" sz="2000" baseline="-25000" dirty="0" smtClean="0"/>
              <a:t>G1</a:t>
            </a:r>
            <a:endParaRPr lang="fr-FR" sz="2000" dirty="0" smtClean="0"/>
          </a:p>
        </p:txBody>
      </p:sp>
      <p:sp>
        <p:nvSpPr>
          <p:cNvPr id="94" name="Espace réservé du contenu 2"/>
          <p:cNvSpPr txBox="1">
            <a:spLocks/>
          </p:cNvSpPr>
          <p:nvPr/>
        </p:nvSpPr>
        <p:spPr>
          <a:xfrm>
            <a:off x="5354667" y="6020185"/>
            <a:ext cx="2385685" cy="793191"/>
          </a:xfrm>
          <a:prstGeom prst="rect">
            <a:avLst/>
          </a:prstGeom>
          <a:solidFill>
            <a:srgbClr val="00B0F0"/>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2000" dirty="0" smtClean="0"/>
              <a:t>-U</a:t>
            </a:r>
            <a:r>
              <a:rPr lang="fr-FR" sz="2000" baseline="-25000" dirty="0" smtClean="0"/>
              <a:t>2</a:t>
            </a:r>
            <a:r>
              <a:rPr lang="fr-FR" sz="2000" dirty="0" smtClean="0"/>
              <a:t>–U</a:t>
            </a:r>
            <a:r>
              <a:rPr lang="fr-FR" sz="2000" baseline="-25000" dirty="0" smtClean="0"/>
              <a:t>3</a:t>
            </a:r>
            <a:r>
              <a:rPr lang="fr-FR" sz="2000" dirty="0" smtClean="0"/>
              <a:t>=0V</a:t>
            </a:r>
          </a:p>
          <a:p>
            <a:pPr marL="0" indent="0">
              <a:buNone/>
            </a:pPr>
            <a:r>
              <a:rPr lang="fr-FR" sz="2000" dirty="0" smtClean="0"/>
              <a:t>U</a:t>
            </a:r>
            <a:r>
              <a:rPr lang="fr-FR" sz="2000" baseline="-25000" dirty="0" smtClean="0"/>
              <a:t>G1</a:t>
            </a:r>
            <a:r>
              <a:rPr lang="fr-FR" sz="2000" dirty="0" smtClean="0"/>
              <a:t>=</a:t>
            </a:r>
            <a:endParaRPr lang="fr-FR" sz="2000" dirty="0"/>
          </a:p>
        </p:txBody>
      </p:sp>
      <p:sp>
        <p:nvSpPr>
          <p:cNvPr id="92" name="Espace réservé du contenu 2"/>
          <p:cNvSpPr txBox="1">
            <a:spLocks/>
          </p:cNvSpPr>
          <p:nvPr/>
        </p:nvSpPr>
        <p:spPr>
          <a:xfrm>
            <a:off x="6156176" y="6388713"/>
            <a:ext cx="1584176" cy="424663"/>
          </a:xfrm>
          <a:prstGeom prst="rect">
            <a:avLst/>
          </a:prstGeom>
          <a:solidFill>
            <a:srgbClr val="00B0F0"/>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2</a:t>
            </a:r>
            <a:r>
              <a:rPr lang="fr-FR" sz="2000" dirty="0" smtClean="0"/>
              <a:t>+U</a:t>
            </a:r>
            <a:r>
              <a:rPr lang="fr-FR" sz="2000" baseline="-25000" dirty="0" smtClean="0"/>
              <a:t>3</a:t>
            </a:r>
            <a:endParaRPr lang="fr-FR" sz="2000" dirty="0"/>
          </a:p>
        </p:txBody>
      </p:sp>
    </p:spTree>
    <p:extLst>
      <p:ext uri="{BB962C8B-B14F-4D97-AF65-F5344CB8AC3E}">
        <p14:creationId xmlns:p14="http://schemas.microsoft.com/office/powerpoint/2010/main" val="1135994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400"/>
                            </p:stCondLst>
                            <p:childTnLst>
                              <p:par>
                                <p:cTn id="9" presetID="10" presetClass="entr" presetSubtype="0" fill="hold" grpId="0" nodeType="afterEffect">
                                  <p:stCondLst>
                                    <p:cond delay="75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6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465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8100"/>
                            </p:stCondLst>
                            <p:childTnLst>
                              <p:par>
                                <p:cTn id="21" presetID="22" presetClass="entr" presetSubtype="8" fill="hold" nodeType="afterEffect">
                                  <p:stCondLst>
                                    <p:cond delay="0"/>
                                  </p:stCondLst>
                                  <p:childTnLst>
                                    <p:set>
                                      <p:cBhvr>
                                        <p:cTn id="22" dur="1" fill="hold">
                                          <p:stCondLst>
                                            <p:cond delay="0"/>
                                          </p:stCondLst>
                                        </p:cTn>
                                        <p:tgtEl>
                                          <p:spTgt spid="80"/>
                                        </p:tgtEl>
                                        <p:attrNameLst>
                                          <p:attrName>style.visibility</p:attrName>
                                        </p:attrNameLst>
                                      </p:cBhvr>
                                      <p:to>
                                        <p:strVal val="visible"/>
                                      </p:to>
                                    </p:set>
                                    <p:animEffect transition="in" filter="wipe(left)">
                                      <p:cBhvr>
                                        <p:cTn id="23" dur="500"/>
                                        <p:tgtEl>
                                          <p:spTgt spid="8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9"/>
                                        </p:tgtEl>
                                        <p:attrNameLst>
                                          <p:attrName>style.visibility</p:attrName>
                                        </p:attrNameLst>
                                      </p:cBhvr>
                                      <p:to>
                                        <p:strVal val="visible"/>
                                      </p:to>
                                    </p:set>
                                    <p:animEffect transition="in" filter="fade">
                                      <p:cBhvr>
                                        <p:cTn id="26" dur="500"/>
                                        <p:tgtEl>
                                          <p:spTgt spid="7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3"/>
                                        </p:tgtEl>
                                        <p:attrNameLst>
                                          <p:attrName>style.visibility</p:attrName>
                                        </p:attrNameLst>
                                      </p:cBhvr>
                                      <p:to>
                                        <p:strVal val="visible"/>
                                      </p:to>
                                    </p:set>
                                    <p:animEffect transition="in" filter="fade">
                                      <p:cBhvr>
                                        <p:cTn id="29" dur="500"/>
                                        <p:tgtEl>
                                          <p:spTgt spid="8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iterate type="wd">
                                    <p:tmPct val="10000"/>
                                  </p:iterate>
                                  <p:childTnLst>
                                    <p:set>
                                      <p:cBhvr>
                                        <p:cTn id="33" dur="1" fill="hold">
                                          <p:stCondLst>
                                            <p:cond delay="0"/>
                                          </p:stCondLst>
                                        </p:cTn>
                                        <p:tgtEl>
                                          <p:spTgt spid="93"/>
                                        </p:tgtEl>
                                        <p:attrNameLst>
                                          <p:attrName>style.visibility</p:attrName>
                                        </p:attrNameLst>
                                      </p:cBhvr>
                                      <p:to>
                                        <p:strVal val="visible"/>
                                      </p:to>
                                    </p:set>
                                    <p:animEffect transition="in" filter="fade">
                                      <p:cBhvr>
                                        <p:cTn id="34" dur="500"/>
                                        <p:tgtEl>
                                          <p:spTgt spid="93"/>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82"/>
                                        </p:tgtEl>
                                        <p:attrNameLst>
                                          <p:attrName>style.visibility</p:attrName>
                                        </p:attrNameLst>
                                      </p:cBhvr>
                                      <p:to>
                                        <p:strVal val="visible"/>
                                      </p:to>
                                    </p:set>
                                    <p:animEffect transition="in" filter="wheel(1)">
                                      <p:cBhvr>
                                        <p:cTn id="39" dur="2000"/>
                                        <p:tgtEl>
                                          <p:spTgt spid="82"/>
                                        </p:tgtEl>
                                      </p:cBhvr>
                                    </p:animEffect>
                                  </p:childTnLst>
                                </p:cTn>
                              </p:par>
                            </p:childTnLst>
                          </p:cTn>
                        </p:par>
                        <p:par>
                          <p:cTn id="40" fill="hold">
                            <p:stCondLst>
                              <p:cond delay="2000"/>
                            </p:stCondLst>
                            <p:childTnLst>
                              <p:par>
                                <p:cTn id="41" presetID="21" presetClass="entr" presetSubtype="1" fill="hold" grpId="0" nodeType="afterEffect">
                                  <p:stCondLst>
                                    <p:cond delay="0"/>
                                  </p:stCondLst>
                                  <p:childTnLst>
                                    <p:set>
                                      <p:cBhvr>
                                        <p:cTn id="42" dur="1" fill="hold">
                                          <p:stCondLst>
                                            <p:cond delay="0"/>
                                          </p:stCondLst>
                                        </p:cTn>
                                        <p:tgtEl>
                                          <p:spTgt spid="85"/>
                                        </p:tgtEl>
                                        <p:attrNameLst>
                                          <p:attrName>style.visibility</p:attrName>
                                        </p:attrNameLst>
                                      </p:cBhvr>
                                      <p:to>
                                        <p:strVal val="visible"/>
                                      </p:to>
                                    </p:set>
                                    <p:animEffect transition="in" filter="wheel(1)">
                                      <p:cBhvr>
                                        <p:cTn id="43" dur="2000"/>
                                        <p:tgtEl>
                                          <p:spTgt spid="85"/>
                                        </p:tgtEl>
                                      </p:cBhvr>
                                    </p:animEffect>
                                  </p:childTnLst>
                                </p:cTn>
                              </p:par>
                            </p:childTnLst>
                          </p:cTn>
                        </p:par>
                        <p:par>
                          <p:cTn id="44" fill="hold">
                            <p:stCondLst>
                              <p:cond delay="4000"/>
                            </p:stCondLst>
                            <p:childTnLst>
                              <p:par>
                                <p:cTn id="45" presetID="10" presetClass="entr" presetSubtype="0" fill="hold" grpId="0" nodeType="afterEffect">
                                  <p:stCondLst>
                                    <p:cond delay="750"/>
                                  </p:stCondLst>
                                  <p:iterate type="wd">
                                    <p:tmPct val="10000"/>
                                  </p:iterate>
                                  <p:childTnLst>
                                    <p:set>
                                      <p:cBhvr>
                                        <p:cTn id="46" dur="1" fill="hold">
                                          <p:stCondLst>
                                            <p:cond delay="0"/>
                                          </p:stCondLst>
                                        </p:cTn>
                                        <p:tgtEl>
                                          <p:spTgt spid="89"/>
                                        </p:tgtEl>
                                        <p:attrNameLst>
                                          <p:attrName>style.visibility</p:attrName>
                                        </p:attrNameLst>
                                      </p:cBhvr>
                                      <p:to>
                                        <p:strVal val="visible"/>
                                      </p:to>
                                    </p:set>
                                    <p:animEffect transition="in" filter="fade">
                                      <p:cBhvr>
                                        <p:cTn id="47" dur="500"/>
                                        <p:tgtEl>
                                          <p:spTgt spid="8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iterate type="wd">
                                    <p:tmPct val="10000"/>
                                  </p:iterate>
                                  <p:childTnLst>
                                    <p:set>
                                      <p:cBhvr>
                                        <p:cTn id="51" dur="1" fill="hold">
                                          <p:stCondLst>
                                            <p:cond delay="0"/>
                                          </p:stCondLst>
                                        </p:cTn>
                                        <p:tgtEl>
                                          <p:spTgt spid="88"/>
                                        </p:tgtEl>
                                        <p:attrNameLst>
                                          <p:attrName>style.visibility</p:attrName>
                                        </p:attrNameLst>
                                      </p:cBhvr>
                                      <p:to>
                                        <p:strVal val="visible"/>
                                      </p:to>
                                    </p:set>
                                    <p:animEffect transition="in" filter="fade">
                                      <p:cBhvr>
                                        <p:cTn id="52" dur="500"/>
                                        <p:tgtEl>
                                          <p:spTgt spid="8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91"/>
                                        </p:tgtEl>
                                        <p:attrNameLst>
                                          <p:attrName>style.visibility</p:attrName>
                                        </p:attrNameLst>
                                      </p:cBhvr>
                                      <p:to>
                                        <p:strVal val="visible"/>
                                      </p:to>
                                    </p:set>
                                    <p:animEffect transition="in" filter="fade">
                                      <p:cBhvr>
                                        <p:cTn id="57" dur="500"/>
                                        <p:tgtEl>
                                          <p:spTgt spid="91"/>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grpId="0" nodeType="clickEffect">
                                  <p:stCondLst>
                                    <p:cond delay="0"/>
                                  </p:stCondLst>
                                  <p:childTnLst>
                                    <p:set>
                                      <p:cBhvr>
                                        <p:cTn id="61" dur="1" fill="hold">
                                          <p:stCondLst>
                                            <p:cond delay="0"/>
                                          </p:stCondLst>
                                        </p:cTn>
                                        <p:tgtEl>
                                          <p:spTgt spid="87"/>
                                        </p:tgtEl>
                                        <p:attrNameLst>
                                          <p:attrName>style.visibility</p:attrName>
                                        </p:attrNameLst>
                                      </p:cBhvr>
                                      <p:to>
                                        <p:strVal val="visible"/>
                                      </p:to>
                                    </p:set>
                                    <p:animEffect transition="in" filter="wheel(1)">
                                      <p:cBhvr>
                                        <p:cTn id="62" dur="2000"/>
                                        <p:tgtEl>
                                          <p:spTgt spid="87"/>
                                        </p:tgtEl>
                                      </p:cBhvr>
                                    </p:animEffect>
                                  </p:childTnLst>
                                </p:cTn>
                              </p:par>
                            </p:childTnLst>
                          </p:cTn>
                        </p:par>
                        <p:par>
                          <p:cTn id="63" fill="hold">
                            <p:stCondLst>
                              <p:cond delay="2000"/>
                            </p:stCondLst>
                            <p:childTnLst>
                              <p:par>
                                <p:cTn id="64" presetID="21" presetClass="entr" presetSubtype="1" fill="hold" grpId="0" nodeType="afterEffect">
                                  <p:stCondLst>
                                    <p:cond delay="0"/>
                                  </p:stCondLst>
                                  <p:childTnLst>
                                    <p:set>
                                      <p:cBhvr>
                                        <p:cTn id="65" dur="1" fill="hold">
                                          <p:stCondLst>
                                            <p:cond delay="0"/>
                                          </p:stCondLst>
                                        </p:cTn>
                                        <p:tgtEl>
                                          <p:spTgt spid="86"/>
                                        </p:tgtEl>
                                        <p:attrNameLst>
                                          <p:attrName>style.visibility</p:attrName>
                                        </p:attrNameLst>
                                      </p:cBhvr>
                                      <p:to>
                                        <p:strVal val="visible"/>
                                      </p:to>
                                    </p:set>
                                    <p:animEffect transition="in" filter="wheel(1)">
                                      <p:cBhvr>
                                        <p:cTn id="66" dur="2000"/>
                                        <p:tgtEl>
                                          <p:spTgt spid="86"/>
                                        </p:tgtEl>
                                      </p:cBhvr>
                                    </p:animEffect>
                                  </p:childTnLst>
                                </p:cTn>
                              </p:par>
                            </p:childTnLst>
                          </p:cTn>
                        </p:par>
                        <p:par>
                          <p:cTn id="67" fill="hold">
                            <p:stCondLst>
                              <p:cond delay="4000"/>
                            </p:stCondLst>
                            <p:childTnLst>
                              <p:par>
                                <p:cTn id="68" presetID="10" presetClass="entr" presetSubtype="0" fill="hold" grpId="0" nodeType="afterEffect">
                                  <p:stCondLst>
                                    <p:cond delay="0"/>
                                  </p:stCondLst>
                                  <p:iterate type="wd">
                                    <p:tmPct val="10000"/>
                                  </p:iterate>
                                  <p:childTnLst>
                                    <p:set>
                                      <p:cBhvr>
                                        <p:cTn id="69" dur="1" fill="hold">
                                          <p:stCondLst>
                                            <p:cond delay="0"/>
                                          </p:stCondLst>
                                        </p:cTn>
                                        <p:tgtEl>
                                          <p:spTgt spid="90"/>
                                        </p:tgtEl>
                                        <p:attrNameLst>
                                          <p:attrName>style.visibility</p:attrName>
                                        </p:attrNameLst>
                                      </p:cBhvr>
                                      <p:to>
                                        <p:strVal val="visible"/>
                                      </p:to>
                                    </p:set>
                                    <p:animEffect transition="in" filter="fade">
                                      <p:cBhvr>
                                        <p:cTn id="70" dur="500"/>
                                        <p:tgtEl>
                                          <p:spTgt spid="90"/>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iterate type="wd">
                                    <p:tmPct val="10000"/>
                                  </p:iterate>
                                  <p:childTnLst>
                                    <p:set>
                                      <p:cBhvr>
                                        <p:cTn id="74" dur="1" fill="hold">
                                          <p:stCondLst>
                                            <p:cond delay="0"/>
                                          </p:stCondLst>
                                        </p:cTn>
                                        <p:tgtEl>
                                          <p:spTgt spid="94"/>
                                        </p:tgtEl>
                                        <p:attrNameLst>
                                          <p:attrName>style.visibility</p:attrName>
                                        </p:attrNameLst>
                                      </p:cBhvr>
                                      <p:to>
                                        <p:strVal val="visible"/>
                                      </p:to>
                                    </p:set>
                                    <p:animEffect transition="in" filter="fade">
                                      <p:cBhvr>
                                        <p:cTn id="75" dur="500"/>
                                        <p:tgtEl>
                                          <p:spTgt spid="9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92"/>
                                        </p:tgtEl>
                                        <p:attrNameLst>
                                          <p:attrName>style.visibility</p:attrName>
                                        </p:attrNameLst>
                                      </p:cBhvr>
                                      <p:to>
                                        <p:strVal val="visible"/>
                                      </p:to>
                                    </p:set>
                                    <p:animEffect transition="in" filter="fade">
                                      <p:cBhvr>
                                        <p:cTn id="80"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79" grpId="0" animBg="1"/>
      <p:bldP spid="83" grpId="0" animBg="1"/>
      <p:bldP spid="89" grpId="0" animBg="1"/>
      <p:bldP spid="90" grpId="0" animBg="1"/>
      <p:bldP spid="93" grpId="0" animBg="1"/>
      <p:bldP spid="82" grpId="0" animBg="1"/>
      <p:bldP spid="85" grpId="0" animBg="1"/>
      <p:bldP spid="86" grpId="0" animBg="1"/>
      <p:bldP spid="87" grpId="0" animBg="1"/>
      <p:bldP spid="88" grpId="0" animBg="1"/>
      <p:bldP spid="91" grpId="0" animBg="1"/>
      <p:bldP spid="94" grpId="0" animBg="1"/>
      <p:bldP spid="9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7384"/>
            <a:ext cx="9324528" cy="720080"/>
          </a:xfrm>
        </p:spPr>
        <p:txBody>
          <a:bodyPr>
            <a:normAutofit fontScale="90000"/>
          </a:bodyPr>
          <a:lstStyle/>
          <a:p>
            <a:r>
              <a:rPr lang="fr-FR" dirty="0"/>
              <a:t>Calculs dans un circuit</a:t>
            </a:r>
          </a:p>
        </p:txBody>
      </p:sp>
      <p:sp>
        <p:nvSpPr>
          <p:cNvPr id="3" name="Espace réservé du contenu 2"/>
          <p:cNvSpPr>
            <a:spLocks noGrp="1"/>
          </p:cNvSpPr>
          <p:nvPr>
            <p:ph idx="1"/>
          </p:nvPr>
        </p:nvSpPr>
        <p:spPr>
          <a:xfrm>
            <a:off x="323528" y="764431"/>
            <a:ext cx="8720633" cy="1080393"/>
          </a:xfrm>
          <a:effectLst>
            <a:outerShdw blurRad="50800" dist="38100" dir="2700000" algn="tl" rotWithShape="0">
              <a:schemeClr val="bg1">
                <a:alpha val="40000"/>
              </a:schemeClr>
            </a:outerShdw>
          </a:effectLst>
        </p:spPr>
        <p:txBody>
          <a:bodyPr lIns="0" rIns="0">
            <a:noAutofit/>
          </a:bodyPr>
          <a:lstStyle/>
          <a:p>
            <a:pPr marL="0" indent="0" algn="ctr">
              <a:buNone/>
            </a:pPr>
            <a:r>
              <a:rPr lang="fr-FR" sz="1800" dirty="0" smtClean="0">
                <a:effectLst/>
              </a:rPr>
              <a:t>En utilisant les différents « outils » vus précédemment  trouvez </a:t>
            </a:r>
            <a:r>
              <a:rPr lang="fr-FR" sz="1800" dirty="0" smtClean="0"/>
              <a:t>U</a:t>
            </a:r>
            <a:r>
              <a:rPr lang="fr-FR" sz="1800" baseline="-25000" dirty="0" smtClean="0"/>
              <a:t>G0 </a:t>
            </a:r>
            <a:r>
              <a:rPr lang="fr-FR" sz="1800" dirty="0" smtClean="0"/>
              <a:t> et  U</a:t>
            </a:r>
            <a:r>
              <a:rPr lang="fr-FR" sz="1800" baseline="-25000" dirty="0" smtClean="0"/>
              <a:t>G1 </a:t>
            </a:r>
            <a:r>
              <a:rPr lang="fr-FR" sz="1800" dirty="0" smtClean="0"/>
              <a:t> en connaissant:</a:t>
            </a:r>
            <a:endParaRPr lang="fr-FR" sz="1800" dirty="0" smtClean="0">
              <a:effectLst/>
            </a:endParaRPr>
          </a:p>
          <a:p>
            <a:pPr marL="0" indent="0" algn="ctr">
              <a:buNone/>
            </a:pPr>
            <a:r>
              <a:rPr lang="fr-FR" sz="1800" dirty="0"/>
              <a:t>I</a:t>
            </a:r>
            <a:r>
              <a:rPr lang="fr-FR" sz="1800" baseline="-25000" dirty="0"/>
              <a:t>0</a:t>
            </a:r>
            <a:r>
              <a:rPr lang="fr-FR" sz="1800" dirty="0"/>
              <a:t> =0,75 A ;   I</a:t>
            </a:r>
            <a:r>
              <a:rPr lang="fr-FR" sz="1800" baseline="-25000" dirty="0"/>
              <a:t>1</a:t>
            </a:r>
            <a:r>
              <a:rPr lang="fr-FR" sz="1800" dirty="0"/>
              <a:t> =1,25 A ;   R</a:t>
            </a:r>
            <a:r>
              <a:rPr lang="fr-FR" sz="1800" baseline="-25000" dirty="0"/>
              <a:t>1</a:t>
            </a:r>
            <a:r>
              <a:rPr lang="fr-FR" sz="1800" dirty="0"/>
              <a:t> =5 </a:t>
            </a:r>
            <a:r>
              <a:rPr lang="fr-FR" sz="1800" dirty="0">
                <a:sym typeface="Symbol"/>
              </a:rPr>
              <a:t> </a:t>
            </a:r>
            <a:r>
              <a:rPr lang="fr-FR" sz="1800" dirty="0"/>
              <a:t>;    R</a:t>
            </a:r>
            <a:r>
              <a:rPr lang="fr-FR" sz="1800" baseline="-25000" dirty="0"/>
              <a:t>2</a:t>
            </a:r>
            <a:r>
              <a:rPr lang="fr-FR" sz="1800" dirty="0"/>
              <a:t> =3 </a:t>
            </a:r>
            <a:r>
              <a:rPr lang="fr-FR" sz="1800" dirty="0">
                <a:sym typeface="Symbol"/>
              </a:rPr>
              <a:t> </a:t>
            </a:r>
            <a:r>
              <a:rPr lang="fr-FR" sz="1800" dirty="0"/>
              <a:t>;  R</a:t>
            </a:r>
            <a:r>
              <a:rPr lang="fr-FR" sz="1800" baseline="-25000" dirty="0"/>
              <a:t>3</a:t>
            </a:r>
            <a:r>
              <a:rPr lang="fr-FR" sz="1800" dirty="0"/>
              <a:t> =4</a:t>
            </a:r>
            <a:r>
              <a:rPr lang="fr-FR" sz="1800" dirty="0">
                <a:sym typeface="Symbol"/>
              </a:rPr>
              <a:t> </a:t>
            </a:r>
            <a:r>
              <a:rPr lang="fr-FR" sz="1800" dirty="0"/>
              <a:t>; R</a:t>
            </a:r>
            <a:r>
              <a:rPr lang="fr-FR" sz="1800" baseline="-25000" dirty="0"/>
              <a:t>4</a:t>
            </a:r>
            <a:r>
              <a:rPr lang="fr-FR" sz="1800" dirty="0"/>
              <a:t> =3 </a:t>
            </a:r>
            <a:r>
              <a:rPr lang="fr-FR" sz="1800" dirty="0">
                <a:sym typeface="Symbol"/>
              </a:rPr>
              <a:t></a:t>
            </a:r>
            <a:r>
              <a:rPr lang="fr-FR" sz="1800" dirty="0"/>
              <a:t>; R</a:t>
            </a:r>
            <a:r>
              <a:rPr lang="fr-FR" sz="1800" baseline="-25000" dirty="0"/>
              <a:t>5</a:t>
            </a:r>
            <a:r>
              <a:rPr lang="fr-FR" sz="1800" dirty="0"/>
              <a:t> =5</a:t>
            </a:r>
            <a:r>
              <a:rPr lang="fr-FR" sz="1800" dirty="0">
                <a:sym typeface="Symbol"/>
              </a:rPr>
              <a:t></a:t>
            </a:r>
            <a:r>
              <a:rPr lang="fr-FR" sz="1800" dirty="0"/>
              <a:t>;   R</a:t>
            </a:r>
            <a:r>
              <a:rPr lang="fr-FR" sz="1800" baseline="-25000" dirty="0"/>
              <a:t>6</a:t>
            </a:r>
            <a:r>
              <a:rPr lang="fr-FR" sz="1800" dirty="0"/>
              <a:t> =2 </a:t>
            </a:r>
            <a:r>
              <a:rPr lang="fr-FR" sz="1800" dirty="0">
                <a:sym typeface="Symbol"/>
              </a:rPr>
              <a:t> </a:t>
            </a:r>
            <a:r>
              <a:rPr lang="fr-FR" sz="1800" dirty="0"/>
              <a:t>;   R</a:t>
            </a:r>
            <a:r>
              <a:rPr lang="fr-FR" sz="1800" baseline="-25000" dirty="0"/>
              <a:t>7</a:t>
            </a:r>
            <a:r>
              <a:rPr lang="fr-FR" sz="1800" dirty="0"/>
              <a:t> =1 </a:t>
            </a:r>
            <a:r>
              <a:rPr lang="fr-FR" sz="1800" dirty="0">
                <a:sym typeface="Symbol"/>
              </a:rPr>
              <a:t></a:t>
            </a:r>
            <a:r>
              <a:rPr lang="fr-FR" sz="1800" dirty="0"/>
              <a:t>; </a:t>
            </a:r>
          </a:p>
          <a:p>
            <a:pPr marL="0" indent="0" algn="ctr">
              <a:buNone/>
            </a:pPr>
            <a:endParaRPr lang="fr-FR" sz="1800" dirty="0"/>
          </a:p>
          <a:p>
            <a:pPr marL="0" indent="0" algn="ctr">
              <a:buNone/>
            </a:pPr>
            <a:endParaRPr lang="fr-FR" sz="1800" dirty="0"/>
          </a:p>
        </p:txBody>
      </p:sp>
      <p:grpSp>
        <p:nvGrpSpPr>
          <p:cNvPr id="80" name="Groupe 79"/>
          <p:cNvGrpSpPr/>
          <p:nvPr/>
        </p:nvGrpSpPr>
        <p:grpSpPr>
          <a:xfrm>
            <a:off x="492037" y="1933148"/>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79" name="Ellipse 78"/>
          <p:cNvSpPr/>
          <p:nvPr/>
        </p:nvSpPr>
        <p:spPr>
          <a:xfrm flipH="1">
            <a:off x="4995425" y="229487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p:cNvSpPr/>
          <p:nvPr/>
        </p:nvSpPr>
        <p:spPr>
          <a:xfrm flipH="1">
            <a:off x="2978712" y="2314130"/>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space réservé du contenu 2"/>
          <p:cNvSpPr txBox="1">
            <a:spLocks/>
          </p:cNvSpPr>
          <p:nvPr/>
        </p:nvSpPr>
        <p:spPr>
          <a:xfrm>
            <a:off x="5616750" y="6028302"/>
            <a:ext cx="1586907" cy="383674"/>
          </a:xfrm>
          <a:prstGeom prst="rect">
            <a:avLst/>
          </a:prstGeom>
          <a:solidFill>
            <a:schemeClr val="bg2">
              <a:lumMod val="90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2</a:t>
            </a:r>
            <a:r>
              <a:rPr lang="fr-FR" sz="2000" dirty="0" smtClean="0"/>
              <a:t>=R</a:t>
            </a:r>
            <a:r>
              <a:rPr lang="fr-FR" sz="2000" baseline="-25000" dirty="0" smtClean="0"/>
              <a:t>2</a:t>
            </a:r>
            <a:r>
              <a:rPr lang="fr-FR" sz="2000" dirty="0" smtClean="0"/>
              <a:t>x I</a:t>
            </a:r>
            <a:r>
              <a:rPr lang="fr-FR" sz="2000" baseline="-25000" dirty="0" smtClean="0"/>
              <a:t>2</a:t>
            </a:r>
            <a:endParaRPr lang="fr-FR" sz="2000" dirty="0"/>
          </a:p>
        </p:txBody>
      </p:sp>
      <p:sp>
        <p:nvSpPr>
          <p:cNvPr id="90" name="Espace réservé du contenu 2"/>
          <p:cNvSpPr txBox="1">
            <a:spLocks/>
          </p:cNvSpPr>
          <p:nvPr/>
        </p:nvSpPr>
        <p:spPr>
          <a:xfrm>
            <a:off x="1259631" y="6241218"/>
            <a:ext cx="2095835" cy="424663"/>
          </a:xfrm>
          <a:prstGeom prst="rect">
            <a:avLst/>
          </a:prstGeom>
          <a:solidFill>
            <a:srgbClr val="00B0F0"/>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2000" dirty="0" smtClean="0"/>
              <a:t>=U</a:t>
            </a:r>
            <a:r>
              <a:rPr lang="fr-FR" sz="2000" baseline="-25000" dirty="0" smtClean="0"/>
              <a:t>2</a:t>
            </a:r>
            <a:r>
              <a:rPr lang="fr-FR" sz="2000" dirty="0" smtClean="0"/>
              <a:t>+U</a:t>
            </a:r>
            <a:r>
              <a:rPr lang="fr-FR" sz="2000" baseline="-25000" dirty="0" smtClean="0"/>
              <a:t>3</a:t>
            </a:r>
            <a:endParaRPr lang="fr-FR" sz="2000" dirty="0"/>
          </a:p>
        </p:txBody>
      </p:sp>
      <p:sp>
        <p:nvSpPr>
          <p:cNvPr id="94" name="Espace réservé du contenu 2"/>
          <p:cNvSpPr txBox="1">
            <a:spLocks/>
          </p:cNvSpPr>
          <p:nvPr/>
        </p:nvSpPr>
        <p:spPr>
          <a:xfrm>
            <a:off x="0" y="4875555"/>
            <a:ext cx="9143999" cy="1218120"/>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t>Dans la maille A et B les équations font apparaitre des tensions aux bornes de résistances qui ne sont pas  directement connues </a:t>
            </a:r>
            <a:r>
              <a:rPr lang="fr-FR" sz="1800" dirty="0"/>
              <a:t>: </a:t>
            </a:r>
            <a:r>
              <a:rPr lang="fr-FR" sz="1800" dirty="0" smtClean="0"/>
              <a:t/>
            </a:r>
            <a:br>
              <a:rPr lang="fr-FR" sz="1800" dirty="0" smtClean="0"/>
            </a:br>
            <a:r>
              <a:rPr lang="fr-FR" sz="1800" dirty="0" smtClean="0"/>
              <a:t>U</a:t>
            </a:r>
            <a:r>
              <a:rPr lang="fr-FR" sz="1800" baseline="-25000" dirty="0" smtClean="0"/>
              <a:t>1  </a:t>
            </a:r>
            <a:r>
              <a:rPr lang="fr-FR" sz="1800" dirty="0" smtClean="0"/>
              <a:t>; U</a:t>
            </a:r>
            <a:r>
              <a:rPr lang="fr-FR" sz="1800" baseline="-25000" dirty="0" smtClean="0"/>
              <a:t>2 </a:t>
            </a:r>
            <a:r>
              <a:rPr lang="fr-FR" sz="1800" dirty="0" smtClean="0"/>
              <a:t>; U</a:t>
            </a:r>
            <a:r>
              <a:rPr lang="fr-FR" sz="1800" baseline="-25000" dirty="0" smtClean="0"/>
              <a:t>3</a:t>
            </a:r>
            <a:r>
              <a:rPr lang="fr-FR" sz="1800" dirty="0" smtClean="0"/>
              <a:t> . On écrit les lois d’ohm. </a:t>
            </a:r>
            <a:endParaRPr lang="fr-FR" sz="1800" baseline="-25000" dirty="0" smtClean="0"/>
          </a:p>
          <a:p>
            <a:pPr marL="0" indent="0" algn="ctr">
              <a:buNone/>
            </a:pPr>
            <a:endParaRPr lang="fr-FR" sz="1800" dirty="0"/>
          </a:p>
        </p:txBody>
      </p:sp>
      <p:sp>
        <p:nvSpPr>
          <p:cNvPr id="82" name="Espace réservé du contenu 2"/>
          <p:cNvSpPr txBox="1">
            <a:spLocks/>
          </p:cNvSpPr>
          <p:nvPr/>
        </p:nvSpPr>
        <p:spPr>
          <a:xfrm>
            <a:off x="1259632" y="5805264"/>
            <a:ext cx="2068836" cy="435954"/>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G0</a:t>
            </a:r>
            <a:r>
              <a:rPr lang="fr-FR" sz="2000" dirty="0" smtClean="0"/>
              <a:t>=U</a:t>
            </a:r>
            <a:r>
              <a:rPr lang="fr-FR" sz="2000" baseline="-25000" dirty="0" smtClean="0"/>
              <a:t>1</a:t>
            </a:r>
            <a:r>
              <a:rPr lang="fr-FR" sz="2000" dirty="0" smtClean="0"/>
              <a:t>+U</a:t>
            </a:r>
            <a:r>
              <a:rPr lang="fr-FR" sz="2000" baseline="-25000" dirty="0" smtClean="0"/>
              <a:t>G1</a:t>
            </a:r>
            <a:endParaRPr lang="fr-FR" sz="2000" dirty="0"/>
          </a:p>
        </p:txBody>
      </p:sp>
      <p:sp>
        <p:nvSpPr>
          <p:cNvPr id="86" name="Espace réservé du contenu 2"/>
          <p:cNvSpPr txBox="1">
            <a:spLocks/>
          </p:cNvSpPr>
          <p:nvPr/>
        </p:nvSpPr>
        <p:spPr>
          <a:xfrm>
            <a:off x="7456318" y="6028302"/>
            <a:ext cx="1586907" cy="383674"/>
          </a:xfrm>
          <a:prstGeom prst="rect">
            <a:avLst/>
          </a:prstGeom>
          <a:solidFill>
            <a:schemeClr val="bg2">
              <a:lumMod val="90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3</a:t>
            </a:r>
            <a:r>
              <a:rPr lang="fr-FR" sz="2000" dirty="0" smtClean="0"/>
              <a:t>=R</a:t>
            </a:r>
            <a:r>
              <a:rPr lang="fr-FR" sz="2000" baseline="-25000" dirty="0" smtClean="0"/>
              <a:t>3</a:t>
            </a:r>
            <a:r>
              <a:rPr lang="fr-FR" sz="2000" dirty="0" smtClean="0"/>
              <a:t>x I</a:t>
            </a:r>
            <a:r>
              <a:rPr lang="fr-FR" sz="2000" baseline="-25000" dirty="0" smtClean="0"/>
              <a:t>3</a:t>
            </a:r>
            <a:endParaRPr lang="fr-FR" sz="2000" dirty="0"/>
          </a:p>
        </p:txBody>
      </p:sp>
      <p:sp>
        <p:nvSpPr>
          <p:cNvPr id="87" name="Espace réservé du contenu 2"/>
          <p:cNvSpPr txBox="1">
            <a:spLocks/>
          </p:cNvSpPr>
          <p:nvPr/>
        </p:nvSpPr>
        <p:spPr>
          <a:xfrm>
            <a:off x="3777181" y="6028302"/>
            <a:ext cx="1586907" cy="383674"/>
          </a:xfrm>
          <a:prstGeom prst="rect">
            <a:avLst/>
          </a:prstGeom>
          <a:solidFill>
            <a:schemeClr val="bg2">
              <a:lumMod val="90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1</a:t>
            </a:r>
            <a:r>
              <a:rPr lang="fr-FR" sz="2000" dirty="0" smtClean="0"/>
              <a:t>=R</a:t>
            </a:r>
            <a:r>
              <a:rPr lang="fr-FR" sz="2000" baseline="-25000" dirty="0" smtClean="0"/>
              <a:t>1</a:t>
            </a:r>
            <a:r>
              <a:rPr lang="fr-FR" sz="2000" dirty="0" smtClean="0"/>
              <a:t>x I</a:t>
            </a:r>
            <a:r>
              <a:rPr lang="fr-FR" sz="2000" baseline="-25000" dirty="0"/>
              <a:t>0</a:t>
            </a:r>
            <a:endParaRPr lang="fr-FR" sz="2000" dirty="0"/>
          </a:p>
        </p:txBody>
      </p:sp>
    </p:spTree>
    <p:extLst>
      <p:ext uri="{BB962C8B-B14F-4D97-AF65-F5344CB8AC3E}">
        <p14:creationId xmlns:p14="http://schemas.microsoft.com/office/powerpoint/2010/main" val="1207063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par>
                          <p:cTn id="8" fill="hold">
                            <p:stCondLst>
                              <p:cond delay="27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82"/>
                                        </p:tgtEl>
                                        <p:attrNameLst>
                                          <p:attrName>style.visibility</p:attrName>
                                        </p:attrNameLst>
                                      </p:cBhvr>
                                      <p:to>
                                        <p:strVal val="visible"/>
                                      </p:to>
                                    </p:set>
                                    <p:animEffect transition="in" filter="fade">
                                      <p:cBhvr>
                                        <p:cTn id="11" dur="500"/>
                                        <p:tgtEl>
                                          <p:spTgt spid="82"/>
                                        </p:tgtEl>
                                      </p:cBhvr>
                                    </p:animEffect>
                                  </p:childTnLst>
                                </p:cTn>
                              </p:par>
                            </p:childTnLst>
                          </p:cTn>
                        </p:par>
                        <p:par>
                          <p:cTn id="12" fill="hold">
                            <p:stCondLst>
                              <p:cond delay="37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90"/>
                                        </p:tgtEl>
                                        <p:attrNameLst>
                                          <p:attrName>style.visibility</p:attrName>
                                        </p:attrNameLst>
                                      </p:cBhvr>
                                      <p:to>
                                        <p:strVal val="visible"/>
                                      </p:to>
                                    </p:set>
                                    <p:animEffect transition="in" filter="fade">
                                      <p:cBhvr>
                                        <p:cTn id="15" dur="500"/>
                                        <p:tgtEl>
                                          <p:spTgt spid="9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87"/>
                                        </p:tgtEl>
                                        <p:attrNameLst>
                                          <p:attrName>style.visibility</p:attrName>
                                        </p:attrNameLst>
                                      </p:cBhvr>
                                      <p:to>
                                        <p:strVal val="visible"/>
                                      </p:to>
                                    </p:set>
                                    <p:animEffect transition="in" filter="fade">
                                      <p:cBhvr>
                                        <p:cTn id="20" dur="500"/>
                                        <p:tgtEl>
                                          <p:spTgt spid="8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89"/>
                                        </p:tgtEl>
                                        <p:attrNameLst>
                                          <p:attrName>style.visibility</p:attrName>
                                        </p:attrNameLst>
                                      </p:cBhvr>
                                      <p:to>
                                        <p:strVal val="visible"/>
                                      </p:to>
                                    </p:set>
                                    <p:animEffect transition="in" filter="fade">
                                      <p:cBhvr>
                                        <p:cTn id="25" dur="500"/>
                                        <p:tgtEl>
                                          <p:spTgt spid="8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iterate type="wd">
                                    <p:tmPct val="10000"/>
                                  </p:iterate>
                                  <p:childTnLst>
                                    <p:set>
                                      <p:cBhvr>
                                        <p:cTn id="29" dur="1" fill="hold">
                                          <p:stCondLst>
                                            <p:cond delay="0"/>
                                          </p:stCondLst>
                                        </p:cTn>
                                        <p:tgtEl>
                                          <p:spTgt spid="86"/>
                                        </p:tgtEl>
                                        <p:attrNameLst>
                                          <p:attrName>style.visibility</p:attrName>
                                        </p:attrNameLst>
                                      </p:cBhvr>
                                      <p:to>
                                        <p:strVal val="visible"/>
                                      </p:to>
                                    </p:set>
                                    <p:animEffect transition="in" filter="fade">
                                      <p:cBhvr>
                                        <p:cTn id="30"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P spid="94" grpId="0" animBg="1"/>
      <p:bldP spid="82" grpId="0" animBg="1"/>
      <p:bldP spid="86" grpId="0" animBg="1"/>
      <p:bldP spid="8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7384"/>
            <a:ext cx="9324528" cy="720080"/>
          </a:xfrm>
        </p:spPr>
        <p:txBody>
          <a:bodyPr>
            <a:normAutofit fontScale="90000"/>
          </a:bodyPr>
          <a:lstStyle/>
          <a:p>
            <a:r>
              <a:rPr lang="fr-FR" dirty="0"/>
              <a:t>Calculs dans un circuit</a:t>
            </a:r>
          </a:p>
        </p:txBody>
      </p:sp>
      <p:sp>
        <p:nvSpPr>
          <p:cNvPr id="3" name="Espace réservé du contenu 2"/>
          <p:cNvSpPr>
            <a:spLocks noGrp="1"/>
          </p:cNvSpPr>
          <p:nvPr>
            <p:ph idx="1"/>
          </p:nvPr>
        </p:nvSpPr>
        <p:spPr>
          <a:xfrm>
            <a:off x="323528" y="764431"/>
            <a:ext cx="8720633" cy="1080393"/>
          </a:xfrm>
          <a:effectLst>
            <a:outerShdw blurRad="50800" dist="38100" dir="2700000" algn="tl" rotWithShape="0">
              <a:schemeClr val="bg1">
                <a:alpha val="40000"/>
              </a:schemeClr>
            </a:outerShdw>
          </a:effectLst>
        </p:spPr>
        <p:txBody>
          <a:bodyPr lIns="0" rIns="0">
            <a:noAutofit/>
          </a:bodyPr>
          <a:lstStyle/>
          <a:p>
            <a:pPr marL="0" indent="0" algn="ctr">
              <a:buNone/>
            </a:pPr>
            <a:r>
              <a:rPr lang="fr-FR" sz="1800" dirty="0" smtClean="0">
                <a:effectLst/>
              </a:rPr>
              <a:t>En utilisant les différents « outils » vus précédemment  trouvez </a:t>
            </a:r>
            <a:r>
              <a:rPr lang="fr-FR" sz="1800" dirty="0" smtClean="0"/>
              <a:t>U</a:t>
            </a:r>
            <a:r>
              <a:rPr lang="fr-FR" sz="1800" baseline="-25000" dirty="0" smtClean="0"/>
              <a:t>G0 </a:t>
            </a:r>
            <a:r>
              <a:rPr lang="fr-FR" sz="1800" dirty="0" smtClean="0"/>
              <a:t> et  U</a:t>
            </a:r>
            <a:r>
              <a:rPr lang="fr-FR" sz="1800" baseline="-25000" dirty="0" smtClean="0"/>
              <a:t>G1 </a:t>
            </a:r>
            <a:r>
              <a:rPr lang="fr-FR" sz="1800" dirty="0" smtClean="0"/>
              <a:t> en connaissant:</a:t>
            </a:r>
            <a:endParaRPr lang="fr-FR" sz="1800" dirty="0" smtClean="0">
              <a:effectLst/>
            </a:endParaRPr>
          </a:p>
          <a:p>
            <a:pPr marL="0" indent="0" algn="ctr">
              <a:buNone/>
            </a:pPr>
            <a:r>
              <a:rPr lang="fr-FR" sz="1800" dirty="0" smtClean="0"/>
              <a:t>I</a:t>
            </a:r>
            <a:r>
              <a:rPr lang="fr-FR" sz="1800" baseline="-25000" dirty="0" smtClean="0"/>
              <a:t>0</a:t>
            </a:r>
            <a:r>
              <a:rPr lang="fr-FR" sz="1800" dirty="0" smtClean="0"/>
              <a:t> =0,75 A ;   I</a:t>
            </a:r>
            <a:r>
              <a:rPr lang="fr-FR" sz="1800" baseline="-25000" dirty="0" smtClean="0"/>
              <a:t>1</a:t>
            </a:r>
            <a:r>
              <a:rPr lang="fr-FR" sz="1800" dirty="0" smtClean="0"/>
              <a:t> =1,25 A ;   R</a:t>
            </a:r>
            <a:r>
              <a:rPr lang="fr-FR" sz="1800" baseline="-25000" dirty="0" smtClean="0"/>
              <a:t>1</a:t>
            </a:r>
            <a:r>
              <a:rPr lang="fr-FR" sz="1800" dirty="0" smtClean="0"/>
              <a:t> =5 </a:t>
            </a:r>
            <a:r>
              <a:rPr lang="fr-FR" sz="1800" dirty="0" smtClean="0">
                <a:sym typeface="Symbol"/>
              </a:rPr>
              <a:t> </a:t>
            </a:r>
            <a:r>
              <a:rPr lang="fr-FR" sz="1800" dirty="0" smtClean="0"/>
              <a:t>;    R</a:t>
            </a:r>
            <a:r>
              <a:rPr lang="fr-FR" sz="1800" baseline="-25000" dirty="0" smtClean="0"/>
              <a:t>2</a:t>
            </a:r>
            <a:r>
              <a:rPr lang="fr-FR" sz="1800" dirty="0" smtClean="0"/>
              <a:t> =3 </a:t>
            </a:r>
            <a:r>
              <a:rPr lang="fr-FR" sz="1800" dirty="0" smtClean="0">
                <a:sym typeface="Symbol"/>
              </a:rPr>
              <a:t> </a:t>
            </a:r>
            <a:r>
              <a:rPr lang="fr-FR" sz="1800" dirty="0" smtClean="0"/>
              <a:t>;  R</a:t>
            </a:r>
            <a:r>
              <a:rPr lang="fr-FR" sz="1800" baseline="-25000" dirty="0" smtClean="0"/>
              <a:t>3</a:t>
            </a:r>
            <a:r>
              <a:rPr lang="fr-FR" sz="1800" dirty="0" smtClean="0"/>
              <a:t> =4</a:t>
            </a:r>
            <a:r>
              <a:rPr lang="fr-FR" sz="1800" dirty="0" smtClean="0">
                <a:sym typeface="Symbol"/>
              </a:rPr>
              <a:t> </a:t>
            </a:r>
            <a:r>
              <a:rPr lang="fr-FR" sz="1800" dirty="0" smtClean="0"/>
              <a:t>; R</a:t>
            </a:r>
            <a:r>
              <a:rPr lang="fr-FR" sz="1800" baseline="-25000" dirty="0" smtClean="0"/>
              <a:t>4</a:t>
            </a:r>
            <a:r>
              <a:rPr lang="fr-FR" sz="1800" dirty="0" smtClean="0"/>
              <a:t> </a:t>
            </a:r>
            <a:r>
              <a:rPr lang="fr-FR" sz="1800" dirty="0"/>
              <a:t>=3 </a:t>
            </a:r>
            <a:r>
              <a:rPr lang="fr-FR" sz="1800" dirty="0">
                <a:sym typeface="Symbol"/>
              </a:rPr>
              <a:t></a:t>
            </a:r>
            <a:r>
              <a:rPr lang="fr-FR" sz="1800" dirty="0"/>
              <a:t>; </a:t>
            </a:r>
            <a:r>
              <a:rPr lang="fr-FR" sz="1800" dirty="0" smtClean="0"/>
              <a:t>R</a:t>
            </a:r>
            <a:r>
              <a:rPr lang="fr-FR" sz="1800" baseline="-25000" dirty="0" smtClean="0"/>
              <a:t>5</a:t>
            </a:r>
            <a:r>
              <a:rPr lang="fr-FR" sz="1800" dirty="0" smtClean="0"/>
              <a:t> =5</a:t>
            </a:r>
            <a:r>
              <a:rPr lang="fr-FR" sz="1800" dirty="0" smtClean="0">
                <a:sym typeface="Symbol"/>
              </a:rPr>
              <a:t></a:t>
            </a:r>
            <a:r>
              <a:rPr lang="fr-FR" sz="1800" dirty="0"/>
              <a:t>; </a:t>
            </a:r>
            <a:r>
              <a:rPr lang="fr-FR" sz="1800" dirty="0" smtClean="0"/>
              <a:t>  R</a:t>
            </a:r>
            <a:r>
              <a:rPr lang="fr-FR" sz="1800" baseline="-25000" dirty="0" smtClean="0"/>
              <a:t>6</a:t>
            </a:r>
            <a:r>
              <a:rPr lang="fr-FR" sz="1800" dirty="0" smtClean="0"/>
              <a:t> </a:t>
            </a:r>
            <a:r>
              <a:rPr lang="fr-FR" sz="1800" dirty="0"/>
              <a:t>=2 </a:t>
            </a:r>
            <a:r>
              <a:rPr lang="fr-FR" sz="1800" dirty="0" smtClean="0">
                <a:sym typeface="Symbol"/>
              </a:rPr>
              <a:t></a:t>
            </a:r>
            <a:r>
              <a:rPr lang="fr-FR" sz="1800" dirty="0">
                <a:sym typeface="Symbol"/>
              </a:rPr>
              <a:t> </a:t>
            </a:r>
            <a:r>
              <a:rPr lang="fr-FR" sz="1800" dirty="0" smtClean="0"/>
              <a:t>;   R</a:t>
            </a:r>
            <a:r>
              <a:rPr lang="fr-FR" sz="1800" baseline="-25000" dirty="0" smtClean="0"/>
              <a:t>7</a:t>
            </a:r>
            <a:r>
              <a:rPr lang="fr-FR" sz="1800" dirty="0" smtClean="0"/>
              <a:t> =1 </a:t>
            </a:r>
            <a:r>
              <a:rPr lang="fr-FR" sz="1800" dirty="0">
                <a:sym typeface="Symbol"/>
              </a:rPr>
              <a:t></a:t>
            </a:r>
            <a:r>
              <a:rPr lang="fr-FR" sz="1800" dirty="0"/>
              <a:t>; </a:t>
            </a:r>
          </a:p>
          <a:p>
            <a:pPr marL="0" indent="0" algn="ctr">
              <a:buNone/>
            </a:pPr>
            <a:endParaRPr lang="fr-FR" sz="1800" dirty="0"/>
          </a:p>
          <a:p>
            <a:pPr marL="0" indent="0" algn="ctr">
              <a:buNone/>
            </a:pPr>
            <a:endParaRPr lang="fr-FR" sz="1800" dirty="0"/>
          </a:p>
        </p:txBody>
      </p:sp>
      <p:grpSp>
        <p:nvGrpSpPr>
          <p:cNvPr id="80" name="Groupe 79"/>
          <p:cNvGrpSpPr/>
          <p:nvPr/>
        </p:nvGrpSpPr>
        <p:grpSpPr>
          <a:xfrm>
            <a:off x="492037" y="1933148"/>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79" name="Ellipse 78"/>
          <p:cNvSpPr/>
          <p:nvPr/>
        </p:nvSpPr>
        <p:spPr>
          <a:xfrm flipH="1">
            <a:off x="4995425" y="229487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p:cNvSpPr/>
          <p:nvPr/>
        </p:nvSpPr>
        <p:spPr>
          <a:xfrm flipH="1">
            <a:off x="2978712" y="2314130"/>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space réservé du contenu 2"/>
          <p:cNvSpPr txBox="1">
            <a:spLocks/>
          </p:cNvSpPr>
          <p:nvPr/>
        </p:nvSpPr>
        <p:spPr>
          <a:xfrm>
            <a:off x="1115616" y="6244697"/>
            <a:ext cx="2014046" cy="424663"/>
          </a:xfrm>
          <a:prstGeom prst="rect">
            <a:avLst/>
          </a:prstGeom>
          <a:solidFill>
            <a:srgbClr val="00B0F0"/>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2000" dirty="0" smtClean="0"/>
              <a:t>=U</a:t>
            </a:r>
            <a:r>
              <a:rPr lang="fr-FR" sz="2000" baseline="-25000" dirty="0" smtClean="0"/>
              <a:t>2</a:t>
            </a:r>
            <a:r>
              <a:rPr lang="fr-FR" sz="2000" dirty="0" smtClean="0"/>
              <a:t>+U</a:t>
            </a:r>
            <a:r>
              <a:rPr lang="fr-FR" sz="2000" baseline="-25000" dirty="0" smtClean="0"/>
              <a:t>3</a:t>
            </a:r>
            <a:endParaRPr lang="fr-FR" sz="2000" dirty="0"/>
          </a:p>
        </p:txBody>
      </p:sp>
      <p:sp>
        <p:nvSpPr>
          <p:cNvPr id="94" name="Espace réservé du contenu 2"/>
          <p:cNvSpPr txBox="1">
            <a:spLocks/>
          </p:cNvSpPr>
          <p:nvPr/>
        </p:nvSpPr>
        <p:spPr>
          <a:xfrm>
            <a:off x="0" y="5013176"/>
            <a:ext cx="9143999" cy="64167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t>Pour U</a:t>
            </a:r>
            <a:r>
              <a:rPr lang="fr-FR" sz="1800" baseline="-25000" dirty="0" smtClean="0"/>
              <a:t>1</a:t>
            </a:r>
            <a:r>
              <a:rPr lang="fr-FR" sz="1800" dirty="0" smtClean="0"/>
              <a:t> on connait le courant et la résistance concernés, on peut donc écrire la loi d’ohm et faire le calcul.</a:t>
            </a:r>
            <a:endParaRPr lang="fr-FR" sz="1800" baseline="-25000" dirty="0" smtClean="0"/>
          </a:p>
          <a:p>
            <a:pPr marL="0" indent="0" algn="ctr">
              <a:buNone/>
            </a:pPr>
            <a:endParaRPr lang="fr-FR" sz="1800" dirty="0"/>
          </a:p>
        </p:txBody>
      </p:sp>
      <p:sp>
        <p:nvSpPr>
          <p:cNvPr id="82" name="Espace réservé du contenu 2"/>
          <p:cNvSpPr txBox="1">
            <a:spLocks/>
          </p:cNvSpPr>
          <p:nvPr/>
        </p:nvSpPr>
        <p:spPr>
          <a:xfrm>
            <a:off x="1115616" y="5736736"/>
            <a:ext cx="2013642" cy="428568"/>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G0</a:t>
            </a:r>
            <a:r>
              <a:rPr lang="fr-FR" sz="2000" dirty="0" smtClean="0"/>
              <a:t>=U</a:t>
            </a:r>
            <a:r>
              <a:rPr lang="fr-FR" sz="2000" baseline="-25000" dirty="0" smtClean="0"/>
              <a:t>1</a:t>
            </a:r>
            <a:r>
              <a:rPr lang="fr-FR" sz="2000" dirty="0" smtClean="0"/>
              <a:t>+U</a:t>
            </a:r>
            <a:r>
              <a:rPr lang="fr-FR" sz="2000" baseline="-25000" dirty="0" smtClean="0"/>
              <a:t>G1</a:t>
            </a:r>
            <a:endParaRPr lang="fr-FR" sz="2000" dirty="0"/>
          </a:p>
        </p:txBody>
      </p:sp>
      <p:sp>
        <p:nvSpPr>
          <p:cNvPr id="87" name="Espace réservé du contenu 2"/>
          <p:cNvSpPr txBox="1">
            <a:spLocks/>
          </p:cNvSpPr>
          <p:nvPr/>
        </p:nvSpPr>
        <p:spPr>
          <a:xfrm>
            <a:off x="3417141" y="5997654"/>
            <a:ext cx="1586907" cy="383674"/>
          </a:xfrm>
          <a:prstGeom prst="rect">
            <a:avLst/>
          </a:prstGeom>
          <a:solidFill>
            <a:schemeClr val="bg2">
              <a:lumMod val="90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1</a:t>
            </a:r>
            <a:r>
              <a:rPr lang="fr-FR" sz="2000" dirty="0" smtClean="0"/>
              <a:t>=R</a:t>
            </a:r>
            <a:r>
              <a:rPr lang="fr-FR" sz="2000" baseline="-25000" dirty="0" smtClean="0"/>
              <a:t>1</a:t>
            </a:r>
            <a:r>
              <a:rPr lang="fr-FR" sz="2000" dirty="0" smtClean="0"/>
              <a:t>x I</a:t>
            </a:r>
            <a:r>
              <a:rPr lang="fr-FR" sz="2000" baseline="-25000" dirty="0"/>
              <a:t>0</a:t>
            </a:r>
            <a:endParaRPr lang="fr-FR" sz="2000" dirty="0"/>
          </a:p>
        </p:txBody>
      </p:sp>
      <p:sp>
        <p:nvSpPr>
          <p:cNvPr id="85" name="Espace réservé du contenu 2"/>
          <p:cNvSpPr txBox="1">
            <a:spLocks/>
          </p:cNvSpPr>
          <p:nvPr/>
        </p:nvSpPr>
        <p:spPr>
          <a:xfrm>
            <a:off x="5259306" y="5997654"/>
            <a:ext cx="3634947" cy="383674"/>
          </a:xfrm>
          <a:prstGeom prst="rect">
            <a:avLst/>
          </a:prstGeom>
          <a:solidFill>
            <a:schemeClr val="bg2">
              <a:lumMod val="90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1</a:t>
            </a:r>
            <a:r>
              <a:rPr lang="fr-FR" sz="2000" dirty="0" smtClean="0"/>
              <a:t>=5 x 0,75 =12,75 V</a:t>
            </a:r>
            <a:endParaRPr lang="fr-FR" sz="2000" dirty="0"/>
          </a:p>
        </p:txBody>
      </p:sp>
    </p:spTree>
    <p:extLst>
      <p:ext uri="{BB962C8B-B14F-4D97-AF65-F5344CB8AC3E}">
        <p14:creationId xmlns:p14="http://schemas.microsoft.com/office/powerpoint/2010/main" val="1194512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par>
                          <p:cTn id="8" fill="hold">
                            <p:stCondLst>
                              <p:cond delay="16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87"/>
                                        </p:tgtEl>
                                        <p:attrNameLst>
                                          <p:attrName>style.visibility</p:attrName>
                                        </p:attrNameLst>
                                      </p:cBhvr>
                                      <p:to>
                                        <p:strVal val="visible"/>
                                      </p:to>
                                    </p:set>
                                    <p:animEffect transition="in" filter="fade">
                                      <p:cBhvr>
                                        <p:cTn id="11" dur="500"/>
                                        <p:tgtEl>
                                          <p:spTgt spid="8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85"/>
                                        </p:tgtEl>
                                        <p:attrNameLst>
                                          <p:attrName>style.visibility</p:attrName>
                                        </p:attrNameLst>
                                      </p:cBhvr>
                                      <p:to>
                                        <p:strVal val="visible"/>
                                      </p:to>
                                    </p:set>
                                    <p:animEffect transition="in" filter="fade">
                                      <p:cBhvr>
                                        <p:cTn id="16"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87" grpId="0" animBg="1"/>
      <p:bldP spid="8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7384"/>
            <a:ext cx="9324528" cy="720080"/>
          </a:xfrm>
        </p:spPr>
        <p:txBody>
          <a:bodyPr>
            <a:normAutofit fontScale="90000"/>
          </a:bodyPr>
          <a:lstStyle/>
          <a:p>
            <a:r>
              <a:rPr lang="fr-FR" dirty="0"/>
              <a:t>Calculs dans un circuit</a:t>
            </a:r>
          </a:p>
        </p:txBody>
      </p:sp>
      <p:sp>
        <p:nvSpPr>
          <p:cNvPr id="3" name="Espace réservé du contenu 2"/>
          <p:cNvSpPr>
            <a:spLocks noGrp="1"/>
          </p:cNvSpPr>
          <p:nvPr>
            <p:ph idx="1"/>
          </p:nvPr>
        </p:nvSpPr>
        <p:spPr>
          <a:xfrm>
            <a:off x="323528" y="764431"/>
            <a:ext cx="8720633" cy="1080393"/>
          </a:xfrm>
          <a:effectLst>
            <a:outerShdw blurRad="50800" dist="38100" dir="2700000" algn="tl" rotWithShape="0">
              <a:schemeClr val="bg1">
                <a:alpha val="40000"/>
              </a:schemeClr>
            </a:outerShdw>
          </a:effectLst>
        </p:spPr>
        <p:txBody>
          <a:bodyPr lIns="0" rIns="0">
            <a:noAutofit/>
          </a:bodyPr>
          <a:lstStyle/>
          <a:p>
            <a:pPr marL="0" indent="0" algn="ctr">
              <a:buNone/>
            </a:pPr>
            <a:r>
              <a:rPr lang="fr-FR" sz="1800" dirty="0" smtClean="0">
                <a:effectLst/>
              </a:rPr>
              <a:t>En utilisant les différents « outils » vus précédemment  trouvez </a:t>
            </a:r>
            <a:r>
              <a:rPr lang="fr-FR" sz="1800" dirty="0" smtClean="0"/>
              <a:t>U</a:t>
            </a:r>
            <a:r>
              <a:rPr lang="fr-FR" sz="1800" baseline="-25000" dirty="0" smtClean="0"/>
              <a:t>G0 </a:t>
            </a:r>
            <a:r>
              <a:rPr lang="fr-FR" sz="1800" dirty="0" smtClean="0"/>
              <a:t> et  U</a:t>
            </a:r>
            <a:r>
              <a:rPr lang="fr-FR" sz="1800" baseline="-25000" dirty="0" smtClean="0"/>
              <a:t>G1 </a:t>
            </a:r>
            <a:r>
              <a:rPr lang="fr-FR" sz="1800" dirty="0" smtClean="0"/>
              <a:t> en connaissant:</a:t>
            </a:r>
            <a:endParaRPr lang="fr-FR" sz="1800" dirty="0" smtClean="0">
              <a:effectLst/>
            </a:endParaRPr>
          </a:p>
          <a:p>
            <a:pPr marL="0" indent="0" algn="ctr">
              <a:buNone/>
            </a:pPr>
            <a:r>
              <a:rPr lang="fr-FR" sz="1800" dirty="0" smtClean="0"/>
              <a:t>I</a:t>
            </a:r>
            <a:r>
              <a:rPr lang="fr-FR" sz="1800" baseline="-25000" dirty="0" smtClean="0"/>
              <a:t>0</a:t>
            </a:r>
            <a:r>
              <a:rPr lang="fr-FR" sz="1800" dirty="0" smtClean="0"/>
              <a:t> =0,75 A ;   I</a:t>
            </a:r>
            <a:r>
              <a:rPr lang="fr-FR" sz="1800" baseline="-25000" dirty="0" smtClean="0"/>
              <a:t>1</a:t>
            </a:r>
            <a:r>
              <a:rPr lang="fr-FR" sz="1800" dirty="0" smtClean="0"/>
              <a:t> =1,25 A ;   R</a:t>
            </a:r>
            <a:r>
              <a:rPr lang="fr-FR" sz="1800" baseline="-25000" dirty="0" smtClean="0"/>
              <a:t>1</a:t>
            </a:r>
            <a:r>
              <a:rPr lang="fr-FR" sz="1800" dirty="0" smtClean="0"/>
              <a:t> =5 </a:t>
            </a:r>
            <a:r>
              <a:rPr lang="fr-FR" sz="1800" dirty="0" smtClean="0">
                <a:sym typeface="Symbol"/>
              </a:rPr>
              <a:t> </a:t>
            </a:r>
            <a:r>
              <a:rPr lang="fr-FR" sz="1800" dirty="0" smtClean="0"/>
              <a:t>;    R</a:t>
            </a:r>
            <a:r>
              <a:rPr lang="fr-FR" sz="1800" baseline="-25000" dirty="0" smtClean="0"/>
              <a:t>2</a:t>
            </a:r>
            <a:r>
              <a:rPr lang="fr-FR" sz="1800" dirty="0" smtClean="0"/>
              <a:t> =3 </a:t>
            </a:r>
            <a:r>
              <a:rPr lang="fr-FR" sz="1800" dirty="0" smtClean="0">
                <a:sym typeface="Symbol"/>
              </a:rPr>
              <a:t> </a:t>
            </a:r>
            <a:r>
              <a:rPr lang="fr-FR" sz="1800" dirty="0" smtClean="0"/>
              <a:t>;  R</a:t>
            </a:r>
            <a:r>
              <a:rPr lang="fr-FR" sz="1800" baseline="-25000" dirty="0" smtClean="0"/>
              <a:t>3</a:t>
            </a:r>
            <a:r>
              <a:rPr lang="fr-FR" sz="1800" dirty="0" smtClean="0"/>
              <a:t> =4</a:t>
            </a:r>
            <a:r>
              <a:rPr lang="fr-FR" sz="1800" dirty="0" smtClean="0">
                <a:sym typeface="Symbol"/>
              </a:rPr>
              <a:t> </a:t>
            </a:r>
            <a:r>
              <a:rPr lang="fr-FR" sz="1800" dirty="0" smtClean="0"/>
              <a:t>; R</a:t>
            </a:r>
            <a:r>
              <a:rPr lang="fr-FR" sz="1800" baseline="-25000" dirty="0" smtClean="0"/>
              <a:t>4</a:t>
            </a:r>
            <a:r>
              <a:rPr lang="fr-FR" sz="1800" dirty="0" smtClean="0"/>
              <a:t> </a:t>
            </a:r>
            <a:r>
              <a:rPr lang="fr-FR" sz="1800" dirty="0"/>
              <a:t>=3 </a:t>
            </a:r>
            <a:r>
              <a:rPr lang="fr-FR" sz="1800" dirty="0">
                <a:sym typeface="Symbol"/>
              </a:rPr>
              <a:t></a:t>
            </a:r>
            <a:r>
              <a:rPr lang="fr-FR" sz="1800" dirty="0"/>
              <a:t>; </a:t>
            </a:r>
            <a:r>
              <a:rPr lang="fr-FR" sz="1800" dirty="0" smtClean="0"/>
              <a:t>R</a:t>
            </a:r>
            <a:r>
              <a:rPr lang="fr-FR" sz="1800" baseline="-25000" dirty="0" smtClean="0"/>
              <a:t>5</a:t>
            </a:r>
            <a:r>
              <a:rPr lang="fr-FR" sz="1800" dirty="0" smtClean="0"/>
              <a:t> =5</a:t>
            </a:r>
            <a:r>
              <a:rPr lang="fr-FR" sz="1800" dirty="0" smtClean="0">
                <a:sym typeface="Symbol"/>
              </a:rPr>
              <a:t></a:t>
            </a:r>
            <a:r>
              <a:rPr lang="fr-FR" sz="1800" dirty="0"/>
              <a:t>; </a:t>
            </a:r>
            <a:r>
              <a:rPr lang="fr-FR" sz="1800" dirty="0" smtClean="0"/>
              <a:t>  R</a:t>
            </a:r>
            <a:r>
              <a:rPr lang="fr-FR" sz="1800" baseline="-25000" dirty="0" smtClean="0"/>
              <a:t>6</a:t>
            </a:r>
            <a:r>
              <a:rPr lang="fr-FR" sz="1800" dirty="0" smtClean="0"/>
              <a:t> </a:t>
            </a:r>
            <a:r>
              <a:rPr lang="fr-FR" sz="1800" dirty="0"/>
              <a:t>=2 </a:t>
            </a:r>
            <a:r>
              <a:rPr lang="fr-FR" sz="1800" dirty="0" smtClean="0">
                <a:sym typeface="Symbol"/>
              </a:rPr>
              <a:t></a:t>
            </a:r>
            <a:r>
              <a:rPr lang="fr-FR" sz="1800" dirty="0">
                <a:sym typeface="Symbol"/>
              </a:rPr>
              <a:t> </a:t>
            </a:r>
            <a:r>
              <a:rPr lang="fr-FR" sz="1800" dirty="0" smtClean="0"/>
              <a:t>;   R</a:t>
            </a:r>
            <a:r>
              <a:rPr lang="fr-FR" sz="1800" baseline="-25000" dirty="0" smtClean="0"/>
              <a:t>7</a:t>
            </a:r>
            <a:r>
              <a:rPr lang="fr-FR" sz="1800" dirty="0" smtClean="0"/>
              <a:t> =1 </a:t>
            </a:r>
            <a:r>
              <a:rPr lang="fr-FR" sz="1800" dirty="0">
                <a:sym typeface="Symbol"/>
              </a:rPr>
              <a:t></a:t>
            </a:r>
            <a:r>
              <a:rPr lang="fr-FR" sz="1800" dirty="0"/>
              <a:t>; </a:t>
            </a:r>
          </a:p>
          <a:p>
            <a:pPr marL="0" indent="0" algn="ctr">
              <a:buNone/>
            </a:pPr>
            <a:endParaRPr lang="fr-FR" sz="1800" dirty="0"/>
          </a:p>
          <a:p>
            <a:pPr marL="0" indent="0" algn="ctr">
              <a:buNone/>
            </a:pPr>
            <a:endParaRPr lang="fr-FR" sz="1800" dirty="0"/>
          </a:p>
        </p:txBody>
      </p:sp>
      <p:grpSp>
        <p:nvGrpSpPr>
          <p:cNvPr id="80" name="Groupe 79"/>
          <p:cNvGrpSpPr/>
          <p:nvPr/>
        </p:nvGrpSpPr>
        <p:grpSpPr>
          <a:xfrm>
            <a:off x="492037" y="1933148"/>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79" name="Ellipse 78"/>
          <p:cNvSpPr/>
          <p:nvPr/>
        </p:nvSpPr>
        <p:spPr>
          <a:xfrm flipH="1">
            <a:off x="4995425" y="229487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p:cNvSpPr/>
          <p:nvPr/>
        </p:nvSpPr>
        <p:spPr>
          <a:xfrm flipH="1">
            <a:off x="2978712" y="2314130"/>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space réservé du contenu 2"/>
          <p:cNvSpPr txBox="1">
            <a:spLocks/>
          </p:cNvSpPr>
          <p:nvPr/>
        </p:nvSpPr>
        <p:spPr>
          <a:xfrm>
            <a:off x="57214" y="5493116"/>
            <a:ext cx="2016000" cy="468000"/>
          </a:xfrm>
          <a:prstGeom prst="rect">
            <a:avLst/>
          </a:prstGeom>
          <a:solidFill>
            <a:srgbClr val="00B0F0"/>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2000" dirty="0" smtClean="0"/>
              <a:t>=U</a:t>
            </a:r>
            <a:r>
              <a:rPr lang="fr-FR" sz="2000" baseline="-25000" dirty="0" smtClean="0"/>
              <a:t>2</a:t>
            </a:r>
            <a:r>
              <a:rPr lang="fr-FR" sz="2000" dirty="0" smtClean="0"/>
              <a:t>+U</a:t>
            </a:r>
            <a:r>
              <a:rPr lang="fr-FR" sz="2000" baseline="-25000" dirty="0" smtClean="0"/>
              <a:t>3</a:t>
            </a:r>
            <a:endParaRPr lang="fr-FR" sz="2000" dirty="0"/>
          </a:p>
        </p:txBody>
      </p:sp>
      <p:sp>
        <p:nvSpPr>
          <p:cNvPr id="94" name="Espace réservé du contenu 2"/>
          <p:cNvSpPr txBox="1">
            <a:spLocks/>
          </p:cNvSpPr>
          <p:nvPr/>
        </p:nvSpPr>
        <p:spPr>
          <a:xfrm>
            <a:off x="2124486" y="4875555"/>
            <a:ext cx="6984018" cy="857701"/>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800" dirty="0" smtClean="0"/>
              <a:t>On va ensuite procéder au calcul du </a:t>
            </a:r>
            <a:r>
              <a:rPr lang="fr-FR" sz="1800" dirty="0"/>
              <a:t>courant </a:t>
            </a:r>
            <a:r>
              <a:rPr lang="fr-FR" sz="1800" dirty="0" smtClean="0"/>
              <a:t>I</a:t>
            </a:r>
            <a:r>
              <a:rPr lang="fr-FR" sz="1800" baseline="-25000" dirty="0" smtClean="0"/>
              <a:t>2</a:t>
            </a:r>
            <a:r>
              <a:rPr lang="fr-FR" sz="1800" dirty="0"/>
              <a:t> </a:t>
            </a:r>
            <a:r>
              <a:rPr lang="fr-FR" sz="1800" dirty="0" smtClean="0"/>
              <a:t>grâce à la loi des nœuds en prenant en compte I</a:t>
            </a:r>
            <a:r>
              <a:rPr lang="fr-FR" sz="1800" baseline="-25000" dirty="0" smtClean="0"/>
              <a:t>0 </a:t>
            </a:r>
            <a:r>
              <a:rPr lang="fr-FR" sz="1800" dirty="0" smtClean="0"/>
              <a:t> et I</a:t>
            </a:r>
            <a:r>
              <a:rPr lang="fr-FR" sz="1800" baseline="-25000" dirty="0" smtClean="0"/>
              <a:t>1</a:t>
            </a:r>
            <a:r>
              <a:rPr lang="fr-FR" sz="1800" dirty="0" smtClean="0"/>
              <a:t> qui sont connus. Cela nous permettra de calculer U</a:t>
            </a:r>
            <a:r>
              <a:rPr lang="fr-FR" sz="1800" baseline="-25000" dirty="0" smtClean="0"/>
              <a:t>2</a:t>
            </a:r>
            <a:r>
              <a:rPr lang="fr-FR" sz="1800" dirty="0" smtClean="0"/>
              <a:t> .</a:t>
            </a:r>
            <a:endParaRPr lang="fr-FR" sz="1800" dirty="0"/>
          </a:p>
        </p:txBody>
      </p:sp>
      <p:sp>
        <p:nvSpPr>
          <p:cNvPr id="82" name="Espace réservé du contenu 2"/>
          <p:cNvSpPr txBox="1">
            <a:spLocks/>
          </p:cNvSpPr>
          <p:nvPr/>
        </p:nvSpPr>
        <p:spPr>
          <a:xfrm>
            <a:off x="57214" y="4989077"/>
            <a:ext cx="2016000" cy="468000"/>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G0</a:t>
            </a:r>
            <a:r>
              <a:rPr lang="fr-FR" sz="2000" dirty="0" smtClean="0"/>
              <a:t>=U</a:t>
            </a:r>
            <a:r>
              <a:rPr lang="fr-FR" sz="2000" baseline="-25000" dirty="0" smtClean="0"/>
              <a:t>1</a:t>
            </a:r>
            <a:r>
              <a:rPr lang="fr-FR" sz="2000" dirty="0" smtClean="0"/>
              <a:t>+U</a:t>
            </a:r>
            <a:r>
              <a:rPr lang="fr-FR" sz="2000" baseline="-25000" dirty="0" smtClean="0"/>
              <a:t>G1</a:t>
            </a:r>
            <a:endParaRPr lang="fr-FR" sz="2000" dirty="0"/>
          </a:p>
        </p:txBody>
      </p:sp>
      <p:sp>
        <p:nvSpPr>
          <p:cNvPr id="85" name="Espace réservé du contenu 2"/>
          <p:cNvSpPr txBox="1">
            <a:spLocks/>
          </p:cNvSpPr>
          <p:nvPr/>
        </p:nvSpPr>
        <p:spPr>
          <a:xfrm>
            <a:off x="57214" y="6036467"/>
            <a:ext cx="1985757" cy="383674"/>
          </a:xfrm>
          <a:prstGeom prst="rect">
            <a:avLst/>
          </a:prstGeom>
          <a:solidFill>
            <a:schemeClr val="bg2">
              <a:lumMod val="90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1</a:t>
            </a:r>
            <a:r>
              <a:rPr lang="fr-FR" sz="2000" dirty="0" smtClean="0"/>
              <a:t>=12,75 V</a:t>
            </a:r>
            <a:endParaRPr lang="fr-FR" sz="2000" dirty="0"/>
          </a:p>
        </p:txBody>
      </p:sp>
      <p:sp>
        <p:nvSpPr>
          <p:cNvPr id="92" name="Espace réservé du contenu 2"/>
          <p:cNvSpPr txBox="1">
            <a:spLocks/>
          </p:cNvSpPr>
          <p:nvPr/>
        </p:nvSpPr>
        <p:spPr>
          <a:xfrm>
            <a:off x="2627784" y="5844630"/>
            <a:ext cx="1586907" cy="383674"/>
          </a:xfrm>
          <a:prstGeom prst="rect">
            <a:avLst/>
          </a:prstGeom>
          <a:solidFill>
            <a:schemeClr val="bg2">
              <a:lumMod val="90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a:t>I</a:t>
            </a:r>
            <a:r>
              <a:rPr lang="fr-FR" sz="2000" baseline="-25000" dirty="0"/>
              <a:t>2 </a:t>
            </a:r>
            <a:r>
              <a:rPr lang="fr-FR" sz="2000" dirty="0" smtClean="0"/>
              <a:t>=I</a:t>
            </a:r>
            <a:r>
              <a:rPr lang="fr-FR" sz="2000" baseline="-25000" dirty="0" smtClean="0"/>
              <a:t>0</a:t>
            </a:r>
            <a:r>
              <a:rPr lang="fr-FR" sz="2000" dirty="0"/>
              <a:t>+</a:t>
            </a:r>
            <a:r>
              <a:rPr lang="fr-FR" sz="2000" dirty="0" smtClean="0"/>
              <a:t> I</a:t>
            </a:r>
            <a:r>
              <a:rPr lang="fr-FR" sz="2000" baseline="-25000" dirty="0"/>
              <a:t>1</a:t>
            </a:r>
            <a:endParaRPr lang="fr-FR" sz="2000" dirty="0"/>
          </a:p>
        </p:txBody>
      </p:sp>
      <p:sp>
        <p:nvSpPr>
          <p:cNvPr id="88" name="Espace réservé du contenu 2"/>
          <p:cNvSpPr txBox="1">
            <a:spLocks/>
          </p:cNvSpPr>
          <p:nvPr/>
        </p:nvSpPr>
        <p:spPr>
          <a:xfrm>
            <a:off x="4430985" y="5845508"/>
            <a:ext cx="3165367" cy="383674"/>
          </a:xfrm>
          <a:prstGeom prst="rect">
            <a:avLst/>
          </a:prstGeom>
          <a:solidFill>
            <a:schemeClr val="bg2">
              <a:lumMod val="90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a:t>I</a:t>
            </a:r>
            <a:r>
              <a:rPr lang="fr-FR" sz="2000" baseline="-25000" dirty="0"/>
              <a:t>2 </a:t>
            </a:r>
            <a:r>
              <a:rPr lang="fr-FR" sz="2000" dirty="0" smtClean="0"/>
              <a:t>=0,75 + 1,25 = 2A</a:t>
            </a:r>
            <a:endParaRPr lang="fr-FR" sz="2000" dirty="0"/>
          </a:p>
        </p:txBody>
      </p:sp>
      <p:sp>
        <p:nvSpPr>
          <p:cNvPr id="89" name="Espace réservé du contenu 2"/>
          <p:cNvSpPr txBox="1">
            <a:spLocks/>
          </p:cNvSpPr>
          <p:nvPr/>
        </p:nvSpPr>
        <p:spPr>
          <a:xfrm>
            <a:off x="4691332" y="6359347"/>
            <a:ext cx="1586907" cy="391107"/>
          </a:xfrm>
          <a:prstGeom prst="rect">
            <a:avLst/>
          </a:prstGeom>
          <a:solidFill>
            <a:schemeClr val="bg2">
              <a:lumMod val="90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2</a:t>
            </a:r>
            <a:r>
              <a:rPr lang="fr-FR" sz="2000" dirty="0" smtClean="0"/>
              <a:t>=R</a:t>
            </a:r>
            <a:r>
              <a:rPr lang="fr-FR" sz="2000" baseline="-25000" dirty="0" smtClean="0"/>
              <a:t>2</a:t>
            </a:r>
            <a:r>
              <a:rPr lang="fr-FR" sz="2000" dirty="0" smtClean="0"/>
              <a:t>x I</a:t>
            </a:r>
            <a:r>
              <a:rPr lang="fr-FR" sz="2000" baseline="-25000" dirty="0" smtClean="0"/>
              <a:t>2</a:t>
            </a:r>
            <a:endParaRPr lang="fr-FR" sz="2000" dirty="0"/>
          </a:p>
        </p:txBody>
      </p:sp>
      <p:sp>
        <p:nvSpPr>
          <p:cNvPr id="91" name="Espace réservé du contenu 2"/>
          <p:cNvSpPr txBox="1">
            <a:spLocks/>
          </p:cNvSpPr>
          <p:nvPr/>
        </p:nvSpPr>
        <p:spPr>
          <a:xfrm>
            <a:off x="6533738" y="6359347"/>
            <a:ext cx="2523153" cy="383674"/>
          </a:xfrm>
          <a:prstGeom prst="rect">
            <a:avLst/>
          </a:prstGeom>
          <a:solidFill>
            <a:schemeClr val="bg2">
              <a:lumMod val="90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2</a:t>
            </a:r>
            <a:r>
              <a:rPr lang="fr-FR" sz="2000" dirty="0" smtClean="0"/>
              <a:t>=3 x 2 = 6V</a:t>
            </a:r>
            <a:endParaRPr lang="fr-FR" sz="2000" dirty="0"/>
          </a:p>
        </p:txBody>
      </p:sp>
    </p:spTree>
    <p:extLst>
      <p:ext uri="{BB962C8B-B14F-4D97-AF65-F5344CB8AC3E}">
        <p14:creationId xmlns:p14="http://schemas.microsoft.com/office/powerpoint/2010/main" val="2154639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2"/>
                                        </p:tgtEl>
                                        <p:attrNameLst>
                                          <p:attrName>style.visibility</p:attrName>
                                        </p:attrNameLst>
                                      </p:cBhvr>
                                      <p:to>
                                        <p:strVal val="visible"/>
                                      </p:to>
                                    </p:set>
                                    <p:animEffect transition="in" filter="fade">
                                      <p:cBhvr>
                                        <p:cTn id="7" dur="500"/>
                                        <p:tgtEl>
                                          <p:spTgt spid="82"/>
                                        </p:tgtEl>
                                      </p:cBhvr>
                                    </p:animEffect>
                                  </p:childTnLst>
                                </p:cTn>
                              </p:par>
                            </p:childTnLst>
                          </p:cTn>
                        </p:par>
                        <p:par>
                          <p:cTn id="8" fill="hold">
                            <p:stCondLst>
                              <p:cond delay="10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90"/>
                                        </p:tgtEl>
                                        <p:attrNameLst>
                                          <p:attrName>style.visibility</p:attrName>
                                        </p:attrNameLst>
                                      </p:cBhvr>
                                      <p:to>
                                        <p:strVal val="visible"/>
                                      </p:to>
                                    </p:set>
                                    <p:animEffect transition="in" filter="fade">
                                      <p:cBhvr>
                                        <p:cTn id="11" dur="500"/>
                                        <p:tgtEl>
                                          <p:spTgt spid="90"/>
                                        </p:tgtEl>
                                      </p:cBhvr>
                                    </p:animEffect>
                                  </p:childTnLst>
                                </p:cTn>
                              </p:par>
                            </p:childTnLst>
                          </p:cTn>
                        </p:par>
                        <p:par>
                          <p:cTn id="12" fill="hold">
                            <p:stCondLst>
                              <p:cond delay="20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85"/>
                                        </p:tgtEl>
                                        <p:attrNameLst>
                                          <p:attrName>style.visibility</p:attrName>
                                        </p:attrNameLst>
                                      </p:cBhvr>
                                      <p:to>
                                        <p:strVal val="visible"/>
                                      </p:to>
                                    </p:set>
                                    <p:animEffect transition="in" filter="fade">
                                      <p:cBhvr>
                                        <p:cTn id="15" dur="500"/>
                                        <p:tgtEl>
                                          <p:spTgt spid="85"/>
                                        </p:tgtEl>
                                      </p:cBhvr>
                                    </p:animEffect>
                                  </p:childTnLst>
                                </p:cTn>
                              </p:par>
                            </p:childTnLst>
                          </p:cTn>
                        </p:par>
                        <p:par>
                          <p:cTn id="16" fill="hold">
                            <p:stCondLst>
                              <p:cond delay="305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94"/>
                                        </p:tgtEl>
                                        <p:attrNameLst>
                                          <p:attrName>style.visibility</p:attrName>
                                        </p:attrNameLst>
                                      </p:cBhvr>
                                      <p:to>
                                        <p:strVal val="visible"/>
                                      </p:to>
                                    </p:set>
                                    <p:animEffect transition="in" filter="fade">
                                      <p:cBhvr>
                                        <p:cTn id="19" dur="500"/>
                                        <p:tgtEl>
                                          <p:spTgt spid="9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wd">
                                    <p:tmPct val="10000"/>
                                  </p:iterate>
                                  <p:childTnLst>
                                    <p:set>
                                      <p:cBhvr>
                                        <p:cTn id="23" dur="1" fill="hold">
                                          <p:stCondLst>
                                            <p:cond delay="0"/>
                                          </p:stCondLst>
                                        </p:cTn>
                                        <p:tgtEl>
                                          <p:spTgt spid="92"/>
                                        </p:tgtEl>
                                        <p:attrNameLst>
                                          <p:attrName>style.visibility</p:attrName>
                                        </p:attrNameLst>
                                      </p:cBhvr>
                                      <p:to>
                                        <p:strVal val="visible"/>
                                      </p:to>
                                    </p:set>
                                    <p:animEffect transition="in" filter="fade">
                                      <p:cBhvr>
                                        <p:cTn id="24" dur="500"/>
                                        <p:tgtEl>
                                          <p:spTgt spid="9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88"/>
                                        </p:tgtEl>
                                        <p:attrNameLst>
                                          <p:attrName>style.visibility</p:attrName>
                                        </p:attrNameLst>
                                      </p:cBhvr>
                                      <p:to>
                                        <p:strVal val="visible"/>
                                      </p:to>
                                    </p:set>
                                    <p:animEffect transition="in" filter="fade">
                                      <p:cBhvr>
                                        <p:cTn id="29" dur="500"/>
                                        <p:tgtEl>
                                          <p:spTgt spid="8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iterate type="wd">
                                    <p:tmPct val="10000"/>
                                  </p:iterate>
                                  <p:childTnLst>
                                    <p:set>
                                      <p:cBhvr>
                                        <p:cTn id="33" dur="1" fill="hold">
                                          <p:stCondLst>
                                            <p:cond delay="0"/>
                                          </p:stCondLst>
                                        </p:cTn>
                                        <p:tgtEl>
                                          <p:spTgt spid="89"/>
                                        </p:tgtEl>
                                        <p:attrNameLst>
                                          <p:attrName>style.visibility</p:attrName>
                                        </p:attrNameLst>
                                      </p:cBhvr>
                                      <p:to>
                                        <p:strVal val="visible"/>
                                      </p:to>
                                    </p:set>
                                    <p:animEffect transition="in" filter="fade">
                                      <p:cBhvr>
                                        <p:cTn id="34" dur="500"/>
                                        <p:tgtEl>
                                          <p:spTgt spid="8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iterate type="wd">
                                    <p:tmPct val="10000"/>
                                  </p:iterate>
                                  <p:childTnLst>
                                    <p:set>
                                      <p:cBhvr>
                                        <p:cTn id="38" dur="1" fill="hold">
                                          <p:stCondLst>
                                            <p:cond delay="0"/>
                                          </p:stCondLst>
                                        </p:cTn>
                                        <p:tgtEl>
                                          <p:spTgt spid="91"/>
                                        </p:tgtEl>
                                        <p:attrNameLst>
                                          <p:attrName>style.visibility</p:attrName>
                                        </p:attrNameLst>
                                      </p:cBhvr>
                                      <p:to>
                                        <p:strVal val="visible"/>
                                      </p:to>
                                    </p:set>
                                    <p:animEffect transition="in" filter="fade">
                                      <p:cBhvr>
                                        <p:cTn id="39"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4" grpId="0" animBg="1"/>
      <p:bldP spid="82" grpId="0" animBg="1"/>
      <p:bldP spid="85" grpId="0" animBg="1"/>
      <p:bldP spid="92" grpId="0" animBg="1"/>
      <p:bldP spid="88" grpId="0" animBg="1"/>
      <p:bldP spid="89" grpId="0" animBg="1"/>
      <p:bldP spid="9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fontScale="92500" lnSpcReduction="20000"/>
          </a:bodyPr>
          <a:lstStyle/>
          <a:p>
            <a:pPr marL="0" indent="0" algn="ctr">
              <a:buNone/>
            </a:pPr>
            <a:r>
              <a:rPr lang="fr-FR" sz="1900" dirty="0"/>
              <a:t>Deux interrupteurs en série obligeront à </a:t>
            </a:r>
            <a:r>
              <a:rPr lang="fr-FR" sz="1900" dirty="0" smtClean="0"/>
              <a:t>fermer </a:t>
            </a:r>
            <a:r>
              <a:rPr lang="fr-FR" sz="1900" dirty="0"/>
              <a:t>les deux pour faire fonctionner le circuit alors que deux interrupteurs en parallèle permettront le fonctionnement par </a:t>
            </a:r>
            <a:r>
              <a:rPr lang="fr-FR" sz="1900" dirty="0" smtClean="0"/>
              <a:t>la fermeture </a:t>
            </a:r>
            <a:r>
              <a:rPr lang="fr-FR" sz="1900" dirty="0"/>
              <a:t>de l’un ou de </a:t>
            </a:r>
            <a:r>
              <a:rPr lang="fr-FR" sz="1900" dirty="0" smtClean="0"/>
              <a:t>l’autre. Pour que ce soit plus « visible », on va remplacer la résistance par une lampe.</a:t>
            </a:r>
            <a:endParaRPr lang="fr-FR" sz="1900" dirty="0"/>
          </a:p>
        </p:txBody>
      </p:sp>
      <p:grpSp>
        <p:nvGrpSpPr>
          <p:cNvPr id="8" name="Groupe 7"/>
          <p:cNvGrpSpPr/>
          <p:nvPr/>
        </p:nvGrpSpPr>
        <p:grpSpPr>
          <a:xfrm rot="16200000">
            <a:off x="3024858" y="3109106"/>
            <a:ext cx="216024" cy="279750"/>
            <a:chOff x="683568" y="4013348"/>
            <a:chExt cx="216024" cy="279750"/>
          </a:xfrm>
        </p:grpSpPr>
        <p:sp useBgFill="1">
          <p:nvSpPr>
            <p:cNvPr id="7" name="Rectangle 6"/>
            <p:cNvSpPr/>
            <p:nvPr/>
          </p:nvSpPr>
          <p:spPr>
            <a:xfrm>
              <a:off x="683568" y="4031109"/>
              <a:ext cx="216024" cy="261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e 134"/>
          <p:cNvGrpSpPr/>
          <p:nvPr/>
        </p:nvGrpSpPr>
        <p:grpSpPr>
          <a:xfrm rot="16200000">
            <a:off x="4832330" y="3109107"/>
            <a:ext cx="216024" cy="279750"/>
            <a:chOff x="683567" y="4013348"/>
            <a:chExt cx="216024" cy="279750"/>
          </a:xfrm>
        </p:grpSpPr>
        <p:sp useBgFill="1">
          <p:nvSpPr>
            <p:cNvPr id="136" name="Rectangle 135"/>
            <p:cNvSpPr/>
            <p:nvPr/>
          </p:nvSpPr>
          <p:spPr>
            <a:xfrm>
              <a:off x="683567" y="4013352"/>
              <a:ext cx="216024" cy="2797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503876"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3973154"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03695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4">
                                            <p:bg/>
                                          </p:spTgt>
                                        </p:tgtEl>
                                        <p:attrNameLst>
                                          <p:attrName>style.visibility</p:attrName>
                                        </p:attrNameLst>
                                      </p:cBhvr>
                                      <p:to>
                                        <p:strVal val="visible"/>
                                      </p:to>
                                    </p:set>
                                    <p:animEffect transition="in" filter="fade">
                                      <p:cBhvr>
                                        <p:cTn id="11" dur="500"/>
                                        <p:tgtEl>
                                          <p:spTgt spid="4">
                                            <p:bg/>
                                          </p:spTgt>
                                        </p:tgtEl>
                                      </p:cBhvr>
                                    </p:animEffect>
                                  </p:childTnLst>
                                </p:cTn>
                              </p:par>
                            </p:childTnLst>
                          </p:cTn>
                        </p:par>
                        <p:par>
                          <p:cTn id="12" fill="hold">
                            <p:stCondLst>
                              <p:cond delay="15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wheel(1)">
                                      <p:cBhvr>
                                        <p:cTn id="20" dur="2000"/>
                                        <p:tgtEl>
                                          <p:spTgt spid="49"/>
                                        </p:tgtEl>
                                      </p:cBhvr>
                                    </p:animEffect>
                                  </p:childTnLst>
                                </p:cTn>
                              </p:par>
                            </p:childTnLst>
                          </p:cTn>
                        </p:par>
                        <p:par>
                          <p:cTn id="21" fill="hold">
                            <p:stCondLst>
                              <p:cond delay="2000"/>
                            </p:stCondLst>
                            <p:childTnLst>
                              <p:par>
                                <p:cTn id="22" presetID="22" presetClass="entr" presetSubtype="1" fill="hold" nodeType="after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wipe(up)">
                                      <p:cBhvr>
                                        <p:cTn id="24" dur="500"/>
                                        <p:tgtEl>
                                          <p:spTgt spid="74"/>
                                        </p:tgtEl>
                                      </p:cBhvr>
                                    </p:animEffect>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107"/>
                                        </p:tgtEl>
                                        <p:attrNameLst>
                                          <p:attrName>style.visibility</p:attrName>
                                        </p:attrNameLst>
                                      </p:cBhvr>
                                      <p:to>
                                        <p:strVal val="visible"/>
                                      </p:to>
                                    </p:set>
                                    <p:animEffect transition="in" filter="fade">
                                      <p:cBhvr>
                                        <p:cTn id="28" dur="500"/>
                                        <p:tgtEl>
                                          <p:spTgt spid="107"/>
                                        </p:tgtEl>
                                      </p:cBhvr>
                                    </p:animEffect>
                                  </p:childTnLst>
                                </p:cTn>
                              </p:par>
                              <p:par>
                                <p:cTn id="29" presetID="10"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4"/>
                                        </p:tgtEl>
                                        <p:attrNameLst>
                                          <p:attrName>style.visibility</p:attrName>
                                        </p:attrNameLst>
                                      </p:cBhvr>
                                      <p:to>
                                        <p:strVal val="visible"/>
                                      </p:to>
                                    </p:set>
                                    <p:animEffect transition="in" filter="fade">
                                      <p:cBhvr>
                                        <p:cTn id="34" dur="500"/>
                                        <p:tgtEl>
                                          <p:spTgt spid="144"/>
                                        </p:tgtEl>
                                      </p:cBhvr>
                                    </p:animEffect>
                                  </p:childTnLst>
                                </p:cTn>
                              </p:par>
                            </p:childTnLst>
                          </p:cTn>
                        </p:par>
                        <p:par>
                          <p:cTn id="35" fill="hold">
                            <p:stCondLst>
                              <p:cond delay="3000"/>
                            </p:stCondLst>
                            <p:childTnLst>
                              <p:par>
                                <p:cTn id="36" presetID="10" presetClass="entr" presetSubtype="0" fill="hold" nodeType="afterEffect">
                                  <p:stCondLst>
                                    <p:cond delay="0"/>
                                  </p:stCondLst>
                                  <p:childTnLst>
                                    <p:set>
                                      <p:cBhvr>
                                        <p:cTn id="37" dur="1" fill="hold">
                                          <p:stCondLst>
                                            <p:cond delay="0"/>
                                          </p:stCondLst>
                                        </p:cTn>
                                        <p:tgtEl>
                                          <p:spTgt spid="96"/>
                                        </p:tgtEl>
                                        <p:attrNameLst>
                                          <p:attrName>style.visibility</p:attrName>
                                        </p:attrNameLst>
                                      </p:cBhvr>
                                      <p:to>
                                        <p:strVal val="visible"/>
                                      </p:to>
                                    </p:set>
                                    <p:animEffect transition="in" filter="fade">
                                      <p:cBhvr>
                                        <p:cTn id="38" dur="500"/>
                                        <p:tgtEl>
                                          <p:spTgt spid="96"/>
                                        </p:tgtEl>
                                      </p:cBhvr>
                                    </p:animEffect>
                                  </p:childTnLst>
                                </p:cTn>
                              </p:par>
                              <p:par>
                                <p:cTn id="39" presetID="10" presetClass="entr" presetSubtype="0" fill="hold" nodeType="withEffect">
                                  <p:stCondLst>
                                    <p:cond delay="0"/>
                                  </p:stCondLst>
                                  <p:childTnLst>
                                    <p:set>
                                      <p:cBhvr>
                                        <p:cTn id="40" dur="1" fill="hold">
                                          <p:stCondLst>
                                            <p:cond delay="0"/>
                                          </p:stCondLst>
                                        </p:cTn>
                                        <p:tgtEl>
                                          <p:spTgt spid="135"/>
                                        </p:tgtEl>
                                        <p:attrNameLst>
                                          <p:attrName>style.visibility</p:attrName>
                                        </p:attrNameLst>
                                      </p:cBhvr>
                                      <p:to>
                                        <p:strVal val="visible"/>
                                      </p:to>
                                    </p:set>
                                    <p:animEffect transition="in" filter="fade">
                                      <p:cBhvr>
                                        <p:cTn id="41" dur="500"/>
                                        <p:tgtEl>
                                          <p:spTgt spid="13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45"/>
                                        </p:tgtEl>
                                        <p:attrNameLst>
                                          <p:attrName>style.visibility</p:attrName>
                                        </p:attrNameLst>
                                      </p:cBhvr>
                                      <p:to>
                                        <p:strVal val="visible"/>
                                      </p:to>
                                    </p:set>
                                    <p:animEffect transition="in" filter="fade">
                                      <p:cBhvr>
                                        <p:cTn id="44" dur="500"/>
                                        <p:tgtEl>
                                          <p:spTgt spid="145"/>
                                        </p:tgtEl>
                                      </p:cBhvr>
                                    </p:animEffect>
                                  </p:childTnLst>
                                </p:cTn>
                              </p:par>
                            </p:childTnLst>
                          </p:cTn>
                        </p:par>
                        <p:par>
                          <p:cTn id="45" fill="hold">
                            <p:stCondLst>
                              <p:cond delay="3500"/>
                            </p:stCondLst>
                            <p:childTnLst>
                              <p:par>
                                <p:cTn id="46" presetID="10" presetClass="entr" presetSubtype="0" fill="hold" nodeType="afterEffect">
                                  <p:stCondLst>
                                    <p:cond delay="500"/>
                                  </p:stCondLst>
                                  <p:childTnLst>
                                    <p:set>
                                      <p:cBhvr>
                                        <p:cTn id="47" dur="1" fill="hold">
                                          <p:stCondLst>
                                            <p:cond delay="0"/>
                                          </p:stCondLst>
                                        </p:cTn>
                                        <p:tgtEl>
                                          <p:spTgt spid="76"/>
                                        </p:tgtEl>
                                        <p:attrNameLst>
                                          <p:attrName>style.visibility</p:attrName>
                                        </p:attrNameLst>
                                      </p:cBhvr>
                                      <p:to>
                                        <p:strVal val="visible"/>
                                      </p:to>
                                    </p:set>
                                    <p:animEffect transition="in" filter="fade">
                                      <p:cBhvr>
                                        <p:cTn id="48" dur="500"/>
                                        <p:tgtEl>
                                          <p:spTgt spid="76"/>
                                        </p:tgtEl>
                                      </p:cBhvr>
                                    </p:animEffect>
                                  </p:childTnLst>
                                </p:cTn>
                              </p:par>
                            </p:childTnLst>
                          </p:cTn>
                        </p:par>
                        <p:par>
                          <p:cTn id="49" fill="hold">
                            <p:stCondLst>
                              <p:cond delay="4500"/>
                            </p:stCondLst>
                            <p:childTnLst>
                              <p:par>
                                <p:cTn id="50" presetID="1" presetClass="entr" presetSubtype="0" fill="hold" grpId="0" nodeType="afterEffect">
                                  <p:stCondLst>
                                    <p:cond delay="0"/>
                                  </p:stCondLst>
                                  <p:childTnLst>
                                    <p:set>
                                      <p:cBhvr>
                                        <p:cTn id="51" dur="1" fill="hold">
                                          <p:stCondLst>
                                            <p:cond delay="0"/>
                                          </p:stCondLst>
                                        </p:cTn>
                                        <p:tgtEl>
                                          <p:spTgt spid="79"/>
                                        </p:tgtEl>
                                        <p:attrNameLst>
                                          <p:attrName>style.visibility</p:attrName>
                                        </p:attrNameLst>
                                      </p:cBhvr>
                                      <p:to>
                                        <p:strVal val="visible"/>
                                      </p:to>
                                    </p:set>
                                  </p:childTnLst>
                                </p:cTn>
                              </p:par>
                            </p:childTnLst>
                          </p:cTn>
                        </p:par>
                        <p:par>
                          <p:cTn id="52" fill="hold">
                            <p:stCondLst>
                              <p:cond delay="4500"/>
                            </p:stCondLst>
                            <p:childTnLst>
                              <p:par>
                                <p:cTn id="53" presetID="1" presetClass="entr" presetSubtype="0" fill="hold" grpId="0" nodeType="afterEffect">
                                  <p:stCondLst>
                                    <p:cond delay="0"/>
                                  </p:stCondLst>
                                  <p:childTnLst>
                                    <p:set>
                                      <p:cBhvr>
                                        <p:cTn id="54" dur="1" fill="hold">
                                          <p:stCondLst>
                                            <p:cond delay="0"/>
                                          </p:stCondLst>
                                        </p:cTn>
                                        <p:tgtEl>
                                          <p:spTgt spid="147"/>
                                        </p:tgtEl>
                                        <p:attrNameLst>
                                          <p:attrName>style.visibility</p:attrName>
                                        </p:attrNameLst>
                                      </p:cBhvr>
                                      <p:to>
                                        <p:strVal val="visible"/>
                                      </p:to>
                                    </p:set>
                                  </p:childTnLst>
                                </p:cTn>
                              </p:par>
                            </p:childTnLst>
                          </p:cTn>
                        </p:par>
                        <p:par>
                          <p:cTn id="55" fill="hold">
                            <p:stCondLst>
                              <p:cond delay="4500"/>
                            </p:stCondLst>
                            <p:childTnLst>
                              <p:par>
                                <p:cTn id="56" presetID="10" presetClass="entr" presetSubtype="0" fill="hold" grpId="0" nodeType="afterEffect">
                                  <p:stCondLst>
                                    <p:cond delay="0"/>
                                  </p:stCondLst>
                                  <p:childTnLst>
                                    <p:set>
                                      <p:cBhvr>
                                        <p:cTn id="57" dur="1" fill="hold">
                                          <p:stCondLst>
                                            <p:cond delay="0"/>
                                          </p:stCondLst>
                                        </p:cTn>
                                        <p:tgtEl>
                                          <p:spTgt spid="146"/>
                                        </p:tgtEl>
                                        <p:attrNameLst>
                                          <p:attrName>style.visibility</p:attrName>
                                        </p:attrNameLst>
                                      </p:cBhvr>
                                      <p:to>
                                        <p:strVal val="visible"/>
                                      </p:to>
                                    </p:set>
                                    <p:animEffect transition="in" filter="fade">
                                      <p:cBhvr>
                                        <p:cTn id="58" dur="10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animBg="1"/>
      <p:bldP spid="144" grpId="0"/>
      <p:bldP spid="145" grpId="0"/>
      <p:bldP spid="146" grpId="0"/>
      <p:bldP spid="79" grpId="0" animBg="1"/>
      <p:bldP spid="14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7384"/>
            <a:ext cx="9324528" cy="720080"/>
          </a:xfrm>
        </p:spPr>
        <p:txBody>
          <a:bodyPr>
            <a:normAutofit fontScale="90000"/>
          </a:bodyPr>
          <a:lstStyle/>
          <a:p>
            <a:r>
              <a:rPr lang="fr-FR" dirty="0"/>
              <a:t>Calculs dans un circuit</a:t>
            </a:r>
          </a:p>
        </p:txBody>
      </p:sp>
      <p:sp>
        <p:nvSpPr>
          <p:cNvPr id="3" name="Espace réservé du contenu 2"/>
          <p:cNvSpPr>
            <a:spLocks noGrp="1"/>
          </p:cNvSpPr>
          <p:nvPr>
            <p:ph idx="1"/>
          </p:nvPr>
        </p:nvSpPr>
        <p:spPr>
          <a:xfrm>
            <a:off x="323528" y="764431"/>
            <a:ext cx="8720633" cy="1080393"/>
          </a:xfrm>
          <a:effectLst>
            <a:outerShdw blurRad="50800" dist="38100" dir="2700000" algn="tl" rotWithShape="0">
              <a:schemeClr val="bg1">
                <a:alpha val="40000"/>
              </a:schemeClr>
            </a:outerShdw>
          </a:effectLst>
        </p:spPr>
        <p:txBody>
          <a:bodyPr lIns="0" rIns="0">
            <a:noAutofit/>
          </a:bodyPr>
          <a:lstStyle/>
          <a:p>
            <a:pPr marL="0" indent="0" algn="ctr">
              <a:buNone/>
            </a:pPr>
            <a:r>
              <a:rPr lang="fr-FR" sz="1800" dirty="0" smtClean="0">
                <a:effectLst/>
              </a:rPr>
              <a:t>En utilisant les différents « outils » vus précédemment  trouvez </a:t>
            </a:r>
            <a:r>
              <a:rPr lang="fr-FR" sz="1800" dirty="0" smtClean="0"/>
              <a:t>U</a:t>
            </a:r>
            <a:r>
              <a:rPr lang="fr-FR" sz="1800" baseline="-25000" dirty="0" smtClean="0"/>
              <a:t>G0 </a:t>
            </a:r>
            <a:r>
              <a:rPr lang="fr-FR" sz="1800" dirty="0" smtClean="0"/>
              <a:t> et  U</a:t>
            </a:r>
            <a:r>
              <a:rPr lang="fr-FR" sz="1800" baseline="-25000" dirty="0" smtClean="0"/>
              <a:t>G1 </a:t>
            </a:r>
            <a:r>
              <a:rPr lang="fr-FR" sz="1800" dirty="0" smtClean="0"/>
              <a:t> en connaissant:</a:t>
            </a:r>
            <a:endParaRPr lang="fr-FR" sz="1800" dirty="0" smtClean="0">
              <a:effectLst/>
            </a:endParaRPr>
          </a:p>
          <a:p>
            <a:pPr marL="0" indent="0" algn="ctr">
              <a:buNone/>
            </a:pPr>
            <a:r>
              <a:rPr lang="fr-FR" sz="1800" dirty="0" smtClean="0"/>
              <a:t>I</a:t>
            </a:r>
            <a:r>
              <a:rPr lang="fr-FR" sz="1800" baseline="-25000" dirty="0" smtClean="0"/>
              <a:t>0</a:t>
            </a:r>
            <a:r>
              <a:rPr lang="fr-FR" sz="1800" dirty="0" smtClean="0"/>
              <a:t> =0,75 A ;   I</a:t>
            </a:r>
            <a:r>
              <a:rPr lang="fr-FR" sz="1800" baseline="-25000" dirty="0" smtClean="0"/>
              <a:t>1</a:t>
            </a:r>
            <a:r>
              <a:rPr lang="fr-FR" sz="1800" dirty="0" smtClean="0"/>
              <a:t> =1,25 A ;   R</a:t>
            </a:r>
            <a:r>
              <a:rPr lang="fr-FR" sz="1800" baseline="-25000" dirty="0" smtClean="0"/>
              <a:t>1</a:t>
            </a:r>
            <a:r>
              <a:rPr lang="fr-FR" sz="1800" dirty="0" smtClean="0"/>
              <a:t> =5 </a:t>
            </a:r>
            <a:r>
              <a:rPr lang="fr-FR" sz="1800" dirty="0" smtClean="0">
                <a:sym typeface="Symbol"/>
              </a:rPr>
              <a:t> </a:t>
            </a:r>
            <a:r>
              <a:rPr lang="fr-FR" sz="1800" dirty="0" smtClean="0"/>
              <a:t>;    R</a:t>
            </a:r>
            <a:r>
              <a:rPr lang="fr-FR" sz="1800" baseline="-25000" dirty="0" smtClean="0"/>
              <a:t>2</a:t>
            </a:r>
            <a:r>
              <a:rPr lang="fr-FR" sz="1800" dirty="0" smtClean="0"/>
              <a:t> =3 </a:t>
            </a:r>
            <a:r>
              <a:rPr lang="fr-FR" sz="1800" dirty="0" smtClean="0">
                <a:sym typeface="Symbol"/>
              </a:rPr>
              <a:t> </a:t>
            </a:r>
            <a:r>
              <a:rPr lang="fr-FR" sz="1800" dirty="0" smtClean="0"/>
              <a:t>;  R</a:t>
            </a:r>
            <a:r>
              <a:rPr lang="fr-FR" sz="1800" baseline="-25000" dirty="0" smtClean="0"/>
              <a:t>3</a:t>
            </a:r>
            <a:r>
              <a:rPr lang="fr-FR" sz="1800" dirty="0" smtClean="0"/>
              <a:t> =4</a:t>
            </a:r>
            <a:r>
              <a:rPr lang="fr-FR" sz="1800" dirty="0" smtClean="0">
                <a:sym typeface="Symbol"/>
              </a:rPr>
              <a:t> </a:t>
            </a:r>
            <a:r>
              <a:rPr lang="fr-FR" sz="1800" dirty="0" smtClean="0"/>
              <a:t>; R</a:t>
            </a:r>
            <a:r>
              <a:rPr lang="fr-FR" sz="1800" baseline="-25000" dirty="0" smtClean="0"/>
              <a:t>4</a:t>
            </a:r>
            <a:r>
              <a:rPr lang="fr-FR" sz="1800" dirty="0" smtClean="0"/>
              <a:t> </a:t>
            </a:r>
            <a:r>
              <a:rPr lang="fr-FR" sz="1800" dirty="0"/>
              <a:t>=3 </a:t>
            </a:r>
            <a:r>
              <a:rPr lang="fr-FR" sz="1800" dirty="0">
                <a:sym typeface="Symbol"/>
              </a:rPr>
              <a:t></a:t>
            </a:r>
            <a:r>
              <a:rPr lang="fr-FR" sz="1800" dirty="0"/>
              <a:t>; </a:t>
            </a:r>
            <a:r>
              <a:rPr lang="fr-FR" sz="1800" dirty="0" smtClean="0"/>
              <a:t>R</a:t>
            </a:r>
            <a:r>
              <a:rPr lang="fr-FR" sz="1800" baseline="-25000" dirty="0" smtClean="0"/>
              <a:t>5</a:t>
            </a:r>
            <a:r>
              <a:rPr lang="fr-FR" sz="1800" dirty="0" smtClean="0"/>
              <a:t> =5</a:t>
            </a:r>
            <a:r>
              <a:rPr lang="fr-FR" sz="1800" dirty="0" smtClean="0">
                <a:sym typeface="Symbol"/>
              </a:rPr>
              <a:t></a:t>
            </a:r>
            <a:r>
              <a:rPr lang="fr-FR" sz="1800" dirty="0"/>
              <a:t>; </a:t>
            </a:r>
            <a:r>
              <a:rPr lang="fr-FR" sz="1800" dirty="0" smtClean="0"/>
              <a:t>  R</a:t>
            </a:r>
            <a:r>
              <a:rPr lang="fr-FR" sz="1800" baseline="-25000" dirty="0" smtClean="0"/>
              <a:t>6</a:t>
            </a:r>
            <a:r>
              <a:rPr lang="fr-FR" sz="1800" dirty="0" smtClean="0"/>
              <a:t> </a:t>
            </a:r>
            <a:r>
              <a:rPr lang="fr-FR" sz="1800" dirty="0"/>
              <a:t>=2 </a:t>
            </a:r>
            <a:r>
              <a:rPr lang="fr-FR" sz="1800" dirty="0" smtClean="0">
                <a:sym typeface="Symbol"/>
              </a:rPr>
              <a:t></a:t>
            </a:r>
            <a:r>
              <a:rPr lang="fr-FR" sz="1800" dirty="0">
                <a:sym typeface="Symbol"/>
              </a:rPr>
              <a:t> </a:t>
            </a:r>
            <a:r>
              <a:rPr lang="fr-FR" sz="1800" dirty="0" smtClean="0"/>
              <a:t>;   R</a:t>
            </a:r>
            <a:r>
              <a:rPr lang="fr-FR" sz="1800" baseline="-25000" dirty="0" smtClean="0"/>
              <a:t>7</a:t>
            </a:r>
            <a:r>
              <a:rPr lang="fr-FR" sz="1800" dirty="0" smtClean="0"/>
              <a:t> =1 </a:t>
            </a:r>
            <a:r>
              <a:rPr lang="fr-FR" sz="1800" dirty="0">
                <a:sym typeface="Symbol"/>
              </a:rPr>
              <a:t></a:t>
            </a:r>
            <a:r>
              <a:rPr lang="fr-FR" sz="1800" dirty="0"/>
              <a:t>; </a:t>
            </a:r>
          </a:p>
          <a:p>
            <a:pPr marL="0" indent="0" algn="ctr">
              <a:buNone/>
            </a:pPr>
            <a:endParaRPr lang="fr-FR" sz="1800" dirty="0"/>
          </a:p>
          <a:p>
            <a:pPr marL="0" indent="0" algn="ctr">
              <a:buNone/>
            </a:pPr>
            <a:endParaRPr lang="fr-FR" sz="1800" dirty="0"/>
          </a:p>
        </p:txBody>
      </p:sp>
      <p:grpSp>
        <p:nvGrpSpPr>
          <p:cNvPr id="80" name="Groupe 79"/>
          <p:cNvGrpSpPr/>
          <p:nvPr/>
        </p:nvGrpSpPr>
        <p:grpSpPr>
          <a:xfrm>
            <a:off x="492037" y="1933148"/>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79" name="Ellipse 78"/>
          <p:cNvSpPr/>
          <p:nvPr/>
        </p:nvSpPr>
        <p:spPr>
          <a:xfrm flipH="1">
            <a:off x="4995425" y="229487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p:cNvSpPr/>
          <p:nvPr/>
        </p:nvSpPr>
        <p:spPr>
          <a:xfrm flipH="1">
            <a:off x="2978712" y="2314130"/>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Espace réservé du contenu 2"/>
          <p:cNvSpPr txBox="1">
            <a:spLocks/>
          </p:cNvSpPr>
          <p:nvPr/>
        </p:nvSpPr>
        <p:spPr>
          <a:xfrm>
            <a:off x="182244" y="4941168"/>
            <a:ext cx="8905691" cy="57606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a:t>Pour </a:t>
            </a:r>
            <a:r>
              <a:rPr lang="fr-FR" sz="1800" dirty="0" smtClean="0"/>
              <a:t>U</a:t>
            </a:r>
            <a:r>
              <a:rPr lang="fr-FR" sz="1800" baseline="-25000" dirty="0" smtClean="0"/>
              <a:t>3,</a:t>
            </a:r>
            <a:r>
              <a:rPr lang="fr-FR" sz="1800" dirty="0" smtClean="0"/>
              <a:t> la résistance R</a:t>
            </a:r>
            <a:r>
              <a:rPr lang="fr-FR" sz="1800" baseline="-25000" dirty="0" smtClean="0"/>
              <a:t>3 </a:t>
            </a:r>
            <a:r>
              <a:rPr lang="fr-FR" sz="1800" dirty="0" smtClean="0"/>
              <a:t>est parcourue par un courant I</a:t>
            </a:r>
            <a:r>
              <a:rPr lang="fr-FR" sz="1800" baseline="-25000" dirty="0" smtClean="0"/>
              <a:t>3</a:t>
            </a:r>
            <a:r>
              <a:rPr lang="fr-FR" sz="1800" dirty="0" smtClean="0"/>
              <a:t>qui est une partie de </a:t>
            </a:r>
            <a:r>
              <a:rPr lang="fr-FR" sz="1800" dirty="0"/>
              <a:t>I</a:t>
            </a:r>
            <a:r>
              <a:rPr lang="fr-FR" sz="1800" baseline="-25000" dirty="0"/>
              <a:t>2</a:t>
            </a:r>
            <a:r>
              <a:rPr lang="fr-FR" sz="1800" dirty="0" smtClean="0"/>
              <a:t>  puisqu’on a la loi des nœuds :   I</a:t>
            </a:r>
            <a:r>
              <a:rPr lang="fr-FR" sz="1800" baseline="-25000" dirty="0" smtClean="0"/>
              <a:t>2 </a:t>
            </a:r>
            <a:r>
              <a:rPr lang="fr-FR" sz="1800" dirty="0" smtClean="0"/>
              <a:t>= I</a:t>
            </a:r>
            <a:r>
              <a:rPr lang="fr-FR" sz="1800" baseline="-25000" dirty="0" smtClean="0"/>
              <a:t>3</a:t>
            </a:r>
            <a:r>
              <a:rPr lang="fr-FR" sz="1800" dirty="0" smtClean="0"/>
              <a:t>+ I</a:t>
            </a:r>
            <a:r>
              <a:rPr lang="fr-FR" sz="1800" baseline="-25000" dirty="0" smtClean="0"/>
              <a:t>4</a:t>
            </a:r>
            <a:r>
              <a:rPr lang="fr-FR" sz="1800" dirty="0"/>
              <a:t>+ </a:t>
            </a:r>
            <a:r>
              <a:rPr lang="fr-FR" sz="1800" dirty="0" smtClean="0"/>
              <a:t>I</a:t>
            </a:r>
            <a:r>
              <a:rPr lang="fr-FR" sz="1800" baseline="-25000" dirty="0" smtClean="0"/>
              <a:t>5</a:t>
            </a:r>
            <a:r>
              <a:rPr lang="fr-FR" sz="1800" dirty="0"/>
              <a:t>+ </a:t>
            </a:r>
            <a:r>
              <a:rPr lang="fr-FR" sz="1800" dirty="0" smtClean="0"/>
              <a:t>I</a:t>
            </a:r>
            <a:r>
              <a:rPr lang="fr-FR" sz="1800" baseline="-25000" dirty="0" smtClean="0"/>
              <a:t>6 </a:t>
            </a:r>
            <a:r>
              <a:rPr lang="fr-FR" sz="1800" dirty="0" smtClean="0"/>
              <a:t>. </a:t>
            </a:r>
          </a:p>
        </p:txBody>
      </p:sp>
      <p:sp>
        <p:nvSpPr>
          <p:cNvPr id="86" name="Espace réservé du contenu 2"/>
          <p:cNvSpPr txBox="1">
            <a:spLocks/>
          </p:cNvSpPr>
          <p:nvPr/>
        </p:nvSpPr>
        <p:spPr>
          <a:xfrm>
            <a:off x="6893140" y="6309320"/>
            <a:ext cx="2229512" cy="38367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571" dirty="0" smtClean="0"/>
              <a:t>U</a:t>
            </a:r>
            <a:r>
              <a:rPr lang="fr-FR" sz="2571" baseline="-25000" dirty="0" smtClean="0"/>
              <a:t>3</a:t>
            </a:r>
            <a:r>
              <a:rPr lang="fr-FR" sz="2000" dirty="0" smtClean="0"/>
              <a:t>=R</a:t>
            </a:r>
            <a:r>
              <a:rPr lang="fr-FR" sz="2000" baseline="-25000" dirty="0" smtClean="0"/>
              <a:t>34567</a:t>
            </a:r>
            <a:r>
              <a:rPr lang="fr-FR" sz="2000" dirty="0" smtClean="0"/>
              <a:t>x I</a:t>
            </a:r>
            <a:r>
              <a:rPr lang="fr-FR" sz="2000" baseline="-25000" dirty="0" smtClean="0"/>
              <a:t>2</a:t>
            </a:r>
            <a:endParaRPr lang="fr-FR" sz="2000" dirty="0"/>
          </a:p>
        </p:txBody>
      </p:sp>
      <p:sp>
        <p:nvSpPr>
          <p:cNvPr id="76" name="Espace réservé du contenu 2"/>
          <p:cNvSpPr txBox="1">
            <a:spLocks/>
          </p:cNvSpPr>
          <p:nvPr/>
        </p:nvSpPr>
        <p:spPr>
          <a:xfrm>
            <a:off x="0" y="5574383"/>
            <a:ext cx="9024090" cy="662929"/>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t>On va réduire cet ensemble de résistances (R</a:t>
            </a:r>
            <a:r>
              <a:rPr lang="fr-FR" sz="1800" baseline="-25000" dirty="0" smtClean="0"/>
              <a:t>3</a:t>
            </a:r>
            <a:r>
              <a:rPr lang="fr-FR" sz="1800" dirty="0" smtClean="0"/>
              <a:t> à R</a:t>
            </a:r>
            <a:r>
              <a:rPr lang="fr-FR" sz="1800" baseline="-25000" dirty="0" smtClean="0"/>
              <a:t>7</a:t>
            </a:r>
            <a:r>
              <a:rPr lang="fr-FR" sz="1800" dirty="0" smtClean="0"/>
              <a:t>) à une seule résistance équivalente qui, parcourue par le courant I</a:t>
            </a:r>
            <a:r>
              <a:rPr lang="fr-FR" sz="1800" baseline="-25000" dirty="0" smtClean="0"/>
              <a:t>2</a:t>
            </a:r>
            <a:r>
              <a:rPr lang="fr-FR" sz="1800" dirty="0" smtClean="0"/>
              <a:t> produira la même chute de tension U</a:t>
            </a:r>
            <a:r>
              <a:rPr lang="fr-FR" sz="1800" baseline="-25000" dirty="0" smtClean="0"/>
              <a:t>3.</a:t>
            </a:r>
            <a:endParaRPr lang="fr-FR" sz="1800" dirty="0"/>
          </a:p>
          <a:p>
            <a:pPr marL="0" indent="0" algn="ctr">
              <a:buNone/>
            </a:pPr>
            <a:endParaRPr lang="fr-FR" sz="1800" dirty="0"/>
          </a:p>
        </p:txBody>
      </p:sp>
    </p:spTree>
    <p:extLst>
      <p:ext uri="{BB962C8B-B14F-4D97-AF65-F5344CB8AC3E}">
        <p14:creationId xmlns:p14="http://schemas.microsoft.com/office/powerpoint/2010/main" val="4149677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par>
                          <p:cTn id="8" fill="hold">
                            <p:stCondLst>
                              <p:cond delay="21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6"/>
                                        </p:tgtEl>
                                        <p:attrNameLst>
                                          <p:attrName>style.visibility</p:attrName>
                                        </p:attrNameLst>
                                      </p:cBhvr>
                                      <p:to>
                                        <p:strVal val="visible"/>
                                      </p:to>
                                    </p:set>
                                    <p:animEffect transition="in" filter="fade">
                                      <p:cBhvr>
                                        <p:cTn id="11" dur="500"/>
                                        <p:tgtEl>
                                          <p:spTgt spid="7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86"/>
                                        </p:tgtEl>
                                        <p:attrNameLst>
                                          <p:attrName>style.visibility</p:attrName>
                                        </p:attrNameLst>
                                      </p:cBhvr>
                                      <p:to>
                                        <p:strVal val="visible"/>
                                      </p:to>
                                    </p:set>
                                    <p:animEffect transition="in" filter="fade">
                                      <p:cBhvr>
                                        <p:cTn id="16"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86" grpId="0" animBg="1"/>
      <p:bldP spid="7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7384"/>
            <a:ext cx="9324528" cy="720080"/>
          </a:xfrm>
        </p:spPr>
        <p:txBody>
          <a:bodyPr>
            <a:normAutofit fontScale="90000"/>
          </a:bodyPr>
          <a:lstStyle/>
          <a:p>
            <a:r>
              <a:rPr lang="fr-FR" dirty="0"/>
              <a:t>Calculs dans un circuit</a:t>
            </a:r>
          </a:p>
        </p:txBody>
      </p:sp>
      <p:sp>
        <p:nvSpPr>
          <p:cNvPr id="3" name="Espace réservé du contenu 2"/>
          <p:cNvSpPr>
            <a:spLocks noGrp="1"/>
          </p:cNvSpPr>
          <p:nvPr>
            <p:ph idx="1"/>
          </p:nvPr>
        </p:nvSpPr>
        <p:spPr>
          <a:xfrm>
            <a:off x="323528" y="764431"/>
            <a:ext cx="8720633" cy="1080393"/>
          </a:xfrm>
          <a:effectLst>
            <a:outerShdw blurRad="50800" dist="38100" dir="2700000" algn="tl" rotWithShape="0">
              <a:schemeClr val="bg1">
                <a:alpha val="40000"/>
              </a:schemeClr>
            </a:outerShdw>
          </a:effectLst>
        </p:spPr>
        <p:txBody>
          <a:bodyPr lIns="0" rIns="0">
            <a:noAutofit/>
          </a:bodyPr>
          <a:lstStyle/>
          <a:p>
            <a:pPr marL="0" indent="0" algn="ctr">
              <a:buNone/>
            </a:pPr>
            <a:r>
              <a:rPr lang="fr-FR" sz="1800" dirty="0" smtClean="0">
                <a:effectLst/>
              </a:rPr>
              <a:t>En utilisant les différents « outils » vus précédemment  trouvez </a:t>
            </a:r>
            <a:r>
              <a:rPr lang="fr-FR" sz="1800" dirty="0" smtClean="0"/>
              <a:t>U</a:t>
            </a:r>
            <a:r>
              <a:rPr lang="fr-FR" sz="1800" baseline="-25000" dirty="0" smtClean="0"/>
              <a:t>G0 </a:t>
            </a:r>
            <a:r>
              <a:rPr lang="fr-FR" sz="1800" dirty="0" smtClean="0"/>
              <a:t> et  U</a:t>
            </a:r>
            <a:r>
              <a:rPr lang="fr-FR" sz="1800" baseline="-25000" dirty="0" smtClean="0"/>
              <a:t>G1 </a:t>
            </a:r>
            <a:r>
              <a:rPr lang="fr-FR" sz="1800" dirty="0" smtClean="0"/>
              <a:t> en connaissant:</a:t>
            </a:r>
            <a:endParaRPr lang="fr-FR" sz="1800" dirty="0" smtClean="0">
              <a:effectLst/>
            </a:endParaRPr>
          </a:p>
          <a:p>
            <a:pPr marL="0" indent="0" algn="ctr">
              <a:buNone/>
            </a:pPr>
            <a:r>
              <a:rPr lang="fr-FR" sz="1800" dirty="0" smtClean="0"/>
              <a:t>I</a:t>
            </a:r>
            <a:r>
              <a:rPr lang="fr-FR" sz="1800" baseline="-25000" dirty="0" smtClean="0"/>
              <a:t>0</a:t>
            </a:r>
            <a:r>
              <a:rPr lang="fr-FR" sz="1800" dirty="0" smtClean="0"/>
              <a:t> =0,75 A ;   I</a:t>
            </a:r>
            <a:r>
              <a:rPr lang="fr-FR" sz="1800" baseline="-25000" dirty="0" smtClean="0"/>
              <a:t>1</a:t>
            </a:r>
            <a:r>
              <a:rPr lang="fr-FR" sz="1800" dirty="0" smtClean="0"/>
              <a:t> =1,25 A ;   R</a:t>
            </a:r>
            <a:r>
              <a:rPr lang="fr-FR" sz="1800" baseline="-25000" dirty="0" smtClean="0"/>
              <a:t>1</a:t>
            </a:r>
            <a:r>
              <a:rPr lang="fr-FR" sz="1800" dirty="0" smtClean="0"/>
              <a:t> =5 </a:t>
            </a:r>
            <a:r>
              <a:rPr lang="fr-FR" sz="1800" dirty="0" smtClean="0">
                <a:sym typeface="Symbol"/>
              </a:rPr>
              <a:t> </a:t>
            </a:r>
            <a:r>
              <a:rPr lang="fr-FR" sz="1800" dirty="0" smtClean="0"/>
              <a:t>;    R</a:t>
            </a:r>
            <a:r>
              <a:rPr lang="fr-FR" sz="1800" baseline="-25000" dirty="0" smtClean="0"/>
              <a:t>2</a:t>
            </a:r>
            <a:r>
              <a:rPr lang="fr-FR" sz="1800" dirty="0" smtClean="0"/>
              <a:t> =3 </a:t>
            </a:r>
            <a:r>
              <a:rPr lang="fr-FR" sz="1800" dirty="0" smtClean="0">
                <a:sym typeface="Symbol"/>
              </a:rPr>
              <a:t> </a:t>
            </a:r>
            <a:r>
              <a:rPr lang="fr-FR" sz="1800" dirty="0" smtClean="0"/>
              <a:t>;  R</a:t>
            </a:r>
            <a:r>
              <a:rPr lang="fr-FR" sz="1800" baseline="-25000" dirty="0" smtClean="0"/>
              <a:t>3</a:t>
            </a:r>
            <a:r>
              <a:rPr lang="fr-FR" sz="1800" dirty="0" smtClean="0"/>
              <a:t> =4</a:t>
            </a:r>
            <a:r>
              <a:rPr lang="fr-FR" sz="1800" dirty="0" smtClean="0">
                <a:sym typeface="Symbol"/>
              </a:rPr>
              <a:t> </a:t>
            </a:r>
            <a:r>
              <a:rPr lang="fr-FR" sz="1800" dirty="0" smtClean="0"/>
              <a:t>; R</a:t>
            </a:r>
            <a:r>
              <a:rPr lang="fr-FR" sz="1800" baseline="-25000" dirty="0" smtClean="0"/>
              <a:t>4</a:t>
            </a:r>
            <a:r>
              <a:rPr lang="fr-FR" sz="1800" dirty="0" smtClean="0"/>
              <a:t> </a:t>
            </a:r>
            <a:r>
              <a:rPr lang="fr-FR" sz="1800" dirty="0"/>
              <a:t>=3 </a:t>
            </a:r>
            <a:r>
              <a:rPr lang="fr-FR" sz="1800" dirty="0">
                <a:sym typeface="Symbol"/>
              </a:rPr>
              <a:t></a:t>
            </a:r>
            <a:r>
              <a:rPr lang="fr-FR" sz="1800" dirty="0"/>
              <a:t>; </a:t>
            </a:r>
            <a:r>
              <a:rPr lang="fr-FR" sz="1800" dirty="0" smtClean="0"/>
              <a:t>R</a:t>
            </a:r>
            <a:r>
              <a:rPr lang="fr-FR" sz="1800" baseline="-25000" dirty="0" smtClean="0"/>
              <a:t>5</a:t>
            </a:r>
            <a:r>
              <a:rPr lang="fr-FR" sz="1800" dirty="0" smtClean="0"/>
              <a:t> =5</a:t>
            </a:r>
            <a:r>
              <a:rPr lang="fr-FR" sz="1800" dirty="0" smtClean="0">
                <a:sym typeface="Symbol"/>
              </a:rPr>
              <a:t></a:t>
            </a:r>
            <a:r>
              <a:rPr lang="fr-FR" sz="1800" dirty="0"/>
              <a:t>; </a:t>
            </a:r>
            <a:r>
              <a:rPr lang="fr-FR" sz="1800" dirty="0" smtClean="0"/>
              <a:t>  R</a:t>
            </a:r>
            <a:r>
              <a:rPr lang="fr-FR" sz="1800" baseline="-25000" dirty="0" smtClean="0"/>
              <a:t>6</a:t>
            </a:r>
            <a:r>
              <a:rPr lang="fr-FR" sz="1800" dirty="0" smtClean="0"/>
              <a:t> </a:t>
            </a:r>
            <a:r>
              <a:rPr lang="fr-FR" sz="1800" dirty="0"/>
              <a:t>=2 </a:t>
            </a:r>
            <a:r>
              <a:rPr lang="fr-FR" sz="1800" dirty="0" smtClean="0">
                <a:sym typeface="Symbol"/>
              </a:rPr>
              <a:t></a:t>
            </a:r>
            <a:r>
              <a:rPr lang="fr-FR" sz="1800" dirty="0">
                <a:sym typeface="Symbol"/>
              </a:rPr>
              <a:t> </a:t>
            </a:r>
            <a:r>
              <a:rPr lang="fr-FR" sz="1800" dirty="0" smtClean="0"/>
              <a:t>;   R</a:t>
            </a:r>
            <a:r>
              <a:rPr lang="fr-FR" sz="1800" baseline="-25000" dirty="0" smtClean="0"/>
              <a:t>7</a:t>
            </a:r>
            <a:r>
              <a:rPr lang="fr-FR" sz="1800" dirty="0" smtClean="0"/>
              <a:t> =1 </a:t>
            </a:r>
            <a:r>
              <a:rPr lang="fr-FR" sz="1800" dirty="0">
                <a:sym typeface="Symbol"/>
              </a:rPr>
              <a:t></a:t>
            </a:r>
            <a:r>
              <a:rPr lang="fr-FR" sz="1800" dirty="0"/>
              <a:t>; </a:t>
            </a:r>
          </a:p>
          <a:p>
            <a:pPr marL="0" indent="0" algn="ctr">
              <a:buNone/>
            </a:pPr>
            <a:endParaRPr lang="fr-FR" sz="1800" dirty="0"/>
          </a:p>
          <a:p>
            <a:pPr marL="0" indent="0" algn="ctr">
              <a:buNone/>
            </a:pPr>
            <a:endParaRPr lang="fr-FR" sz="1800" dirty="0"/>
          </a:p>
        </p:txBody>
      </p:sp>
      <p:grpSp>
        <p:nvGrpSpPr>
          <p:cNvPr id="80" name="Groupe 79"/>
          <p:cNvGrpSpPr/>
          <p:nvPr/>
        </p:nvGrpSpPr>
        <p:grpSpPr>
          <a:xfrm>
            <a:off x="492037" y="1933148"/>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79" name="Ellipse 78"/>
          <p:cNvSpPr/>
          <p:nvPr/>
        </p:nvSpPr>
        <p:spPr>
          <a:xfrm flipH="1">
            <a:off x="4995425" y="229487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p:cNvSpPr/>
          <p:nvPr/>
        </p:nvSpPr>
        <p:spPr>
          <a:xfrm flipH="1">
            <a:off x="2978712" y="2314130"/>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Espace réservé du contenu 2"/>
          <p:cNvSpPr txBox="1">
            <a:spLocks/>
          </p:cNvSpPr>
          <p:nvPr/>
        </p:nvSpPr>
        <p:spPr>
          <a:xfrm>
            <a:off x="-24939" y="4892794"/>
            <a:ext cx="9143999" cy="404356"/>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800" dirty="0" smtClean="0"/>
              <a:t>On commence par la plus petite association: R</a:t>
            </a:r>
            <a:r>
              <a:rPr lang="fr-FR" sz="1800" baseline="-25000" dirty="0" smtClean="0"/>
              <a:t>67 </a:t>
            </a:r>
            <a:r>
              <a:rPr lang="fr-FR" sz="1800" dirty="0" smtClean="0"/>
              <a:t>=</a:t>
            </a:r>
            <a:endParaRPr lang="fr-FR" sz="1800" dirty="0"/>
          </a:p>
        </p:txBody>
      </p:sp>
      <p:sp>
        <p:nvSpPr>
          <p:cNvPr id="92" name="Espace réservé du contenu 2"/>
          <p:cNvSpPr txBox="1">
            <a:spLocks/>
          </p:cNvSpPr>
          <p:nvPr/>
        </p:nvSpPr>
        <p:spPr>
          <a:xfrm>
            <a:off x="6156176" y="4869160"/>
            <a:ext cx="1586907" cy="38367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t>R</a:t>
            </a:r>
            <a:r>
              <a:rPr lang="fr-FR" sz="1800" baseline="-25000" dirty="0" smtClean="0"/>
              <a:t>6</a:t>
            </a:r>
            <a:r>
              <a:rPr lang="fr-FR" sz="1800" dirty="0"/>
              <a:t>+ R</a:t>
            </a:r>
            <a:r>
              <a:rPr lang="fr-FR" sz="1800" baseline="-25000" dirty="0"/>
              <a:t>7</a:t>
            </a:r>
            <a:endParaRPr lang="fr-FR" sz="1800" dirty="0"/>
          </a:p>
          <a:p>
            <a:pPr marL="0" indent="0" algn="ctr">
              <a:buNone/>
            </a:pPr>
            <a:r>
              <a:rPr lang="fr-FR" sz="2000" dirty="0"/>
              <a:t> </a:t>
            </a:r>
          </a:p>
        </p:txBody>
      </p:sp>
      <p:sp>
        <p:nvSpPr>
          <p:cNvPr id="87" name="Espace réservé du contenu 2"/>
          <p:cNvSpPr txBox="1">
            <a:spLocks/>
          </p:cNvSpPr>
          <p:nvPr/>
        </p:nvSpPr>
        <p:spPr>
          <a:xfrm>
            <a:off x="7020272" y="4869160"/>
            <a:ext cx="2326623" cy="38367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t>=2+ 1 = 3 </a:t>
            </a:r>
            <a:r>
              <a:rPr lang="fr-FR" sz="1800" dirty="0">
                <a:sym typeface="Symbol"/>
              </a:rPr>
              <a:t></a:t>
            </a:r>
            <a:endParaRPr lang="fr-FR" sz="1800" dirty="0"/>
          </a:p>
          <a:p>
            <a:pPr marL="0" indent="0" algn="ctr">
              <a:buNone/>
            </a:pPr>
            <a:r>
              <a:rPr lang="fr-FR" sz="2000" dirty="0"/>
              <a:t> </a:t>
            </a:r>
          </a:p>
        </p:txBody>
      </p:sp>
      <p:sp>
        <p:nvSpPr>
          <p:cNvPr id="89" name="Espace réservé du contenu 2"/>
          <p:cNvSpPr txBox="1">
            <a:spLocks/>
          </p:cNvSpPr>
          <p:nvPr/>
        </p:nvSpPr>
        <p:spPr>
          <a:xfrm>
            <a:off x="1" y="5252835"/>
            <a:ext cx="9143999" cy="336406"/>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t>On continue avec l’ensemble des résistances en parallèle : </a:t>
            </a:r>
            <a:endParaRPr lang="fr-FR" sz="800" baseline="-25000" dirty="0"/>
          </a:p>
        </p:txBody>
      </p:sp>
      <mc:AlternateContent xmlns:mc="http://schemas.openxmlformats.org/markup-compatibility/2006" xmlns:a14="http://schemas.microsoft.com/office/drawing/2010/main">
        <mc:Choice Requires="a14">
          <p:sp>
            <p:nvSpPr>
              <p:cNvPr id="78" name="Espace réservé du contenu 2"/>
              <p:cNvSpPr txBox="1">
                <a:spLocks/>
              </p:cNvSpPr>
              <p:nvPr/>
            </p:nvSpPr>
            <p:spPr>
              <a:xfrm>
                <a:off x="6836610" y="5683744"/>
                <a:ext cx="1266037" cy="409552"/>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r>
                        <m:rPr>
                          <m:nor/>
                        </m:rPr>
                        <a:rPr lang="fr-FR" sz="2000" dirty="0"/>
                        <m:t>1,12</m:t>
                      </m:r>
                    </m:oMath>
                  </m:oMathPara>
                </a14:m>
                <a:endParaRPr lang="fr-FR" sz="1800" dirty="0"/>
              </a:p>
              <a:p>
                <a:pPr marL="0" indent="0" algn="ctr">
                  <a:buNone/>
                </a:pPr>
                <a:endParaRPr lang="fr-FR" sz="1800" dirty="0"/>
              </a:p>
            </p:txBody>
          </p:sp>
        </mc:Choice>
        <mc:Fallback xmlns="">
          <p:sp>
            <p:nvSpPr>
              <p:cNvPr id="78" name="Espace réservé du contenu 2"/>
              <p:cNvSpPr txBox="1">
                <a:spLocks noRot="1" noChangeAspect="1" noMove="1" noResize="1" noEditPoints="1" noAdjustHandles="1" noChangeArrowheads="1" noChangeShapeType="1" noTextEdit="1"/>
              </p:cNvSpPr>
              <p:nvPr/>
            </p:nvSpPr>
            <p:spPr>
              <a:xfrm>
                <a:off x="6836610" y="5683744"/>
                <a:ext cx="1266037" cy="409552"/>
              </a:xfrm>
              <a:prstGeom prst="rect">
                <a:avLst/>
              </a:prstGeom>
              <a:blipFill rotWithShape="1">
                <a:blip r:embed="rId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2" name="Espace réservé du contenu 2"/>
              <p:cNvSpPr txBox="1">
                <a:spLocks/>
              </p:cNvSpPr>
              <p:nvPr/>
            </p:nvSpPr>
            <p:spPr>
              <a:xfrm>
                <a:off x="3059832" y="6237312"/>
                <a:ext cx="2860621" cy="57606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fr-FR" sz="1000" dirty="0" smtClean="0"/>
              </a:p>
              <a:p>
                <a:pPr marL="0" indent="0" algn="ctr">
                  <a:buNone/>
                </a:pPr>
                <a14:m>
                  <m:oMathPara xmlns:m="http://schemas.openxmlformats.org/officeDocument/2006/math">
                    <m:oMathParaPr>
                      <m:jc m:val="centerGroup"/>
                    </m:oMathParaPr>
                    <m:oMath xmlns:m="http://schemas.openxmlformats.org/officeDocument/2006/math">
                      <m:r>
                        <m:rPr>
                          <m:nor/>
                        </m:rPr>
                        <a:rPr lang="fr-FR" sz="2400" dirty="0"/>
                        <m:t>R</m:t>
                      </m:r>
                      <m:r>
                        <m:rPr>
                          <m:nor/>
                        </m:rPr>
                        <a:rPr lang="fr-FR" sz="2400" baseline="-25000" dirty="0"/>
                        <m:t>34567</m:t>
                      </m:r>
                      <m:r>
                        <m:rPr>
                          <m:nor/>
                        </m:rPr>
                        <a:rPr lang="fr-FR" sz="2400" dirty="0"/>
                        <m:t>=</m:t>
                      </m:r>
                      <m:r>
                        <a:rPr lang="fr-FR" sz="2400" b="1" i="1" dirty="0" smtClean="0">
                          <a:latin typeface="Cambria Math"/>
                        </a:rPr>
                        <m:t> </m:t>
                      </m:r>
                      <m:r>
                        <a:rPr lang="fr-FR" sz="2400" b="1" i="1" dirty="0" smtClean="0">
                          <a:latin typeface="Cambria Math"/>
                        </a:rPr>
                        <m:t>𝟎</m:t>
                      </m:r>
                      <m:r>
                        <a:rPr lang="fr-FR" sz="2400" b="1" i="1" dirty="0" smtClean="0">
                          <a:latin typeface="Cambria Math"/>
                        </a:rPr>
                        <m:t>,</m:t>
                      </m:r>
                      <m:r>
                        <a:rPr lang="fr-FR" sz="2400" b="1" i="1" dirty="0" smtClean="0">
                          <a:latin typeface="Cambria Math"/>
                        </a:rPr>
                        <m:t>𝟗</m:t>
                      </m:r>
                      <m:r>
                        <m:rPr>
                          <m:nor/>
                        </m:rPr>
                        <a:rPr lang="fr-FR" sz="2400" b="1" i="0" dirty="0" smtClean="0">
                          <a:latin typeface="Cambria Math"/>
                        </a:rPr>
                        <m:t> </m:t>
                      </m:r>
                      <m:r>
                        <m:rPr>
                          <m:nor/>
                        </m:rPr>
                        <a:rPr lang="fr-FR" sz="2000" dirty="0">
                          <a:sym typeface="Symbol"/>
                        </a:rPr>
                        <m:t></m:t>
                      </m:r>
                    </m:oMath>
                  </m:oMathPara>
                </a14:m>
                <a:endParaRPr lang="fr-FR" sz="1800" dirty="0"/>
              </a:p>
              <a:p>
                <a:pPr marL="0" indent="0" algn="ctr">
                  <a:buNone/>
                </a:pPr>
                <a:endParaRPr lang="fr-FR" sz="1800" dirty="0"/>
              </a:p>
              <a:p>
                <a:pPr marL="0" indent="0" algn="ctr">
                  <a:buNone/>
                </a:pPr>
                <a:endParaRPr lang="fr-FR" sz="1800" dirty="0"/>
              </a:p>
            </p:txBody>
          </p:sp>
        </mc:Choice>
        <mc:Fallback xmlns="">
          <p:sp>
            <p:nvSpPr>
              <p:cNvPr id="82" name="Espace réservé du contenu 2"/>
              <p:cNvSpPr txBox="1">
                <a:spLocks noRot="1" noChangeAspect="1" noMove="1" noResize="1" noEditPoints="1" noAdjustHandles="1" noChangeArrowheads="1" noChangeShapeType="1" noTextEdit="1"/>
              </p:cNvSpPr>
              <p:nvPr/>
            </p:nvSpPr>
            <p:spPr>
              <a:xfrm>
                <a:off x="3059832" y="6237312"/>
                <a:ext cx="2860621" cy="576064"/>
              </a:xfrm>
              <a:prstGeom prst="rect">
                <a:avLst/>
              </a:prstGeom>
              <a:blipFill rotWithShape="1">
                <a:blip r:embed="rId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5" name="Espace réservé du contenu 2"/>
              <p:cNvSpPr txBox="1">
                <a:spLocks/>
              </p:cNvSpPr>
              <p:nvPr/>
            </p:nvSpPr>
            <p:spPr>
              <a:xfrm>
                <a:off x="1051381" y="5611736"/>
                <a:ext cx="4109495" cy="57606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14:m>
                  <m:oMath xmlns:m="http://schemas.openxmlformats.org/officeDocument/2006/math">
                    <m:f>
                      <m:fPr>
                        <m:ctrlPr>
                          <a:rPr lang="fr-FR" sz="2000" i="1" smtClean="0">
                            <a:latin typeface="Cambria Math"/>
                          </a:rPr>
                        </m:ctrlPr>
                      </m:fPr>
                      <m:num>
                        <m:r>
                          <a:rPr lang="fr-FR" sz="2000" b="1" i="1" smtClean="0">
                            <a:latin typeface="Cambria Math"/>
                          </a:rPr>
                          <m:t>𝟏</m:t>
                        </m:r>
                      </m:num>
                      <m:den>
                        <m:r>
                          <m:rPr>
                            <m:nor/>
                          </m:rPr>
                          <a:rPr lang="fr-FR" sz="2000" dirty="0"/>
                          <m:t>R</m:t>
                        </m:r>
                        <m:r>
                          <m:rPr>
                            <m:nor/>
                          </m:rPr>
                          <a:rPr lang="fr-FR" sz="2000" baseline="-25000" dirty="0"/>
                          <m:t>34567</m:t>
                        </m:r>
                      </m:den>
                    </m:f>
                  </m:oMath>
                </a14:m>
                <a:r>
                  <a:rPr lang="fr-FR" sz="2000" dirty="0"/>
                  <a:t>=</a:t>
                </a:r>
                <a:r>
                  <a:rPr lang="fr-FR" sz="2000" dirty="0" smtClean="0"/>
                  <a:t> </a:t>
                </a:r>
                <a14:m>
                  <m:oMath xmlns:m="http://schemas.openxmlformats.org/officeDocument/2006/math">
                    <m:f>
                      <m:fPr>
                        <m:ctrlPr>
                          <a:rPr lang="fr-FR" sz="2000" i="1" dirty="0" smtClean="0">
                            <a:latin typeface="Cambria Math"/>
                          </a:rPr>
                        </m:ctrlPr>
                      </m:fPr>
                      <m:num>
                        <m:r>
                          <a:rPr lang="fr-FR" sz="2000" b="1" i="1" dirty="0" smtClean="0">
                            <a:latin typeface="Cambria Math"/>
                          </a:rPr>
                          <m:t>𝟏</m:t>
                        </m:r>
                      </m:num>
                      <m:den>
                        <m:r>
                          <m:rPr>
                            <m:nor/>
                          </m:rPr>
                          <a:rPr lang="fr-FR" sz="2000" dirty="0"/>
                          <m:t>R</m:t>
                        </m:r>
                        <m:r>
                          <m:rPr>
                            <m:nor/>
                          </m:rPr>
                          <a:rPr lang="fr-FR" sz="2000" baseline="-25000" dirty="0"/>
                          <m:t>3</m:t>
                        </m:r>
                      </m:den>
                    </m:f>
                    <m:r>
                      <m:rPr>
                        <m:nor/>
                      </m:rPr>
                      <a:rPr lang="fr-FR" sz="2000" dirty="0"/>
                      <m:t>+</m:t>
                    </m:r>
                    <m:f>
                      <m:fPr>
                        <m:ctrlPr>
                          <a:rPr lang="fr-FR" sz="2000" i="1" dirty="0">
                            <a:latin typeface="Cambria Math"/>
                          </a:rPr>
                        </m:ctrlPr>
                      </m:fPr>
                      <m:num>
                        <m:r>
                          <a:rPr lang="fr-FR" sz="2000" b="1" i="1" dirty="0">
                            <a:latin typeface="Cambria Math"/>
                          </a:rPr>
                          <m:t>𝟏</m:t>
                        </m:r>
                      </m:num>
                      <m:den>
                        <m:r>
                          <m:rPr>
                            <m:nor/>
                          </m:rPr>
                          <a:rPr lang="fr-FR" sz="2000" dirty="0"/>
                          <m:t>R</m:t>
                        </m:r>
                        <m:r>
                          <m:rPr>
                            <m:nor/>
                          </m:rPr>
                          <a:rPr lang="fr-FR" sz="2000" baseline="-25000" dirty="0"/>
                          <m:t>4</m:t>
                        </m:r>
                      </m:den>
                    </m:f>
                  </m:oMath>
                </a14:m>
                <a:r>
                  <a:rPr lang="fr-FR" sz="2000" dirty="0" smtClean="0"/>
                  <a:t> + </a:t>
                </a:r>
                <a14:m>
                  <m:oMath xmlns:m="http://schemas.openxmlformats.org/officeDocument/2006/math">
                    <m:f>
                      <m:fPr>
                        <m:ctrlPr>
                          <a:rPr lang="fr-FR" sz="2000" i="1" dirty="0">
                            <a:latin typeface="Cambria Math"/>
                          </a:rPr>
                        </m:ctrlPr>
                      </m:fPr>
                      <m:num>
                        <m:r>
                          <a:rPr lang="fr-FR" sz="2000" b="1" i="1" dirty="0">
                            <a:latin typeface="Cambria Math"/>
                          </a:rPr>
                          <m:t>𝟏</m:t>
                        </m:r>
                      </m:num>
                      <m:den>
                        <m:r>
                          <m:rPr>
                            <m:nor/>
                          </m:rPr>
                          <a:rPr lang="fr-FR" sz="2000" dirty="0"/>
                          <m:t>R</m:t>
                        </m:r>
                        <m:r>
                          <m:rPr>
                            <m:nor/>
                          </m:rPr>
                          <a:rPr lang="fr-FR" sz="2000" i="0" baseline="-25000" dirty="0" smtClean="0"/>
                          <m:t>5</m:t>
                        </m:r>
                      </m:den>
                    </m:f>
                    <m:r>
                      <m:rPr>
                        <m:nor/>
                      </m:rPr>
                      <a:rPr lang="fr-FR" sz="2000" dirty="0"/>
                      <m:t>+</m:t>
                    </m:r>
                    <m:f>
                      <m:fPr>
                        <m:ctrlPr>
                          <a:rPr lang="fr-FR" sz="2000" i="1" dirty="0">
                            <a:latin typeface="Cambria Math"/>
                          </a:rPr>
                        </m:ctrlPr>
                      </m:fPr>
                      <m:num>
                        <m:r>
                          <a:rPr lang="fr-FR" sz="2000" b="1" i="1" dirty="0">
                            <a:latin typeface="Cambria Math"/>
                          </a:rPr>
                          <m:t>𝟏</m:t>
                        </m:r>
                      </m:num>
                      <m:den>
                        <m:r>
                          <m:rPr>
                            <m:nor/>
                          </m:rPr>
                          <a:rPr lang="fr-FR" sz="2000" dirty="0"/>
                          <m:t>R</m:t>
                        </m:r>
                        <m:r>
                          <a:rPr lang="fr-FR" sz="2000" b="1" i="1" dirty="0" smtClean="0">
                            <a:latin typeface="Cambria Math"/>
                          </a:rPr>
                          <m:t>𝟔𝟕</m:t>
                        </m:r>
                      </m:den>
                    </m:f>
                  </m:oMath>
                </a14:m>
                <a:r>
                  <a:rPr lang="fr-FR" sz="2000" dirty="0" smtClean="0"/>
                  <a:t> =</a:t>
                </a:r>
                <a:endParaRPr lang="fr-FR" sz="1800" dirty="0"/>
              </a:p>
            </p:txBody>
          </p:sp>
        </mc:Choice>
        <mc:Fallback xmlns="">
          <p:sp>
            <p:nvSpPr>
              <p:cNvPr id="85" name="Espace réservé du contenu 2"/>
              <p:cNvSpPr txBox="1">
                <a:spLocks noRot="1" noChangeAspect="1" noMove="1" noResize="1" noEditPoints="1" noAdjustHandles="1" noChangeArrowheads="1" noChangeShapeType="1" noTextEdit="1"/>
              </p:cNvSpPr>
              <p:nvPr/>
            </p:nvSpPr>
            <p:spPr>
              <a:xfrm>
                <a:off x="1051381" y="5611736"/>
                <a:ext cx="4109495" cy="576064"/>
              </a:xfrm>
              <a:prstGeom prst="rect">
                <a:avLst/>
              </a:prstGeom>
              <a:blipFill rotWithShape="1">
                <a:blip r:embed="rId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6" name="Espace réservé du contenu 2"/>
              <p:cNvSpPr txBox="1">
                <a:spLocks/>
              </p:cNvSpPr>
              <p:nvPr/>
            </p:nvSpPr>
            <p:spPr>
              <a:xfrm>
                <a:off x="4935932" y="5611736"/>
                <a:ext cx="2270280" cy="57606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14:m>
                  <m:oMath xmlns:m="http://schemas.openxmlformats.org/officeDocument/2006/math">
                    <m:f>
                      <m:fPr>
                        <m:ctrlPr>
                          <a:rPr lang="fr-FR" sz="2000" i="1" dirty="0">
                            <a:latin typeface="Cambria Math"/>
                          </a:rPr>
                        </m:ctrlPr>
                      </m:fPr>
                      <m:num>
                        <m:r>
                          <a:rPr lang="fr-FR" sz="2000" b="1" i="0" dirty="0">
                            <a:latin typeface="Cambria Math"/>
                          </a:rPr>
                          <m:t>𝟏</m:t>
                        </m:r>
                      </m:num>
                      <m:den>
                        <m:r>
                          <m:rPr>
                            <m:nor/>
                          </m:rPr>
                          <a:rPr lang="fr-FR" sz="2000" i="0" dirty="0" smtClean="0"/>
                          <m:t>4</m:t>
                        </m:r>
                      </m:den>
                    </m:f>
                    <m:r>
                      <m:rPr>
                        <m:nor/>
                      </m:rPr>
                      <a:rPr lang="fr-FR" sz="2000" dirty="0"/>
                      <m:t>+</m:t>
                    </m:r>
                    <m:f>
                      <m:fPr>
                        <m:ctrlPr>
                          <a:rPr lang="fr-FR" sz="2000" i="1" dirty="0">
                            <a:latin typeface="Cambria Math"/>
                          </a:rPr>
                        </m:ctrlPr>
                      </m:fPr>
                      <m:num>
                        <m:r>
                          <a:rPr lang="fr-FR" sz="2000" b="1" i="1" dirty="0">
                            <a:latin typeface="Cambria Math"/>
                          </a:rPr>
                          <m:t>𝟏</m:t>
                        </m:r>
                      </m:num>
                      <m:den>
                        <m:r>
                          <m:rPr>
                            <m:nor/>
                          </m:rPr>
                          <a:rPr lang="fr-FR" sz="2000" i="0" dirty="0" smtClean="0"/>
                          <m:t>3</m:t>
                        </m:r>
                      </m:den>
                    </m:f>
                  </m:oMath>
                </a14:m>
                <a:r>
                  <a:rPr lang="fr-FR" sz="2000" dirty="0"/>
                  <a:t> + </a:t>
                </a:r>
                <a14:m>
                  <m:oMath xmlns:m="http://schemas.openxmlformats.org/officeDocument/2006/math">
                    <m:f>
                      <m:fPr>
                        <m:ctrlPr>
                          <a:rPr lang="fr-FR" sz="2000" i="1" dirty="0">
                            <a:latin typeface="Cambria Math"/>
                          </a:rPr>
                        </m:ctrlPr>
                      </m:fPr>
                      <m:num>
                        <m:r>
                          <a:rPr lang="fr-FR" sz="2000" b="1" i="1" dirty="0">
                            <a:latin typeface="Cambria Math"/>
                          </a:rPr>
                          <m:t>𝟏</m:t>
                        </m:r>
                      </m:num>
                      <m:den>
                        <m:r>
                          <m:rPr>
                            <m:nor/>
                          </m:rPr>
                          <a:rPr lang="fr-FR" sz="2000" i="0" dirty="0" smtClean="0"/>
                          <m:t>5</m:t>
                        </m:r>
                      </m:den>
                    </m:f>
                    <m:r>
                      <m:rPr>
                        <m:nor/>
                      </m:rPr>
                      <a:rPr lang="fr-FR" sz="2000" dirty="0"/>
                      <m:t>+</m:t>
                    </m:r>
                    <m:f>
                      <m:fPr>
                        <m:ctrlPr>
                          <a:rPr lang="fr-FR" sz="2000" i="1" dirty="0">
                            <a:latin typeface="Cambria Math"/>
                          </a:rPr>
                        </m:ctrlPr>
                      </m:fPr>
                      <m:num>
                        <m:r>
                          <a:rPr lang="fr-FR" sz="2000" b="1" i="1" dirty="0">
                            <a:latin typeface="Cambria Math"/>
                          </a:rPr>
                          <m:t>𝟏</m:t>
                        </m:r>
                      </m:num>
                      <m:den>
                        <m:r>
                          <m:rPr>
                            <m:nor/>
                          </m:rPr>
                          <a:rPr lang="fr-FR" sz="2000" i="0" dirty="0" smtClean="0"/>
                          <m:t>3</m:t>
                        </m:r>
                      </m:den>
                    </m:f>
                    <m:r>
                      <m:rPr>
                        <m:nor/>
                      </m:rPr>
                      <a:rPr lang="fr-FR" sz="2000" b="1" i="0" dirty="0" smtClean="0"/>
                      <m:t>=</m:t>
                    </m:r>
                  </m:oMath>
                </a14:m>
                <a:endParaRPr lang="fr-FR" sz="1800" dirty="0"/>
              </a:p>
            </p:txBody>
          </p:sp>
        </mc:Choice>
        <mc:Fallback xmlns="">
          <p:sp>
            <p:nvSpPr>
              <p:cNvPr id="86" name="Espace réservé du contenu 2"/>
              <p:cNvSpPr txBox="1">
                <a:spLocks noRot="1" noChangeAspect="1" noMove="1" noResize="1" noEditPoints="1" noAdjustHandles="1" noChangeArrowheads="1" noChangeShapeType="1" noTextEdit="1"/>
              </p:cNvSpPr>
              <p:nvPr/>
            </p:nvSpPr>
            <p:spPr>
              <a:xfrm>
                <a:off x="4935932" y="5611736"/>
                <a:ext cx="2270280" cy="576064"/>
              </a:xfrm>
              <a:prstGeom prst="rect">
                <a:avLst/>
              </a:prstGeom>
              <a:blipFill rotWithShape="1">
                <a:blip r:embed="rId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867882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fade">
                                      <p:cBhvr>
                                        <p:cTn id="12" dur="500"/>
                                        <p:tgtEl>
                                          <p:spTgt spid="9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7"/>
                                        </p:tgtEl>
                                        <p:attrNameLst>
                                          <p:attrName>style.visibility</p:attrName>
                                        </p:attrNameLst>
                                      </p:cBhvr>
                                      <p:to>
                                        <p:strVal val="visible"/>
                                      </p:to>
                                    </p:set>
                                    <p:animEffect transition="in" filter="fade">
                                      <p:cBhvr>
                                        <p:cTn id="17" dur="500"/>
                                        <p:tgtEl>
                                          <p:spTgt spid="87"/>
                                        </p:tgtEl>
                                      </p:cBhvr>
                                    </p:animEffect>
                                  </p:childTnLst>
                                </p:cTn>
                              </p:par>
                            </p:childTnLst>
                          </p:cTn>
                        </p:par>
                        <p:par>
                          <p:cTn id="18" fill="hold">
                            <p:stCondLst>
                              <p:cond delay="500"/>
                            </p:stCondLst>
                            <p:childTnLst>
                              <p:par>
                                <p:cTn id="19" presetID="10" presetClass="entr" presetSubtype="0" fill="hold" grpId="0" nodeType="afterEffect">
                                  <p:stCondLst>
                                    <p:cond delay="500"/>
                                  </p:stCondLst>
                                  <p:childTnLst>
                                    <p:set>
                                      <p:cBhvr>
                                        <p:cTn id="20" dur="1" fill="hold">
                                          <p:stCondLst>
                                            <p:cond delay="0"/>
                                          </p:stCondLst>
                                        </p:cTn>
                                        <p:tgtEl>
                                          <p:spTgt spid="89"/>
                                        </p:tgtEl>
                                        <p:attrNameLst>
                                          <p:attrName>style.visibility</p:attrName>
                                        </p:attrNameLst>
                                      </p:cBhvr>
                                      <p:to>
                                        <p:strVal val="visible"/>
                                      </p:to>
                                    </p:set>
                                    <p:animEffect transition="in" filter="fade">
                                      <p:cBhvr>
                                        <p:cTn id="21" dur="500"/>
                                        <p:tgtEl>
                                          <p:spTgt spid="8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5"/>
                                        </p:tgtEl>
                                        <p:attrNameLst>
                                          <p:attrName>style.visibility</p:attrName>
                                        </p:attrNameLst>
                                      </p:cBhvr>
                                      <p:to>
                                        <p:strVal val="visible"/>
                                      </p:to>
                                    </p:set>
                                    <p:animEffect transition="in" filter="fade">
                                      <p:cBhvr>
                                        <p:cTn id="26" dur="500"/>
                                        <p:tgtEl>
                                          <p:spTgt spid="8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6"/>
                                        </p:tgtEl>
                                        <p:attrNameLst>
                                          <p:attrName>style.visibility</p:attrName>
                                        </p:attrNameLst>
                                      </p:cBhvr>
                                      <p:to>
                                        <p:strVal val="visible"/>
                                      </p:to>
                                    </p:set>
                                    <p:animEffect transition="in" filter="fade">
                                      <p:cBhvr>
                                        <p:cTn id="31" dur="500"/>
                                        <p:tgtEl>
                                          <p:spTgt spid="8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8"/>
                                        </p:tgtEl>
                                        <p:attrNameLst>
                                          <p:attrName>style.visibility</p:attrName>
                                        </p:attrNameLst>
                                      </p:cBhvr>
                                      <p:to>
                                        <p:strVal val="visible"/>
                                      </p:to>
                                    </p:set>
                                    <p:animEffect transition="in" filter="fade">
                                      <p:cBhvr>
                                        <p:cTn id="36" dur="500"/>
                                        <p:tgtEl>
                                          <p:spTgt spid="7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2"/>
                                        </p:tgtEl>
                                        <p:attrNameLst>
                                          <p:attrName>style.visibility</p:attrName>
                                        </p:attrNameLst>
                                      </p:cBhvr>
                                      <p:to>
                                        <p:strVal val="visible"/>
                                      </p:to>
                                    </p:set>
                                    <p:animEffect transition="in" filter="fade">
                                      <p:cBhvr>
                                        <p:cTn id="41"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2" grpId="0" animBg="1"/>
      <p:bldP spid="87" grpId="0" animBg="1"/>
      <p:bldP spid="89" grpId="0" animBg="1"/>
      <p:bldP spid="78" grpId="0" animBg="1"/>
      <p:bldP spid="82" grpId="0" animBg="1"/>
      <p:bldP spid="85" grpId="0" animBg="1"/>
      <p:bldP spid="8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7384"/>
            <a:ext cx="9324528" cy="720080"/>
          </a:xfrm>
        </p:spPr>
        <p:txBody>
          <a:bodyPr>
            <a:normAutofit fontScale="90000"/>
          </a:bodyPr>
          <a:lstStyle/>
          <a:p>
            <a:r>
              <a:rPr lang="fr-FR" dirty="0"/>
              <a:t>Calculs dans un circuit</a:t>
            </a:r>
          </a:p>
        </p:txBody>
      </p:sp>
      <p:sp>
        <p:nvSpPr>
          <p:cNvPr id="3" name="Espace réservé du contenu 2"/>
          <p:cNvSpPr>
            <a:spLocks noGrp="1"/>
          </p:cNvSpPr>
          <p:nvPr>
            <p:ph idx="1"/>
          </p:nvPr>
        </p:nvSpPr>
        <p:spPr>
          <a:xfrm>
            <a:off x="323528" y="764431"/>
            <a:ext cx="8720633" cy="1080393"/>
          </a:xfrm>
          <a:effectLst>
            <a:outerShdw blurRad="50800" dist="38100" dir="2700000" algn="tl" rotWithShape="0">
              <a:schemeClr val="bg1">
                <a:alpha val="40000"/>
              </a:schemeClr>
            </a:outerShdw>
          </a:effectLst>
        </p:spPr>
        <p:txBody>
          <a:bodyPr lIns="0" rIns="0">
            <a:noAutofit/>
          </a:bodyPr>
          <a:lstStyle/>
          <a:p>
            <a:pPr marL="0" indent="0" algn="ctr">
              <a:buNone/>
            </a:pPr>
            <a:r>
              <a:rPr lang="fr-FR" sz="1800" dirty="0" smtClean="0">
                <a:effectLst/>
              </a:rPr>
              <a:t>En utilisant les différents « outils » vus précédemment  trouvez </a:t>
            </a:r>
            <a:r>
              <a:rPr lang="fr-FR" sz="1800" dirty="0" smtClean="0"/>
              <a:t>U</a:t>
            </a:r>
            <a:r>
              <a:rPr lang="fr-FR" sz="1800" baseline="-25000" dirty="0" smtClean="0"/>
              <a:t>G0 </a:t>
            </a:r>
            <a:r>
              <a:rPr lang="fr-FR" sz="1800" dirty="0" smtClean="0"/>
              <a:t> et  U</a:t>
            </a:r>
            <a:r>
              <a:rPr lang="fr-FR" sz="1800" baseline="-25000" dirty="0" smtClean="0"/>
              <a:t>G1 </a:t>
            </a:r>
            <a:r>
              <a:rPr lang="fr-FR" sz="1800" dirty="0" smtClean="0"/>
              <a:t> en connaissant:</a:t>
            </a:r>
            <a:endParaRPr lang="fr-FR" sz="1800" dirty="0" smtClean="0">
              <a:effectLst/>
            </a:endParaRPr>
          </a:p>
          <a:p>
            <a:pPr marL="0" indent="0" algn="ctr">
              <a:buNone/>
            </a:pPr>
            <a:r>
              <a:rPr lang="fr-FR" sz="1800" dirty="0" smtClean="0"/>
              <a:t>I</a:t>
            </a:r>
            <a:r>
              <a:rPr lang="fr-FR" sz="1800" baseline="-25000" dirty="0" smtClean="0"/>
              <a:t>0</a:t>
            </a:r>
            <a:r>
              <a:rPr lang="fr-FR" sz="1800" dirty="0" smtClean="0"/>
              <a:t> =0,75 A ;   I</a:t>
            </a:r>
            <a:r>
              <a:rPr lang="fr-FR" sz="1800" baseline="-25000" dirty="0" smtClean="0"/>
              <a:t>1</a:t>
            </a:r>
            <a:r>
              <a:rPr lang="fr-FR" sz="1800" dirty="0" smtClean="0"/>
              <a:t> =1,25 A ;   R</a:t>
            </a:r>
            <a:r>
              <a:rPr lang="fr-FR" sz="1800" baseline="-25000" dirty="0" smtClean="0"/>
              <a:t>1</a:t>
            </a:r>
            <a:r>
              <a:rPr lang="fr-FR" sz="1800" dirty="0" smtClean="0"/>
              <a:t> =5 </a:t>
            </a:r>
            <a:r>
              <a:rPr lang="fr-FR" sz="1800" dirty="0" smtClean="0">
                <a:sym typeface="Symbol"/>
              </a:rPr>
              <a:t> </a:t>
            </a:r>
            <a:r>
              <a:rPr lang="fr-FR" sz="1800" dirty="0" smtClean="0"/>
              <a:t>;    R</a:t>
            </a:r>
            <a:r>
              <a:rPr lang="fr-FR" sz="1800" baseline="-25000" dirty="0" smtClean="0"/>
              <a:t>2</a:t>
            </a:r>
            <a:r>
              <a:rPr lang="fr-FR" sz="1800" dirty="0" smtClean="0"/>
              <a:t> =3 </a:t>
            </a:r>
            <a:r>
              <a:rPr lang="fr-FR" sz="1800" dirty="0" smtClean="0">
                <a:sym typeface="Symbol"/>
              </a:rPr>
              <a:t> </a:t>
            </a:r>
            <a:r>
              <a:rPr lang="fr-FR" sz="1800" dirty="0" smtClean="0"/>
              <a:t>;  R</a:t>
            </a:r>
            <a:r>
              <a:rPr lang="fr-FR" sz="1800" baseline="-25000" dirty="0" smtClean="0"/>
              <a:t>3</a:t>
            </a:r>
            <a:r>
              <a:rPr lang="fr-FR" sz="1800" dirty="0" smtClean="0"/>
              <a:t> =4</a:t>
            </a:r>
            <a:r>
              <a:rPr lang="fr-FR" sz="1800" dirty="0" smtClean="0">
                <a:sym typeface="Symbol"/>
              </a:rPr>
              <a:t> </a:t>
            </a:r>
            <a:r>
              <a:rPr lang="fr-FR" sz="1800" dirty="0" smtClean="0"/>
              <a:t>; R</a:t>
            </a:r>
            <a:r>
              <a:rPr lang="fr-FR" sz="1800" baseline="-25000" dirty="0" smtClean="0"/>
              <a:t>4</a:t>
            </a:r>
            <a:r>
              <a:rPr lang="fr-FR" sz="1800" dirty="0" smtClean="0"/>
              <a:t> </a:t>
            </a:r>
            <a:r>
              <a:rPr lang="fr-FR" sz="1800" dirty="0"/>
              <a:t>=3 </a:t>
            </a:r>
            <a:r>
              <a:rPr lang="fr-FR" sz="1800" dirty="0">
                <a:sym typeface="Symbol"/>
              </a:rPr>
              <a:t></a:t>
            </a:r>
            <a:r>
              <a:rPr lang="fr-FR" sz="1800" dirty="0"/>
              <a:t>; </a:t>
            </a:r>
            <a:r>
              <a:rPr lang="fr-FR" sz="1800" dirty="0" smtClean="0"/>
              <a:t>R</a:t>
            </a:r>
            <a:r>
              <a:rPr lang="fr-FR" sz="1800" baseline="-25000" dirty="0" smtClean="0"/>
              <a:t>5</a:t>
            </a:r>
            <a:r>
              <a:rPr lang="fr-FR" sz="1800" dirty="0" smtClean="0"/>
              <a:t> =5</a:t>
            </a:r>
            <a:r>
              <a:rPr lang="fr-FR" sz="1800" dirty="0" smtClean="0">
                <a:sym typeface="Symbol"/>
              </a:rPr>
              <a:t></a:t>
            </a:r>
            <a:r>
              <a:rPr lang="fr-FR" sz="1800" dirty="0"/>
              <a:t>; </a:t>
            </a:r>
            <a:r>
              <a:rPr lang="fr-FR" sz="1800" dirty="0" smtClean="0"/>
              <a:t>  R</a:t>
            </a:r>
            <a:r>
              <a:rPr lang="fr-FR" sz="1800" baseline="-25000" dirty="0" smtClean="0"/>
              <a:t>6</a:t>
            </a:r>
            <a:r>
              <a:rPr lang="fr-FR" sz="1800" dirty="0" smtClean="0"/>
              <a:t> </a:t>
            </a:r>
            <a:r>
              <a:rPr lang="fr-FR" sz="1800" dirty="0"/>
              <a:t>=2 </a:t>
            </a:r>
            <a:r>
              <a:rPr lang="fr-FR" sz="1800" dirty="0" smtClean="0">
                <a:sym typeface="Symbol"/>
              </a:rPr>
              <a:t></a:t>
            </a:r>
            <a:r>
              <a:rPr lang="fr-FR" sz="1800" dirty="0">
                <a:sym typeface="Symbol"/>
              </a:rPr>
              <a:t> </a:t>
            </a:r>
            <a:r>
              <a:rPr lang="fr-FR" sz="1800" dirty="0" smtClean="0"/>
              <a:t>;   R</a:t>
            </a:r>
            <a:r>
              <a:rPr lang="fr-FR" sz="1800" baseline="-25000" dirty="0" smtClean="0"/>
              <a:t>7</a:t>
            </a:r>
            <a:r>
              <a:rPr lang="fr-FR" sz="1800" dirty="0" smtClean="0"/>
              <a:t> =1 </a:t>
            </a:r>
            <a:r>
              <a:rPr lang="fr-FR" sz="1800" dirty="0">
                <a:sym typeface="Symbol"/>
              </a:rPr>
              <a:t></a:t>
            </a:r>
            <a:r>
              <a:rPr lang="fr-FR" sz="1800" dirty="0"/>
              <a:t>; </a:t>
            </a:r>
          </a:p>
          <a:p>
            <a:pPr marL="0" indent="0" algn="ctr">
              <a:buNone/>
            </a:pPr>
            <a:endParaRPr lang="fr-FR" sz="1800" dirty="0"/>
          </a:p>
          <a:p>
            <a:pPr marL="0" indent="0" algn="ctr">
              <a:buNone/>
            </a:pPr>
            <a:endParaRPr lang="fr-FR" sz="1800" dirty="0"/>
          </a:p>
        </p:txBody>
      </p:sp>
      <p:grpSp>
        <p:nvGrpSpPr>
          <p:cNvPr id="80" name="Groupe 79"/>
          <p:cNvGrpSpPr/>
          <p:nvPr/>
        </p:nvGrpSpPr>
        <p:grpSpPr>
          <a:xfrm>
            <a:off x="492037" y="1933148"/>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79" name="Ellipse 78"/>
          <p:cNvSpPr/>
          <p:nvPr/>
        </p:nvSpPr>
        <p:spPr>
          <a:xfrm flipH="1">
            <a:off x="4995425" y="229487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p:cNvSpPr/>
          <p:nvPr/>
        </p:nvSpPr>
        <p:spPr>
          <a:xfrm flipH="1">
            <a:off x="2978712" y="2314130"/>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space réservé du contenu 2"/>
          <p:cNvSpPr txBox="1">
            <a:spLocks/>
          </p:cNvSpPr>
          <p:nvPr/>
        </p:nvSpPr>
        <p:spPr>
          <a:xfrm>
            <a:off x="227260" y="6028673"/>
            <a:ext cx="2009402" cy="424663"/>
          </a:xfrm>
          <a:prstGeom prst="rect">
            <a:avLst/>
          </a:prstGeom>
          <a:solidFill>
            <a:srgbClr val="00B0F0"/>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2000" dirty="0" smtClean="0"/>
              <a:t>=U</a:t>
            </a:r>
            <a:r>
              <a:rPr lang="fr-FR" sz="2000" baseline="-25000" dirty="0" smtClean="0"/>
              <a:t>2</a:t>
            </a:r>
            <a:r>
              <a:rPr lang="fr-FR" sz="2000" dirty="0" smtClean="0"/>
              <a:t>+U</a:t>
            </a:r>
            <a:r>
              <a:rPr lang="fr-FR" sz="2000" baseline="-25000" dirty="0" smtClean="0"/>
              <a:t>3</a:t>
            </a:r>
            <a:endParaRPr lang="fr-FR" sz="2000" dirty="0"/>
          </a:p>
          <a:p>
            <a:pPr marL="0" indent="0">
              <a:buNone/>
            </a:pPr>
            <a:endParaRPr lang="fr-FR" sz="2000" dirty="0"/>
          </a:p>
        </p:txBody>
      </p:sp>
      <p:sp>
        <p:nvSpPr>
          <p:cNvPr id="94" name="Espace réservé du contenu 2"/>
          <p:cNvSpPr txBox="1">
            <a:spLocks/>
          </p:cNvSpPr>
          <p:nvPr/>
        </p:nvSpPr>
        <p:spPr>
          <a:xfrm>
            <a:off x="-24939" y="4941168"/>
            <a:ext cx="9143999" cy="404356"/>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800" dirty="0" smtClean="0"/>
              <a:t>On peut maintenant calculer U</a:t>
            </a:r>
            <a:r>
              <a:rPr lang="fr-FR" sz="1800" baseline="-25000" dirty="0" smtClean="0"/>
              <a:t>3 </a:t>
            </a:r>
            <a:r>
              <a:rPr lang="fr-FR" sz="1800" dirty="0"/>
              <a:t>:</a:t>
            </a:r>
            <a:r>
              <a:rPr lang="fr-FR" sz="1800" dirty="0" smtClean="0"/>
              <a:t> </a:t>
            </a:r>
            <a:endParaRPr lang="fr-FR" sz="1800" dirty="0"/>
          </a:p>
          <a:p>
            <a:pPr marL="0" indent="0">
              <a:buNone/>
            </a:pPr>
            <a:endParaRPr lang="fr-FR" sz="1800" dirty="0"/>
          </a:p>
          <a:p>
            <a:pPr marL="0" indent="0">
              <a:buNone/>
            </a:pPr>
            <a:endParaRPr lang="fr-FR" sz="1800" dirty="0"/>
          </a:p>
        </p:txBody>
      </p:sp>
      <p:sp>
        <p:nvSpPr>
          <p:cNvPr id="82" name="Espace réservé du contenu 2"/>
          <p:cNvSpPr txBox="1">
            <a:spLocks/>
          </p:cNvSpPr>
          <p:nvPr/>
        </p:nvSpPr>
        <p:spPr>
          <a:xfrm>
            <a:off x="227260" y="5501039"/>
            <a:ext cx="2013642" cy="413812"/>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G0</a:t>
            </a:r>
            <a:r>
              <a:rPr lang="fr-FR" sz="2000" dirty="0" smtClean="0"/>
              <a:t>=U</a:t>
            </a:r>
            <a:r>
              <a:rPr lang="fr-FR" sz="2000" baseline="-25000" dirty="0" smtClean="0"/>
              <a:t>1</a:t>
            </a:r>
            <a:r>
              <a:rPr lang="fr-FR" sz="2000" dirty="0" smtClean="0"/>
              <a:t>+U</a:t>
            </a:r>
            <a:r>
              <a:rPr lang="fr-FR" sz="2000" baseline="-25000" dirty="0" smtClean="0"/>
              <a:t>G1</a:t>
            </a:r>
            <a:endParaRPr lang="fr-FR" sz="2000" dirty="0"/>
          </a:p>
        </p:txBody>
      </p:sp>
      <p:sp>
        <p:nvSpPr>
          <p:cNvPr id="86" name="Espace réservé du contenu 2"/>
          <p:cNvSpPr txBox="1">
            <a:spLocks/>
          </p:cNvSpPr>
          <p:nvPr/>
        </p:nvSpPr>
        <p:spPr>
          <a:xfrm>
            <a:off x="6012547" y="5370119"/>
            <a:ext cx="2229512" cy="383674"/>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3</a:t>
            </a:r>
            <a:r>
              <a:rPr lang="fr-FR" sz="2000" dirty="0" smtClean="0"/>
              <a:t>=R</a:t>
            </a:r>
            <a:r>
              <a:rPr lang="fr-FR" sz="2000" baseline="-25000" dirty="0" smtClean="0"/>
              <a:t>34567 </a:t>
            </a:r>
            <a:r>
              <a:rPr lang="fr-FR" sz="2000" dirty="0" smtClean="0"/>
              <a:t>x I</a:t>
            </a:r>
            <a:r>
              <a:rPr lang="fr-FR" sz="2000" baseline="-25000" dirty="0" smtClean="0"/>
              <a:t>2</a:t>
            </a:r>
            <a:endParaRPr lang="fr-FR" sz="2000" dirty="0"/>
          </a:p>
        </p:txBody>
      </p:sp>
      <p:sp>
        <p:nvSpPr>
          <p:cNvPr id="85" name="Espace réservé du contenu 2"/>
          <p:cNvSpPr txBox="1">
            <a:spLocks/>
          </p:cNvSpPr>
          <p:nvPr/>
        </p:nvSpPr>
        <p:spPr>
          <a:xfrm>
            <a:off x="2398605" y="5350276"/>
            <a:ext cx="2452512" cy="383674"/>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1</a:t>
            </a:r>
            <a:r>
              <a:rPr lang="fr-FR" sz="2000" dirty="0" smtClean="0"/>
              <a:t>=12,75 V</a:t>
            </a:r>
            <a:endParaRPr lang="fr-FR" sz="2000" dirty="0"/>
          </a:p>
        </p:txBody>
      </p:sp>
      <p:sp>
        <p:nvSpPr>
          <p:cNvPr id="88" name="Espace réservé du contenu 2"/>
          <p:cNvSpPr txBox="1">
            <a:spLocks/>
          </p:cNvSpPr>
          <p:nvPr/>
        </p:nvSpPr>
        <p:spPr>
          <a:xfrm>
            <a:off x="3889651" y="5853638"/>
            <a:ext cx="1258413" cy="383674"/>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a:t>I</a:t>
            </a:r>
            <a:r>
              <a:rPr lang="fr-FR" sz="2000" baseline="-25000" dirty="0"/>
              <a:t>2 </a:t>
            </a:r>
            <a:r>
              <a:rPr lang="fr-FR" sz="2000" dirty="0" smtClean="0"/>
              <a:t>=2A</a:t>
            </a:r>
            <a:endParaRPr lang="fr-FR" sz="2000" dirty="0"/>
          </a:p>
        </p:txBody>
      </p:sp>
      <p:sp>
        <p:nvSpPr>
          <p:cNvPr id="91" name="Espace réservé du contenu 2"/>
          <p:cNvSpPr txBox="1">
            <a:spLocks/>
          </p:cNvSpPr>
          <p:nvPr/>
        </p:nvSpPr>
        <p:spPr>
          <a:xfrm>
            <a:off x="2398605" y="5853985"/>
            <a:ext cx="1397026" cy="383674"/>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2</a:t>
            </a:r>
            <a:r>
              <a:rPr lang="fr-FR" sz="2000" dirty="0" smtClean="0"/>
              <a:t>=6 V</a:t>
            </a:r>
            <a:endParaRPr lang="fr-FR" sz="2000" dirty="0"/>
          </a:p>
        </p:txBody>
      </p:sp>
      <mc:AlternateContent xmlns:mc="http://schemas.openxmlformats.org/markup-compatibility/2006" xmlns:a14="http://schemas.microsoft.com/office/drawing/2010/main">
        <mc:Choice Requires="a14">
          <p:sp>
            <p:nvSpPr>
              <p:cNvPr id="89" name="Espace réservé du contenu 2"/>
              <p:cNvSpPr txBox="1">
                <a:spLocks/>
              </p:cNvSpPr>
              <p:nvPr/>
            </p:nvSpPr>
            <p:spPr>
              <a:xfrm>
                <a:off x="3051045" y="6331312"/>
                <a:ext cx="2097019" cy="410056"/>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14:m>
                  <m:oMath xmlns:m="http://schemas.openxmlformats.org/officeDocument/2006/math">
                    <m:r>
                      <m:rPr>
                        <m:nor/>
                      </m:rPr>
                      <a:rPr lang="fr-FR" sz="2000" dirty="0"/>
                      <m:t>R</m:t>
                    </m:r>
                    <m:r>
                      <m:rPr>
                        <m:nor/>
                      </m:rPr>
                      <a:rPr lang="fr-FR" sz="2000" baseline="-25000" dirty="0"/>
                      <m:t>34567</m:t>
                    </m:r>
                    <m:r>
                      <m:rPr>
                        <m:nor/>
                      </m:rPr>
                      <a:rPr lang="fr-FR" sz="2000" dirty="0"/>
                      <m:t>=</m:t>
                    </m:r>
                    <m:r>
                      <m:rPr>
                        <m:nor/>
                      </m:rPr>
                      <a:rPr lang="fr-FR" sz="2000" b="1" i="0" dirty="0" smtClean="0"/>
                      <m:t>0,9 </m:t>
                    </m:r>
                    <m:r>
                      <m:rPr>
                        <m:nor/>
                      </m:rPr>
                      <a:rPr lang="fr-FR" sz="2000" dirty="0">
                        <a:sym typeface="Symbol"/>
                      </a:rPr>
                      <m:t></m:t>
                    </m:r>
                  </m:oMath>
                </a14:m>
                <a:r>
                  <a:rPr lang="fr-FR" sz="2000" dirty="0" smtClean="0"/>
                  <a:t> </a:t>
                </a:r>
                <a:endParaRPr lang="fr-FR" sz="2000" dirty="0"/>
              </a:p>
            </p:txBody>
          </p:sp>
        </mc:Choice>
        <mc:Fallback xmlns="">
          <p:sp>
            <p:nvSpPr>
              <p:cNvPr id="89" name="Espace réservé du contenu 2"/>
              <p:cNvSpPr txBox="1">
                <a:spLocks noRot="1" noChangeAspect="1" noMove="1" noResize="1" noEditPoints="1" noAdjustHandles="1" noChangeArrowheads="1" noChangeShapeType="1" noTextEdit="1"/>
              </p:cNvSpPr>
              <p:nvPr/>
            </p:nvSpPr>
            <p:spPr>
              <a:xfrm>
                <a:off x="3051045" y="6331312"/>
                <a:ext cx="2097019" cy="410056"/>
              </a:xfrm>
              <a:prstGeom prst="rect">
                <a:avLst/>
              </a:prstGeom>
              <a:blipFill rotWithShape="1">
                <a:blip r:embed="rId3"/>
                <a:stretch>
                  <a:fillRect/>
                </a:stretch>
              </a:blipFill>
              <a:ln>
                <a:solidFill>
                  <a:schemeClr val="tx1"/>
                </a:solidFill>
              </a:ln>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93" name="Espace réservé du contenu 2"/>
          <p:cNvSpPr txBox="1">
            <a:spLocks/>
          </p:cNvSpPr>
          <p:nvPr/>
        </p:nvSpPr>
        <p:spPr>
          <a:xfrm>
            <a:off x="5727649" y="6069662"/>
            <a:ext cx="3065981" cy="383674"/>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3</a:t>
            </a:r>
            <a:r>
              <a:rPr lang="fr-FR" sz="2000" dirty="0" smtClean="0"/>
              <a:t>=0,9 x 2 = 1,8 V</a:t>
            </a:r>
            <a:endParaRPr lang="fr-FR" sz="2000" dirty="0"/>
          </a:p>
        </p:txBody>
      </p:sp>
    </p:spTree>
    <p:extLst>
      <p:ext uri="{BB962C8B-B14F-4D97-AF65-F5344CB8AC3E}">
        <p14:creationId xmlns:p14="http://schemas.microsoft.com/office/powerpoint/2010/main" val="3828366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par>
                          <p:cTn id="8" fill="hold">
                            <p:stCondLst>
                              <p:cond delay="7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82"/>
                                        </p:tgtEl>
                                        <p:attrNameLst>
                                          <p:attrName>style.visibility</p:attrName>
                                        </p:attrNameLst>
                                      </p:cBhvr>
                                      <p:to>
                                        <p:strVal val="visible"/>
                                      </p:to>
                                    </p:set>
                                    <p:animEffect transition="in" filter="fade">
                                      <p:cBhvr>
                                        <p:cTn id="11" dur="500"/>
                                        <p:tgtEl>
                                          <p:spTgt spid="82"/>
                                        </p:tgtEl>
                                      </p:cBhvr>
                                    </p:animEffect>
                                  </p:childTnLst>
                                </p:cTn>
                              </p:par>
                            </p:childTnLst>
                          </p:cTn>
                        </p:par>
                        <p:par>
                          <p:cTn id="12" fill="hold">
                            <p:stCondLst>
                              <p:cond delay="12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90"/>
                                        </p:tgtEl>
                                        <p:attrNameLst>
                                          <p:attrName>style.visibility</p:attrName>
                                        </p:attrNameLst>
                                      </p:cBhvr>
                                      <p:to>
                                        <p:strVal val="visible"/>
                                      </p:to>
                                    </p:set>
                                    <p:animEffect transition="in" filter="fade">
                                      <p:cBhvr>
                                        <p:cTn id="15" dur="500"/>
                                        <p:tgtEl>
                                          <p:spTgt spid="90"/>
                                        </p:tgtEl>
                                      </p:cBhvr>
                                    </p:animEffect>
                                  </p:childTnLst>
                                </p:cTn>
                              </p:par>
                            </p:childTnLst>
                          </p:cTn>
                        </p:par>
                        <p:par>
                          <p:cTn id="16" fill="hold">
                            <p:stCondLst>
                              <p:cond delay="225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85"/>
                                        </p:tgtEl>
                                        <p:attrNameLst>
                                          <p:attrName>style.visibility</p:attrName>
                                        </p:attrNameLst>
                                      </p:cBhvr>
                                      <p:to>
                                        <p:strVal val="visible"/>
                                      </p:to>
                                    </p:set>
                                    <p:animEffect transition="in" filter="fade">
                                      <p:cBhvr>
                                        <p:cTn id="19" dur="500"/>
                                        <p:tgtEl>
                                          <p:spTgt spid="85"/>
                                        </p:tgtEl>
                                      </p:cBhvr>
                                    </p:animEffect>
                                  </p:childTnLst>
                                </p:cTn>
                              </p:par>
                            </p:childTnLst>
                          </p:cTn>
                        </p:par>
                        <p:par>
                          <p:cTn id="20" fill="hold">
                            <p:stCondLst>
                              <p:cond delay="28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91"/>
                                        </p:tgtEl>
                                        <p:attrNameLst>
                                          <p:attrName>style.visibility</p:attrName>
                                        </p:attrNameLst>
                                      </p:cBhvr>
                                      <p:to>
                                        <p:strVal val="visible"/>
                                      </p:to>
                                    </p:set>
                                    <p:animEffect transition="in" filter="fade">
                                      <p:cBhvr>
                                        <p:cTn id="23" dur="500"/>
                                        <p:tgtEl>
                                          <p:spTgt spid="91"/>
                                        </p:tgtEl>
                                      </p:cBhvr>
                                    </p:animEffect>
                                  </p:childTnLst>
                                </p:cTn>
                              </p:par>
                            </p:childTnLst>
                          </p:cTn>
                        </p:par>
                        <p:par>
                          <p:cTn id="24" fill="hold">
                            <p:stCondLst>
                              <p:cond delay="335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88"/>
                                        </p:tgtEl>
                                        <p:attrNameLst>
                                          <p:attrName>style.visibility</p:attrName>
                                        </p:attrNameLst>
                                      </p:cBhvr>
                                      <p:to>
                                        <p:strVal val="visible"/>
                                      </p:to>
                                    </p:set>
                                    <p:animEffect transition="in" filter="fade">
                                      <p:cBhvr>
                                        <p:cTn id="27" dur="500"/>
                                        <p:tgtEl>
                                          <p:spTgt spid="88"/>
                                        </p:tgtEl>
                                      </p:cBhvr>
                                    </p:animEffect>
                                  </p:childTnLst>
                                </p:cTn>
                              </p:par>
                            </p:childTnLst>
                          </p:cTn>
                        </p:par>
                        <p:par>
                          <p:cTn id="28" fill="hold">
                            <p:stCondLst>
                              <p:cond delay="395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89"/>
                                        </p:tgtEl>
                                        <p:attrNameLst>
                                          <p:attrName>style.visibility</p:attrName>
                                        </p:attrNameLst>
                                      </p:cBhvr>
                                      <p:to>
                                        <p:strVal val="visible"/>
                                      </p:to>
                                    </p:set>
                                    <p:animEffect transition="in" filter="fade">
                                      <p:cBhvr>
                                        <p:cTn id="31" dur="500"/>
                                        <p:tgtEl>
                                          <p:spTgt spid="8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iterate type="wd">
                                    <p:tmPct val="10000"/>
                                  </p:iterate>
                                  <p:childTnLst>
                                    <p:set>
                                      <p:cBhvr>
                                        <p:cTn id="35" dur="1" fill="hold">
                                          <p:stCondLst>
                                            <p:cond delay="0"/>
                                          </p:stCondLst>
                                        </p:cTn>
                                        <p:tgtEl>
                                          <p:spTgt spid="86"/>
                                        </p:tgtEl>
                                        <p:attrNameLst>
                                          <p:attrName>style.visibility</p:attrName>
                                        </p:attrNameLst>
                                      </p:cBhvr>
                                      <p:to>
                                        <p:strVal val="visible"/>
                                      </p:to>
                                    </p:set>
                                    <p:animEffect transition="in" filter="fade">
                                      <p:cBhvr>
                                        <p:cTn id="36" dur="500"/>
                                        <p:tgtEl>
                                          <p:spTgt spid="8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iterate type="wd">
                                    <p:tmPct val="10000"/>
                                  </p:iterate>
                                  <p:childTnLst>
                                    <p:set>
                                      <p:cBhvr>
                                        <p:cTn id="40" dur="1" fill="hold">
                                          <p:stCondLst>
                                            <p:cond delay="0"/>
                                          </p:stCondLst>
                                        </p:cTn>
                                        <p:tgtEl>
                                          <p:spTgt spid="93"/>
                                        </p:tgtEl>
                                        <p:attrNameLst>
                                          <p:attrName>style.visibility</p:attrName>
                                        </p:attrNameLst>
                                      </p:cBhvr>
                                      <p:to>
                                        <p:strVal val="visible"/>
                                      </p:to>
                                    </p:set>
                                    <p:animEffect transition="in" filter="fade">
                                      <p:cBhvr>
                                        <p:cTn id="41"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4" grpId="0" animBg="1"/>
      <p:bldP spid="82" grpId="0" animBg="1"/>
      <p:bldP spid="86" grpId="0" animBg="1"/>
      <p:bldP spid="85" grpId="0" animBg="1"/>
      <p:bldP spid="88" grpId="0" animBg="1"/>
      <p:bldP spid="91" grpId="0" animBg="1"/>
      <p:bldP spid="89" grpId="0" animBg="1"/>
      <p:bldP spid="9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7384"/>
            <a:ext cx="9324528" cy="720080"/>
          </a:xfrm>
        </p:spPr>
        <p:txBody>
          <a:bodyPr>
            <a:normAutofit fontScale="90000"/>
          </a:bodyPr>
          <a:lstStyle/>
          <a:p>
            <a:r>
              <a:rPr lang="fr-FR" dirty="0"/>
              <a:t>Calculs dans un circuit</a:t>
            </a:r>
          </a:p>
        </p:txBody>
      </p:sp>
      <p:sp>
        <p:nvSpPr>
          <p:cNvPr id="3" name="Espace réservé du contenu 2"/>
          <p:cNvSpPr>
            <a:spLocks noGrp="1"/>
          </p:cNvSpPr>
          <p:nvPr>
            <p:ph idx="1"/>
          </p:nvPr>
        </p:nvSpPr>
        <p:spPr>
          <a:xfrm>
            <a:off x="323528" y="764431"/>
            <a:ext cx="8720633" cy="1080393"/>
          </a:xfrm>
          <a:effectLst>
            <a:outerShdw blurRad="50800" dist="38100" dir="2700000" algn="tl" rotWithShape="0">
              <a:schemeClr val="bg1">
                <a:alpha val="40000"/>
              </a:schemeClr>
            </a:outerShdw>
          </a:effectLst>
        </p:spPr>
        <p:txBody>
          <a:bodyPr lIns="0" rIns="0">
            <a:noAutofit/>
          </a:bodyPr>
          <a:lstStyle/>
          <a:p>
            <a:pPr marL="0" indent="0" algn="ctr">
              <a:buNone/>
            </a:pPr>
            <a:r>
              <a:rPr lang="fr-FR" sz="1800" dirty="0" smtClean="0">
                <a:effectLst/>
              </a:rPr>
              <a:t>En utilisant les différents « outils » vus précédemment  trouvez </a:t>
            </a:r>
            <a:r>
              <a:rPr lang="fr-FR" sz="1800" dirty="0" smtClean="0"/>
              <a:t>U</a:t>
            </a:r>
            <a:r>
              <a:rPr lang="fr-FR" sz="1800" baseline="-25000" dirty="0" smtClean="0"/>
              <a:t>G0 </a:t>
            </a:r>
            <a:r>
              <a:rPr lang="fr-FR" sz="1800" dirty="0" smtClean="0"/>
              <a:t> et  U</a:t>
            </a:r>
            <a:r>
              <a:rPr lang="fr-FR" sz="1800" baseline="-25000" dirty="0" smtClean="0"/>
              <a:t>G1 </a:t>
            </a:r>
            <a:r>
              <a:rPr lang="fr-FR" sz="1800" dirty="0" smtClean="0"/>
              <a:t> en connaissant:</a:t>
            </a:r>
            <a:endParaRPr lang="fr-FR" sz="1800" dirty="0" smtClean="0">
              <a:effectLst/>
            </a:endParaRPr>
          </a:p>
          <a:p>
            <a:pPr marL="0" indent="0" algn="ctr">
              <a:buNone/>
            </a:pPr>
            <a:r>
              <a:rPr lang="fr-FR" sz="1800" dirty="0" smtClean="0"/>
              <a:t>I</a:t>
            </a:r>
            <a:r>
              <a:rPr lang="fr-FR" sz="1800" baseline="-25000" dirty="0" smtClean="0"/>
              <a:t>0</a:t>
            </a:r>
            <a:r>
              <a:rPr lang="fr-FR" sz="1800" dirty="0" smtClean="0"/>
              <a:t> =0,75 A ;   I</a:t>
            </a:r>
            <a:r>
              <a:rPr lang="fr-FR" sz="1800" baseline="-25000" dirty="0" smtClean="0"/>
              <a:t>1</a:t>
            </a:r>
            <a:r>
              <a:rPr lang="fr-FR" sz="1800" dirty="0" smtClean="0"/>
              <a:t> =1,25 A ;   R</a:t>
            </a:r>
            <a:r>
              <a:rPr lang="fr-FR" sz="1800" baseline="-25000" dirty="0" smtClean="0"/>
              <a:t>1</a:t>
            </a:r>
            <a:r>
              <a:rPr lang="fr-FR" sz="1800" dirty="0" smtClean="0"/>
              <a:t> =5 </a:t>
            </a:r>
            <a:r>
              <a:rPr lang="fr-FR" sz="1800" dirty="0" smtClean="0">
                <a:sym typeface="Symbol"/>
              </a:rPr>
              <a:t> </a:t>
            </a:r>
            <a:r>
              <a:rPr lang="fr-FR" sz="1800" dirty="0" smtClean="0"/>
              <a:t>;    R</a:t>
            </a:r>
            <a:r>
              <a:rPr lang="fr-FR" sz="1800" baseline="-25000" dirty="0" smtClean="0"/>
              <a:t>2</a:t>
            </a:r>
            <a:r>
              <a:rPr lang="fr-FR" sz="1800" dirty="0" smtClean="0"/>
              <a:t> =3 </a:t>
            </a:r>
            <a:r>
              <a:rPr lang="fr-FR" sz="1800" dirty="0" smtClean="0">
                <a:sym typeface="Symbol"/>
              </a:rPr>
              <a:t> </a:t>
            </a:r>
            <a:r>
              <a:rPr lang="fr-FR" sz="1800" dirty="0" smtClean="0"/>
              <a:t>;  R</a:t>
            </a:r>
            <a:r>
              <a:rPr lang="fr-FR" sz="1800" baseline="-25000" dirty="0" smtClean="0"/>
              <a:t>3</a:t>
            </a:r>
            <a:r>
              <a:rPr lang="fr-FR" sz="1800" dirty="0" smtClean="0"/>
              <a:t> =4</a:t>
            </a:r>
            <a:r>
              <a:rPr lang="fr-FR" sz="1800" dirty="0" smtClean="0">
                <a:sym typeface="Symbol"/>
              </a:rPr>
              <a:t> </a:t>
            </a:r>
            <a:r>
              <a:rPr lang="fr-FR" sz="1800" dirty="0" smtClean="0"/>
              <a:t>; R</a:t>
            </a:r>
            <a:r>
              <a:rPr lang="fr-FR" sz="1800" baseline="-25000" dirty="0" smtClean="0"/>
              <a:t>4</a:t>
            </a:r>
            <a:r>
              <a:rPr lang="fr-FR" sz="1800" dirty="0" smtClean="0"/>
              <a:t> </a:t>
            </a:r>
            <a:r>
              <a:rPr lang="fr-FR" sz="1800" dirty="0"/>
              <a:t>=3 </a:t>
            </a:r>
            <a:r>
              <a:rPr lang="fr-FR" sz="1800" dirty="0">
                <a:sym typeface="Symbol"/>
              </a:rPr>
              <a:t></a:t>
            </a:r>
            <a:r>
              <a:rPr lang="fr-FR" sz="1800" dirty="0"/>
              <a:t>; </a:t>
            </a:r>
            <a:r>
              <a:rPr lang="fr-FR" sz="1800" dirty="0" smtClean="0"/>
              <a:t>R</a:t>
            </a:r>
            <a:r>
              <a:rPr lang="fr-FR" sz="1800" baseline="-25000" dirty="0" smtClean="0"/>
              <a:t>5</a:t>
            </a:r>
            <a:r>
              <a:rPr lang="fr-FR" sz="1800" dirty="0" smtClean="0"/>
              <a:t> =5</a:t>
            </a:r>
            <a:r>
              <a:rPr lang="fr-FR" sz="1800" dirty="0" smtClean="0">
                <a:sym typeface="Symbol"/>
              </a:rPr>
              <a:t></a:t>
            </a:r>
            <a:r>
              <a:rPr lang="fr-FR" sz="1800" dirty="0"/>
              <a:t>; </a:t>
            </a:r>
            <a:r>
              <a:rPr lang="fr-FR" sz="1800" dirty="0" smtClean="0"/>
              <a:t>  R</a:t>
            </a:r>
            <a:r>
              <a:rPr lang="fr-FR" sz="1800" baseline="-25000" dirty="0" smtClean="0"/>
              <a:t>6</a:t>
            </a:r>
            <a:r>
              <a:rPr lang="fr-FR" sz="1800" dirty="0" smtClean="0"/>
              <a:t> </a:t>
            </a:r>
            <a:r>
              <a:rPr lang="fr-FR" sz="1800" dirty="0"/>
              <a:t>=2 </a:t>
            </a:r>
            <a:r>
              <a:rPr lang="fr-FR" sz="1800" dirty="0" smtClean="0">
                <a:sym typeface="Symbol"/>
              </a:rPr>
              <a:t></a:t>
            </a:r>
            <a:r>
              <a:rPr lang="fr-FR" sz="1800" dirty="0">
                <a:sym typeface="Symbol"/>
              </a:rPr>
              <a:t> </a:t>
            </a:r>
            <a:r>
              <a:rPr lang="fr-FR" sz="1800" dirty="0" smtClean="0"/>
              <a:t>;   R</a:t>
            </a:r>
            <a:r>
              <a:rPr lang="fr-FR" sz="1800" baseline="-25000" dirty="0" smtClean="0"/>
              <a:t>7</a:t>
            </a:r>
            <a:r>
              <a:rPr lang="fr-FR" sz="1800" dirty="0" smtClean="0"/>
              <a:t> =1 </a:t>
            </a:r>
            <a:r>
              <a:rPr lang="fr-FR" sz="1800" dirty="0">
                <a:sym typeface="Symbol"/>
              </a:rPr>
              <a:t></a:t>
            </a:r>
            <a:r>
              <a:rPr lang="fr-FR" sz="1800" dirty="0"/>
              <a:t>; </a:t>
            </a:r>
          </a:p>
          <a:p>
            <a:pPr marL="0" indent="0" algn="ctr">
              <a:buNone/>
            </a:pPr>
            <a:endParaRPr lang="fr-FR" sz="1800" dirty="0"/>
          </a:p>
          <a:p>
            <a:pPr marL="0" indent="0" algn="ctr">
              <a:buNone/>
            </a:pPr>
            <a:endParaRPr lang="fr-FR" sz="1800" dirty="0"/>
          </a:p>
        </p:txBody>
      </p:sp>
      <p:grpSp>
        <p:nvGrpSpPr>
          <p:cNvPr id="80" name="Groupe 79"/>
          <p:cNvGrpSpPr/>
          <p:nvPr/>
        </p:nvGrpSpPr>
        <p:grpSpPr>
          <a:xfrm>
            <a:off x="492037" y="1933148"/>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79" name="Ellipse 78"/>
          <p:cNvSpPr/>
          <p:nvPr/>
        </p:nvSpPr>
        <p:spPr>
          <a:xfrm flipH="1">
            <a:off x="4995425" y="229487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p:cNvSpPr/>
          <p:nvPr/>
        </p:nvSpPr>
        <p:spPr>
          <a:xfrm flipH="1">
            <a:off x="2978712" y="2314130"/>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space réservé du contenu 2"/>
          <p:cNvSpPr txBox="1">
            <a:spLocks/>
          </p:cNvSpPr>
          <p:nvPr/>
        </p:nvSpPr>
        <p:spPr>
          <a:xfrm>
            <a:off x="254102" y="5899047"/>
            <a:ext cx="1870101" cy="424663"/>
          </a:xfrm>
          <a:prstGeom prst="rect">
            <a:avLst/>
          </a:prstGeom>
          <a:solidFill>
            <a:srgbClr val="00B0F0"/>
          </a:solidFill>
          <a:ln>
            <a:no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2000" dirty="0" smtClean="0"/>
              <a:t>=U</a:t>
            </a:r>
            <a:r>
              <a:rPr lang="fr-FR" sz="2000" baseline="-25000" dirty="0" smtClean="0"/>
              <a:t>2</a:t>
            </a:r>
            <a:r>
              <a:rPr lang="fr-FR" sz="2000" dirty="0" smtClean="0"/>
              <a:t>+U</a:t>
            </a:r>
            <a:r>
              <a:rPr lang="fr-FR" sz="2000" baseline="-25000" dirty="0" smtClean="0"/>
              <a:t>3</a:t>
            </a:r>
            <a:endParaRPr lang="fr-FR" sz="2000" dirty="0"/>
          </a:p>
          <a:p>
            <a:pPr marL="0" indent="0">
              <a:buNone/>
            </a:pPr>
            <a:endParaRPr lang="fr-FR" sz="2000" dirty="0"/>
          </a:p>
        </p:txBody>
      </p:sp>
      <p:sp>
        <p:nvSpPr>
          <p:cNvPr id="94" name="Espace réservé du contenu 2"/>
          <p:cNvSpPr txBox="1">
            <a:spLocks/>
          </p:cNvSpPr>
          <p:nvPr/>
        </p:nvSpPr>
        <p:spPr>
          <a:xfrm>
            <a:off x="-24938" y="4941168"/>
            <a:ext cx="7310220" cy="404356"/>
          </a:xfrm>
          <a:prstGeom prst="rect">
            <a:avLst/>
          </a:prstGeom>
          <a:solidFill>
            <a:schemeClr val="bg2">
              <a:lumMod val="75000"/>
              <a:alpha val="1000"/>
            </a:schemeClr>
          </a:solidFill>
          <a:ln>
            <a:noFill/>
          </a:ln>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800" dirty="0" smtClean="0"/>
              <a:t>On revient sur le calcul  de U</a:t>
            </a:r>
            <a:r>
              <a:rPr lang="fr-FR" sz="1800" baseline="-25000" dirty="0" smtClean="0"/>
              <a:t>G1 </a:t>
            </a:r>
            <a:r>
              <a:rPr lang="fr-FR" sz="1800" dirty="0" smtClean="0"/>
              <a:t>et ensuite U</a:t>
            </a:r>
            <a:r>
              <a:rPr lang="fr-FR" sz="1800" baseline="-25000" dirty="0" smtClean="0"/>
              <a:t>G0 </a:t>
            </a:r>
            <a:r>
              <a:rPr lang="fr-FR" sz="1800" dirty="0"/>
              <a:t>:</a:t>
            </a:r>
            <a:r>
              <a:rPr lang="fr-FR" sz="1800" dirty="0" smtClean="0"/>
              <a:t> </a:t>
            </a:r>
            <a:endParaRPr lang="fr-FR" sz="1800" dirty="0"/>
          </a:p>
          <a:p>
            <a:pPr marL="0" indent="0">
              <a:buNone/>
            </a:pPr>
            <a:endParaRPr lang="fr-FR" sz="1800" dirty="0"/>
          </a:p>
          <a:p>
            <a:pPr marL="0" indent="0">
              <a:buNone/>
            </a:pPr>
            <a:endParaRPr lang="fr-FR" sz="1800" dirty="0"/>
          </a:p>
        </p:txBody>
      </p:sp>
      <p:sp>
        <p:nvSpPr>
          <p:cNvPr id="82" name="Espace réservé du contenu 2"/>
          <p:cNvSpPr txBox="1">
            <a:spLocks/>
          </p:cNvSpPr>
          <p:nvPr/>
        </p:nvSpPr>
        <p:spPr>
          <a:xfrm>
            <a:off x="179512" y="5357023"/>
            <a:ext cx="2013642" cy="413812"/>
          </a:xfrm>
          <a:prstGeom prst="rect">
            <a:avLst/>
          </a:prstGeom>
          <a:solidFill>
            <a:srgbClr val="03FB0F"/>
          </a:solidFill>
          <a:ln>
            <a:no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G0</a:t>
            </a:r>
            <a:r>
              <a:rPr lang="fr-FR" sz="2000" dirty="0" smtClean="0"/>
              <a:t>=U</a:t>
            </a:r>
            <a:r>
              <a:rPr lang="fr-FR" sz="2000" baseline="-25000" dirty="0" smtClean="0"/>
              <a:t>1</a:t>
            </a:r>
            <a:r>
              <a:rPr lang="fr-FR" sz="2000" dirty="0" smtClean="0"/>
              <a:t>+U</a:t>
            </a:r>
            <a:r>
              <a:rPr lang="fr-FR" sz="2000" baseline="-25000" dirty="0" smtClean="0"/>
              <a:t>G1</a:t>
            </a:r>
            <a:endParaRPr lang="fr-FR" sz="2000" dirty="0"/>
          </a:p>
        </p:txBody>
      </p:sp>
      <p:sp>
        <p:nvSpPr>
          <p:cNvPr id="85" name="Espace réservé du contenu 2"/>
          <p:cNvSpPr txBox="1">
            <a:spLocks/>
          </p:cNvSpPr>
          <p:nvPr/>
        </p:nvSpPr>
        <p:spPr>
          <a:xfrm>
            <a:off x="2263504" y="5350276"/>
            <a:ext cx="1925282" cy="383674"/>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1</a:t>
            </a:r>
            <a:r>
              <a:rPr lang="fr-FR" sz="2000" dirty="0" smtClean="0"/>
              <a:t>=12,75 V</a:t>
            </a:r>
            <a:endParaRPr lang="fr-FR" sz="2000" dirty="0"/>
          </a:p>
        </p:txBody>
      </p:sp>
      <p:sp>
        <p:nvSpPr>
          <p:cNvPr id="91" name="Espace réservé du contenu 2"/>
          <p:cNvSpPr txBox="1">
            <a:spLocks/>
          </p:cNvSpPr>
          <p:nvPr/>
        </p:nvSpPr>
        <p:spPr>
          <a:xfrm>
            <a:off x="2263504" y="5847176"/>
            <a:ext cx="1397026" cy="383674"/>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2</a:t>
            </a:r>
            <a:r>
              <a:rPr lang="fr-FR" sz="2000" dirty="0" smtClean="0"/>
              <a:t>=6 V</a:t>
            </a:r>
            <a:endParaRPr lang="fr-FR" sz="2000" dirty="0"/>
          </a:p>
        </p:txBody>
      </p:sp>
      <p:sp>
        <p:nvSpPr>
          <p:cNvPr id="93" name="Espace réservé du contenu 2"/>
          <p:cNvSpPr txBox="1">
            <a:spLocks/>
          </p:cNvSpPr>
          <p:nvPr/>
        </p:nvSpPr>
        <p:spPr>
          <a:xfrm>
            <a:off x="2263504" y="6344075"/>
            <a:ext cx="1615048" cy="383674"/>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3</a:t>
            </a:r>
            <a:r>
              <a:rPr lang="fr-FR" sz="2000" dirty="0" smtClean="0"/>
              <a:t>= 1,8 V</a:t>
            </a:r>
            <a:endParaRPr lang="fr-FR" sz="2000" dirty="0"/>
          </a:p>
        </p:txBody>
      </p:sp>
      <p:sp>
        <p:nvSpPr>
          <p:cNvPr id="87" name="Espace réservé du contenu 2"/>
          <p:cNvSpPr txBox="1">
            <a:spLocks/>
          </p:cNvSpPr>
          <p:nvPr/>
        </p:nvSpPr>
        <p:spPr>
          <a:xfrm>
            <a:off x="4788024" y="6117813"/>
            <a:ext cx="3948610" cy="416762"/>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G0</a:t>
            </a:r>
            <a:r>
              <a:rPr lang="fr-FR" sz="2000" dirty="0" smtClean="0"/>
              <a:t>=12,75 </a:t>
            </a:r>
            <a:r>
              <a:rPr lang="fr-FR" sz="2000" dirty="0" smtClean="0"/>
              <a:t>+7,8 </a:t>
            </a:r>
            <a:r>
              <a:rPr lang="fr-FR" sz="2000" smtClean="0"/>
              <a:t>= </a:t>
            </a:r>
            <a:r>
              <a:rPr lang="fr-FR" sz="2000" smtClean="0"/>
              <a:t>20,55 </a:t>
            </a:r>
            <a:r>
              <a:rPr lang="fr-FR" sz="2000" dirty="0" smtClean="0"/>
              <a:t>V</a:t>
            </a:r>
            <a:endParaRPr lang="fr-FR" sz="2000" dirty="0"/>
          </a:p>
        </p:txBody>
      </p:sp>
      <p:sp>
        <p:nvSpPr>
          <p:cNvPr id="92" name="Espace réservé du contenu 2"/>
          <p:cNvSpPr txBox="1">
            <a:spLocks/>
          </p:cNvSpPr>
          <p:nvPr/>
        </p:nvSpPr>
        <p:spPr>
          <a:xfrm>
            <a:off x="5196049" y="5531927"/>
            <a:ext cx="3019870" cy="424663"/>
          </a:xfrm>
          <a:prstGeom prst="rect">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2000" dirty="0" smtClean="0"/>
              <a:t>=6+1,8 = 7,8 V</a:t>
            </a:r>
            <a:endParaRPr lang="fr-FR" sz="2000" dirty="0"/>
          </a:p>
          <a:p>
            <a:pPr marL="0" indent="0">
              <a:buNone/>
            </a:pPr>
            <a:endParaRPr lang="fr-FR" sz="2000" dirty="0"/>
          </a:p>
        </p:txBody>
      </p:sp>
    </p:spTree>
    <p:extLst>
      <p:ext uri="{BB962C8B-B14F-4D97-AF65-F5344CB8AC3E}">
        <p14:creationId xmlns:p14="http://schemas.microsoft.com/office/powerpoint/2010/main" val="4192037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par>
                          <p:cTn id="8" fill="hold">
                            <p:stCondLst>
                              <p:cond delay="10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82"/>
                                        </p:tgtEl>
                                        <p:attrNameLst>
                                          <p:attrName>style.visibility</p:attrName>
                                        </p:attrNameLst>
                                      </p:cBhvr>
                                      <p:to>
                                        <p:strVal val="visible"/>
                                      </p:to>
                                    </p:set>
                                    <p:animEffect transition="in" filter="fade">
                                      <p:cBhvr>
                                        <p:cTn id="11" dur="500"/>
                                        <p:tgtEl>
                                          <p:spTgt spid="82"/>
                                        </p:tgtEl>
                                      </p:cBhvr>
                                    </p:animEffect>
                                  </p:childTnLst>
                                </p:cTn>
                              </p:par>
                            </p:childTnLst>
                          </p:cTn>
                        </p:par>
                        <p:par>
                          <p:cTn id="12" fill="hold">
                            <p:stCondLst>
                              <p:cond delay="15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90"/>
                                        </p:tgtEl>
                                        <p:attrNameLst>
                                          <p:attrName>style.visibility</p:attrName>
                                        </p:attrNameLst>
                                      </p:cBhvr>
                                      <p:to>
                                        <p:strVal val="visible"/>
                                      </p:to>
                                    </p:set>
                                    <p:animEffect transition="in" filter="fade">
                                      <p:cBhvr>
                                        <p:cTn id="15" dur="500"/>
                                        <p:tgtEl>
                                          <p:spTgt spid="90"/>
                                        </p:tgtEl>
                                      </p:cBhvr>
                                    </p:animEffect>
                                  </p:childTnLst>
                                </p:cTn>
                              </p:par>
                            </p:childTnLst>
                          </p:cTn>
                        </p:par>
                        <p:par>
                          <p:cTn id="16" fill="hold">
                            <p:stCondLst>
                              <p:cond delay="25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85"/>
                                        </p:tgtEl>
                                        <p:attrNameLst>
                                          <p:attrName>style.visibility</p:attrName>
                                        </p:attrNameLst>
                                      </p:cBhvr>
                                      <p:to>
                                        <p:strVal val="visible"/>
                                      </p:to>
                                    </p:set>
                                    <p:animEffect transition="in" filter="fade">
                                      <p:cBhvr>
                                        <p:cTn id="19" dur="500"/>
                                        <p:tgtEl>
                                          <p:spTgt spid="85"/>
                                        </p:tgtEl>
                                      </p:cBhvr>
                                    </p:animEffect>
                                  </p:childTnLst>
                                </p:cTn>
                              </p:par>
                            </p:childTnLst>
                          </p:cTn>
                        </p:par>
                        <p:par>
                          <p:cTn id="20" fill="hold">
                            <p:stCondLst>
                              <p:cond delay="355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91"/>
                                        </p:tgtEl>
                                        <p:attrNameLst>
                                          <p:attrName>style.visibility</p:attrName>
                                        </p:attrNameLst>
                                      </p:cBhvr>
                                      <p:to>
                                        <p:strVal val="visible"/>
                                      </p:to>
                                    </p:set>
                                    <p:animEffect transition="in" filter="fade">
                                      <p:cBhvr>
                                        <p:cTn id="23" dur="500"/>
                                        <p:tgtEl>
                                          <p:spTgt spid="91"/>
                                        </p:tgtEl>
                                      </p:cBhvr>
                                    </p:animEffect>
                                  </p:childTnLst>
                                </p:cTn>
                              </p:par>
                            </p:childTnLst>
                          </p:cTn>
                        </p:par>
                        <p:par>
                          <p:cTn id="24" fill="hold">
                            <p:stCondLst>
                              <p:cond delay="46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93"/>
                                        </p:tgtEl>
                                        <p:attrNameLst>
                                          <p:attrName>style.visibility</p:attrName>
                                        </p:attrNameLst>
                                      </p:cBhvr>
                                      <p:to>
                                        <p:strVal val="visible"/>
                                      </p:to>
                                    </p:set>
                                    <p:animEffect transition="in" filter="fade">
                                      <p:cBhvr>
                                        <p:cTn id="27" dur="500"/>
                                        <p:tgtEl>
                                          <p:spTgt spid="9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iterate type="wd">
                                    <p:tmPct val="10000"/>
                                  </p:iterate>
                                  <p:childTnLst>
                                    <p:set>
                                      <p:cBhvr>
                                        <p:cTn id="31" dur="1" fill="hold">
                                          <p:stCondLst>
                                            <p:cond delay="0"/>
                                          </p:stCondLst>
                                        </p:cTn>
                                        <p:tgtEl>
                                          <p:spTgt spid="92"/>
                                        </p:tgtEl>
                                        <p:attrNameLst>
                                          <p:attrName>style.visibility</p:attrName>
                                        </p:attrNameLst>
                                      </p:cBhvr>
                                      <p:to>
                                        <p:strVal val="visible"/>
                                      </p:to>
                                    </p:set>
                                    <p:animEffect transition="in" filter="fade">
                                      <p:cBhvr>
                                        <p:cTn id="32" dur="500"/>
                                        <p:tgtEl>
                                          <p:spTgt spid="9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87"/>
                                        </p:tgtEl>
                                        <p:attrNameLst>
                                          <p:attrName>style.visibility</p:attrName>
                                        </p:attrNameLst>
                                      </p:cBhvr>
                                      <p:to>
                                        <p:strVal val="visible"/>
                                      </p:to>
                                    </p:set>
                                    <p:animEffect transition="in" filter="fade">
                                      <p:cBhvr>
                                        <p:cTn id="37"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4" grpId="0" animBg="1"/>
      <p:bldP spid="82" grpId="0" animBg="1"/>
      <p:bldP spid="85" grpId="0" animBg="1"/>
      <p:bldP spid="91" grpId="0" animBg="1"/>
      <p:bldP spid="93" grpId="0" animBg="1"/>
      <p:bldP spid="87" grpId="0" animBg="1"/>
      <p:bldP spid="9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fin</a:t>
            </a:r>
            <a:endParaRPr lang="fr-FR" dirty="0"/>
          </a:p>
        </p:txBody>
      </p:sp>
    </p:spTree>
    <p:extLst>
      <p:ext uri="{BB962C8B-B14F-4D97-AF65-F5344CB8AC3E}">
        <p14:creationId xmlns:p14="http://schemas.microsoft.com/office/powerpoint/2010/main" val="2875862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fontScale="92500" lnSpcReduction="20000"/>
          </a:bodyPr>
          <a:lstStyle/>
          <a:p>
            <a:pPr marL="0" indent="0" algn="ctr">
              <a:buNone/>
            </a:pPr>
            <a:r>
              <a:rPr lang="fr-FR" sz="1900" dirty="0"/>
              <a:t>Deux interrupteurs en série obligeront à </a:t>
            </a:r>
            <a:r>
              <a:rPr lang="fr-FR" sz="1900" dirty="0" smtClean="0"/>
              <a:t>fermer </a:t>
            </a:r>
            <a:r>
              <a:rPr lang="fr-FR" sz="1900" dirty="0"/>
              <a:t>les deux pour faire fonctionner le circuit alors que deux interrupteurs en parallèle permettront le fonctionnement par </a:t>
            </a:r>
            <a:r>
              <a:rPr lang="fr-FR" sz="1900" dirty="0" smtClean="0"/>
              <a:t>la fermeture </a:t>
            </a:r>
            <a:r>
              <a:rPr lang="fr-FR" sz="1900" dirty="0"/>
              <a:t>de l’un ou de </a:t>
            </a:r>
            <a:r>
              <a:rPr lang="fr-FR" sz="1900" dirty="0" smtClean="0"/>
              <a:t>l’autre. Pour que ce soit plus « visible », on va remplacer la résistance par une lampe.</a:t>
            </a:r>
            <a:endParaRPr lang="fr-FR" sz="1900" dirty="0"/>
          </a:p>
        </p:txBody>
      </p:sp>
      <p:grpSp>
        <p:nvGrpSpPr>
          <p:cNvPr id="8" name="Groupe 7"/>
          <p:cNvGrpSpPr/>
          <p:nvPr/>
        </p:nvGrpSpPr>
        <p:grpSpPr>
          <a:xfrm rot="16200000">
            <a:off x="3024858" y="3109106"/>
            <a:ext cx="216024" cy="279750"/>
            <a:chOff x="683568" y="4013348"/>
            <a:chExt cx="216024" cy="279750"/>
          </a:xfrm>
        </p:grpSpPr>
        <p:sp useBgFill="1">
          <p:nvSpPr>
            <p:cNvPr id="7" name="Rectangle 6"/>
            <p:cNvSpPr/>
            <p:nvPr/>
          </p:nvSpPr>
          <p:spPr>
            <a:xfrm>
              <a:off x="683568" y="4031109"/>
              <a:ext cx="216024" cy="261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e 134"/>
          <p:cNvGrpSpPr/>
          <p:nvPr/>
        </p:nvGrpSpPr>
        <p:grpSpPr>
          <a:xfrm rot="16200000">
            <a:off x="4832330" y="3109107"/>
            <a:ext cx="216024" cy="279750"/>
            <a:chOff x="683567" y="4013348"/>
            <a:chExt cx="216024" cy="279750"/>
          </a:xfrm>
        </p:grpSpPr>
        <p:sp useBgFill="1">
          <p:nvSpPr>
            <p:cNvPr id="136" name="Rectangle 135"/>
            <p:cNvSpPr/>
            <p:nvPr/>
          </p:nvSpPr>
          <p:spPr>
            <a:xfrm>
              <a:off x="683567" y="4013352"/>
              <a:ext cx="216024" cy="2797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503876"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3973154"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48329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t>
            </a:r>
            <a:r>
              <a:rPr lang="fr-FR" sz="1900" dirty="0" smtClean="0"/>
              <a:t>fermer </a:t>
            </a:r>
            <a:r>
              <a:rPr lang="fr-FR" sz="1900" dirty="0"/>
              <a:t>les deux pour faire fonctionner le circuit alors que deux interrupteurs en parallèle permettront le fonctionnement par </a:t>
            </a:r>
            <a:r>
              <a:rPr lang="fr-FR" sz="1900" dirty="0" smtClean="0"/>
              <a:t>la fermeture </a:t>
            </a:r>
            <a:r>
              <a:rPr lang="fr-FR" sz="1900" dirty="0"/>
              <a:t>de l’un ou de </a:t>
            </a:r>
            <a:r>
              <a:rPr lang="fr-FR" sz="1900" dirty="0" smtClean="0"/>
              <a:t>l’autre. Pour que ce soit plus « visible », on va remplacer la résistance par une lampe.</a:t>
            </a:r>
            <a:endParaRPr lang="fr-FR" sz="1900" dirty="0"/>
          </a:p>
        </p:txBody>
      </p:sp>
      <p:grpSp>
        <p:nvGrpSpPr>
          <p:cNvPr id="135" name="Groupe 134"/>
          <p:cNvGrpSpPr/>
          <p:nvPr/>
        </p:nvGrpSpPr>
        <p:grpSpPr>
          <a:xfrm rot="16200000">
            <a:off x="4832330" y="3109107"/>
            <a:ext cx="216024" cy="279750"/>
            <a:chOff x="683567" y="4013348"/>
            <a:chExt cx="216024" cy="279750"/>
          </a:xfrm>
        </p:grpSpPr>
        <p:sp useBgFill="1">
          <p:nvSpPr>
            <p:cNvPr id="136" name="Rectangle 135"/>
            <p:cNvSpPr/>
            <p:nvPr/>
          </p:nvSpPr>
          <p:spPr>
            <a:xfrm>
              <a:off x="683567" y="4013352"/>
              <a:ext cx="216024" cy="2797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147" name="Rectangle 146">
            <a:hlinkClick r:id="rId4" action="ppaction://hlinksldjump"/>
          </p:cNvPr>
          <p:cNvSpPr/>
          <p:nvPr/>
        </p:nvSpPr>
        <p:spPr>
          <a:xfrm>
            <a:off x="4258653" y="2601146"/>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hlinkClick r:id="rId5" action="ppaction://hlinksldjump"/>
          </p:cNvPr>
          <p:cNvSpPr/>
          <p:nvPr/>
        </p:nvSpPr>
        <p:spPr>
          <a:xfrm>
            <a:off x="1686720"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91624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t>
            </a:r>
            <a:r>
              <a:rPr lang="fr-FR" sz="1900" dirty="0" smtClean="0"/>
              <a:t>fermer </a:t>
            </a:r>
            <a:r>
              <a:rPr lang="fr-FR" sz="1900" dirty="0"/>
              <a:t>les deux pour faire fonctionner le circuit alors que deux interrupteurs en parallèle permettront le fonctionnement par </a:t>
            </a:r>
            <a:r>
              <a:rPr lang="fr-FR" sz="1900" dirty="0" smtClean="0"/>
              <a:t>la fermeture </a:t>
            </a:r>
            <a:r>
              <a:rPr lang="fr-FR" sz="1900" dirty="0"/>
              <a:t>de l’un ou de </a:t>
            </a:r>
            <a:r>
              <a:rPr lang="fr-FR" sz="1900" dirty="0" smtClean="0"/>
              <a:t>l’autre. Pour que ce soit plus « visible », on va remplacer la résistance par une lampe.</a:t>
            </a:r>
            <a:endParaRPr lang="fr-FR" sz="1900" dirty="0"/>
          </a:p>
        </p:txBody>
      </p:sp>
      <p:grpSp>
        <p:nvGrpSpPr>
          <p:cNvPr id="8" name="Groupe 7"/>
          <p:cNvGrpSpPr/>
          <p:nvPr/>
        </p:nvGrpSpPr>
        <p:grpSpPr>
          <a:xfrm rot="16200000">
            <a:off x="3024858" y="3109106"/>
            <a:ext cx="216024" cy="279750"/>
            <a:chOff x="683568" y="4013348"/>
            <a:chExt cx="216024" cy="279750"/>
          </a:xfrm>
        </p:grpSpPr>
        <p:sp useBgFill="1">
          <p:nvSpPr>
            <p:cNvPr id="7" name="Rectangle 6"/>
            <p:cNvSpPr/>
            <p:nvPr/>
          </p:nvSpPr>
          <p:spPr>
            <a:xfrm>
              <a:off x="683568" y="4031109"/>
              <a:ext cx="216024" cy="261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780517" y="2496693"/>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4180036" y="259157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91624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t>
            </a:r>
            <a:r>
              <a:rPr lang="fr-FR" sz="1900" dirty="0" smtClean="0"/>
              <a:t>fermer </a:t>
            </a:r>
            <a:r>
              <a:rPr lang="fr-FR" sz="1900" dirty="0"/>
              <a:t>les deux pour faire fonctionner le circuit alors que deux interrupteurs en parallèle permettront le fonctionnement par </a:t>
            </a:r>
            <a:r>
              <a:rPr lang="fr-FR" sz="1900" dirty="0" smtClean="0"/>
              <a:t>la fermeture </a:t>
            </a:r>
            <a:r>
              <a:rPr lang="fr-FR" sz="1900" dirty="0"/>
              <a:t>de l’un ou de </a:t>
            </a:r>
            <a:r>
              <a:rPr lang="fr-FR" sz="1900" dirty="0" smtClean="0"/>
              <a:t>l’autre. Pour que ce soit plus « visible », on va remplacer la résistance par une lampe.</a:t>
            </a:r>
            <a:endParaRPr lang="fr-FR" sz="1900" dirty="0"/>
          </a:p>
        </p:txBody>
      </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912162" y="2501237"/>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3985105" y="2568539"/>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orme libre 4"/>
          <p:cNvSpPr/>
          <p:nvPr/>
        </p:nvSpPr>
        <p:spPr>
          <a:xfrm>
            <a:off x="7267699" y="4162301"/>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6594500" y="4010277"/>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p:cNvSpPr/>
          <p:nvPr/>
        </p:nvSpPr>
        <p:spPr>
          <a:xfrm>
            <a:off x="1921602" y="4274110"/>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11700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0" presetClass="path" presetSubtype="0" repeatCount="20000" fill="hold" grpId="1" nodeType="withEffect">
                                  <p:stCondLst>
                                    <p:cond delay="0"/>
                                  </p:stCondLst>
                                  <p:childTnLst>
                                    <p:animMotion origin="layout" path="M 0 0 L 0.00139 -0.16181 L 0.48836 -0.16019 L 0.48836 -0.03727 L 0.43316 -0.03796 L 0.43385 0.03217 L 0.47395 0.03287 L 0.50711 0.01736 L 0.51944 0.01898 L 0.54027 0.00949 L 0.56892 -0.02685 L 0.57795 -0.02847 L 0.58698 -0.0294 L 0.59548 -0.01204 L 0.58316 0.00347 L 0.5967 0.01898 L 0.58437 0.03032 L 0.59479 0.04421 L 0.58316 0.05463 L 0.59218 0.07014 L 0.58246 0.07801 L 0.59027 0.08565 L 0.58437 0.09444 L 0.57725 0.09606 L 0.56753 0.0919 L 0.54288 0.05463 L 0.52465 0.04676 L 0.51423 0.04421 L 0.50451 0.0493 L 0.49097 0.0537 L 0.48767 0.07708 L 0.48889 0.21898 L 0.0033 0.21829 L -0.0007 0.21829 L 0 0 Z " pathEditMode="relative" ptsTypes="AAAAAAAAAAAAAAAAAAAAAAAAAAAAAAAAAAA">
                                      <p:cBhvr>
                                        <p:cTn id="9" dur="3600" fill="hold"/>
                                        <p:tgtEl>
                                          <p:spTgt spid="3"/>
                                        </p:tgtEl>
                                        <p:attrNameLst>
                                          <p:attrName>ppt_x</p:attrName>
                                          <p:attrName>ppt_y</p:attrName>
                                        </p:attrNameLst>
                                      </p:cBhvr>
                                    </p:animMotion>
                                  </p:childTnLst>
                                </p:cTn>
                              </p:par>
                              <p:par>
                                <p:cTn id="10" presetID="10" presetClass="entr" presetSubtype="0" fill="hold" grpId="0" nodeType="withEffect">
                                  <p:stCondLst>
                                    <p:cond delay="7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250"/>
                                        <p:tgtEl>
                                          <p:spTgt spid="5"/>
                                        </p:tgtEl>
                                      </p:cBhvr>
                                    </p:animEffect>
                                  </p:childTnLst>
                                </p:cTn>
                              </p:par>
                              <p:par>
                                <p:cTn id="13" presetID="10" presetClass="entr" presetSubtype="0" fill="hold" grpId="0" nodeType="withEffect">
                                  <p:stCondLst>
                                    <p:cond delay="15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3" grpId="0" animBg="1"/>
      <p:bldP spid="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22041"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141" name="Groupe 140"/>
          <p:cNvGrpSpPr/>
          <p:nvPr/>
        </p:nvGrpSpPr>
        <p:grpSpPr>
          <a:xfrm>
            <a:off x="1493080" y="4223984"/>
            <a:ext cx="216024" cy="501160"/>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6" name="Groupe 95"/>
          <p:cNvGrpSpPr/>
          <p:nvPr/>
        </p:nvGrpSpPr>
        <p:grpSpPr>
          <a:xfrm>
            <a:off x="3995936" y="4234582"/>
            <a:ext cx="216024" cy="501160"/>
            <a:chOff x="683568" y="4048863"/>
            <a:chExt cx="216024" cy="244235"/>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9" name="Connecteur droit 98"/>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611560" y="3006485"/>
            <a:ext cx="2376264" cy="322907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890052" y="3006485"/>
            <a:ext cx="249838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6"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Tree>
    <p:extLst>
      <p:ext uri="{BB962C8B-B14F-4D97-AF65-F5344CB8AC3E}">
        <p14:creationId xmlns:p14="http://schemas.microsoft.com/office/powerpoint/2010/main" val="580835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0"/>
                                  </p:stCondLst>
                                  <p:childTnLst>
                                    <p:set>
                                      <p:cBhvr>
                                        <p:cTn id="10" dur="1" fill="hold">
                                          <p:stCondLst>
                                            <p:cond delay="0"/>
                                          </p:stCondLst>
                                        </p:cTn>
                                        <p:tgtEl>
                                          <p:spTgt spid="4">
                                            <p:bg/>
                                          </p:spTgt>
                                        </p:tgtEl>
                                        <p:attrNameLst>
                                          <p:attrName>style.visibility</p:attrName>
                                        </p:attrNameLst>
                                      </p:cBhvr>
                                      <p:to>
                                        <p:strVal val="visible"/>
                                      </p:to>
                                    </p:set>
                                    <p:animEffect transition="in" filter="fade">
                                      <p:cBhvr>
                                        <p:cTn id="11" dur="500"/>
                                        <p:tgtEl>
                                          <p:spTgt spid="4">
                                            <p:bg/>
                                          </p:spTgt>
                                        </p:tgtEl>
                                      </p:cBhvr>
                                    </p:animEffect>
                                  </p:childTnLst>
                                </p:cTn>
                              </p:par>
                            </p:childTnLst>
                          </p:cTn>
                        </p:par>
                        <p:par>
                          <p:cTn id="12" fill="hold">
                            <p:stCondLst>
                              <p:cond delay="1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par>
                          <p:cTn id="16" fill="hold">
                            <p:stCondLst>
                              <p:cond delay="3950"/>
                            </p:stCondLst>
                            <p:childTnLst>
                              <p:par>
                                <p:cTn id="17" presetID="10" presetClass="entr" presetSubtype="0" fill="hold" nodeType="afterEffect">
                                  <p:stCondLst>
                                    <p:cond delay="0"/>
                                  </p:stCondLst>
                                  <p:childTnLst>
                                    <p:set>
                                      <p:cBhvr>
                                        <p:cTn id="18" dur="1" fill="hold">
                                          <p:stCondLst>
                                            <p:cond delay="0"/>
                                          </p:stCondLst>
                                        </p:cTn>
                                        <p:tgtEl>
                                          <p:spTgt spid="96"/>
                                        </p:tgtEl>
                                        <p:attrNameLst>
                                          <p:attrName>style.visibility</p:attrName>
                                        </p:attrNameLst>
                                      </p:cBhvr>
                                      <p:to>
                                        <p:strVal val="visible"/>
                                      </p:to>
                                    </p:set>
                                    <p:animEffect transition="in" filter="fade">
                                      <p:cBhvr>
                                        <p:cTn id="19" dur="500"/>
                                        <p:tgtEl>
                                          <p:spTgt spid="96"/>
                                        </p:tgtEl>
                                      </p:cBhvr>
                                    </p:animEffect>
                                  </p:childTnLst>
                                </p:cTn>
                              </p:par>
                            </p:childTnLst>
                          </p:cTn>
                        </p:par>
                        <p:par>
                          <p:cTn id="20" fill="hold">
                            <p:stCondLst>
                              <p:cond delay="4450"/>
                            </p:stCondLst>
                            <p:childTnLst>
                              <p:par>
                                <p:cTn id="21" presetID="10" presetClass="entr" presetSubtype="0" fill="hold" nodeType="afterEffect">
                                  <p:stCondLst>
                                    <p:cond delay="0"/>
                                  </p:stCondLst>
                                  <p:childTnLst>
                                    <p:set>
                                      <p:cBhvr>
                                        <p:cTn id="22" dur="1" fill="hold">
                                          <p:stCondLst>
                                            <p:cond delay="0"/>
                                          </p:stCondLst>
                                        </p:cTn>
                                        <p:tgtEl>
                                          <p:spTgt spid="141"/>
                                        </p:tgtEl>
                                        <p:attrNameLst>
                                          <p:attrName>style.visibility</p:attrName>
                                        </p:attrNameLst>
                                      </p:cBhvr>
                                      <p:to>
                                        <p:strVal val="visible"/>
                                      </p:to>
                                    </p:set>
                                    <p:animEffect transition="in" filter="fade">
                                      <p:cBhvr>
                                        <p:cTn id="23" dur="500"/>
                                        <p:tgtEl>
                                          <p:spTgt spid="141"/>
                                        </p:tgtEl>
                                      </p:cBhvr>
                                    </p:animEffect>
                                  </p:childTnLst>
                                </p:cTn>
                              </p:par>
                            </p:childTnLst>
                          </p:cTn>
                        </p:par>
                        <p:par>
                          <p:cTn id="24" fill="hold">
                            <p:stCondLst>
                              <p:cond delay="4950"/>
                            </p:stCondLst>
                            <p:childTnLst>
                              <p:par>
                                <p:cTn id="25" presetID="21" presetClass="entr" presetSubtype="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par>
                          <p:cTn id="28" fill="hold">
                            <p:stCondLst>
                              <p:cond delay="6950"/>
                            </p:stCondLst>
                            <p:childTnLst>
                              <p:par>
                                <p:cTn id="29" presetID="21" presetClass="entr" presetSubtype="1"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8950"/>
                            </p:stCondLst>
                            <p:childTnLst>
                              <p:par>
                                <p:cTn id="33" presetID="10" presetClass="entr" presetSubtype="0" fill="hold" nodeType="after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fade">
                                      <p:cBhvr>
                                        <p:cTn id="35" dur="500"/>
                                        <p:tgtEl>
                                          <p:spTgt spid="78"/>
                                        </p:tgtEl>
                                      </p:cBhvr>
                                    </p:animEffect>
                                  </p:childTnLst>
                                </p:cTn>
                              </p:par>
                            </p:childTnLst>
                          </p:cTn>
                        </p:par>
                        <p:par>
                          <p:cTn id="36" fill="hold">
                            <p:stCondLst>
                              <p:cond delay="9450"/>
                            </p:stCondLst>
                            <p:childTnLst>
                              <p:par>
                                <p:cTn id="37" presetID="1" presetClass="entr" presetSubtype="0" fill="hold" grpId="0" nodeType="afterEffect">
                                  <p:stCondLst>
                                    <p:cond delay="0"/>
                                  </p:stCondLst>
                                  <p:childTnLst>
                                    <p:set>
                                      <p:cBhvr>
                                        <p:cTn id="38" dur="1" fill="hold">
                                          <p:stCondLst>
                                            <p:cond delay="0"/>
                                          </p:stCondLst>
                                        </p:cTn>
                                        <p:tgtEl>
                                          <p:spTgt spid="77"/>
                                        </p:tgtEl>
                                        <p:attrNameLst>
                                          <p:attrName>style.visibility</p:attrName>
                                        </p:attrNameLst>
                                      </p:cBhvr>
                                      <p:to>
                                        <p:strVal val="visible"/>
                                      </p:to>
                                    </p:set>
                                  </p:childTnLst>
                                </p:cTn>
                              </p:par>
                            </p:childTnLst>
                          </p:cTn>
                        </p:par>
                        <p:par>
                          <p:cTn id="39" fill="hold">
                            <p:stCondLst>
                              <p:cond delay="9450"/>
                            </p:stCondLst>
                            <p:childTnLst>
                              <p:par>
                                <p:cTn id="40" presetID="1" presetClass="entr" presetSubtype="0" fill="hold" grpId="0" nodeType="afterEffect">
                                  <p:stCondLst>
                                    <p:cond delay="0"/>
                                  </p:stCondLst>
                                  <p:childTnLst>
                                    <p:set>
                                      <p:cBhvr>
                                        <p:cTn id="41" dur="1" fill="hold">
                                          <p:stCondLst>
                                            <p:cond delay="0"/>
                                          </p:stCondLst>
                                        </p:cTn>
                                        <p:tgtEl>
                                          <p:spTgt spid="73"/>
                                        </p:tgtEl>
                                        <p:attrNameLst>
                                          <p:attrName>style.visibility</p:attrName>
                                        </p:attrNameLst>
                                      </p:cBhvr>
                                      <p:to>
                                        <p:strVal val="visible"/>
                                      </p:to>
                                    </p:set>
                                  </p:childTnLst>
                                </p:cTn>
                              </p:par>
                            </p:childTnLst>
                          </p:cTn>
                        </p:par>
                        <p:par>
                          <p:cTn id="42" fill="hold">
                            <p:stCondLst>
                              <p:cond delay="9450"/>
                            </p:stCondLst>
                            <p:childTnLst>
                              <p:par>
                                <p:cTn id="43" presetID="10" presetClass="entr" presetSubtype="0" fill="hold" grpId="0" nodeType="after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fade">
                                      <p:cBhvr>
                                        <p:cTn id="4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4" grpId="0" build="p" animBg="1"/>
      <p:bldP spid="73" grpId="0" animBg="1"/>
      <p:bldP spid="77" grpId="0" animBg="1"/>
      <p:bldP spid="46" grpId="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22041"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141" name="Groupe 140"/>
          <p:cNvGrpSpPr/>
          <p:nvPr/>
        </p:nvGrpSpPr>
        <p:grpSpPr>
          <a:xfrm>
            <a:off x="1493080" y="4223984"/>
            <a:ext cx="216024" cy="501160"/>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6" name="Groupe 95"/>
          <p:cNvGrpSpPr/>
          <p:nvPr/>
        </p:nvGrpSpPr>
        <p:grpSpPr>
          <a:xfrm>
            <a:off x="3995936" y="4234582"/>
            <a:ext cx="216024" cy="501160"/>
            <a:chOff x="683568" y="4048863"/>
            <a:chExt cx="216024" cy="244235"/>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9" name="Connecteur droit 98"/>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611560" y="3006485"/>
            <a:ext cx="2376264" cy="322907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890052" y="3006485"/>
            <a:ext cx="249838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6"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Tree>
    <p:extLst>
      <p:ext uri="{BB962C8B-B14F-4D97-AF65-F5344CB8AC3E}">
        <p14:creationId xmlns:p14="http://schemas.microsoft.com/office/powerpoint/2010/main" val="1065195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4B8F4974-A331-4B87-86CE-FA7C92767F18"/>
  <p:tag name="ISPRING_SCORM_RATE_SLIDES" val="1"/>
  <p:tag name="ISPRING_SCORM_USE_CUSTOM_PASSING_SCORE"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DGanUXO8+LqUwQAAA0QAAAdAAAAdW5pdmVyc2FsL2NvbW1vbl9tZXNzYWdlcy5sbmetV/9u2zYQ/r9A34EQUGADNrcd0KIYEgeyxNhCZMmV6DjZDwiMxNhEKDGVKLfZX3uaPdieZEdKbuykg6SkgG1YtO+74913H49HJ19ygbasrLgsjq23ozcWYkUqM16sj60lOf35g4UqRYuMClmwY6uQFjoZv3xxJGixrumawfeXLxA6yllVwWM11k/3z4hnx9ZikjjhfGEHl4kfTsNk4k2tsSPzW1rcIV+u5R/lD7+8//Dl7bv3Px69bi37AMVz2/cPoZBBevemB1BAotBPAA37SYAviDXWn8PswiXxvQBb4/bLMOtFhM+tsf7stFtGEQ5IEvueixMvToKQmFz4mGDXGl/KGm3oliEl0Zazz0htGFRS8ZKhSvDM/JBKWChq1uXMDee2FyQRjknkOcQLA2scy7K8+8nA0lptZAnuKpTxil4JlhmfwBnz+23JKnBNFXAKwUttOPxT5pQXo07Xkb3ygmlCwtCPExy4uxVrjIsMuSXVbgaiRHaMIwAoacXKJ9gmhmXGHNlCDEOYedOZD2+iQ5jx9UbAWw2NY4GhBgtWdFkBR3AE7IrjVRi5OmngClF0S6vqsyyzA37sF6oL2AucECjokD1wojF2wFBjDspRlixVXWBzHMf2FCeT8AKIDH0XDrEIz6DdzoZYXOIYWgTHXTaBfe5NbU143WI7/u/6K6WazuIO0TQFO52+LZd1BSs6pdAFptOqYV5i/HEJVfNs/xtd3ABCYk291nzLIIQy62YPaIqDXc2fj0vvt+TU9nzsJkAoN1wlxIiddkZBHgqpEBVC6g2AX5ptaZEydMVSWgPh7+BvGc/M33SxTSSfav4XoqqVlletKgUuvng1el5oHvFBTVe0LHr0+QOoA018vNm8rmCnSrH8VnXtYi8To+8SxXP3pbvufzfVpy7P3NED/0O3EzfCNPGg2ydc9rfAcBRp8YXTQ/S38oJTcLRo9A0E0CuuB/gMwhYgkOipGOeQ+YMQzqEiA+xXeBJ7ROeYXVVcdZ7ZplBNvb/NkRSGJMEUu+fJFbuW0P+C0W1zdIOEG+KMnuBsECH2JosDnW5RAgho3YwPEJLgOew/64G5nONdBht5PcjEStYiM3Im+I2RWKhNnbPHM8t1KXOzKmi166VG4U+eE0Wzuahxuhhw9sbYjpxZ4tiBg/W4q3tY9DQCLuuYfBInvj3R5kDqnKp0A+fKtayLrCdQM7G6+NQGsDalMaNluvn37396YjyIpFlF7eqvg0CgQ7Uu4a9gvwdSserPLhBiTw7tzEMfq3bC39n1HPiJB3T4LpM0bQ6tXOawNOr2C2xri2YTYjuzORAyNvyTdZl2jyn7CHM7OgNRMrOoNZ7T8gYUjUgpBqGYVGsCqmHe7y9ZtRK8YENsn3cm6A0Tb5HYrmtunNB8gqc3zVmawVydtldPAVfPvmDOzA5A8B7gsYyrgYDmjNnJCzR683zf5tvHR87Xp8pc3I9e793j/wNQSwMEFAACAAgAMZqdRWcfI7+uBAAAixYAACcAAAB1bml2ZXJzYWwvZmxhc2hfcHVibGlzaGluZ19zZXR0aW5ncy54bWzNWN1y4jYUvucpNO7s5cbJNukmGSBDEjNhlr9ip9mdTocRtsBqZMkrybDsVZ+mD9Yn6REKBEJ+5O6QZnJBLJ/v05F0fj6revYtY2hKpKKC17yDvX0PER6LhPJJzbuOmu+PPaQ05glmgpOax4WHzuqVal6MGFVpSLQGU4WAhqvTXNe8VOv81Pdns9keVbk0bwUrNPCrvVhkfi6JIlwT6ecMz+FHz3OivHqlglDVDnVEUjCCaAIucGq8w6zJsEo935qNcHw7kaLgyYVgQiI5GdW8n44b5m9pY6kuaUa4WZyqw6AZ1qc4SajxB7OQficoJXSSguMH+4cemtFEpzXvw6GhAXN/m2ZBbheBDc2FgNVwfcefEY0TrLF9tBNKMiYStpWoupYFAdKNsTVLTb7p1YAdSuYcZzSO4A0yW1XzLqPhIGgGg6B7EQyvB23rqjMiakXtwAkTtluXwbDbi4JweBV12qVBUfA5KgEq65kzfX8QhEE3CgbD81avJMLdqXtM0Gm02iUxN8F52IrKztRtdMpC+le9rhvm6ks/GLRb3U/DqNdrR63+PWoRw2vRWvU3A78KCSIKuR7eOi2yEceUQdF4EOOKaCg7DMsJiUSTQjKOMVPEQ3/mZPJrgRnVc5OgUJ1uCckbKiexHpjsq3kmo7x7OksIjkFKrlL76GSV2R+PN5bu29nvl/Wol9VV0eqnQotX9v5g/2jl/snh8+4/4WgVa43jFIqYXtag9ZGl1VjwjaMxz2gkWLJaEslGJOnijKyV5vCW8iZYHnhoDEHEYLENSTHzENWw+HgFVsVIaaoXzaC5bomAC5oOQZ1wazPiFEu1ETGrfTf1N67/3hWaqD/sXtihp0wDnqBLiWfQlFzM+4S7mF3BMTFzVEQ6OSGxKmGJGoy5GA+WCedi3MHylkgUCcGc7PvLsEItPhZOvmeQQy6GN2SkqCYupufUaeobUbAEzUWBGL0lSAsE3hcZ/JcStN650ViKbDEK4kIjxSiE4JSSGUnOXCb6AlNkBSBB1+SMaDvD14J+RyMyFhJ4CZ5CsME4VZZ/rxRxjpW6J8VLH9/Z/tfqXgaf35kF4mSKQUuUI4cKQLJc74Ifw9q5gCkYE7CbaxSwMzEuIKzN+SQ0WZi5LNN57hRPF4duDnJBCsdNwR/LCS9iqFWUF8SVMMYcCc7mCMeQXsqE0JSKQsGIDRZLrf6TgxaKKF+4OoGSCpPJxK1A7B98+Pnw6JePxyene/4/f/39/lnQXY/vM2xms03+4lll6Ix8oEJfwD2h9txQDzTfC6AnlZ8zrqybz6hAZ+QjWtAZ+1AROgO3dOELyGfU4Ra2KWRmyk2ydZ6PfyjcSZvt3l/1jSZ5XKIstNRbVChh0BhcXCHY6et2FJ66ZHZXINiwOIXSMDbfuS6Y3nUExxE49fNB8JuTG3AuTmUtCJ3oek7r+OSod0xP76/1cydxgCV3lH//u2kXxMPEKhWQD4xmoJOSV+sLP1Kln8rqXRb4nRW+VyleP/R9ZSvfjooXwTJOIYh2Fnhvvjnscnvf0o7Zp9WNzsYVzupqYfPO07zJKKcZ7KNRsquL0vrR4X7Vf/xVpQJsmxfI9cq/UEsDBBQAAgAIADGanUXimsFEswIAAFEKAAAhAAAAdW5pdmVyc2FsL2ZsYXNoX3NraW5fc2V0dGluZ3MueG1slVbbbtswDH3fVwTZe91d0wFqgDbNgALdWqxF32WbsYXIkiHJ6fL307WWEjvxQhSIyHPEi0imSG4JW36YzVDBKRfPoBRhlTSaoJuR8nqed0pxdlFwpoCpC8ZFg+l8+fGn/aDMIs+x+A7EVM4GF9C7WdjPFIr38W1hZIxQ8KbFbP/AK36R42JbCd6x8mxo9b4FQQnbauTlj8VqPeqAEqnuFTRJTOsrI9MorQApwYT0fW3kLIviHGjwdGk/Ezm9q9PZH9B2RBJlaTefjIzRWlxBWuSrGyPjeKZvT19lYeQ0QcFfpaFfPhsZhVK8B5FefvfVyCiDt137Pz3SCl6Zgqac04/4zqEcl3r8TFSXRs4STELG0dlX8OWxud5FIP81nntkxlVw+mTqerAQzKPnFJZKdICycHI2WfO3x07p+Qj2WNNjnnTMT7iTMarX9bg/8EZYGYG8oke8cto1sHLhRsBU3+NXq1u7KZYbTKXHvuuiAAXsvDKKsFf2yN+6qkfISNkjnykp4ZHR/RH80OI44YVvsX/L08XXVmBYH0O9wilYjacHM7cycu0VAdPwEpbShPNCGjCvhjKrcyFlRzEhhnekwopw9svg8r1NRqLswOAbbbitkCKKwlC32Rj1jo7fy57PN6P7Sehzc+eZ0hv8eo6VwkXd6J8kOZ95nh4Rfc08G2aYHanhIO7Zhk/kNFhsQbxwTqd6YVxBjLVpj4G5G6wxOMqiEqBsuMbIXzJUfNY1OYi1fjMCoWlSncPVpKqp/lOvBN6gTAkjRsdUtb6OYfLek5HCNwBgUdShY93BWZqOKkJhB2HuI4VNeCwzJHWHjjXbjXqAjYrbzWsm9aNfE32jxLjUMEB41XENM5wl7XmPS5te4Vza1JKxDxs4ujpZymGXmeaLQU7hmym5WtuPi6iV5l/Jf1BLAwQUAAIACAAxmp1F7X6u7YIEAACcFQAAJgAAAHVuaXZlcnNhbC9odG1sX3B1Ymxpc2hpbmdfc2V0dGluZ3MueG1szVhRc+I2EH7Pr9C4c48HyTXpJRkgQxJnYI4ABae5m06HEZbAamTJlWQ47qm/pj/sfsmtUCAQApHbS66TB2J5v0+7693VZ1fOPqccTajSTIpqcFDaDxAVsSRMjKvBTXT19jhA2mBBMJeCVgMhA3RW26tk+ZAznfSpMWCqEdAIfZqZapAYk52Wy9PptMR0puxdyXMD/LoUy7ScKaqpMFSVM45n8GNmGdVBbW8PoYpbupYk5xQxAi4IZr3DvGFSHpSd1RDHd2Mlc0EuJJcKqfGwGvx0XLd/CxvHdMlSKmxsugaLdtmcYkKYdQfzPvtCUULZOAG/D/YPAzRlxCTV4N2hpQHz8ibNnNzFgC3NhYRghLnnT6nBBBvsLt2Gio6ogqxSXTMqp0C6trZiaehns1xwS2QmcMriCO4gm6lqcBkNeuFV2AvbF+HgptdyrnojombUCr0w/VbzMhy0O1HYHzSi61ZhUBR+jAqAinrmTd/thf2wHYW9wXmzUxDh79QDJryuN1sFMbfheb8ZFd2pXb8uCuk2Om0/TONTN+y1mu0Pg6jTaUXN7gNqXsMr1Voprxd+BRpE5mq1vE2Sp0OBGYeZ8ajGNTUwdThWYxrJKwbNOMJc0wD9mdHxrznmzMxsg8JwuqM0q+uMxqZnu68a2I4KHugcITgGLbls7aOTZWe/P14Lvex2fwjrSS8ry5nVTaSRr+z9wf7R0v2Tw93ub3G0go3BcQJDzCxm0OrKwmokxdqjsddoKDlZhjSCKuEQTV0xzAPEDEQXL+8amwNzxTjUj8UelEbCbIQXJ1jptRpYZtJO1Lj2e1saqv9w0bmlbaahIOhS4SmcMj7mXSp8zBqQeG6TT5WXEwrrApaozrmPcW/RQj7G11jdUYUiKbmXfXdRKKgpRtLL9xS6wsfwlg41M9TH9Jx5bX0rc07QTOaIszuKjETgfZ7CfwlFq2cxGimZzlc51gZpzghFE0anlJz5bPQJtkhzQIJQyTg1boe/cvYFDelIKuCleALFButMO/5SIeIMa/1Aihc+vnEnWrN9GX58YwPEZIJBHRQjh56maWZegh9D7ELCFpxLyOYKBWQmxjmUtX0+hJG5mU+Y3nsneDJ/6PZBzknhcTPwx3HCjRhmDRM59SWMsUBS8BnCMbSXtiU0YTLXsOKKxVHrf+WggyIm5q6OQb7CZor4DYj9g3c/Hx798v745LRU/vr3P293gu5P7S7Hdjd3bF/s1HreyEe68hncFv3mh3qk4p4BbdVy3riibu7Qdd7IJ9SdN/axxvMGbii9Z5A79N4G9kqq1I4bsvE8n5b+92Jl8+yvlK1SeFp0zNXR62iOfljvXTQQ5O6mFfVPfXq1LRGkIE6g2Uf2XdQH07mJIMGh1wndC3/zcgMy7TWowr4XXccrjg+eCsae0t2VE9rruMdKeAq6H27aBjkwdtoDBAFnKSgf8mqT/r/M3W19+pIj+8VG2auMo93vQG5Yfa9xRLGKEyiLFyulHz/Av2vC/k85cFfLLyNrn0KWr+jr3w73YH39i2pt7xtQSwMEFAACAAgAMZqdRZH2JEugAQAALQYAAB8AAAB1bml2ZXJzYWwvaHRtbF9za2luX3NldHRpbmdzLmpzjZRNb8IwDIbv/Ioqu06IfcJ2Q4NJSBwmjdu0QyimVKRxlIQOhvjvq8NX06aD+NK8evo6duRsW1GxWMyi12jrvt3+w987DUizegW3vi4a9Ix0ZkQ6g0magUglsAqSH389ybszETJm0plON59ka0p+DAO0Cmg6oJmAlge0n4C2Jm3OhSmLv15hh6L2BZW6PF1Zi7Ido7QgbVuizrhj2M27W+X6KjDmoC+gcx6DZ9p1q4k8Oz51KcpcjJnicjPGBNtTHi8TjSs5a8q/2CjQxX0v90Dnpfs29OxEauzIQlZNPOxRNJNKgzFwyPs8pAjCgk9BlHw7bv2Desb1gip0nprUHun+HUWZVjyBWpd6fQofk4VXrZtdijpnYW33xMM9hUcIvgFdsxo8UnggqpW64gKVxoQ6UkPrPT+hAvkslckhdYciyNFhybape+dC3fEHzBshrIzQIjCRWdO7ccXU2+DgmkrWcWjmRUiUIRFDogqJ+Un0zmOrDwntvyLGreXxIiveh+JppJ6DKb5Bj+QcSci4XoKeIIqiou9LZ/df511r9wdQSwMEFAACAAgAMZqdRR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DGanUWUE7MiaQAAAG4AAAAcAAAAdW5pdmVyc2FsL2xvY2FsX3NldHRpbmdzLnhtbA3MMQ6DMAxA0Z1TWN4p7daBwMZWltIDWMRFkRwbkYDg9mT7w9Nv+zMKHLylYOrw9XgisM7mgy4Of9NQvxFSJvUkpuxQDaHvqlZsJvlyzgUmWIUu3iaOJTKPFIscdhGo4VNe/8Aem666AVBLAwQUAAIACACgeD1FzoIJN+wCAACICAAAFAAAAHVuaXZlcnNhbC9wbGF5ZXIueG1srVVNb9swDD2nwP6DoXutpF3XNJBbdAWKHdahQNZtt0C1GVuLbXmSXDf99aP8bc/pVmAHAzbF90jxkTS7ek5i5wmUFjL1yMKdEwdSXwYiDT3y8PX2eEmuLt8dsSzme1COCDySp8ICeEycALSvRGYQfM9N5JGewUVm4mRKSCXMHrnPkLuLtCTvjmbokmqPRMZkK0qLonCFRkQaahnnlkS7vkxopkBDakDRKg3iNNiV+Tsan0Sm1Owz0D1kZt4euCZpOZ61GJAUp65UIT2Zzxf0x93ntR9Bwo9Fqg1PfSAOVnJWlvKR+7s7GeQxaGubsSrJNRhjkyhtM2ZWYrFMHa18j1QOmwS05iFoN05DQissnQCzbcx1VPPoAa3l1TtR85Z+G/u9adxK5WjnnOWPsdARHvUhnXUSyOgwKkvK65Yd9NB00K1lIo6CX7lQEJSf39oWmS9IFbDtuDJPVxc+HuDbLfeNVPsbhGEX1Qq6rWhuJZpbgloOt42+7ihIc9stcJMraEo1Y08iAPmFK8VtW1walQOjI2ONpUMwo9WVa5E6QVhkkvjsH7SxfiNpfurXlCkB/0OYT0jU1kSkATzfCvQxkGBNDWCxrc01WezamF1OOn9Men09MFU51qLgRRzDVQg4hgE3nHZ2eggKimt08XM1wvYODoIjEUYxPmaSYXx6kCbhajfJ0Ds4CI6lv5uAtua2jHRcx1EztR3E6MQ6YX6ujUzES9megz1jVmUfvjZyzdF1JtqD8/kfoziI0QzmlkysLvvW21fN4b2dU6M7n01WWQbdivMAJs8qr2YW8mzkE8CW57G56efU7MMedJTz1HRMc33HfpfFWryAU4jA/ukWp7YmEdie8ciH5WmPAfXE7TIIX5qmIjJaS1KpeUg5hrV5ElBUmGpWPqLqoZJ5Goy0cbPu56Bj3FXXCrgTwxYzXZxg88nMI+/xpb7LxdlFd5XzxUWDLfO6rwJXubxhVdcJd51B635tL8LqmcfX31BLAwQUAAIACAAxmp1F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DGanUVKoLPZIxgAACgqAAAXAAAAdW5pdmVyc2FsL3VuaXZlcnNhbC5wbmftWmtYkum6xmkmp5nMymmcPORKK/Z00BGXmgd0VZo1Y1rTwTwglZqTBhSKhnKYpsamLM1cSWTAVJM2qeARFBQ7igbKmAkaApUK6acySoCcZH82s9bea6/9Y+///eDmfb+L6+O93+d+n/t54Du/OybK4ROXTyAQiMPOHRHfQiALqOBr0ccLwSvnv5pJA9/ssr6N2gph9riNgZMP07fs2gKB1BV/ajn8EThfdGJHfBYEsuTR/MtOgLmbCoF82bYzYsu+U8mT8m8Kj+e2CKZbK1ohyL9VbF34OgLm1FvyycLPVuyxX/7jjt2Lru+JWHRhydalovvffPbh2g8/i6BFfGDn45XlWyc2Nqm7jJqrlbyqe4x7crlx4+xv/UBCZj+KWHXPQHp5fKWCZJ5sCFQStBOXAhWbDS8yWXYQyH34vZV9xWOduFNQmF9d4hfgEr1L6dWvQmHKPKAmZzs4H4jkzoTCbFqGrdEPnN4Pe0ZxnL2+ERw6gaPWORMwGTH/sSjTzGn0B+DIbWuq4m/Gyu/J04XIxr5m89AcBDJ01FO7cPlKDQpNhkDQDSWdBMu0QDM9lCUO2skv2BvR4UM2CnPxuv44GV7zA1GvCWw3dhst5DktQzYmyLkgCy/uS6fjK2hl0867eF9LQohDWIRETem/KW1IdTcAOQshzVXbPbUP7D1C89/2RimDps0DgrAcfadX8Q1ApcZW/nSRRbYCaszCNRUz2rFKRpiH4XWhD1urdIyF654fhKQqc+KlQp92QpgGUSwKPZriqjDChx2JE0cHxwD+dtU2R3g2ST5uALarfJk+kPv58oOp6Njn2HrT748cGfaiYHoVbT2Ms+zq/eiBmuGpSsSjE8485gbtmmbesUrsvU7RcJbrMWPbVrR7e1VKVOJHRwMnl3o6QQ4pej39sMsToWfPdxvaNES1dntMaiY/WqjxR8GnrT25fG3PbCe0wn9TO0tWExuIDYLeRpqeUXrUXTl+zJifM5M25b/BhZSZV1DB5Wa1hL2ySDh8XJg3xiU1yZsSzUrzq1F1iwmeB/uwIsnoeN+zjaV3a2L3SI8BMBzcJ1Gs5x61ZCBivW2zgnBSOnxwLtxmFOdOIlXdsCbF5sizjPUw7cCLjlQ4WjKNj+63hheX5l0cDT7KD+3JJBrjpXBOnIol+1Irybu16ht5HoxfaswwVxHybyXmTpjc6ple0js8DzvIiabbBEQA9mGZkyi4LvZuzZ76hd9V9O88TET4QEnxARSQcuJwrUo4ehelxsZsz1RUQ2U9Gpx7fduFrm3MxO78xZUXRJbJw0W7dp7q5x84sXYpbJOZPvD1xbQ80tG8XcJRi6gx3PLKUd2uxpYhw1eKGhNiUV7DsE1SaF+GIoHsramnc5n+4gxEnHc6MovYQHjoK+tpFDUs/LoiTfFCEy3UZ5h8b6yHNVzS+V5ntLSnE1aFr6QI8aHPsUEd8eyKUeytRiamJlDwpbCfCxgSYuGrslyzgZYdztR4g2mgJzhDPkiSEPuzdkj2iO3rHFAQSE6gCzXIV7goaaTvzIWiYN/urqRf8X5waG7QzSqn9itOj0ScIqFm0UASEydpFCGhpfHIbud4NI+5cT6kFXsjVQc8mWGno3fUPKB8LHx7o5Fy41rc92nGGyNSVDIMPiwdrVeYBLj6ouscyV6Qt0qZBgdwk9VAgo9AKw63xWw+SkBUJiU/CliPlp7si1lJxQ9JoOeMVDOpA7Og6shX9cc7+kdDCzL4FjpONd2gcJ45KJpNiHqujeDQC0fyUF5+w+u/+uaHAEChC/plq78WowHz1oT6P5CU7q4R06+RtAhV6okNfVkwJLQCd+W6U5u/yzck1ihbhlCLQ4F6mVJ4U4ri0XeCofNvZLPtDq6mnKz6MKECGuP0QzzmCbIjnU5waUZ4b6mTb0816rAIgYgjzmNLcCgDXBjlnU6oyWxLgqHbigQnnnZG3+hP8Q/PCvXjT9laWNDOcd8rgt3e6QnwnAxaibKBrnOFlKQBDuX7VWOSrJKNDUS39CH9qX5CGq1M6QenNMgTAqRrpfBhLILz6hPIfXSRPpAaFF8VuxT7+jpeslk4mlBBkjSbznotxzVFp9L80Ty57iw2H3bdaXQS6kKlO/2pw0BfGFAqwtHdSh+nhZ2uxqUloTXV4RQn+opba4WpL8JKWjR/ULDe6hSZOOQz1FgYZ7iCBoMB2FX2i6os9OkVh4FKUskwzZjJ5yZltJUIvnZXT01TzDsrcoGWTv1J93iDXi/WxnZMmtyuAHuk/tIN2hETS2gHqS2/HXk0ZgDGD3PoXDSRV8+hZ6tS0XC7mtgtGe64D6il7aJE2dPg8bMNFYjPqPFRFel8U1vMPccWtM7sO/S4MzoplRpMWiQkHKG+Ac9OghWV1l2Oh5FVwlBqGcNIpHRWx0Y4xosl3HZgtPk/YF5b4g2vkorP5nTnb6wsEg0ps8JZgbEwvqdfn0Sw3Tt90M0gogj9N7GBGt3INWZxu0WkCVLI87yfRapy5Lp8ZoqEgZOiEmQ1wEFpoDlZWgmeDkdQROlrYFmv46Cnqm40j0b4Ufza+Bc+z2xOS4h5k/Ei79tyJ8sNS39jcHz1aEZCmVifkSdp73ENCqrRpc5xe84lc1KCIlNHBvbV4uqVstglgGaZ07EV3/tvomQmPK+7FBF/KbaxP4eHqubEP0l5AoQBgwmGXJ4mns/EdLCAp5pFwhdT+2XUExdkZKJI5Vum3FAL469a0JJksIVKxn1pAOXYipI0BMbTpz3uF6R+VsZUe8qHg70TcpP0bvXJymqeqssCBIOmJ9+RCgM+K3nQPaq3h7wMcKIGXu48hckyL4CcKD8vct2R2sppsdpBmrsjVA5rYArZn17oBIF87/t/QcfWt8++SQdN9astqaC3frX9Pb7H9/ge3+N7fI/v8T2+x/f4Ht/je3yP7/H/jKrT0uT8ycUQCGTdT9Egdvx/0e0z6vxvxj10on6wAUo/9XqiEGl5PQgNN+7UX04pS6GkXEsZdB9OaXbgyKzBARBIEhpOmegZRhcm2WYfOJJqpcaj8z8yEzhTMk+p7Zpalh+l2sBqxeqpYkJFW/2EjwAmaAyRlKKHJ3PupSyA3B+dm6G0D3U5UrB8KhHQ46/ip44sGA2Qp9kMTbmpYda3fZMrRk4EVcjr6NmJGE6Ke3k6Ha9KCkQBvVEecLOWYbMwp9tnn/j0rCJbprOUxp5chT9tGD/9xFkZpBfDDUPwPolsrbam70BLdwY/DknU0Y/5k6Qy3S1z5+MA5nXNN0jTsztmPALgSZygzudIiQ90kGbyTIXtcZZil24SQ+bJNftVY2Vtn2JlMeTahtxUxZMf2pXYaF4KfIytQAs2BwTFk39/YC+OHeKNJRaHznTyOtbu9gvb4uQIf/ubUTxJcIsqIr6GCSwpHuaBkJvUy1Uyz1Wk2VefKv/SiTVS0/yQu4RWz1dlx3B4BLtPHrWOfXKQMCitDjeMRiMp5dgJzN9S5bzWuy2rIIZYBSR/ok7wQl3D+0Vm2M8RIa7ITs1097R5NfC+TULmVkNxstZNXGvQvpinWfUMRtAxjSp+7W4upBMaB5wnSpqEpma+m8F/YObL5IcwCmd1WeBn2MRRrOKLu7JqzyaV0HozbDCmsYYRzNcQNZnbmpKyPYKyXQfPcQngmtTccI8NsNhph58Q/JqXeZChcGNFpIGAk2ab+eNlLZnYxFwz6eMS/LZsQd63nG7ZLRljW7/0k9xLDyOeunziPL1TNTYSMKjIOV9nGeoge0srLy56cKH1cUK3E4684z4q/KpIQ5GzneVRS+TbvdWkvH7CinKg+ZjA8pyZ6ipnxzHt71tL2vsBetXULbQtTg7L3ZV8pmIubG+qYimokOcoLfuNXs0dP9tezn4KjQSgO2lndxETOqZxHESkKqAZi3fN2KOlJKQH2vYvy+0ljnBlAzh+FVOJyy4WpLxht42XBRWgZVVoKjhxOJFhHB9BzIWIaqa+qOamTd0ioNgyG/G8yPUWKGEuSvG5fC4pjvZ7bt8BWall/0PPvo9Ux3AcufWiCG1dDcuVovL7N2UtBtcthzk7KM0Kwwtjbi/K9eXzqZnw7L6xogf3ElXMp+S+Z+5niD/9+12/5n+A7w1dJLJsSjJwTrnF8We4BVZTIHUlEnn+kg4Di6O289EuOsOVlXHAeop1lyrNUAKgU6TGKfDk6J7vTfdpe/tskDH3tvLMo3syPfhlX3BRLG4a91Xw6ZVytl3M2I/Oyd8xGFP1U5vn+dUr5/ScyZMD/SBFDGHYNT3c2BXbY30TFR4cvgdZmW7RR3LLulr3CHNhcKF0FAe/U6HG1vhAv3HubphTxFNCIt7JL/RxzgDuBS7bnIXgRRydcna2Spcuopjs457qRxjDnSdjjvejSmW3tsKWUWRrMR88d7VbQTPG+7K9S3XV02W1iZTBAsX4PXPnalmnFcsAsO2e2iqkdXwQaTNJbfmNttzNb1tq39FZ74ygLJbPvovb4BLOKx3kJUwwR2nE3Js6+I7QkD1T60Nn/BXGK73isrzEH1nQuoHvXe48tZjq4+3631lo5u8Od7yHo+sM6Lv4Jf3uwE55gGOdew4tx30+IDEDwIjVU8ZaX2a6PiHZD6TEFOH4RS4rrvpvOhzXNzN2+FLsUglqn12CtoaD+Ohwh1qdZkeRtbl6nEN7AdUn5KPcpM+50n74Ki9xKdlmVto0JaQcUpC4WBZor113pCLNkgbd+IdUunLYYnlVYUcUZxI84DmdwI5kgIvP7QeVs4+pVV4dIRAzrUsrwwa+xNM68bN6fBYt/aq0NEGg94fWM6N5byw2mLzuIE6YtFa61txcVAVcs3Zq4og/XR2mCGWOj+oVF8WAgiuSrBbcSlJr/GJdqLqHSKjX4JhFVLswuUDU4F1+5u+H83/OIJCYw5mJzu4DujVrtM9/L1daKmiVZuK3/xrnBW5Iw6mLed6iWuIUYjSzEbislnrfB6XG1iLXiEfxm349TDvQLhXHzPOJdhjkuLAxB6eqZAH3vxzBTHPVdxCIv+77rkY9JFvNWhlXA2WFU5PFOpn6hemrqg/QHvLpeSp3Cpqi2Lsa+BXoc9Fi4GiBrmntA+rNIkHaozRWH2/zW5DG51TZmTrToJiUE1ajKOmspWHyzxwXYBwPyQ/JjJy+LHz+OaXijRzWx02B/ypTrWY/YvYxb8s8Xs5yBSltvtcOE/cys3prifwpdluCWs49PtDDmZvIliXjhKl3pUzdwEiE+rffJsDEcLzdZtXI1L8QUw+KXzlRgOZgdTLSfvlZ3eS1C48WA3ns8Uttur0PN5avFrcDrbzxoq55tfqn2jKG2MdyxgoT1plp0rILE6ho6XTbxIC7p+HS1LUkVWpJvH16PnaZLCSpYPLBoOIvsmmZTuLAppFD4JRMM+5cTYhav52l5DzSc1f9kS1WHQmZCJ4M5lrtilj5oZLKUvyD1o23xi89cZn54Zp6bEo+CqazSUuVsOC6wvoHl32HylqHbxAvbWsPkIGSGlg35z+4WKZ9bcr2pXDUljthJ+5p9YspNKS0Mj9z94Hf0AxKbr97KSjF/ZKb+pYXd/Q4mavzr8MHtZjiw8+nad+V7p9ylfu2XOy0KIWAPpPYcpuprRaOqNc7Xryu3v1HXl4qOyw9Ju2ddDxBkA/XFVTRDRJW8dHmCdrou3SLHdzdx2PQ3o1jYkhLHETz+fe4XNvLh40Yw9SSPdPXAhWwtp6WrLkktVyGz4DLa+kaaSVDR0hcllONKckG1b5N7y/dZKYEJlT539sDa3OFkRBxP+IKdKW9/XkE3pi0171UeGMjDJD/OAXs1624nade/Uj/8jjm8uSsLsYZdwalVsaIR7nzf7tF3Q3J5Igapw7GjrPxP03WAo0A6CwwsmXYQ8w3dmPo4ZfjVlKOyWH3ebhigQtb3JJITbYd3OIgJ/TOp/293q4ZeYaGvvlxQ1WoPW44BMy4RTX5YS+kkdust/1xPYjT11arh4xlIlNo/HDWVFtC+J3qzd3ijeU3gYsInCAV9I6ri1sUTcpBcR6ienvX28UAqUPfPaTLrKfyYzY00QorkFG50d5Z9Z3VruGPTEswSw7Ke8dp51wkxnHENHfL1/LdMie629Did+pvQV9OiLImb/s3VpWl34usE7c9rG8GKe2W0QYWcTLTMPvQmX9C/8qRPEtYVbcoDlhV7H8cafH+Fmq3kjv27wwLW0mjjw+Zx1R6w7N5TfHBiowt3mnurCVdaYE7KulZUrxF77/20f6b+xgTo8amMNG9a/CI3OgDclhc127znk0NqL8jzEesIGVAebssmB/nziOO8v+MWAp8sLMnaoUxT30vJGnJkW7Kai0TSFTXhGT+moaNYuEiUJUV6hn9Eg9cVOfu4Qwqjjh6q/RHcBPnq5Btx88hKhFRnPBEslmm7Ambmy5mnEulH/KeGSmNpYtL8Q3RHO+X7WAOoGtgSW/302pM23eQcvpuz3tMRVLAcXUiOeedcTK/ZfmslPwmEk/5b+KiFrjJtOJwZRh00mtbMpR7rJeWJQUe65GUtuPwNGtEtlR6pzD7zzA2eQDQkpX68yKTJF2FGM6TeQguiIYCuSlYaun2o79wpQtu3NwwfUHggrVPCt/uE/Qm6DIgUJdcE83WXBBdpwtbTmPxiKipj5uiL/G+o9W1lRj+h0EdHy19Gksc34s6mAPDlI1JPrLEGU5VO3MXywIN7JmDVTfz6T7v3IU2CXQE15BYfx42RLVgI4tsbEu25xl5qAU3HjrFhvaG+Uyu39ZTyDvWG6kyoQSfsBbj6UN0DEaKYBw6ejfLsg0nSHlHC8AlI505JS1TKTuRI7MjByOadk8a9A5DKaDvO8mnm592eZUm/6tZNDwlRzBYD5jLWgodSb+fSZ9/wENMMvCUJ4UE0BbDbQl/dRZ+utdwajAKNBUdbbhwq19x3Se/WqrDz715l7+S1vjUNsnRpsjhdxE6Gpf5HXNbIIaD+n4v2LvMnRzT6vYvD6Q8STY8iFlzHcZP3os1egLY80wXJfGLpuKpU2BpwLwCNMFXGdmpHVL7ffPOmHJFKAvMzITj22pO4ggs16G1hh+HoNzhkyv+Wc3+U0dVljNhRleR/1+8HJ+C/YdajcWHWOc7kcH0cPNgwJFmI7f2dbJ8OM1DPuw743lgNWW15heV74FxzfaMzuGaxNix+YKlJZrodKe87Karx7u4mDvrBpfICfNlWdprm7D1EjelDvwQQAI1yxYccfbUFrwp0v2CLudEgisoJox4qRnJ1XbU3Hz2nisngVDjrG2Bx+x9nmo4582tC/m4YgoRrGmv5F4ENN95uyy/pcP9LHy3fW7b3pUVTPbh5D93LU8/mC5TV/KqQ5aAiuBNjFUy0MWPmBEqh953IsMUoskH5vsa+PQXiL8/zuEbQPubJAwREPtOsqam64unwEhDC/Dao1bT8QILnTU+Yeq/848yer42exJ5mnqzvB10/F/h+oGUyazniH73M/Pdy1XyLv1vrK7P/6VnuNpJwIz/F4n/pTBntc48bZoL07L/LKJNQuTcs1X/o4qu5rKEKgzjj/3he+fzcHuetHEFwrCYk9gSFLgZ8w1V1Nw6Vj6TW8i1InHCoUif1t+38mzm5dTAiH/2UvGj7Z5jc68Y85W05sOd3phKtcdcFzmtvuBTTpTz/qGq/NYJL3JxL3wddHIm0GO+Scm6oOaX//xHg+ZndGnMTaW/pg0Zru9tzSKCbSyiqJtF0lVpncZREcmj2zxMvw3mtpvlAYeaB0lWANm+4W6zFBo2fV4Pbm4Kef96oCcATEBJjt+bAa6NrNpFad8yoc+/iuemaS5ss4WLCifcqZqruX4xY59pkpQSGUqaoh2LJZsmPkXObnUtpYnK07g4O5sPmXLyYmlhdRaj3XgCDplipLR35bRPYvl4iuubLzDYKXdqrjUmJ6MyT20KUKDNbuUUJMlowfiFG1rETXvi6YSZLi3+j/wCud82s30Acfx7hDhQk7EgjVE0vU6tKFkpyIMa2lTPwWVUyCYvp5R+J1KmqzJ/MLY4iFiE0Q1qpJfor6cXQWoZPAnETMfwpQayh33kuqFUcbjNYrSJKbYXqVdPUiWbFkAgoqVUCARycdl/Q/xLnRSJgf7jocVWo6r8vx5V5ChJPNrH4My8Axl2Qt9+JtbPDgJpLspOK9B2in7XkG082rJ/PA5JA69IEjG0tukO18mt4NXar8MrvGzkzSFmj/ENP0NKm1aOg1chOyNjIphbD/3wn1BLAwQUAAIACAAxmp1FQx559k0AAABqAAAAGwAAAHVuaXZlcnNhbC91bml2ZXJzYWwucG5nLnhtbLOxr8jNUShLLSrOzM+zVTLUM1Cyt+PlsikoSi3LTC1XqACKGekZQICSQqWtkgkStzwzpSTDVsnC0hwhlpGamZ5RYqtkZm4MF9QHGgkAUEsBAgAAFAACAAgAMZqdRc7z4upTBAAADRAAAB0AAAAAAAAAAQAAAAAAAAAAAHVuaXZlcnNhbC9jb21tb25fbWVzc2FnZXMubG5nUEsBAgAAFAACAAgAMZqdRWcfI7+uBAAAixYAACcAAAAAAAAAAQAAAAAAjgQAAHVuaXZlcnNhbC9mbGFzaF9wdWJsaXNoaW5nX3NldHRpbmdzLnhtbFBLAQIAABQAAgAIADGanUXimsFEswIAAFEKAAAhAAAAAAAAAAEAAAAAAIEJAAB1bml2ZXJzYWwvZmxhc2hfc2tpbl9zZXR0aW5ncy54bWxQSwECAAAUAAIACAAxmp1F7X6u7YIEAACcFQAAJgAAAAAAAAABAAAAAABzDAAAdW5pdmVyc2FsL2h0bWxfcHVibGlzaGluZ19zZXR0aW5ncy54bWxQSwECAAAUAAIACAAxmp1FkfYkS6ABAAAtBgAAHwAAAAAAAAABAAAAAAA5EQAAdW5pdmVyc2FsL2h0bWxfc2tpbl9zZXR0aW5ncy5qc1BLAQIAABQAAgAIADGanUUa2uo7qgAAAB8BAAAaAAAAAAAAAAEAAAAAABYTAAB1bml2ZXJzYWwvaTE4bl9wcmVzZXRzLnhtbFBLAQIAABQAAgAIADGanUWUE7MiaQAAAG4AAAAcAAAAAAAAAAEAAAAAAPgTAAB1bml2ZXJzYWwvbG9jYWxfc2V0dGluZ3MueG1sUEsBAgAAFAACAAgAoHg9Rc6CCTfsAgAAiAgAABQAAAAAAAAAAQAAAAAAmxQAAHVuaXZlcnNhbC9wbGF5ZXIueG1sUEsBAgAAFAACAAgAMZqdRTXb2a1oAQAA8wIAACkAAAAAAAAAAQAAAAAAuRcAAHVuaXZlcnNhbC9za2luX2N1c3RvbWl6YXRpb25fc2V0dGluZ3MueG1sUEsBAgAAFAACAAgAMZqdRUqgs9kjGAAAKCoAABcAAAAAAAAAAAAAAAAAaBkAAHVuaXZlcnNhbC91bml2ZXJzYWwucG5nUEsBAgAAFAACAAgAMZqdRUMeefZNAAAAagAAABsAAAAAAAAAAQAAAAAAwDEAAHVuaXZlcnNhbC91bml2ZXJzYWwucG5nLnhtbFBLBQYAAAAACwALAEkDAABGMgAAAAA="/>
  <p:tag name="ISPRING_OUTPUT_FOLDER" val="C:\Users\Philippe\Documents\techphil\Continu"/>
  <p:tag name="ISPRING_RESOURCE_PATHS_HASH_PRESENTER" val="d8d87bd3173c60eff828d5c27aabd7f228cec9"/>
  <p:tag name="ISPRING_SCORM_ENDPOINT" val="&lt;endpoint&gt;&lt;enable&gt;0&lt;/enable&gt;&lt;lrs&gt;http://&lt;/lrs&gt;&lt;auth&gt;0&lt;/auth&gt;&lt;login&gt;&lt;/login&gt;&lt;password&gt;&lt;/password&gt;&lt;key&gt;&lt;/key&gt;&lt;name&gt;&lt;/name&gt;&lt;email&gt;&lt;/email&gt;&lt;/endpoint&gt;&#10;"/>
  <p:tag name="ISPRING_ULTRA_SCORM_COURCE_TITLE" val="Le continu et ses lois (paral série noeud maille)F"/>
  <p:tag name="ISPRING_ULTRA_SCORM_LESSON_TITLE" val="Le continu et ses lois (paral série noeud maille)F"/>
  <p:tag name="ISPRING_PRESENTATION_TITLE" val="Le continu et ses lois (paral série noeud maille) F"/>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22806</TotalTime>
  <Words>2765</Words>
  <Application>Microsoft Office PowerPoint</Application>
  <PresentationFormat>Affichage à l'écran (4:3)</PresentationFormat>
  <Paragraphs>858</Paragraphs>
  <Slides>34</Slides>
  <Notes>34</Notes>
  <HiddenSlides>8</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 Office</vt:lpstr>
      <vt:lpstr>Le continu et ses lois…</vt:lpstr>
      <vt:lpstr>Montage parallèle, série…</vt:lpstr>
      <vt:lpstr>Montage série…</vt:lpstr>
      <vt:lpstr>Montage série…</vt:lpstr>
      <vt:lpstr>Montage série…</vt:lpstr>
      <vt:lpstr>Montage série…</vt:lpstr>
      <vt:lpstr>Montage série…</vt:lpstr>
      <vt:lpstr>Montage parallèle…</vt:lpstr>
      <vt:lpstr>Montage parallèle…</vt:lpstr>
      <vt:lpstr>Montage parallèle…</vt:lpstr>
      <vt:lpstr>Montage parallèle…</vt:lpstr>
      <vt:lpstr>Montage parallèle…</vt:lpstr>
      <vt:lpstr>RÉSISTORS en parallèle…</vt:lpstr>
      <vt:lpstr>RÉSISTORS en série…</vt:lpstr>
      <vt:lpstr>GÉNÉRATEURS en parallèle…</vt:lpstr>
      <vt:lpstr>Générateurs en série…</vt:lpstr>
      <vt:lpstr>Série , parallèle</vt:lpstr>
      <vt:lpstr>Série , parallèle</vt:lpstr>
      <vt:lpstr>Série , parallèle</vt:lpstr>
      <vt:lpstr>Série , parallèle</vt:lpstr>
      <vt:lpstr>Loi des nœuds, loi des mailles…</vt:lpstr>
      <vt:lpstr>Loi des mailles…</vt:lpstr>
      <vt:lpstr>Loi des mailles…</vt:lpstr>
      <vt:lpstr>Loi des nœuds…</vt:lpstr>
      <vt:lpstr>Loi des nœuds…</vt:lpstr>
      <vt:lpstr>Calculs dans un circuit</vt:lpstr>
      <vt:lpstr>Calculs dans un circuit</vt:lpstr>
      <vt:lpstr>Calculs dans un circuit</vt:lpstr>
      <vt:lpstr>Calculs dans un circuit</vt:lpstr>
      <vt:lpstr>Calculs dans un circuit</vt:lpstr>
      <vt:lpstr>Calculs dans un circuit</vt:lpstr>
      <vt:lpstr>Calculs dans un circuit</vt:lpstr>
      <vt:lpstr>Calculs dans un circuit</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continu et ses lois (paral série noeud maille) F</dc:title>
  <dc:creator>Philippe Dutour</dc:creator>
  <cp:lastModifiedBy>Philippe Dutour</cp:lastModifiedBy>
  <cp:revision>273</cp:revision>
  <dcterms:created xsi:type="dcterms:W3CDTF">2014-11-08T18:10:16Z</dcterms:created>
  <dcterms:modified xsi:type="dcterms:W3CDTF">2015-01-08T21:19:35Z</dcterms:modified>
</cp:coreProperties>
</file>