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0" r:id="rId3"/>
    <p:sldId id="269" r:id="rId4"/>
    <p:sldId id="300" r:id="rId5"/>
    <p:sldId id="276" r:id="rId6"/>
    <p:sldId id="277" r:id="rId7"/>
    <p:sldId id="278" r:id="rId8"/>
    <p:sldId id="273" r:id="rId9"/>
    <p:sldId id="301" r:id="rId10"/>
    <p:sldId id="279" r:id="rId11"/>
    <p:sldId id="280" r:id="rId12"/>
    <p:sldId id="281" r:id="rId13"/>
    <p:sldId id="266" r:id="rId14"/>
    <p:sldId id="283" r:id="rId15"/>
    <p:sldId id="285" r:id="rId16"/>
    <p:sldId id="284" r:id="rId17"/>
    <p:sldId id="262" r:id="rId18"/>
    <p:sldId id="287" r:id="rId19"/>
    <p:sldId id="288" r:id="rId20"/>
    <p:sldId id="289" r:id="rId21"/>
    <p:sldId id="286" r:id="rId22"/>
  </p:sldIdLst>
  <p:sldSz cx="9144000" cy="6858000" type="screen4x3"/>
  <p:notesSz cx="6858000" cy="9144000"/>
  <p:custDataLst>
    <p:tags r:id="rId2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000000"/>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3997" autoAdjust="0"/>
  </p:normalViewPr>
  <p:slideViewPr>
    <p:cSldViewPr>
      <p:cViewPr>
        <p:scale>
          <a:sx n="66" d="100"/>
          <a:sy n="66" d="100"/>
        </p:scale>
        <p:origin x="-1962" y="-4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420D37-A4BB-4F7B-889A-CD9755CEBD24}" type="datetimeFigureOut">
              <a:rPr lang="fr-FR" smtClean="0"/>
              <a:t>30/11/2015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5EB5B-CB5B-4F1D-98EB-CE660015D0F5}" type="slidenum">
              <a:rPr lang="fr-FR" smtClean="0"/>
              <a:t>‹N°›</a:t>
            </a:fld>
            <a:endParaRPr lang="fr-FR"/>
          </a:p>
        </p:txBody>
      </p:sp>
    </p:spTree>
    <p:extLst>
      <p:ext uri="{BB962C8B-B14F-4D97-AF65-F5344CB8AC3E}">
        <p14:creationId xmlns:p14="http://schemas.microsoft.com/office/powerpoint/2010/main" val="535330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a:t>
            </a:fld>
            <a:endParaRPr lang="fr-FR"/>
          </a:p>
        </p:txBody>
      </p:sp>
    </p:spTree>
    <p:extLst>
      <p:ext uri="{BB962C8B-B14F-4D97-AF65-F5344CB8AC3E}">
        <p14:creationId xmlns:p14="http://schemas.microsoft.com/office/powerpoint/2010/main" val="3518800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10</a:t>
            </a:fld>
            <a:endParaRPr lang="fr-FR"/>
          </a:p>
        </p:txBody>
      </p:sp>
    </p:spTree>
    <p:extLst>
      <p:ext uri="{BB962C8B-B14F-4D97-AF65-F5344CB8AC3E}">
        <p14:creationId xmlns:p14="http://schemas.microsoft.com/office/powerpoint/2010/main" val="94289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11</a:t>
            </a:fld>
            <a:endParaRPr lang="fr-FR"/>
          </a:p>
        </p:txBody>
      </p:sp>
    </p:spTree>
    <p:extLst>
      <p:ext uri="{BB962C8B-B14F-4D97-AF65-F5344CB8AC3E}">
        <p14:creationId xmlns:p14="http://schemas.microsoft.com/office/powerpoint/2010/main" val="917605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12</a:t>
            </a:fld>
            <a:endParaRPr lang="fr-FR"/>
          </a:p>
        </p:txBody>
      </p:sp>
    </p:spTree>
    <p:extLst>
      <p:ext uri="{BB962C8B-B14F-4D97-AF65-F5344CB8AC3E}">
        <p14:creationId xmlns:p14="http://schemas.microsoft.com/office/powerpoint/2010/main" val="296293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13</a:t>
            </a:fld>
            <a:endParaRPr lang="fr-FR"/>
          </a:p>
        </p:txBody>
      </p:sp>
    </p:spTree>
    <p:extLst>
      <p:ext uri="{BB962C8B-B14F-4D97-AF65-F5344CB8AC3E}">
        <p14:creationId xmlns:p14="http://schemas.microsoft.com/office/powerpoint/2010/main" val="2635821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14</a:t>
            </a:fld>
            <a:endParaRPr lang="fr-FR"/>
          </a:p>
        </p:txBody>
      </p:sp>
    </p:spTree>
    <p:extLst>
      <p:ext uri="{BB962C8B-B14F-4D97-AF65-F5344CB8AC3E}">
        <p14:creationId xmlns:p14="http://schemas.microsoft.com/office/powerpoint/2010/main" val="409770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15</a:t>
            </a:fld>
            <a:endParaRPr lang="fr-FR"/>
          </a:p>
        </p:txBody>
      </p:sp>
    </p:spTree>
    <p:extLst>
      <p:ext uri="{BB962C8B-B14F-4D97-AF65-F5344CB8AC3E}">
        <p14:creationId xmlns:p14="http://schemas.microsoft.com/office/powerpoint/2010/main" val="194106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16</a:t>
            </a:fld>
            <a:endParaRPr lang="fr-FR"/>
          </a:p>
        </p:txBody>
      </p:sp>
    </p:spTree>
    <p:extLst>
      <p:ext uri="{BB962C8B-B14F-4D97-AF65-F5344CB8AC3E}">
        <p14:creationId xmlns:p14="http://schemas.microsoft.com/office/powerpoint/2010/main" val="289106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17</a:t>
            </a:fld>
            <a:endParaRPr lang="fr-FR"/>
          </a:p>
        </p:txBody>
      </p:sp>
    </p:spTree>
    <p:extLst>
      <p:ext uri="{BB962C8B-B14F-4D97-AF65-F5344CB8AC3E}">
        <p14:creationId xmlns:p14="http://schemas.microsoft.com/office/powerpoint/2010/main" val="3053801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18</a:t>
            </a:fld>
            <a:endParaRPr lang="fr-FR"/>
          </a:p>
        </p:txBody>
      </p:sp>
    </p:spTree>
    <p:extLst>
      <p:ext uri="{BB962C8B-B14F-4D97-AF65-F5344CB8AC3E}">
        <p14:creationId xmlns:p14="http://schemas.microsoft.com/office/powerpoint/2010/main" val="99793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19</a:t>
            </a:fld>
            <a:endParaRPr lang="fr-FR"/>
          </a:p>
        </p:txBody>
      </p:sp>
    </p:spTree>
    <p:extLst>
      <p:ext uri="{BB962C8B-B14F-4D97-AF65-F5344CB8AC3E}">
        <p14:creationId xmlns:p14="http://schemas.microsoft.com/office/powerpoint/2010/main" val="213131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a:t>
            </a:fld>
            <a:endParaRPr lang="fr-FR"/>
          </a:p>
        </p:txBody>
      </p:sp>
    </p:spTree>
    <p:extLst>
      <p:ext uri="{BB962C8B-B14F-4D97-AF65-F5344CB8AC3E}">
        <p14:creationId xmlns:p14="http://schemas.microsoft.com/office/powerpoint/2010/main" val="3068867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20</a:t>
            </a:fld>
            <a:endParaRPr lang="fr-FR"/>
          </a:p>
        </p:txBody>
      </p:sp>
    </p:spTree>
    <p:extLst>
      <p:ext uri="{BB962C8B-B14F-4D97-AF65-F5344CB8AC3E}">
        <p14:creationId xmlns:p14="http://schemas.microsoft.com/office/powerpoint/2010/main" val="2659299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21</a:t>
            </a:fld>
            <a:endParaRPr lang="fr-FR"/>
          </a:p>
        </p:txBody>
      </p:sp>
    </p:spTree>
    <p:extLst>
      <p:ext uri="{BB962C8B-B14F-4D97-AF65-F5344CB8AC3E}">
        <p14:creationId xmlns:p14="http://schemas.microsoft.com/office/powerpoint/2010/main" val="2290856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4</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5</a:t>
            </a:fld>
            <a:endParaRPr lang="fr-FR"/>
          </a:p>
        </p:txBody>
      </p:sp>
    </p:spTree>
    <p:extLst>
      <p:ext uri="{BB962C8B-B14F-4D97-AF65-F5344CB8AC3E}">
        <p14:creationId xmlns:p14="http://schemas.microsoft.com/office/powerpoint/2010/main" val="413892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6</a:t>
            </a:fld>
            <a:endParaRPr lang="fr-FR"/>
          </a:p>
        </p:txBody>
      </p:sp>
    </p:spTree>
    <p:extLst>
      <p:ext uri="{BB962C8B-B14F-4D97-AF65-F5344CB8AC3E}">
        <p14:creationId xmlns:p14="http://schemas.microsoft.com/office/powerpoint/2010/main" val="3373259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7</a:t>
            </a:fld>
            <a:endParaRPr lang="fr-FR"/>
          </a:p>
        </p:txBody>
      </p:sp>
    </p:spTree>
    <p:extLst>
      <p:ext uri="{BB962C8B-B14F-4D97-AF65-F5344CB8AC3E}">
        <p14:creationId xmlns:p14="http://schemas.microsoft.com/office/powerpoint/2010/main" val="1904694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8</a:t>
            </a:fld>
            <a:endParaRPr lang="fr-FR"/>
          </a:p>
        </p:txBody>
      </p:sp>
    </p:spTree>
    <p:extLst>
      <p:ext uri="{BB962C8B-B14F-4D97-AF65-F5344CB8AC3E}">
        <p14:creationId xmlns:p14="http://schemas.microsoft.com/office/powerpoint/2010/main" val="2762384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9</a:t>
            </a:fld>
            <a:endParaRPr lang="fr-FR"/>
          </a:p>
        </p:txBody>
      </p:sp>
    </p:spTree>
    <p:extLst>
      <p:ext uri="{BB962C8B-B14F-4D97-AF65-F5344CB8AC3E}">
        <p14:creationId xmlns:p14="http://schemas.microsoft.com/office/powerpoint/2010/main" val="2762384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30/11/2015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30/11/2015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30/11/2015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30/11/2015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30/11/2015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30/11/2015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30/11/2015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30/11/2015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30/11/2015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30/11/2015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30/11/2015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2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30/11/2015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pic>
        <p:nvPicPr>
          <p:cNvPr id="8" name="Imag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5903" y="-243408"/>
            <a:ext cx="1310532" cy="1133762"/>
          </a:xfrm>
          <a:prstGeom prst="rect">
            <a:avLst/>
          </a:prstGeom>
        </p:spPr>
      </p:pic>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slide" Target="slide9.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slide" Target="slide9.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slide" Target="slide10.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slide" Target="slide6.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slide" Target="slide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slide" Target="slide4.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slide" Target="slide4.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slide" Target="slide11.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slide" Target="slide11.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continu et ses lois…</a:t>
            </a:r>
            <a:endParaRPr lang="fr-FR" dirty="0"/>
          </a:p>
        </p:txBody>
      </p:sp>
      <p:sp>
        <p:nvSpPr>
          <p:cNvPr id="3" name="Sous-titre 2"/>
          <p:cNvSpPr>
            <a:spLocks noGrp="1"/>
          </p:cNvSpPr>
          <p:nvPr>
            <p:ph type="subTitle" idx="1"/>
          </p:nvPr>
        </p:nvSpPr>
        <p:spPr>
          <a:xfrm>
            <a:off x="1371600" y="3886200"/>
            <a:ext cx="6400800" cy="1198984"/>
          </a:xfrm>
        </p:spPr>
        <p:txBody>
          <a:bodyPr>
            <a:normAutofit/>
          </a:bodyPr>
          <a:lstStyle/>
          <a:p>
            <a:r>
              <a:rPr lang="fr-FR" dirty="0" smtClean="0"/>
              <a:t>Montage parallèle, série</a:t>
            </a:r>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36020"/>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32925"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3510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a:t>
            </a:r>
            <a:r>
              <a:rPr lang="fr-FR" sz="1900" dirty="0" smtClean="0"/>
              <a:t>interrupteurs </a:t>
            </a:r>
            <a:r>
              <a:rPr lang="fr-FR" sz="1900" dirty="0"/>
              <a:t>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4" action="ppaction://hlinksldjump"/>
          </p:cNvPr>
          <p:cNvSpPr/>
          <p:nvPr/>
        </p:nvSpPr>
        <p:spPr>
          <a:xfrm>
            <a:off x="2918116" y="2708920"/>
            <a:ext cx="236712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73" name="Rectangle 72">
            <a:hlinkClick r:id="rId5" action="ppaction://hlinksldjump"/>
          </p:cNvPr>
          <p:cNvSpPr/>
          <p:nvPr/>
        </p:nvSpPr>
        <p:spPr>
          <a:xfrm>
            <a:off x="611560" y="2708920"/>
            <a:ext cx="2160239"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1701"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77" grpId="0" animBg="1"/>
      <p:bldP spid="73" grpId="0" animBg="1"/>
      <p:bldP spid="52" grpId="0" animBg="1"/>
      <p:bldP spid="52" grpId="1"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a:t>
            </a:r>
            <a:r>
              <a:rPr lang="fr-FR" sz="1900" dirty="0" smtClean="0"/>
              <a:t>interrupteurs </a:t>
            </a:r>
            <a:r>
              <a:rPr lang="fr-FR" sz="1900" dirty="0"/>
              <a:t>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9773" y="2708920"/>
            <a:ext cx="2130277"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191169"/>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1" y="2708920"/>
            <a:ext cx="222724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47" grpId="0" animBg="1"/>
      <p:bldP spid="48" grpId="0" animBg="1"/>
      <p:bldP spid="77" grpId="0" animBg="1"/>
      <p:bldP spid="52" grpId="0" animBg="1"/>
      <p:bldP spid="52"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a:t>
            </a:r>
            <a:r>
              <a:rPr lang="fr-FR" sz="1900" dirty="0" smtClean="0"/>
              <a:t>interrupteurs </a:t>
            </a:r>
            <a:r>
              <a:rPr lang="fr-FR" sz="1900" dirty="0"/>
              <a:t>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201767"/>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6779" y="2708920"/>
            <a:ext cx="1926213"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678662" y="2696380"/>
            <a:ext cx="2252780" cy="310115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8" name="Forme libre 47"/>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rot="10800000">
            <a:off x="5810035" y="3609131"/>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150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0" presetClass="path" presetSubtype="0" repeatCount="50000" fill="hold" grpId="1" nodeType="withEffect">
                                  <p:stCondLst>
                                    <p:cond delay="150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21" dur="4250" fill="hold"/>
                                        <p:tgtEl>
                                          <p:spTgt spid="53"/>
                                        </p:tgtEl>
                                        <p:attrNameLst>
                                          <p:attrName>ppt_x</p:attrName>
                                          <p:attrName>ppt_y</p:attrName>
                                        </p:attrNameLst>
                                      </p:cBhvr>
                                      <p:rCtr x="-11701" y="18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7" grpId="0" animBg="1"/>
      <p:bldP spid="52" grpId="0" animBg="1"/>
      <p:bldP spid="52" grpId="1"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fontScale="90000"/>
          </a:bodyPr>
          <a:lstStyle/>
          <a:p>
            <a:r>
              <a:rPr lang="fr-FR" dirty="0" smtClean="0"/>
              <a:t>RÉSISTORS en parallèle…</a:t>
            </a:r>
            <a:endParaRPr lang="fr-FR" dirty="0"/>
          </a:p>
        </p:txBody>
      </p:sp>
      <p:sp>
        <p:nvSpPr>
          <p:cNvPr id="3" name="Espace réservé du contenu 2"/>
          <p:cNvSpPr>
            <a:spLocks noGrp="1"/>
          </p:cNvSpPr>
          <p:nvPr>
            <p:ph idx="1"/>
          </p:nvPr>
        </p:nvSpPr>
        <p:spPr>
          <a:xfrm>
            <a:off x="0" y="764704"/>
            <a:ext cx="9144000" cy="1944216"/>
          </a:xfrm>
          <a:solidFill>
            <a:schemeClr val="bg2">
              <a:lumMod val="75000"/>
              <a:alpha val="2000"/>
            </a:schemeClr>
          </a:solidFill>
        </p:spPr>
        <p:txBody>
          <a:bodyPr>
            <a:noAutofit/>
          </a:bodyPr>
          <a:lstStyle/>
          <a:p>
            <a:pPr marL="0" indent="0" algn="ctr">
              <a:buNone/>
            </a:pPr>
            <a:r>
              <a:rPr lang="fr-FR" sz="1900" dirty="0" smtClean="0"/>
              <a:t>Quand trois récepteurs sont raccordés en parallèle ils sont soumis à la même tension, le courant se « partage» entre les différents récepteurs en fonction de leurs caractéristiques.</a:t>
            </a:r>
          </a:p>
          <a:p>
            <a:pPr marL="0" indent="0" algn="ctr">
              <a:buNone/>
            </a:pPr>
            <a:r>
              <a:rPr lang="fr-FR" sz="1900" dirty="0" smtClean="0"/>
              <a:t>Le courant est d’autant plus élevé dans une branche du circuit, que le récepteur a une petite résistance. On peut dire que le courant passe de préférence par le chemin le plus facile.</a:t>
            </a:r>
            <a:endParaRPr lang="fr-FR" sz="1900" dirty="0"/>
          </a:p>
        </p:txBody>
      </p:sp>
      <p:sp>
        <p:nvSpPr>
          <p:cNvPr id="73" name="Rectangle 72"/>
          <p:cNvSpPr/>
          <p:nvPr/>
        </p:nvSpPr>
        <p:spPr>
          <a:xfrm rot="5400000" flipV="1">
            <a:off x="3896513" y="2623729"/>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4007295" y="424756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10800000" flipV="1">
            <a:off x="5076054" y="3684455"/>
            <a:ext cx="383721"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790473" y="426051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868143" y="3684455"/>
            <a:ext cx="379266"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588224" y="3684455"/>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3455508"/>
            <a:ext cx="2283311" cy="1989716"/>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 useBgFill="1">
        <p:nvSpPr>
          <p:cNvPr id="45" name="Rectangle 44"/>
          <p:cNvSpPr/>
          <p:nvPr/>
        </p:nvSpPr>
        <p:spPr>
          <a:xfrm rot="5400000" flipV="1">
            <a:off x="2673748" y="3609583"/>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2780928"/>
                <a:ext cx="4681193" cy="1275817"/>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parallèle en prenant l’inverse des résistances (conductance) et en les additionnant.</a:t>
                </a:r>
              </a:p>
              <a:p>
                <a:pPr marL="0" indent="0" algn="ctr">
                  <a:buNone/>
                </a:pPr>
                <a14:m>
                  <m:oMath xmlns:m="http://schemas.openxmlformats.org/officeDocument/2006/math">
                    <m:f>
                      <m:fPr>
                        <m:ctrlPr>
                          <a:rPr lang="fr-FR" sz="2400" i="1" dirty="0" smtClean="0">
                            <a:latin typeface="Cambria Math"/>
                          </a:rPr>
                        </m:ctrlPr>
                      </m:fPr>
                      <m:num>
                        <m:r>
                          <a:rPr lang="fr-FR" sz="2400" b="1" i="1" dirty="0" smtClean="0">
                            <a:latin typeface="Cambria Math"/>
                          </a:rPr>
                          <m:t>𝟏</m:t>
                        </m:r>
                      </m:num>
                      <m:den>
                        <m:r>
                          <a:rPr lang="fr-FR" sz="2400" b="1" i="1" dirty="0" smtClean="0">
                            <a:latin typeface="Cambria Math"/>
                          </a:rPr>
                          <m:t>𝑹</m:t>
                        </m:r>
                        <m:r>
                          <a:rPr lang="fr-FR" sz="2400" b="1" i="1" dirty="0" smtClean="0">
                            <a:latin typeface="Cambria Math"/>
                          </a:rPr>
                          <m:t>é</m:t>
                        </m:r>
                        <m:r>
                          <a:rPr lang="fr-FR" sz="2400" b="1" i="1" dirty="0" smtClean="0">
                            <a:latin typeface="Cambria Math"/>
                          </a:rPr>
                          <m:t>𝒒𝒖𝒊</m:t>
                        </m:r>
                      </m:den>
                    </m:f>
                  </m:oMath>
                </a14:m>
                <a:r>
                  <a:rPr lang="fr-FR" sz="19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𝟏</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𝟐</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𝟑</m:t>
                        </m:r>
                      </m:den>
                    </m:f>
                  </m:oMath>
                </a14:m>
                <a:r>
                  <a:rPr lang="fr-FR" sz="1800" dirty="0" smtClean="0"/>
                  <a:t>+…</a:t>
                </a:r>
              </a:p>
              <a:p>
                <a:pPr marL="0" indent="0" algn="ctr">
                  <a:buNone/>
                </a:pPr>
                <a:endParaRPr lang="fr-FR" sz="800" dirty="0" smtClean="0"/>
              </a:p>
              <a:p>
                <a:pPr marL="0" indent="0" algn="ctr">
                  <a:buNone/>
                </a:pPr>
                <a:r>
                  <a:rPr lang="fr-FR" sz="1800" dirty="0" smtClean="0"/>
                  <a:t>On obtient R équivalent en inversant le résultat.</a:t>
                </a:r>
                <a:endParaRPr lang="fr-FR" sz="1800" dirty="0"/>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2780928"/>
                <a:ext cx="4681193" cy="1275817"/>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Espace réservé du contenu 2"/>
              <p:cNvSpPr txBox="1">
                <a:spLocks/>
              </p:cNvSpPr>
              <p:nvPr/>
            </p:nvSpPr>
            <p:spPr>
              <a:xfrm>
                <a:off x="-108520" y="5877272"/>
                <a:ext cx="9322550" cy="871309"/>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le cas de deux récepteurs en parallèle on pourra utiliser la formule: </a:t>
                </a:r>
                <a:r>
                  <a:rPr lang="fr-FR" sz="1900" dirty="0" err="1" smtClean="0"/>
                  <a:t>Réqui</a:t>
                </a:r>
                <a:r>
                  <a:rPr lang="fr-FR" sz="1900" dirty="0" smtClean="0"/>
                  <a:t> = </a:t>
                </a:r>
                <a14:m>
                  <m:oMath xmlns:m="http://schemas.openxmlformats.org/officeDocument/2006/math">
                    <m:f>
                      <m:fPr>
                        <m:ctrlPr>
                          <a:rPr lang="fr-FR" sz="2400" i="1" smtClean="0">
                            <a:latin typeface="Cambria Math"/>
                          </a:rPr>
                        </m:ctrlPr>
                      </m:fPr>
                      <m:num>
                        <m:r>
                          <a:rPr lang="fr-FR" sz="2400" b="1" i="1" smtClean="0">
                            <a:latin typeface="Cambria Math"/>
                          </a:rPr>
                          <m:t>𝑹</m:t>
                        </m:r>
                        <m:r>
                          <a:rPr lang="fr-FR" sz="2400" b="1" i="1" smtClean="0">
                            <a:latin typeface="Cambria Math"/>
                          </a:rPr>
                          <m:t>𝟏</m:t>
                        </m:r>
                        <m:r>
                          <a:rPr lang="fr-FR" sz="2400" b="1" i="1" smtClean="0">
                            <a:latin typeface="Cambria Math"/>
                          </a:rPr>
                          <m:t> </m:t>
                        </m:r>
                        <m:r>
                          <a:rPr lang="fr-FR" sz="2400" b="1" i="1" smtClean="0">
                            <a:latin typeface="Cambria Math"/>
                          </a:rPr>
                          <m:t>𝒙</m:t>
                        </m:r>
                        <m:r>
                          <a:rPr lang="fr-FR" sz="2400" b="1" i="1" smtClean="0">
                            <a:latin typeface="Cambria Math"/>
                          </a:rPr>
                          <m:t> </m:t>
                        </m:r>
                        <m:r>
                          <a:rPr lang="fr-FR" sz="2400" b="1" i="1" smtClean="0">
                            <a:latin typeface="Cambria Math"/>
                          </a:rPr>
                          <m:t>𝑹</m:t>
                        </m:r>
                        <m:r>
                          <a:rPr lang="fr-FR" sz="2400" b="1" i="1" smtClean="0">
                            <a:latin typeface="Cambria Math"/>
                          </a:rPr>
                          <m:t>𝟐</m:t>
                        </m:r>
                      </m:num>
                      <m:den>
                        <m:r>
                          <a:rPr lang="fr-FR" sz="2400" b="1" i="1" smtClean="0">
                            <a:latin typeface="Cambria Math"/>
                          </a:rPr>
                          <m:t>𝑹</m:t>
                        </m:r>
                        <m:r>
                          <a:rPr lang="fr-FR" sz="2400" b="1" i="1" smtClean="0">
                            <a:latin typeface="Cambria Math"/>
                          </a:rPr>
                          <m:t>𝟏</m:t>
                        </m:r>
                        <m:r>
                          <a:rPr lang="fr-FR" sz="2400" b="1" i="1" smtClean="0">
                            <a:latin typeface="Cambria Math"/>
                          </a:rPr>
                          <m:t>+</m:t>
                        </m:r>
                        <m:r>
                          <a:rPr lang="fr-FR" sz="2400" b="1" i="1" smtClean="0">
                            <a:latin typeface="Cambria Math"/>
                          </a:rPr>
                          <m:t>𝑹</m:t>
                        </m:r>
                        <m:r>
                          <a:rPr lang="fr-FR" sz="2400" b="1" i="1" smtClean="0">
                            <a:latin typeface="Cambria Math"/>
                          </a:rPr>
                          <m:t>𝟐</m:t>
                        </m:r>
                      </m:den>
                    </m:f>
                  </m:oMath>
                </a14:m>
                <a:endParaRPr lang="fr-FR" sz="2400" dirty="0"/>
              </a:p>
            </p:txBody>
          </p:sp>
        </mc:Choice>
        <mc:Fallback xmlns="">
          <p:sp>
            <p:nvSpPr>
              <p:cNvPr id="46" name="Espace réservé du contenu 2"/>
              <p:cNvSpPr txBox="1">
                <a:spLocks noRot="1" noChangeAspect="1" noMove="1" noResize="1" noEditPoints="1" noAdjustHandles="1" noChangeArrowheads="1" noChangeShapeType="1" noTextEdit="1"/>
              </p:cNvSpPr>
              <p:nvPr/>
            </p:nvSpPr>
            <p:spPr>
              <a:xfrm>
                <a:off x="-108520" y="5877272"/>
                <a:ext cx="9322550" cy="871309"/>
              </a:xfrm>
              <a:prstGeom prst="rect">
                <a:avLst/>
              </a:prstGeom>
              <a:blipFill rotWithShape="1">
                <a:blip r:embed="rId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458707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69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79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89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990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par>
                          <p:cTn id="36" fill="hold">
                            <p:stCondLst>
                              <p:cond delay="11900"/>
                            </p:stCondLst>
                            <p:childTnLst>
                              <p:par>
                                <p:cTn id="37" presetID="22" presetClass="entr" presetSubtype="1" fill="hold" nodeType="after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up)">
                                      <p:cBhvr>
                                        <p:cTn id="39" dur="500"/>
                                        <p:tgtEl>
                                          <p:spTgt spid="55"/>
                                        </p:tgtEl>
                                      </p:cBhvr>
                                    </p:animEffect>
                                  </p:childTnLst>
                                </p:cTn>
                              </p:par>
                            </p:childTnLst>
                          </p:cTn>
                        </p:par>
                        <p:par>
                          <p:cTn id="40" fill="hold">
                            <p:stCondLst>
                              <p:cond delay="12400"/>
                            </p:stCondLst>
                            <p:childTnLst>
                              <p:par>
                                <p:cTn id="41" presetID="22" presetClass="entr" presetSubtype="1" fill="hold" nodeType="after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wipe(up)">
                                      <p:cBhvr>
                                        <p:cTn id="43" dur="500"/>
                                        <p:tgtEl>
                                          <p:spTgt spid="8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52"/>
                                        </p:tgtEl>
                                        <p:attrNameLst>
                                          <p:attrName>style.visibility</p:attrName>
                                        </p:attrNameLst>
                                      </p:cBhvr>
                                      <p:to>
                                        <p:strVal val="visible"/>
                                      </p:to>
                                    </p:set>
                                    <p:animEffect transition="in" filter="fade">
                                      <p:cBhvr>
                                        <p:cTn id="48" dur="500"/>
                                        <p:tgtEl>
                                          <p:spTgt spid="52"/>
                                        </p:tgtEl>
                                      </p:cBhvr>
                                    </p:animEffect>
                                  </p:childTnLst>
                                </p:cTn>
                              </p:par>
                            </p:childTnLst>
                          </p:cTn>
                        </p:par>
                        <p:par>
                          <p:cTn id="49" fill="hold">
                            <p:stCondLst>
                              <p:cond delay="30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childTnLst>
                          </p:cTn>
                        </p:par>
                        <p:par>
                          <p:cTn id="53" fill="hold">
                            <p:stCondLst>
                              <p:cond delay="430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RÉSISTORS en série…</a:t>
            </a:r>
            <a:endParaRPr lang="fr-FR" dirty="0"/>
          </a:p>
        </p:txBody>
      </p:sp>
      <p:sp>
        <p:nvSpPr>
          <p:cNvPr id="3" name="Espace réservé du contenu 2"/>
          <p:cNvSpPr>
            <a:spLocks noGrp="1"/>
          </p:cNvSpPr>
          <p:nvPr>
            <p:ph idx="1"/>
          </p:nvPr>
        </p:nvSpPr>
        <p:spPr>
          <a:xfrm>
            <a:off x="0" y="1052736"/>
            <a:ext cx="9144000" cy="1944216"/>
          </a:xfrm>
          <a:solidFill>
            <a:schemeClr val="bg2">
              <a:lumMod val="75000"/>
              <a:alpha val="1000"/>
            </a:schemeClr>
          </a:solidFill>
        </p:spPr>
        <p:txBody>
          <a:bodyPr>
            <a:noAutofit/>
          </a:bodyPr>
          <a:lstStyle/>
          <a:p>
            <a:pPr marL="0" indent="0" algn="ctr">
              <a:buNone/>
            </a:pPr>
            <a:r>
              <a:rPr lang="fr-FR" sz="1900" dirty="0" smtClean="0"/>
              <a:t>Quand des récepteurs sont raccordés en série ils sont parcourus par le même courant, la tension se « partage» aux bornes des différents récepteurs en fonction de leurs caractéristiques.</a:t>
            </a:r>
          </a:p>
          <a:p>
            <a:pPr marL="0" indent="0" algn="ctr">
              <a:buNone/>
            </a:pPr>
            <a:r>
              <a:rPr lang="fr-FR" sz="1900" dirty="0" smtClean="0"/>
              <a:t>La tension est d’autant plus élevée aux bornes d’un récepteur qu’il  a une grande résistance. Plus la résistance est grande, plus la chute de tension est grande.</a:t>
            </a:r>
            <a:endParaRPr lang="fr-FR" sz="1900" dirty="0"/>
          </a:p>
        </p:txBody>
      </p:sp>
      <p:sp>
        <p:nvSpPr>
          <p:cNvPr id="73" name="Rectangle 72"/>
          <p:cNvSpPr/>
          <p:nvPr/>
        </p:nvSpPr>
        <p:spPr>
          <a:xfrm rot="5400000" flipV="1">
            <a:off x="3896513" y="31855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4" name="Rectangle 63"/>
          <p:cNvSpPr/>
          <p:nvPr/>
        </p:nvSpPr>
        <p:spPr>
          <a:xfrm rot="10800000" flipV="1">
            <a:off x="5306774" y="33814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3" name="Rectangle 82"/>
          <p:cNvSpPr/>
          <p:nvPr/>
        </p:nvSpPr>
        <p:spPr>
          <a:xfrm rot="10800000" flipV="1">
            <a:off x="6588224" y="4149079"/>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H="1" flipV="1">
            <a:off x="5306775" y="590176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4017337"/>
            <a:ext cx="2283311" cy="198971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série</a:t>
            </a:r>
            <a:endParaRPr lang="fr-FR" sz="1900" dirty="0"/>
          </a:p>
        </p:txBody>
      </p:sp>
      <p:sp useBgFill="1">
        <p:nvSpPr>
          <p:cNvPr id="45" name="Rectangle 44"/>
          <p:cNvSpPr/>
          <p:nvPr/>
        </p:nvSpPr>
        <p:spPr>
          <a:xfrm rot="5400000" flipV="1">
            <a:off x="2673748" y="41714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3939148"/>
                <a:ext cx="4681193" cy="193812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14:m>
                  <m:oMath xmlns:m="http://schemas.openxmlformats.org/officeDocument/2006/math">
                    <m:r>
                      <a:rPr lang="fr-FR" sz="2400" i="0" dirty="0">
                        <a:latin typeface="Cambria Math"/>
                      </a:rPr>
                      <m:t>𝐑</m:t>
                    </m:r>
                    <m:r>
                      <a:rPr lang="fr-FR" sz="2400" i="0" dirty="0">
                        <a:latin typeface="Cambria Math"/>
                      </a:rPr>
                      <m:t>é</m:t>
                    </m:r>
                    <m:r>
                      <a:rPr lang="fr-FR" sz="2400" i="0" dirty="0">
                        <a:latin typeface="Cambria Math"/>
                      </a:rPr>
                      <m:t>𝐪𝐮𝐢</m:t>
                    </m:r>
                    <m:r>
                      <a:rPr lang="fr-FR" sz="2400" i="0" dirty="0">
                        <a:latin typeface="Cambria Math"/>
                      </a:rPr>
                      <m:t> </m:t>
                    </m:r>
                  </m:oMath>
                </a14:m>
                <a:r>
                  <a:rPr lang="fr-FR" sz="1900" dirty="0" smtClean="0"/>
                  <a:t>=R1</a:t>
                </a:r>
                <a:r>
                  <a:rPr lang="fr-FR" sz="1800" dirty="0" smtClean="0"/>
                  <a:t>+R2+R3+…</a:t>
                </a:r>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3939148"/>
                <a:ext cx="4681193" cy="1938124"/>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861348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6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7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86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990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1115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childTnLst>
                          </p:cTn>
                        </p:par>
                        <p:par>
                          <p:cTn id="41" fill="hold">
                            <p:stCondLst>
                              <p:cond delay="1500"/>
                            </p:stCondLst>
                            <p:childTnLst>
                              <p:par>
                                <p:cTn id="42" presetID="10" presetClass="entr" presetSubtype="0" fill="hold" grpId="0" nodeType="afterEffect">
                                  <p:stCondLst>
                                    <p:cond delay="750"/>
                                  </p:stCondLst>
                                  <p:iterate type="wd">
                                    <p:tmPct val="10000"/>
                                  </p:iterate>
                                  <p:childTnLst>
                                    <p:set>
                                      <p:cBhvr>
                                        <p:cTn id="43" dur="1" fill="hold">
                                          <p:stCondLst>
                                            <p:cond delay="0"/>
                                          </p:stCondLst>
                                        </p:cTn>
                                        <p:tgtEl>
                                          <p:spTgt spid="109"/>
                                        </p:tgtEl>
                                        <p:attrNameLst>
                                          <p:attrName>style.visibility</p:attrName>
                                        </p:attrNameLst>
                                      </p:cBhvr>
                                      <p:to>
                                        <p:strVal val="visible"/>
                                      </p:to>
                                    </p:set>
                                    <p:animEffect transition="in" filter="fade">
                                      <p:cBhvr>
                                        <p:cTn id="44"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748464" cy="822339"/>
          </a:xfrm>
        </p:spPr>
        <p:txBody>
          <a:bodyPr>
            <a:normAutofit fontScale="90000"/>
          </a:bodyPr>
          <a:lstStyle/>
          <a:p>
            <a:r>
              <a:rPr lang="fr-FR" dirty="0" smtClean="0"/>
              <a:t>GÉNÉRATEURS en parallèle…</a:t>
            </a:r>
            <a:endParaRPr lang="fr-FR" dirty="0"/>
          </a:p>
        </p:txBody>
      </p:sp>
      <p:sp>
        <p:nvSpPr>
          <p:cNvPr id="3" name="Espace réservé du contenu 2"/>
          <p:cNvSpPr>
            <a:spLocks noGrp="1"/>
          </p:cNvSpPr>
          <p:nvPr>
            <p:ph idx="1"/>
          </p:nvPr>
        </p:nvSpPr>
        <p:spPr>
          <a:xfrm>
            <a:off x="15567" y="980728"/>
            <a:ext cx="9128433" cy="2520280"/>
          </a:xfrm>
          <a:solidFill>
            <a:schemeClr val="accent1">
              <a:alpha val="1000"/>
            </a:schemeClr>
          </a:solidFill>
        </p:spPr>
        <p:txBody>
          <a:bodyPr>
            <a:noAutofit/>
          </a:bodyPr>
          <a:lstStyle/>
          <a:p>
            <a:pPr marL="0" indent="0" algn="ctr">
              <a:buNone/>
            </a:pPr>
            <a:r>
              <a:rPr lang="fr-FR" sz="1900" dirty="0" smtClean="0"/>
              <a:t>Quand des générateurs sont raccordés en parallèle, celui qui à la tension la plus élevée sera générateur les autres seront récepteur ou générateur en fonction des autres composants du circuit. Les résistances de défaut (internes) de chaque générateur limitent le courant dans le circuit.</a:t>
            </a:r>
          </a:p>
          <a:p>
            <a:pPr marL="0" indent="0" algn="ctr">
              <a:buNone/>
            </a:pPr>
            <a:r>
              <a:rPr lang="fr-FR" sz="1900" dirty="0" smtClean="0"/>
              <a:t>Pour deux générateurs, ils seront dits en parallèle si </a:t>
            </a:r>
            <a:r>
              <a:rPr lang="fr-FR" sz="1900" dirty="0"/>
              <a:t>un récepteur </a:t>
            </a:r>
            <a:r>
              <a:rPr lang="fr-FR" sz="1900" dirty="0" smtClean="0"/>
              <a:t>est raccordé à leurs bornes, ou si ils sont « vus » entre deux points précis. Sinon ils seront dits « en série ».</a:t>
            </a:r>
            <a:endParaRPr lang="fr-FR" sz="1900" dirty="0"/>
          </a:p>
        </p:txBody>
      </p:sp>
      <p:sp>
        <p:nvSpPr>
          <p:cNvPr id="73" name="Rectangle 72"/>
          <p:cNvSpPr/>
          <p:nvPr/>
        </p:nvSpPr>
        <p:spPr>
          <a:xfrm rot="5400000" flipV="1">
            <a:off x="4600350" y="4300275"/>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nvCxnSpPr>
        <p:spPr>
          <a:xfrm rot="5400000" flipV="1">
            <a:off x="4637060" y="505902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Espace réservé du contenu 2"/>
          <p:cNvSpPr txBox="1">
            <a:spLocks/>
          </p:cNvSpPr>
          <p:nvPr/>
        </p:nvSpPr>
        <p:spPr>
          <a:xfrm>
            <a:off x="6925697" y="40315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 résistance interne</a:t>
            </a:r>
          </a:p>
          <a:p>
            <a:pPr marL="0" indent="0" algn="ctr">
              <a:buFont typeface="Arial" panose="020B0604020202020204" pitchFamily="34" charset="0"/>
              <a:buNone/>
            </a:pPr>
            <a:r>
              <a:rPr lang="fr-FR" sz="1900" dirty="0" smtClean="0"/>
              <a:t>  en parallèle (ou dérivation)</a:t>
            </a:r>
            <a:endParaRPr lang="fr-FR" sz="1900" dirty="0"/>
          </a:p>
        </p:txBody>
      </p:sp>
      <p:grpSp>
        <p:nvGrpSpPr>
          <p:cNvPr id="9" name="Groupe 8"/>
          <p:cNvGrpSpPr/>
          <p:nvPr/>
        </p:nvGrpSpPr>
        <p:grpSpPr>
          <a:xfrm>
            <a:off x="6328463" y="5451647"/>
            <a:ext cx="597234" cy="597234"/>
            <a:chOff x="6400473" y="5085184"/>
            <a:chExt cx="597234" cy="597234"/>
          </a:xfrm>
        </p:grpSpPr>
        <p:sp>
          <p:nvSpPr>
            <p:cNvPr id="5" name="Ellipse 4"/>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4"/>
              <a:endCxn id="5"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e 7"/>
          <p:cNvGrpSpPr/>
          <p:nvPr/>
        </p:nvGrpSpPr>
        <p:grpSpPr>
          <a:xfrm>
            <a:off x="5598584" y="5451647"/>
            <a:ext cx="597234" cy="597234"/>
            <a:chOff x="6552873" y="5237584"/>
            <a:chExt cx="597234" cy="597234"/>
          </a:xfrm>
        </p:grpSpPr>
        <p:sp>
          <p:nvSpPr>
            <p:cNvPr id="19" name="Ellipse 18"/>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stCxn id="19" idx="4"/>
              <a:endCxn id="19"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nvGrpSpPr>
        <p:grpSpPr>
          <a:xfrm>
            <a:off x="4815405" y="5451647"/>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4935966"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5719145"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6449024"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4499992"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Rectangle 32"/>
          <p:cNvSpPr/>
          <p:nvPr/>
        </p:nvSpPr>
        <p:spPr>
          <a:xfrm>
            <a:off x="5299974"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nvSpPr>
        <p:spPr>
          <a:xfrm>
            <a:off x="6046200"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Rectangle 72"/>
          <p:cNvSpPr/>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1638144" y="5515027"/>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539552"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1339534"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nvSpPr>
        <p:spPr>
          <a:xfrm>
            <a:off x="2263443" y="41782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les deux générateurs sont vus en parallèle</a:t>
            </a:r>
            <a:endParaRPr lang="fr-FR" sz="1900" dirty="0"/>
          </a:p>
        </p:txBody>
      </p:sp>
    </p:spTree>
    <p:extLst>
      <p:ext uri="{BB962C8B-B14F-4D97-AF65-F5344CB8AC3E}">
        <p14:creationId xmlns:p14="http://schemas.microsoft.com/office/powerpoint/2010/main" val="42276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0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50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par>
                          <p:cTn id="29" fill="hold">
                            <p:stCondLst>
                              <p:cond delay="1500"/>
                            </p:stCondLst>
                            <p:childTnLst>
                              <p:par>
                                <p:cTn id="30" presetID="10" presetClass="entr" presetSubtype="0" fill="hold" grpId="0" nodeType="afterEffect">
                                  <p:stCondLst>
                                    <p:cond delay="50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par>
                          <p:cTn id="33" fill="hold">
                            <p:stCondLst>
                              <p:cond delay="2500"/>
                            </p:stCondLst>
                            <p:childTnLst>
                              <p:par>
                                <p:cTn id="34" presetID="10" presetClass="entr" presetSubtype="0" fill="hold" nodeType="afterEffect">
                                  <p:stCondLst>
                                    <p:cond delay="50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par>
                          <p:cTn id="37" fill="hold">
                            <p:stCondLst>
                              <p:cond delay="3500"/>
                            </p:stCondLst>
                            <p:childTnLst>
                              <p:par>
                                <p:cTn id="38" presetID="10" presetClass="entr" presetSubtype="0" fill="hold" grpId="0" nodeType="afterEffect">
                                  <p:stCondLst>
                                    <p:cond delay="500"/>
                                  </p:stCondLst>
                                  <p:childTnLst>
                                    <p:set>
                                      <p:cBhvr>
                                        <p:cTn id="39" dur="1" fill="hold">
                                          <p:stCondLst>
                                            <p:cond delay="0"/>
                                          </p:stCondLst>
                                        </p:cTn>
                                        <p:tgtEl>
                                          <p:spTgt spid="56"/>
                                        </p:tgtEl>
                                        <p:attrNameLst>
                                          <p:attrName>style.visibility</p:attrName>
                                        </p:attrNameLst>
                                      </p:cBhvr>
                                      <p:to>
                                        <p:strVal val="visible"/>
                                      </p:to>
                                    </p:set>
                                    <p:animEffect transition="in" filter="fade">
                                      <p:cBhvr>
                                        <p:cTn id="40" dur="500"/>
                                        <p:tgtEl>
                                          <p:spTgt spid="56"/>
                                        </p:tgtEl>
                                      </p:cBhvr>
                                    </p:animEffect>
                                  </p:childTnLst>
                                </p:cTn>
                              </p:par>
                            </p:childTnLst>
                          </p:cTn>
                        </p:par>
                        <p:par>
                          <p:cTn id="41" fill="hold">
                            <p:stCondLst>
                              <p:cond delay="4500"/>
                            </p:stCondLst>
                            <p:childTnLst>
                              <p:par>
                                <p:cTn id="42" presetID="10" presetClass="entr" presetSubtype="0" fill="hold" grpId="0" nodeType="afterEffect">
                                  <p:stCondLst>
                                    <p:cond delay="50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par>
                          <p:cTn id="45" fill="hold">
                            <p:stCondLst>
                              <p:cond delay="5500"/>
                            </p:stCondLst>
                            <p:childTnLst>
                              <p:par>
                                <p:cTn id="46" presetID="21" presetClass="entr" presetSubtype="1" fill="hold" grpId="0" nodeType="afterEffect">
                                  <p:stCondLst>
                                    <p:cond delay="500"/>
                                  </p:stCondLst>
                                  <p:childTnLst>
                                    <p:set>
                                      <p:cBhvr>
                                        <p:cTn id="47" dur="1" fill="hold">
                                          <p:stCondLst>
                                            <p:cond delay="0"/>
                                          </p:stCondLst>
                                        </p:cTn>
                                        <p:tgtEl>
                                          <p:spTgt spid="35"/>
                                        </p:tgtEl>
                                        <p:attrNameLst>
                                          <p:attrName>style.visibility</p:attrName>
                                        </p:attrNameLst>
                                      </p:cBhvr>
                                      <p:to>
                                        <p:strVal val="visible"/>
                                      </p:to>
                                    </p:set>
                                    <p:animEffect transition="in" filter="wheel(1)">
                                      <p:cBhvr>
                                        <p:cTn id="48" dur="2000"/>
                                        <p:tgtEl>
                                          <p:spTgt spid="35"/>
                                        </p:tgtEl>
                                      </p:cBhvr>
                                    </p:animEffect>
                                  </p:childTnLst>
                                </p:cTn>
                              </p:par>
                            </p:childTnLst>
                          </p:cTn>
                        </p:par>
                        <p:par>
                          <p:cTn id="49" fill="hold">
                            <p:stCondLst>
                              <p:cond delay="8000"/>
                            </p:stCondLst>
                            <p:childTnLst>
                              <p:par>
                                <p:cTn id="50" presetID="10" presetClass="entr" presetSubtype="0"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000"/>
                            </p:stCondLst>
                            <p:childTnLst>
                              <p:par>
                                <p:cTn id="54" presetID="10" presetClass="entr" presetSubtype="0" fill="hold" grpId="0" nodeType="afterEffect">
                                  <p:stCondLst>
                                    <p:cond delay="50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50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1000"/>
                            </p:stCondLst>
                            <p:childTnLst>
                              <p:par>
                                <p:cTn id="62" presetID="10" presetClass="entr" presetSubtype="0" fill="hold" grpId="0" nodeType="afterEffect">
                                  <p:stCondLst>
                                    <p:cond delay="50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childTnLst>
                          </p:cTn>
                        </p:par>
                        <p:par>
                          <p:cTn id="65" fill="hold">
                            <p:stCondLst>
                              <p:cond delay="12000"/>
                            </p:stCondLst>
                            <p:childTnLst>
                              <p:par>
                                <p:cTn id="66" presetID="10" presetClass="entr" presetSubtype="0" fill="hold" grpId="0" nodeType="afterEffect">
                                  <p:stCondLst>
                                    <p:cond delay="500"/>
                                  </p:stCondLst>
                                  <p:childTnLst>
                                    <p:set>
                                      <p:cBhvr>
                                        <p:cTn id="67" dur="1" fill="hold">
                                          <p:stCondLst>
                                            <p:cond delay="0"/>
                                          </p:stCondLst>
                                        </p:cTn>
                                        <p:tgtEl>
                                          <p:spTgt spid="63"/>
                                        </p:tgtEl>
                                        <p:attrNameLst>
                                          <p:attrName>style.visibility</p:attrName>
                                        </p:attrNameLst>
                                      </p:cBhvr>
                                      <p:to>
                                        <p:strVal val="visible"/>
                                      </p:to>
                                    </p:set>
                                    <p:animEffect transition="in" filter="fade">
                                      <p:cBhvr>
                                        <p:cTn id="68" dur="500"/>
                                        <p:tgtEl>
                                          <p:spTgt spid="6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
                            </p:stCondLst>
                            <p:childTnLst>
                              <p:par>
                                <p:cTn id="75" presetID="10" presetClass="entr" presetSubtype="0" fill="hold" grpId="0" nodeType="afterEffect">
                                  <p:stCondLst>
                                    <p:cond delay="50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1500"/>
                            </p:stCondLst>
                            <p:childTnLst>
                              <p:par>
                                <p:cTn id="79" presetID="10" presetClass="entr" presetSubtype="0" fill="hold" grpId="0" nodeType="afterEffect">
                                  <p:stCondLst>
                                    <p:cond delay="500"/>
                                  </p:stCondLst>
                                  <p:childTnLst>
                                    <p:set>
                                      <p:cBhvr>
                                        <p:cTn id="80" dur="1" fill="hold">
                                          <p:stCondLst>
                                            <p:cond delay="0"/>
                                          </p:stCondLst>
                                        </p:cTn>
                                        <p:tgtEl>
                                          <p:spTgt spid="11"/>
                                        </p:tgtEl>
                                        <p:attrNameLst>
                                          <p:attrName>style.visibility</p:attrName>
                                        </p:attrNameLst>
                                      </p:cBhvr>
                                      <p:to>
                                        <p:strVal val="visible"/>
                                      </p:to>
                                    </p:set>
                                    <p:animEffect transition="in" filter="fade">
                                      <p:cBhvr>
                                        <p:cTn id="81" dur="500"/>
                                        <p:tgtEl>
                                          <p:spTgt spid="11"/>
                                        </p:tgtEl>
                                      </p:cBhvr>
                                    </p:animEffect>
                                  </p:childTnLst>
                                </p:cTn>
                              </p:par>
                            </p:childTnLst>
                          </p:cTn>
                        </p:par>
                        <p:par>
                          <p:cTn id="82" fill="hold">
                            <p:stCondLst>
                              <p:cond delay="2500"/>
                            </p:stCondLst>
                            <p:childTnLst>
                              <p:par>
                                <p:cTn id="83" presetID="10" presetClass="entr" presetSubtype="0" fill="hold" nodeType="afterEffect">
                                  <p:stCondLst>
                                    <p:cond delay="50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childTnLst>
                          </p:cTn>
                        </p:par>
                        <p:par>
                          <p:cTn id="86" fill="hold">
                            <p:stCondLst>
                              <p:cond delay="3500"/>
                            </p:stCondLst>
                            <p:childTnLst>
                              <p:par>
                                <p:cTn id="87" presetID="10" presetClass="entr" presetSubtype="0" fill="hold" grpId="0" nodeType="afterEffect">
                                  <p:stCondLst>
                                    <p:cond delay="500"/>
                                  </p:stCondLst>
                                  <p:childTnLst>
                                    <p:set>
                                      <p:cBhvr>
                                        <p:cTn id="88" dur="1" fill="hold">
                                          <p:stCondLst>
                                            <p:cond delay="0"/>
                                          </p:stCondLst>
                                        </p:cTn>
                                        <p:tgtEl>
                                          <p:spTgt spid="33"/>
                                        </p:tgtEl>
                                        <p:attrNameLst>
                                          <p:attrName>style.visibility</p:attrName>
                                        </p:attrNameLst>
                                      </p:cBhvr>
                                      <p:to>
                                        <p:strVal val="visible"/>
                                      </p:to>
                                    </p:set>
                                    <p:animEffect transition="in" filter="fade">
                                      <p:cBhvr>
                                        <p:cTn id="89" dur="500"/>
                                        <p:tgtEl>
                                          <p:spTgt spid="33"/>
                                        </p:tgtEl>
                                      </p:cBhvr>
                                    </p:animEffect>
                                  </p:childTnLst>
                                </p:cTn>
                              </p:par>
                            </p:childTnLst>
                          </p:cTn>
                        </p:par>
                        <p:par>
                          <p:cTn id="90" fill="hold">
                            <p:stCondLst>
                              <p:cond delay="4500"/>
                            </p:stCondLst>
                            <p:childTnLst>
                              <p:par>
                                <p:cTn id="91" presetID="10" presetClass="entr" presetSubtype="0" fill="hold" grpId="0" nodeType="afterEffect">
                                  <p:stCondLst>
                                    <p:cond delay="50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childTnLst>
                          </p:cTn>
                        </p:par>
                        <p:par>
                          <p:cTn id="94" fill="hold">
                            <p:stCondLst>
                              <p:cond delay="5500"/>
                            </p:stCondLst>
                            <p:childTnLst>
                              <p:par>
                                <p:cTn id="95" presetID="10" presetClass="entr" presetSubtype="0" fill="hold" nodeType="afterEffect">
                                  <p:stCondLst>
                                    <p:cond delay="500"/>
                                  </p:stCondLst>
                                  <p:childTnLst>
                                    <p:set>
                                      <p:cBhvr>
                                        <p:cTn id="96" dur="1" fill="hold">
                                          <p:stCondLst>
                                            <p:cond delay="0"/>
                                          </p:stCondLst>
                                        </p:cTn>
                                        <p:tgtEl>
                                          <p:spTgt spid="9"/>
                                        </p:tgtEl>
                                        <p:attrNameLst>
                                          <p:attrName>style.visibility</p:attrName>
                                        </p:attrNameLst>
                                      </p:cBhvr>
                                      <p:to>
                                        <p:strVal val="visible"/>
                                      </p:to>
                                    </p:set>
                                    <p:animEffect transition="in" filter="fade">
                                      <p:cBhvr>
                                        <p:cTn id="97" dur="500"/>
                                        <p:tgtEl>
                                          <p:spTgt spid="9"/>
                                        </p:tgtEl>
                                      </p:cBhvr>
                                    </p:animEffect>
                                  </p:childTnLst>
                                </p:cTn>
                              </p:par>
                            </p:childTnLst>
                          </p:cTn>
                        </p:par>
                        <p:par>
                          <p:cTn id="98" fill="hold">
                            <p:stCondLst>
                              <p:cond delay="6500"/>
                            </p:stCondLst>
                            <p:childTnLst>
                              <p:par>
                                <p:cTn id="99" presetID="10" presetClass="entr" presetSubtype="0" fill="hold" grpId="0" nodeType="afterEffect">
                                  <p:stCondLst>
                                    <p:cond delay="500"/>
                                  </p:stCondLst>
                                  <p:childTnLst>
                                    <p:set>
                                      <p:cBhvr>
                                        <p:cTn id="100" dur="1" fill="hold">
                                          <p:stCondLst>
                                            <p:cond delay="0"/>
                                          </p:stCondLst>
                                        </p:cTn>
                                        <p:tgtEl>
                                          <p:spTgt spid="34"/>
                                        </p:tgtEl>
                                        <p:attrNameLst>
                                          <p:attrName>style.visibility</p:attrName>
                                        </p:attrNameLst>
                                      </p:cBhvr>
                                      <p:to>
                                        <p:strVal val="visible"/>
                                      </p:to>
                                    </p:set>
                                    <p:animEffect transition="in" filter="fade">
                                      <p:cBhvr>
                                        <p:cTn id="101" dur="500"/>
                                        <p:tgtEl>
                                          <p:spTgt spid="34"/>
                                        </p:tgtEl>
                                      </p:cBhvr>
                                    </p:animEffect>
                                  </p:childTnLst>
                                </p:cTn>
                              </p:par>
                            </p:childTnLst>
                          </p:cTn>
                        </p:par>
                        <p:par>
                          <p:cTn id="102" fill="hold">
                            <p:stCondLst>
                              <p:cond delay="7500"/>
                            </p:stCondLst>
                            <p:childTnLst>
                              <p:par>
                                <p:cTn id="103" presetID="10" presetClass="entr" presetSubtype="0" fill="hold" grpId="0" nodeType="afterEffect">
                                  <p:stCondLst>
                                    <p:cond delay="500"/>
                                  </p:stCondLst>
                                  <p:childTnLst>
                                    <p:set>
                                      <p:cBhvr>
                                        <p:cTn id="104" dur="1" fill="hold">
                                          <p:stCondLst>
                                            <p:cond delay="0"/>
                                          </p:stCondLst>
                                        </p:cTn>
                                        <p:tgtEl>
                                          <p:spTgt spid="31"/>
                                        </p:tgtEl>
                                        <p:attrNameLst>
                                          <p:attrName>style.visibility</p:attrName>
                                        </p:attrNameLst>
                                      </p:cBhvr>
                                      <p:to>
                                        <p:strVal val="visible"/>
                                      </p:to>
                                    </p:set>
                                    <p:animEffect transition="in" filter="fade">
                                      <p:cBhvr>
                                        <p:cTn id="105" dur="500"/>
                                        <p:tgtEl>
                                          <p:spTgt spid="31"/>
                                        </p:tgtEl>
                                      </p:cBhvr>
                                    </p:animEffect>
                                  </p:childTnLst>
                                </p:cTn>
                              </p:par>
                            </p:childTnLst>
                          </p:cTn>
                        </p:par>
                        <p:par>
                          <p:cTn id="106" fill="hold">
                            <p:stCondLst>
                              <p:cond delay="8500"/>
                            </p:stCondLst>
                            <p:childTnLst>
                              <p:par>
                                <p:cTn id="107" presetID="21" presetClass="entr" presetSubtype="1" fill="hold" grpId="0" nodeType="afterEffect">
                                  <p:stCondLst>
                                    <p:cond delay="500"/>
                                  </p:stCondLst>
                                  <p:childTnLst>
                                    <p:set>
                                      <p:cBhvr>
                                        <p:cTn id="108" dur="1" fill="hold">
                                          <p:stCondLst>
                                            <p:cond delay="0"/>
                                          </p:stCondLst>
                                        </p:cTn>
                                        <p:tgtEl>
                                          <p:spTgt spid="73"/>
                                        </p:tgtEl>
                                        <p:attrNameLst>
                                          <p:attrName>style.visibility</p:attrName>
                                        </p:attrNameLst>
                                      </p:cBhvr>
                                      <p:to>
                                        <p:strVal val="visible"/>
                                      </p:to>
                                    </p:set>
                                    <p:animEffect transition="in" filter="wheel(1)">
                                      <p:cBhvr>
                                        <p:cTn id="109" dur="2000"/>
                                        <p:tgtEl>
                                          <p:spTgt spid="73"/>
                                        </p:tgtEl>
                                      </p:cBhvr>
                                    </p:animEffect>
                                  </p:childTnLst>
                                </p:cTn>
                              </p:par>
                            </p:childTnLst>
                          </p:cTn>
                        </p:par>
                        <p:par>
                          <p:cTn id="110" fill="hold">
                            <p:stCondLst>
                              <p:cond delay="11000"/>
                            </p:stCondLst>
                            <p:childTnLst>
                              <p:par>
                                <p:cTn id="111" presetID="22" presetClass="entr" presetSubtype="1" fill="hold" nodeType="afterEffect">
                                  <p:stCondLst>
                                    <p:cond delay="0"/>
                                  </p:stCondLst>
                                  <p:childTnLst>
                                    <p:set>
                                      <p:cBhvr>
                                        <p:cTn id="112" dur="1" fill="hold">
                                          <p:stCondLst>
                                            <p:cond delay="0"/>
                                          </p:stCondLst>
                                        </p:cTn>
                                        <p:tgtEl>
                                          <p:spTgt spid="82"/>
                                        </p:tgtEl>
                                        <p:attrNameLst>
                                          <p:attrName>style.visibility</p:attrName>
                                        </p:attrNameLst>
                                      </p:cBhvr>
                                      <p:to>
                                        <p:strVal val="visible"/>
                                      </p:to>
                                    </p:set>
                                    <p:animEffect transition="in" filter="wipe(up)">
                                      <p:cBhvr>
                                        <p:cTn id="113" dur="500"/>
                                        <p:tgtEl>
                                          <p:spTgt spid="82"/>
                                        </p:tgtEl>
                                      </p:cBhvr>
                                    </p:animEffect>
                                  </p:childTnLst>
                                </p:cTn>
                              </p:par>
                            </p:childTnLst>
                          </p:cTn>
                        </p:par>
                        <p:par>
                          <p:cTn id="114" fill="hold">
                            <p:stCondLst>
                              <p:cond delay="11500"/>
                            </p:stCondLst>
                            <p:childTnLst>
                              <p:par>
                                <p:cTn id="115" presetID="10" presetClass="entr" presetSubtype="0" fill="hold" grpId="0" nodeType="afterEffect">
                                  <p:stCondLst>
                                    <p:cond delay="750"/>
                                  </p:stCondLst>
                                  <p:iterate type="wd">
                                    <p:tmPct val="10000"/>
                                  </p:iterate>
                                  <p:childTnLst>
                                    <p:set>
                                      <p:cBhvr>
                                        <p:cTn id="116" dur="1" fill="hold">
                                          <p:stCondLst>
                                            <p:cond delay="0"/>
                                          </p:stCondLst>
                                        </p:cTn>
                                        <p:tgtEl>
                                          <p:spTgt spid="109"/>
                                        </p:tgtEl>
                                        <p:attrNameLst>
                                          <p:attrName>style.visibility</p:attrName>
                                        </p:attrNameLst>
                                      </p:cBhvr>
                                      <p:to>
                                        <p:strVal val="visible"/>
                                      </p:to>
                                    </p:set>
                                    <p:animEffect transition="in" filter="fade">
                                      <p:cBhvr>
                                        <p:cTn id="11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11" grpId="0" animBg="1"/>
      <p:bldP spid="30" grpId="0" animBg="1"/>
      <p:bldP spid="31" grpId="0" animBg="1"/>
      <p:bldP spid="32" grpId="0"/>
      <p:bldP spid="33" grpId="0"/>
      <p:bldP spid="34" grpId="0"/>
      <p:bldP spid="35" grpId="0" animBg="1"/>
      <p:bldP spid="50" grpId="0" animBg="1"/>
      <p:bldP spid="51" grpId="0" animBg="1"/>
      <p:bldP spid="54" grpId="0"/>
      <p:bldP spid="56" grpId="0"/>
      <p:bldP spid="13" grpId="0" animBg="1"/>
      <p:bldP spid="59" grpId="0" animBg="1"/>
      <p:bldP spid="60" grpId="0"/>
      <p:bldP spid="61" grpId="0"/>
      <p:bldP spid="6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Générateurs en série…</a:t>
            </a:r>
            <a:endParaRPr lang="fr-FR" dirty="0"/>
          </a:p>
        </p:txBody>
      </p:sp>
      <p:sp>
        <p:nvSpPr>
          <p:cNvPr id="3" name="Espace réservé du contenu 2"/>
          <p:cNvSpPr>
            <a:spLocks noGrp="1"/>
          </p:cNvSpPr>
          <p:nvPr>
            <p:ph idx="1"/>
          </p:nvPr>
        </p:nvSpPr>
        <p:spPr>
          <a:xfrm>
            <a:off x="81405" y="1049791"/>
            <a:ext cx="9144000" cy="1728192"/>
          </a:xfrm>
          <a:solidFill>
            <a:schemeClr val="bg2">
              <a:lumMod val="90000"/>
              <a:alpha val="0"/>
            </a:schemeClr>
          </a:solidFill>
        </p:spPr>
        <p:txBody>
          <a:bodyPr>
            <a:noAutofit/>
          </a:bodyPr>
          <a:lstStyle/>
          <a:p>
            <a:pPr marL="0" indent="0" algn="ctr">
              <a:buNone/>
            </a:pPr>
            <a:r>
              <a:rPr lang="fr-FR" sz="1900" dirty="0" smtClean="0"/>
              <a:t>Quand des générateurs sont raccordés en série ils sont parcourus par le même courant, la tension s’additionne, ou se soustraie suivant le sens du générateur, les résistances de défaut s’additionnent. Tout cela donne un générateur et une résistance interne équivalents à l’ensemble des générateurs en série.</a:t>
            </a:r>
          </a:p>
        </p:txBody>
      </p:sp>
      <p:sp>
        <p:nvSpPr>
          <p:cNvPr id="73" name="Rectangle 72"/>
          <p:cNvSpPr/>
          <p:nvPr/>
        </p:nvSpPr>
        <p:spPr>
          <a:xfrm rot="5400000" flipV="1">
            <a:off x="5818970" y="27743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space réservé du contenu 2"/>
          <p:cNvSpPr txBox="1">
            <a:spLocks/>
          </p:cNvSpPr>
          <p:nvPr/>
        </p:nvSpPr>
        <p:spPr>
          <a:xfrm>
            <a:off x="5008574" y="6007158"/>
            <a:ext cx="4243946" cy="6622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leurs résistances internes en série</a:t>
            </a:r>
            <a:endParaRPr lang="fr-FR" sz="1900" dirty="0"/>
          </a:p>
        </p:txBody>
      </p:sp>
      <p:sp useBgFill="1">
        <p:nvSpPr>
          <p:cNvPr id="45" name="Rectangle 44"/>
          <p:cNvSpPr/>
          <p:nvPr/>
        </p:nvSpPr>
        <p:spPr>
          <a:xfrm rot="5400000" flipV="1">
            <a:off x="4596205" y="37602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109193" y="2924944"/>
            <a:ext cx="4681193" cy="1275817"/>
          </a:xfrm>
          <a:prstGeom prst="rect">
            <a:avLst/>
          </a:prstGeom>
          <a:solidFill>
            <a:schemeClr val="bg2">
              <a:lumMod val="90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r>
              <a:rPr lang="fr-FR" sz="1900" dirty="0" smtClean="0"/>
              <a:t>r </a:t>
            </a:r>
            <a:r>
              <a:rPr lang="fr-FR" sz="1900" baseline="-25000" dirty="0" err="1" smtClean="0"/>
              <a:t>équ</a:t>
            </a:r>
            <a:r>
              <a:rPr lang="fr-FR" sz="1900" dirty="0" smtClean="0"/>
              <a:t>=r1</a:t>
            </a:r>
            <a:r>
              <a:rPr lang="fr-FR" sz="1800" dirty="0" smtClean="0"/>
              <a:t>+r2+r3</a:t>
            </a:r>
          </a:p>
          <a:p>
            <a:pPr marL="0" indent="0" algn="ctr">
              <a:buNone/>
            </a:pPr>
            <a:endParaRPr lang="fr-FR" sz="800" dirty="0" smtClean="0"/>
          </a:p>
          <a:p>
            <a:pPr marL="0" indent="0" algn="ctr">
              <a:buNone/>
            </a:pPr>
            <a:r>
              <a:rPr lang="fr-FR" sz="1800" dirty="0" smtClean="0"/>
              <a:t>On calcule la tension équivalente en additionnant les tensions des générateurs. Attention dans cet exemple E2 est en sens inverse:</a:t>
            </a:r>
          </a:p>
          <a:p>
            <a:pPr marL="0" indent="0" algn="ctr">
              <a:buNone/>
            </a:pPr>
            <a:r>
              <a:rPr lang="fr-FR" sz="1800" dirty="0" smtClean="0"/>
              <a:t>E </a:t>
            </a:r>
            <a:r>
              <a:rPr lang="fr-FR" sz="1800" baseline="-25000" dirty="0" err="1" smtClean="0"/>
              <a:t>équi</a:t>
            </a:r>
            <a:r>
              <a:rPr lang="fr-FR" sz="1800" baseline="-25000" dirty="0" smtClean="0"/>
              <a:t> </a:t>
            </a:r>
            <a:r>
              <a:rPr lang="fr-FR" sz="1800" dirty="0" smtClean="0"/>
              <a:t>= E</a:t>
            </a:r>
            <a:r>
              <a:rPr lang="fr-FR" sz="1800" baseline="-25000" dirty="0" smtClean="0"/>
              <a:t>1</a:t>
            </a:r>
            <a:r>
              <a:rPr lang="fr-FR" sz="1800" dirty="0" smtClean="0"/>
              <a:t>-E</a:t>
            </a:r>
            <a:r>
              <a:rPr lang="fr-FR" sz="1800" baseline="-25000" dirty="0" smtClean="0"/>
              <a:t>2</a:t>
            </a:r>
            <a:r>
              <a:rPr lang="fr-FR" sz="1800" dirty="0" smtClean="0"/>
              <a:t>+E</a:t>
            </a:r>
            <a:r>
              <a:rPr lang="fr-FR" sz="1800" baseline="-25000" dirty="0" smtClean="0"/>
              <a:t>3</a:t>
            </a:r>
            <a:endParaRPr lang="fr-FR" sz="1800" baseline="-25000" dirty="0"/>
          </a:p>
        </p:txBody>
      </p:sp>
      <p:grpSp>
        <p:nvGrpSpPr>
          <p:cNvPr id="11" name="Groupe 10"/>
          <p:cNvGrpSpPr/>
          <p:nvPr/>
        </p:nvGrpSpPr>
        <p:grpSpPr>
          <a:xfrm rot="5400000" flipH="1">
            <a:off x="7720926" y="5373216"/>
            <a:ext cx="597234" cy="597234"/>
            <a:chOff x="6400473" y="5085184"/>
            <a:chExt cx="597234" cy="597234"/>
          </a:xfrm>
        </p:grpSpPr>
        <p:sp>
          <p:nvSpPr>
            <p:cNvPr id="12" name="Ellipse 1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stCxn id="12" idx="4"/>
              <a:endCxn id="1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e 13"/>
          <p:cNvGrpSpPr/>
          <p:nvPr/>
        </p:nvGrpSpPr>
        <p:grpSpPr>
          <a:xfrm flipV="1">
            <a:off x="8404333" y="4796716"/>
            <a:ext cx="597234" cy="597234"/>
            <a:chOff x="6552873" y="5237584"/>
            <a:chExt cx="597234" cy="597234"/>
          </a:xfrm>
        </p:grpSpPr>
        <p:sp>
          <p:nvSpPr>
            <p:cNvPr id="15" name="Ellipse 14"/>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p:cNvCxnSpPr>
              <a:stCxn id="15" idx="4"/>
              <a:endCxn id="15"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e 16"/>
          <p:cNvGrpSpPr/>
          <p:nvPr/>
        </p:nvGrpSpPr>
        <p:grpSpPr>
          <a:xfrm rot="16200000" flipH="1">
            <a:off x="6843912" y="2839791"/>
            <a:ext cx="597234" cy="597234"/>
            <a:chOff x="6400473" y="5085184"/>
            <a:chExt cx="597234" cy="597234"/>
          </a:xfrm>
        </p:grpSpPr>
        <p:sp>
          <p:nvSpPr>
            <p:cNvPr id="18" name="Ellipse 1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p:cNvCxnSpPr>
              <a:stCxn id="18" idx="4"/>
              <a:endCxn id="1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0" name="Rectangle 19"/>
          <p:cNvSpPr/>
          <p:nvPr/>
        </p:nvSpPr>
        <p:spPr>
          <a:xfrm rot="5400000">
            <a:off x="7972585" y="28500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1" name="Rectangle 20"/>
          <p:cNvSpPr/>
          <p:nvPr/>
        </p:nvSpPr>
        <p:spPr>
          <a:xfrm>
            <a:off x="8524894" y="355473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2" name="Rectangle 21"/>
          <p:cNvSpPr/>
          <p:nvPr/>
        </p:nvSpPr>
        <p:spPr>
          <a:xfrm rot="16200000">
            <a:off x="7052344" y="537030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nvSpPr>
        <p:spPr>
          <a:xfrm>
            <a:off x="6444208" y="25517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8105723" y="4365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6" name="Groupe 5"/>
          <p:cNvGrpSpPr/>
          <p:nvPr/>
        </p:nvGrpSpPr>
        <p:grpSpPr>
          <a:xfrm>
            <a:off x="4752019" y="3025396"/>
            <a:ext cx="1116125" cy="2779868"/>
            <a:chOff x="5095169" y="2960001"/>
            <a:chExt cx="1116125" cy="2779868"/>
          </a:xfrm>
        </p:grpSpPr>
        <p:cxnSp>
          <p:nvCxnSpPr>
            <p:cNvPr id="5" name="Connecteur droit 4"/>
            <p:cNvCxnSpPr/>
            <p:nvPr/>
          </p:nvCxnSpPr>
          <p:spPr>
            <a:xfrm>
              <a:off x="5351724" y="2960001"/>
              <a:ext cx="42062" cy="27798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275192" y="4471984"/>
              <a:ext cx="936102"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éq</a:t>
              </a:r>
              <a:r>
                <a:rPr lang="fr-FR" sz="1753"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u</a:t>
              </a:r>
              <a:endParaRPr lang="fr-FR" sz="1753"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26" name="Groupe 25"/>
            <p:cNvGrpSpPr/>
            <p:nvPr/>
          </p:nvGrpSpPr>
          <p:grpSpPr>
            <a:xfrm>
              <a:off x="5095169" y="4890144"/>
              <a:ext cx="597234" cy="597234"/>
              <a:chOff x="6552873" y="5237584"/>
              <a:chExt cx="597234" cy="597234"/>
            </a:xfrm>
          </p:grpSpPr>
          <p:sp>
            <p:nvSpPr>
              <p:cNvPr id="27" name="Ellipse 26"/>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eur droit avec flèche 27"/>
              <p:cNvCxnSpPr>
                <a:stCxn id="27" idx="4"/>
                <a:endCxn id="27"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9" name="Rectangle 28"/>
            <p:cNvSpPr/>
            <p:nvPr/>
          </p:nvSpPr>
          <p:spPr>
            <a:xfrm flipV="1">
              <a:off x="5215730" y="3461311"/>
              <a:ext cx="356112" cy="76291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réq</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30" name="Rectangle 29"/>
          <p:cNvSpPr/>
          <p:nvPr/>
        </p:nvSpPr>
        <p:spPr>
          <a:xfrm>
            <a:off x="7380312" y="501317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0258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6150"/>
                            </p:stCondLst>
                            <p:childTnLst>
                              <p:par>
                                <p:cTn id="21" presetID="10" presetClass="entr" presetSubtype="0" fill="hold" nodeType="afterEffect">
                                  <p:stCondLst>
                                    <p:cond delay="500"/>
                                  </p:stCondLst>
                                  <p:iterate type="wd">
                                    <p:tmPct val="10000"/>
                                  </p:iterate>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71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81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9150"/>
                            </p:stCondLst>
                            <p:childTnLst>
                              <p:par>
                                <p:cTn id="33" presetID="10" presetClass="entr" presetSubtype="0" fill="hold" nodeType="afterEffect">
                                  <p:stCondLst>
                                    <p:cond delay="500"/>
                                  </p:stCondLst>
                                  <p:iterate type="wd">
                                    <p:tmPct val="10000"/>
                                  </p:iterate>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101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11150"/>
                            </p:stCondLst>
                            <p:childTnLst>
                              <p:par>
                                <p:cTn id="41" presetID="10" presetClass="entr" presetSubtype="0" fill="hold" nodeType="afterEffect">
                                  <p:stCondLst>
                                    <p:cond delay="500"/>
                                  </p:stCondLst>
                                  <p:iterate type="wd">
                                    <p:tmPct val="10000"/>
                                  </p:iterate>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par>
                          <p:cTn id="44" fill="hold">
                            <p:stCondLst>
                              <p:cond delay="12150"/>
                            </p:stCondLst>
                            <p:childTnLst>
                              <p:par>
                                <p:cTn id="45" presetID="10" presetClass="entr" presetSubtype="0" fill="hold" grpId="0" nodeType="afterEffect">
                                  <p:stCondLst>
                                    <p:cond delay="500"/>
                                  </p:stCondLst>
                                  <p:iterate type="wd">
                                    <p:tmPct val="10000"/>
                                  </p:iterate>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par>
                          <p:cTn id="48" fill="hold">
                            <p:stCondLst>
                              <p:cond delay="1315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par>
                          <p:cTn id="52" fill="hold">
                            <p:stCondLst>
                              <p:cond delay="14150"/>
                            </p:stCondLst>
                            <p:childTnLst>
                              <p:par>
                                <p:cTn id="53" presetID="21" presetClass="entr" presetSubtype="1" fill="hold" grpId="0" nodeType="afterEffect">
                                  <p:stCondLst>
                                    <p:cond delay="250"/>
                                  </p:stCondLst>
                                  <p:childTnLst>
                                    <p:set>
                                      <p:cBhvr>
                                        <p:cTn id="54" dur="1" fill="hold">
                                          <p:stCondLst>
                                            <p:cond delay="0"/>
                                          </p:stCondLst>
                                        </p:cTn>
                                        <p:tgtEl>
                                          <p:spTgt spid="73"/>
                                        </p:tgtEl>
                                        <p:attrNameLst>
                                          <p:attrName>style.visibility</p:attrName>
                                        </p:attrNameLst>
                                      </p:cBhvr>
                                      <p:to>
                                        <p:strVal val="visible"/>
                                      </p:to>
                                    </p:set>
                                    <p:animEffect transition="in" filter="wheel(1)">
                                      <p:cBhvr>
                                        <p:cTn id="55" dur="2000"/>
                                        <p:tgtEl>
                                          <p:spTgt spid="73"/>
                                        </p:tgtEl>
                                      </p:cBhvr>
                                    </p:animEffect>
                                  </p:childTnLst>
                                </p:cTn>
                              </p:par>
                            </p:childTnLst>
                          </p:cTn>
                        </p:par>
                        <p:par>
                          <p:cTn id="56" fill="hold">
                            <p:stCondLst>
                              <p:cond delay="16400"/>
                            </p:stCondLst>
                            <p:childTnLst>
                              <p:par>
                                <p:cTn id="57" presetID="10" presetClass="entr" presetSubtype="0" fill="hold" grpId="0" nodeType="afterEffect">
                                  <p:stCondLst>
                                    <p:cond delay="500"/>
                                  </p:stCondLst>
                                  <p:childTnLst>
                                    <p:set>
                                      <p:cBhvr>
                                        <p:cTn id="58" dur="1" fill="hold">
                                          <p:stCondLst>
                                            <p:cond delay="0"/>
                                          </p:stCondLst>
                                        </p:cTn>
                                        <p:tgtEl>
                                          <p:spTgt spid="109"/>
                                        </p:tgtEl>
                                        <p:attrNameLst>
                                          <p:attrName>style.visibility</p:attrName>
                                        </p:attrNameLst>
                                      </p:cBhvr>
                                      <p:to>
                                        <p:strVal val="visible"/>
                                      </p:to>
                                    </p:set>
                                    <p:animEffect transition="in" filter="fade">
                                      <p:cBhvr>
                                        <p:cTn id="59" dur="500"/>
                                        <p:tgtEl>
                                          <p:spTgt spid="10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52"/>
                                        </p:tgtEl>
                                        <p:attrNameLst>
                                          <p:attrName>style.visibility</p:attrName>
                                        </p:attrNameLst>
                                      </p:cBhvr>
                                      <p:to>
                                        <p:strVal val="visible"/>
                                      </p:to>
                                    </p:set>
                                    <p:animEffect transition="in" filter="fade">
                                      <p:cBhvr>
                                        <p:cTn id="64" dur="500"/>
                                        <p:tgtEl>
                                          <p:spTgt spid="52"/>
                                        </p:tgtEl>
                                      </p:cBhvr>
                                    </p:animEffect>
                                  </p:childTnLst>
                                </p:cTn>
                              </p:par>
                            </p:childTnLst>
                          </p:cTn>
                        </p:par>
                        <p:par>
                          <p:cTn id="65" fill="hold">
                            <p:stCondLst>
                              <p:cond delay="2600"/>
                            </p:stCondLst>
                            <p:childTnLst>
                              <p:par>
                                <p:cTn id="66" presetID="22" presetClass="entr" presetSubtype="4"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down)">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52" grpId="0" animBg="1"/>
      <p:bldP spid="20" grpId="0" animBg="1"/>
      <p:bldP spid="21" grpId="0" animBg="1"/>
      <p:bldP spid="22" grpId="0" animBg="1"/>
      <p:bldP spid="23" grpId="0"/>
      <p:bldP spid="24"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a:solidFill>
            <a:schemeClr val="bg2">
              <a:lumMod val="90000"/>
              <a:alpha val="1000"/>
            </a:schemeClr>
          </a:solidFill>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8"/>
            <a:ext cx="9108504" cy="1080393"/>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On prendra en compte les générateurs montés en série ou en parallèle, et les résistances associées.</a:t>
            </a:r>
          </a:p>
        </p:txBody>
      </p:sp>
      <p:sp>
        <p:nvSpPr>
          <p:cNvPr id="73" name="Rectangle 72"/>
          <p:cNvSpPr/>
          <p:nvPr/>
        </p:nvSpPr>
        <p:spPr>
          <a:xfrm rot="5400000" flipV="1">
            <a:off x="2724917" y="1270396"/>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376199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935468" y="2488437"/>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5400000" flipV="1">
            <a:off x="901046" y="307599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377494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580112" y="3198878"/>
            <a:ext cx="372672" cy="11376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300190" y="3198879"/>
            <a:ext cx="377571" cy="113764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10800000" flipV="1">
            <a:off x="4788024" y="3198878"/>
            <a:ext cx="370481" cy="1170471"/>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234888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2510662"/>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10800000" flipV="1">
            <a:off x="7164288" y="3243766"/>
            <a:ext cx="384164" cy="1092762"/>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10800000" flipV="1">
            <a:off x="8028384" y="3243766"/>
            <a:ext cx="407923" cy="1061115"/>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nvGrpSpPr>
        <p:grpSpPr>
          <a:xfrm>
            <a:off x="968712" y="3888409"/>
            <a:ext cx="1228514" cy="883851"/>
            <a:chOff x="968712" y="4464473"/>
            <a:chExt cx="1228514" cy="883851"/>
          </a:xfrm>
        </p:grpSpPr>
        <p:grpSp>
          <p:nvGrpSpPr>
            <p:cNvPr id="6" name="Groupe 5"/>
            <p:cNvGrpSpPr/>
            <p:nvPr/>
          </p:nvGrpSpPr>
          <p:grpSpPr>
            <a:xfrm>
              <a:off x="968712" y="4464473"/>
              <a:ext cx="977758" cy="883851"/>
              <a:chOff x="2706637" y="5159275"/>
              <a:chExt cx="996497" cy="817145"/>
            </a:xfrm>
          </p:grpSpPr>
          <p:sp useBgFill="1">
            <p:nvSpPr>
              <p:cNvPr id="75" name="Rectangle 7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29" name="ZoneTexte 128"/>
            <p:cNvSpPr txBox="1"/>
            <p:nvPr/>
          </p:nvSpPr>
          <p:spPr>
            <a:xfrm>
              <a:off x="1716004" y="481322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9" name="Groupe 18"/>
          <p:cNvGrpSpPr/>
          <p:nvPr/>
        </p:nvGrpSpPr>
        <p:grpSpPr>
          <a:xfrm>
            <a:off x="2411759" y="3297518"/>
            <a:ext cx="1192353" cy="815026"/>
            <a:chOff x="2411759" y="3873582"/>
            <a:chExt cx="1192353" cy="815026"/>
          </a:xfrm>
        </p:grpSpPr>
        <p:grpSp>
          <p:nvGrpSpPr>
            <p:cNvPr id="8" name="Groupe 7"/>
            <p:cNvGrpSpPr/>
            <p:nvPr/>
          </p:nvGrpSpPr>
          <p:grpSpPr>
            <a:xfrm>
              <a:off x="2411759" y="3873582"/>
              <a:ext cx="996497" cy="815026"/>
              <a:chOff x="2701301" y="4264062"/>
              <a:chExt cx="996497" cy="815026"/>
            </a:xfrm>
          </p:grpSpPr>
          <p:sp>
            <p:nvSpPr>
              <p:cNvPr id="62" name="ZoneTexte 61"/>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ZoneTexte 129"/>
            <p:cNvSpPr txBox="1"/>
            <p:nvPr/>
          </p:nvSpPr>
          <p:spPr>
            <a:xfrm>
              <a:off x="3122890" y="418468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grpSp>
      <p:sp>
        <p:nvSpPr>
          <p:cNvPr id="137" name="Espace réservé du contenu 2"/>
          <p:cNvSpPr txBox="1">
            <a:spLocks/>
          </p:cNvSpPr>
          <p:nvPr/>
        </p:nvSpPr>
        <p:spPr>
          <a:xfrm>
            <a:off x="43420" y="5085184"/>
            <a:ext cx="9108504" cy="38426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u="sng" dirty="0" smtClean="0">
                <a:effectLst/>
              </a:rPr>
              <a:t>Trouvez les couplages: </a:t>
            </a:r>
            <a:r>
              <a:rPr lang="fr-FR" sz="1900" dirty="0" smtClean="0">
                <a:effectLst/>
              </a:rPr>
              <a:t>              R1 est en ………. avec G0</a:t>
            </a:r>
          </a:p>
          <a:p>
            <a:pPr marL="0" indent="0" algn="ctr">
              <a:buFont typeface="Arial" panose="020B0604020202020204" pitchFamily="34" charset="0"/>
              <a:buNone/>
            </a:pPr>
            <a:endParaRPr lang="fr-FR" sz="1900" dirty="0">
              <a:effectLst/>
            </a:endParaRPr>
          </a:p>
        </p:txBody>
      </p:sp>
      <p:sp useBgFill="1">
        <p:nvSpPr>
          <p:cNvPr id="138" name="Rectangle 137"/>
          <p:cNvSpPr/>
          <p:nvPr/>
        </p:nvSpPr>
        <p:spPr>
          <a:xfrm>
            <a:off x="5796136" y="50851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Espace réservé du contenu 2"/>
          <p:cNvSpPr txBox="1">
            <a:spLocks/>
          </p:cNvSpPr>
          <p:nvPr/>
        </p:nvSpPr>
        <p:spPr>
          <a:xfrm>
            <a:off x="1300829" y="6021288"/>
            <a:ext cx="4279283"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R3 est en  …………. avec R5</a:t>
            </a:r>
          </a:p>
          <a:p>
            <a:pPr marL="0" indent="0" algn="ctr">
              <a:buFont typeface="Arial" panose="020B0604020202020204" pitchFamily="34" charset="0"/>
              <a:buNone/>
            </a:pPr>
            <a:endParaRPr lang="fr-FR" sz="1900" dirty="0">
              <a:effectLst/>
            </a:endParaRPr>
          </a:p>
        </p:txBody>
      </p:sp>
      <p:sp>
        <p:nvSpPr>
          <p:cNvPr id="38" name="Espace réservé du contenu 2"/>
          <p:cNvSpPr txBox="1">
            <a:spLocks/>
          </p:cNvSpPr>
          <p:nvPr/>
        </p:nvSpPr>
        <p:spPr>
          <a:xfrm>
            <a:off x="43420" y="5517232"/>
            <a:ext cx="9108504" cy="48237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G1 est en ………….. avec le groupe R1;G0</a:t>
            </a:r>
          </a:p>
          <a:p>
            <a:pPr marL="0" indent="0" algn="ctr">
              <a:buFont typeface="Arial" panose="020B0604020202020204" pitchFamily="34" charset="0"/>
              <a:buNone/>
            </a:pPr>
            <a:endParaRPr lang="fr-FR" sz="1900" dirty="0">
              <a:effectLst/>
            </a:endParaRPr>
          </a:p>
        </p:txBody>
      </p:sp>
      <p:sp useBgFill="1">
        <p:nvSpPr>
          <p:cNvPr id="39" name="Rectangle 38"/>
          <p:cNvSpPr/>
          <p:nvPr/>
        </p:nvSpPr>
        <p:spPr>
          <a:xfrm>
            <a:off x="3178300" y="5529414"/>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p:nvSpPr>
          <p:cNvPr id="41" name="Espace réservé du contenu 2"/>
          <p:cNvSpPr txBox="1">
            <a:spLocks/>
          </p:cNvSpPr>
          <p:nvPr/>
        </p:nvSpPr>
        <p:spPr>
          <a:xfrm>
            <a:off x="5436096" y="6381328"/>
            <a:ext cx="3672408"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R6 est en ……….. avec R7</a:t>
            </a:r>
          </a:p>
          <a:p>
            <a:pPr marL="0" indent="0" algn="ctr">
              <a:buFont typeface="Arial" panose="020B0604020202020204" pitchFamily="34" charset="0"/>
              <a:buNone/>
            </a:pPr>
            <a:endParaRPr lang="fr-FR" sz="1900" dirty="0">
              <a:effectLst/>
            </a:endParaRPr>
          </a:p>
        </p:txBody>
      </p:sp>
      <p:sp useBgFill="1">
        <p:nvSpPr>
          <p:cNvPr id="42" name="Rectangle 41"/>
          <p:cNvSpPr/>
          <p:nvPr/>
        </p:nvSpPr>
        <p:spPr>
          <a:xfrm>
            <a:off x="2707517" y="6021288"/>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useBgFill="1">
        <p:nvSpPr>
          <p:cNvPr id="40" name="Rectangle 39"/>
          <p:cNvSpPr/>
          <p:nvPr/>
        </p:nvSpPr>
        <p:spPr>
          <a:xfrm>
            <a:off x="7010072" y="63718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6310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600"/>
                            </p:stCondLst>
                            <p:childTnLst>
                              <p:par>
                                <p:cTn id="9" presetID="10" presetClass="entr" presetSubtype="0" fill="hold" grpId="0" nodeType="afterEffect">
                                  <p:stCondLst>
                                    <p:cond delay="10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31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70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8050"/>
                            </p:stCondLst>
                            <p:childTnLst>
                              <p:par>
                                <p:cTn id="21" presetID="10" presetClass="entr" presetSubtype="0" fill="hold" nodeType="afterEffect">
                                  <p:stCondLst>
                                    <p:cond delay="1000"/>
                                  </p:stCondLst>
                                  <p:iterate type="wd">
                                    <p:tmPct val="10000"/>
                                  </p:iterate>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9550"/>
                            </p:stCondLst>
                            <p:childTnLst>
                              <p:par>
                                <p:cTn id="25" presetID="10" presetClass="entr" presetSubtype="0" fill="hold" grpId="0" nodeType="afterEffect">
                                  <p:stCondLst>
                                    <p:cond delay="1000"/>
                                  </p:stCondLst>
                                  <p:iterate type="wd">
                                    <p:tmPct val="10000"/>
                                  </p:iterate>
                                  <p:childTnLst>
                                    <p:set>
                                      <p:cBhvr>
                                        <p:cTn id="26" dur="1" fill="hold">
                                          <p:stCondLst>
                                            <p:cond delay="0"/>
                                          </p:stCondLst>
                                        </p:cTn>
                                        <p:tgtEl>
                                          <p:spTgt spid="64"/>
                                        </p:tgtEl>
                                        <p:attrNameLst>
                                          <p:attrName>style.visibility</p:attrName>
                                        </p:attrNameLst>
                                      </p:cBhvr>
                                      <p:to>
                                        <p:strVal val="visible"/>
                                      </p:to>
                                    </p:set>
                                    <p:animEffect transition="in" filter="fade">
                                      <p:cBhvr>
                                        <p:cTn id="27" dur="500"/>
                                        <p:tgtEl>
                                          <p:spTgt spid="64"/>
                                        </p:tgtEl>
                                      </p:cBhvr>
                                    </p:animEffect>
                                  </p:childTnLst>
                                </p:cTn>
                              </p:par>
                            </p:childTnLst>
                          </p:cTn>
                        </p:par>
                        <p:par>
                          <p:cTn id="28" fill="hold">
                            <p:stCondLst>
                              <p:cond delay="11050"/>
                            </p:stCondLst>
                            <p:childTnLst>
                              <p:par>
                                <p:cTn id="29" presetID="10" presetClass="entr" presetSubtype="0" fill="hold" nodeType="afterEffect">
                                  <p:stCondLst>
                                    <p:cond delay="1000"/>
                                  </p:stCondLst>
                                  <p:iterate type="wd">
                                    <p:tmPct val="10000"/>
                                  </p:iterate>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12550"/>
                            </p:stCondLst>
                            <p:childTnLst>
                              <p:par>
                                <p:cTn id="33" presetID="10" presetClass="entr" presetSubtype="0" fill="hold" grpId="0" nodeType="afterEffect">
                                  <p:stCondLst>
                                    <p:cond delay="1000"/>
                                  </p:stCondLst>
                                  <p:iterate type="wd">
                                    <p:tmPct val="10000"/>
                                  </p:iterate>
                                  <p:childTnLst>
                                    <p:set>
                                      <p:cBhvr>
                                        <p:cTn id="34" dur="1" fill="hold">
                                          <p:stCondLst>
                                            <p:cond delay="0"/>
                                          </p:stCondLst>
                                        </p:cTn>
                                        <p:tgtEl>
                                          <p:spTgt spid="65"/>
                                        </p:tgtEl>
                                        <p:attrNameLst>
                                          <p:attrName>style.visibility</p:attrName>
                                        </p:attrNameLst>
                                      </p:cBhvr>
                                      <p:to>
                                        <p:strVal val="visible"/>
                                      </p:to>
                                    </p:set>
                                    <p:animEffect transition="in" filter="fade">
                                      <p:cBhvr>
                                        <p:cTn id="35" dur="500"/>
                                        <p:tgtEl>
                                          <p:spTgt spid="65"/>
                                        </p:tgtEl>
                                      </p:cBhvr>
                                    </p:animEffect>
                                  </p:childTnLst>
                                </p:cTn>
                              </p:par>
                            </p:childTnLst>
                          </p:cTn>
                        </p:par>
                        <p:par>
                          <p:cTn id="36" fill="hold">
                            <p:stCondLst>
                              <p:cond delay="14050"/>
                            </p:stCondLst>
                            <p:childTnLst>
                              <p:par>
                                <p:cTn id="37" presetID="10" presetClass="entr" presetSubtype="0" fill="hold" grpId="0" nodeType="afterEffect">
                                  <p:stCondLst>
                                    <p:cond delay="1000"/>
                                  </p:stCondLst>
                                  <p:iterate type="wd">
                                    <p:tmPct val="10000"/>
                                  </p:iterate>
                                  <p:childTnLst>
                                    <p:set>
                                      <p:cBhvr>
                                        <p:cTn id="38" dur="1" fill="hold">
                                          <p:stCondLst>
                                            <p:cond delay="0"/>
                                          </p:stCondLst>
                                        </p:cTn>
                                        <p:tgtEl>
                                          <p:spTgt spid="59"/>
                                        </p:tgtEl>
                                        <p:attrNameLst>
                                          <p:attrName>style.visibility</p:attrName>
                                        </p:attrNameLst>
                                      </p:cBhvr>
                                      <p:to>
                                        <p:strVal val="visible"/>
                                      </p:to>
                                    </p:set>
                                    <p:animEffect transition="in" filter="fade">
                                      <p:cBhvr>
                                        <p:cTn id="39" dur="500"/>
                                        <p:tgtEl>
                                          <p:spTgt spid="59"/>
                                        </p:tgtEl>
                                      </p:cBhvr>
                                    </p:animEffect>
                                  </p:childTnLst>
                                </p:cTn>
                              </p:par>
                            </p:childTnLst>
                          </p:cTn>
                        </p:par>
                        <p:par>
                          <p:cTn id="40" fill="hold">
                            <p:stCondLst>
                              <p:cond delay="155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childTnLst>
                          </p:cTn>
                        </p:par>
                        <p:par>
                          <p:cTn id="44" fill="hold">
                            <p:stCondLst>
                              <p:cond delay="17050"/>
                            </p:stCondLst>
                            <p:childTnLst>
                              <p:par>
                                <p:cTn id="45" presetID="10" presetClass="entr" presetSubtype="0" fill="hold" grpId="0" nodeType="afterEffect">
                                  <p:stCondLst>
                                    <p:cond delay="1000"/>
                                  </p:stCondLst>
                                  <p:iterate type="wd">
                                    <p:tmPct val="10000"/>
                                  </p:iterate>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childTnLst>
                          </p:cTn>
                        </p:par>
                        <p:par>
                          <p:cTn id="48" fill="hold">
                            <p:stCondLst>
                              <p:cond delay="18550"/>
                            </p:stCondLst>
                            <p:childTnLst>
                              <p:par>
                                <p:cTn id="49" presetID="10" presetClass="entr" presetSubtype="0" fill="hold" grpId="0" nodeType="afterEffect">
                                  <p:stCondLst>
                                    <p:cond delay="1000"/>
                                  </p:stCondLst>
                                  <p:iterate type="wd">
                                    <p:tmPct val="10000"/>
                                  </p:iterate>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childTnLst>
                          </p:cTn>
                        </p:par>
                        <p:par>
                          <p:cTn id="52" fill="hold">
                            <p:stCondLst>
                              <p:cond delay="20050"/>
                            </p:stCondLst>
                            <p:childTnLst>
                              <p:par>
                                <p:cTn id="53" presetID="10" presetClass="entr" presetSubtype="0" fill="hold" grpId="0" nodeType="afterEffect">
                                  <p:stCondLst>
                                    <p:cond delay="1000"/>
                                  </p:stCondLst>
                                  <p:iterate type="wd">
                                    <p:tmPct val="10000"/>
                                  </p:iterate>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childTnLst>
                          </p:cTn>
                        </p:par>
                        <p:par>
                          <p:cTn id="56" fill="hold">
                            <p:stCondLst>
                              <p:cond delay="21550"/>
                            </p:stCondLst>
                            <p:childTnLst>
                              <p:par>
                                <p:cTn id="57" presetID="21" presetClass="entr" presetSubtype="1" fill="hold" grpId="0" nodeType="afterEffect">
                                  <p:stCondLst>
                                    <p:cond delay="500"/>
                                  </p:stCondLst>
                                  <p:childTnLst>
                                    <p:set>
                                      <p:cBhvr>
                                        <p:cTn id="58" dur="1" fill="hold">
                                          <p:stCondLst>
                                            <p:cond delay="0"/>
                                          </p:stCondLst>
                                        </p:cTn>
                                        <p:tgtEl>
                                          <p:spTgt spid="73"/>
                                        </p:tgtEl>
                                        <p:attrNameLst>
                                          <p:attrName>style.visibility</p:attrName>
                                        </p:attrNameLst>
                                      </p:cBhvr>
                                      <p:to>
                                        <p:strVal val="visible"/>
                                      </p:to>
                                    </p:set>
                                    <p:animEffect transition="in" filter="wheel(1)">
                                      <p:cBhvr>
                                        <p:cTn id="59" dur="2000"/>
                                        <p:tgtEl>
                                          <p:spTgt spid="73"/>
                                        </p:tgtEl>
                                      </p:cBhvr>
                                    </p:animEffect>
                                  </p:childTnLst>
                                </p:cTn>
                              </p:par>
                            </p:childTnLst>
                          </p:cTn>
                        </p:par>
                        <p:par>
                          <p:cTn id="60" fill="hold">
                            <p:stCondLst>
                              <p:cond delay="24050"/>
                            </p:stCondLst>
                            <p:childTnLst>
                              <p:par>
                                <p:cTn id="61" presetID="22" presetClass="entr" presetSubtype="1" fill="hold" nodeType="afterEffect">
                                  <p:stCondLst>
                                    <p:cond delay="500"/>
                                  </p:stCondLst>
                                  <p:childTnLst>
                                    <p:set>
                                      <p:cBhvr>
                                        <p:cTn id="62" dur="1" fill="hold">
                                          <p:stCondLst>
                                            <p:cond delay="0"/>
                                          </p:stCondLst>
                                        </p:cTn>
                                        <p:tgtEl>
                                          <p:spTgt spid="69"/>
                                        </p:tgtEl>
                                        <p:attrNameLst>
                                          <p:attrName>style.visibility</p:attrName>
                                        </p:attrNameLst>
                                      </p:cBhvr>
                                      <p:to>
                                        <p:strVal val="visible"/>
                                      </p:to>
                                    </p:set>
                                    <p:animEffect transition="in" filter="wipe(up)">
                                      <p:cBhvr>
                                        <p:cTn id="63" dur="500"/>
                                        <p:tgtEl>
                                          <p:spTgt spid="69"/>
                                        </p:tgtEl>
                                      </p:cBhvr>
                                    </p:animEffect>
                                  </p:childTnLst>
                                </p:cTn>
                              </p:par>
                            </p:childTnLst>
                          </p:cTn>
                        </p:par>
                        <p:par>
                          <p:cTn id="64" fill="hold">
                            <p:stCondLst>
                              <p:cond delay="25050"/>
                            </p:stCondLst>
                            <p:childTnLst>
                              <p:par>
                                <p:cTn id="65" presetID="22" presetClass="entr" presetSubtype="1" fill="hold" nodeType="afterEffect">
                                  <p:stCondLst>
                                    <p:cond delay="500"/>
                                  </p:stCondLst>
                                  <p:childTnLst>
                                    <p:set>
                                      <p:cBhvr>
                                        <p:cTn id="66" dur="1" fill="hold">
                                          <p:stCondLst>
                                            <p:cond delay="0"/>
                                          </p:stCondLst>
                                        </p:cTn>
                                        <p:tgtEl>
                                          <p:spTgt spid="55"/>
                                        </p:tgtEl>
                                        <p:attrNameLst>
                                          <p:attrName>style.visibility</p:attrName>
                                        </p:attrNameLst>
                                      </p:cBhvr>
                                      <p:to>
                                        <p:strVal val="visible"/>
                                      </p:to>
                                    </p:set>
                                    <p:animEffect transition="in" filter="wipe(up)">
                                      <p:cBhvr>
                                        <p:cTn id="67" dur="500"/>
                                        <p:tgtEl>
                                          <p:spTgt spid="55"/>
                                        </p:tgtEl>
                                      </p:cBhvr>
                                    </p:animEffect>
                                  </p:childTnLst>
                                </p:cTn>
                              </p:par>
                            </p:childTnLst>
                          </p:cTn>
                        </p:par>
                        <p:par>
                          <p:cTn id="68" fill="hold">
                            <p:stCondLst>
                              <p:cond delay="26050"/>
                            </p:stCondLst>
                            <p:childTnLst>
                              <p:par>
                                <p:cTn id="69" presetID="22" presetClass="entr" presetSubtype="1" fill="hold" nodeType="afterEffect">
                                  <p:stCondLst>
                                    <p:cond delay="500"/>
                                  </p:stCondLst>
                                  <p:childTnLst>
                                    <p:set>
                                      <p:cBhvr>
                                        <p:cTn id="70" dur="1" fill="hold">
                                          <p:stCondLst>
                                            <p:cond delay="0"/>
                                          </p:stCondLst>
                                        </p:cTn>
                                        <p:tgtEl>
                                          <p:spTgt spid="82"/>
                                        </p:tgtEl>
                                        <p:attrNameLst>
                                          <p:attrName>style.visibility</p:attrName>
                                        </p:attrNameLst>
                                      </p:cBhvr>
                                      <p:to>
                                        <p:strVal val="visible"/>
                                      </p:to>
                                    </p:set>
                                    <p:animEffect transition="in" filter="wipe(up)">
                                      <p:cBhvr>
                                        <p:cTn id="71" dur="500"/>
                                        <p:tgtEl>
                                          <p:spTgt spid="82"/>
                                        </p:tgtEl>
                                      </p:cBhvr>
                                    </p:animEffect>
                                  </p:childTnLst>
                                </p:cTn>
                              </p:par>
                            </p:childTnLst>
                          </p:cTn>
                        </p:par>
                        <p:par>
                          <p:cTn id="72" fill="hold">
                            <p:stCondLst>
                              <p:cond delay="27050"/>
                            </p:stCondLst>
                            <p:childTnLst>
                              <p:par>
                                <p:cTn id="73" presetID="22" presetClass="entr" presetSubtype="8" fill="hold" grpId="0" nodeType="afterEffect">
                                  <p:stCondLst>
                                    <p:cond delay="500"/>
                                  </p:stCondLst>
                                  <p:childTnLst>
                                    <p:set>
                                      <p:cBhvr>
                                        <p:cTn id="74" dur="1" fill="hold">
                                          <p:stCondLst>
                                            <p:cond delay="0"/>
                                          </p:stCondLst>
                                        </p:cTn>
                                        <p:tgtEl>
                                          <p:spTgt spid="14"/>
                                        </p:tgtEl>
                                        <p:attrNameLst>
                                          <p:attrName>style.visibility</p:attrName>
                                        </p:attrNameLst>
                                      </p:cBhvr>
                                      <p:to>
                                        <p:strVal val="visible"/>
                                      </p:to>
                                    </p:set>
                                    <p:animEffect transition="in" filter="wipe(left)">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137"/>
                                        </p:tgtEl>
                                        <p:attrNameLst>
                                          <p:attrName>style.visibility</p:attrName>
                                        </p:attrNameLst>
                                      </p:cBhvr>
                                      <p:to>
                                        <p:strVal val="visible"/>
                                      </p:to>
                                    </p:set>
                                    <p:animEffect transition="in" filter="fade">
                                      <p:cBhvr>
                                        <p:cTn id="80" dur="500"/>
                                        <p:tgtEl>
                                          <p:spTgt spid="13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138"/>
                                        </p:tgtEl>
                                        <p:attrNameLst>
                                          <p:attrName>style.visibility</p:attrName>
                                        </p:attrNameLst>
                                      </p:cBhvr>
                                      <p:to>
                                        <p:strVal val="visible"/>
                                      </p:to>
                                    </p:set>
                                    <p:animEffect transition="in" filter="fade">
                                      <p:cBhvr>
                                        <p:cTn id="85" dur="500"/>
                                        <p:tgtEl>
                                          <p:spTgt spid="13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39"/>
                                        </p:tgtEl>
                                        <p:attrNameLst>
                                          <p:attrName>style.visibility</p:attrName>
                                        </p:attrNameLst>
                                      </p:cBhvr>
                                      <p:to>
                                        <p:strVal val="visible"/>
                                      </p:to>
                                    </p:set>
                                    <p:animEffect transition="in" filter="fade">
                                      <p:cBhvr>
                                        <p:cTn id="95" dur="500"/>
                                        <p:tgtEl>
                                          <p:spTgt spid="3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iterate type="wd">
                                    <p:tmPct val="10000"/>
                                  </p:iterate>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iterate type="wd">
                                    <p:tmPct val="10000"/>
                                  </p:iterate>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iterate type="wd">
                                    <p:tmPct val="10000"/>
                                  </p:iterate>
                                  <p:childTnLst>
                                    <p:set>
                                      <p:cBhvr>
                                        <p:cTn id="109" dur="1" fill="hold">
                                          <p:stCondLst>
                                            <p:cond delay="0"/>
                                          </p:stCondLst>
                                        </p:cTn>
                                        <p:tgtEl>
                                          <p:spTgt spid="41"/>
                                        </p:tgtEl>
                                        <p:attrNameLst>
                                          <p:attrName>style.visibility</p:attrName>
                                        </p:attrNameLst>
                                      </p:cBhvr>
                                      <p:to>
                                        <p:strVal val="visible"/>
                                      </p:to>
                                    </p:set>
                                    <p:animEffect transition="in" filter="fade">
                                      <p:cBhvr>
                                        <p:cTn id="110" dur="500"/>
                                        <p:tgtEl>
                                          <p:spTgt spid="41"/>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iterate type="wd">
                                    <p:tmPct val="10000"/>
                                  </p:iterate>
                                  <p:childTnLst>
                                    <p:set>
                                      <p:cBhvr>
                                        <p:cTn id="114" dur="1" fill="hold">
                                          <p:stCondLst>
                                            <p:cond delay="0"/>
                                          </p:stCondLst>
                                        </p:cTn>
                                        <p:tgtEl>
                                          <p:spTgt spid="40"/>
                                        </p:tgtEl>
                                        <p:attrNameLst>
                                          <p:attrName>style.visibility</p:attrName>
                                        </p:attrNameLst>
                                      </p:cBhvr>
                                      <p:to>
                                        <p:strVal val="visible"/>
                                      </p:to>
                                    </p:set>
                                    <p:animEffect transition="in" filter="fade">
                                      <p:cBhvr>
                                        <p:cTn id="1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73" grpId="0" animBg="1"/>
      <p:bldP spid="64" grpId="0" animBg="1"/>
      <p:bldP spid="83" grpId="0" animBg="1"/>
      <p:bldP spid="85" grpId="0" animBg="1"/>
      <p:bldP spid="59" grpId="0" animBg="1"/>
      <p:bldP spid="65" grpId="0" animBg="1"/>
      <p:bldP spid="14" grpId="0" animBg="1"/>
      <p:bldP spid="66" grpId="0" animBg="1"/>
      <p:bldP spid="98" grpId="0" animBg="1"/>
      <p:bldP spid="137" grpId="0" animBg="1"/>
      <p:bldP spid="138" grpId="0" animBg="1"/>
      <p:bldP spid="37" grpId="0" animBg="1"/>
      <p:bldP spid="38" grpId="0" animBg="1"/>
      <p:bldP spid="39" grpId="0" animBg="1"/>
      <p:bldP spid="41" grpId="0" animBg="1"/>
      <p:bldP spid="42"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1043608" y="1196752"/>
            <a:ext cx="6439916" cy="2958550"/>
            <a:chOff x="1084411" y="1196752"/>
            <a:chExt cx="6439916" cy="2958550"/>
          </a:xfrm>
        </p:grpSpPr>
        <p:cxnSp>
          <p:nvCxnSpPr>
            <p:cNvPr id="25" name="Connecteur droit 2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Forme libre 26"/>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8" name="Groupe 27"/>
            <p:cNvGrpSpPr/>
            <p:nvPr/>
          </p:nvGrpSpPr>
          <p:grpSpPr>
            <a:xfrm>
              <a:off x="1084411" y="1196752"/>
              <a:ext cx="6439916" cy="2958550"/>
              <a:chOff x="1084411" y="1196752"/>
              <a:chExt cx="6439916" cy="2958550"/>
            </a:xfrm>
          </p:grpSpPr>
          <p:sp>
            <p:nvSpPr>
              <p:cNvPr id="29"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0" name="Rectangle 29"/>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2" name="Rectangle 31"/>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3" name="Rectangle 32"/>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4" name="Rectangle 33"/>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llipse 34"/>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Rectangle 38"/>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useBgFill="1">
        <p:nvSpPr>
          <p:cNvPr id="6" name="Rectangle 5"/>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9"/>
            <a:ext cx="9108504" cy="432048"/>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4227310"/>
            <a:ext cx="9108504" cy="785866"/>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On commence par le groupement le plus simple, le plus petit , un peu comme une parenthèse dans un calcul.</a:t>
            </a:r>
            <a:endParaRPr lang="fr-FR" sz="1900" dirty="0">
              <a:effectLst/>
            </a:endParaRPr>
          </a:p>
        </p:txBody>
      </p:sp>
      <p:sp>
        <p:nvSpPr>
          <p:cNvPr id="38" name="Espace réservé du contenu 2"/>
          <p:cNvSpPr txBox="1">
            <a:spLocks/>
          </p:cNvSpPr>
          <p:nvPr/>
        </p:nvSpPr>
        <p:spPr>
          <a:xfrm>
            <a:off x="349200" y="5661248"/>
            <a:ext cx="8496944" cy="1008112"/>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effectLst/>
              </a:rPr>
              <a:t>R</a:t>
            </a:r>
            <a:r>
              <a:rPr lang="fr-FR" sz="1900" baseline="-25000" dirty="0" smtClean="0">
                <a:effectLst/>
              </a:rPr>
              <a:t>équi1</a:t>
            </a:r>
            <a:r>
              <a:rPr lang="fr-FR" sz="1900" dirty="0" smtClean="0">
                <a:effectLst/>
              </a:rPr>
              <a:t>= 25+5 = 30 </a:t>
            </a:r>
            <a:r>
              <a:rPr lang="fr-FR" sz="2000" dirty="0" smtClean="0">
                <a:sym typeface="Symbol"/>
              </a:rPr>
              <a:t></a:t>
            </a:r>
          </a:p>
          <a:p>
            <a:pPr marL="0" indent="0" algn="ctr">
              <a:buNone/>
            </a:pPr>
            <a:r>
              <a:rPr lang="fr-FR" sz="2000" dirty="0" smtClean="0">
                <a:sym typeface="Symbol"/>
              </a:rPr>
              <a:t>On peut donc faire un schéma équivalent en remplaçant au même endroit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36896" y="1196752"/>
            <a:ext cx="7351528" cy="2958550"/>
            <a:chOff x="1084411" y="1196752"/>
            <a:chExt cx="7351528"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1589831"/>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5400000" flipV="1">
              <a:off x="7692102" y="270468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6874369" y="1378586"/>
            <a:ext cx="2090119" cy="2904211"/>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43420" y="4875382"/>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Tree>
    <p:extLst>
      <p:ext uri="{BB962C8B-B14F-4D97-AF65-F5344CB8AC3E}">
        <p14:creationId xmlns:p14="http://schemas.microsoft.com/office/powerpoint/2010/main" val="1900648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5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35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37"/>
                                        </p:tgtEl>
                                        <p:attrNameLst>
                                          <p:attrName>style.visibility</p:attrName>
                                        </p:attrNameLst>
                                      </p:cBhvr>
                                      <p:to>
                                        <p:strVal val="visible"/>
                                      </p:to>
                                    </p:set>
                                    <p:animEffect transition="in" filter="fade">
                                      <p:cBhvr>
                                        <p:cTn id="19" dur="500"/>
                                        <p:tgtEl>
                                          <p:spTgt spid="137"/>
                                        </p:tgtEl>
                                      </p:cBhvr>
                                    </p:animEffect>
                                  </p:childTnLst>
                                </p:cTn>
                              </p:par>
                            </p:childTnLst>
                          </p:cTn>
                        </p:par>
                        <p:par>
                          <p:cTn id="20" fill="hold">
                            <p:stCondLst>
                              <p:cond delay="5550"/>
                            </p:stCondLst>
                            <p:childTnLst>
                              <p:par>
                                <p:cTn id="21" presetID="31" presetClass="entr" presetSubtype="0" fill="hold" grpId="0" nodeType="afterEffect">
                                  <p:stCondLst>
                                    <p:cond delay="500"/>
                                  </p:stCondLst>
                                  <p:iterate type="wd">
                                    <p:tmPct val="5000"/>
                                  </p:iterate>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500"/>
                                  </p:stCondLst>
                                  <p:iterate type="wd">
                                    <p:tmPct val="10000"/>
                                  </p:iterate>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500"/>
                                  </p:stCondLst>
                                  <p:iterate type="wd">
                                    <p:tmPct val="10000"/>
                                  </p:iterate>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 presetClass="exit" presetSubtype="0" fill="hold" nodeType="withEffect">
                                  <p:stCondLst>
                                    <p:cond delay="0"/>
                                  </p:stCondLst>
                                  <p:iterate type="wd">
                                    <p:tmAbs val="0"/>
                                  </p:iterate>
                                  <p:childTnLst>
                                    <p:set>
                                      <p:cBhvr>
                                        <p:cTn id="4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uiExpand="1" build="p" animBg="1"/>
      <p:bldP spid="137" grpId="0" animBg="1"/>
      <p:bldP spid="38" grpId="0" animBg="1"/>
      <p:bldP spid="4" grpId="0" animBg="1"/>
      <p:bldP spid="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084411" y="1196752"/>
            <a:ext cx="4036289" cy="2958550"/>
            <a:chOff x="1084411" y="1196752"/>
            <a:chExt cx="4036289" cy="2958550"/>
          </a:xfrm>
        </p:grpSpPr>
        <p:sp>
          <p:nvSpPr>
            <p:cNvPr id="26"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7" name="Rectangle 26"/>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11,6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8" name="Rectangle 27"/>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Ellipse 28"/>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24" name="Rectangle 23"/>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49200" y="5733256"/>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a:t>
            </a:r>
            <a:r>
              <a:rPr lang="fr-FR" sz="2000" baseline="-25000" dirty="0" err="1" smtClean="0">
                <a:sym typeface="Symbol"/>
              </a:rPr>
              <a:t>équi</a:t>
            </a:r>
            <a:r>
              <a:rPr lang="fr-FR" sz="2000" dirty="0" smtClean="0">
                <a:sym typeface="Symbol"/>
              </a:rPr>
              <a:t> = </a:t>
            </a:r>
            <a:r>
              <a:rPr lang="fr-FR" sz="2000" dirty="0" smtClean="0">
                <a:sym typeface="Symbol"/>
              </a:rPr>
              <a:t>4,29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au même endroit quatre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7" name="Groupe 6"/>
          <p:cNvGrpSpPr/>
          <p:nvPr/>
        </p:nvGrpSpPr>
        <p:grpSpPr>
          <a:xfrm>
            <a:off x="1084411" y="1196752"/>
            <a:ext cx="6439916" cy="2958550"/>
            <a:chOff x="1084411" y="1196752"/>
            <a:chExt cx="6439916" cy="2958550"/>
          </a:xfrm>
        </p:grpSpPr>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orme libre 13"/>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1084411" y="1196752"/>
              <a:ext cx="6439916" cy="2958550"/>
              <a:chOff x="1084411" y="1196752"/>
              <a:chExt cx="6439916"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p:nvSpPr>
          <p:cNvPr id="4" name="Ellipse 3"/>
          <p:cNvSpPr/>
          <p:nvPr/>
        </p:nvSpPr>
        <p:spPr>
          <a:xfrm>
            <a:off x="4139952" y="1338044"/>
            <a:ext cx="4131297"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quatre résistances sont en parallèle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204864"/>
            <a:ext cx="3976155" cy="1211491"/>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Ensuite on effectue le regroupement le plus proche toujours de la même manière.</a:t>
            </a:r>
            <a:endParaRPr lang="fr-FR" sz="1900" dirty="0">
              <a:effectLst/>
            </a:endParaRPr>
          </a:p>
        </p:txBody>
      </p:sp>
      <mc:AlternateContent xmlns:mc="http://schemas.openxmlformats.org/markup-compatibility/2006" xmlns:a14="http://schemas.microsoft.com/office/drawing/2010/main">
        <mc:Choice Requires="a14">
          <p:sp>
            <p:nvSpPr>
              <p:cNvPr id="5" name="ZoneTexte 4"/>
              <p:cNvSpPr txBox="1"/>
              <p:nvPr/>
            </p:nvSpPr>
            <p:spPr>
              <a:xfrm>
                <a:off x="2150948" y="4958639"/>
                <a:ext cx="4328323" cy="767774"/>
              </a:xfrm>
              <a:prstGeom prst="rect">
                <a:avLst/>
              </a:prstGeom>
              <a:solidFill>
                <a:srgbClr val="03FB0F"/>
              </a:solidFill>
              <a:scene3d>
                <a:camera prst="orthographicFront"/>
                <a:lightRig rig="threePt" dir="t"/>
              </a:scene3d>
              <a:sp3d>
                <a:bevelT/>
              </a:sp3d>
            </p:spPr>
            <p:txBody>
              <a:bodyPr wrap="square" rtlCol="0">
                <a:spAutoFit/>
              </a:bodyPr>
              <a:lstStyle/>
              <a:p>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0" smtClean="0">
                            <a:latin typeface="Cambria Math"/>
                          </a:rPr>
                          <m:t>𝐑</m:t>
                        </m:r>
                        <m:r>
                          <a:rPr lang="fr-FR" sz="2800" b="1" i="0" baseline="-25000" smtClean="0">
                            <a:latin typeface="Cambria Math"/>
                          </a:rPr>
                          <m:t>𝐞𝐪𝐮𝐢</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 </a:t>
                </a:r>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1" smtClean="0">
                            <a:latin typeface="Cambria Math"/>
                          </a:rPr>
                          <m:t>𝟏𝟓</m:t>
                        </m:r>
                      </m:den>
                    </m:f>
                    <m:r>
                      <a:rPr lang="fr-FR" sz="2800" b="1" i="1" smtClean="0">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𝟐𝟎</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𝟏𝟐</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𝟑𝟎</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a:t>
                </a:r>
                <a:endParaRPr lang="fr-FR" sz="2800" b="1" dirty="0">
                  <a:latin typeface="Verdana" panose="020B0604030504040204" pitchFamily="34" charset="0"/>
                  <a:ea typeface="Verdana" panose="020B0604030504040204" pitchFamily="34" charset="0"/>
                  <a:cs typeface="Verdana" panose="020B060403050404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2150948" y="4958639"/>
                <a:ext cx="4328323" cy="767774"/>
              </a:xfrm>
              <a:prstGeom prst="rect">
                <a:avLst/>
              </a:prstGeom>
              <a:blipFill rotWithShape="1">
                <a:blip r:embed="rId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60763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par>
                          <p:cTn id="8" fill="hold">
                            <p:stCondLst>
                              <p:cond delay="1650"/>
                            </p:stCondLst>
                            <p:childTnLst>
                              <p:par>
                                <p:cTn id="9" presetID="31"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par>
                          <p:cTn id="15" fill="hold">
                            <p:stCondLst>
                              <p:cond delay="3150"/>
                            </p:stCondLst>
                            <p:childTnLst>
                              <p:par>
                                <p:cTn id="16" presetID="10" presetClass="entr" presetSubtype="0" fill="hold" grpId="0" nodeType="afterEffect">
                                  <p:stCondLst>
                                    <p:cond delay="500"/>
                                  </p:stCondLst>
                                  <p:iterate type="wd">
                                    <p:tmPct val="10000"/>
                                  </p:iterate>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24"/>
                                        </p:tgtEl>
                                      </p:cBhvr>
                                    </p:animEffect>
                                    <p:set>
                                      <p:cBhvr>
                                        <p:cTn id="33" dur="1" fill="hold">
                                          <p:stCondLst>
                                            <p:cond delay="499"/>
                                          </p:stCondLst>
                                        </p:cTn>
                                        <p:tgtEl>
                                          <p:spTgt spid="24"/>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8" grpId="0" animBg="1"/>
      <p:bldP spid="4" grpId="0" animBg="1"/>
      <p:bldP spid="48" grpId="0" animBg="1"/>
      <p:bldP spid="137"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t>Montage parallèle, série…</a:t>
            </a:r>
            <a:endParaRPr lang="fr-FR" dirty="0"/>
          </a:p>
        </p:txBody>
      </p:sp>
      <p:sp>
        <p:nvSpPr>
          <p:cNvPr id="3" name="Espace réservé du contenu 2"/>
          <p:cNvSpPr>
            <a:spLocks noGrp="1"/>
          </p:cNvSpPr>
          <p:nvPr>
            <p:ph idx="1"/>
          </p:nvPr>
        </p:nvSpPr>
        <p:spPr>
          <a:xfrm>
            <a:off x="539552" y="1412776"/>
            <a:ext cx="8064896" cy="1656184"/>
          </a:xfrm>
          <a:solidFill>
            <a:schemeClr val="bg2">
              <a:lumMod val="50000"/>
              <a:alpha val="0"/>
            </a:schemeClr>
          </a:solidFill>
        </p:spPr>
        <p:txBody>
          <a:bodyPr>
            <a:noAutofit/>
          </a:bodyPr>
          <a:lstStyle/>
          <a:p>
            <a:pPr marL="0" indent="0" algn="ctr">
              <a:buNone/>
            </a:pPr>
            <a:r>
              <a:rPr lang="fr-FR" sz="1900" dirty="0" smtClean="0"/>
              <a:t>Les récepteurs, les générateurs peuvent êtres raccordés « montés » en parallèle ou en série.</a:t>
            </a:r>
          </a:p>
          <a:p>
            <a:pPr marL="0" indent="0" algn="ctr">
              <a:buNone/>
            </a:pPr>
            <a:r>
              <a:rPr lang="fr-FR" sz="1900" dirty="0" smtClean="0"/>
              <a:t>En parallèle, la tension à leurs bornes est identique, </a:t>
            </a:r>
            <a:br>
              <a:rPr lang="fr-FR" sz="1900" dirty="0" smtClean="0"/>
            </a:br>
            <a:r>
              <a:rPr lang="fr-FR" sz="1900" dirty="0" smtClean="0"/>
              <a:t>le courant est partagé.</a:t>
            </a:r>
          </a:p>
          <a:p>
            <a:pPr marL="0" indent="0" algn="ctr">
              <a:buNone/>
            </a:pPr>
            <a:r>
              <a:rPr lang="fr-FR" sz="1900" dirty="0" smtClean="0"/>
              <a:t>En série, le courant est identique, la tension est partagée.</a:t>
            </a:r>
          </a:p>
        </p:txBody>
      </p:sp>
      <p:sp>
        <p:nvSpPr>
          <p:cNvPr id="73" name="Rectangle 72"/>
          <p:cNvSpPr/>
          <p:nvPr/>
        </p:nvSpPr>
        <p:spPr>
          <a:xfrm rot="5400000" flipV="1">
            <a:off x="3314346" y="3049058"/>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428416" y="467618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401184" y="39518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401184" y="52662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423639" y="387714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2890267" y="382916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91594" y="415680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560779" y="3641597"/>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403224" y="40220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505072" y="4472457"/>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112492" y="451545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241623" y="3826262"/>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3814626" y="464041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5" name="Groupe 4"/>
          <p:cNvGrpSpPr/>
          <p:nvPr/>
        </p:nvGrpSpPr>
        <p:grpSpPr>
          <a:xfrm>
            <a:off x="2485942" y="5203138"/>
            <a:ext cx="939532" cy="216024"/>
            <a:chOff x="2485942" y="5203138"/>
            <a:chExt cx="939532" cy="216024"/>
          </a:xfrm>
        </p:grpSpPr>
        <p:sp useBgFill="1">
          <p:nvSpPr>
            <p:cNvPr id="75" name="Rectangle 74"/>
            <p:cNvSpPr/>
            <p:nvPr/>
          </p:nvSpPr>
          <p:spPr>
            <a:xfrm rot="5400000" flipV="1">
              <a:off x="2865093" y="5168193"/>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2955708" y="473337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2955708" y="5184279"/>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rot="5400000" flipV="1">
            <a:off x="2408560" y="491726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510408" y="536978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423640" y="486467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91592" y="507826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211594" y="468913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4895670"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625547"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415958" y="37717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093806" y="36471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629740" y="3766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307588" y="364159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141908" y="379156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5819756" y="366700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415958" y="55777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093806" y="54532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629740" y="5572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307588" y="54476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141908" y="559763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5819756" y="547307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2887014" y="57613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557526" y="5573738"/>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e 3"/>
          <p:cNvGrpSpPr/>
          <p:nvPr/>
        </p:nvGrpSpPr>
        <p:grpSpPr>
          <a:xfrm>
            <a:off x="2480606" y="4307925"/>
            <a:ext cx="939532" cy="216024"/>
            <a:chOff x="2480606" y="4307925"/>
            <a:chExt cx="939532" cy="216024"/>
          </a:xfrm>
        </p:grpSpPr>
        <p:sp useBgFill="1">
          <p:nvSpPr>
            <p:cNvPr id="74" name="Rectangle 73"/>
            <p:cNvSpPr/>
            <p:nvPr/>
          </p:nvSpPr>
          <p:spPr>
            <a:xfrm rot="5400000" flipV="1">
              <a:off x="2859758" y="4272980"/>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2950372" y="3838159"/>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2950372" y="4289066"/>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Espace réservé du contenu 2"/>
          <p:cNvSpPr txBox="1">
            <a:spLocks/>
          </p:cNvSpPr>
          <p:nvPr/>
        </p:nvSpPr>
        <p:spPr>
          <a:xfrm>
            <a:off x="95625" y="4194158"/>
            <a:ext cx="1884087" cy="1227312"/>
          </a:xfrm>
          <a:prstGeom prst="rect">
            <a:avLst/>
          </a:prstGeom>
          <a:solidFill>
            <a:schemeClr val="bg2">
              <a:lumMod val="50000"/>
              <a:alpha val="0"/>
            </a:schemeClr>
          </a:solidFill>
          <a:ln>
            <a:noFill/>
          </a:ln>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générateurs en série</a:t>
            </a:r>
          </a:p>
        </p:txBody>
      </p:sp>
      <p:sp>
        <p:nvSpPr>
          <p:cNvPr id="109" name="Espace réservé du contenu 2"/>
          <p:cNvSpPr txBox="1">
            <a:spLocks/>
          </p:cNvSpPr>
          <p:nvPr/>
        </p:nvSpPr>
        <p:spPr>
          <a:xfrm>
            <a:off x="6660232" y="3989387"/>
            <a:ext cx="2316135"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Tree>
    <p:extLst>
      <p:ext uri="{BB962C8B-B14F-4D97-AF65-F5344CB8AC3E}">
        <p14:creationId xmlns:p14="http://schemas.microsoft.com/office/powerpoint/2010/main" val="1466498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4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2750"/>
                            </p:stCondLst>
                            <p:childTnLst>
                              <p:par>
                                <p:cTn id="17" presetID="10" presetClass="entr" presetSubtype="0" fill="hold" grpId="0" nodeType="afterEffect">
                                  <p:stCondLst>
                                    <p:cond delay="2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4250"/>
                            </p:stCondLst>
                            <p:childTnLst>
                              <p:par>
                                <p:cTn id="21" presetID="10" presetClass="entr" presetSubtype="0" fill="hold" grpId="0" nodeType="afterEffect">
                                  <p:stCondLst>
                                    <p:cond delay="250"/>
                                  </p:stCondLst>
                                  <p:iterate type="wd">
                                    <p:tmPct val="10000"/>
                                  </p:iterate>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par>
                          <p:cTn id="24" fill="hold">
                            <p:stCondLst>
                              <p:cond delay="5600"/>
                            </p:stCondLst>
                            <p:childTnLst>
                              <p:par>
                                <p:cTn id="25" presetID="10" presetClass="entr" presetSubtype="0" fill="hold" nodeType="afterEffect">
                                  <p:stCondLst>
                                    <p:cond delay="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6600"/>
                            </p:stCondLst>
                            <p:childTnLst>
                              <p:par>
                                <p:cTn id="29" presetID="22" presetClass="entr" presetSubtype="4"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down)">
                                      <p:cBhvr>
                                        <p:cTn id="31" dur="500"/>
                                        <p:tgtEl>
                                          <p:spTgt spid="70"/>
                                        </p:tgtEl>
                                      </p:cBhvr>
                                    </p:animEffect>
                                  </p:childTnLst>
                                </p:cTn>
                              </p:par>
                            </p:childTnLst>
                          </p:cTn>
                        </p:par>
                        <p:par>
                          <p:cTn id="32" fill="hold">
                            <p:stCondLst>
                              <p:cond delay="7100"/>
                            </p:stCondLst>
                            <p:childTnLst>
                              <p:par>
                                <p:cTn id="33" presetID="10" presetClass="entr" presetSubtype="0" fill="hold" grpId="0" nodeType="afterEffect">
                                  <p:stCondLst>
                                    <p:cond delay="50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par>
                          <p:cTn id="36" fill="hold">
                            <p:stCondLst>
                              <p:cond delay="8100"/>
                            </p:stCondLst>
                            <p:childTnLst>
                              <p:par>
                                <p:cTn id="37" presetID="10" presetClass="entr" presetSubtype="0" fill="hold" grpId="0" nodeType="afterEffect">
                                  <p:stCondLst>
                                    <p:cond delay="50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par>
                          <p:cTn id="40" fill="hold">
                            <p:stCondLst>
                              <p:cond delay="9100"/>
                            </p:stCondLst>
                            <p:childTnLst>
                              <p:par>
                                <p:cTn id="41" presetID="10" presetClass="entr" presetSubtype="0" fill="hold" nodeType="afterEffect">
                                  <p:stCondLst>
                                    <p:cond delay="50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10100"/>
                            </p:stCondLst>
                            <p:childTnLst>
                              <p:par>
                                <p:cTn id="45" presetID="22" presetClass="entr" presetSubtype="4" fill="hold" nodeType="after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wipe(down)">
                                      <p:cBhvr>
                                        <p:cTn id="47" dur="500"/>
                                        <p:tgtEl>
                                          <p:spTgt spid="69"/>
                                        </p:tgtEl>
                                      </p:cBhvr>
                                    </p:animEffect>
                                  </p:childTnLst>
                                </p:cTn>
                              </p:par>
                            </p:childTnLst>
                          </p:cTn>
                        </p:par>
                        <p:par>
                          <p:cTn id="48" fill="hold">
                            <p:stCondLst>
                              <p:cond delay="10600"/>
                            </p:stCondLst>
                            <p:childTnLst>
                              <p:par>
                                <p:cTn id="49" presetID="10" presetClass="entr" presetSubtype="0" fill="hold" grpId="0" nodeType="afterEffect">
                                  <p:stCondLst>
                                    <p:cond delay="50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par>
                          <p:cTn id="52" fill="hold">
                            <p:stCondLst>
                              <p:cond delay="11600"/>
                            </p:stCondLst>
                            <p:childTnLst>
                              <p:par>
                                <p:cTn id="53" presetID="10" presetClass="entr" presetSubtype="0" fill="hold" grpId="0" nodeType="afterEffect">
                                  <p:stCondLst>
                                    <p:cond delay="50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12600"/>
                            </p:stCondLst>
                            <p:childTnLst>
                              <p:par>
                                <p:cTn id="57" presetID="10" presetClass="entr" presetSubtype="0" fill="hold" grpId="0" nodeType="afterEffect">
                                  <p:stCondLst>
                                    <p:cond delay="50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cTn>
                              </p:par>
                            </p:childTnLst>
                          </p:cTn>
                        </p:par>
                        <p:par>
                          <p:cTn id="60" fill="hold">
                            <p:stCondLst>
                              <p:cond delay="13600"/>
                            </p:stCondLst>
                            <p:childTnLst>
                              <p:par>
                                <p:cTn id="61" presetID="10" presetClass="entr" presetSubtype="0" fill="hold" grpId="0" nodeType="afterEffect">
                                  <p:stCondLst>
                                    <p:cond delay="500"/>
                                  </p:stCondLst>
                                  <p:childTnLst>
                                    <p:set>
                                      <p:cBhvr>
                                        <p:cTn id="62" dur="1" fill="hold">
                                          <p:stCondLst>
                                            <p:cond delay="0"/>
                                          </p:stCondLst>
                                        </p:cTn>
                                        <p:tgtEl>
                                          <p:spTgt spid="83"/>
                                        </p:tgtEl>
                                        <p:attrNameLst>
                                          <p:attrName>style.visibility</p:attrName>
                                        </p:attrNameLst>
                                      </p:cBhvr>
                                      <p:to>
                                        <p:strVal val="visible"/>
                                      </p:to>
                                    </p:set>
                                    <p:animEffect transition="in" filter="fade">
                                      <p:cBhvr>
                                        <p:cTn id="63" dur="500"/>
                                        <p:tgtEl>
                                          <p:spTgt spid="83"/>
                                        </p:tgtEl>
                                      </p:cBhvr>
                                    </p:animEffect>
                                  </p:childTnLst>
                                </p:cTn>
                              </p:par>
                            </p:childTnLst>
                          </p:cTn>
                        </p:par>
                        <p:par>
                          <p:cTn id="64" fill="hold">
                            <p:stCondLst>
                              <p:cond delay="14600"/>
                            </p:stCondLst>
                            <p:childTnLst>
                              <p:par>
                                <p:cTn id="65" presetID="10" presetClass="entr" presetSubtype="0" fill="hold" grpId="0" nodeType="afterEffect">
                                  <p:stCondLst>
                                    <p:cond delay="500"/>
                                  </p:stCondLst>
                                  <p:childTnLst>
                                    <p:set>
                                      <p:cBhvr>
                                        <p:cTn id="66" dur="1" fill="hold">
                                          <p:stCondLst>
                                            <p:cond delay="0"/>
                                          </p:stCondLst>
                                        </p:cTn>
                                        <p:tgtEl>
                                          <p:spTgt spid="85"/>
                                        </p:tgtEl>
                                        <p:attrNameLst>
                                          <p:attrName>style.visibility</p:attrName>
                                        </p:attrNameLst>
                                      </p:cBhvr>
                                      <p:to>
                                        <p:strVal val="visible"/>
                                      </p:to>
                                    </p:set>
                                    <p:animEffect transition="in" filter="fade">
                                      <p:cBhvr>
                                        <p:cTn id="67" dur="500"/>
                                        <p:tgtEl>
                                          <p:spTgt spid="85"/>
                                        </p:tgtEl>
                                      </p:cBhvr>
                                    </p:animEffect>
                                  </p:childTnLst>
                                </p:cTn>
                              </p:par>
                            </p:childTnLst>
                          </p:cTn>
                        </p:par>
                        <p:par>
                          <p:cTn id="68" fill="hold">
                            <p:stCondLst>
                              <p:cond delay="15600"/>
                            </p:stCondLst>
                            <p:childTnLst>
                              <p:par>
                                <p:cTn id="69" presetID="21" presetClass="entr" presetSubtype="1" fill="hold" grpId="0" nodeType="afterEffect">
                                  <p:stCondLst>
                                    <p:cond delay="500"/>
                                  </p:stCondLst>
                                  <p:childTnLst>
                                    <p:set>
                                      <p:cBhvr>
                                        <p:cTn id="70" dur="1" fill="hold">
                                          <p:stCondLst>
                                            <p:cond delay="0"/>
                                          </p:stCondLst>
                                        </p:cTn>
                                        <p:tgtEl>
                                          <p:spTgt spid="73"/>
                                        </p:tgtEl>
                                        <p:attrNameLst>
                                          <p:attrName>style.visibility</p:attrName>
                                        </p:attrNameLst>
                                      </p:cBhvr>
                                      <p:to>
                                        <p:strVal val="visible"/>
                                      </p:to>
                                    </p:set>
                                    <p:animEffect transition="in" filter="wheel(1)">
                                      <p:cBhvr>
                                        <p:cTn id="71" dur="2000"/>
                                        <p:tgtEl>
                                          <p:spTgt spid="73"/>
                                        </p:tgtEl>
                                      </p:cBhvr>
                                    </p:animEffect>
                                  </p:childTnLst>
                                </p:cTn>
                              </p:par>
                            </p:childTnLst>
                          </p:cTn>
                        </p:par>
                        <p:par>
                          <p:cTn id="72" fill="hold">
                            <p:stCondLst>
                              <p:cond delay="18100"/>
                            </p:stCondLst>
                            <p:childTnLst>
                              <p:par>
                                <p:cTn id="73" presetID="22" presetClass="entr" presetSubtype="1" fill="hold" nodeType="after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wipe(up)">
                                      <p:cBhvr>
                                        <p:cTn id="75" dur="500"/>
                                        <p:tgtEl>
                                          <p:spTgt spid="55"/>
                                        </p:tgtEl>
                                      </p:cBhvr>
                                    </p:animEffect>
                                  </p:childTnLst>
                                </p:cTn>
                              </p:par>
                            </p:childTnLst>
                          </p:cTn>
                        </p:par>
                        <p:par>
                          <p:cTn id="76" fill="hold">
                            <p:stCondLst>
                              <p:cond delay="18600"/>
                            </p:stCondLst>
                            <p:childTnLst>
                              <p:par>
                                <p:cTn id="77" presetID="22" presetClass="entr" presetSubtype="1" fill="hold" nodeType="after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wipe(up)">
                                      <p:cBhvr>
                                        <p:cTn id="79" dur="500"/>
                                        <p:tgtEl>
                                          <p:spTgt spid="8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81"/>
                                        </p:tgtEl>
                                        <p:attrNameLst>
                                          <p:attrName>style.visibility</p:attrName>
                                        </p:attrNameLst>
                                      </p:cBhvr>
                                      <p:to>
                                        <p:strVal val="visible"/>
                                      </p:to>
                                    </p:set>
                                    <p:animEffect transition="in" filter="wipe(down)">
                                      <p:cBhvr>
                                        <p:cTn id="84" dur="500"/>
                                        <p:tgtEl>
                                          <p:spTgt spid="81"/>
                                        </p:tgtEl>
                                      </p:cBhvr>
                                    </p:animEffect>
                                  </p:childTnLst>
                                </p:cTn>
                              </p:par>
                            </p:childTnLst>
                          </p:cTn>
                        </p:par>
                        <p:par>
                          <p:cTn id="85" fill="hold">
                            <p:stCondLst>
                              <p:cond delay="500"/>
                            </p:stCondLst>
                            <p:childTnLst>
                              <p:par>
                                <p:cTn id="86" presetID="22" presetClass="entr" presetSubtype="4" fill="hold" nodeType="afterEffect">
                                  <p:stCondLst>
                                    <p:cond delay="0"/>
                                  </p:stCondLst>
                                  <p:childTnLst>
                                    <p:set>
                                      <p:cBhvr>
                                        <p:cTn id="87" dur="1" fill="hold">
                                          <p:stCondLst>
                                            <p:cond delay="0"/>
                                          </p:stCondLst>
                                        </p:cTn>
                                        <p:tgtEl>
                                          <p:spTgt spid="80"/>
                                        </p:tgtEl>
                                        <p:attrNameLst>
                                          <p:attrName>style.visibility</p:attrName>
                                        </p:attrNameLst>
                                      </p:cBhvr>
                                      <p:to>
                                        <p:strVal val="visible"/>
                                      </p:to>
                                    </p:set>
                                    <p:animEffect transition="in" filter="wipe(down)">
                                      <p:cBhvr>
                                        <p:cTn id="88" dur="500"/>
                                        <p:tgtEl>
                                          <p:spTgt spid="80"/>
                                        </p:tgtEl>
                                      </p:cBhvr>
                                    </p:animEffect>
                                  </p:childTnLst>
                                </p:cTn>
                              </p:par>
                            </p:childTnLst>
                          </p:cTn>
                        </p:par>
                        <p:par>
                          <p:cTn id="89" fill="hold">
                            <p:stCondLst>
                              <p:cond delay="1000"/>
                            </p:stCondLst>
                            <p:childTnLst>
                              <p:par>
                                <p:cTn id="90" presetID="22" presetClass="entr" presetSubtype="4" fill="hold" grpId="0" nodeType="after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wipe(down)">
                                      <p:cBhvr>
                                        <p:cTn id="92" dur="500"/>
                                        <p:tgtEl>
                                          <p:spTgt spid="60"/>
                                        </p:tgtEl>
                                      </p:cBhvr>
                                    </p:animEffect>
                                  </p:childTnLst>
                                </p:cTn>
                              </p:par>
                            </p:childTnLst>
                          </p:cTn>
                        </p:par>
                        <p:par>
                          <p:cTn id="93" fill="hold">
                            <p:stCondLst>
                              <p:cond delay="1500"/>
                            </p:stCondLst>
                            <p:childTnLst>
                              <p:par>
                                <p:cTn id="94" presetID="22" presetClass="entr" presetSubtype="4" fill="hold" nodeType="after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down)">
                                      <p:cBhvr>
                                        <p:cTn id="96" dur="500"/>
                                        <p:tgtEl>
                                          <p:spTgt spid="57"/>
                                        </p:tgtEl>
                                      </p:cBhvr>
                                    </p:animEffect>
                                  </p:childTnLst>
                                </p:cTn>
                              </p:par>
                            </p:childTnLst>
                          </p:cTn>
                        </p:par>
                        <p:par>
                          <p:cTn id="97" fill="hold">
                            <p:stCondLst>
                              <p:cond delay="2000"/>
                            </p:stCondLst>
                            <p:childTnLst>
                              <p:par>
                                <p:cTn id="98" presetID="22" presetClass="entr" presetSubtype="4" fill="hold" nodeType="after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wipe(down)">
                                      <p:cBhvr>
                                        <p:cTn id="100" dur="500"/>
                                        <p:tgtEl>
                                          <p:spTgt spid="58"/>
                                        </p:tgtEl>
                                      </p:cBhvr>
                                    </p:animEffect>
                                  </p:childTnLst>
                                </p:cTn>
                              </p:par>
                            </p:childTnLst>
                          </p:cTn>
                        </p:par>
                        <p:par>
                          <p:cTn id="101" fill="hold">
                            <p:stCondLst>
                              <p:cond delay="2500"/>
                            </p:stCondLst>
                            <p:childTnLst>
                              <p:par>
                                <p:cTn id="102" presetID="22" presetClass="entr" presetSubtype="4" fill="hold" grpId="0" nodeType="afterEffect">
                                  <p:stCondLst>
                                    <p:cond delay="0"/>
                                  </p:stCondLst>
                                  <p:childTnLst>
                                    <p:set>
                                      <p:cBhvr>
                                        <p:cTn id="103" dur="1" fill="hold">
                                          <p:stCondLst>
                                            <p:cond delay="0"/>
                                          </p:stCondLst>
                                        </p:cTn>
                                        <p:tgtEl>
                                          <p:spTgt spid="61"/>
                                        </p:tgtEl>
                                        <p:attrNameLst>
                                          <p:attrName>style.visibility</p:attrName>
                                        </p:attrNameLst>
                                      </p:cBhvr>
                                      <p:to>
                                        <p:strVal val="visible"/>
                                      </p:to>
                                    </p:set>
                                    <p:animEffect transition="in" filter="wipe(down)">
                                      <p:cBhvr>
                                        <p:cTn id="104" dur="500"/>
                                        <p:tgtEl>
                                          <p:spTgt spid="61"/>
                                        </p:tgtEl>
                                      </p:cBhvr>
                                    </p:animEffect>
                                  </p:childTnLst>
                                </p:cTn>
                              </p:par>
                            </p:childTnLst>
                          </p:cTn>
                        </p:par>
                        <p:par>
                          <p:cTn id="105" fill="hold">
                            <p:stCondLst>
                              <p:cond delay="3000"/>
                            </p:stCondLst>
                            <p:childTnLst>
                              <p:par>
                                <p:cTn id="106" presetID="22" presetClass="entr" presetSubtype="4" fill="hold" nodeType="afterEffect">
                                  <p:stCondLst>
                                    <p:cond delay="0"/>
                                  </p:stCondLst>
                                  <p:childTnLst>
                                    <p:set>
                                      <p:cBhvr>
                                        <p:cTn id="107" dur="1" fill="hold">
                                          <p:stCondLst>
                                            <p:cond delay="0"/>
                                          </p:stCondLst>
                                        </p:cTn>
                                        <p:tgtEl>
                                          <p:spTgt spid="106"/>
                                        </p:tgtEl>
                                        <p:attrNameLst>
                                          <p:attrName>style.visibility</p:attrName>
                                        </p:attrNameLst>
                                      </p:cBhvr>
                                      <p:to>
                                        <p:strVal val="visible"/>
                                      </p:to>
                                    </p:set>
                                    <p:animEffect transition="in" filter="wipe(down)">
                                      <p:cBhvr>
                                        <p:cTn id="108" dur="500"/>
                                        <p:tgtEl>
                                          <p:spTgt spid="106"/>
                                        </p:tgtEl>
                                      </p:cBhvr>
                                    </p:animEffect>
                                  </p:childTnLst>
                                </p:cTn>
                              </p:par>
                            </p:childTnLst>
                          </p:cTn>
                        </p:par>
                        <p:par>
                          <p:cTn id="109" fill="hold">
                            <p:stCondLst>
                              <p:cond delay="3500"/>
                            </p:stCondLst>
                            <p:childTnLst>
                              <p:par>
                                <p:cTn id="110" presetID="22" presetClass="entr" presetSubtype="4" fill="hold" grpId="0" nodeType="afterEffect">
                                  <p:stCondLst>
                                    <p:cond delay="0"/>
                                  </p:stCondLst>
                                  <p:childTnLst>
                                    <p:set>
                                      <p:cBhvr>
                                        <p:cTn id="111" dur="1" fill="hold">
                                          <p:stCondLst>
                                            <p:cond delay="0"/>
                                          </p:stCondLst>
                                        </p:cTn>
                                        <p:tgtEl>
                                          <p:spTgt spid="107"/>
                                        </p:tgtEl>
                                        <p:attrNameLst>
                                          <p:attrName>style.visibility</p:attrName>
                                        </p:attrNameLst>
                                      </p:cBhvr>
                                      <p:to>
                                        <p:strVal val="visible"/>
                                      </p:to>
                                    </p:set>
                                    <p:animEffect transition="in" filter="wipe(down)">
                                      <p:cBhvr>
                                        <p:cTn id="112" dur="500"/>
                                        <p:tgtEl>
                                          <p:spTgt spid="107"/>
                                        </p:tgtEl>
                                      </p:cBhvr>
                                    </p:animEffect>
                                  </p:childTnLst>
                                </p:cTn>
                              </p:par>
                            </p:childTnLst>
                          </p:cTn>
                        </p:par>
                        <p:par>
                          <p:cTn id="113" fill="hold">
                            <p:stCondLst>
                              <p:cond delay="4000"/>
                            </p:stCondLst>
                            <p:childTnLst>
                              <p:par>
                                <p:cTn id="114" presetID="22" presetClass="entr" presetSubtype="1" fill="hold" nodeType="afterEffect">
                                  <p:stCondLst>
                                    <p:cond delay="0"/>
                                  </p:stCondLst>
                                  <p:childTnLst>
                                    <p:set>
                                      <p:cBhvr>
                                        <p:cTn id="115" dur="1" fill="hold">
                                          <p:stCondLst>
                                            <p:cond delay="0"/>
                                          </p:stCondLst>
                                        </p:cTn>
                                        <p:tgtEl>
                                          <p:spTgt spid="88"/>
                                        </p:tgtEl>
                                        <p:attrNameLst>
                                          <p:attrName>style.visibility</p:attrName>
                                        </p:attrNameLst>
                                      </p:cBhvr>
                                      <p:to>
                                        <p:strVal val="visible"/>
                                      </p:to>
                                    </p:set>
                                    <p:animEffect transition="in" filter="wipe(up)">
                                      <p:cBhvr>
                                        <p:cTn id="116" dur="500"/>
                                        <p:tgtEl>
                                          <p:spTgt spid="88"/>
                                        </p:tgtEl>
                                      </p:cBhvr>
                                    </p:animEffect>
                                  </p:childTnLst>
                                </p:cTn>
                              </p:par>
                            </p:childTnLst>
                          </p:cTn>
                        </p:par>
                        <p:par>
                          <p:cTn id="117" fill="hold">
                            <p:stCondLst>
                              <p:cond delay="4500"/>
                            </p:stCondLst>
                            <p:childTnLst>
                              <p:par>
                                <p:cTn id="118" presetID="22" presetClass="entr" presetSubtype="1"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Effect transition="in" filter="wipe(up)">
                                      <p:cBhvr>
                                        <p:cTn id="120" dur="500"/>
                                        <p:tgtEl>
                                          <p:spTgt spid="89"/>
                                        </p:tgtEl>
                                      </p:cBhvr>
                                    </p:animEffect>
                                  </p:childTnLst>
                                </p:cTn>
                              </p:par>
                            </p:childTnLst>
                          </p:cTn>
                        </p:par>
                        <p:par>
                          <p:cTn id="121" fill="hold">
                            <p:stCondLst>
                              <p:cond delay="5000"/>
                            </p:stCondLst>
                            <p:childTnLst>
                              <p:par>
                                <p:cTn id="122" presetID="22" presetClass="entr" presetSubtype="1" fill="hold" nodeType="afterEffect">
                                  <p:stCondLst>
                                    <p:cond delay="0"/>
                                  </p:stCondLst>
                                  <p:childTnLst>
                                    <p:set>
                                      <p:cBhvr>
                                        <p:cTn id="123" dur="1" fill="hold">
                                          <p:stCondLst>
                                            <p:cond delay="0"/>
                                          </p:stCondLst>
                                        </p:cTn>
                                        <p:tgtEl>
                                          <p:spTgt spid="94"/>
                                        </p:tgtEl>
                                        <p:attrNameLst>
                                          <p:attrName>style.visibility</p:attrName>
                                        </p:attrNameLst>
                                      </p:cBhvr>
                                      <p:to>
                                        <p:strVal val="visible"/>
                                      </p:to>
                                    </p:set>
                                    <p:animEffect transition="in" filter="wipe(up)">
                                      <p:cBhvr>
                                        <p:cTn id="124" dur="500"/>
                                        <p:tgtEl>
                                          <p:spTgt spid="94"/>
                                        </p:tgtEl>
                                      </p:cBhvr>
                                    </p:animEffect>
                                  </p:childTnLst>
                                </p:cTn>
                              </p:par>
                            </p:childTnLst>
                          </p:cTn>
                        </p:par>
                        <p:par>
                          <p:cTn id="125" fill="hold">
                            <p:stCondLst>
                              <p:cond delay="5500"/>
                            </p:stCondLst>
                            <p:childTnLst>
                              <p:par>
                                <p:cTn id="126" presetID="22" presetClass="entr" presetSubtype="1" fill="hold" grpId="0" nodeType="afterEffect">
                                  <p:stCondLst>
                                    <p:cond delay="0"/>
                                  </p:stCondLst>
                                  <p:childTnLst>
                                    <p:set>
                                      <p:cBhvr>
                                        <p:cTn id="127" dur="1" fill="hold">
                                          <p:stCondLst>
                                            <p:cond delay="0"/>
                                          </p:stCondLst>
                                        </p:cTn>
                                        <p:tgtEl>
                                          <p:spTgt spid="95"/>
                                        </p:tgtEl>
                                        <p:attrNameLst>
                                          <p:attrName>style.visibility</p:attrName>
                                        </p:attrNameLst>
                                      </p:cBhvr>
                                      <p:to>
                                        <p:strVal val="visible"/>
                                      </p:to>
                                    </p:set>
                                    <p:animEffect transition="in" filter="wipe(up)">
                                      <p:cBhvr>
                                        <p:cTn id="128" dur="500"/>
                                        <p:tgtEl>
                                          <p:spTgt spid="95"/>
                                        </p:tgtEl>
                                      </p:cBhvr>
                                    </p:animEffect>
                                  </p:childTnLst>
                                </p:cTn>
                              </p:par>
                            </p:childTnLst>
                          </p:cTn>
                        </p:par>
                        <p:par>
                          <p:cTn id="129" fill="hold">
                            <p:stCondLst>
                              <p:cond delay="6000"/>
                            </p:stCondLst>
                            <p:childTnLst>
                              <p:par>
                                <p:cTn id="130" presetID="22" presetClass="entr" presetSubtype="1" fill="hold" nodeType="afterEffect">
                                  <p:stCondLst>
                                    <p:cond delay="0"/>
                                  </p:stCondLst>
                                  <p:childTnLst>
                                    <p:set>
                                      <p:cBhvr>
                                        <p:cTn id="131" dur="1" fill="hold">
                                          <p:stCondLst>
                                            <p:cond delay="0"/>
                                          </p:stCondLst>
                                        </p:cTn>
                                        <p:tgtEl>
                                          <p:spTgt spid="86"/>
                                        </p:tgtEl>
                                        <p:attrNameLst>
                                          <p:attrName>style.visibility</p:attrName>
                                        </p:attrNameLst>
                                      </p:cBhvr>
                                      <p:to>
                                        <p:strVal val="visible"/>
                                      </p:to>
                                    </p:set>
                                    <p:animEffect transition="in" filter="wipe(up)">
                                      <p:cBhvr>
                                        <p:cTn id="132" dur="500"/>
                                        <p:tgtEl>
                                          <p:spTgt spid="86"/>
                                        </p:tgtEl>
                                      </p:cBhvr>
                                    </p:animEffect>
                                  </p:childTnLst>
                                </p:cTn>
                              </p:par>
                            </p:childTnLst>
                          </p:cTn>
                        </p:par>
                        <p:par>
                          <p:cTn id="133" fill="hold">
                            <p:stCondLst>
                              <p:cond delay="6500"/>
                            </p:stCondLst>
                            <p:childTnLst>
                              <p:par>
                                <p:cTn id="134" presetID="22" presetClass="entr" presetSubtype="1" fill="hold" grpId="0" nodeType="afterEffect">
                                  <p:stCondLst>
                                    <p:cond delay="0"/>
                                  </p:stCondLst>
                                  <p:childTnLst>
                                    <p:set>
                                      <p:cBhvr>
                                        <p:cTn id="135" dur="1" fill="hold">
                                          <p:stCondLst>
                                            <p:cond delay="0"/>
                                          </p:stCondLst>
                                        </p:cTn>
                                        <p:tgtEl>
                                          <p:spTgt spid="87"/>
                                        </p:tgtEl>
                                        <p:attrNameLst>
                                          <p:attrName>style.visibility</p:attrName>
                                        </p:attrNameLst>
                                      </p:cBhvr>
                                      <p:to>
                                        <p:strVal val="visible"/>
                                      </p:to>
                                    </p:set>
                                    <p:animEffect transition="in" filter="wipe(up)">
                                      <p:cBhvr>
                                        <p:cTn id="136" dur="500"/>
                                        <p:tgtEl>
                                          <p:spTgt spid="87"/>
                                        </p:tgtEl>
                                      </p:cBhvr>
                                    </p:animEffect>
                                  </p:childTnLst>
                                </p:cTn>
                              </p:par>
                            </p:childTnLst>
                          </p:cTn>
                        </p:par>
                        <p:par>
                          <p:cTn id="137" fill="hold">
                            <p:stCondLst>
                              <p:cond delay="7000"/>
                            </p:stCondLst>
                            <p:childTnLst>
                              <p:par>
                                <p:cTn id="138" presetID="22" presetClass="entr" presetSubtype="1" fill="hold" nodeType="afterEffect">
                                  <p:stCondLst>
                                    <p:cond delay="0"/>
                                  </p:stCondLst>
                                  <p:childTnLst>
                                    <p:set>
                                      <p:cBhvr>
                                        <p:cTn id="139" dur="1" fill="hold">
                                          <p:stCondLst>
                                            <p:cond delay="0"/>
                                          </p:stCondLst>
                                        </p:cTn>
                                        <p:tgtEl>
                                          <p:spTgt spid="92"/>
                                        </p:tgtEl>
                                        <p:attrNameLst>
                                          <p:attrName>style.visibility</p:attrName>
                                        </p:attrNameLst>
                                      </p:cBhvr>
                                      <p:to>
                                        <p:strVal val="visible"/>
                                      </p:to>
                                    </p:set>
                                    <p:animEffect transition="in" filter="wipe(up)">
                                      <p:cBhvr>
                                        <p:cTn id="140" dur="500"/>
                                        <p:tgtEl>
                                          <p:spTgt spid="92"/>
                                        </p:tgtEl>
                                      </p:cBhvr>
                                    </p:animEffect>
                                  </p:childTnLst>
                                </p:cTn>
                              </p:par>
                            </p:childTnLst>
                          </p:cTn>
                        </p:par>
                        <p:par>
                          <p:cTn id="141" fill="hold">
                            <p:stCondLst>
                              <p:cond delay="7500"/>
                            </p:stCondLst>
                            <p:childTnLst>
                              <p:par>
                                <p:cTn id="142" presetID="22" presetClass="entr" presetSubtype="1" fill="hold" grpId="0" nodeType="afterEffect">
                                  <p:stCondLst>
                                    <p:cond delay="0"/>
                                  </p:stCondLst>
                                  <p:childTnLst>
                                    <p:set>
                                      <p:cBhvr>
                                        <p:cTn id="143" dur="1" fill="hold">
                                          <p:stCondLst>
                                            <p:cond delay="0"/>
                                          </p:stCondLst>
                                        </p:cTn>
                                        <p:tgtEl>
                                          <p:spTgt spid="93"/>
                                        </p:tgtEl>
                                        <p:attrNameLst>
                                          <p:attrName>style.visibility</p:attrName>
                                        </p:attrNameLst>
                                      </p:cBhvr>
                                      <p:to>
                                        <p:strVal val="visible"/>
                                      </p:to>
                                    </p:set>
                                    <p:animEffect transition="in" filter="wipe(up)">
                                      <p:cBhvr>
                                        <p:cTn id="144" dur="500"/>
                                        <p:tgtEl>
                                          <p:spTgt spid="93"/>
                                        </p:tgtEl>
                                      </p:cBhvr>
                                    </p:animEffect>
                                  </p:childTnLst>
                                </p:cTn>
                              </p:par>
                            </p:childTnLst>
                          </p:cTn>
                        </p:par>
                        <p:par>
                          <p:cTn id="145" fill="hold">
                            <p:stCondLst>
                              <p:cond delay="8000"/>
                            </p:stCondLst>
                            <p:childTnLst>
                              <p:par>
                                <p:cTn id="146" presetID="22" presetClass="entr" presetSubtype="1" fill="hold" nodeType="afterEffect">
                                  <p:stCondLst>
                                    <p:cond delay="0"/>
                                  </p:stCondLst>
                                  <p:childTnLst>
                                    <p:set>
                                      <p:cBhvr>
                                        <p:cTn id="147" dur="1" fill="hold">
                                          <p:stCondLst>
                                            <p:cond delay="0"/>
                                          </p:stCondLst>
                                        </p:cTn>
                                        <p:tgtEl>
                                          <p:spTgt spid="90"/>
                                        </p:tgtEl>
                                        <p:attrNameLst>
                                          <p:attrName>style.visibility</p:attrName>
                                        </p:attrNameLst>
                                      </p:cBhvr>
                                      <p:to>
                                        <p:strVal val="visible"/>
                                      </p:to>
                                    </p:set>
                                    <p:animEffect transition="in" filter="wipe(up)">
                                      <p:cBhvr>
                                        <p:cTn id="148" dur="500"/>
                                        <p:tgtEl>
                                          <p:spTgt spid="90"/>
                                        </p:tgtEl>
                                      </p:cBhvr>
                                    </p:animEffect>
                                  </p:childTnLst>
                                </p:cTn>
                              </p:par>
                            </p:childTnLst>
                          </p:cTn>
                        </p:par>
                        <p:par>
                          <p:cTn id="149" fill="hold">
                            <p:stCondLst>
                              <p:cond delay="8500"/>
                            </p:stCondLst>
                            <p:childTnLst>
                              <p:par>
                                <p:cTn id="150" presetID="22" presetClass="entr" presetSubtype="1" fill="hold" grpId="0" nodeType="afterEffect">
                                  <p:stCondLst>
                                    <p:cond delay="0"/>
                                  </p:stCondLst>
                                  <p:childTnLst>
                                    <p:set>
                                      <p:cBhvr>
                                        <p:cTn id="151" dur="1" fill="hold">
                                          <p:stCondLst>
                                            <p:cond delay="0"/>
                                          </p:stCondLst>
                                        </p:cTn>
                                        <p:tgtEl>
                                          <p:spTgt spid="91"/>
                                        </p:tgtEl>
                                        <p:attrNameLst>
                                          <p:attrName>style.visibility</p:attrName>
                                        </p:attrNameLst>
                                      </p:cBhvr>
                                      <p:to>
                                        <p:strVal val="visible"/>
                                      </p:to>
                                    </p:set>
                                    <p:animEffect transition="in" filter="wipe(up)">
                                      <p:cBhvr>
                                        <p:cTn id="152" dur="500"/>
                                        <p:tgtEl>
                                          <p:spTgt spid="91"/>
                                        </p:tgtEl>
                                      </p:cBhvr>
                                    </p:animEffect>
                                  </p:childTnLst>
                                </p:cTn>
                              </p:par>
                            </p:childTnLst>
                          </p:cTn>
                        </p:par>
                        <p:par>
                          <p:cTn id="153" fill="hold">
                            <p:stCondLst>
                              <p:cond delay="9000"/>
                            </p:stCondLst>
                            <p:childTnLst>
                              <p:par>
                                <p:cTn id="154" presetID="22" presetClass="entr" presetSubtype="1" fill="hold" nodeType="afterEffect">
                                  <p:stCondLst>
                                    <p:cond delay="0"/>
                                  </p:stCondLst>
                                  <p:childTnLst>
                                    <p:set>
                                      <p:cBhvr>
                                        <p:cTn id="155" dur="1" fill="hold">
                                          <p:stCondLst>
                                            <p:cond delay="0"/>
                                          </p:stCondLst>
                                        </p:cTn>
                                        <p:tgtEl>
                                          <p:spTgt spid="96"/>
                                        </p:tgtEl>
                                        <p:attrNameLst>
                                          <p:attrName>style.visibility</p:attrName>
                                        </p:attrNameLst>
                                      </p:cBhvr>
                                      <p:to>
                                        <p:strVal val="visible"/>
                                      </p:to>
                                    </p:set>
                                    <p:animEffect transition="in" filter="wipe(up)">
                                      <p:cBhvr>
                                        <p:cTn id="156" dur="500"/>
                                        <p:tgtEl>
                                          <p:spTgt spid="96"/>
                                        </p:tgtEl>
                                      </p:cBhvr>
                                    </p:animEffect>
                                  </p:childTnLst>
                                </p:cTn>
                              </p:par>
                            </p:childTnLst>
                          </p:cTn>
                        </p:par>
                        <p:par>
                          <p:cTn id="157" fill="hold">
                            <p:stCondLst>
                              <p:cond delay="9500"/>
                            </p:stCondLst>
                            <p:childTnLst>
                              <p:par>
                                <p:cTn id="158" presetID="22" presetClass="entr" presetSubtype="1" fill="hold" grpId="0" nodeType="afterEffect">
                                  <p:stCondLst>
                                    <p:cond delay="0"/>
                                  </p:stCondLst>
                                  <p:childTnLst>
                                    <p:set>
                                      <p:cBhvr>
                                        <p:cTn id="159" dur="1" fill="hold">
                                          <p:stCondLst>
                                            <p:cond delay="0"/>
                                          </p:stCondLst>
                                        </p:cTn>
                                        <p:tgtEl>
                                          <p:spTgt spid="97"/>
                                        </p:tgtEl>
                                        <p:attrNameLst>
                                          <p:attrName>style.visibility</p:attrName>
                                        </p:attrNameLst>
                                      </p:cBhvr>
                                      <p:to>
                                        <p:strVal val="visible"/>
                                      </p:to>
                                    </p:set>
                                    <p:animEffect transition="in" filter="wipe(up)">
                                      <p:cBhvr>
                                        <p:cTn id="160" dur="500"/>
                                        <p:tgtEl>
                                          <p:spTgt spid="97"/>
                                        </p:tgtEl>
                                      </p:cBhvr>
                                    </p:animEffect>
                                  </p:childTnLst>
                                </p:cTn>
                              </p:par>
                            </p:childTnLst>
                          </p:cTn>
                        </p:par>
                        <p:par>
                          <p:cTn id="161" fill="hold">
                            <p:stCondLst>
                              <p:cond delay="10000"/>
                            </p:stCondLst>
                            <p:childTnLst>
                              <p:par>
                                <p:cTn id="162" presetID="22" presetClass="entr" presetSubtype="4" fill="hold" nodeType="afterEffect">
                                  <p:stCondLst>
                                    <p:cond delay="0"/>
                                  </p:stCondLst>
                                  <p:childTnLst>
                                    <p:set>
                                      <p:cBhvr>
                                        <p:cTn id="163" dur="1" fill="hold">
                                          <p:stCondLst>
                                            <p:cond delay="0"/>
                                          </p:stCondLst>
                                        </p:cTn>
                                        <p:tgtEl>
                                          <p:spTgt spid="67"/>
                                        </p:tgtEl>
                                        <p:attrNameLst>
                                          <p:attrName>style.visibility</p:attrName>
                                        </p:attrNameLst>
                                      </p:cBhvr>
                                      <p:to>
                                        <p:strVal val="visible"/>
                                      </p:to>
                                    </p:set>
                                    <p:animEffect transition="in" filter="wipe(down)">
                                      <p:cBhvr>
                                        <p:cTn id="164" dur="500"/>
                                        <p:tgtEl>
                                          <p:spTgt spid="67"/>
                                        </p:tgtEl>
                                      </p:cBhvr>
                                    </p:animEffect>
                                  </p:childTnLst>
                                </p:cTn>
                              </p:par>
                            </p:childTnLst>
                          </p:cTn>
                        </p:par>
                        <p:par>
                          <p:cTn id="165" fill="hold">
                            <p:stCondLst>
                              <p:cond delay="10500"/>
                            </p:stCondLst>
                            <p:childTnLst>
                              <p:par>
                                <p:cTn id="166" presetID="22" presetClass="entr" presetSubtype="4" fill="hold" grpId="0" nodeType="afterEffect">
                                  <p:stCondLst>
                                    <p:cond delay="0"/>
                                  </p:stCondLst>
                                  <p:childTnLst>
                                    <p:set>
                                      <p:cBhvr>
                                        <p:cTn id="167" dur="1" fill="hold">
                                          <p:stCondLst>
                                            <p:cond delay="0"/>
                                          </p:stCondLst>
                                        </p:cTn>
                                        <p:tgtEl>
                                          <p:spTgt spid="68"/>
                                        </p:tgtEl>
                                        <p:attrNameLst>
                                          <p:attrName>style.visibility</p:attrName>
                                        </p:attrNameLst>
                                      </p:cBhvr>
                                      <p:to>
                                        <p:strVal val="visible"/>
                                      </p:to>
                                    </p:set>
                                    <p:animEffect transition="in" filter="wipe(down)">
                                      <p:cBhvr>
                                        <p:cTn id="168" dur="500"/>
                                        <p:tgtEl>
                                          <p:spTgt spid="68"/>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iterate type="wd">
                                    <p:tmPct val="10000"/>
                                  </p:iterate>
                                  <p:childTnLst>
                                    <p:set>
                                      <p:cBhvr>
                                        <p:cTn id="172" dur="1" fill="hold">
                                          <p:stCondLst>
                                            <p:cond delay="0"/>
                                          </p:stCondLst>
                                        </p:cTn>
                                        <p:tgtEl>
                                          <p:spTgt spid="108"/>
                                        </p:tgtEl>
                                        <p:attrNameLst>
                                          <p:attrName>style.visibility</p:attrName>
                                        </p:attrNameLst>
                                      </p:cBhvr>
                                      <p:to>
                                        <p:strVal val="visible"/>
                                      </p:to>
                                    </p:set>
                                    <p:animEffect transition="in" filter="fade">
                                      <p:cBhvr>
                                        <p:cTn id="173" dur="500"/>
                                        <p:tgtEl>
                                          <p:spTgt spid="108"/>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iterate type="wd">
                                    <p:tmPct val="10000"/>
                                  </p:iterate>
                                  <p:childTnLst>
                                    <p:set>
                                      <p:cBhvr>
                                        <p:cTn id="177" dur="1" fill="hold">
                                          <p:stCondLst>
                                            <p:cond delay="0"/>
                                          </p:stCondLst>
                                        </p:cTn>
                                        <p:tgtEl>
                                          <p:spTgt spid="109"/>
                                        </p:tgtEl>
                                        <p:attrNameLst>
                                          <p:attrName>style.visibility</p:attrName>
                                        </p:attrNameLst>
                                      </p:cBhvr>
                                      <p:to>
                                        <p:strVal val="visible"/>
                                      </p:to>
                                    </p:set>
                                    <p:animEffect transition="in" filter="fade">
                                      <p:cBhvr>
                                        <p:cTn id="178"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0" grpId="0"/>
      <p:bldP spid="61" grpId="0"/>
      <p:bldP spid="62" grpId="0"/>
      <p:bldP spid="63" grpId="0"/>
      <p:bldP spid="64" grpId="0" animBg="1"/>
      <p:bldP spid="68" grpId="0"/>
      <p:bldP spid="78" grpId="0"/>
      <p:bldP spid="79" grpId="0"/>
      <p:bldP spid="81" grpId="0"/>
      <p:bldP spid="83" grpId="0" animBg="1"/>
      <p:bldP spid="85" grpId="0" animBg="1"/>
      <p:bldP spid="87" grpId="0"/>
      <p:bldP spid="89" grpId="0"/>
      <p:bldP spid="91" grpId="0"/>
      <p:bldP spid="93" grpId="0"/>
      <p:bldP spid="95" grpId="0"/>
      <p:bldP spid="97" grpId="0"/>
      <p:bldP spid="107" grpId="0"/>
      <p:bldP spid="108" grpId="0" animBg="1"/>
      <p:bldP spid="10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66887" y="4991989"/>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Réqui</a:t>
            </a:r>
            <a:r>
              <a:rPr lang="fr-FR" sz="2000" dirty="0" smtClean="0">
                <a:sym typeface="Symbol"/>
              </a:rPr>
              <a:t> </a:t>
            </a:r>
            <a:r>
              <a:rPr lang="fr-FR" sz="2000" dirty="0" smtClean="0">
                <a:sym typeface="Symbol"/>
              </a:rPr>
              <a:t>=4,29+ </a:t>
            </a:r>
            <a:r>
              <a:rPr lang="fr-FR" sz="2000" dirty="0" smtClean="0">
                <a:sym typeface="Symbol"/>
              </a:rPr>
              <a:t>10 = </a:t>
            </a:r>
            <a:r>
              <a:rPr lang="fr-FR" sz="2000" dirty="0" smtClean="0">
                <a:sym typeface="Symbol"/>
              </a:rPr>
              <a:t>14,29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entre les points A et B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84411" y="1196752"/>
            <a:ext cx="4036289" cy="2958550"/>
            <a:chOff x="1084411" y="1196752"/>
            <a:chExt cx="4036289" cy="2958550"/>
          </a:xfrm>
        </p:grpSpPr>
        <p:sp>
          <p:nvSpPr>
            <p:cNvPr id="73"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9" name="Rectangle 58"/>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4</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,29</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1885419" y="1268760"/>
            <a:ext cx="4181471"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448227"/>
            <a:ext cx="3976155" cy="7858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De nouveau, on effectue le regroupement le plus proche toujours de la même manière.</a:t>
            </a:r>
            <a:endParaRPr lang="fr-FR" sz="1900" dirty="0">
              <a:effectLst/>
            </a:endParaRPr>
          </a:p>
        </p:txBody>
      </p:sp>
      <p:grpSp>
        <p:nvGrpSpPr>
          <p:cNvPr id="6" name="Groupe 5"/>
          <p:cNvGrpSpPr/>
          <p:nvPr/>
        </p:nvGrpSpPr>
        <p:grpSpPr>
          <a:xfrm>
            <a:off x="2349958" y="6303570"/>
            <a:ext cx="4716127" cy="536794"/>
            <a:chOff x="2349958" y="6303570"/>
            <a:chExt cx="4716127" cy="536794"/>
          </a:xfrm>
        </p:grpSpPr>
        <p:sp>
          <p:nvSpPr>
            <p:cNvPr id="22" name="Rectangle 72"/>
            <p:cNvSpPr/>
            <p:nvPr/>
          </p:nvSpPr>
          <p:spPr>
            <a:xfrm rot="5400000" flipV="1">
              <a:off x="4641378" y="4743632"/>
              <a:ext cx="15246" cy="344017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 name="connsiteX0" fmla="*/ 2502476 w 2502476"/>
                <a:gd name="connsiteY0" fmla="*/ 4947651 h 4947651"/>
                <a:gd name="connsiteX1" fmla="*/ 0 w 2502476"/>
                <a:gd name="connsiteY1" fmla="*/ 4947651 h 4947651"/>
                <a:gd name="connsiteX2" fmla="*/ 15246 w 2502476"/>
                <a:gd name="connsiteY2" fmla="*/ 0 h 4947651"/>
                <a:gd name="connsiteX0" fmla="*/ 0 w 15246"/>
                <a:gd name="connsiteY0" fmla="*/ 4947651 h 4947651"/>
                <a:gd name="connsiteX1" fmla="*/ 15246 w 15246"/>
                <a:gd name="connsiteY1" fmla="*/ 0 h 4947651"/>
              </a:gdLst>
              <a:ahLst/>
              <a:cxnLst>
                <a:cxn ang="0">
                  <a:pos x="connsiteX0" y="connsiteY0"/>
                </a:cxn>
                <a:cxn ang="0">
                  <a:pos x="connsiteX1" y="connsiteY1"/>
                </a:cxn>
              </a:cxnLst>
              <a:rect l="l" t="t" r="r" b="b"/>
              <a:pathLst>
                <a:path w="15246" h="4947651">
                  <a:moveTo>
                    <a:pt x="0" y="4947651"/>
                  </a:moveTo>
                  <a:cubicBezTo>
                    <a:pt x="0" y="3280652"/>
                    <a:pt x="15246" y="0"/>
                    <a:pt x="15246"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nvSpPr>
          <p:spPr>
            <a:xfrm>
              <a:off x="4067944" y="630357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14,29</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2349958" y="6456097"/>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nvSpPr>
          <p:spPr>
            <a:xfrm>
              <a:off x="6336208" y="6408479"/>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nvSpPr>
          <p:spPr>
            <a:xfrm flipH="1">
              <a:off x="6336208"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flipH="1">
              <a:off x="2879824"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5499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37"/>
                                        </p:tgtEl>
                                        <p:attrNameLst>
                                          <p:attrName>style.visibility</p:attrName>
                                        </p:attrNameLst>
                                      </p:cBhvr>
                                      <p:to>
                                        <p:strVal val="visible"/>
                                      </p:to>
                                    </p:set>
                                    <p:animEffect transition="in" filter="fade">
                                      <p:cBhvr>
                                        <p:cTn id="11" dur="500"/>
                                        <p:tgtEl>
                                          <p:spTgt spid="137"/>
                                        </p:tgtEl>
                                      </p:cBhvr>
                                    </p:animEffect>
                                  </p:childTnLst>
                                </p:cTn>
                              </p:par>
                            </p:childTnLst>
                          </p:cTn>
                        </p:par>
                        <p:par>
                          <p:cTn id="12" fill="hold">
                            <p:stCondLst>
                              <p:cond delay="2500"/>
                            </p:stCondLst>
                            <p:childTnLst>
                              <p:par>
                                <p:cTn id="13" presetID="3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par>
                          <p:cTn id="29" fill="hold">
                            <p:stCondLst>
                              <p:cond delay="1850"/>
                            </p:stCondLst>
                            <p:childTnLst>
                              <p:par>
                                <p:cTn id="30" presetID="22" presetClass="entr" presetSubtype="8" fill="hold" nodeType="afterEffect">
                                  <p:stCondLst>
                                    <p:cond delay="75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animBg="1"/>
      <p:bldP spid="48" grpId="0" animBg="1"/>
      <p:bldP spid="1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fin</a:t>
            </a:r>
            <a:endParaRPr lang="fr-FR" dirty="0"/>
          </a:p>
        </p:txBody>
      </p:sp>
    </p:spTree>
    <p:extLst>
      <p:ext uri="{BB962C8B-B14F-4D97-AF65-F5344CB8AC3E}">
        <p14:creationId xmlns:p14="http://schemas.microsoft.com/office/powerpoint/2010/main" val="2875862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a:bodyPr>
          <a:lstStyle/>
          <a:p>
            <a:pPr marL="0" indent="0" algn="ctr">
              <a:buNone/>
            </a:pPr>
            <a:r>
              <a:rPr lang="fr-FR" sz="1900" dirty="0"/>
              <a:t>Deux interrupteurs en série obligeront à </a:t>
            </a:r>
            <a:r>
              <a:rPr lang="fr-FR" sz="1900" dirty="0" smtClean="0"/>
              <a:t>fermer </a:t>
            </a:r>
            <a:r>
              <a:rPr lang="fr-FR" sz="1900" dirty="0"/>
              <a:t>les deux pour faire fonctionner le </a:t>
            </a:r>
            <a:r>
              <a:rPr lang="fr-FR" sz="1900" dirty="0" smtClean="0"/>
              <a:t>circuit.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03695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5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heel(1)">
                                      <p:cBhvr>
                                        <p:cTn id="20" dur="2000"/>
                                        <p:tgtEl>
                                          <p:spTgt spid="49"/>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up)">
                                      <p:cBhvr>
                                        <p:cTn id="24" dur="500"/>
                                        <p:tgtEl>
                                          <p:spTgt spid="74"/>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07"/>
                                        </p:tgtEl>
                                        <p:attrNameLst>
                                          <p:attrName>style.visibility</p:attrName>
                                        </p:attrNameLst>
                                      </p:cBhvr>
                                      <p:to>
                                        <p:strVal val="visible"/>
                                      </p:to>
                                    </p:set>
                                    <p:animEffect transition="in" filter="fade">
                                      <p:cBhvr>
                                        <p:cTn id="28" dur="500"/>
                                        <p:tgtEl>
                                          <p:spTgt spid="107"/>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fade">
                                      <p:cBhvr>
                                        <p:cTn id="34" dur="500"/>
                                        <p:tgtEl>
                                          <p:spTgt spid="144"/>
                                        </p:tgtEl>
                                      </p:cBhvr>
                                    </p:animEffect>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96"/>
                                        </p:tgtEl>
                                        <p:attrNameLst>
                                          <p:attrName>style.visibility</p:attrName>
                                        </p:attrNameLst>
                                      </p:cBhvr>
                                      <p:to>
                                        <p:strVal val="visible"/>
                                      </p:to>
                                    </p:set>
                                    <p:animEffect transition="in" filter="fade">
                                      <p:cBhvr>
                                        <p:cTn id="38" dur="500"/>
                                        <p:tgtEl>
                                          <p:spTgt spid="96"/>
                                        </p:tgtEl>
                                      </p:cBhvr>
                                    </p:animEffec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500"/>
                                        <p:tgtEl>
                                          <p:spTgt spid="13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5"/>
                                        </p:tgtEl>
                                        <p:attrNameLst>
                                          <p:attrName>style.visibility</p:attrName>
                                        </p:attrNameLst>
                                      </p:cBhvr>
                                      <p:to>
                                        <p:strVal val="visible"/>
                                      </p:to>
                                    </p:set>
                                    <p:animEffect transition="in" filter="fade">
                                      <p:cBhvr>
                                        <p:cTn id="44" dur="500"/>
                                        <p:tgtEl>
                                          <p:spTgt spid="145"/>
                                        </p:tgtEl>
                                      </p:cBhvr>
                                    </p:animEffect>
                                  </p:childTnLst>
                                </p:cTn>
                              </p:par>
                            </p:childTnLst>
                          </p:cTn>
                        </p:par>
                        <p:par>
                          <p:cTn id="45" fill="hold">
                            <p:stCondLst>
                              <p:cond delay="3500"/>
                            </p:stCondLst>
                            <p:childTnLst>
                              <p:par>
                                <p:cTn id="46" presetID="10" presetClass="entr" presetSubtype="0" fill="hold" nodeType="afterEffect">
                                  <p:stCondLst>
                                    <p:cond delay="50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childTnLst>
                          </p:cTn>
                        </p:par>
                        <p:par>
                          <p:cTn id="49" fill="hold">
                            <p:stCondLst>
                              <p:cond delay="4500"/>
                            </p:stCondLst>
                            <p:childTnLst>
                              <p:par>
                                <p:cTn id="50" presetID="1" presetClass="entr" presetSubtype="0" fill="hold" grpId="0" nodeType="afterEffect">
                                  <p:stCondLst>
                                    <p:cond delay="0"/>
                                  </p:stCondLst>
                                  <p:childTnLst>
                                    <p:set>
                                      <p:cBhvr>
                                        <p:cTn id="51" dur="1" fill="hold">
                                          <p:stCondLst>
                                            <p:cond delay="0"/>
                                          </p:stCondLst>
                                        </p:cTn>
                                        <p:tgtEl>
                                          <p:spTgt spid="79"/>
                                        </p:tgtEl>
                                        <p:attrNameLst>
                                          <p:attrName>style.visibility</p:attrName>
                                        </p:attrNameLst>
                                      </p:cBhvr>
                                      <p:to>
                                        <p:strVal val="visible"/>
                                      </p:to>
                                    </p:set>
                                  </p:childTnLst>
                                </p:cTn>
                              </p:par>
                            </p:childTnLst>
                          </p:cTn>
                        </p:par>
                        <p:par>
                          <p:cTn id="52" fill="hold">
                            <p:stCondLst>
                              <p:cond delay="4500"/>
                            </p:stCondLst>
                            <p:childTnLst>
                              <p:par>
                                <p:cTn id="53" presetID="1" presetClass="entr" presetSubtype="0" fill="hold" grpId="0" nodeType="afterEffect">
                                  <p:stCondLst>
                                    <p:cond delay="0"/>
                                  </p:stCondLst>
                                  <p:childTnLst>
                                    <p:set>
                                      <p:cBhvr>
                                        <p:cTn id="54" dur="1" fill="hold">
                                          <p:stCondLst>
                                            <p:cond delay="0"/>
                                          </p:stCondLst>
                                        </p:cTn>
                                        <p:tgtEl>
                                          <p:spTgt spid="147"/>
                                        </p:tgtEl>
                                        <p:attrNameLst>
                                          <p:attrName>style.visibility</p:attrName>
                                        </p:attrNameLst>
                                      </p:cBhvr>
                                      <p:to>
                                        <p:strVal val="visible"/>
                                      </p:to>
                                    </p:se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146"/>
                                        </p:tgtEl>
                                        <p:attrNameLst>
                                          <p:attrName>style.visibility</p:attrName>
                                        </p:attrNameLst>
                                      </p:cBhvr>
                                      <p:to>
                                        <p:strVal val="visible"/>
                                      </p:to>
                                    </p:set>
                                    <p:animEffect transition="in" filter="fade">
                                      <p:cBhvr>
                                        <p:cTn id="58"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animBg="1"/>
      <p:bldP spid="144" grpId="0"/>
      <p:bldP spid="145" grpId="0"/>
      <p:bldP spid="146" grpId="0"/>
      <p:bldP spid="79" grpId="0" animBg="1"/>
      <p:bldP spid="14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a:bodyPr>
          <a:lstStyle/>
          <a:p>
            <a:pPr marL="0" indent="0" algn="ctr">
              <a:buNone/>
            </a:pPr>
            <a:r>
              <a:rPr lang="fr-FR" sz="1900" dirty="0"/>
              <a:t>Deux interrupteurs en série obligeront à </a:t>
            </a:r>
            <a:r>
              <a:rPr lang="fr-FR" sz="1900" dirty="0" smtClean="0"/>
              <a:t>fermer </a:t>
            </a:r>
            <a:r>
              <a:rPr lang="fr-FR" sz="1900" dirty="0"/>
              <a:t>les deux pour faire fonctionner le </a:t>
            </a:r>
            <a:r>
              <a:rPr lang="fr-FR" sz="1900" dirty="0" smtClean="0"/>
              <a:t>circuit.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48329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interrupteurs en série obligeront à </a:t>
            </a:r>
            <a:r>
              <a:rPr lang="fr-FR" sz="1900" dirty="0" smtClean="0"/>
              <a:t>fermer </a:t>
            </a:r>
            <a:r>
              <a:rPr lang="fr-FR" sz="1900" dirty="0"/>
              <a:t>les deux pour faire fonctionner le </a:t>
            </a:r>
            <a:r>
              <a:rPr lang="fr-FR" sz="1900" dirty="0" smtClean="0"/>
              <a:t>circuit. Pour que ce soit plus « visible », on va remplacer la résistance par une lampe.</a:t>
            </a:r>
            <a:endParaRPr lang="fr-FR" sz="1900" dirty="0"/>
          </a:p>
        </p:txBody>
      </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147" name="Rectangle 146">
            <a:hlinkClick r:id="rId4" action="ppaction://hlinksldjump"/>
          </p:cNvPr>
          <p:cNvSpPr/>
          <p:nvPr/>
        </p:nvSpPr>
        <p:spPr>
          <a:xfrm>
            <a:off x="4258653" y="2601146"/>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hlinkClick r:id="rId5" action="ppaction://hlinksldjump"/>
          </p:cNvPr>
          <p:cNvSpPr/>
          <p:nvPr/>
        </p:nvSpPr>
        <p:spPr>
          <a:xfrm>
            <a:off x="1686720"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interrupteurs en série obligeront à </a:t>
            </a:r>
            <a:r>
              <a:rPr lang="fr-FR" sz="1900" dirty="0" smtClean="0"/>
              <a:t>fermer </a:t>
            </a:r>
            <a:r>
              <a:rPr lang="fr-FR" sz="1900" dirty="0"/>
              <a:t>les deux pour faire fonctionner le </a:t>
            </a:r>
            <a:r>
              <a:rPr lang="fr-FR" sz="1900" dirty="0" smtClean="0"/>
              <a:t>circuit.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780517" y="2496693"/>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4180036" y="259157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a:bodyPr>
          <a:lstStyle/>
          <a:p>
            <a:pPr marL="0" indent="0" algn="ctr">
              <a:buNone/>
            </a:pPr>
            <a:r>
              <a:rPr lang="fr-FR" sz="1900" dirty="0"/>
              <a:t>Deux interrupteurs en série obligeront à </a:t>
            </a:r>
            <a:r>
              <a:rPr lang="fr-FR" sz="1900" dirty="0" smtClean="0"/>
              <a:t>fermer </a:t>
            </a:r>
            <a:r>
              <a:rPr lang="fr-FR" sz="1900" dirty="0"/>
              <a:t>les deux pour faire fonctionner le </a:t>
            </a:r>
            <a:r>
              <a:rPr lang="fr-FR" sz="1900" dirty="0" smtClean="0"/>
              <a:t>circuit. Pour que ce soit plus « visible », on va remplacer la résistance par une lampe.</a:t>
            </a:r>
            <a:endParaRPr lang="fr-FR" sz="1900" dirty="0"/>
          </a:p>
        </p:txBody>
      </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912162" y="2501237"/>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85105" y="2568539"/>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7267699" y="4162301"/>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6594500" y="4010277"/>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1921602" y="4274110"/>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11700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0" presetClass="path" presetSubtype="0" repeatCount="20000" fill="hold" grpId="1" nodeType="withEffect">
                                  <p:stCondLst>
                                    <p:cond delay="0"/>
                                  </p:stCondLst>
                                  <p:childTnLst>
                                    <p:animMotion origin="layout" path="M 0 0 L 0.00139 -0.16181 L 0.48836 -0.16019 L 0.48836 -0.03727 L 0.43316 -0.03796 L 0.43385 0.03217 L 0.47395 0.03287 L 0.50711 0.01736 L 0.51944 0.01898 L 0.54027 0.00949 L 0.56892 -0.02685 L 0.57795 -0.02847 L 0.58698 -0.0294 L 0.59548 -0.01204 L 0.58316 0.00347 L 0.5967 0.01898 L 0.58437 0.03032 L 0.59479 0.04421 L 0.58316 0.05463 L 0.59218 0.07014 L 0.58246 0.07801 L 0.59027 0.08565 L 0.58437 0.09444 L 0.57725 0.09606 L 0.56753 0.0919 L 0.54288 0.05463 L 0.52465 0.04676 L 0.51423 0.04421 L 0.50451 0.0493 L 0.49097 0.0537 L 0.48767 0.07708 L 0.48889 0.21898 L 0.0033 0.21829 L -0.0007 0.21829 L 0 0 Z " pathEditMode="relative" ptsTypes="AAAAAAAAAAAAAAAAAAAAAAAAAAAAAAAAAAA">
                                      <p:cBhvr>
                                        <p:cTn id="9" dur="3600" fill="hold"/>
                                        <p:tgtEl>
                                          <p:spTgt spid="3"/>
                                        </p:tgtEl>
                                        <p:attrNameLst>
                                          <p:attrName>ppt_x</p:attrName>
                                          <p:attrName>ppt_y</p:attrName>
                                        </p:attrNameLst>
                                      </p:cBhvr>
                                    </p:animMotion>
                                  </p:childTnLst>
                                </p:cTn>
                              </p:par>
                              <p:par>
                                <p:cTn id="10" presetID="10" presetClass="entr" presetSubtype="0" fill="hold" grpId="0"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250"/>
                                        <p:tgtEl>
                                          <p:spTgt spid="5"/>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a:bodyPr>
          <a:lstStyle/>
          <a:p>
            <a:pPr marL="0" indent="0" algn="ctr">
              <a:buNone/>
            </a:pPr>
            <a:r>
              <a:rPr lang="fr-FR" sz="1900" dirty="0" smtClean="0"/>
              <a:t>Deux </a:t>
            </a:r>
            <a:r>
              <a:rPr lang="fr-FR" sz="1900" dirty="0"/>
              <a:t>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580835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par>
                          <p:cTn id="16" fill="hold">
                            <p:stCondLst>
                              <p:cond delay="3150"/>
                            </p:stCondLst>
                            <p:childTnLst>
                              <p:par>
                                <p:cTn id="17" presetID="10" presetClass="entr" presetSubtype="0" fill="hold" nodeType="after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fade">
                                      <p:cBhvr>
                                        <p:cTn id="19" dur="500"/>
                                        <p:tgtEl>
                                          <p:spTgt spid="96"/>
                                        </p:tgtEl>
                                      </p:cBhvr>
                                    </p:animEffect>
                                  </p:childTnLst>
                                </p:cTn>
                              </p:par>
                            </p:childTnLst>
                          </p:cTn>
                        </p:par>
                        <p:par>
                          <p:cTn id="20" fill="hold">
                            <p:stCondLst>
                              <p:cond delay="3650"/>
                            </p:stCondLst>
                            <p:childTnLst>
                              <p:par>
                                <p:cTn id="21" presetID="10" presetClass="entr" presetSubtype="0" fill="hold" nodeType="afterEffect">
                                  <p:stCondLst>
                                    <p:cond delay="0"/>
                                  </p:stCondLst>
                                  <p:childTnLst>
                                    <p:set>
                                      <p:cBhvr>
                                        <p:cTn id="22" dur="1" fill="hold">
                                          <p:stCondLst>
                                            <p:cond delay="0"/>
                                          </p:stCondLst>
                                        </p:cTn>
                                        <p:tgtEl>
                                          <p:spTgt spid="141"/>
                                        </p:tgtEl>
                                        <p:attrNameLst>
                                          <p:attrName>style.visibility</p:attrName>
                                        </p:attrNameLst>
                                      </p:cBhvr>
                                      <p:to>
                                        <p:strVal val="visible"/>
                                      </p:to>
                                    </p:set>
                                    <p:animEffect transition="in" filter="fade">
                                      <p:cBhvr>
                                        <p:cTn id="23" dur="500"/>
                                        <p:tgtEl>
                                          <p:spTgt spid="141"/>
                                        </p:tgtEl>
                                      </p:cBhvr>
                                    </p:animEffect>
                                  </p:childTnLst>
                                </p:cTn>
                              </p:par>
                            </p:childTnLst>
                          </p:cTn>
                        </p:par>
                        <p:par>
                          <p:cTn id="24" fill="hold">
                            <p:stCondLst>
                              <p:cond delay="4150"/>
                            </p:stCondLst>
                            <p:childTnLst>
                              <p:par>
                                <p:cTn id="25" presetID="21"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par>
                          <p:cTn id="28" fill="hold">
                            <p:stCondLst>
                              <p:cond delay="615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8150"/>
                            </p:stCondLst>
                            <p:childTnLst>
                              <p:par>
                                <p:cTn id="33" presetID="10" presetClass="entr" presetSubtype="0"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500"/>
                                        <p:tgtEl>
                                          <p:spTgt spid="78"/>
                                        </p:tgtEl>
                                      </p:cBhvr>
                                    </p:animEffect>
                                  </p:childTnLst>
                                </p:cTn>
                              </p:par>
                            </p:childTnLst>
                          </p:cTn>
                        </p:par>
                        <p:par>
                          <p:cTn id="36" fill="hold">
                            <p:stCondLst>
                              <p:cond delay="8650"/>
                            </p:stCondLst>
                            <p:childTnLst>
                              <p:par>
                                <p:cTn id="37" presetID="1" presetClass="entr" presetSubtype="0" fill="hold" grpId="0" nodeType="afterEffect">
                                  <p:stCondLst>
                                    <p:cond delay="0"/>
                                  </p:stCondLst>
                                  <p:childTnLst>
                                    <p:set>
                                      <p:cBhvr>
                                        <p:cTn id="38" dur="1" fill="hold">
                                          <p:stCondLst>
                                            <p:cond delay="0"/>
                                          </p:stCondLst>
                                        </p:cTn>
                                        <p:tgtEl>
                                          <p:spTgt spid="77"/>
                                        </p:tgtEl>
                                        <p:attrNameLst>
                                          <p:attrName>style.visibility</p:attrName>
                                        </p:attrNameLst>
                                      </p:cBhvr>
                                      <p:to>
                                        <p:strVal val="visible"/>
                                      </p:to>
                                    </p:set>
                                  </p:childTnLst>
                                </p:cTn>
                              </p:par>
                            </p:childTnLst>
                          </p:cTn>
                        </p:par>
                        <p:par>
                          <p:cTn id="39" fill="hold">
                            <p:stCondLst>
                              <p:cond delay="8650"/>
                            </p:stCondLst>
                            <p:childTnLst>
                              <p:par>
                                <p:cTn id="40" presetID="1" presetClass="entr" presetSubtype="0" fill="hold" grpId="0" nodeType="afterEffect">
                                  <p:stCondLst>
                                    <p:cond delay="0"/>
                                  </p:stCondLst>
                                  <p:childTnLst>
                                    <p:set>
                                      <p:cBhvr>
                                        <p:cTn id="41" dur="1" fill="hold">
                                          <p:stCondLst>
                                            <p:cond delay="0"/>
                                          </p:stCondLst>
                                        </p:cTn>
                                        <p:tgtEl>
                                          <p:spTgt spid="73"/>
                                        </p:tgtEl>
                                        <p:attrNameLst>
                                          <p:attrName>style.visibility</p:attrName>
                                        </p:attrNameLst>
                                      </p:cBhvr>
                                      <p:to>
                                        <p:strVal val="visible"/>
                                      </p:to>
                                    </p:set>
                                  </p:childTnLst>
                                </p:cTn>
                              </p:par>
                            </p:childTnLst>
                          </p:cTn>
                        </p:par>
                        <p:par>
                          <p:cTn id="42" fill="hold">
                            <p:stCondLst>
                              <p:cond delay="8650"/>
                            </p:stCondLst>
                            <p:childTnLst>
                              <p:par>
                                <p:cTn id="43" presetID="10" presetClass="entr" presetSubtype="0" fill="hold" grpId="0" nodeType="after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4" grpId="0" build="p" animBg="1"/>
      <p:bldP spid="73" grpId="0" animBg="1"/>
      <p:bldP spid="77" grpId="0" animBg="1"/>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a:bodyPr>
          <a:lstStyle/>
          <a:p>
            <a:pPr marL="0" indent="0" algn="ctr">
              <a:buNone/>
            </a:pPr>
            <a:r>
              <a:rPr lang="fr-FR" sz="1900" dirty="0" smtClean="0"/>
              <a:t>Deux </a:t>
            </a:r>
            <a:r>
              <a:rPr lang="fr-FR" sz="1900" dirty="0"/>
              <a:t>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1065195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B8F4974-A331-4B87-86CE-FA7C92767F18"/>
  <p:tag name="ISPRING_SCORM_RATE_SLIDES" val="1"/>
  <p:tag name="ISPRING_SCORM_USE_CUSTOM_PASSING_SCORE" val="1"/>
  <p:tag name="ISPRING_SCORM_PASSING_SCORE" val="100.0000000000"/>
  <p:tag name="ISPRINGONLINEFOLDERID" val="0"/>
  <p:tag name="ISPRINGONLINEFOLDERPATH" val="Content List"/>
  <p:tag name="ISPRINGCLOUDFOLDERID" val="0"/>
  <p:tag name="ISPRINGCLOUDFOLDERPATH" val="Content List"/>
  <p:tag name="ISPRING_OUTPUT_FOLDER" val="C:\Users\Philippe\Documents\techphil\Continu"/>
  <p:tag name="ISPRING_RESOURCE_PATHS_HASH_PRESENTER" val="4331a0884e8244a01076d4aa9b907df88ada0e2"/>
  <p:tag name="ISPRING_SCORM_ENDPOINT" val="&lt;endpoint&gt;&lt;enable&gt;0&lt;/enable&gt;&lt;lrs&gt;http://&lt;/lrs&gt;&lt;auth&gt;0&lt;/auth&gt;&lt;login&gt;&lt;/login&gt;&lt;password&gt;&lt;/password&gt;&lt;key&gt;&lt;/key&gt;&lt;name&gt;&lt;/name&gt;&lt;email&gt;&lt;/email&gt;&lt;/endpoint&gt;&#1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ULTRA_SCORM_COURCE_TITLE" val="Le continu et ses lois (paral série)5"/>
  <p:tag name="ISPRING_ULTRA_SCORM_LESSON_TITLE" val="Le continu et ses lois (paral série )5"/>
  <p:tag name="ISPRING_PRESENTATION_TITLE" val="Le continu et ses lois (paral série ) 5"/>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22892</TotalTime>
  <Words>1391</Words>
  <Application>Microsoft Office PowerPoint</Application>
  <PresentationFormat>Affichage à l'écran (4:3)</PresentationFormat>
  <Paragraphs>287</Paragraphs>
  <Slides>21</Slides>
  <Notes>21</Notes>
  <HiddenSlides>8</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Le continu et ses lois…</vt:lpstr>
      <vt:lpstr>Montage parallèle, série…</vt:lpstr>
      <vt:lpstr>Montage série…</vt:lpstr>
      <vt:lpstr>Montage série…</vt:lpstr>
      <vt:lpstr>Montage série…</vt:lpstr>
      <vt:lpstr>Montage série…</vt:lpstr>
      <vt:lpstr>Montage série…</vt:lpstr>
      <vt:lpstr>Montage parallèle…</vt:lpstr>
      <vt:lpstr>Montage parallèle…</vt:lpstr>
      <vt:lpstr>Montage parallèle…</vt:lpstr>
      <vt:lpstr>Montage parallèle…</vt:lpstr>
      <vt:lpstr>Montage parallèle…</vt:lpstr>
      <vt:lpstr>RÉSISTORS en parallèle…</vt:lpstr>
      <vt:lpstr>RÉSISTORS en série…</vt:lpstr>
      <vt:lpstr>GÉNÉRATEURS en parallèle…</vt:lpstr>
      <vt:lpstr>Générateurs en série…</vt:lpstr>
      <vt:lpstr>Série , parallèle</vt:lpstr>
      <vt:lpstr>Série , parallèle</vt:lpstr>
      <vt:lpstr>Série , parallèle</vt:lpstr>
      <vt:lpstr>Série , parallèle</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(paral série ) 5</dc:title>
  <dc:creator>Philippe Dutour</dc:creator>
  <cp:lastModifiedBy>phil</cp:lastModifiedBy>
  <cp:revision>293</cp:revision>
  <dcterms:created xsi:type="dcterms:W3CDTF">2014-11-08T18:10:16Z</dcterms:created>
  <dcterms:modified xsi:type="dcterms:W3CDTF">2015-11-30T15:00:55Z</dcterms:modified>
</cp:coreProperties>
</file>