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1" r:id="rId3"/>
    <p:sldId id="264" r:id="rId4"/>
    <p:sldId id="290" r:id="rId5"/>
    <p:sldId id="267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286" r:id="rId16"/>
  </p:sldIdLst>
  <p:sldSz cx="9144000" cy="6858000" type="screen4x3"/>
  <p:notesSz cx="6858000" cy="9144000"/>
  <p:custDataLst>
    <p:tags r:id="rId18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FB0F"/>
    <a:srgbClr val="000000"/>
    <a:srgbClr val="2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3997" autoAdjust="0"/>
  </p:normalViewPr>
  <p:slideViewPr>
    <p:cSldViewPr>
      <p:cViewPr>
        <p:scale>
          <a:sx n="66" d="100"/>
          <a:sy n="66" d="100"/>
        </p:scale>
        <p:origin x="-1962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20D37-A4BB-4F7B-889A-CD9755CEBD24}" type="datetimeFigureOut">
              <a:rPr lang="fr-FR" smtClean="0"/>
              <a:t>04/12/2015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5EB5B-CB5B-4F1D-98EB-CE660015D0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5330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800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63681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908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499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0404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7337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856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8466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4966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7641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913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720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260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918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827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>
            <a:lvl1pPr>
              <a:defRPr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>
            <a:lvl1pPr marL="0" indent="0" algn="ctr">
              <a:buNone/>
              <a:defRPr b="1" baseline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fld id="{A77E2B3C-B3D8-400E-BD6B-BE21F093E986}" type="datetimeFigureOut">
              <a:rPr lang="fr-FR" smtClean="0"/>
              <a:t>04/12/2015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1477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27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99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fld id="{A77E2B3C-B3D8-400E-BD6B-BE21F093E986}" type="datetimeFigureOut">
              <a:rPr lang="fr-FR" smtClean="0"/>
              <a:t>04/12/2015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1278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272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40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7692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13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3305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407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132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48000"/>
                    </a14:imgEffect>
                    <a14:imgEffect>
                      <a14:brightnessContrast bright="50000" contrast="-3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A77E2B3C-B3D8-400E-BD6B-BE21F093E986}" type="datetimeFigureOut">
              <a:rPr lang="fr-FR" smtClean="0"/>
              <a:pPr/>
              <a:t>04/12/2015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D513CDC2-3B68-4329-BBC4-73D9675BE59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0" y="6459100"/>
            <a:ext cx="1198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Ph. </a:t>
            </a:r>
            <a:r>
              <a:rPr lang="fr-F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Dutour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09" y="-454602"/>
            <a:ext cx="1493649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5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kern="1200">
          <a:solidFill>
            <a:schemeClr val="tx1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1" kern="1200">
          <a:solidFill>
            <a:schemeClr val="tx1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1" kern="1200">
          <a:solidFill>
            <a:schemeClr val="tx1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 continu et ses lois…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98984"/>
          </a:xfrm>
        </p:spPr>
        <p:txBody>
          <a:bodyPr>
            <a:normAutofit/>
          </a:bodyPr>
          <a:lstStyle/>
          <a:p>
            <a:r>
              <a:rPr lang="fr-FR" dirty="0" smtClean="0"/>
              <a:t>Lois des mailles</a:t>
            </a:r>
          </a:p>
          <a:p>
            <a:r>
              <a:rPr lang="fr-FR" dirty="0" smtClean="0"/>
              <a:t>Lois des nœuds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311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 smtClean="0"/>
              <a:t>I</a:t>
            </a:r>
            <a:r>
              <a:rPr lang="fr-FR" sz="1800" baseline="-25000" dirty="0" smtClean="0"/>
              <a:t>0</a:t>
            </a:r>
            <a:r>
              <a:rPr lang="fr-FR" sz="1800" dirty="0" smtClean="0"/>
              <a:t> =0,75 A ;  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=1,25 A ;   R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=5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  R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=3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=4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R</a:t>
            </a:r>
            <a:r>
              <a:rPr lang="fr-FR" sz="1800" baseline="-25000" dirty="0" smtClean="0"/>
              <a:t>4</a:t>
            </a:r>
            <a:r>
              <a:rPr lang="fr-FR" sz="1800" dirty="0" smtClean="0"/>
              <a:t> </a:t>
            </a:r>
            <a:r>
              <a:rPr lang="fr-FR" sz="1800" dirty="0"/>
              <a:t>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5</a:t>
            </a:r>
            <a:r>
              <a:rPr lang="fr-FR" sz="1800" dirty="0" smtClean="0"/>
              <a:t> =5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  R</a:t>
            </a:r>
            <a:r>
              <a:rPr lang="fr-FR" sz="1800" baseline="-25000" dirty="0" smtClean="0"/>
              <a:t>6</a:t>
            </a:r>
            <a:r>
              <a:rPr lang="fr-FR" sz="1800" dirty="0" smtClean="0"/>
              <a:t> </a:t>
            </a:r>
            <a:r>
              <a:rPr lang="fr-FR" sz="1800" dirty="0"/>
              <a:t>=2 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>
                <a:sym typeface="Symbol"/>
              </a:rPr>
              <a:t> </a:t>
            </a:r>
            <a:r>
              <a:rPr lang="fr-FR" sz="1800" dirty="0" smtClean="0"/>
              <a:t>;  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57214" y="5493116"/>
            <a:ext cx="2016000" cy="468000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3</a:t>
            </a:r>
            <a:endParaRPr lang="fr-FR" sz="2000" dirty="0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2124486" y="4875555"/>
            <a:ext cx="6984018" cy="857701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dirty="0" smtClean="0"/>
              <a:t>On va ensuite procéder au calcul du </a:t>
            </a:r>
            <a:r>
              <a:rPr lang="fr-FR" sz="1800" dirty="0"/>
              <a:t>courant </a:t>
            </a:r>
            <a:r>
              <a:rPr lang="fr-FR" sz="1800" dirty="0" smtClean="0"/>
              <a:t>I</a:t>
            </a:r>
            <a:r>
              <a:rPr lang="fr-FR" sz="1800" baseline="-25000" dirty="0" smtClean="0"/>
              <a:t>2</a:t>
            </a:r>
            <a:r>
              <a:rPr lang="fr-FR" sz="1800" dirty="0"/>
              <a:t> </a:t>
            </a:r>
            <a:r>
              <a:rPr lang="fr-FR" sz="1800" dirty="0" smtClean="0"/>
              <a:t>grâce à la loi des nœuds en prenant en compte I</a:t>
            </a:r>
            <a:r>
              <a:rPr lang="fr-FR" sz="1800" baseline="-25000" dirty="0" smtClean="0"/>
              <a:t>0 </a:t>
            </a:r>
            <a:r>
              <a:rPr lang="fr-FR" sz="1800" dirty="0" smtClean="0"/>
              <a:t> et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qui sont connus. Cela nous permettra de calculer U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.</a:t>
            </a:r>
            <a:endParaRPr lang="fr-FR" sz="1800" dirty="0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57214" y="4989077"/>
            <a:ext cx="2016000" cy="468000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G1</a:t>
            </a:r>
            <a:endParaRPr lang="fr-FR" sz="2000" dirty="0"/>
          </a:p>
        </p:txBody>
      </p:sp>
      <p:sp>
        <p:nvSpPr>
          <p:cNvPr id="85" name="Espace réservé du contenu 2"/>
          <p:cNvSpPr txBox="1">
            <a:spLocks/>
          </p:cNvSpPr>
          <p:nvPr/>
        </p:nvSpPr>
        <p:spPr>
          <a:xfrm>
            <a:off x="57214" y="6036467"/>
            <a:ext cx="198575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=12,75 V</a:t>
            </a:r>
            <a:endParaRPr lang="fr-FR" sz="2000" dirty="0"/>
          </a:p>
        </p:txBody>
      </p:sp>
      <p:sp>
        <p:nvSpPr>
          <p:cNvPr id="92" name="Espace réservé du contenu 2"/>
          <p:cNvSpPr txBox="1">
            <a:spLocks/>
          </p:cNvSpPr>
          <p:nvPr/>
        </p:nvSpPr>
        <p:spPr>
          <a:xfrm>
            <a:off x="2627784" y="5844630"/>
            <a:ext cx="158690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/>
              <a:t>I</a:t>
            </a:r>
            <a:r>
              <a:rPr lang="fr-FR" sz="2000" baseline="-25000" dirty="0"/>
              <a:t>2 </a:t>
            </a:r>
            <a:r>
              <a:rPr lang="fr-FR" sz="2000" dirty="0" smtClean="0"/>
              <a:t>=I</a:t>
            </a:r>
            <a:r>
              <a:rPr lang="fr-FR" sz="2000" baseline="-25000" dirty="0" smtClean="0"/>
              <a:t>0</a:t>
            </a:r>
            <a:r>
              <a:rPr lang="fr-FR" sz="2000" dirty="0"/>
              <a:t>+</a:t>
            </a:r>
            <a:r>
              <a:rPr lang="fr-FR" sz="2000" dirty="0" smtClean="0"/>
              <a:t> I</a:t>
            </a:r>
            <a:r>
              <a:rPr lang="fr-FR" sz="2000" baseline="-25000" dirty="0"/>
              <a:t>1</a:t>
            </a:r>
            <a:endParaRPr lang="fr-FR" sz="2000" dirty="0"/>
          </a:p>
        </p:txBody>
      </p:sp>
      <p:sp>
        <p:nvSpPr>
          <p:cNvPr id="88" name="Espace réservé du contenu 2"/>
          <p:cNvSpPr txBox="1">
            <a:spLocks/>
          </p:cNvSpPr>
          <p:nvPr/>
        </p:nvSpPr>
        <p:spPr>
          <a:xfrm>
            <a:off x="4430985" y="5845508"/>
            <a:ext cx="316536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/>
              <a:t>I</a:t>
            </a:r>
            <a:r>
              <a:rPr lang="fr-FR" sz="2000" baseline="-25000" dirty="0"/>
              <a:t>2 </a:t>
            </a:r>
            <a:r>
              <a:rPr lang="fr-FR" sz="2000" dirty="0" smtClean="0"/>
              <a:t>=0,75 + 1,25 = 2A</a:t>
            </a:r>
            <a:endParaRPr lang="fr-FR" sz="2000" dirty="0"/>
          </a:p>
        </p:txBody>
      </p:sp>
      <p:sp>
        <p:nvSpPr>
          <p:cNvPr id="89" name="Espace réservé du contenu 2"/>
          <p:cNvSpPr txBox="1">
            <a:spLocks/>
          </p:cNvSpPr>
          <p:nvPr/>
        </p:nvSpPr>
        <p:spPr>
          <a:xfrm>
            <a:off x="4691332" y="6359347"/>
            <a:ext cx="1586907" cy="39110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x I</a:t>
            </a:r>
            <a:r>
              <a:rPr lang="fr-FR" sz="2000" baseline="-25000" dirty="0" smtClean="0"/>
              <a:t>2</a:t>
            </a:r>
            <a:endParaRPr lang="fr-FR" sz="2000" dirty="0"/>
          </a:p>
        </p:txBody>
      </p:sp>
      <p:sp>
        <p:nvSpPr>
          <p:cNvPr id="91" name="Espace réservé du contenu 2"/>
          <p:cNvSpPr txBox="1">
            <a:spLocks/>
          </p:cNvSpPr>
          <p:nvPr/>
        </p:nvSpPr>
        <p:spPr>
          <a:xfrm>
            <a:off x="6533738" y="6359347"/>
            <a:ext cx="2523153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=3 x 2 = 6V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15463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4" grpId="0" animBg="1"/>
      <p:bldP spid="82" grpId="0" animBg="1"/>
      <p:bldP spid="85" grpId="0" animBg="1"/>
      <p:bldP spid="92" grpId="0" animBg="1"/>
      <p:bldP spid="88" grpId="0" animBg="1"/>
      <p:bldP spid="89" grpId="0" animBg="1"/>
      <p:bldP spid="9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 smtClean="0"/>
              <a:t>I</a:t>
            </a:r>
            <a:r>
              <a:rPr lang="fr-FR" sz="1800" baseline="-25000" dirty="0" smtClean="0"/>
              <a:t>0</a:t>
            </a:r>
            <a:r>
              <a:rPr lang="fr-FR" sz="1800" dirty="0" smtClean="0"/>
              <a:t> =0,75 A ;  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=1,25 A ;   R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=5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  R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=3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=4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R</a:t>
            </a:r>
            <a:r>
              <a:rPr lang="fr-FR" sz="1800" baseline="-25000" dirty="0" smtClean="0"/>
              <a:t>4</a:t>
            </a:r>
            <a:r>
              <a:rPr lang="fr-FR" sz="1800" dirty="0" smtClean="0"/>
              <a:t> </a:t>
            </a:r>
            <a:r>
              <a:rPr lang="fr-FR" sz="1800" dirty="0"/>
              <a:t>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5</a:t>
            </a:r>
            <a:r>
              <a:rPr lang="fr-FR" sz="1800" dirty="0" smtClean="0"/>
              <a:t> =5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  R</a:t>
            </a:r>
            <a:r>
              <a:rPr lang="fr-FR" sz="1800" baseline="-25000" dirty="0" smtClean="0"/>
              <a:t>6</a:t>
            </a:r>
            <a:r>
              <a:rPr lang="fr-FR" sz="1800" dirty="0" smtClean="0"/>
              <a:t> </a:t>
            </a:r>
            <a:r>
              <a:rPr lang="fr-FR" sz="1800" dirty="0"/>
              <a:t>=2 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>
                <a:sym typeface="Symbol"/>
              </a:rPr>
              <a:t> </a:t>
            </a:r>
            <a:r>
              <a:rPr lang="fr-FR" sz="1800" dirty="0" smtClean="0"/>
              <a:t>;  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182244" y="4941168"/>
            <a:ext cx="8905691" cy="576064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/>
              <a:t>Pour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3,</a:t>
            </a:r>
            <a:r>
              <a:rPr lang="fr-FR" sz="1800" dirty="0" smtClean="0"/>
              <a:t> la résistance R</a:t>
            </a:r>
            <a:r>
              <a:rPr lang="fr-FR" sz="1800" baseline="-25000" dirty="0" smtClean="0"/>
              <a:t>3 </a:t>
            </a:r>
            <a:r>
              <a:rPr lang="fr-FR" sz="1800" dirty="0" smtClean="0"/>
              <a:t>est parcourue par un courant I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qui est une partie de </a:t>
            </a:r>
            <a:r>
              <a:rPr lang="fr-FR" sz="1800" dirty="0"/>
              <a:t>I</a:t>
            </a:r>
            <a:r>
              <a:rPr lang="fr-FR" sz="1800" baseline="-25000" dirty="0"/>
              <a:t>2</a:t>
            </a:r>
            <a:r>
              <a:rPr lang="fr-FR" sz="1800" dirty="0" smtClean="0"/>
              <a:t>  puisqu’on a la loi des nœuds :   I</a:t>
            </a:r>
            <a:r>
              <a:rPr lang="fr-FR" sz="1800" baseline="-25000" dirty="0" smtClean="0"/>
              <a:t>2 </a:t>
            </a:r>
            <a:r>
              <a:rPr lang="fr-FR" sz="1800" dirty="0" smtClean="0"/>
              <a:t>= I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+ I</a:t>
            </a:r>
            <a:r>
              <a:rPr lang="fr-FR" sz="1800" baseline="-25000" dirty="0" smtClean="0"/>
              <a:t>4</a:t>
            </a:r>
            <a:r>
              <a:rPr lang="fr-FR" sz="1800" dirty="0"/>
              <a:t>+ </a:t>
            </a:r>
            <a:r>
              <a:rPr lang="fr-FR" sz="1800" dirty="0" smtClean="0"/>
              <a:t>I</a:t>
            </a:r>
            <a:r>
              <a:rPr lang="fr-FR" sz="1800" baseline="-25000" dirty="0" smtClean="0"/>
              <a:t>5</a:t>
            </a:r>
            <a:r>
              <a:rPr lang="fr-FR" sz="1800" dirty="0"/>
              <a:t>+ </a:t>
            </a:r>
            <a:r>
              <a:rPr lang="fr-FR" sz="1800" dirty="0" smtClean="0"/>
              <a:t>I</a:t>
            </a:r>
            <a:r>
              <a:rPr lang="fr-FR" sz="1800" baseline="-25000" dirty="0" smtClean="0"/>
              <a:t>6 </a:t>
            </a:r>
            <a:r>
              <a:rPr lang="fr-FR" sz="1800" dirty="0" smtClean="0"/>
              <a:t>. </a:t>
            </a:r>
          </a:p>
        </p:txBody>
      </p:sp>
      <p:sp>
        <p:nvSpPr>
          <p:cNvPr id="86" name="Espace réservé du contenu 2"/>
          <p:cNvSpPr txBox="1">
            <a:spLocks/>
          </p:cNvSpPr>
          <p:nvPr/>
        </p:nvSpPr>
        <p:spPr>
          <a:xfrm>
            <a:off x="6893140" y="6309320"/>
            <a:ext cx="2229512" cy="383674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571" dirty="0" smtClean="0"/>
              <a:t>U</a:t>
            </a:r>
            <a:r>
              <a:rPr lang="fr-FR" sz="2571" baseline="-25000" dirty="0" smtClean="0"/>
              <a:t>3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34567</a:t>
            </a:r>
            <a:r>
              <a:rPr lang="fr-FR" sz="2000" dirty="0" smtClean="0"/>
              <a:t>x I</a:t>
            </a:r>
            <a:r>
              <a:rPr lang="fr-FR" sz="2000" baseline="-25000" dirty="0" smtClean="0"/>
              <a:t>2</a:t>
            </a:r>
            <a:endParaRPr lang="fr-FR" sz="2000" dirty="0"/>
          </a:p>
        </p:txBody>
      </p:sp>
      <p:sp>
        <p:nvSpPr>
          <p:cNvPr id="76" name="Espace réservé du contenu 2"/>
          <p:cNvSpPr txBox="1">
            <a:spLocks/>
          </p:cNvSpPr>
          <p:nvPr/>
        </p:nvSpPr>
        <p:spPr>
          <a:xfrm>
            <a:off x="0" y="5574383"/>
            <a:ext cx="9024090" cy="662929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On va réduire cet ensemble de résistances (R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à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) à une seule résistance équivalente qui, parcourue par le courant I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produira la même chute de tension U</a:t>
            </a:r>
            <a:r>
              <a:rPr lang="fr-FR" sz="1800" baseline="-25000" dirty="0" smtClean="0"/>
              <a:t>3.</a:t>
            </a: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414967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86" grpId="0" animBg="1"/>
      <p:bldP spid="7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 smtClean="0"/>
              <a:t>I</a:t>
            </a:r>
            <a:r>
              <a:rPr lang="fr-FR" sz="1800" baseline="-25000" dirty="0" smtClean="0"/>
              <a:t>0</a:t>
            </a:r>
            <a:r>
              <a:rPr lang="fr-FR" sz="1800" dirty="0" smtClean="0"/>
              <a:t> =0,75 A ;  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=1,25 A ;   R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=5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  R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=3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=4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R</a:t>
            </a:r>
            <a:r>
              <a:rPr lang="fr-FR" sz="1800" baseline="-25000" dirty="0" smtClean="0"/>
              <a:t>4</a:t>
            </a:r>
            <a:r>
              <a:rPr lang="fr-FR" sz="1800" dirty="0" smtClean="0"/>
              <a:t> </a:t>
            </a:r>
            <a:r>
              <a:rPr lang="fr-FR" sz="1800" dirty="0"/>
              <a:t>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5</a:t>
            </a:r>
            <a:r>
              <a:rPr lang="fr-FR" sz="1800" dirty="0" smtClean="0"/>
              <a:t> =5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  R</a:t>
            </a:r>
            <a:r>
              <a:rPr lang="fr-FR" sz="1800" baseline="-25000" dirty="0" smtClean="0"/>
              <a:t>6</a:t>
            </a:r>
            <a:r>
              <a:rPr lang="fr-FR" sz="1800" dirty="0" smtClean="0"/>
              <a:t> </a:t>
            </a:r>
            <a:r>
              <a:rPr lang="fr-FR" sz="1800" dirty="0"/>
              <a:t>=2 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>
                <a:sym typeface="Symbol"/>
              </a:rPr>
              <a:t> </a:t>
            </a:r>
            <a:r>
              <a:rPr lang="fr-FR" sz="1800" dirty="0" smtClean="0"/>
              <a:t>;  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-24939" y="4892794"/>
            <a:ext cx="9143999" cy="404356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dirty="0" smtClean="0"/>
              <a:t>On commence par la plus petite association: R</a:t>
            </a:r>
            <a:r>
              <a:rPr lang="fr-FR" sz="1800" baseline="-25000" dirty="0" smtClean="0"/>
              <a:t>67 </a:t>
            </a:r>
            <a:r>
              <a:rPr lang="fr-FR" sz="1800" dirty="0" smtClean="0"/>
              <a:t>=</a:t>
            </a:r>
            <a:endParaRPr lang="fr-FR" sz="1800" dirty="0"/>
          </a:p>
        </p:txBody>
      </p:sp>
      <p:sp>
        <p:nvSpPr>
          <p:cNvPr id="92" name="Espace réservé du contenu 2"/>
          <p:cNvSpPr txBox="1">
            <a:spLocks/>
          </p:cNvSpPr>
          <p:nvPr/>
        </p:nvSpPr>
        <p:spPr>
          <a:xfrm>
            <a:off x="6156176" y="4869160"/>
            <a:ext cx="1586907" cy="383674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R</a:t>
            </a:r>
            <a:r>
              <a:rPr lang="fr-FR" sz="1800" baseline="-25000" dirty="0" smtClean="0"/>
              <a:t>6</a:t>
            </a:r>
            <a:r>
              <a:rPr lang="fr-FR" sz="1800" dirty="0"/>
              <a:t>+ R</a:t>
            </a:r>
            <a:r>
              <a:rPr lang="fr-FR" sz="1800" baseline="-25000" dirty="0"/>
              <a:t>7</a:t>
            </a:r>
            <a:endParaRPr lang="fr-FR" sz="1800" dirty="0"/>
          </a:p>
          <a:p>
            <a:pPr marL="0" indent="0" algn="ctr">
              <a:buNone/>
            </a:pPr>
            <a:r>
              <a:rPr lang="fr-FR" sz="2000" dirty="0"/>
              <a:t> </a:t>
            </a:r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7020272" y="4869160"/>
            <a:ext cx="2326623" cy="383674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=2+ 1 = 3 </a:t>
            </a:r>
            <a:r>
              <a:rPr lang="fr-FR" sz="1800" dirty="0">
                <a:sym typeface="Symbol"/>
              </a:rPr>
              <a:t></a:t>
            </a:r>
            <a:endParaRPr lang="fr-FR" sz="1800" dirty="0"/>
          </a:p>
          <a:p>
            <a:pPr marL="0" indent="0" algn="ctr">
              <a:buNone/>
            </a:pPr>
            <a:r>
              <a:rPr lang="fr-FR" sz="2000" dirty="0"/>
              <a:t> </a:t>
            </a:r>
          </a:p>
        </p:txBody>
      </p:sp>
      <p:sp>
        <p:nvSpPr>
          <p:cNvPr id="89" name="Espace réservé du contenu 2"/>
          <p:cNvSpPr txBox="1">
            <a:spLocks/>
          </p:cNvSpPr>
          <p:nvPr/>
        </p:nvSpPr>
        <p:spPr>
          <a:xfrm>
            <a:off x="1" y="5252835"/>
            <a:ext cx="9143999" cy="336406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On continue avec l’ensemble des résistances en parallèle : </a:t>
            </a:r>
            <a:endParaRPr lang="fr-FR" sz="8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Espace réservé du contenu 2"/>
              <p:cNvSpPr txBox="1">
                <a:spLocks/>
              </p:cNvSpPr>
              <p:nvPr/>
            </p:nvSpPr>
            <p:spPr>
              <a:xfrm>
                <a:off x="6836610" y="5683744"/>
                <a:ext cx="1266037" cy="409552"/>
              </a:xfrm>
              <a:prstGeom prst="rect">
                <a:avLst/>
              </a:prstGeom>
              <a:solidFill>
                <a:schemeClr val="bg2">
                  <a:lumMod val="75000"/>
                  <a:alpha val="1000"/>
                </a:schemeClr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2000" dirty="0"/>
                        <m:t>1,12</m:t>
                      </m:r>
                    </m:oMath>
                  </m:oMathPara>
                </a14:m>
                <a:endParaRPr lang="fr-FR" sz="1800" dirty="0"/>
              </a:p>
              <a:p>
                <a:pPr marL="0" indent="0" algn="ctr">
                  <a:buNone/>
                </a:pPr>
                <a:endParaRPr lang="fr-FR" sz="1800" dirty="0"/>
              </a:p>
            </p:txBody>
          </p:sp>
        </mc:Choice>
        <mc:Fallback xmlns="">
          <p:sp>
            <p:nvSpPr>
              <p:cNvPr id="78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610" y="5683744"/>
                <a:ext cx="1266037" cy="4095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Espace réservé du contenu 2"/>
              <p:cNvSpPr txBox="1">
                <a:spLocks/>
              </p:cNvSpPr>
              <p:nvPr/>
            </p:nvSpPr>
            <p:spPr>
              <a:xfrm>
                <a:off x="3059832" y="6237312"/>
                <a:ext cx="2860621" cy="576064"/>
              </a:xfrm>
              <a:prstGeom prst="rect">
                <a:avLst/>
              </a:prstGeom>
              <a:solidFill>
                <a:schemeClr val="bg2">
                  <a:lumMod val="75000"/>
                  <a:alpha val="1000"/>
                </a:schemeClr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endParaRPr lang="fr-FR" sz="10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2400" dirty="0"/>
                        <m:t>R</m:t>
                      </m:r>
                      <m:r>
                        <m:rPr>
                          <m:nor/>
                        </m:rPr>
                        <a:rPr lang="fr-FR" sz="2400" baseline="-25000" dirty="0"/>
                        <m:t>34567</m:t>
                      </m:r>
                      <m:r>
                        <m:rPr>
                          <m:nor/>
                        </m:rPr>
                        <a:rPr lang="fr-FR" sz="2400" dirty="0"/>
                        <m:t>=</m:t>
                      </m:r>
                      <m:r>
                        <a:rPr lang="fr-FR" sz="2400" b="1" i="1" dirty="0" smtClean="0">
                          <a:latin typeface="Cambria Math"/>
                        </a:rPr>
                        <m:t> </m:t>
                      </m:r>
                      <m:r>
                        <a:rPr lang="fr-FR" sz="2400" b="1" i="1" dirty="0" smtClean="0">
                          <a:latin typeface="Cambria Math"/>
                        </a:rPr>
                        <m:t>𝟎</m:t>
                      </m:r>
                      <m:r>
                        <a:rPr lang="fr-FR" sz="2400" b="1" i="1" dirty="0" smtClean="0">
                          <a:latin typeface="Cambria Math"/>
                        </a:rPr>
                        <m:t>,</m:t>
                      </m:r>
                      <m:r>
                        <a:rPr lang="fr-FR" sz="2400" b="1" i="1" dirty="0" smtClean="0">
                          <a:latin typeface="Cambria Math"/>
                        </a:rPr>
                        <m:t>𝟗</m:t>
                      </m:r>
                      <m:r>
                        <m:rPr>
                          <m:nor/>
                        </m:rPr>
                        <a:rPr lang="fr-FR" sz="2400" b="1" i="0" dirty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fr-FR" sz="2000" dirty="0">
                          <a:sym typeface="Symbol"/>
                        </a:rPr>
                        <m:t></m:t>
                      </m:r>
                    </m:oMath>
                  </m:oMathPara>
                </a14:m>
                <a:endParaRPr lang="fr-FR" sz="1800" dirty="0"/>
              </a:p>
              <a:p>
                <a:pPr marL="0" indent="0" algn="ctr">
                  <a:buNone/>
                </a:pPr>
                <a:endParaRPr lang="fr-FR" sz="1800" dirty="0"/>
              </a:p>
              <a:p>
                <a:pPr marL="0" indent="0" algn="ctr">
                  <a:buNone/>
                </a:pPr>
                <a:endParaRPr lang="fr-FR" sz="1800" dirty="0"/>
              </a:p>
            </p:txBody>
          </p:sp>
        </mc:Choice>
        <mc:Fallback xmlns="">
          <p:sp>
            <p:nvSpPr>
              <p:cNvPr id="82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6237312"/>
                <a:ext cx="2860621" cy="5760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Espace réservé du contenu 2"/>
              <p:cNvSpPr txBox="1">
                <a:spLocks/>
              </p:cNvSpPr>
              <p:nvPr/>
            </p:nvSpPr>
            <p:spPr>
              <a:xfrm>
                <a:off x="1051381" y="5611736"/>
                <a:ext cx="4109495" cy="576064"/>
              </a:xfrm>
              <a:prstGeom prst="rect">
                <a:avLst/>
              </a:prstGeom>
              <a:solidFill>
                <a:schemeClr val="bg2">
                  <a:lumMod val="75000"/>
                  <a:alpha val="1000"/>
                </a:schemeClr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dirty="0"/>
                          <m:t>R</m:t>
                        </m:r>
                        <m:r>
                          <m:rPr>
                            <m:nor/>
                          </m:rPr>
                          <a:rPr lang="fr-FR" sz="2000" baseline="-25000" dirty="0"/>
                          <m:t>34567</m:t>
                        </m:r>
                      </m:den>
                    </m:f>
                  </m:oMath>
                </a14:m>
                <a:r>
                  <a:rPr lang="fr-FR" sz="2000" dirty="0"/>
                  <a:t>=</a:t>
                </a:r>
                <a:r>
                  <a:rPr lang="fr-FR" sz="2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dirty="0"/>
                          <m:t>R</m:t>
                        </m:r>
                        <m:r>
                          <m:rPr>
                            <m:nor/>
                          </m:rPr>
                          <a:rPr lang="fr-FR" sz="2000" baseline="-25000" dirty="0"/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fr-FR" sz="2000" dirty="0"/>
                      <m:t>+</m:t>
                    </m:r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dirty="0"/>
                          <m:t>R</m:t>
                        </m:r>
                        <m:r>
                          <m:rPr>
                            <m:nor/>
                          </m:rPr>
                          <a:rPr lang="fr-FR" sz="2000" baseline="-25000" dirty="0"/>
                          <m:t>4</m:t>
                        </m:r>
                      </m:den>
                    </m:f>
                  </m:oMath>
                </a14:m>
                <a:r>
                  <a:rPr lang="fr-FR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dirty="0"/>
                          <m:t>R</m:t>
                        </m:r>
                        <m:r>
                          <m:rPr>
                            <m:nor/>
                          </m:rPr>
                          <a:rPr lang="fr-FR" sz="2000" i="0" baseline="-25000" dirty="0" smtClean="0"/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fr-FR" sz="2000" dirty="0"/>
                      <m:t>+</m:t>
                    </m:r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dirty="0"/>
                          <m:t>R</m:t>
                        </m:r>
                        <m:r>
                          <a:rPr lang="fr-FR" sz="2000" b="1" i="1" dirty="0" smtClean="0">
                            <a:latin typeface="Cambria Math"/>
                          </a:rPr>
                          <m:t>𝟔𝟕</m:t>
                        </m:r>
                      </m:den>
                    </m:f>
                  </m:oMath>
                </a14:m>
                <a:r>
                  <a:rPr lang="fr-FR" sz="2000" dirty="0" smtClean="0"/>
                  <a:t> =</a:t>
                </a:r>
                <a:endParaRPr lang="fr-FR" sz="1800" dirty="0"/>
              </a:p>
            </p:txBody>
          </p:sp>
        </mc:Choice>
        <mc:Fallback xmlns="">
          <p:sp>
            <p:nvSpPr>
              <p:cNvPr id="85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381" y="5611736"/>
                <a:ext cx="4109495" cy="5760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Espace réservé du contenu 2"/>
              <p:cNvSpPr txBox="1">
                <a:spLocks/>
              </p:cNvSpPr>
              <p:nvPr/>
            </p:nvSpPr>
            <p:spPr>
              <a:xfrm>
                <a:off x="4935932" y="5611736"/>
                <a:ext cx="2270280" cy="576064"/>
              </a:xfrm>
              <a:prstGeom prst="rect">
                <a:avLst/>
              </a:prstGeom>
              <a:solidFill>
                <a:schemeClr val="bg2">
                  <a:lumMod val="75000"/>
                  <a:alpha val="1000"/>
                </a:schemeClr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0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i="0" dirty="0" smtClean="0"/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fr-FR" sz="2000" dirty="0"/>
                      <m:t>+</m:t>
                    </m:r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i="0" dirty="0" smtClean="0"/>
                          <m:t>3</m:t>
                        </m:r>
                      </m:den>
                    </m:f>
                  </m:oMath>
                </a14:m>
                <a:r>
                  <a:rPr lang="fr-FR" sz="20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i="0" dirty="0" smtClean="0"/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fr-FR" sz="2000" dirty="0"/>
                      <m:t>+</m:t>
                    </m:r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i="0" dirty="0" smtClean="0"/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fr-FR" sz="2000" b="1" i="0" dirty="0" smtClean="0"/>
                      <m:t>=</m:t>
                    </m:r>
                  </m:oMath>
                </a14:m>
                <a:endParaRPr lang="fr-FR" sz="1800" dirty="0"/>
              </a:p>
            </p:txBody>
          </p:sp>
        </mc:Choice>
        <mc:Fallback xmlns="">
          <p:sp>
            <p:nvSpPr>
              <p:cNvPr id="86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5932" y="5611736"/>
                <a:ext cx="2270280" cy="5760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788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2" grpId="0" animBg="1"/>
      <p:bldP spid="87" grpId="0" animBg="1"/>
      <p:bldP spid="89" grpId="0" animBg="1"/>
      <p:bldP spid="78" grpId="0" animBg="1"/>
      <p:bldP spid="82" grpId="0" animBg="1"/>
      <p:bldP spid="85" grpId="0" animBg="1"/>
      <p:bldP spid="8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 smtClean="0"/>
              <a:t>I</a:t>
            </a:r>
            <a:r>
              <a:rPr lang="fr-FR" sz="1800" baseline="-25000" dirty="0" smtClean="0"/>
              <a:t>0</a:t>
            </a:r>
            <a:r>
              <a:rPr lang="fr-FR" sz="1800" dirty="0" smtClean="0"/>
              <a:t> =0,75 A ;  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=1,25 A ;   R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=5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  R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=3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=4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R</a:t>
            </a:r>
            <a:r>
              <a:rPr lang="fr-FR" sz="1800" baseline="-25000" dirty="0" smtClean="0"/>
              <a:t>4</a:t>
            </a:r>
            <a:r>
              <a:rPr lang="fr-FR" sz="1800" dirty="0" smtClean="0"/>
              <a:t> </a:t>
            </a:r>
            <a:r>
              <a:rPr lang="fr-FR" sz="1800" dirty="0"/>
              <a:t>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5</a:t>
            </a:r>
            <a:r>
              <a:rPr lang="fr-FR" sz="1800" dirty="0" smtClean="0"/>
              <a:t> =5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  R</a:t>
            </a:r>
            <a:r>
              <a:rPr lang="fr-FR" sz="1800" baseline="-25000" dirty="0" smtClean="0"/>
              <a:t>6</a:t>
            </a:r>
            <a:r>
              <a:rPr lang="fr-FR" sz="1800" dirty="0" smtClean="0"/>
              <a:t> </a:t>
            </a:r>
            <a:r>
              <a:rPr lang="fr-FR" sz="1800" dirty="0"/>
              <a:t>=2 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>
                <a:sym typeface="Symbol"/>
              </a:rPr>
              <a:t> </a:t>
            </a:r>
            <a:r>
              <a:rPr lang="fr-FR" sz="1800" dirty="0" smtClean="0"/>
              <a:t>;  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227260" y="6028673"/>
            <a:ext cx="2009402" cy="424663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3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-24939" y="4941168"/>
            <a:ext cx="9143999" cy="404356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dirty="0" smtClean="0"/>
              <a:t>On peut maintenant calculer U</a:t>
            </a:r>
            <a:r>
              <a:rPr lang="fr-FR" sz="1800" baseline="-25000" dirty="0" smtClean="0"/>
              <a:t>3 </a:t>
            </a:r>
            <a:r>
              <a:rPr lang="fr-FR" sz="1800" dirty="0"/>
              <a:t>:</a:t>
            </a:r>
            <a:r>
              <a:rPr lang="fr-FR" sz="1800" dirty="0" smtClean="0"/>
              <a:t> </a:t>
            </a: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227260" y="5501039"/>
            <a:ext cx="2013642" cy="413812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G1</a:t>
            </a:r>
            <a:endParaRPr lang="fr-FR" sz="2000" dirty="0"/>
          </a:p>
        </p:txBody>
      </p:sp>
      <p:sp>
        <p:nvSpPr>
          <p:cNvPr id="86" name="Espace réservé du contenu 2"/>
          <p:cNvSpPr txBox="1">
            <a:spLocks/>
          </p:cNvSpPr>
          <p:nvPr/>
        </p:nvSpPr>
        <p:spPr>
          <a:xfrm>
            <a:off x="6012547" y="5370119"/>
            <a:ext cx="2229512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34567 </a:t>
            </a:r>
            <a:r>
              <a:rPr lang="fr-FR" sz="2000" dirty="0" smtClean="0"/>
              <a:t>x I</a:t>
            </a:r>
            <a:r>
              <a:rPr lang="fr-FR" sz="2000" baseline="-25000" dirty="0" smtClean="0"/>
              <a:t>2</a:t>
            </a:r>
            <a:endParaRPr lang="fr-FR" sz="2000" dirty="0"/>
          </a:p>
        </p:txBody>
      </p:sp>
      <p:sp>
        <p:nvSpPr>
          <p:cNvPr id="85" name="Espace réservé du contenu 2"/>
          <p:cNvSpPr txBox="1">
            <a:spLocks/>
          </p:cNvSpPr>
          <p:nvPr/>
        </p:nvSpPr>
        <p:spPr>
          <a:xfrm>
            <a:off x="2398605" y="5350276"/>
            <a:ext cx="2452512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=12,75 V</a:t>
            </a:r>
            <a:endParaRPr lang="fr-FR" sz="2000" dirty="0"/>
          </a:p>
        </p:txBody>
      </p:sp>
      <p:sp>
        <p:nvSpPr>
          <p:cNvPr id="88" name="Espace réservé du contenu 2"/>
          <p:cNvSpPr txBox="1">
            <a:spLocks/>
          </p:cNvSpPr>
          <p:nvPr/>
        </p:nvSpPr>
        <p:spPr>
          <a:xfrm>
            <a:off x="3889651" y="5853638"/>
            <a:ext cx="1258413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/>
              <a:t>I</a:t>
            </a:r>
            <a:r>
              <a:rPr lang="fr-FR" sz="2000" baseline="-25000" dirty="0"/>
              <a:t>2 </a:t>
            </a:r>
            <a:r>
              <a:rPr lang="fr-FR" sz="2000" dirty="0" smtClean="0"/>
              <a:t>=2A</a:t>
            </a:r>
            <a:endParaRPr lang="fr-FR" sz="2000" dirty="0"/>
          </a:p>
        </p:txBody>
      </p:sp>
      <p:sp>
        <p:nvSpPr>
          <p:cNvPr id="91" name="Espace réservé du contenu 2"/>
          <p:cNvSpPr txBox="1">
            <a:spLocks/>
          </p:cNvSpPr>
          <p:nvPr/>
        </p:nvSpPr>
        <p:spPr>
          <a:xfrm>
            <a:off x="2398605" y="5853985"/>
            <a:ext cx="1397026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=6 V</a:t>
            </a:r>
            <a:endParaRPr lang="fr-FR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Espace réservé du contenu 2"/>
              <p:cNvSpPr txBox="1">
                <a:spLocks/>
              </p:cNvSpPr>
              <p:nvPr/>
            </p:nvSpPr>
            <p:spPr>
              <a:xfrm>
                <a:off x="3051045" y="6331312"/>
                <a:ext cx="2097019" cy="41005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2000" dirty="0"/>
                      <m:t>R</m:t>
                    </m:r>
                    <m:r>
                      <m:rPr>
                        <m:nor/>
                      </m:rPr>
                      <a:rPr lang="fr-FR" sz="2000" baseline="-25000" dirty="0"/>
                      <m:t>34567</m:t>
                    </m:r>
                    <m:r>
                      <m:rPr>
                        <m:nor/>
                      </m:rPr>
                      <a:rPr lang="fr-FR" sz="2000" dirty="0"/>
                      <m:t>=</m:t>
                    </m:r>
                    <m:r>
                      <m:rPr>
                        <m:nor/>
                      </m:rPr>
                      <a:rPr lang="fr-FR" sz="2000" b="1" i="0" dirty="0" smtClean="0"/>
                      <m:t>0,9 </m:t>
                    </m:r>
                    <m:r>
                      <m:rPr>
                        <m:nor/>
                      </m:rPr>
                      <a:rPr lang="fr-FR" sz="2000" dirty="0">
                        <a:sym typeface="Symbol"/>
                      </a:rPr>
                      <m:t></m:t>
                    </m:r>
                  </m:oMath>
                </a14:m>
                <a:r>
                  <a:rPr lang="fr-FR" sz="2000" dirty="0" smtClean="0"/>
                  <a:t> </a:t>
                </a:r>
                <a:endParaRPr lang="fr-FR" sz="2000" dirty="0"/>
              </a:p>
            </p:txBody>
          </p:sp>
        </mc:Choice>
        <mc:Fallback xmlns="">
          <p:sp>
            <p:nvSpPr>
              <p:cNvPr id="89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045" y="6331312"/>
                <a:ext cx="2097019" cy="4100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Espace réservé du contenu 2"/>
          <p:cNvSpPr txBox="1">
            <a:spLocks/>
          </p:cNvSpPr>
          <p:nvPr/>
        </p:nvSpPr>
        <p:spPr>
          <a:xfrm>
            <a:off x="5727649" y="6069662"/>
            <a:ext cx="3065981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=0,9 x 2 = 1,8 V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82836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9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4" grpId="0" animBg="1"/>
      <p:bldP spid="82" grpId="0" animBg="1"/>
      <p:bldP spid="86" grpId="0" animBg="1"/>
      <p:bldP spid="85" grpId="0" animBg="1"/>
      <p:bldP spid="88" grpId="0" animBg="1"/>
      <p:bldP spid="91" grpId="0" animBg="1"/>
      <p:bldP spid="89" grpId="0" animBg="1"/>
      <p:bldP spid="9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 smtClean="0"/>
              <a:t>I</a:t>
            </a:r>
            <a:r>
              <a:rPr lang="fr-FR" sz="1800" baseline="-25000" dirty="0" smtClean="0"/>
              <a:t>0</a:t>
            </a:r>
            <a:r>
              <a:rPr lang="fr-FR" sz="1800" dirty="0" smtClean="0"/>
              <a:t> =0,75 A ;  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=1,25 A ;   R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=5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  R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=3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=4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R</a:t>
            </a:r>
            <a:r>
              <a:rPr lang="fr-FR" sz="1800" baseline="-25000" dirty="0" smtClean="0"/>
              <a:t>4</a:t>
            </a:r>
            <a:r>
              <a:rPr lang="fr-FR" sz="1800" dirty="0" smtClean="0"/>
              <a:t> </a:t>
            </a:r>
            <a:r>
              <a:rPr lang="fr-FR" sz="1800" dirty="0"/>
              <a:t>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5</a:t>
            </a:r>
            <a:r>
              <a:rPr lang="fr-FR" sz="1800" dirty="0" smtClean="0"/>
              <a:t> =5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  R</a:t>
            </a:r>
            <a:r>
              <a:rPr lang="fr-FR" sz="1800" baseline="-25000" dirty="0" smtClean="0"/>
              <a:t>6</a:t>
            </a:r>
            <a:r>
              <a:rPr lang="fr-FR" sz="1800" dirty="0" smtClean="0"/>
              <a:t> </a:t>
            </a:r>
            <a:r>
              <a:rPr lang="fr-FR" sz="1800" dirty="0"/>
              <a:t>=2 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>
                <a:sym typeface="Symbol"/>
              </a:rPr>
              <a:t> </a:t>
            </a:r>
            <a:r>
              <a:rPr lang="fr-FR" sz="1800" dirty="0" smtClean="0"/>
              <a:t>;  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254102" y="5899047"/>
            <a:ext cx="1870101" cy="42466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3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-24938" y="4941168"/>
            <a:ext cx="7310220" cy="404356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dirty="0" smtClean="0"/>
              <a:t>On revient sur le calcul  de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et ensuite U</a:t>
            </a:r>
            <a:r>
              <a:rPr lang="fr-FR" sz="1800" baseline="-25000" dirty="0" smtClean="0"/>
              <a:t>G0 </a:t>
            </a:r>
            <a:r>
              <a:rPr lang="fr-FR" sz="1800" dirty="0"/>
              <a:t>:</a:t>
            </a:r>
            <a:r>
              <a:rPr lang="fr-FR" sz="1800" dirty="0" smtClean="0"/>
              <a:t> </a:t>
            </a: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179512" y="5357023"/>
            <a:ext cx="2013642" cy="413812"/>
          </a:xfrm>
          <a:prstGeom prst="rect">
            <a:avLst/>
          </a:prstGeom>
          <a:solidFill>
            <a:srgbClr val="03FB0F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G1</a:t>
            </a:r>
            <a:endParaRPr lang="fr-FR" sz="2000" dirty="0"/>
          </a:p>
        </p:txBody>
      </p:sp>
      <p:sp>
        <p:nvSpPr>
          <p:cNvPr id="85" name="Espace réservé du contenu 2"/>
          <p:cNvSpPr txBox="1">
            <a:spLocks/>
          </p:cNvSpPr>
          <p:nvPr/>
        </p:nvSpPr>
        <p:spPr>
          <a:xfrm>
            <a:off x="2263504" y="5350276"/>
            <a:ext cx="1925282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=12,75 V</a:t>
            </a:r>
            <a:endParaRPr lang="fr-FR" sz="2000" dirty="0"/>
          </a:p>
        </p:txBody>
      </p:sp>
      <p:sp>
        <p:nvSpPr>
          <p:cNvPr id="91" name="Espace réservé du contenu 2"/>
          <p:cNvSpPr txBox="1">
            <a:spLocks/>
          </p:cNvSpPr>
          <p:nvPr/>
        </p:nvSpPr>
        <p:spPr>
          <a:xfrm>
            <a:off x="2263504" y="5847176"/>
            <a:ext cx="1397026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=6 V</a:t>
            </a:r>
            <a:endParaRPr lang="fr-FR" sz="2000" dirty="0"/>
          </a:p>
        </p:txBody>
      </p:sp>
      <p:sp>
        <p:nvSpPr>
          <p:cNvPr id="93" name="Espace réservé du contenu 2"/>
          <p:cNvSpPr txBox="1">
            <a:spLocks/>
          </p:cNvSpPr>
          <p:nvPr/>
        </p:nvSpPr>
        <p:spPr>
          <a:xfrm>
            <a:off x="2263504" y="6344075"/>
            <a:ext cx="1615048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= 1,8 V</a:t>
            </a:r>
            <a:endParaRPr lang="fr-FR" sz="2000" dirty="0"/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4788024" y="6117813"/>
            <a:ext cx="3948610" cy="4167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=12,75 +7,8 </a:t>
            </a:r>
            <a:r>
              <a:rPr lang="fr-FR" sz="2000" smtClean="0"/>
              <a:t>= 20,55 </a:t>
            </a:r>
            <a:r>
              <a:rPr lang="fr-FR" sz="2000" dirty="0" smtClean="0"/>
              <a:t>V</a:t>
            </a:r>
            <a:endParaRPr lang="fr-FR" sz="2000" dirty="0"/>
          </a:p>
        </p:txBody>
      </p:sp>
      <p:sp>
        <p:nvSpPr>
          <p:cNvPr id="92" name="Espace réservé du contenu 2"/>
          <p:cNvSpPr txBox="1">
            <a:spLocks/>
          </p:cNvSpPr>
          <p:nvPr/>
        </p:nvSpPr>
        <p:spPr>
          <a:xfrm>
            <a:off x="5196049" y="5531927"/>
            <a:ext cx="3019870" cy="42466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=6+1,8 = 7,8 V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19203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4" grpId="0" animBg="1"/>
      <p:bldP spid="82" grpId="0" animBg="1"/>
      <p:bldP spid="85" grpId="0" animBg="1"/>
      <p:bldP spid="91" grpId="0" animBg="1"/>
      <p:bldP spid="93" grpId="0" animBg="1"/>
      <p:bldP spid="87" grpId="0" animBg="1"/>
      <p:bldP spid="9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fin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586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Loi des nœuds, loi des mailles…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234" y="1052736"/>
            <a:ext cx="9108504" cy="1080393"/>
          </a:xfrm>
          <a:solidFill>
            <a:schemeClr val="bg2">
              <a:lumMod val="90000"/>
              <a:alpha val="0"/>
            </a:schemeClr>
          </a:solidFill>
          <a:effectLst>
            <a:glow rad="546100">
              <a:schemeClr val="bg2">
                <a:lumMod val="75000"/>
              </a:schemeClr>
            </a:glow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/>
              <a:t>Un nœud est un point de rencontre de plusieurs conducteurs.</a:t>
            </a:r>
          </a:p>
          <a:p>
            <a:pPr marL="0" indent="0" algn="ctr">
              <a:buNone/>
            </a:pPr>
            <a:r>
              <a:rPr lang="fr-FR" sz="19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La somme des courants arrivant à un nœud est égale à la somme des courants qui en partent.</a:t>
            </a:r>
          </a:p>
        </p:txBody>
      </p:sp>
      <p:sp>
        <p:nvSpPr>
          <p:cNvPr id="52" name="Espace réservé du contenu 2"/>
          <p:cNvSpPr txBox="1">
            <a:spLocks/>
          </p:cNvSpPr>
          <p:nvPr/>
        </p:nvSpPr>
        <p:spPr>
          <a:xfrm>
            <a:off x="33536" y="5229200"/>
            <a:ext cx="9108504" cy="1344023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Une maille est une boucle dans un circuit comprenant un ou plusieurs générateurs et, ou, récepteurs.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Quand on parcourt une maille, la somme des tensions rencontrées dans un sens, moins celles, rencontrées dans le sens inverse, égal « 0 ».</a:t>
            </a:r>
          </a:p>
        </p:txBody>
      </p:sp>
      <p:sp>
        <p:nvSpPr>
          <p:cNvPr id="73" name="Rectangle 72"/>
          <p:cNvSpPr/>
          <p:nvPr/>
        </p:nvSpPr>
        <p:spPr>
          <a:xfrm rot="5400000" flipV="1">
            <a:off x="3592006" y="2159354"/>
            <a:ext cx="2520280" cy="325426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5" name="Connecteur droit 54"/>
          <p:cNvCxnSpPr/>
          <p:nvPr/>
        </p:nvCxnSpPr>
        <p:spPr>
          <a:xfrm rot="5400000" flipV="1">
            <a:off x="3706076" y="3786484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/>
          <p:nvPr/>
        </p:nvCxnSpPr>
        <p:spPr>
          <a:xfrm rot="5400000" flipV="1">
            <a:off x="2678844" y="3062118"/>
            <a:ext cx="109837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/>
          <p:cNvCxnSpPr/>
          <p:nvPr/>
        </p:nvCxnSpPr>
        <p:spPr>
          <a:xfrm rot="5400000" flipV="1">
            <a:off x="2678844" y="4376518"/>
            <a:ext cx="109837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flipH="1" flipV="1">
            <a:off x="2701302" y="2967918"/>
            <a:ext cx="1" cy="9536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 rot="5400000" flipH="1">
            <a:off x="3167927" y="2939456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ZoneTexte 59"/>
          <p:cNvSpPr txBox="1"/>
          <p:nvPr/>
        </p:nvSpPr>
        <p:spPr>
          <a:xfrm>
            <a:off x="2269254" y="3267098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" name="ZoneTexte 60"/>
          <p:cNvSpPr txBox="1"/>
          <p:nvPr/>
        </p:nvSpPr>
        <p:spPr>
          <a:xfrm rot="10800000" flipV="1">
            <a:off x="2838439" y="2751893"/>
            <a:ext cx="311304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ZoneTexte 61"/>
          <p:cNvSpPr txBox="1"/>
          <p:nvPr/>
        </p:nvSpPr>
        <p:spPr>
          <a:xfrm rot="5400000" flipV="1">
            <a:off x="2680884" y="3132351"/>
            <a:ext cx="385042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3" name="ZoneTexte 62"/>
          <p:cNvSpPr txBox="1"/>
          <p:nvPr/>
        </p:nvSpPr>
        <p:spPr>
          <a:xfrm rot="10800000" flipV="1">
            <a:off x="2782732" y="3582753"/>
            <a:ext cx="295274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64" name="Rectangle 63"/>
          <p:cNvSpPr/>
          <p:nvPr/>
        </p:nvSpPr>
        <p:spPr>
          <a:xfrm rot="5400000" flipV="1">
            <a:off x="4390152" y="3625748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7" name="Connecteur droit avec flèche 66"/>
          <p:cNvCxnSpPr/>
          <p:nvPr/>
        </p:nvCxnSpPr>
        <p:spPr>
          <a:xfrm flipV="1">
            <a:off x="4519283" y="2936558"/>
            <a:ext cx="0" cy="19891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/>
          <p:cNvSpPr txBox="1"/>
          <p:nvPr/>
        </p:nvSpPr>
        <p:spPr>
          <a:xfrm rot="10800000" flipV="1">
            <a:off x="4092286" y="375071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75" name="Rectangle 74"/>
          <p:cNvSpPr/>
          <p:nvPr/>
        </p:nvSpPr>
        <p:spPr>
          <a:xfrm rot="5400000" flipV="1">
            <a:off x="3142753" y="4278489"/>
            <a:ext cx="216024" cy="2859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6" name="Connecteur droit 75"/>
          <p:cNvCxnSpPr/>
          <p:nvPr/>
        </p:nvCxnSpPr>
        <p:spPr>
          <a:xfrm rot="5400000" flipV="1">
            <a:off x="3233368" y="3843668"/>
            <a:ext cx="0" cy="9395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/>
          <p:cNvCxnSpPr/>
          <p:nvPr/>
        </p:nvCxnSpPr>
        <p:spPr>
          <a:xfrm rot="5400000" flipV="1">
            <a:off x="3233368" y="4294575"/>
            <a:ext cx="0" cy="4697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ZoneTexte 77"/>
          <p:cNvSpPr txBox="1"/>
          <p:nvPr/>
        </p:nvSpPr>
        <p:spPr>
          <a:xfrm rot="5400000" flipV="1">
            <a:off x="2686220" y="4027564"/>
            <a:ext cx="385042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9" name="ZoneTexte 78"/>
          <p:cNvSpPr txBox="1"/>
          <p:nvPr/>
        </p:nvSpPr>
        <p:spPr>
          <a:xfrm rot="10800000" flipV="1">
            <a:off x="2788068" y="4480085"/>
            <a:ext cx="295274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0" name="Connecteur droit avec flèche 79"/>
          <p:cNvCxnSpPr/>
          <p:nvPr/>
        </p:nvCxnSpPr>
        <p:spPr>
          <a:xfrm flipH="1" flipV="1">
            <a:off x="2701300" y="3974966"/>
            <a:ext cx="1" cy="9536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ZoneTexte 80"/>
          <p:cNvSpPr txBox="1"/>
          <p:nvPr/>
        </p:nvSpPr>
        <p:spPr>
          <a:xfrm>
            <a:off x="2269252" y="4188565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2" name="Connecteur droit 81"/>
          <p:cNvCxnSpPr/>
          <p:nvPr/>
        </p:nvCxnSpPr>
        <p:spPr>
          <a:xfrm rot="5400000" flipV="1">
            <a:off x="4489254" y="3799435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3" name="Rectangle 82"/>
          <p:cNvSpPr/>
          <p:nvPr/>
        </p:nvSpPr>
        <p:spPr>
          <a:xfrm rot="5400000" flipV="1">
            <a:off x="5173330" y="3631662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4" name="Connecteur droit 83"/>
          <p:cNvCxnSpPr/>
          <p:nvPr/>
        </p:nvCxnSpPr>
        <p:spPr>
          <a:xfrm rot="5400000" flipV="1">
            <a:off x="5219131" y="3799435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5" name="Rectangle 84"/>
          <p:cNvSpPr/>
          <p:nvPr/>
        </p:nvSpPr>
        <p:spPr>
          <a:xfrm rot="5400000" flipV="1">
            <a:off x="5903207" y="3631662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R3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6" name="Connecteur droit avec flèche 85"/>
          <p:cNvCxnSpPr/>
          <p:nvPr/>
        </p:nvCxnSpPr>
        <p:spPr>
          <a:xfrm rot="5400000">
            <a:off x="5693618" y="2881999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ZoneTexte 86"/>
          <p:cNvSpPr txBox="1"/>
          <p:nvPr/>
        </p:nvSpPr>
        <p:spPr>
          <a:xfrm rot="10800000" flipV="1">
            <a:off x="5371466" y="2757439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8" name="Connecteur droit avec flèche 87"/>
          <p:cNvCxnSpPr/>
          <p:nvPr/>
        </p:nvCxnSpPr>
        <p:spPr>
          <a:xfrm rot="5400000">
            <a:off x="4907400" y="2876453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ZoneTexte 88"/>
          <p:cNvSpPr txBox="1"/>
          <p:nvPr/>
        </p:nvSpPr>
        <p:spPr>
          <a:xfrm rot="10800000" flipV="1">
            <a:off x="4585248" y="2751893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0" name="Connecteur droit avec flèche 89"/>
          <p:cNvCxnSpPr/>
          <p:nvPr/>
        </p:nvCxnSpPr>
        <p:spPr>
          <a:xfrm rot="5400000">
            <a:off x="6419568" y="2901864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ZoneTexte 90"/>
          <p:cNvSpPr txBox="1"/>
          <p:nvPr/>
        </p:nvSpPr>
        <p:spPr>
          <a:xfrm rot="10800000" flipV="1">
            <a:off x="6097416" y="2777304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2" name="Connecteur droit avec flèche 91"/>
          <p:cNvCxnSpPr/>
          <p:nvPr/>
        </p:nvCxnSpPr>
        <p:spPr>
          <a:xfrm rot="5400000">
            <a:off x="5693618" y="4688070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ZoneTexte 92"/>
          <p:cNvSpPr txBox="1"/>
          <p:nvPr/>
        </p:nvSpPr>
        <p:spPr>
          <a:xfrm rot="10800000" flipV="1">
            <a:off x="5371466" y="4563510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4" name="Connecteur droit avec flèche 93"/>
          <p:cNvCxnSpPr/>
          <p:nvPr/>
        </p:nvCxnSpPr>
        <p:spPr>
          <a:xfrm rot="5400000">
            <a:off x="4907400" y="4682524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/>
          <p:cNvSpPr txBox="1"/>
          <p:nvPr/>
        </p:nvSpPr>
        <p:spPr>
          <a:xfrm rot="10800000" flipV="1">
            <a:off x="4585248" y="4557964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6" name="Connecteur droit avec flèche 95"/>
          <p:cNvCxnSpPr/>
          <p:nvPr/>
        </p:nvCxnSpPr>
        <p:spPr>
          <a:xfrm rot="5400000">
            <a:off x="6419568" y="4707935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ZoneTexte 96"/>
          <p:cNvSpPr txBox="1"/>
          <p:nvPr/>
        </p:nvSpPr>
        <p:spPr>
          <a:xfrm rot="10800000" flipV="1">
            <a:off x="6097416" y="4583375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06" name="Connecteur droit avec flèche 105"/>
          <p:cNvCxnSpPr/>
          <p:nvPr/>
        </p:nvCxnSpPr>
        <p:spPr>
          <a:xfrm rot="5400000" flipH="1">
            <a:off x="3164674" y="4871597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ZoneTexte 106"/>
          <p:cNvSpPr txBox="1"/>
          <p:nvPr/>
        </p:nvSpPr>
        <p:spPr>
          <a:xfrm rot="10800000" flipV="1">
            <a:off x="2835186" y="4684034"/>
            <a:ext cx="311304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74" name="Rectangle 73"/>
          <p:cNvSpPr/>
          <p:nvPr/>
        </p:nvSpPr>
        <p:spPr>
          <a:xfrm rot="5400000" flipV="1">
            <a:off x="3137418" y="3383276"/>
            <a:ext cx="216024" cy="2859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1" name="Connecteur droit 70"/>
          <p:cNvCxnSpPr/>
          <p:nvPr/>
        </p:nvCxnSpPr>
        <p:spPr>
          <a:xfrm rot="5400000" flipV="1">
            <a:off x="3228032" y="2948455"/>
            <a:ext cx="0" cy="9395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/>
          <p:nvPr/>
        </p:nvCxnSpPr>
        <p:spPr>
          <a:xfrm rot="5400000" flipV="1">
            <a:off x="3228032" y="3399362"/>
            <a:ext cx="0" cy="4697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Espace réservé du contenu 2"/>
          <p:cNvSpPr txBox="1">
            <a:spLocks/>
          </p:cNvSpPr>
          <p:nvPr/>
        </p:nvSpPr>
        <p:spPr>
          <a:xfrm>
            <a:off x="54437" y="4120046"/>
            <a:ext cx="2214817" cy="1037146"/>
          </a:xfrm>
          <a:prstGeom prst="rect">
            <a:avLst/>
          </a:prstGeom>
          <a:gradFill flip="none" rotWithShape="1">
            <a:gsLst>
              <a:gs pos="0">
                <a:srgbClr val="03FB0F"/>
              </a:gs>
              <a:gs pos="50000">
                <a:srgbClr val="92D050"/>
              </a:gs>
              <a:gs pos="100000">
                <a:srgbClr val="03FB0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Maille C: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U1+U2–U3 =0V</a:t>
            </a:r>
            <a:endParaRPr lang="fr-FR" sz="1900" dirty="0"/>
          </a:p>
        </p:txBody>
      </p:sp>
      <p:sp>
        <p:nvSpPr>
          <p:cNvPr id="109" name="Espace réservé du contenu 2"/>
          <p:cNvSpPr txBox="1">
            <a:spLocks/>
          </p:cNvSpPr>
          <p:nvPr/>
        </p:nvSpPr>
        <p:spPr>
          <a:xfrm>
            <a:off x="6444208" y="1988840"/>
            <a:ext cx="1584176" cy="397293"/>
          </a:xfrm>
          <a:prstGeom prst="wedgeRoundRectCallout">
            <a:avLst>
              <a:gd name="adj1" fmla="val -139199"/>
              <a:gd name="adj2" fmla="val 66005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A</a:t>
            </a:r>
            <a:endParaRPr lang="fr-FR" sz="1900" dirty="0"/>
          </a:p>
        </p:txBody>
      </p:sp>
      <p:sp>
        <p:nvSpPr>
          <p:cNvPr id="48" name="Espace réservé du contenu 2"/>
          <p:cNvSpPr txBox="1">
            <a:spLocks/>
          </p:cNvSpPr>
          <p:nvPr/>
        </p:nvSpPr>
        <p:spPr>
          <a:xfrm>
            <a:off x="6736929" y="3212975"/>
            <a:ext cx="2160240" cy="11792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Au nœud A et au nœud B</a:t>
            </a:r>
          </a:p>
          <a:p>
            <a:pPr marL="0" indent="0" algn="ctr">
              <a:buNone/>
            </a:pPr>
            <a:r>
              <a:rPr lang="fr-FR" sz="1900" dirty="0" smtClean="0"/>
              <a:t>I = </a:t>
            </a:r>
            <a:r>
              <a:rPr lang="fr-FR" sz="2000" dirty="0" smtClean="0"/>
              <a:t>I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+I</a:t>
            </a:r>
            <a:r>
              <a:rPr lang="fr-FR" sz="2000" baseline="-25000" dirty="0" smtClean="0"/>
              <a:t>2 </a:t>
            </a:r>
            <a:r>
              <a:rPr lang="fr-FR" sz="2000" dirty="0" smtClean="0"/>
              <a:t>+ I</a:t>
            </a:r>
            <a:r>
              <a:rPr lang="fr-FR" sz="2000" baseline="-25000" dirty="0" smtClean="0"/>
              <a:t>3</a:t>
            </a:r>
            <a:endParaRPr lang="fr-FR" sz="2000" baseline="-250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   </a:t>
            </a:r>
            <a:endParaRPr lang="fr-FR" sz="1900" dirty="0"/>
          </a:p>
        </p:txBody>
      </p:sp>
      <p:sp>
        <p:nvSpPr>
          <p:cNvPr id="4" name="Ellipse 3"/>
          <p:cNvSpPr/>
          <p:nvPr/>
        </p:nvSpPr>
        <p:spPr>
          <a:xfrm flipH="1">
            <a:off x="4921668" y="249014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orme libre 4"/>
          <p:cNvSpPr/>
          <p:nvPr/>
        </p:nvSpPr>
        <p:spPr>
          <a:xfrm>
            <a:off x="3172055" y="2472341"/>
            <a:ext cx="1851611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3FB0F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 6"/>
          <p:cNvSpPr/>
          <p:nvPr/>
        </p:nvSpPr>
        <p:spPr>
          <a:xfrm>
            <a:off x="3669446" y="2234747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3FB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space réservé du contenu 2"/>
          <p:cNvSpPr txBox="1">
            <a:spLocks/>
          </p:cNvSpPr>
          <p:nvPr/>
        </p:nvSpPr>
        <p:spPr>
          <a:xfrm>
            <a:off x="7024961" y="4625645"/>
            <a:ext cx="1584176" cy="397293"/>
          </a:xfrm>
          <a:prstGeom prst="wedgeRoundRectCallout">
            <a:avLst>
              <a:gd name="adj1" fmla="val -174770"/>
              <a:gd name="adj2" fmla="val 55300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B</a:t>
            </a:r>
            <a:endParaRPr lang="fr-FR" sz="1900" dirty="0"/>
          </a:p>
        </p:txBody>
      </p:sp>
      <p:sp>
        <p:nvSpPr>
          <p:cNvPr id="56" name="Ellipse 55"/>
          <p:cNvSpPr/>
          <p:nvPr/>
        </p:nvSpPr>
        <p:spPr>
          <a:xfrm flipH="1">
            <a:off x="4921668" y="4992626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387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7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2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7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7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7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2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7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250"/>
                            </p:stCondLst>
                            <p:childTnLst>
                              <p:par>
                                <p:cTn id="8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25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75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25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75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775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875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975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225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275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25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625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725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775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875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975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175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225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275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325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375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425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475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525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575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36750"/>
                            </p:stCondLst>
                            <p:childTnLst>
                              <p:par>
                                <p:cTn id="1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550"/>
                            </p:stCondLst>
                            <p:childTnLst>
                              <p:par>
                                <p:cTn id="19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55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60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000"/>
                            </p:stCondLst>
                            <p:childTnLst>
                              <p:par>
                                <p:cTn id="2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52" grpId="0" animBg="1"/>
      <p:bldP spid="73" grpId="0" animBg="1"/>
      <p:bldP spid="60" grpId="0"/>
      <p:bldP spid="61" grpId="0"/>
      <p:bldP spid="62" grpId="0"/>
      <p:bldP spid="63" grpId="0"/>
      <p:bldP spid="64" grpId="0" animBg="1"/>
      <p:bldP spid="68" grpId="0"/>
      <p:bldP spid="75" grpId="0" animBg="1"/>
      <p:bldP spid="78" grpId="0"/>
      <p:bldP spid="79" grpId="0"/>
      <p:bldP spid="81" grpId="0"/>
      <p:bldP spid="83" grpId="0" animBg="1"/>
      <p:bldP spid="85" grpId="0" animBg="1"/>
      <p:bldP spid="87" grpId="0"/>
      <p:bldP spid="89" grpId="0"/>
      <p:bldP spid="91" grpId="0"/>
      <p:bldP spid="93" grpId="0"/>
      <p:bldP spid="95" grpId="0"/>
      <p:bldP spid="97" grpId="0"/>
      <p:bldP spid="107" grpId="0"/>
      <p:bldP spid="74" grpId="0" animBg="1"/>
      <p:bldP spid="108" grpId="0" animBg="1"/>
      <p:bldP spid="109" grpId="0" animBg="1"/>
      <p:bldP spid="48" grpId="0" animBg="1"/>
      <p:bldP spid="4" grpId="0" animBg="1"/>
      <p:bldP spid="5" grpId="0" animBg="1"/>
      <p:bldP spid="7" grpId="0" animBg="1"/>
      <p:bldP spid="54" grpId="0" animBg="1"/>
      <p:bldP spid="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Loi des mailles…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129" y="1107093"/>
            <a:ext cx="9108504" cy="1080393"/>
          </a:xfr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Pour l’étude d’un circuit un peu plus complexe, on pourra toujours réduire cela à une étude de maille et de nœuds. </a:t>
            </a:r>
          </a:p>
          <a:p>
            <a:pPr marL="0" indent="0" algn="ctr">
              <a:buNone/>
            </a:pPr>
            <a:r>
              <a:rPr lang="fr-FR" sz="1900" dirty="0" smtClean="0">
                <a:effectLst/>
              </a:rPr>
              <a:t>Désignez différentes mailles du circuit.</a:t>
            </a:r>
          </a:p>
        </p:txBody>
      </p:sp>
      <p:grpSp>
        <p:nvGrpSpPr>
          <p:cNvPr id="80" name="Groupe 79"/>
          <p:cNvGrpSpPr/>
          <p:nvPr/>
        </p:nvGrpSpPr>
        <p:grpSpPr>
          <a:xfrm>
            <a:off x="395536" y="2436724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90" name="Espace réservé du contenu 2"/>
          <p:cNvSpPr txBox="1">
            <a:spLocks/>
          </p:cNvSpPr>
          <p:nvPr/>
        </p:nvSpPr>
        <p:spPr>
          <a:xfrm>
            <a:off x="570203" y="5532002"/>
            <a:ext cx="2385685" cy="849326"/>
          </a:xfrm>
          <a:prstGeom prst="rect">
            <a:avLst/>
          </a:prstGeom>
          <a:solidFill>
            <a:srgbClr val="03FB0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Maille A: </a:t>
            </a:r>
          </a:p>
        </p:txBody>
      </p:sp>
      <p:sp>
        <p:nvSpPr>
          <p:cNvPr id="191" name="Forme libre 190"/>
          <p:cNvSpPr/>
          <p:nvPr/>
        </p:nvSpPr>
        <p:spPr>
          <a:xfrm>
            <a:off x="1448096" y="2821994"/>
            <a:ext cx="1466608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3FB0F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2" name="Forme libre 191"/>
          <p:cNvSpPr/>
          <p:nvPr/>
        </p:nvSpPr>
        <p:spPr>
          <a:xfrm>
            <a:off x="1913030" y="2603145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3FB0F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3" name="Forme libre 192"/>
          <p:cNvSpPr/>
          <p:nvPr/>
        </p:nvSpPr>
        <p:spPr>
          <a:xfrm>
            <a:off x="2914703" y="2819931"/>
            <a:ext cx="2038221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0B0F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4" name="Forme libre 193"/>
          <p:cNvSpPr/>
          <p:nvPr/>
        </p:nvSpPr>
        <p:spPr>
          <a:xfrm>
            <a:off x="4367507" y="2600271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0B0F0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5" name="Espace réservé du contenu 2"/>
          <p:cNvSpPr txBox="1">
            <a:spLocks/>
          </p:cNvSpPr>
          <p:nvPr/>
        </p:nvSpPr>
        <p:spPr>
          <a:xfrm>
            <a:off x="3110867" y="5532002"/>
            <a:ext cx="2385685" cy="849326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Maille B: </a:t>
            </a:r>
          </a:p>
        </p:txBody>
      </p:sp>
      <p:sp>
        <p:nvSpPr>
          <p:cNvPr id="89" name="Espace réservé du contenu 2"/>
          <p:cNvSpPr txBox="1">
            <a:spLocks/>
          </p:cNvSpPr>
          <p:nvPr/>
        </p:nvSpPr>
        <p:spPr>
          <a:xfrm>
            <a:off x="5730" y="2088924"/>
            <a:ext cx="9108504" cy="360040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Donnez les équations de tension des mailles désignées</a:t>
            </a:r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570203" y="5956665"/>
            <a:ext cx="2385685" cy="424663"/>
          </a:xfrm>
          <a:prstGeom prst="rect">
            <a:avLst/>
          </a:prstGeom>
          <a:solidFill>
            <a:srgbClr val="03FB0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1900" dirty="0" smtClean="0"/>
              <a:t>-</a:t>
            </a: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1900" dirty="0" smtClean="0"/>
              <a:t>–</a:t>
            </a: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1900" dirty="0" smtClean="0"/>
              <a:t>=0V</a:t>
            </a:r>
            <a:endParaRPr lang="fr-FR" sz="1900" dirty="0"/>
          </a:p>
        </p:txBody>
      </p:sp>
      <p:sp>
        <p:nvSpPr>
          <p:cNvPr id="91" name="Espace réservé du contenu 2"/>
          <p:cNvSpPr txBox="1">
            <a:spLocks/>
          </p:cNvSpPr>
          <p:nvPr/>
        </p:nvSpPr>
        <p:spPr>
          <a:xfrm>
            <a:off x="3110867" y="5949280"/>
            <a:ext cx="2385685" cy="432048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1900" dirty="0" smtClean="0"/>
              <a:t>-</a:t>
            </a: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1900" dirty="0" smtClean="0"/>
              <a:t>–</a:t>
            </a:r>
            <a:r>
              <a:rPr lang="fr-FR" sz="2000" dirty="0" smtClean="0"/>
              <a:t>U</a:t>
            </a:r>
            <a:r>
              <a:rPr lang="fr-FR" sz="2000" baseline="-25000" dirty="0" smtClean="0"/>
              <a:t>3</a:t>
            </a:r>
            <a:r>
              <a:rPr lang="fr-FR" sz="1900" dirty="0" smtClean="0"/>
              <a:t>=0V</a:t>
            </a: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68603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89" grpId="0" build="p" animBg="1"/>
      <p:bldP spid="90" grpId="0" animBg="1"/>
      <p:bldP spid="9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Loi des mailles…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129" y="1107094"/>
            <a:ext cx="9108504" cy="909664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Calculez les tensions manquantes en ayant:</a:t>
            </a:r>
          </a:p>
          <a:p>
            <a:pPr marL="0" indent="0" algn="ctr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 =10 V ;  U</a:t>
            </a:r>
            <a:r>
              <a:rPr lang="fr-FR" sz="2000" baseline="-25000" dirty="0" smtClean="0"/>
              <a:t>1 </a:t>
            </a:r>
            <a:r>
              <a:rPr lang="fr-FR" sz="2000" dirty="0" smtClean="0"/>
              <a:t>=2 V ;  U</a:t>
            </a:r>
            <a:r>
              <a:rPr lang="fr-FR" sz="2000" baseline="-25000" dirty="0" smtClean="0"/>
              <a:t>3</a:t>
            </a:r>
            <a:r>
              <a:rPr lang="fr-FR" sz="2000" dirty="0"/>
              <a:t> </a:t>
            </a:r>
            <a:r>
              <a:rPr lang="fr-FR" sz="2000" dirty="0" smtClean="0"/>
              <a:t>=6V </a:t>
            </a:r>
            <a:endParaRPr lang="fr-FR" sz="2000" baseline="-25000" dirty="0"/>
          </a:p>
          <a:p>
            <a:pPr marL="0" indent="0" algn="ctr">
              <a:buNone/>
            </a:pPr>
            <a:endParaRPr lang="fr-FR" sz="2000" baseline="-25000" dirty="0"/>
          </a:p>
          <a:p>
            <a:pPr marL="0" indent="0" algn="ctr">
              <a:buNone/>
            </a:pPr>
            <a:endParaRPr lang="fr-FR" sz="1900" dirty="0" smtClean="0">
              <a:effectLst/>
            </a:endParaRPr>
          </a:p>
        </p:txBody>
      </p:sp>
      <p:grpSp>
        <p:nvGrpSpPr>
          <p:cNvPr id="80" name="Groupe 79"/>
          <p:cNvGrpSpPr/>
          <p:nvPr/>
        </p:nvGrpSpPr>
        <p:grpSpPr>
          <a:xfrm>
            <a:off x="395536" y="2016757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90" name="Espace réservé du contenu 2"/>
          <p:cNvSpPr txBox="1">
            <a:spLocks/>
          </p:cNvSpPr>
          <p:nvPr/>
        </p:nvSpPr>
        <p:spPr>
          <a:xfrm>
            <a:off x="1178202" y="5208940"/>
            <a:ext cx="2529702" cy="1119653"/>
          </a:xfrm>
          <a:prstGeom prst="rect">
            <a:avLst/>
          </a:prstGeom>
          <a:solidFill>
            <a:srgbClr val="03FB0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Maille A: </a:t>
            </a:r>
          </a:p>
          <a:p>
            <a:pPr marL="0" indent="0" algn="ctr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-U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=0V</a:t>
            </a:r>
          </a:p>
          <a:p>
            <a:pPr marL="0" indent="0">
              <a:buNone/>
            </a:pPr>
            <a:r>
              <a:rPr lang="fr-FR" sz="2000" dirty="0" smtClean="0"/>
              <a:t>    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</a:t>
            </a:r>
            <a:endParaRPr lang="fr-FR" sz="2000" dirty="0"/>
          </a:p>
        </p:txBody>
      </p:sp>
      <p:sp>
        <p:nvSpPr>
          <p:cNvPr id="191" name="Forme libre 190"/>
          <p:cNvSpPr/>
          <p:nvPr/>
        </p:nvSpPr>
        <p:spPr>
          <a:xfrm>
            <a:off x="1448096" y="2402027"/>
            <a:ext cx="1466608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3FB0F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2" name="Forme libre 191"/>
          <p:cNvSpPr/>
          <p:nvPr/>
        </p:nvSpPr>
        <p:spPr>
          <a:xfrm>
            <a:off x="1913030" y="2183178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3FB0F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3" name="Forme libre 192"/>
          <p:cNvSpPr/>
          <p:nvPr/>
        </p:nvSpPr>
        <p:spPr>
          <a:xfrm>
            <a:off x="2914703" y="2399964"/>
            <a:ext cx="2038221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0B0F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4" name="Forme libre 193"/>
          <p:cNvSpPr/>
          <p:nvPr/>
        </p:nvSpPr>
        <p:spPr>
          <a:xfrm>
            <a:off x="4367507" y="2180304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0B0F0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5" name="Espace réservé du contenu 2"/>
          <p:cNvSpPr txBox="1">
            <a:spLocks/>
          </p:cNvSpPr>
          <p:nvPr/>
        </p:nvSpPr>
        <p:spPr>
          <a:xfrm>
            <a:off x="4785150" y="5185304"/>
            <a:ext cx="2516447" cy="1143289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Maille B: </a:t>
            </a:r>
          </a:p>
          <a:p>
            <a:pPr marL="0" indent="0" algn="ctr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-U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=0V</a:t>
            </a:r>
          </a:p>
          <a:p>
            <a:pPr marL="0" indent="0">
              <a:buNone/>
            </a:pPr>
            <a:r>
              <a:rPr lang="fr-FR" sz="2000" dirty="0" smtClean="0"/>
              <a:t>     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</a:t>
            </a:r>
            <a:endParaRPr lang="fr-FR" sz="2000" dirty="0"/>
          </a:p>
        </p:txBody>
      </p:sp>
      <p:sp>
        <p:nvSpPr>
          <p:cNvPr id="78" name="Espace réservé du contenu 2"/>
          <p:cNvSpPr txBox="1">
            <a:spLocks/>
          </p:cNvSpPr>
          <p:nvPr/>
        </p:nvSpPr>
        <p:spPr>
          <a:xfrm>
            <a:off x="2339752" y="5949280"/>
            <a:ext cx="1368152" cy="408413"/>
          </a:xfrm>
          <a:prstGeom prst="rect">
            <a:avLst/>
          </a:prstGeom>
          <a:solidFill>
            <a:srgbClr val="03FB0F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-U</a:t>
            </a:r>
            <a:r>
              <a:rPr lang="fr-FR" sz="2000" baseline="-25000" dirty="0" smtClean="0"/>
              <a:t>1</a:t>
            </a:r>
            <a:endParaRPr lang="fr-FR" sz="2000" dirty="0" smtClean="0"/>
          </a:p>
        </p:txBody>
      </p:sp>
      <p:sp>
        <p:nvSpPr>
          <p:cNvPr id="79" name="Espace réservé du contenu 2"/>
          <p:cNvSpPr txBox="1">
            <a:spLocks/>
          </p:cNvSpPr>
          <p:nvPr/>
        </p:nvSpPr>
        <p:spPr>
          <a:xfrm>
            <a:off x="1164790" y="6332955"/>
            <a:ext cx="2543114" cy="408413"/>
          </a:xfrm>
          <a:prstGeom prst="rect">
            <a:avLst/>
          </a:prstGeom>
          <a:solidFill>
            <a:srgbClr val="03FB0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/>
              <a:t>U</a:t>
            </a:r>
            <a:r>
              <a:rPr lang="fr-FR" sz="2000" baseline="-25000" dirty="0"/>
              <a:t>G1 </a:t>
            </a:r>
            <a:r>
              <a:rPr lang="fr-FR" sz="2000" dirty="0" smtClean="0"/>
              <a:t>= 10 - 2=8V</a:t>
            </a:r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5868145" y="5912769"/>
            <a:ext cx="1433452" cy="42466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3</a:t>
            </a:r>
            <a:endParaRPr lang="fr-FR" sz="2000" dirty="0" smtClean="0"/>
          </a:p>
        </p:txBody>
      </p:sp>
      <p:sp>
        <p:nvSpPr>
          <p:cNvPr id="83" name="Espace réservé du contenu 2"/>
          <p:cNvSpPr txBox="1">
            <a:spLocks/>
          </p:cNvSpPr>
          <p:nvPr/>
        </p:nvSpPr>
        <p:spPr>
          <a:xfrm>
            <a:off x="4788024" y="6328593"/>
            <a:ext cx="2513572" cy="41277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=8 – 6 =2V</a:t>
            </a:r>
          </a:p>
        </p:txBody>
      </p:sp>
    </p:spTree>
    <p:extLst>
      <p:ext uri="{BB962C8B-B14F-4D97-AF65-F5344CB8AC3E}">
        <p14:creationId xmlns:p14="http://schemas.microsoft.com/office/powerpoint/2010/main" val="121242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90" grpId="0" animBg="1"/>
      <p:bldP spid="195" grpId="0" animBg="1"/>
      <p:bldP spid="78" grpId="0" animBg="1"/>
      <p:bldP spid="79" grpId="0" animBg="1"/>
      <p:bldP spid="82" grpId="0" animBg="1"/>
      <p:bldP spid="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Loi des nœuds…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129" y="1107093"/>
            <a:ext cx="9108504" cy="1080393"/>
          </a:xfr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Pour l’étude d’un circuit un peu plus complexe, on pourra toujours réduire cela à une étude de maille et de nœuds. </a:t>
            </a:r>
          </a:p>
          <a:p>
            <a:pPr marL="0" indent="0" algn="ctr">
              <a:buNone/>
            </a:pPr>
            <a:r>
              <a:rPr lang="fr-FR" sz="1900" dirty="0" smtClean="0">
                <a:effectLst/>
              </a:rPr>
              <a:t>Désignez différents nœuds du circuit.</a:t>
            </a:r>
          </a:p>
        </p:txBody>
      </p:sp>
      <p:grpSp>
        <p:nvGrpSpPr>
          <p:cNvPr id="80" name="Groupe 79"/>
          <p:cNvGrpSpPr/>
          <p:nvPr/>
        </p:nvGrpSpPr>
        <p:grpSpPr>
          <a:xfrm>
            <a:off x="395536" y="2699905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90" name="Espace réservé du contenu 2"/>
          <p:cNvSpPr txBox="1">
            <a:spLocks/>
          </p:cNvSpPr>
          <p:nvPr/>
        </p:nvSpPr>
        <p:spPr>
          <a:xfrm>
            <a:off x="1406972" y="5796976"/>
            <a:ext cx="2385685" cy="424663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 A: </a:t>
            </a:r>
          </a:p>
        </p:txBody>
      </p:sp>
      <p:sp>
        <p:nvSpPr>
          <p:cNvPr id="195" name="Espace réservé du contenu 2"/>
          <p:cNvSpPr txBox="1">
            <a:spLocks/>
          </p:cNvSpPr>
          <p:nvPr/>
        </p:nvSpPr>
        <p:spPr>
          <a:xfrm>
            <a:off x="4915912" y="5820034"/>
            <a:ext cx="2385685" cy="401605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900" dirty="0"/>
              <a:t>Nœud</a:t>
            </a:r>
            <a:r>
              <a:rPr lang="fr-FR" sz="1900" dirty="0" smtClean="0"/>
              <a:t> B: </a:t>
            </a:r>
          </a:p>
        </p:txBody>
      </p:sp>
      <p:sp>
        <p:nvSpPr>
          <p:cNvPr id="78" name="Espace réservé du contenu 2"/>
          <p:cNvSpPr txBox="1">
            <a:spLocks/>
          </p:cNvSpPr>
          <p:nvPr/>
        </p:nvSpPr>
        <p:spPr>
          <a:xfrm>
            <a:off x="6982707" y="2638404"/>
            <a:ext cx="1584176" cy="397293"/>
          </a:xfrm>
          <a:prstGeom prst="wedgeRoundRectCallout">
            <a:avLst>
              <a:gd name="adj1" fmla="val -174770"/>
              <a:gd name="adj2" fmla="val 55300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B</a:t>
            </a:r>
            <a:endParaRPr lang="fr-FR" sz="1900" dirty="0"/>
          </a:p>
        </p:txBody>
      </p:sp>
      <p:sp>
        <p:nvSpPr>
          <p:cNvPr id="79" name="Ellipse 78"/>
          <p:cNvSpPr/>
          <p:nvPr/>
        </p:nvSpPr>
        <p:spPr>
          <a:xfrm flipH="1">
            <a:off x="4898924" y="3061636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383559" y="2650905"/>
            <a:ext cx="1584176" cy="397293"/>
          </a:xfrm>
          <a:prstGeom prst="wedgeRoundRectCallout">
            <a:avLst>
              <a:gd name="adj1" fmla="val 107794"/>
              <a:gd name="adj2" fmla="val 57976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A</a:t>
            </a:r>
            <a:endParaRPr lang="fr-FR" sz="1900" dirty="0"/>
          </a:p>
        </p:txBody>
      </p:sp>
      <p:sp>
        <p:nvSpPr>
          <p:cNvPr id="83" name="Ellipse 82"/>
          <p:cNvSpPr/>
          <p:nvPr/>
        </p:nvSpPr>
        <p:spPr>
          <a:xfrm flipH="1">
            <a:off x="2882211" y="3080887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Espace réservé du contenu 2"/>
          <p:cNvSpPr txBox="1">
            <a:spLocks/>
          </p:cNvSpPr>
          <p:nvPr/>
        </p:nvSpPr>
        <p:spPr>
          <a:xfrm>
            <a:off x="19256" y="2132856"/>
            <a:ext cx="9108504" cy="361105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Donnez les équations des courants aux nœuds A et B.</a:t>
            </a:r>
          </a:p>
        </p:txBody>
      </p:sp>
      <p:sp>
        <p:nvSpPr>
          <p:cNvPr id="86" name="Espace réservé du contenu 2"/>
          <p:cNvSpPr txBox="1">
            <a:spLocks/>
          </p:cNvSpPr>
          <p:nvPr/>
        </p:nvSpPr>
        <p:spPr>
          <a:xfrm>
            <a:off x="1406971" y="6221639"/>
            <a:ext cx="2385685" cy="424663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0</a:t>
            </a:r>
            <a:r>
              <a:rPr lang="fr-FR" sz="1900" dirty="0" smtClean="0"/>
              <a:t>+</a:t>
            </a:r>
            <a:r>
              <a:rPr lang="fr-FR" sz="2000" dirty="0" smtClean="0"/>
              <a:t>I</a:t>
            </a:r>
            <a:r>
              <a:rPr lang="fr-FR" sz="2000" baseline="-25000" dirty="0" smtClean="0"/>
              <a:t>1</a:t>
            </a:r>
            <a:r>
              <a:rPr lang="fr-FR" sz="1900" dirty="0" smtClean="0"/>
              <a:t> = </a:t>
            </a:r>
            <a:r>
              <a:rPr lang="fr-FR" sz="1800" dirty="0" smtClean="0"/>
              <a:t>I</a:t>
            </a:r>
            <a:r>
              <a:rPr lang="fr-FR" sz="1800" baseline="-25000" dirty="0" smtClean="0"/>
              <a:t>2</a:t>
            </a:r>
            <a:endParaRPr lang="fr-FR" sz="1900" dirty="0"/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5005556" y="6213174"/>
            <a:ext cx="2385685" cy="433128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2 </a:t>
            </a:r>
            <a:r>
              <a:rPr lang="fr-FR" sz="1900" dirty="0" smtClean="0"/>
              <a:t>=</a:t>
            </a:r>
            <a:r>
              <a:rPr lang="fr-FR" sz="1800" dirty="0"/>
              <a:t> </a:t>
            </a:r>
            <a:r>
              <a:rPr lang="fr-FR" sz="1800" dirty="0" smtClean="0"/>
              <a:t>I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+I</a:t>
            </a:r>
            <a:r>
              <a:rPr lang="fr-FR" sz="1800" baseline="-25000" dirty="0" smtClean="0"/>
              <a:t>4+</a:t>
            </a:r>
            <a:r>
              <a:rPr lang="fr-FR" sz="2000" dirty="0" smtClean="0"/>
              <a:t>I</a:t>
            </a:r>
            <a:r>
              <a:rPr lang="fr-FR" sz="2000" baseline="-25000" dirty="0" smtClean="0"/>
              <a:t>5</a:t>
            </a:r>
            <a:r>
              <a:rPr lang="fr-FR" sz="2000" dirty="0" smtClean="0"/>
              <a:t>+I</a:t>
            </a:r>
            <a:r>
              <a:rPr lang="fr-FR" sz="2000" baseline="-25000" dirty="0"/>
              <a:t>6</a:t>
            </a:r>
            <a:endParaRPr lang="fr-FR" sz="2400" dirty="0"/>
          </a:p>
          <a:p>
            <a:pPr marL="0" indent="0" algn="ctr">
              <a:buNone/>
            </a:pP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223077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190" grpId="0"/>
      <p:bldP spid="195" grpId="0"/>
      <p:bldP spid="78" grpId="0" animBg="1"/>
      <p:bldP spid="79" grpId="0" animBg="1"/>
      <p:bldP spid="82" grpId="0" animBg="1"/>
      <p:bldP spid="83" grpId="0" animBg="1"/>
      <p:bldP spid="85" grpId="0" animBg="1"/>
      <p:bldP spid="86" grpId="0"/>
      <p:bldP spid="8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Loi des nœuds…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08" y="1052463"/>
            <a:ext cx="8990367" cy="1080393"/>
          </a:xfr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Calculez les courants manquants avec :</a:t>
            </a:r>
          </a:p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 =2 A;   I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 =3 A;   I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 =0,5 A</a:t>
            </a:r>
            <a:r>
              <a:rPr lang="fr-FR" sz="2000" dirty="0"/>
              <a:t>; </a:t>
            </a:r>
            <a:r>
              <a:rPr lang="fr-FR" sz="2000" dirty="0" smtClean="0"/>
              <a:t>   I</a:t>
            </a:r>
            <a:r>
              <a:rPr lang="fr-FR" sz="2000" baseline="-25000" dirty="0" smtClean="0"/>
              <a:t>4</a:t>
            </a:r>
            <a:r>
              <a:rPr lang="fr-FR" sz="2000" dirty="0" smtClean="0"/>
              <a:t> =0,75 A;    I</a:t>
            </a:r>
            <a:r>
              <a:rPr lang="fr-FR" sz="2000" baseline="-25000" dirty="0" smtClean="0"/>
              <a:t>6</a:t>
            </a:r>
            <a:r>
              <a:rPr lang="fr-FR" sz="2000" dirty="0" smtClean="0"/>
              <a:t> </a:t>
            </a:r>
            <a:r>
              <a:rPr lang="fr-FR" sz="2000" dirty="0"/>
              <a:t>=</a:t>
            </a:r>
            <a:r>
              <a:rPr lang="fr-FR" sz="2000" dirty="0" smtClean="0"/>
              <a:t>0,25 </a:t>
            </a:r>
            <a:r>
              <a:rPr lang="fr-FR" sz="2000" dirty="0"/>
              <a:t>A</a:t>
            </a:r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395536" y="2122349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90" name="Espace réservé du contenu 2"/>
          <p:cNvSpPr txBox="1">
            <a:spLocks/>
          </p:cNvSpPr>
          <p:nvPr/>
        </p:nvSpPr>
        <p:spPr>
          <a:xfrm>
            <a:off x="1406972" y="5085184"/>
            <a:ext cx="2385685" cy="849326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Nœud  A: </a:t>
            </a:r>
          </a:p>
          <a:p>
            <a:pPr marL="0" indent="0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0</a:t>
            </a:r>
            <a:r>
              <a:rPr lang="fr-FR" sz="2000" dirty="0" smtClean="0"/>
              <a:t>+I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 = I</a:t>
            </a:r>
            <a:r>
              <a:rPr lang="fr-FR" sz="2000" baseline="-25000" dirty="0" smtClean="0"/>
              <a:t>2</a:t>
            </a:r>
          </a:p>
          <a:p>
            <a:pPr marL="0" indent="0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0 </a:t>
            </a:r>
            <a:r>
              <a:rPr lang="fr-FR" sz="2000" dirty="0" smtClean="0"/>
              <a:t>=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195" name="Espace réservé du contenu 2"/>
          <p:cNvSpPr txBox="1">
            <a:spLocks/>
          </p:cNvSpPr>
          <p:nvPr/>
        </p:nvSpPr>
        <p:spPr>
          <a:xfrm>
            <a:off x="4915912" y="5108242"/>
            <a:ext cx="2608416" cy="849326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/>
              <a:t>Nœud</a:t>
            </a:r>
            <a:r>
              <a:rPr lang="fr-FR" sz="2000" dirty="0" smtClean="0"/>
              <a:t> B: </a:t>
            </a:r>
          </a:p>
          <a:p>
            <a:pPr marL="0" indent="0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2 </a:t>
            </a:r>
            <a:r>
              <a:rPr lang="fr-FR" sz="2000" dirty="0" smtClean="0"/>
              <a:t>=</a:t>
            </a:r>
            <a:r>
              <a:rPr lang="fr-FR" sz="2000" dirty="0"/>
              <a:t> </a:t>
            </a:r>
            <a:r>
              <a:rPr lang="fr-FR" sz="2000" dirty="0" smtClean="0"/>
              <a:t>I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+I</a:t>
            </a:r>
            <a:r>
              <a:rPr lang="fr-FR" sz="2000" baseline="-25000" dirty="0" smtClean="0"/>
              <a:t>4</a:t>
            </a:r>
            <a:r>
              <a:rPr lang="fr-FR" sz="2000" dirty="0" smtClean="0"/>
              <a:t>+I</a:t>
            </a:r>
            <a:r>
              <a:rPr lang="fr-FR" sz="2000" baseline="-25000" dirty="0" smtClean="0"/>
              <a:t>5</a:t>
            </a:r>
            <a:r>
              <a:rPr lang="fr-FR" sz="2000" dirty="0" smtClean="0"/>
              <a:t>+I</a:t>
            </a:r>
            <a:r>
              <a:rPr lang="fr-FR" sz="2000" baseline="-25000" dirty="0" smtClean="0"/>
              <a:t>6</a:t>
            </a:r>
          </a:p>
          <a:p>
            <a:pPr marL="0" indent="0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5 </a:t>
            </a:r>
            <a:r>
              <a:rPr lang="fr-FR" sz="2000" dirty="0"/>
              <a:t>=</a:t>
            </a:r>
          </a:p>
          <a:p>
            <a:pPr marL="0" indent="0" algn="ctr">
              <a:buNone/>
            </a:pPr>
            <a:endParaRPr lang="fr-FR" sz="2000" dirty="0"/>
          </a:p>
        </p:txBody>
      </p:sp>
      <p:sp>
        <p:nvSpPr>
          <p:cNvPr id="78" name="Espace réservé du contenu 2"/>
          <p:cNvSpPr txBox="1">
            <a:spLocks/>
          </p:cNvSpPr>
          <p:nvPr/>
        </p:nvSpPr>
        <p:spPr>
          <a:xfrm>
            <a:off x="6982707" y="2060848"/>
            <a:ext cx="1584176" cy="397293"/>
          </a:xfrm>
          <a:prstGeom prst="wedgeRoundRectCallout">
            <a:avLst>
              <a:gd name="adj1" fmla="val -174770"/>
              <a:gd name="adj2" fmla="val 55300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B</a:t>
            </a:r>
            <a:endParaRPr lang="fr-FR" sz="1900" dirty="0"/>
          </a:p>
        </p:txBody>
      </p:sp>
      <p:sp>
        <p:nvSpPr>
          <p:cNvPr id="79" name="Ellipse 78"/>
          <p:cNvSpPr/>
          <p:nvPr/>
        </p:nvSpPr>
        <p:spPr>
          <a:xfrm flipH="1">
            <a:off x="4898924" y="248408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383559" y="2073349"/>
            <a:ext cx="1584176" cy="397293"/>
          </a:xfrm>
          <a:prstGeom prst="wedgeRoundRectCallout">
            <a:avLst>
              <a:gd name="adj1" fmla="val 107794"/>
              <a:gd name="adj2" fmla="val 57976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A</a:t>
            </a:r>
            <a:endParaRPr lang="fr-FR" sz="1900" dirty="0"/>
          </a:p>
        </p:txBody>
      </p:sp>
      <p:sp>
        <p:nvSpPr>
          <p:cNvPr id="83" name="Ellipse 82"/>
          <p:cNvSpPr/>
          <p:nvPr/>
        </p:nvSpPr>
        <p:spPr>
          <a:xfrm flipH="1">
            <a:off x="2882211" y="2503331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Espace réservé du contenu 2"/>
          <p:cNvSpPr txBox="1">
            <a:spLocks/>
          </p:cNvSpPr>
          <p:nvPr/>
        </p:nvSpPr>
        <p:spPr>
          <a:xfrm>
            <a:off x="1979712" y="5812649"/>
            <a:ext cx="991984" cy="424663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2 </a:t>
            </a:r>
            <a:r>
              <a:rPr lang="fr-FR" sz="2000" dirty="0" smtClean="0"/>
              <a:t>- I</a:t>
            </a:r>
            <a:r>
              <a:rPr lang="fr-FR" sz="2000" baseline="-25000" dirty="0" smtClean="0"/>
              <a:t>1</a:t>
            </a:r>
          </a:p>
        </p:txBody>
      </p:sp>
      <p:sp>
        <p:nvSpPr>
          <p:cNvPr id="86" name="Espace réservé du contenu 2"/>
          <p:cNvSpPr txBox="1">
            <a:spLocks/>
          </p:cNvSpPr>
          <p:nvPr/>
        </p:nvSpPr>
        <p:spPr>
          <a:xfrm>
            <a:off x="1259632" y="6237312"/>
            <a:ext cx="2385685" cy="424663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0 </a:t>
            </a:r>
            <a:r>
              <a:rPr lang="fr-FR" sz="2000" dirty="0" smtClean="0"/>
              <a:t>=3 - 2 = 1A</a:t>
            </a:r>
            <a:endParaRPr lang="fr-FR" sz="2000" baseline="-25000" dirty="0" smtClean="0"/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5436096" y="5812649"/>
            <a:ext cx="2069843" cy="425209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2 </a:t>
            </a:r>
            <a:r>
              <a:rPr lang="fr-FR" sz="2000" dirty="0" smtClean="0"/>
              <a:t>- I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- I</a:t>
            </a:r>
            <a:r>
              <a:rPr lang="fr-FR" sz="2000" baseline="-25000" dirty="0" smtClean="0"/>
              <a:t>4</a:t>
            </a:r>
            <a:r>
              <a:rPr lang="fr-FR" sz="2000" dirty="0" smtClean="0"/>
              <a:t>- I</a:t>
            </a:r>
            <a:r>
              <a:rPr lang="fr-FR" sz="2000" baseline="-25000" dirty="0" smtClean="0"/>
              <a:t>6</a:t>
            </a: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</p:txBody>
      </p:sp>
      <p:sp>
        <p:nvSpPr>
          <p:cNvPr id="88" name="Espace réservé du contenu 2"/>
          <p:cNvSpPr txBox="1">
            <a:spLocks/>
          </p:cNvSpPr>
          <p:nvPr/>
        </p:nvSpPr>
        <p:spPr>
          <a:xfrm>
            <a:off x="4211960" y="6237858"/>
            <a:ext cx="4932040" cy="425209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5 </a:t>
            </a:r>
            <a:r>
              <a:rPr lang="fr-FR" sz="2000" dirty="0" smtClean="0"/>
              <a:t>=</a:t>
            </a:r>
            <a:r>
              <a:rPr lang="fr-FR" sz="2000" dirty="0"/>
              <a:t> </a:t>
            </a:r>
            <a:r>
              <a:rPr lang="fr-FR" sz="2000" dirty="0" smtClean="0"/>
              <a:t>3 – 0,5 – 0,75 – 0,25 = 1,5 A</a:t>
            </a:r>
            <a:endParaRPr lang="fr-FR" sz="2000" dirty="0"/>
          </a:p>
          <a:p>
            <a:pPr marL="0" indent="0" algn="ctr">
              <a:buNone/>
            </a:pPr>
            <a:r>
              <a:rPr lang="fr-FR" sz="2000" dirty="0" smtClean="0"/>
              <a:t>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50178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90" grpId="0" animBg="1"/>
      <p:bldP spid="195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  <a:solidFill>
            <a:schemeClr val="bg2">
              <a:lumMod val="90000"/>
              <a:alpha val="1000"/>
            </a:schemeClr>
          </a:solidFill>
        </p:spPr>
        <p:txBody>
          <a:bodyPr>
            <a:normAutofit fontScale="90000"/>
          </a:bodyPr>
          <a:lstStyle/>
          <a:p>
            <a:r>
              <a:rPr lang="fr-FR" dirty="0" smtClean="0"/>
              <a:t>Calculs dans un circuit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08" y="647511"/>
            <a:ext cx="8990367" cy="1080393"/>
          </a:xfr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En utilisant les différents « outils » vus précédemment  trouvez </a:t>
            </a:r>
            <a:r>
              <a:rPr lang="fr-FR" sz="2000" dirty="0" smtClean="0"/>
              <a:t>U</a:t>
            </a:r>
            <a:r>
              <a:rPr lang="fr-FR" sz="2000" baseline="-25000" dirty="0" smtClean="0"/>
              <a:t>G0 </a:t>
            </a:r>
            <a:r>
              <a:rPr lang="fr-FR" sz="2000" dirty="0" smtClean="0"/>
              <a:t> et  U</a:t>
            </a:r>
            <a:r>
              <a:rPr lang="fr-FR" sz="2000" baseline="-25000" dirty="0" smtClean="0"/>
              <a:t>G1 </a:t>
            </a:r>
            <a:r>
              <a:rPr lang="fr-FR" sz="2000" dirty="0" smtClean="0"/>
              <a:t> en connaissant:</a:t>
            </a:r>
            <a:endParaRPr lang="fr-FR" sz="1900" dirty="0" smtClean="0">
              <a:effectLst/>
            </a:endParaRPr>
          </a:p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0</a:t>
            </a:r>
            <a:r>
              <a:rPr lang="fr-FR" sz="2000" dirty="0" smtClean="0"/>
              <a:t> =0,75 A ;   I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 =1,25 A ;   R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 =5 </a:t>
            </a:r>
            <a:r>
              <a:rPr lang="fr-FR" sz="2000" dirty="0" smtClean="0">
                <a:sym typeface="Symbol"/>
              </a:rPr>
              <a:t> </a:t>
            </a:r>
            <a:r>
              <a:rPr lang="fr-FR" sz="2000" dirty="0" smtClean="0"/>
              <a:t>;    R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 =3 </a:t>
            </a:r>
            <a:r>
              <a:rPr lang="fr-FR" sz="2000" dirty="0" smtClean="0">
                <a:sym typeface="Symbol"/>
              </a:rPr>
              <a:t> </a:t>
            </a:r>
            <a:r>
              <a:rPr lang="fr-FR" sz="2000" dirty="0" smtClean="0"/>
              <a:t>;  R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 =4</a:t>
            </a:r>
            <a:r>
              <a:rPr lang="fr-FR" sz="2000" dirty="0" smtClean="0">
                <a:sym typeface="Symbol"/>
              </a:rPr>
              <a:t> </a:t>
            </a:r>
            <a:r>
              <a:rPr lang="fr-FR" sz="2000" dirty="0" smtClean="0"/>
              <a:t>; </a:t>
            </a:r>
            <a:br>
              <a:rPr lang="fr-FR" sz="2000" dirty="0" smtClean="0"/>
            </a:br>
            <a:r>
              <a:rPr lang="fr-FR" sz="2000" dirty="0" smtClean="0"/>
              <a:t>R</a:t>
            </a:r>
            <a:r>
              <a:rPr lang="fr-FR" sz="2000" baseline="-25000" dirty="0" smtClean="0"/>
              <a:t>4</a:t>
            </a:r>
            <a:r>
              <a:rPr lang="fr-FR" sz="2000" dirty="0" smtClean="0"/>
              <a:t> =3 </a:t>
            </a:r>
            <a:r>
              <a:rPr lang="fr-FR" sz="2000" dirty="0" smtClean="0">
                <a:sym typeface="Symbol"/>
              </a:rPr>
              <a:t></a:t>
            </a:r>
            <a:r>
              <a:rPr lang="fr-FR" sz="2000" dirty="0" smtClean="0"/>
              <a:t>; R</a:t>
            </a:r>
            <a:r>
              <a:rPr lang="fr-FR" sz="2000" baseline="-25000" dirty="0" smtClean="0"/>
              <a:t>5</a:t>
            </a:r>
            <a:r>
              <a:rPr lang="fr-FR" sz="2000" dirty="0" smtClean="0"/>
              <a:t> =5</a:t>
            </a:r>
            <a:r>
              <a:rPr lang="fr-FR" sz="2000" dirty="0" smtClean="0">
                <a:sym typeface="Symbol"/>
              </a:rPr>
              <a:t></a:t>
            </a:r>
            <a:r>
              <a:rPr lang="fr-FR" sz="2000" dirty="0" smtClean="0"/>
              <a:t>;   R</a:t>
            </a:r>
            <a:r>
              <a:rPr lang="fr-FR" sz="2000" baseline="-25000" dirty="0" smtClean="0"/>
              <a:t>6</a:t>
            </a:r>
            <a:r>
              <a:rPr lang="fr-FR" sz="2000" dirty="0" smtClean="0"/>
              <a:t> =2 </a:t>
            </a:r>
            <a:r>
              <a:rPr lang="fr-FR" sz="2000" dirty="0" smtClean="0">
                <a:sym typeface="Symbol"/>
              </a:rPr>
              <a:t> </a:t>
            </a:r>
            <a:r>
              <a:rPr lang="fr-FR" sz="2000" dirty="0" smtClean="0"/>
              <a:t>;   R</a:t>
            </a:r>
            <a:r>
              <a:rPr lang="fr-FR" sz="2000" baseline="-25000" dirty="0" smtClean="0"/>
              <a:t>7</a:t>
            </a:r>
            <a:r>
              <a:rPr lang="fr-FR" sz="2000" dirty="0" smtClean="0"/>
              <a:t> =1 </a:t>
            </a:r>
            <a:r>
              <a:rPr lang="fr-FR" sz="2000" dirty="0" smtClean="0">
                <a:sym typeface="Symbol"/>
              </a:rPr>
              <a:t></a:t>
            </a:r>
            <a:r>
              <a:rPr lang="fr-FR" sz="2000" dirty="0" smtClean="0"/>
              <a:t>; </a:t>
            </a:r>
            <a:endParaRPr lang="fr-FR" sz="20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395536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898924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882211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Espace réservé du contenu 2"/>
          <p:cNvSpPr txBox="1">
            <a:spLocks/>
          </p:cNvSpPr>
          <p:nvPr/>
        </p:nvSpPr>
        <p:spPr>
          <a:xfrm>
            <a:off x="1590470" y="5676018"/>
            <a:ext cx="2385685" cy="1137358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Maille A: </a:t>
            </a:r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5354667" y="5640957"/>
            <a:ext cx="2385685" cy="1172419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Maille B: </a:t>
            </a:r>
          </a:p>
        </p:txBody>
      </p:sp>
      <p:sp>
        <p:nvSpPr>
          <p:cNvPr id="93" name="Espace réservé du contenu 2"/>
          <p:cNvSpPr txBox="1">
            <a:spLocks/>
          </p:cNvSpPr>
          <p:nvPr/>
        </p:nvSpPr>
        <p:spPr>
          <a:xfrm>
            <a:off x="826075" y="4941168"/>
            <a:ext cx="7778373" cy="676691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On écrit la loi des mailles en prenant deux mailles où apparaissent les tensions recherchées</a:t>
            </a:r>
            <a:endParaRPr lang="fr-FR" sz="2000" dirty="0"/>
          </a:p>
        </p:txBody>
      </p:sp>
      <p:sp>
        <p:nvSpPr>
          <p:cNvPr id="82" name="Forme libre 81"/>
          <p:cNvSpPr/>
          <p:nvPr/>
        </p:nvSpPr>
        <p:spPr>
          <a:xfrm>
            <a:off x="1448096" y="2282571"/>
            <a:ext cx="1466608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3FB0F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Forme libre 84"/>
          <p:cNvSpPr/>
          <p:nvPr/>
        </p:nvSpPr>
        <p:spPr>
          <a:xfrm>
            <a:off x="1913030" y="2063722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3FB0F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Forme libre 85"/>
          <p:cNvSpPr/>
          <p:nvPr/>
        </p:nvSpPr>
        <p:spPr>
          <a:xfrm>
            <a:off x="2914703" y="2280508"/>
            <a:ext cx="2038221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0B0F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Forme libre 86"/>
          <p:cNvSpPr/>
          <p:nvPr/>
        </p:nvSpPr>
        <p:spPr>
          <a:xfrm>
            <a:off x="4367507" y="2060848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0B0F0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Espace réservé du contenu 2"/>
          <p:cNvSpPr txBox="1">
            <a:spLocks/>
          </p:cNvSpPr>
          <p:nvPr/>
        </p:nvSpPr>
        <p:spPr>
          <a:xfrm>
            <a:off x="1590470" y="6054110"/>
            <a:ext cx="2385685" cy="759266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-U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=0V</a:t>
            </a:r>
          </a:p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</a:t>
            </a:r>
            <a:endParaRPr lang="fr-FR" sz="2000" dirty="0"/>
          </a:p>
        </p:txBody>
      </p:sp>
      <p:sp>
        <p:nvSpPr>
          <p:cNvPr id="91" name="Espace réservé du contenu 2"/>
          <p:cNvSpPr txBox="1">
            <a:spLocks/>
          </p:cNvSpPr>
          <p:nvPr/>
        </p:nvSpPr>
        <p:spPr>
          <a:xfrm>
            <a:off x="2380863" y="6401619"/>
            <a:ext cx="1595292" cy="411757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G1</a:t>
            </a:r>
            <a:endParaRPr lang="fr-FR" sz="2000" dirty="0" smtClean="0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5354667" y="6020185"/>
            <a:ext cx="2385685" cy="793191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-U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=0V</a:t>
            </a:r>
          </a:p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</a:t>
            </a:r>
            <a:endParaRPr lang="fr-FR" sz="2000" dirty="0"/>
          </a:p>
        </p:txBody>
      </p:sp>
      <p:sp>
        <p:nvSpPr>
          <p:cNvPr id="92" name="Espace réservé du contenu 2"/>
          <p:cNvSpPr txBox="1">
            <a:spLocks/>
          </p:cNvSpPr>
          <p:nvPr/>
        </p:nvSpPr>
        <p:spPr>
          <a:xfrm>
            <a:off x="6156176" y="6388713"/>
            <a:ext cx="1584176" cy="424663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3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13599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1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9" grpId="0" animBg="1"/>
      <p:bldP spid="83" grpId="0" animBg="1"/>
      <p:bldP spid="89" grpId="0" animBg="1"/>
      <p:bldP spid="90" grpId="0" animBg="1"/>
      <p:bldP spid="93" grpId="0" animBg="1"/>
      <p:bldP spid="82" grpId="0" animBg="1"/>
      <p:bldP spid="85" grpId="0" animBg="1"/>
      <p:bldP spid="86" grpId="0" animBg="1"/>
      <p:bldP spid="87" grpId="0" animBg="1"/>
      <p:bldP spid="88" grpId="0" animBg="1"/>
      <p:bldP spid="91" grpId="0" animBg="1"/>
      <p:bldP spid="94" grpId="0" animBg="1"/>
      <p:bldP spid="9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/>
              <a:t>I</a:t>
            </a:r>
            <a:r>
              <a:rPr lang="fr-FR" sz="1800" baseline="-25000" dirty="0"/>
              <a:t>0</a:t>
            </a:r>
            <a:r>
              <a:rPr lang="fr-FR" sz="1800" dirty="0"/>
              <a:t> =0,75 A ;   I</a:t>
            </a:r>
            <a:r>
              <a:rPr lang="fr-FR" sz="1800" baseline="-25000" dirty="0"/>
              <a:t>1</a:t>
            </a:r>
            <a:r>
              <a:rPr lang="fr-FR" sz="1800" dirty="0"/>
              <a:t> =1,25 A ;   R</a:t>
            </a:r>
            <a:r>
              <a:rPr lang="fr-FR" sz="1800" baseline="-25000" dirty="0"/>
              <a:t>1</a:t>
            </a:r>
            <a:r>
              <a:rPr lang="fr-FR" sz="1800" dirty="0"/>
              <a:t> =5 </a:t>
            </a:r>
            <a:r>
              <a:rPr lang="fr-FR" sz="1800" dirty="0">
                <a:sym typeface="Symbol"/>
              </a:rPr>
              <a:t> </a:t>
            </a:r>
            <a:r>
              <a:rPr lang="fr-FR" sz="1800" dirty="0"/>
              <a:t>;    R</a:t>
            </a:r>
            <a:r>
              <a:rPr lang="fr-FR" sz="1800" baseline="-25000" dirty="0"/>
              <a:t>2</a:t>
            </a:r>
            <a:r>
              <a:rPr lang="fr-FR" sz="1800" dirty="0"/>
              <a:t> =3 </a:t>
            </a:r>
            <a:r>
              <a:rPr lang="fr-FR" sz="1800" dirty="0">
                <a:sym typeface="Symbol"/>
              </a:rPr>
              <a:t> </a:t>
            </a:r>
            <a:r>
              <a:rPr lang="fr-FR" sz="1800" dirty="0"/>
              <a:t>;  R</a:t>
            </a:r>
            <a:r>
              <a:rPr lang="fr-FR" sz="1800" baseline="-25000" dirty="0"/>
              <a:t>3</a:t>
            </a:r>
            <a:r>
              <a:rPr lang="fr-FR" sz="1800" dirty="0"/>
              <a:t> =4</a:t>
            </a:r>
            <a:r>
              <a:rPr lang="fr-FR" sz="1800" dirty="0">
                <a:sym typeface="Symbol"/>
              </a:rPr>
              <a:t> </a:t>
            </a:r>
            <a:r>
              <a:rPr lang="fr-FR" sz="1800" dirty="0"/>
              <a:t>; R</a:t>
            </a:r>
            <a:r>
              <a:rPr lang="fr-FR" sz="1800" baseline="-25000" dirty="0"/>
              <a:t>4</a:t>
            </a:r>
            <a:r>
              <a:rPr lang="fr-FR" sz="1800" dirty="0"/>
              <a:t> 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R</a:t>
            </a:r>
            <a:r>
              <a:rPr lang="fr-FR" sz="1800" baseline="-25000" dirty="0"/>
              <a:t>5</a:t>
            </a:r>
            <a:r>
              <a:rPr lang="fr-FR" sz="1800" dirty="0"/>
              <a:t> =5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  R</a:t>
            </a:r>
            <a:r>
              <a:rPr lang="fr-FR" sz="1800" baseline="-25000" dirty="0"/>
              <a:t>6</a:t>
            </a:r>
            <a:r>
              <a:rPr lang="fr-FR" sz="1800" dirty="0"/>
              <a:t> =2 </a:t>
            </a:r>
            <a:r>
              <a:rPr lang="fr-FR" sz="1800" dirty="0">
                <a:sym typeface="Symbol"/>
              </a:rPr>
              <a:t> </a:t>
            </a:r>
            <a:r>
              <a:rPr lang="fr-FR" sz="1800" dirty="0"/>
              <a:t>;   R</a:t>
            </a:r>
            <a:r>
              <a:rPr lang="fr-FR" sz="1800" baseline="-25000" dirty="0"/>
              <a:t>7</a:t>
            </a:r>
            <a:r>
              <a:rPr lang="fr-FR" sz="1800" dirty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Espace réservé du contenu 2"/>
          <p:cNvSpPr txBox="1">
            <a:spLocks/>
          </p:cNvSpPr>
          <p:nvPr/>
        </p:nvSpPr>
        <p:spPr>
          <a:xfrm>
            <a:off x="5616750" y="6028302"/>
            <a:ext cx="158690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x I</a:t>
            </a:r>
            <a:r>
              <a:rPr lang="fr-FR" sz="2000" baseline="-25000" dirty="0" smtClean="0"/>
              <a:t>2</a:t>
            </a:r>
            <a:endParaRPr lang="fr-FR" sz="2000" dirty="0"/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1259631" y="6241218"/>
            <a:ext cx="2095835" cy="424663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3</a:t>
            </a:r>
            <a:endParaRPr lang="fr-FR" sz="2000" dirty="0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0" y="4875555"/>
            <a:ext cx="9143999" cy="1218120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Dans la maille A et B les équations font apparaitre des tensions aux bornes de résistances qui ne sont pas  directement connues </a:t>
            </a:r>
            <a:r>
              <a:rPr lang="fr-FR" sz="1800" dirty="0"/>
              <a:t>: </a:t>
            </a:r>
            <a:r>
              <a:rPr lang="fr-FR" sz="1800" dirty="0" smtClean="0"/>
              <a:t/>
            </a:r>
            <a:br>
              <a:rPr lang="fr-FR" sz="1800" dirty="0" smtClean="0"/>
            </a:br>
            <a:r>
              <a:rPr lang="fr-FR" sz="1800" dirty="0" smtClean="0"/>
              <a:t>U</a:t>
            </a:r>
            <a:r>
              <a:rPr lang="fr-FR" sz="1800" baseline="-25000" dirty="0" smtClean="0"/>
              <a:t>1  </a:t>
            </a:r>
            <a:r>
              <a:rPr lang="fr-FR" sz="1800" dirty="0" smtClean="0"/>
              <a:t>; U</a:t>
            </a:r>
            <a:r>
              <a:rPr lang="fr-FR" sz="1800" baseline="-25000" dirty="0" smtClean="0"/>
              <a:t>2 </a:t>
            </a:r>
            <a:r>
              <a:rPr lang="fr-FR" sz="1800" dirty="0" smtClean="0"/>
              <a:t>; U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. On écrit les lois d’ohm. </a:t>
            </a:r>
            <a:endParaRPr lang="fr-FR" sz="1800" baseline="-25000" dirty="0" smtClean="0"/>
          </a:p>
          <a:p>
            <a:pPr marL="0" indent="0" algn="ctr">
              <a:buNone/>
            </a:pPr>
            <a:endParaRPr lang="fr-FR" sz="1800" dirty="0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1259632" y="5805264"/>
            <a:ext cx="2068836" cy="435954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G1</a:t>
            </a:r>
            <a:endParaRPr lang="fr-FR" sz="2000" dirty="0"/>
          </a:p>
        </p:txBody>
      </p:sp>
      <p:sp>
        <p:nvSpPr>
          <p:cNvPr id="86" name="Espace réservé du contenu 2"/>
          <p:cNvSpPr txBox="1">
            <a:spLocks/>
          </p:cNvSpPr>
          <p:nvPr/>
        </p:nvSpPr>
        <p:spPr>
          <a:xfrm>
            <a:off x="7456318" y="6028302"/>
            <a:ext cx="158690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x I</a:t>
            </a:r>
            <a:r>
              <a:rPr lang="fr-FR" sz="2000" baseline="-25000" dirty="0" smtClean="0"/>
              <a:t>3</a:t>
            </a:r>
            <a:endParaRPr lang="fr-FR" sz="2000" dirty="0"/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3777181" y="6028302"/>
            <a:ext cx="158690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x I</a:t>
            </a:r>
            <a:r>
              <a:rPr lang="fr-FR" sz="2000" baseline="-25000" dirty="0"/>
              <a:t>0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20706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4" grpId="0" animBg="1"/>
      <p:bldP spid="82" grpId="0" animBg="1"/>
      <p:bldP spid="86" grpId="0" animBg="1"/>
      <p:bldP spid="8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 smtClean="0"/>
              <a:t>I</a:t>
            </a:r>
            <a:r>
              <a:rPr lang="fr-FR" sz="1800" baseline="-25000" dirty="0" smtClean="0"/>
              <a:t>0</a:t>
            </a:r>
            <a:r>
              <a:rPr lang="fr-FR" sz="1800" dirty="0" smtClean="0"/>
              <a:t> =0,75 A ;  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=1,25 A ;   R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=5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  R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=3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=4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R</a:t>
            </a:r>
            <a:r>
              <a:rPr lang="fr-FR" sz="1800" baseline="-25000" dirty="0" smtClean="0"/>
              <a:t>4</a:t>
            </a:r>
            <a:r>
              <a:rPr lang="fr-FR" sz="1800" dirty="0" smtClean="0"/>
              <a:t> </a:t>
            </a:r>
            <a:r>
              <a:rPr lang="fr-FR" sz="1800" dirty="0"/>
              <a:t>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5</a:t>
            </a:r>
            <a:r>
              <a:rPr lang="fr-FR" sz="1800" dirty="0" smtClean="0"/>
              <a:t> =5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  R</a:t>
            </a:r>
            <a:r>
              <a:rPr lang="fr-FR" sz="1800" baseline="-25000" dirty="0" smtClean="0"/>
              <a:t>6</a:t>
            </a:r>
            <a:r>
              <a:rPr lang="fr-FR" sz="1800" dirty="0" smtClean="0"/>
              <a:t> </a:t>
            </a:r>
            <a:r>
              <a:rPr lang="fr-FR" sz="1800" dirty="0"/>
              <a:t>=2 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>
                <a:sym typeface="Symbol"/>
              </a:rPr>
              <a:t> </a:t>
            </a:r>
            <a:r>
              <a:rPr lang="fr-FR" sz="1800" dirty="0" smtClean="0"/>
              <a:t>;  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1115616" y="6244697"/>
            <a:ext cx="2014046" cy="424663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3</a:t>
            </a:r>
            <a:endParaRPr lang="fr-FR" sz="2000" dirty="0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0" y="5013176"/>
            <a:ext cx="9143999" cy="64167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Pour U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on connait le courant et la résistance concernés, on peut donc écrire la loi d’ohm et faire le calcul.</a:t>
            </a:r>
            <a:endParaRPr lang="fr-FR" sz="1800" baseline="-25000" dirty="0" smtClean="0"/>
          </a:p>
          <a:p>
            <a:pPr marL="0" indent="0" algn="ctr">
              <a:buNone/>
            </a:pPr>
            <a:endParaRPr lang="fr-FR" sz="1800" dirty="0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1115616" y="5736736"/>
            <a:ext cx="2013642" cy="428568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G1</a:t>
            </a:r>
            <a:endParaRPr lang="fr-FR" sz="2000" dirty="0"/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3417141" y="5997654"/>
            <a:ext cx="158690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x I</a:t>
            </a:r>
            <a:r>
              <a:rPr lang="fr-FR" sz="2000" baseline="-25000" dirty="0"/>
              <a:t>0</a:t>
            </a:r>
            <a:endParaRPr lang="fr-FR" sz="2000" dirty="0"/>
          </a:p>
        </p:txBody>
      </p:sp>
      <p:sp>
        <p:nvSpPr>
          <p:cNvPr id="85" name="Espace réservé du contenu 2"/>
          <p:cNvSpPr txBox="1">
            <a:spLocks/>
          </p:cNvSpPr>
          <p:nvPr/>
        </p:nvSpPr>
        <p:spPr>
          <a:xfrm>
            <a:off x="5259306" y="5997654"/>
            <a:ext cx="363494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=5 x 0,75 =12,75 V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19451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87" grpId="0" animBg="1"/>
      <p:bldP spid="8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4B8F4974-A331-4B87-86CE-FA7C92767F18"/>
  <p:tag name="ISPRING_SCORM_RATE_SLIDES" val="1"/>
  <p:tag name="ISPRING_SCORM_USE_CUSTOM_PASSING_SCORE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RESOURCE_PATHS_HASH_PRESENTER" val="5365d7c11454fa549a8bb6bc348c0807240c7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LAYERS_CUSTOMIZATION" val="UEsDBBQAAgAIAOOxMUd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jsTFH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OOxMUfvg8FetgIAAFAKAAAhAAAAdW5pdmVyc2FsL2ZsYXNoX3NraW5fc2V0dGluZ3MueG1slVZtb9owEP6+X4HYd9K90kkpEqVMqtSt1Vr1u5MciYVjR/aFjn8/27EbGwhkOSHhu+fJvfjuIFVbyhcfJpM0F0zIZ0CkvFRG43UTWtxMsxZR8FkuOALHGReyJmy6+PjTPmlikZdYYgdyLGdDcujdzO0zhuJ8fJsbGSLkom4I3z+IUswykm9LKVpeXAyt2jcgGeVbjbz6MV+tBx0wqvAeoY5iWl8bGUdpJCgFJqTvayMXWYxkwLynK/uM5PSuzmd/QNtRRdHSlp+MDNEaUkJc5OulkWE812+Pb2Vu5DwB4S9q6JfPRgahjOxBxi+/+2pkkCGatvmfHmmkKE1BY875S3znMEEKPX4mqisjFwkmIePo4i248thc7wKQ+xrOfWrGVQr2ZOp6sBDMpWcMFihbSBN/6myqEm+PLer58PZQ02OedMxPpFUhqtf1uD/wRnkRgJyiR7wK1taw6sINgLG+x69Wt3ZTLDaEKYd91wUBStg5ZRBhr+yRv3VVj5CBskc+M1rAI2f7I/ihpeP4G74l7i7PF19bgRN99PXyJ281nh7M3KrAtVN4TC0KWCgTzgutwdxamlhdF1JyFFPKyY6WBKngvwwu29tkVJocGFyjnW6rFCkyONVtNka9o8P7sue4GZ017sbuN6FPrjtPUK/wmylBJHlV698kNZ04np4RXZhpcpphlqSGg7znGzGSUxO5BfkiBBvrhQuEEGszGwKLbrKG4GkSlCBNThc5dS85VX3e1hnItb40Cr5rYl2Hq2hZMf3BVwpvUMSEAWPHxEq/jhP63pSBwnUAEJlXvmW7Q2epW4aUwQ784AcKm/BQZqnSLTrUbUt8gA2G/eY0oxrS7Ym+UUJcbDhBeNVxiXjjhIYRPY8kUzazaOz9Bg5iiZay32Wm98I1Zs+ulaI3a/txCbXS/JP8B1BLAwQUAAIACADjsTFHsnzk/6MDAABCDgAAJgAAAHVuaXZlcnNhbC9odG1sX3B1Ymxpc2hpbmdfc2V0dGluZ3MueG1s1VdRc9o4EH7nV2jc6WNx0ksvKWPIZBJnwpQABafXzs1NRlgL1kWWXEmG0qf+mv6w/pKurISEkuTMXdu7Gx7A691vd79dfTbR4YdckDlow5VsB7vNnYCATBXjctYOLpLTZwcBMZZKRoWS0A6kCshhpxEV5URwk43BWnQ1BGGkaRW2HWTWFq0wXCwWTW4K7e4qUVrEN81U5WGhwYC0oMNC0CV+2WUBJug0GoRE3nSuWCmAcIYlSO6qo+LM5iIIvdeEplczrUrJjpVQmujZpB08OThynxsfj3TCc5CuN9NBozPbFmWMu3KoGPOPQDLgswzr3t8LyIIzm7WD53sOBb3DTZQK27dAHcqxwl6kvYbPwVJGLfWXPp+FD9bcGLyJLSXNeZrgHeLabwcnyeW41z2JL/uDJB5fniXnPV/DFkFJ/DbZIijpJr14G/+68GfvhvGo1+2/ukwGg17SHd5GIaNrhEThOmMRMqtKncKKsMhmZT6RlAvctW9oNGBxWwXVM0jUKcchTqkwEJA/C5i9LqngdolLvYNLfQVQHJkCUjtyY2sHVpcQ3MJ5QCwMZ7laiRcvVyuxf7DWeuiz37Z1b5URtZamGS4P2qrSovCu6cZtquRaa+6aTJRgq4amyLLAXo40pyIg3GJv6equdQzYUy6Qfxe725xKu9FcmlFt1jhc8ehWOe383lcWzB++OW96yPU3VQpGlqokgl8BsYrg4Mocf2VA7h4PMtUqr6yCGkuM4AzInMMC2GGdRO8wRV5iJEpHIcD6DO9L/pFMYKo04gKdo8ignRuP39wKuKDG3ILSmxqf+qXv9k/it09dg5TNqUy3BMdpQ17YH4FPsXepMIUQCtm8A4HMpLQ0UM2HcVa51Wmzdu6Mzquhu0FWoDhujvV4TLyR4hZyWUJdwJRKoqRYEpri2TduheZclQYtflk8tPlbBfpQwmVV6gwfKJhMM9B10HZ2n/+y9+LX/YOXrWb45dPnZ48GXevhUFCXzQvi8YOCWy/qG9n9i6BHxHcj9lTp3G0o20h6/wPlWvg2hSQKnezcr2CV0P4cARvHR6PjMzKKxxe9ZNyqM96+IkhBmuF+TN0LRZ2YwUWCBMd1XIej+E2tMpDpWrsdj2vBDWr18aqO18gL+/COqNcqAVV55h8BqMuC5xz37H9x4B7a/X9+Vn/KeXv8jcGfxu913oDqNMMZ/bC5/vsK9V0J+y9x4K9W7+FrL95ReO9fnAba1//3dRpfAVBLAwQUAAIACADjsTFHQq3qOp4BAAAtBgAAHwAAAHVuaXZlcnNhbC9odG1sX3NraW5fc2V0dGluZ3MuanONlE1vwjAMhu/8iiq7Toh9wnZDg0lIHCaN27RDKKZUpHGUhA6G+O+rw1fTpoP40rx6+jp25GxbUbFYzKLXaOu+3f7D3zsNSLN6Bbe+Lhr0jHRmRDqDSZqBSCWwCpIffz3JuzMRMmbSmU43n2RrSn4MA7QKaDqgmYCWB7SfgLYmbc6FKYu/XmGHovYFlbo8XVmLsh2jtCBtW6LOuGPYzbtb5foqMOagL6BzHoNn2nWriTw7PnUpylyMmeJyM8YE21MeLxONKzlryr/YKNDFfS/3QOel+zb07ERq7MhCVk087FE0k0qDMXDI+zykCMKCT0GUfDtu/YN6xvWCKnSemtQe6f4dRZlWPIFal3p9Ch+ThVetm12KOmdhbffEwz2FRwi+AV2zGjxSeCCqlbriApXGhDpSQ+s9P6EC+SyVySF1hyLI0WHJtql750Ld8QfMGyGsjNAiMJFZ07txxdTb4OCaStZxaOZFSAzlxRCoQmJ+Er3j2Oo7QvuviHFrebzIiueheBmp5WCKb9AjOUcSMq6XoCeIoijo+9LRq8lbuz9QSwMEFAACAAgA47ExR5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DjsTFHlBOzImkAAABuAAAAHAAAAHVuaXZlcnNhbC9sb2NhbF9zZXR0aW5ncy54bWwNzDEOgzAMQNGdU1jeKe3WgcDGVpbSA1jERZEcG5GA4PZk+8PTb/szChy8pWDq8PV4IrDO5oMuDn/TUL8RUib1JKbsUA2h76pWbCb5cs4FJliFLt4mjiUyjxSLHHYRqOFTXv/AHpuuugFQSwMEFAACAAgAJIv0Rook4qj6AgAAsAgAABQAAAB1bml2ZXJzYWwvcGxheWVyLnhtbK1VTW/bMAw9p8D+g6F7paRd1zawW3QFgh3WoUDWbbdAtRlbi78myXXTXz/K8vecbgV2SGBTfI8U+Ui7189J7DyBVCJLPbKgc+JA6meBSEOPPHxdHV+Q66t3R24e8z1IRwQeKVJhADwmTgDKlyLXCL7nOvJIz0CRmTi5FJkUeo/cZ8jdRbok745m6JIqj0Ra50vGyrKkQiEiDVUWF4ZEUT9LWC5BQapBMpsGcRrsUv8djb8kS5ne56B6yFy/PXBN0nI8KzEgKU9pJkN2Mp8v2I+7z2s/goQfi1RpnvpAHKzkrCrlI/d3d1lQxKCMbebaJNegtUmiss1cvRSLi9RR0veIddgkoBQPQdE4DQmzWDYBdrcxV1HNowa0hlftRM1b+W3M+6ZxqzrHOue8eIyFivCoD+msk0CXDaO6SXXdSkEPjYJWhok4En4VQkJQvX5rJTJfEBuwVVyVJ1Wljwf4tOK+zuT+FmGoorqDtG0atU2jFajloG30dUdBmttugetCQlOqmfskAsi+cCm5kcWVlgW4bGSssWwIdpm9ct2kriFupJP47B96Y/xGrfmpXutMBfgfjfmERG1NRBrA80qgj4YEa6oBi21sVOcxNTG7nFTxmPR0PTDZHOum4EUczWUIOIYB15x1dnYICpIrdPELOcL2Dg6CIxFGMf70JMP49CBNwuVukqF3cBAcZ/5uAtqa2zKycR1HYmoV5LKJdeL6hdJZIl4qeQ72jF5WOnxt5Jqjm1y0B+fzP0ZxEKMZzC2ZWF3mqbevmsN7M6dadT6b3FoGasV5AF3k1quZhSIf+QSw5UWsb/s5NfuwBx3lPDUd01zfUe9ZuRYv4JQiMF+6xampSQRGMx75cHHaY8B+4nYZhK9MhyJus7SpA6WserP/VUWbLV+3znb9UIddrOGTgNJi7Ex9RHWEMivSYNRDmncfERXjTruRwJ0YtnijxQmKNMs98h4f6jtfnl12Vz7HTzjrfWvubWCbyxtWep1wpyBW67q9iFvvBnz8DVBLAwQUAAIACADjsTFH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OSxMUcUlQ/CehEAAJwjAAAXAAAAdW5pdmVyc2FsL3VuaXZlcnNhbC5wbmftWntYklm3x8zu5TgzjreSKWdyZjLNSi01zJmyqUadssIb0kTm5AU1RPACNPY1ZqmcvvlGKm9jjqmpkKaiIJJdYIrULAQVEYsUBQUVEbmfV+ubM3PO+ef8eZ7HP94fey+el73W2nv91lo8O+f7oEPr19ivAYFA6w9/e+A4CGTeATyrV60AJE7K3f3Ahxnq+KGvQeSujePAZHmMf6A/CFRPXKv/wQKYr076NgwFAm14tPCYsROrzgLvuR8+4H8CGzUpPHotHmrHfq28qQfhQZVZ5slbbuaM/bFqzdUjVzZ8tuan3z7gHjtg9eTwBx3rTtz+9MDX+w98t7Xn4umdR3Ntjojyt4UxlDzG3WCoodTCUgjLUAwwoDDCyV6Jb2iguNNLFMnQSmtqSHC8hnXUjbEcUMYmeneCKgEt9x3KG2YaVZRJFiBMenoXw27JGebDCQyYFSAg+6MVgcuZhjnB5ILdSYF3CWBuzO/0y/+e6KeJhHibZSDQA49qI+7FdkB+Me6zLDMQ6MrmJVzCJVzCJVzCJVzCJVzCJVzCJVzCJVzC/7c4PVxHHQoHRvuXWa0DcN3/EXMvbZnP8xoK3aebuF9TWZIeq5oXEykQXX93Q/at+7fotx7d4iDzu19/6ErN9vACgSKbNa1Ita/yOFcBx+vFYIUqs4VXl8CaE6bBr2oN3f3mGYem4iiMZu0bG2afsWGCMtow2lgoC6E95kySR1eALnLmnm2jRI4UooA38+t8RsPqUHl5p0jjrmwmheE0fzOm5DzBfwMUNdCp+hImHUklt2p6iPiU8ojmWU03Aa+a4bgxFbNwk5Zf41yaOcPCMHVC9XZJZlTm9BOMxBjjp+uvi1aOHJd1cs6hb+apjHNUpjDcM0ikugDDbNr7BNJcp+6l4NHiZMc4/EnDx8GuGwyN2SLzi2hp4C8hg84iqEjThRkQl/R6C5v5v7kKQpjuzZjlcPG2dZYRnee9+JUp1STB3tE7Z96Yg+cfBIamcEiOaW+vq4tPmcEqoUm/WuLGvvGCk2TJjh5qa6aHpNQ4Wyla/3pNZ3LYv4iZb53i4A+qJqVxCRGyvGg0o+pebbRYlyYIWtTNsw7KDpfA+SPhkETMVxLj8sPFalfLWLwliFdt80Ep9k3OHF51K4UNkTW3bkXblc48ecNwatFV7IkC9OJOKo+nsFFVV3++el0bfqynblfNRemyiiFN4aPyrjiSUoz1UKC+59F/s25XGXZ+LLMg0mqluvTXZyLPOd1mp6NxtqXrqqqKRE2G4ZV+fT/P3pN7XxiDSG1Z6kJeDcKRL0EdnIJlZp0lBWfM7wOFVkIOvxKWRhXK+2KEnvw7rjJ5n+XmLEUOkhxcLZBUjOVLvhcjyukBcQe5G3fKsM7zcm50Q9vEV5/IZDNPcrT4tqMRZd5bGs9cqA1hqcqWoTRkpKFtvGFhk1LAKhwsmFrndQYLmeR2aciS73Vjc/uUGaAX1UzrSflRyjGM/j6yMC6EeL1SqzttlRmcgsIdEULcDmJ82fb+L7cX9vokKH2Si9dQppFOEj4s1SmL5B8qcvumIVeVnVwi1Aq2oITot324CdpQs0hhK5yc3kjDddMSusoE6lrBKDAxT4rA7Z67ZdqArS68FEbt9LhLPIhhM93+l8W2O5099TqEYzEllLrSs+06hBobqzY6UgSoiAL0ljWHeeGnLoEbZYrbAi8QFab0W947Pnqal4CqkzJ/ko6eBm+ZLxkb1f6Lhou6Ksfme2T9HuHJPRTJrwsxiyRc6zds/0JyEny+BI69YdraEgQGp7kqRcu7Yw3TyW92GqOoQQ4Sj3ht4XAg/zpCXS9Lt/TJYqoZirqo9PGK3lKTXnLpEeXfZgE20pK/A5GQIlCbRCMpTVT4UcK8LBe8OfdwrVuj8l5N9ocdIi2PesrPpOlO1M9W+jFW56SlFbdnfujeXI3m9LWHcOJ004ZMyKPQKBFRWeOMkvFuEuTPBZtuA5EunUu7MtKH7neniffyXK0i+dfQJtV3l3vnV+b8HF2U5OjRbX1J3FDNOfMP5MFzMFfVlifYsjMHknGb6vckhkh2saMvS9o6dx6IEZCdsifKySSd3tVyWxZzOi+x1jhDYupNPGPXntn2ewsGnStEM4/myWdfTmbwEu5vJE1hQUlPuwxuKhFUGPmclkAOg63M14Ct5buz6M6BiBNv81WxXPoaZbPq8e2AOqhnXniUgKiQKO1YM1p8kagwsT1NFuBB2WUazKvvKqO1QiqQpdmh+TDSpnKfEsTJ73NbQmM0x7g/ZK5LPy/QJHt78FXJ4p23MS41Uxs5UiE/Od1C1pIb8ClRNcpBLo8rjoJ7WZyDyYXjIy9w3LT8e0MjmP6P37ClSGKF3BlOMKhMopdQLxHfIJ55wkm/fr+gd7yw5F6KrgQtqA3RhQ1hunnFUYt7VlDueEhaT47AQIXtZli2u2nTcdXjl/qtfVhEfBW7XvqPEYO2ravWUcFKcwF/dLQYuj2C71yYgnKXNfffwZO8WZrGaR9eMrdbMLS8VlOjICVu5Wl446oW38T7KX9ErmPrcVPFAVPYMztLXHr9+Xx71EVeFXo0Ie6fsS7OsUVRcMkrdjsvcEL/WTXPTgyQLowepFZ+iV6MBMv6jXRXnwCM7wMNmsreKV8b56LIiFG5j6dxDXE2V4TtMRwVv1o3k+5ih4jyxDvCfQCR0BPBrc+rz/RHwxdMko0m+tN1nbA6B6flkq2h+enfCVIhqvlQDhvRM1N/us1uzzIUWJgJbGqzHUJeEY3qJGo4xziyZAZL3wf1j0Q8Z9+pH097DNC5btjn2vDI2ed4DQc+5OJAucENJVPb9hdUujknRZ7mqEgcmW7EGp9WhhEUhb8jzg849bIGRArbvAiOydjoFsm7Ad89UevA0cmAKE4TVgQiWof0Ta8WjlkIwje1ExUSnLJh/WsgiMaNU9l+jeqbuip3r4AnisyBH7M0yXez0Jna84/j8jSZBay15Up6bVNCXnrmDb7wpJczEGoJrCqxQ+X2wjiS0U7ATeYjRFir03Y6BN6rU7hZSuvpfLoV80kH4kJBMP7ZzBooYu9eztqzadqZTLZFcyShta0drAND+5JHIqPGxJKRUCM5+x17OJ7ZmwpLzZVjLyplSKJYKEx/MPhxmvhyt7vUrF5eSYcy6bjuAlm3Z159m25gfIGa7Mx8udveoGtHXgD0plvxLeYqYT2NNZOmw2Ka2+GeT3cM3XOAHUO8Upqm5WMb25xaSEQHunT0LBBvnb4sd2KzPZs2UYZm+earSKhQlr7kdvE5tHBs9OxHVnqmQmIA+GGbtK2rLRBX3LseUYuqepcfNhcg+NHssfyVe5jyuT2sZh1DI+7w8GTMCBd8vCveHpGmfufvV9XOftkrksbn1v8Hmc4chOal+96VGKMfJzCSwjiHPuIqdT0WHDRLk4KQX5+WT2N9ba9jycGr0YL4kPL8JjzVuz29LL3xxY9V4UN53jgIxcroMYopiFHqUznE944W9xLlYpTY6az41+v2nKdhUZ9yXkm2wexs+i4YRgBmiPxU7Muy/iEyjJ4QVPd3iut/G0zQvpIKRMa5zvVppyp7G5AOwwaaQGzL0Q1WhEOM9bnuNNURqgLIIPfO544I+UGLY7IUUuXDeDXp8CkMQ2iloBH68qDy1QEPeFVbq4L9O9Vi8WzspX69q+KKRBsu4I15/wgVFi0c/upjTPUeuXfXdMs++7sF/BvE+y7wdaV+K2AcSfSjvm7aCBvw/S9AACS/5t+Ab6asdoA2Tj/7w1aZLoZdTv5pnTgrHLK55mld/btzZPPHHuK00lboWckDCi60zvfxhQnahK1wOuWrJFn6XHUwLlbVRMElqDoT8coCtmNGvConOPPNuU3u6wRArLsXWOJluc5mHrSRikVC7tvNmpHHVS6ObVTzJ4PXFSg2uBEcgXz6e4Z+mi3QPcdxb4hWR6U+bFgdEOMCVsbGr22d7vpRaCJ6mR+KB98u/AVwj6cHKzmXF+7JJRt2mVpP5GkUZdnuTMEoEr54thbs2+lnd/eSm9j6kuaZBznJIwfBsG+SZ+KVNPEz79wE6VVIV3muIXdEZZhZA2dZl7H2JMTvKhXdkz99Tv5vxF7BNBkUNd2Zo7u8yiIwO2S+htlXXjIurSkQE/XAhyZACEW9oepjlRXTObe0A9vdFsnr0Z36yETjuxjqP+fbzr3xTUt7KvF8hcBrP01SkkFmdA8eykvfKCv4lbyaJe6bgWcPpUAe6fNnyMRCWQpq5wIxs/bka4oH7XUHpuZPJNb5sE0NxC7rjvcm5g0fp6x5/lFkeUbF6ceTtmiLIr+fd3B/5x/oAvt9YU1Ha19eGa5va6esrWov7S4nr0IUJg/QlC6ctWlwYWTpcWr3Ny5sMie/Z1P3ccYrXWs3jrxeFFQXIUiRWLSV0/flr6TZc2zAJGmzZwDGz28x6aQUEB2UDdPK+fd2PfGNUc1D/YjsDqRhoWBoSpdWVw4ALN1bJZkUNrw8OKU/z7P62UOKz+w35ygdFSC+7foLVUjIOaGngHuDINEkZ9h1KN039Pp5+HnYRDcO7JGPrB2WXBmmBaUo6zuLD+1g/J0PYubeXHMbynyelj8Iy5xAgCMMb539wgxGNVPyUA8wbZumz0fWax6Cyeg/hMlwUW4TyL5uQSKcZqWyeRTpXWx5q0A+c4LtcEz6Oyt6Nz5UjvEm59Y/iKjxGsIixOKnntbwwjONGYjaE9zecbE7pR0eM0S+nVQ0xLhJJb5XX9FURNTuji+GDA0L5rae7jyMY2bWZxQF7wPbVuZp9s1Z/FRGXosuHhtFOPxZE/6ZCe9rV1KkiRclD7ajy/UL/UZ5O9zV9Aza3qB9SWrnBnyihtvgB3nCqLkeoePRfVfyXtQeo8zyEuJtCTa7A4RDNKXdYt73tCt9O17QOxb07tTpqlrD8pGMhb0Qf2yCT30uHT0DlJGTUdjXl1NdU/9Wf8fMPQ3Gz4wKS/cmyXqronf3nld6q6ZziPjZckUEkfPiIJiKppJwKVR2WVSPI8G5CXniCyIxJGGxmEJtWFyPHt6etCOAiqQmgoaUE/e7m9Wl/NrC7IVyOGP0ZsxAWt+vq9qd38UT6bZPSb8T0ffCNuRRm8Do1qFsP/3r1H1ypqu2pY7OmADOXJd0Ez89+bwRm5KnbYVIG2WHmH+pus/ZyJa1BFDxwGLIjDc5zgO6F3G9nR1A3Rrey1yBG2P/tvJvxfcuq6LqaxCkDOmmG0MSJS/+ojcwcbgoiMqYbCo3QuZfpqB2AB3TKUrbzBGflboPOtQH/uyXdskgG2CEDGruHe+EKDa7zC3CBre4L8k2wa6xYODXgO7LW+VVJsSNe0jzCcASeSUEo2ZuXv3537x9ytR7TG2JMACNL9brhlQHJI7seinzyK1HVzk9733NFQlSqE9DBkYS0/WOoFqUjbpT7Y+ZWCi+Uc/YfwD9r2vU6mCUDUUPl440cwb1o17M1rSHzNzBBIhxmkhpB4iK+tMTw9xCvsF1sBOIEO2PGRn97Fa/2FMS2Psm6d7TehNhCgclmAs2qWt5482MT7KNhAeyiU0dX1KaByvo2BHTcTcqTDK6Fj7/UFrPdoxDUENkPE9hmpmimknfy/7lmnc3zniHrTB74C3BX5/5QTCimfLwGtgb9dmQTxbFcCSVL5f+ajraNjh3sxAKx6lGEy8x9SNu1B6fv5InCBRZkL552t4hmi95xB/4Ef2dBHsdq1jlKkn/3LcTxpwhHCYJNqNCjkUQwJFg8zoKB2TU8pl4pXtP+NaLZiAyp8njWXt39isiAbzy4I7BmO596sFOU3C4Cf2yNqgmWugJAu1f8T//1Fhpmmf7DVj8eTNEWWr6r5shU0BDVAlbBXzJ/12r7pASHtE7gEnkfemQvZdVpBhu0kLpWxYkDVKh+1DesL0JYB9oItOQSl+4iBL5T6lAOqhmxargmP26qzeVEWaAFHT4YNAB8tens/4TUEsDBBQAAgAIAOWxMUcZ1RGpSgAAAGoAAAAbAAAAdW5pdmVyc2FsL3VuaXZlcnNhbC5wbmcueG1ss7GvyM1RKEstKs7Mz7NVMtQzULK34+WyKShKLctMLVeoAIoZ6RlAgJJCJSq3PDOlJMNWydLYHCGWkZqZnlFiq2RuYAwX1AcaCQBQSwECAAAUAAIACADjsTFHWn+5mToEAADhDgAAHQAAAAAAAAABAAAAAAAAAAAAdW5pdmVyc2FsL2NvbW1vbl9tZXNzYWdlcy5sbmdQSwECAAAUAAIACADjsTFHmd7J2s4DAAAxDwAAJwAAAAAAAAABAAAAAAB1BAAAdW5pdmVyc2FsL2ZsYXNoX3B1Ymxpc2hpbmdfc2V0dGluZ3MueG1sUEsBAgAAFAACAAgA47ExR++DwV62AgAAUAoAACEAAAAAAAAAAQAAAAAAiAgAAHVuaXZlcnNhbC9mbGFzaF9za2luX3NldHRpbmdzLnhtbFBLAQIAABQAAgAIAOOxMUeyfOT/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/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=="/>
  <p:tag name="ISPRING_ULTRA_SCORM_COURCE_TITLE" val="Le continu et ses lois ( noeud maille)5"/>
  <p:tag name="ISPRING_ULTRA_SCORM_LESSON_TITLE" val="Le continu et ses lois ( noeud maille)5"/>
  <p:tag name="ISPRING_OUTPUT_FOLDER" val="C:\Users\phil\Documents\techphil\005Continu 5"/>
  <p:tag name="ISPRING_PRESENTATION_TITLE" val="Le continu et ses lois (noeud maille) 5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22873</TotalTime>
  <Words>1218</Words>
  <Application>Microsoft Office PowerPoint</Application>
  <PresentationFormat>Affichage à l'écran (4:3)</PresentationFormat>
  <Paragraphs>575</Paragraphs>
  <Slides>15</Slides>
  <Notes>15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Le continu et ses lois…</vt:lpstr>
      <vt:lpstr>Loi des nœuds, loi des mailles…</vt:lpstr>
      <vt:lpstr>Loi des mailles…</vt:lpstr>
      <vt:lpstr>Loi des mailles…</vt:lpstr>
      <vt:lpstr>Loi des nœuds…</vt:lpstr>
      <vt:lpstr>Loi des nœuds…</vt:lpstr>
      <vt:lpstr>Calculs dans un circuit</vt:lpstr>
      <vt:lpstr>Calculs dans un circuit</vt:lpstr>
      <vt:lpstr>Calculs dans un circuit</vt:lpstr>
      <vt:lpstr>Calculs dans un circuit</vt:lpstr>
      <vt:lpstr>Calculs dans un circuit</vt:lpstr>
      <vt:lpstr>Calculs dans un circuit</vt:lpstr>
      <vt:lpstr>Calculs dans un circuit</vt:lpstr>
      <vt:lpstr>Calculs dans un circuit</vt:lpstr>
      <vt:lpstr>fin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continu et ses lois (noeud maille) 5</dc:title>
  <dc:creator>Philippe Dutour</dc:creator>
  <cp:lastModifiedBy>phil</cp:lastModifiedBy>
  <cp:revision>289</cp:revision>
  <dcterms:created xsi:type="dcterms:W3CDTF">2014-11-08T18:10:16Z</dcterms:created>
  <dcterms:modified xsi:type="dcterms:W3CDTF">2015-12-04T14:31:43Z</dcterms:modified>
</cp:coreProperties>
</file>