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4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5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6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7.xml" ContentType="application/vnd.openxmlformats-officedocument.presentationml.notesSlid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8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notesSlides/notesSlide9.xml" ContentType="application/vnd.openxmlformats-officedocument.presentationml.notesSlide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10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notesSlides/notesSlide11.xml" ContentType="application/vnd.openxmlformats-officedocument.presentationml.notesSlide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C06"/>
    <a:srgbClr val="700000"/>
    <a:srgbClr val="F79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4660"/>
  </p:normalViewPr>
  <p:slideViewPr>
    <p:cSldViewPr>
      <p:cViewPr varScale="1">
        <p:scale>
          <a:sx n="92" d="100"/>
          <a:sy n="92" d="100"/>
        </p:scale>
        <p:origin x="-8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58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059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86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87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761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193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24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1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40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009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18" Type="http://schemas.openxmlformats.org/officeDocument/2006/relationships/tags" Target="../tags/tag174.xml"/><Relationship Id="rId3" Type="http://schemas.openxmlformats.org/officeDocument/2006/relationships/tags" Target="../tags/tag159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tags" Target="../tags/tag173.xml"/><Relationship Id="rId2" Type="http://schemas.openxmlformats.org/officeDocument/2006/relationships/tags" Target="../tags/tag158.xml"/><Relationship Id="rId16" Type="http://schemas.openxmlformats.org/officeDocument/2006/relationships/tags" Target="../tags/tag172.xml"/><Relationship Id="rId20" Type="http://schemas.openxmlformats.org/officeDocument/2006/relationships/tags" Target="../tags/tag176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5" Type="http://schemas.openxmlformats.org/officeDocument/2006/relationships/tags" Target="../tags/tag161.xml"/><Relationship Id="rId15" Type="http://schemas.openxmlformats.org/officeDocument/2006/relationships/tags" Target="../tags/tag171.xml"/><Relationship Id="rId23" Type="http://schemas.openxmlformats.org/officeDocument/2006/relationships/image" Target="../media/image4.png"/><Relationship Id="rId10" Type="http://schemas.openxmlformats.org/officeDocument/2006/relationships/tags" Target="../tags/tag166.xml"/><Relationship Id="rId19" Type="http://schemas.openxmlformats.org/officeDocument/2006/relationships/tags" Target="../tags/tag175.xml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Relationship Id="rId2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3" Type="http://schemas.openxmlformats.org/officeDocument/2006/relationships/tags" Target="../tags/tag179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20" Type="http://schemas.openxmlformats.org/officeDocument/2006/relationships/tags" Target="../tags/tag196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tags" Target="../tags/tag191.xml"/><Relationship Id="rId23" Type="http://schemas.openxmlformats.org/officeDocument/2006/relationships/image" Target="../media/image4.png"/><Relationship Id="rId10" Type="http://schemas.openxmlformats.org/officeDocument/2006/relationships/tags" Target="../tags/tag186.xml"/><Relationship Id="rId19" Type="http://schemas.openxmlformats.org/officeDocument/2006/relationships/tags" Target="../tags/tag195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18" Type="http://schemas.openxmlformats.org/officeDocument/2006/relationships/tags" Target="../tags/tag214.xml"/><Relationship Id="rId26" Type="http://schemas.openxmlformats.org/officeDocument/2006/relationships/notesSlide" Target="../notesSlides/notesSlide12.xml"/><Relationship Id="rId3" Type="http://schemas.openxmlformats.org/officeDocument/2006/relationships/tags" Target="../tags/tag199.xml"/><Relationship Id="rId21" Type="http://schemas.openxmlformats.org/officeDocument/2006/relationships/tags" Target="../tags/tag217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tags" Target="../tags/tag213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198.xml"/><Relationship Id="rId16" Type="http://schemas.openxmlformats.org/officeDocument/2006/relationships/tags" Target="../tags/tag212.xml"/><Relationship Id="rId20" Type="http://schemas.openxmlformats.org/officeDocument/2006/relationships/tags" Target="../tags/tag216.xml"/><Relationship Id="rId29" Type="http://schemas.microsoft.com/office/2007/relationships/hdphoto" Target="../media/hdphoto1.wdp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24" Type="http://schemas.openxmlformats.org/officeDocument/2006/relationships/tags" Target="../tags/tag220.xml"/><Relationship Id="rId5" Type="http://schemas.openxmlformats.org/officeDocument/2006/relationships/tags" Target="../tags/tag201.xml"/><Relationship Id="rId15" Type="http://schemas.openxmlformats.org/officeDocument/2006/relationships/tags" Target="../tags/tag211.xml"/><Relationship Id="rId23" Type="http://schemas.openxmlformats.org/officeDocument/2006/relationships/tags" Target="../tags/tag219.xml"/><Relationship Id="rId28" Type="http://schemas.openxmlformats.org/officeDocument/2006/relationships/image" Target="../media/image5.png"/><Relationship Id="rId10" Type="http://schemas.openxmlformats.org/officeDocument/2006/relationships/tags" Target="../tags/tag206.xml"/><Relationship Id="rId19" Type="http://schemas.openxmlformats.org/officeDocument/2006/relationships/tags" Target="../tags/tag215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Relationship Id="rId22" Type="http://schemas.openxmlformats.org/officeDocument/2006/relationships/tags" Target="../tags/tag218.xml"/><Relationship Id="rId27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image" Target="../media/image2.gif"/><Relationship Id="rId2" Type="http://schemas.openxmlformats.org/officeDocument/2006/relationships/tags" Target="../tags/tag5.xml"/><Relationship Id="rId16" Type="http://schemas.openxmlformats.org/officeDocument/2006/relationships/notesSlide" Target="../notesSlides/notesSlide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18" Type="http://schemas.openxmlformats.org/officeDocument/2006/relationships/tags" Target="../tags/tag35.xml"/><Relationship Id="rId3" Type="http://schemas.openxmlformats.org/officeDocument/2006/relationships/tags" Target="../tags/tag20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tags" Target="../tags/tag34.xml"/><Relationship Id="rId2" Type="http://schemas.openxmlformats.org/officeDocument/2006/relationships/tags" Target="../tags/tag19.xml"/><Relationship Id="rId16" Type="http://schemas.openxmlformats.org/officeDocument/2006/relationships/tags" Target="../tags/tag33.xml"/><Relationship Id="rId20" Type="http://schemas.openxmlformats.org/officeDocument/2006/relationships/tags" Target="../tags/tag37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23" Type="http://schemas.openxmlformats.org/officeDocument/2006/relationships/image" Target="../media/image2.gif"/><Relationship Id="rId10" Type="http://schemas.openxmlformats.org/officeDocument/2006/relationships/tags" Target="../tags/tag27.xml"/><Relationship Id="rId19" Type="http://schemas.openxmlformats.org/officeDocument/2006/relationships/tags" Target="../tags/tag36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Relationship Id="rId2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tags" Target="../tags/tag50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17" Type="http://schemas.openxmlformats.org/officeDocument/2006/relationships/image" Target="../media/image2.gif"/><Relationship Id="rId2" Type="http://schemas.openxmlformats.org/officeDocument/2006/relationships/tags" Target="../tags/tag39.xml"/><Relationship Id="rId16" Type="http://schemas.openxmlformats.org/officeDocument/2006/relationships/notesSlide" Target="../notesSlides/notesSlide4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13" Type="http://schemas.openxmlformats.org/officeDocument/2006/relationships/tags" Target="../tags/tag64.xml"/><Relationship Id="rId18" Type="http://schemas.openxmlformats.org/officeDocument/2006/relationships/tags" Target="../tags/tag69.xml"/><Relationship Id="rId26" Type="http://schemas.openxmlformats.org/officeDocument/2006/relationships/tags" Target="../tags/tag77.xml"/><Relationship Id="rId3" Type="http://schemas.openxmlformats.org/officeDocument/2006/relationships/tags" Target="../tags/tag54.xml"/><Relationship Id="rId21" Type="http://schemas.openxmlformats.org/officeDocument/2006/relationships/tags" Target="../tags/tag72.xml"/><Relationship Id="rId7" Type="http://schemas.openxmlformats.org/officeDocument/2006/relationships/tags" Target="../tags/tag58.xml"/><Relationship Id="rId12" Type="http://schemas.openxmlformats.org/officeDocument/2006/relationships/tags" Target="../tags/tag63.xml"/><Relationship Id="rId17" Type="http://schemas.openxmlformats.org/officeDocument/2006/relationships/tags" Target="../tags/tag68.xml"/><Relationship Id="rId25" Type="http://schemas.openxmlformats.org/officeDocument/2006/relationships/tags" Target="../tags/tag76.xml"/><Relationship Id="rId2" Type="http://schemas.openxmlformats.org/officeDocument/2006/relationships/tags" Target="../tags/tag53.xml"/><Relationship Id="rId16" Type="http://schemas.openxmlformats.org/officeDocument/2006/relationships/tags" Target="../tags/tag67.xml"/><Relationship Id="rId20" Type="http://schemas.openxmlformats.org/officeDocument/2006/relationships/tags" Target="../tags/tag71.xml"/><Relationship Id="rId29" Type="http://schemas.openxmlformats.org/officeDocument/2006/relationships/image" Target="../media/image2.gif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tags" Target="../tags/tag62.xml"/><Relationship Id="rId24" Type="http://schemas.openxmlformats.org/officeDocument/2006/relationships/tags" Target="../tags/tag75.xml"/><Relationship Id="rId5" Type="http://schemas.openxmlformats.org/officeDocument/2006/relationships/tags" Target="../tags/tag56.xml"/><Relationship Id="rId15" Type="http://schemas.openxmlformats.org/officeDocument/2006/relationships/tags" Target="../tags/tag66.xml"/><Relationship Id="rId23" Type="http://schemas.openxmlformats.org/officeDocument/2006/relationships/tags" Target="../tags/tag74.xml"/><Relationship Id="rId28" Type="http://schemas.openxmlformats.org/officeDocument/2006/relationships/notesSlide" Target="../notesSlides/notesSlide5.xml"/><Relationship Id="rId10" Type="http://schemas.openxmlformats.org/officeDocument/2006/relationships/tags" Target="../tags/tag61.xml"/><Relationship Id="rId19" Type="http://schemas.openxmlformats.org/officeDocument/2006/relationships/tags" Target="../tags/tag70.xml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tags" Target="../tags/tag65.xml"/><Relationship Id="rId22" Type="http://schemas.openxmlformats.org/officeDocument/2006/relationships/tags" Target="../tags/tag73.xml"/><Relationship Id="rId27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18" Type="http://schemas.openxmlformats.org/officeDocument/2006/relationships/tags" Target="../tags/tag95.xml"/><Relationship Id="rId26" Type="http://schemas.openxmlformats.org/officeDocument/2006/relationships/tags" Target="../tags/tag103.xml"/><Relationship Id="rId3" Type="http://schemas.openxmlformats.org/officeDocument/2006/relationships/tags" Target="../tags/tag80.xml"/><Relationship Id="rId21" Type="http://schemas.openxmlformats.org/officeDocument/2006/relationships/tags" Target="../tags/tag98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17" Type="http://schemas.openxmlformats.org/officeDocument/2006/relationships/tags" Target="../tags/tag94.xml"/><Relationship Id="rId25" Type="http://schemas.openxmlformats.org/officeDocument/2006/relationships/tags" Target="../tags/tag102.xml"/><Relationship Id="rId2" Type="http://schemas.openxmlformats.org/officeDocument/2006/relationships/tags" Target="../tags/tag79.xml"/><Relationship Id="rId16" Type="http://schemas.openxmlformats.org/officeDocument/2006/relationships/tags" Target="../tags/tag93.xml"/><Relationship Id="rId20" Type="http://schemas.openxmlformats.org/officeDocument/2006/relationships/tags" Target="../tags/tag97.xml"/><Relationship Id="rId29" Type="http://schemas.openxmlformats.org/officeDocument/2006/relationships/notesSlide" Target="../notesSlides/notesSlide6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24" Type="http://schemas.openxmlformats.org/officeDocument/2006/relationships/tags" Target="../tags/tag101.xml"/><Relationship Id="rId5" Type="http://schemas.openxmlformats.org/officeDocument/2006/relationships/tags" Target="../tags/tag82.xml"/><Relationship Id="rId15" Type="http://schemas.openxmlformats.org/officeDocument/2006/relationships/tags" Target="../tags/tag92.xml"/><Relationship Id="rId23" Type="http://schemas.openxmlformats.org/officeDocument/2006/relationships/tags" Target="../tags/tag100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87.xml"/><Relationship Id="rId19" Type="http://schemas.openxmlformats.org/officeDocument/2006/relationships/tags" Target="../tags/tag96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tags" Target="../tags/tag91.xml"/><Relationship Id="rId22" Type="http://schemas.openxmlformats.org/officeDocument/2006/relationships/tags" Target="../tags/tag99.xml"/><Relationship Id="rId27" Type="http://schemas.openxmlformats.org/officeDocument/2006/relationships/tags" Target="../tags/tag104.xml"/><Relationship Id="rId30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17.xml"/><Relationship Id="rId18" Type="http://schemas.openxmlformats.org/officeDocument/2006/relationships/tags" Target="../tags/tag122.xml"/><Relationship Id="rId26" Type="http://schemas.openxmlformats.org/officeDocument/2006/relationships/tags" Target="../tags/tag130.xml"/><Relationship Id="rId3" Type="http://schemas.openxmlformats.org/officeDocument/2006/relationships/tags" Target="../tags/tag107.xml"/><Relationship Id="rId21" Type="http://schemas.openxmlformats.org/officeDocument/2006/relationships/tags" Target="../tags/tag125.xml"/><Relationship Id="rId7" Type="http://schemas.openxmlformats.org/officeDocument/2006/relationships/tags" Target="../tags/tag111.xml"/><Relationship Id="rId12" Type="http://schemas.openxmlformats.org/officeDocument/2006/relationships/tags" Target="../tags/tag116.xml"/><Relationship Id="rId17" Type="http://schemas.openxmlformats.org/officeDocument/2006/relationships/tags" Target="../tags/tag121.xml"/><Relationship Id="rId25" Type="http://schemas.openxmlformats.org/officeDocument/2006/relationships/tags" Target="../tags/tag129.xml"/><Relationship Id="rId33" Type="http://schemas.openxmlformats.org/officeDocument/2006/relationships/image" Target="../media/image3.png"/><Relationship Id="rId2" Type="http://schemas.openxmlformats.org/officeDocument/2006/relationships/tags" Target="../tags/tag106.xml"/><Relationship Id="rId16" Type="http://schemas.openxmlformats.org/officeDocument/2006/relationships/tags" Target="../tags/tag120.xml"/><Relationship Id="rId20" Type="http://schemas.openxmlformats.org/officeDocument/2006/relationships/tags" Target="../tags/tag124.xml"/><Relationship Id="rId29" Type="http://schemas.openxmlformats.org/officeDocument/2006/relationships/tags" Target="../tags/tag133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tags" Target="../tags/tag115.xml"/><Relationship Id="rId24" Type="http://schemas.openxmlformats.org/officeDocument/2006/relationships/tags" Target="../tags/tag128.xml"/><Relationship Id="rId32" Type="http://schemas.openxmlformats.org/officeDocument/2006/relationships/image" Target="../media/image2.gif"/><Relationship Id="rId5" Type="http://schemas.openxmlformats.org/officeDocument/2006/relationships/tags" Target="../tags/tag109.xml"/><Relationship Id="rId15" Type="http://schemas.openxmlformats.org/officeDocument/2006/relationships/tags" Target="../tags/tag119.xml"/><Relationship Id="rId23" Type="http://schemas.openxmlformats.org/officeDocument/2006/relationships/tags" Target="../tags/tag127.xml"/><Relationship Id="rId28" Type="http://schemas.openxmlformats.org/officeDocument/2006/relationships/tags" Target="../tags/tag132.xml"/><Relationship Id="rId10" Type="http://schemas.openxmlformats.org/officeDocument/2006/relationships/tags" Target="../tags/tag114.xml"/><Relationship Id="rId19" Type="http://schemas.openxmlformats.org/officeDocument/2006/relationships/tags" Target="../tags/tag123.xml"/><Relationship Id="rId31" Type="http://schemas.openxmlformats.org/officeDocument/2006/relationships/notesSlide" Target="../notesSlides/notesSlide7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tags" Target="../tags/tag118.xml"/><Relationship Id="rId22" Type="http://schemas.openxmlformats.org/officeDocument/2006/relationships/tags" Target="../tags/tag126.xml"/><Relationship Id="rId27" Type="http://schemas.openxmlformats.org/officeDocument/2006/relationships/tags" Target="../tags/tag131.xml"/><Relationship Id="rId30" Type="http://schemas.openxmlformats.org/officeDocument/2006/relationships/slideLayout" Target="../slideLayouts/slideLayout2.xml"/><Relationship Id="rId8" Type="http://schemas.openxmlformats.org/officeDocument/2006/relationships/tags" Target="../tags/tag1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10" Type="http://schemas.openxmlformats.org/officeDocument/2006/relationships/image" Target="../media/image2.gif"/><Relationship Id="rId4" Type="http://schemas.openxmlformats.org/officeDocument/2006/relationships/tags" Target="../tags/tag137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tags" Target="../tags/tag153.xml"/><Relationship Id="rId18" Type="http://schemas.openxmlformats.org/officeDocument/2006/relationships/notesSlide" Target="../notesSlides/notesSlide9.xml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6" Type="http://schemas.openxmlformats.org/officeDocument/2006/relationships/tags" Target="../tags/tag156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5" Type="http://schemas.openxmlformats.org/officeDocument/2006/relationships/tags" Target="../tags/tag155.xml"/><Relationship Id="rId10" Type="http://schemas.openxmlformats.org/officeDocument/2006/relationships/tags" Target="../tags/tag150.xml"/><Relationship Id="rId19" Type="http://schemas.openxmlformats.org/officeDocument/2006/relationships/image" Target="../media/image4.png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tags" Target="../tags/tag1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</p:spPr>
        <p:txBody>
          <a:bodyPr/>
          <a:lstStyle/>
          <a:p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Continu, alternatif, </a:t>
            </a:r>
            <a:b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les autres…</a:t>
            </a:r>
            <a:endParaRPr lang="fr-FR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126976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</a:rPr>
              <a:t>Les différents types de signaux, courants, tensions…</a:t>
            </a:r>
            <a:endParaRPr lang="fr-FR" dirty="0">
              <a:solidFill>
                <a:schemeClr val="tx1"/>
              </a:solidFill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91680" y="5094790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effectLst>
                  <a:glow rad="152400">
                    <a:schemeClr val="bg1"/>
                  </a:glow>
                </a:effectLst>
              </a:rPr>
              <a:t>Les différents types de signaux, courants, tensions…</a:t>
            </a:r>
          </a:p>
          <a:p>
            <a:pPr algn="ctr"/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616530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;</a:t>
            </a:r>
            <a:r>
              <a:rPr lang="fr-FR" dirty="0" err="1" smtClean="0"/>
              <a:t>bjbhjbhjh</a:t>
            </a:r>
            <a:r>
              <a:rPr lang="fr-FR" dirty="0" smtClean="0"/>
              <a:t> </a:t>
            </a:r>
            <a:r>
              <a:rPr lang="fr-FR" dirty="0" err="1" smtClean="0"/>
              <a:t>jfdjd</a:t>
            </a:r>
            <a:r>
              <a:rPr lang="fr-FR" dirty="0" smtClean="0"/>
              <a:t> </a:t>
            </a:r>
            <a:r>
              <a:rPr lang="fr-FR" dirty="0" err="1" smtClean="0"/>
              <a:t>jdsjsoqo</a:t>
            </a:r>
            <a:r>
              <a:rPr lang="fr-FR" dirty="0" smtClean="0"/>
              <a:t>  </a:t>
            </a:r>
            <a:r>
              <a:rPr lang="fr-FR" dirty="0" err="1" smtClean="0"/>
              <a:t>cqsjocqs</a:t>
            </a:r>
            <a:r>
              <a:rPr lang="fr-FR" dirty="0" smtClean="0"/>
              <a:t>  </a:t>
            </a:r>
            <a:r>
              <a:rPr lang="fr-FR" dirty="0" err="1" smtClean="0"/>
              <a:t>cqscqscqs</a:t>
            </a:r>
            <a:r>
              <a:rPr lang="fr-FR" dirty="0" smtClean="0"/>
              <a:t> </a:t>
            </a:r>
            <a:r>
              <a:rPr lang="fr-FR" dirty="0" err="1" smtClean="0"/>
              <a:t>csqcqscqs</a:t>
            </a:r>
            <a:r>
              <a:rPr lang="fr-FR" dirty="0" smtClean="0"/>
              <a:t> </a:t>
            </a:r>
            <a:r>
              <a:rPr lang="fr-FR" dirty="0" err="1" smtClean="0"/>
              <a:t>cqscqscqs</a:t>
            </a:r>
            <a:r>
              <a:rPr lang="fr-FR" dirty="0" smtClean="0"/>
              <a:t> </a:t>
            </a:r>
            <a:r>
              <a:rPr lang="fr-FR" dirty="0" err="1" smtClean="0"/>
              <a:t>djfiosmdh</a:t>
            </a:r>
            <a:r>
              <a:rPr lang="fr-FR" dirty="0" smtClean="0"/>
              <a:t> </a:t>
            </a:r>
            <a:r>
              <a:rPr lang="fr-FR" dirty="0" err="1" smtClean="0"/>
              <a:t>wnsuehe</a:t>
            </a:r>
            <a:r>
              <a:rPr lang="fr-FR" dirty="0" smtClean="0"/>
              <a:t> </a:t>
            </a:r>
            <a:r>
              <a:rPr lang="fr-FR" dirty="0" err="1" smtClean="0"/>
              <a:t>cjsiovbsh</a:t>
            </a:r>
            <a:r>
              <a:rPr lang="fr-FR" dirty="0" smtClean="0"/>
              <a:t>  </a:t>
            </a:r>
            <a:r>
              <a:rPr lang="fr-FR" dirty="0" err="1" smtClean="0"/>
              <a:t>sndvbtfvs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/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5536" y="15776"/>
            <a:ext cx="8229600" cy="1143000"/>
          </a:xfrm>
        </p:spPr>
        <p:txBody>
          <a:bodyPr/>
          <a:lstStyle/>
          <a:p>
            <a:r>
              <a:rPr lang="fr-FR" dirty="0" smtClean="0"/>
              <a:t>À vous de jouer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8229600" cy="460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/>
              <a:t>De quelle nature, ou type, est ce courant ?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grpSp>
        <p:nvGrpSpPr>
          <p:cNvPr id="7" name="Groupe 6"/>
          <p:cNvGrpSpPr/>
          <p:nvPr>
            <p:custDataLst>
              <p:tags r:id="rId4"/>
            </p:custDataLst>
          </p:nvPr>
        </p:nvGrpSpPr>
        <p:grpSpPr>
          <a:xfrm flipV="1">
            <a:off x="1426977" y="3477259"/>
            <a:ext cx="4734489" cy="1267871"/>
            <a:chOff x="1749636" y="2250260"/>
            <a:chExt cx="4734489" cy="1267871"/>
          </a:xfrm>
        </p:grpSpPr>
        <p:grpSp>
          <p:nvGrpSpPr>
            <p:cNvPr id="8" name="Groupe 7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10" name="Forme libre 9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Forme libre 8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5900490" y="2104256"/>
            <a:ext cx="2957618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périodique</a:t>
            </a:r>
            <a:endParaRPr lang="fr-FR" sz="2000" dirty="0"/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942048" y="5661248"/>
            <a:ext cx="208596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603350" y="6283516"/>
            <a:ext cx="210455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947470" y="5733256"/>
            <a:ext cx="2442729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4254025" y="6316332"/>
            <a:ext cx="47824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204110" y="566124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+2 A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821021" y="6283516"/>
            <a:ext cx="88688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- 2 A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6318131" y="6316332"/>
            <a:ext cx="271836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1/5 = 0,2 Hz</a:t>
            </a:r>
            <a:endParaRPr lang="fr-FR" sz="2000" dirty="0"/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5580112" y="5733256"/>
            <a:ext cx="793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5 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9374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8" grpId="0"/>
      <p:bldP spid="19" grpId="0"/>
      <p:bldP spid="20" grpId="0"/>
      <p:bldP spid="21" grpId="0"/>
      <p:bldP spid="22" grpId="0"/>
      <p:bldP spid="23" grpId="0" animBg="1"/>
      <p:bldP spid="28" grpId="0" animBg="1"/>
      <p:bldP spid="29" grpId="0" animBg="1"/>
      <p:bldP spid="30" grpId="0" animBg="1"/>
      <p:bldP spid="31" grpId="0" animBg="1"/>
      <p:bldP spid="25" grpId="0" animBg="1"/>
      <p:bldP spid="26" grpId="0" animBg="1"/>
      <p:bldP spid="27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5536" y="15776"/>
            <a:ext cx="8229600" cy="1143000"/>
          </a:xfrm>
        </p:spPr>
        <p:txBody>
          <a:bodyPr/>
          <a:lstStyle/>
          <a:p>
            <a:r>
              <a:rPr lang="fr-FR" dirty="0" smtClean="0"/>
              <a:t>À vous de jouer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8229600" cy="460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/>
              <a:t>De quelle nature, ou type, est ce courant ?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4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5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6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7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8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9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0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6204119" y="2017440"/>
            <a:ext cx="244827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alternatif</a:t>
            </a:r>
            <a:endParaRPr lang="fr-FR" sz="2000" dirty="0"/>
          </a:p>
        </p:txBody>
      </p:sp>
      <p:grpSp>
        <p:nvGrpSpPr>
          <p:cNvPr id="7" name="Groupe 6"/>
          <p:cNvGrpSpPr/>
          <p:nvPr>
            <p:custDataLst>
              <p:tags r:id="rId12"/>
            </p:custDataLst>
          </p:nvPr>
        </p:nvGrpSpPr>
        <p:grpSpPr>
          <a:xfrm>
            <a:off x="1310241" y="2856457"/>
            <a:ext cx="5496270" cy="1589918"/>
            <a:chOff x="1749636" y="1944594"/>
            <a:chExt cx="4571258" cy="1577965"/>
          </a:xfrm>
        </p:grpSpPr>
        <p:grpSp>
          <p:nvGrpSpPr>
            <p:cNvPr id="8" name="Groupe 7"/>
            <p:cNvGrpSpPr/>
            <p:nvPr/>
          </p:nvGrpSpPr>
          <p:grpSpPr>
            <a:xfrm>
              <a:off x="1749636" y="1944594"/>
              <a:ext cx="3119353" cy="1577965"/>
              <a:chOff x="1758950" y="1926200"/>
              <a:chExt cx="3119353" cy="1577965"/>
            </a:xfrm>
          </p:grpSpPr>
          <p:sp>
            <p:nvSpPr>
              <p:cNvPr id="10" name="Forme libre 9"/>
              <p:cNvSpPr/>
              <p:nvPr/>
            </p:nvSpPr>
            <p:spPr>
              <a:xfrm>
                <a:off x="1758950" y="1926200"/>
                <a:ext cx="1547049" cy="1573537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587500"/>
                  <a:gd name="connsiteY0" fmla="*/ 937671 h 1267871"/>
                  <a:gd name="connsiteX1" fmla="*/ 352459 w 1587500"/>
                  <a:gd name="connsiteY1" fmla="*/ 952875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45608 w 1587500"/>
                  <a:gd name="connsiteY3" fmla="*/ 305666 h 1573537"/>
                  <a:gd name="connsiteX4" fmla="*/ 654050 w 1587500"/>
                  <a:gd name="connsiteY4" fmla="*/ 1571445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30768 w 1587500"/>
                  <a:gd name="connsiteY3" fmla="*/ 318946 h 1573537"/>
                  <a:gd name="connsiteX4" fmla="*/ 654050 w 1587500"/>
                  <a:gd name="connsiteY4" fmla="*/ 1571445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30768 w 1587500"/>
                  <a:gd name="connsiteY3" fmla="*/ 318946 h 1573537"/>
                  <a:gd name="connsiteX4" fmla="*/ 624372 w 1587500"/>
                  <a:gd name="connsiteY4" fmla="*/ 1567018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7964"/>
                  <a:gd name="connsiteX1" fmla="*/ 352459 w 1587500"/>
                  <a:gd name="connsiteY1" fmla="*/ 1258541 h 1577964"/>
                  <a:gd name="connsiteX2" fmla="*/ 367298 w 1587500"/>
                  <a:gd name="connsiteY2" fmla="*/ 0 h 1577964"/>
                  <a:gd name="connsiteX3" fmla="*/ 630768 w 1587500"/>
                  <a:gd name="connsiteY3" fmla="*/ 318946 h 1577964"/>
                  <a:gd name="connsiteX4" fmla="*/ 624372 w 1587500"/>
                  <a:gd name="connsiteY4" fmla="*/ 1567018 h 1577964"/>
                  <a:gd name="connsiteX5" fmla="*/ 1550402 w 1587500"/>
                  <a:gd name="connsiteY5" fmla="*/ 1577964 h 1577964"/>
                  <a:gd name="connsiteX6" fmla="*/ 1587500 w 1587500"/>
                  <a:gd name="connsiteY6" fmla="*/ 1253945 h 1577964"/>
                  <a:gd name="connsiteX0" fmla="*/ 0 w 1554112"/>
                  <a:gd name="connsiteY0" fmla="*/ 1243337 h 1577964"/>
                  <a:gd name="connsiteX1" fmla="*/ 352459 w 1554112"/>
                  <a:gd name="connsiteY1" fmla="*/ 1258541 h 1577964"/>
                  <a:gd name="connsiteX2" fmla="*/ 367298 w 1554112"/>
                  <a:gd name="connsiteY2" fmla="*/ 0 h 1577964"/>
                  <a:gd name="connsiteX3" fmla="*/ 630768 w 1554112"/>
                  <a:gd name="connsiteY3" fmla="*/ 318946 h 1577964"/>
                  <a:gd name="connsiteX4" fmla="*/ 624372 w 1554112"/>
                  <a:gd name="connsiteY4" fmla="*/ 1567018 h 1577964"/>
                  <a:gd name="connsiteX5" fmla="*/ 1550402 w 1554112"/>
                  <a:gd name="connsiteY5" fmla="*/ 1577964 h 1577964"/>
                  <a:gd name="connsiteX6" fmla="*/ 1554112 w 1554112"/>
                  <a:gd name="connsiteY6" fmla="*/ 1258372 h 1577964"/>
                  <a:gd name="connsiteX0" fmla="*/ 0 w 1550509"/>
                  <a:gd name="connsiteY0" fmla="*/ 1243337 h 1577964"/>
                  <a:gd name="connsiteX1" fmla="*/ 352459 w 1550509"/>
                  <a:gd name="connsiteY1" fmla="*/ 1258541 h 1577964"/>
                  <a:gd name="connsiteX2" fmla="*/ 367298 w 1550509"/>
                  <a:gd name="connsiteY2" fmla="*/ 0 h 1577964"/>
                  <a:gd name="connsiteX3" fmla="*/ 630768 w 1550509"/>
                  <a:gd name="connsiteY3" fmla="*/ 318946 h 1577964"/>
                  <a:gd name="connsiteX4" fmla="*/ 624372 w 1550509"/>
                  <a:gd name="connsiteY4" fmla="*/ 1567018 h 1577964"/>
                  <a:gd name="connsiteX5" fmla="*/ 1550402 w 1550509"/>
                  <a:gd name="connsiteY5" fmla="*/ 1577964 h 1577964"/>
                  <a:gd name="connsiteX6" fmla="*/ 1542983 w 1550509"/>
                  <a:gd name="connsiteY6" fmla="*/ 1253945 h 1577964"/>
                  <a:gd name="connsiteX0" fmla="*/ 0 w 1546855"/>
                  <a:gd name="connsiteY0" fmla="*/ 1243337 h 1573537"/>
                  <a:gd name="connsiteX1" fmla="*/ 352459 w 1546855"/>
                  <a:gd name="connsiteY1" fmla="*/ 1258541 h 1573537"/>
                  <a:gd name="connsiteX2" fmla="*/ 367298 w 1546855"/>
                  <a:gd name="connsiteY2" fmla="*/ 0 h 1573537"/>
                  <a:gd name="connsiteX3" fmla="*/ 630768 w 1546855"/>
                  <a:gd name="connsiteY3" fmla="*/ 318946 h 1573537"/>
                  <a:gd name="connsiteX4" fmla="*/ 624372 w 1546855"/>
                  <a:gd name="connsiteY4" fmla="*/ 1567018 h 1573537"/>
                  <a:gd name="connsiteX5" fmla="*/ 1546691 w 1546855"/>
                  <a:gd name="connsiteY5" fmla="*/ 1573537 h 1573537"/>
                  <a:gd name="connsiteX6" fmla="*/ 1542983 w 1546855"/>
                  <a:gd name="connsiteY6" fmla="*/ 1253945 h 1573537"/>
                  <a:gd name="connsiteX0" fmla="*/ 0 w 1547048"/>
                  <a:gd name="connsiteY0" fmla="*/ 1243337 h 1573537"/>
                  <a:gd name="connsiteX1" fmla="*/ 352459 w 1547048"/>
                  <a:gd name="connsiteY1" fmla="*/ 1258541 h 1573537"/>
                  <a:gd name="connsiteX2" fmla="*/ 367298 w 1547048"/>
                  <a:gd name="connsiteY2" fmla="*/ 0 h 1573537"/>
                  <a:gd name="connsiteX3" fmla="*/ 630768 w 1547048"/>
                  <a:gd name="connsiteY3" fmla="*/ 318946 h 1573537"/>
                  <a:gd name="connsiteX4" fmla="*/ 624372 w 1547048"/>
                  <a:gd name="connsiteY4" fmla="*/ 1567018 h 1573537"/>
                  <a:gd name="connsiteX5" fmla="*/ 1546691 w 1547048"/>
                  <a:gd name="connsiteY5" fmla="*/ 1573537 h 1573537"/>
                  <a:gd name="connsiteX6" fmla="*/ 1546693 w 1547048"/>
                  <a:gd name="connsiteY6" fmla="*/ 1236237 h 1573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7048" h="1573537">
                    <a:moveTo>
                      <a:pt x="0" y="1243337"/>
                    </a:moveTo>
                    <a:lnTo>
                      <a:pt x="352459" y="1258541"/>
                    </a:lnTo>
                    <a:lnTo>
                      <a:pt x="367298" y="0"/>
                    </a:lnTo>
                    <a:lnTo>
                      <a:pt x="630768" y="318946"/>
                    </a:lnTo>
                    <a:lnTo>
                      <a:pt x="624372" y="1567018"/>
                    </a:lnTo>
                    <a:lnTo>
                      <a:pt x="1546691" y="1573537"/>
                    </a:lnTo>
                    <a:cubicBezTo>
                      <a:pt x="1547928" y="1467006"/>
                      <a:pt x="1545456" y="1342768"/>
                      <a:pt x="1546693" y="1236237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3313061" y="1935055"/>
                <a:ext cx="1565242" cy="1569110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620889"/>
                  <a:gd name="connsiteY0" fmla="*/ 946525 h 1267871"/>
                  <a:gd name="connsiteX1" fmla="*/ 363589 w 1620889"/>
                  <a:gd name="connsiteY1" fmla="*/ 944021 h 1267871"/>
                  <a:gd name="connsiteX2" fmla="*/ 363589 w 1620889"/>
                  <a:gd name="connsiteY2" fmla="*/ 4221 h 1267871"/>
                  <a:gd name="connsiteX3" fmla="*/ 678997 w 1620889"/>
                  <a:gd name="connsiteY3" fmla="*/ 0 h 1267871"/>
                  <a:gd name="connsiteX4" fmla="*/ 687439 w 1620889"/>
                  <a:gd name="connsiteY4" fmla="*/ 1265779 h 1267871"/>
                  <a:gd name="connsiteX5" fmla="*/ 1620889 w 1620889"/>
                  <a:gd name="connsiteY5" fmla="*/ 1267871 h 1267871"/>
                  <a:gd name="connsiteX6" fmla="*/ 1620889 w 1620889"/>
                  <a:gd name="connsiteY6" fmla="*/ 948279 h 1267871"/>
                  <a:gd name="connsiteX0" fmla="*/ 0 w 1620889"/>
                  <a:gd name="connsiteY0" fmla="*/ 1243337 h 1564683"/>
                  <a:gd name="connsiteX1" fmla="*/ 363589 w 1620889"/>
                  <a:gd name="connsiteY1" fmla="*/ 1240833 h 1564683"/>
                  <a:gd name="connsiteX2" fmla="*/ 389558 w 1620889"/>
                  <a:gd name="connsiteY2" fmla="*/ 0 h 1564683"/>
                  <a:gd name="connsiteX3" fmla="*/ 678997 w 1620889"/>
                  <a:gd name="connsiteY3" fmla="*/ 296812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4683"/>
                  <a:gd name="connsiteX1" fmla="*/ 382139 w 1620889"/>
                  <a:gd name="connsiteY1" fmla="*/ 1249687 h 1564683"/>
                  <a:gd name="connsiteX2" fmla="*/ 389558 w 1620889"/>
                  <a:gd name="connsiteY2" fmla="*/ 0 h 1564683"/>
                  <a:gd name="connsiteX3" fmla="*/ 678997 w 1620889"/>
                  <a:gd name="connsiteY3" fmla="*/ 296812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4683"/>
                  <a:gd name="connsiteX1" fmla="*/ 382139 w 1620889"/>
                  <a:gd name="connsiteY1" fmla="*/ 1249687 h 1564683"/>
                  <a:gd name="connsiteX2" fmla="*/ 389558 w 1620889"/>
                  <a:gd name="connsiteY2" fmla="*/ 0 h 1564683"/>
                  <a:gd name="connsiteX3" fmla="*/ 649319 w 1620889"/>
                  <a:gd name="connsiteY3" fmla="*/ 305666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7018"/>
                  <a:gd name="connsiteX1" fmla="*/ 382139 w 1620889"/>
                  <a:gd name="connsiteY1" fmla="*/ 1249687 h 1567018"/>
                  <a:gd name="connsiteX2" fmla="*/ 389558 w 1620889"/>
                  <a:gd name="connsiteY2" fmla="*/ 0 h 1567018"/>
                  <a:gd name="connsiteX3" fmla="*/ 649319 w 1620889"/>
                  <a:gd name="connsiteY3" fmla="*/ 305666 h 1567018"/>
                  <a:gd name="connsiteX4" fmla="*/ 650341 w 1620889"/>
                  <a:gd name="connsiteY4" fmla="*/ 1567018 h 1567018"/>
                  <a:gd name="connsiteX5" fmla="*/ 1620889 w 1620889"/>
                  <a:gd name="connsiteY5" fmla="*/ 1564683 h 1567018"/>
                  <a:gd name="connsiteX6" fmla="*/ 1620889 w 1620889"/>
                  <a:gd name="connsiteY6" fmla="*/ 1245091 h 1567018"/>
                  <a:gd name="connsiteX0" fmla="*/ 0 w 1620889"/>
                  <a:gd name="connsiteY0" fmla="*/ 1243337 h 1569110"/>
                  <a:gd name="connsiteX1" fmla="*/ 382139 w 1620889"/>
                  <a:gd name="connsiteY1" fmla="*/ 1249687 h 1569110"/>
                  <a:gd name="connsiteX2" fmla="*/ 389558 w 1620889"/>
                  <a:gd name="connsiteY2" fmla="*/ 0 h 1569110"/>
                  <a:gd name="connsiteX3" fmla="*/ 649319 w 1620889"/>
                  <a:gd name="connsiteY3" fmla="*/ 305666 h 1569110"/>
                  <a:gd name="connsiteX4" fmla="*/ 650341 w 1620889"/>
                  <a:gd name="connsiteY4" fmla="*/ 1567018 h 1569110"/>
                  <a:gd name="connsiteX5" fmla="*/ 1565242 w 1620889"/>
                  <a:gd name="connsiteY5" fmla="*/ 1569110 h 1569110"/>
                  <a:gd name="connsiteX6" fmla="*/ 1620889 w 1620889"/>
                  <a:gd name="connsiteY6" fmla="*/ 1245091 h 1569110"/>
                  <a:gd name="connsiteX0" fmla="*/ 0 w 1576371"/>
                  <a:gd name="connsiteY0" fmla="*/ 1243337 h 1569110"/>
                  <a:gd name="connsiteX1" fmla="*/ 382139 w 1576371"/>
                  <a:gd name="connsiteY1" fmla="*/ 1249687 h 1569110"/>
                  <a:gd name="connsiteX2" fmla="*/ 389558 w 1576371"/>
                  <a:gd name="connsiteY2" fmla="*/ 0 h 1569110"/>
                  <a:gd name="connsiteX3" fmla="*/ 649319 w 1576371"/>
                  <a:gd name="connsiteY3" fmla="*/ 305666 h 1569110"/>
                  <a:gd name="connsiteX4" fmla="*/ 650341 w 1576371"/>
                  <a:gd name="connsiteY4" fmla="*/ 1567018 h 1569110"/>
                  <a:gd name="connsiteX5" fmla="*/ 1565242 w 1576371"/>
                  <a:gd name="connsiteY5" fmla="*/ 1569110 h 1569110"/>
                  <a:gd name="connsiteX6" fmla="*/ 1576371 w 1576371"/>
                  <a:gd name="connsiteY6" fmla="*/ 1240665 h 1569110"/>
                  <a:gd name="connsiteX0" fmla="*/ 0 w 1565242"/>
                  <a:gd name="connsiteY0" fmla="*/ 1243337 h 1569110"/>
                  <a:gd name="connsiteX1" fmla="*/ 382139 w 1565242"/>
                  <a:gd name="connsiteY1" fmla="*/ 1249687 h 1569110"/>
                  <a:gd name="connsiteX2" fmla="*/ 389558 w 1565242"/>
                  <a:gd name="connsiteY2" fmla="*/ 0 h 1569110"/>
                  <a:gd name="connsiteX3" fmla="*/ 649319 w 1565242"/>
                  <a:gd name="connsiteY3" fmla="*/ 305666 h 1569110"/>
                  <a:gd name="connsiteX4" fmla="*/ 650341 w 1565242"/>
                  <a:gd name="connsiteY4" fmla="*/ 1567018 h 1569110"/>
                  <a:gd name="connsiteX5" fmla="*/ 1565242 w 1565242"/>
                  <a:gd name="connsiteY5" fmla="*/ 1569110 h 1569110"/>
                  <a:gd name="connsiteX6" fmla="*/ 1565241 w 1565242"/>
                  <a:gd name="connsiteY6" fmla="*/ 1236238 h 156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65242" h="1569110">
                    <a:moveTo>
                      <a:pt x="0" y="1243337"/>
                    </a:moveTo>
                    <a:lnTo>
                      <a:pt x="382139" y="1249687"/>
                    </a:lnTo>
                    <a:lnTo>
                      <a:pt x="389558" y="0"/>
                    </a:lnTo>
                    <a:lnTo>
                      <a:pt x="649319" y="305666"/>
                    </a:lnTo>
                    <a:cubicBezTo>
                      <a:pt x="649660" y="726117"/>
                      <a:pt x="650000" y="1146567"/>
                      <a:pt x="650341" y="1567018"/>
                    </a:cubicBezTo>
                    <a:lnTo>
                      <a:pt x="1565242" y="1569110"/>
                    </a:lnTo>
                    <a:cubicBezTo>
                      <a:pt x="1565242" y="1458153"/>
                      <a:pt x="1565241" y="1347195"/>
                      <a:pt x="1565241" y="123623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Forme libre 8"/>
            <p:cNvSpPr/>
            <p:nvPr/>
          </p:nvSpPr>
          <p:spPr>
            <a:xfrm>
              <a:off x="4855817" y="1949020"/>
              <a:ext cx="1465077" cy="1573538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  <a:gd name="connsiteX0" fmla="*/ 0 w 1617178"/>
                <a:gd name="connsiteY0" fmla="*/ 937671 h 1267871"/>
                <a:gd name="connsiteX1" fmla="*/ 359878 w 1617178"/>
                <a:gd name="connsiteY1" fmla="*/ 944021 h 1267871"/>
                <a:gd name="connsiteX2" fmla="*/ 359878 w 1617178"/>
                <a:gd name="connsiteY2" fmla="*/ 4221 h 1267871"/>
                <a:gd name="connsiteX3" fmla="*/ 675286 w 1617178"/>
                <a:gd name="connsiteY3" fmla="*/ 0 h 1267871"/>
                <a:gd name="connsiteX4" fmla="*/ 683728 w 1617178"/>
                <a:gd name="connsiteY4" fmla="*/ 1265779 h 1267871"/>
                <a:gd name="connsiteX5" fmla="*/ 1617178 w 1617178"/>
                <a:gd name="connsiteY5" fmla="*/ 1267871 h 1267871"/>
                <a:gd name="connsiteX6" fmla="*/ 1617178 w 1617178"/>
                <a:gd name="connsiteY6" fmla="*/ 969421 h 1267871"/>
                <a:gd name="connsiteX0" fmla="*/ 0 w 1628307"/>
                <a:gd name="connsiteY0" fmla="*/ 950952 h 1267871"/>
                <a:gd name="connsiteX1" fmla="*/ 371007 w 1628307"/>
                <a:gd name="connsiteY1" fmla="*/ 944021 h 1267871"/>
                <a:gd name="connsiteX2" fmla="*/ 371007 w 1628307"/>
                <a:gd name="connsiteY2" fmla="*/ 4221 h 1267871"/>
                <a:gd name="connsiteX3" fmla="*/ 686415 w 1628307"/>
                <a:gd name="connsiteY3" fmla="*/ 0 h 1267871"/>
                <a:gd name="connsiteX4" fmla="*/ 694857 w 1628307"/>
                <a:gd name="connsiteY4" fmla="*/ 1265779 h 1267871"/>
                <a:gd name="connsiteX5" fmla="*/ 1628307 w 1628307"/>
                <a:gd name="connsiteY5" fmla="*/ 1267871 h 1267871"/>
                <a:gd name="connsiteX6" fmla="*/ 1628307 w 1628307"/>
                <a:gd name="connsiteY6" fmla="*/ 969421 h 1267871"/>
                <a:gd name="connsiteX0" fmla="*/ 0 w 1628307"/>
                <a:gd name="connsiteY0" fmla="*/ 950952 h 1267871"/>
                <a:gd name="connsiteX1" fmla="*/ 393266 w 1628307"/>
                <a:gd name="connsiteY1" fmla="*/ 948449 h 1267871"/>
                <a:gd name="connsiteX2" fmla="*/ 371007 w 1628307"/>
                <a:gd name="connsiteY2" fmla="*/ 4221 h 1267871"/>
                <a:gd name="connsiteX3" fmla="*/ 686415 w 1628307"/>
                <a:gd name="connsiteY3" fmla="*/ 0 h 1267871"/>
                <a:gd name="connsiteX4" fmla="*/ 694857 w 1628307"/>
                <a:gd name="connsiteY4" fmla="*/ 1265779 h 1267871"/>
                <a:gd name="connsiteX5" fmla="*/ 1628307 w 1628307"/>
                <a:gd name="connsiteY5" fmla="*/ 1267871 h 1267871"/>
                <a:gd name="connsiteX6" fmla="*/ 1628307 w 1628307"/>
                <a:gd name="connsiteY6" fmla="*/ 969421 h 1267871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86415 w 1628307"/>
                <a:gd name="connsiteY3" fmla="*/ 301239 h 1569110"/>
                <a:gd name="connsiteX4" fmla="*/ 694857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94857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68889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68889 w 1628307"/>
                <a:gd name="connsiteY4" fmla="*/ 1567018 h 1569110"/>
                <a:gd name="connsiteX5" fmla="*/ 1628307 w 1628307"/>
                <a:gd name="connsiteY5" fmla="*/ 1569110 h 1569110"/>
                <a:gd name="connsiteX0" fmla="*/ 0 w 1398300"/>
                <a:gd name="connsiteY0" fmla="*/ 1252191 h 1567018"/>
                <a:gd name="connsiteX1" fmla="*/ 393266 w 1398300"/>
                <a:gd name="connsiteY1" fmla="*/ 1249688 h 1567018"/>
                <a:gd name="connsiteX2" fmla="*/ 400686 w 1398300"/>
                <a:gd name="connsiteY2" fmla="*/ 0 h 1567018"/>
                <a:gd name="connsiteX3" fmla="*/ 667867 w 1398300"/>
                <a:gd name="connsiteY3" fmla="*/ 305667 h 1567018"/>
                <a:gd name="connsiteX4" fmla="*/ 668889 w 1398300"/>
                <a:gd name="connsiteY4" fmla="*/ 1567018 h 1567018"/>
                <a:gd name="connsiteX5" fmla="*/ 1398300 w 1398300"/>
                <a:gd name="connsiteY5" fmla="*/ 1564683 h 1567018"/>
                <a:gd name="connsiteX0" fmla="*/ 0 w 1465077"/>
                <a:gd name="connsiteY0" fmla="*/ 1252191 h 1567018"/>
                <a:gd name="connsiteX1" fmla="*/ 393266 w 1465077"/>
                <a:gd name="connsiteY1" fmla="*/ 1249688 h 1567018"/>
                <a:gd name="connsiteX2" fmla="*/ 400686 w 1465077"/>
                <a:gd name="connsiteY2" fmla="*/ 0 h 1567018"/>
                <a:gd name="connsiteX3" fmla="*/ 667867 w 1465077"/>
                <a:gd name="connsiteY3" fmla="*/ 305667 h 1567018"/>
                <a:gd name="connsiteX4" fmla="*/ 668889 w 1465077"/>
                <a:gd name="connsiteY4" fmla="*/ 1567018 h 1567018"/>
                <a:gd name="connsiteX5" fmla="*/ 1465077 w 1465077"/>
                <a:gd name="connsiteY5" fmla="*/ 1560256 h 1567018"/>
                <a:gd name="connsiteX0" fmla="*/ 0 w 1465077"/>
                <a:gd name="connsiteY0" fmla="*/ 1252191 h 1573538"/>
                <a:gd name="connsiteX1" fmla="*/ 393266 w 1465077"/>
                <a:gd name="connsiteY1" fmla="*/ 1249688 h 1573538"/>
                <a:gd name="connsiteX2" fmla="*/ 400686 w 1465077"/>
                <a:gd name="connsiteY2" fmla="*/ 0 h 1573538"/>
                <a:gd name="connsiteX3" fmla="*/ 667867 w 1465077"/>
                <a:gd name="connsiteY3" fmla="*/ 305667 h 1573538"/>
                <a:gd name="connsiteX4" fmla="*/ 668889 w 1465077"/>
                <a:gd name="connsiteY4" fmla="*/ 1567018 h 1573538"/>
                <a:gd name="connsiteX5" fmla="*/ 1465077 w 1465077"/>
                <a:gd name="connsiteY5" fmla="*/ 1573538 h 157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5077" h="1573538">
                  <a:moveTo>
                    <a:pt x="0" y="1252191"/>
                  </a:moveTo>
                  <a:lnTo>
                    <a:pt x="393266" y="1249688"/>
                  </a:lnTo>
                  <a:cubicBezTo>
                    <a:pt x="395739" y="833125"/>
                    <a:pt x="398213" y="416563"/>
                    <a:pt x="400686" y="0"/>
                  </a:cubicBezTo>
                  <a:lnTo>
                    <a:pt x="667867" y="305667"/>
                  </a:lnTo>
                  <a:cubicBezTo>
                    <a:pt x="668208" y="726117"/>
                    <a:pt x="668548" y="1146568"/>
                    <a:pt x="668889" y="1567018"/>
                  </a:cubicBezTo>
                  <a:lnTo>
                    <a:pt x="1465077" y="1573538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827584" y="5661248"/>
            <a:ext cx="208596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488886" y="6283516"/>
            <a:ext cx="210455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833006" y="5733256"/>
            <a:ext cx="2401515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5440772" y="5733256"/>
            <a:ext cx="793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6 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089646" y="566124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+4 A</a:t>
            </a:r>
            <a:endParaRPr lang="fr-FR" sz="2000" dirty="0"/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706557" y="6283516"/>
            <a:ext cx="88688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- 1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5969705" y="6316332"/>
            <a:ext cx="30598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1/6 = 0,167 Hz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953480" y="6316332"/>
            <a:ext cx="5076056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1" grpId="0" animBg="1"/>
      <p:bldP spid="32" grpId="0" animBg="1"/>
      <p:bldP spid="26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5536" y="15776"/>
            <a:ext cx="8229600" cy="1143000"/>
          </a:xfrm>
        </p:spPr>
        <p:txBody>
          <a:bodyPr/>
          <a:lstStyle/>
          <a:p>
            <a:r>
              <a:rPr lang="fr-FR" dirty="0" smtClean="0"/>
              <a:t>À vous de jouer 4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980728"/>
            <a:ext cx="8229600" cy="460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/>
              <a:t> De quelle nature, ou type, est ce courant ?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233463"/>
            <a:ext cx="5528383" cy="25601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7" y="1655361"/>
            <a:ext cx="6998227" cy="3602438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349172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1945431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04879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3288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3513517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(ms)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99498" y="296102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345759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482848" y="1555424"/>
            <a:ext cx="44096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(alternatif) sinusoïdal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-1" y="6352728"/>
            <a:ext cx="25675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ou Î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67544" y="5013176"/>
            <a:ext cx="259228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979712" y="5661248"/>
            <a:ext cx="561662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pulsation </a:t>
            </a:r>
            <a:r>
              <a:rPr lang="fr-FR" sz="2000" dirty="0" smtClean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 =</a:t>
            </a:r>
            <a:endParaRPr lang="fr-FR" sz="2000" dirty="0"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662314" y="6352728"/>
            <a:ext cx="363787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</a:t>
            </a:r>
            <a:r>
              <a:rPr lang="fr-FR" sz="2000" dirty="0" err="1" smtClean="0"/>
              <a:t>eff</a:t>
            </a:r>
            <a:r>
              <a:rPr lang="fr-FR" sz="2000" dirty="0" smtClean="0"/>
              <a:t> ou I =</a:t>
            </a:r>
            <a:endParaRPr lang="fr-FR" sz="2000" dirty="0"/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491880" y="5013176"/>
            <a:ext cx="532859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075310" y="5013176"/>
            <a:ext cx="98452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20 ms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731871" y="635272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+7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761389" y="5661248"/>
            <a:ext cx="3834947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2 F </a:t>
            </a:r>
            <a:r>
              <a:rPr lang="fr-FR" sz="2000" dirty="0" smtClean="0"/>
              <a:t>= 6,28 x 50= 314 rd/s</a:t>
            </a:r>
            <a:endParaRPr lang="fr-FR" sz="2000" dirty="0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6333780" y="6337313"/>
            <a:ext cx="2774723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=</a:t>
            </a:r>
            <a:endParaRPr lang="fr-FR" sz="2000" dirty="0"/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4125575" y="6352728"/>
            <a:ext cx="2174617" cy="44803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Î /</a:t>
            </a:r>
            <a:r>
              <a:rPr lang="fr-FR" sz="20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 </a:t>
            </a:r>
            <a:r>
              <a:rPr lang="fr-FR" sz="2000" b="1" dirty="0">
                <a:effectLst>
                  <a:glow rad="127000">
                    <a:schemeClr val="bg1"/>
                  </a:glow>
                </a:effectLst>
                <a:sym typeface="Symbol"/>
              </a:rPr>
              <a:t>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  <a:sym typeface="Symbol"/>
              </a:rPr>
              <a:t>2 = 4,95 A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</a:rPr>
              <a:t> </a:t>
            </a:r>
            <a:endParaRPr lang="fr-FR" sz="2000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5555986" y="5013176"/>
            <a:ext cx="3264486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1/0,020 = 50  Hz</a:t>
            </a:r>
            <a:endParaRPr lang="fr-FR" sz="2000" dirty="0"/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6755755" y="6352728"/>
            <a:ext cx="2352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7 x sin (314 x t)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2" grpId="0" animBg="1"/>
      <p:bldP spid="33" grpId="0" animBg="1"/>
      <p:bldP spid="35" grpId="0" animBg="1"/>
      <p:bldP spid="39" grpId="0" animBg="1"/>
      <p:bldP spid="26" grpId="0" animBg="1"/>
      <p:bldP spid="27" grpId="0" animBg="1"/>
      <p:bldP spid="29" grpId="0" animBg="1"/>
      <p:bldP spid="37" grpId="0" animBg="1"/>
      <p:bldP spid="34" grpId="0" animBg="1"/>
      <p:bldP spid="38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rmAutofit/>
          </a:bodyPr>
          <a:lstStyle/>
          <a:p>
            <a:r>
              <a:rPr lang="fr-FR" sz="3000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Représentation des signaux électriques </a:t>
            </a:r>
            <a:endParaRPr lang="fr-FR" sz="3000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</p:spPr>
        <p:txBody>
          <a:bodyPr>
            <a:noAutofit/>
          </a:bodyPr>
          <a:lstStyle/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vertical représente les grandeurs du signal électrique (u, i, )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e 8"/>
          <p:cNvGrpSpPr/>
          <p:nvPr>
            <p:custDataLst>
              <p:tags r:id="rId3"/>
            </p:custDataLst>
          </p:nvPr>
        </p:nvGrpSpPr>
        <p:grpSpPr>
          <a:xfrm>
            <a:off x="2100240" y="3866785"/>
            <a:ext cx="5854882" cy="1866471"/>
            <a:chOff x="1854200" y="1556792"/>
            <a:chExt cx="3631962" cy="1954758"/>
          </a:xfrm>
        </p:grpSpPr>
        <p:grpSp>
          <p:nvGrpSpPr>
            <p:cNvPr id="10" name="Groupe 9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14" name="Forme libre 13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orme libre 14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12" name="Forme libre 11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orme libre 12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0" name="ZoneTexte 39"/>
          <p:cNvSpPr txBox="1"/>
          <p:nvPr>
            <p:custDataLst>
              <p:tags r:id="rId4"/>
            </p:custDataLst>
          </p:nvPr>
        </p:nvSpPr>
        <p:spPr>
          <a:xfrm>
            <a:off x="1534794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2141240"/>
            <a:ext cx="9036496" cy="495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horizontal le temps qui s’écoule…</a:t>
            </a:r>
          </a:p>
        </p:txBody>
      </p:sp>
      <p:cxnSp>
        <p:nvCxnSpPr>
          <p:cNvPr id="24" name="Connecteur droit avec flèche 23"/>
          <p:cNvCxnSpPr/>
          <p:nvPr>
            <p:custDataLst>
              <p:tags r:id="rId7"/>
            </p:custDataLst>
          </p:nvPr>
        </p:nvCxnSpPr>
        <p:spPr>
          <a:xfrm flipV="1">
            <a:off x="2046801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8"/>
            </p:custDataLst>
          </p:nvPr>
        </p:nvCxnSpPr>
        <p:spPr>
          <a:xfrm>
            <a:off x="1933688" y="4711742"/>
            <a:ext cx="667076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9"/>
            </p:custDataLst>
          </p:nvPr>
        </p:nvSpPr>
        <p:spPr>
          <a:xfrm>
            <a:off x="8285458" y="494377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7906" b="22465"/>
          <a:stretch/>
        </p:blipFill>
        <p:spPr>
          <a:xfrm>
            <a:off x="2051720" y="3613666"/>
            <a:ext cx="6048672" cy="2119590"/>
          </a:xfrm>
          <a:prstGeom prst="rect">
            <a:avLst/>
          </a:prstGeom>
        </p:spPr>
      </p:pic>
      <p:grpSp>
        <p:nvGrpSpPr>
          <p:cNvPr id="19" name="Groupe 18"/>
          <p:cNvGrpSpPr/>
          <p:nvPr>
            <p:custDataLst>
              <p:tags r:id="rId11"/>
            </p:custDataLst>
          </p:nvPr>
        </p:nvGrpSpPr>
        <p:grpSpPr>
          <a:xfrm>
            <a:off x="2100240" y="3717032"/>
            <a:ext cx="6000152" cy="597320"/>
            <a:chOff x="1053303" y="1206666"/>
            <a:chExt cx="3871334" cy="365288"/>
          </a:xfrm>
        </p:grpSpPr>
        <p:sp>
          <p:nvSpPr>
            <p:cNvPr id="20" name="Forme libre 19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ZoneTexte 35"/>
          <p:cNvSpPr txBox="1"/>
          <p:nvPr>
            <p:custDataLst>
              <p:tags r:id="rId12"/>
            </p:custDataLst>
          </p:nvPr>
        </p:nvSpPr>
        <p:spPr>
          <a:xfrm>
            <a:off x="1547663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" name="Forme libre 4"/>
          <p:cNvSpPr/>
          <p:nvPr>
            <p:custDataLst>
              <p:tags r:id="rId13"/>
            </p:custDataLst>
          </p:nvPr>
        </p:nvSpPr>
        <p:spPr>
          <a:xfrm>
            <a:off x="2050465" y="4876015"/>
            <a:ext cx="5905911" cy="802319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>
            <p:custDataLst>
              <p:tags r:id="rId14"/>
            </p:custDataLst>
          </p:nvPr>
        </p:nvSpPr>
        <p:spPr>
          <a:xfrm>
            <a:off x="1534794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1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6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6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8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1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0" grpId="0"/>
      <p:bldP spid="41" grpId="0" build="p"/>
      <p:bldP spid="43" grpId="0" build="p"/>
      <p:bldP spid="26" grpId="0"/>
      <p:bldP spid="36" grpId="0"/>
      <p:bldP spid="5" grpId="0" animBg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1" y="-27384"/>
            <a:ext cx="9146111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fr-FR" b="1" dirty="0" smtClean="0"/>
              <a:t>Tensions,</a:t>
            </a:r>
            <a:r>
              <a:rPr lang="fr-FR" b="1" dirty="0"/>
              <a:t> Courants</a:t>
            </a:r>
            <a:r>
              <a:rPr lang="fr-FR" b="1" dirty="0" smtClean="0"/>
              <a:t>, </a:t>
            </a:r>
            <a:r>
              <a:rPr lang="fr-FR" b="1" dirty="0" smtClean="0">
                <a:effectLst>
                  <a:glow rad="152400">
                    <a:schemeClr val="bg1"/>
                  </a:glow>
                </a:effectLst>
              </a:rPr>
              <a:t>continus</a:t>
            </a:r>
            <a:endParaRPr lang="fr-FR" b="1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980728"/>
            <a:ext cx="9036496" cy="1296144"/>
          </a:xfrm>
        </p:spPr>
        <p:txBody>
          <a:bodyPr>
            <a:normAutofit lnSpcReduction="10000"/>
          </a:bodyPr>
          <a:lstStyle/>
          <a:p>
            <a:pPr algn="just">
              <a:buBlip>
                <a:blip r:embed="rId23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Repérés par un signe + et – dans un schéma électrique, mais aussi par le symbole « DC » Direct </a:t>
            </a:r>
            <a:r>
              <a:rPr lang="fr-FR" sz="2000" dirty="0" err="1" smtClean="0">
                <a:effectLst>
                  <a:glow rad="152400">
                    <a:schemeClr val="bg1"/>
                  </a:glow>
                </a:effectLst>
              </a:rPr>
              <a:t>Current</a:t>
            </a: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 ou « CC » Courant Continu. On trouve aussi un symbole         ou encore       si le signal n’est pas parfaitement continu (redressement, stabilisé).</a:t>
            </a:r>
          </a:p>
        </p:txBody>
      </p:sp>
      <p:grpSp>
        <p:nvGrpSpPr>
          <p:cNvPr id="10" name="Groupe 9"/>
          <p:cNvGrpSpPr/>
          <p:nvPr>
            <p:custDataLst>
              <p:tags r:id="rId3"/>
            </p:custDataLst>
          </p:nvPr>
        </p:nvGrpSpPr>
        <p:grpSpPr>
          <a:xfrm>
            <a:off x="5513067" y="1650563"/>
            <a:ext cx="441974" cy="150189"/>
            <a:chOff x="2267744" y="2492896"/>
            <a:chExt cx="441974" cy="150189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2267744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2277670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>
            <p:custDataLst>
              <p:tags r:id="rId4"/>
            </p:custDataLst>
          </p:nvPr>
        </p:nvGrpSpPr>
        <p:grpSpPr>
          <a:xfrm>
            <a:off x="7769264" y="1628800"/>
            <a:ext cx="441974" cy="150189"/>
            <a:chOff x="3409946" y="2492896"/>
            <a:chExt cx="441974" cy="150189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3409946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3419872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395536" y="5248950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 flipH="1" flipV="1">
            <a:off x="2475437" y="4581128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>
            <p:custDataLst>
              <p:tags r:id="rId7"/>
            </p:custDataLst>
          </p:nvPr>
        </p:nvCxnSpPr>
        <p:spPr>
          <a:xfrm>
            <a:off x="2251196" y="5764614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8"/>
            </p:custDataLst>
          </p:nvPr>
        </p:nvSpPr>
        <p:spPr>
          <a:xfrm>
            <a:off x="1835696" y="469378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9"/>
            </p:custDataLst>
          </p:nvPr>
        </p:nvSpPr>
        <p:spPr>
          <a:xfrm>
            <a:off x="1920656" y="557994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7" name="ZoneTexte 16"/>
          <p:cNvSpPr txBox="1"/>
          <p:nvPr>
            <p:custDataLst>
              <p:tags r:id="rId10"/>
            </p:custDataLst>
          </p:nvPr>
        </p:nvSpPr>
        <p:spPr>
          <a:xfrm>
            <a:off x="1920656" y="65160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8591441" y="5805264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cxnSp>
        <p:nvCxnSpPr>
          <p:cNvPr id="24" name="Connecteur droit 23"/>
          <p:cNvCxnSpPr/>
          <p:nvPr>
            <p:custDataLst>
              <p:tags r:id="rId12"/>
            </p:custDataLst>
          </p:nvPr>
        </p:nvCxnSpPr>
        <p:spPr>
          <a:xfrm>
            <a:off x="2475662" y="5248950"/>
            <a:ext cx="6253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>
            <p:custDataLst>
              <p:tags r:id="rId13"/>
            </p:custDataLst>
          </p:nvPr>
        </p:nvCxnSpPr>
        <p:spPr>
          <a:xfrm>
            <a:off x="2475662" y="6165304"/>
            <a:ext cx="6253798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>
            <p:custDataLst>
              <p:tags r:id="rId14"/>
            </p:custDataLst>
          </p:nvPr>
        </p:nvSpPr>
        <p:spPr>
          <a:xfrm>
            <a:off x="4089932" y="4581128"/>
            <a:ext cx="3506404" cy="370498"/>
          </a:xfrm>
          <a:prstGeom prst="wedgeRectCallout">
            <a:avLst>
              <a:gd name="adj1" fmla="val -36642"/>
              <a:gd name="adj2" fmla="val 1285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positive</a:t>
            </a:r>
            <a:endParaRPr lang="fr-FR" b="1" dirty="0"/>
          </a:p>
        </p:txBody>
      </p:sp>
      <p:sp>
        <p:nvSpPr>
          <p:cNvPr id="28" name="Rectangle 27"/>
          <p:cNvSpPr/>
          <p:nvPr>
            <p:custDataLst>
              <p:tags r:id="rId15"/>
            </p:custDataLst>
          </p:nvPr>
        </p:nvSpPr>
        <p:spPr>
          <a:xfrm>
            <a:off x="4020060" y="6478890"/>
            <a:ext cx="3749204" cy="370498"/>
          </a:xfrm>
          <a:prstGeom prst="wedgeRectCallout">
            <a:avLst>
              <a:gd name="adj1" fmla="val -35349"/>
              <a:gd name="adj2" fmla="val -121168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négative</a:t>
            </a:r>
            <a:endParaRPr lang="fr-FR" b="1" dirty="0"/>
          </a:p>
        </p:txBody>
      </p:sp>
      <p:sp>
        <p:nvSpPr>
          <p:cNvPr id="29" name="ZoneTexte 28"/>
          <p:cNvSpPr txBox="1"/>
          <p:nvPr>
            <p:custDataLst>
              <p:tags r:id="rId16"/>
            </p:custDataLst>
          </p:nvPr>
        </p:nvSpPr>
        <p:spPr>
          <a:xfrm>
            <a:off x="1878176" y="5080481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>
            <p:custDataLst>
              <p:tags r:id="rId17"/>
            </p:custDataLst>
          </p:nvPr>
        </p:nvSpPr>
        <p:spPr>
          <a:xfrm>
            <a:off x="1907704" y="59806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-2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0" y="2249189"/>
            <a:ext cx="9036496" cy="6834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Les polarités (tensions) sont toujours dans le même sens, le courant aussi. Une valeur fixe les caractérise.</a:t>
            </a: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0" y="2904968"/>
            <a:ext cx="9036496" cy="712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C’est la deuxième forme la plus utilisée parce qu'elle est nécessaire à tout équipement avec des composants électroniques. </a:t>
            </a:r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0" y="3590017"/>
            <a:ext cx="9036496" cy="1063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Cette énergie est fournie par des piles des batteries d’accumulateur, et des alimentations redressées filtrées, ou des alimentations stabilisées.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579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6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6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/>
      <p:bldP spid="12" grpId="0"/>
      <p:bldP spid="15" grpId="0"/>
      <p:bldP spid="16" grpId="0"/>
      <p:bldP spid="17" grpId="0"/>
      <p:bldP spid="22" grpId="0"/>
      <p:bldP spid="27" grpId="0" animBg="1"/>
      <p:bldP spid="28" grpId="0" animBg="1"/>
      <p:bldP spid="29" grpId="0"/>
      <p:bldP spid="30" grpId="0"/>
      <p:bldP spid="23" grpId="0"/>
      <p:bldP spid="25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glow rad="152400">
                    <a:schemeClr val="bg1"/>
                  </a:glow>
                </a:effectLst>
              </a:rPr>
              <a:t>Courants, Tensions, variables</a:t>
            </a:r>
            <a:endParaRPr lang="fr-FR" b="1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29616" y="1052737"/>
            <a:ext cx="9144000" cy="360040"/>
          </a:xfrm>
        </p:spPr>
        <p:txBody>
          <a:bodyPr>
            <a:noAutofit/>
          </a:bodyPr>
          <a:lstStyle/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Tout ce qui n’est pas continu est… variable</a:t>
            </a:r>
          </a:p>
          <a:p>
            <a:endParaRPr lang="fr-FR" sz="2000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395536" y="4960918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H="1" flipV="1">
            <a:off x="2475437" y="4293096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251196" y="547658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1835696" y="440575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1920656" y="529191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1920656" y="622802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8591441" y="5627574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17" name="Forme libre 16"/>
          <p:cNvSpPr/>
          <p:nvPr>
            <p:custDataLst>
              <p:tags r:id="rId10"/>
            </p:custDataLst>
          </p:nvPr>
        </p:nvSpPr>
        <p:spPr>
          <a:xfrm>
            <a:off x="2478596" y="4405754"/>
            <a:ext cx="6250864" cy="809771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-29616" y="1438370"/>
            <a:ext cx="9144000" cy="626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17"/>
              </a:buBlip>
            </a:pPr>
            <a:r>
              <a:rPr lang="fr-FR" sz="2000" dirty="0" smtClean="0"/>
              <a:t>Un signal est  « seulement »  variable, quand il évolue sans « motif » répétitif régulier dans le temps.</a:t>
            </a:r>
          </a:p>
        </p:txBody>
      </p:sp>
      <p:sp>
        <p:nvSpPr>
          <p:cNvPr id="1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-29616" y="2090331"/>
            <a:ext cx="9144000" cy="733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17"/>
              </a:buBlip>
            </a:pPr>
            <a:r>
              <a:rPr lang="fr-FR" sz="2000" dirty="0" smtClean="0"/>
              <a:t>Il pourra être globalement positif, globalement négatif ou, quelconque.</a:t>
            </a:r>
          </a:p>
        </p:txBody>
      </p:sp>
      <p:sp>
        <p:nvSpPr>
          <p:cNvPr id="14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-29616" y="2849048"/>
            <a:ext cx="9144000" cy="626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17"/>
              </a:buBlip>
            </a:pPr>
            <a:r>
              <a:rPr lang="fr-FR" sz="2000" dirty="0" smtClean="0"/>
              <a:t>Les valeurs caractéristiques seront: la plage de variation la vitesse de variation...</a:t>
            </a:r>
          </a:p>
          <a:p>
            <a:endParaRPr lang="fr-FR" sz="2000" dirty="0"/>
          </a:p>
        </p:txBody>
      </p:sp>
      <p:sp>
        <p:nvSpPr>
          <p:cNvPr id="15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-29616" y="3501008"/>
            <a:ext cx="9144000" cy="666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17"/>
              </a:buBlip>
            </a:pPr>
            <a:r>
              <a:rPr lang="fr-FR" sz="2000" dirty="0" smtClean="0"/>
              <a:t>Mesurés pour leur valeur moyenne, au multimètre en position « DC » comme pour le courant continu.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44048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4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4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4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4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4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7" grpId="0"/>
      <p:bldP spid="8" grpId="0"/>
      <p:bldP spid="9" grpId="0"/>
      <p:bldP spid="10" grpId="0"/>
      <p:bldP spid="17" grpId="0" animBg="1"/>
      <p:bldP spid="12" grpId="0" uiExpand="1" build="p"/>
      <p:bldP spid="13" grpId="0" build="p"/>
      <p:bldP spid="14" grpId="0" build="p"/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périodiques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05680" y="908720"/>
            <a:ext cx="8686800" cy="576064"/>
          </a:xfrm>
        </p:spPr>
        <p:txBody>
          <a:bodyPr>
            <a:normAutofit fontScale="92500" lnSpcReduction="20000"/>
          </a:bodyPr>
          <a:lstStyle/>
          <a:p>
            <a:pPr algn="just">
              <a:buBlip>
                <a:blip r:embed="rId29"/>
              </a:buBlip>
            </a:pPr>
            <a:r>
              <a:rPr lang="fr-FR" sz="2000" dirty="0" smtClean="0"/>
              <a:t>Ces signaux ont une variation qui se répète dans le temps de manière identique et continue.</a:t>
            </a: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395536" y="6444044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H="1" flipV="1">
            <a:off x="2475437" y="4500002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251196" y="5733256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1941632" y="478786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2051720" y="549882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1920656" y="643492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8388424" y="583448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grpSp>
        <p:nvGrpSpPr>
          <p:cNvPr id="12" name="Groupe 11"/>
          <p:cNvGrpSpPr/>
          <p:nvPr>
            <p:custDataLst>
              <p:tags r:id="rId10"/>
            </p:custDataLst>
          </p:nvPr>
        </p:nvGrpSpPr>
        <p:grpSpPr>
          <a:xfrm>
            <a:off x="2475662" y="4797324"/>
            <a:ext cx="5891649" cy="701496"/>
            <a:chOff x="1053303" y="1206666"/>
            <a:chExt cx="3871334" cy="365288"/>
          </a:xfrm>
        </p:grpSpPr>
        <p:sp>
          <p:nvSpPr>
            <p:cNvPr id="13" name="Forme libre 12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8" name="Connecteur droit 17"/>
          <p:cNvCxnSpPr/>
          <p:nvPr>
            <p:custDataLst>
              <p:tags r:id="rId11"/>
            </p:custDataLst>
          </p:nvPr>
        </p:nvCxnSpPr>
        <p:spPr>
          <a:xfrm flipV="1">
            <a:off x="2475662" y="4797324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>
            <p:custDataLst>
              <p:tags r:id="rId12"/>
            </p:custDataLst>
          </p:nvPr>
        </p:nvCxnSpPr>
        <p:spPr>
          <a:xfrm flipV="1">
            <a:off x="2339752" y="5148069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3"/>
            </p:custDataLst>
          </p:nvPr>
        </p:nvCxnSpPr>
        <p:spPr>
          <a:xfrm flipV="1">
            <a:off x="2475662" y="5498816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>
            <p:custDataLst>
              <p:tags r:id="rId14"/>
            </p:custDataLst>
          </p:nvPr>
        </p:nvSpPr>
        <p:spPr>
          <a:xfrm>
            <a:off x="167454" y="4314752"/>
            <a:ext cx="1753202" cy="986455"/>
          </a:xfrm>
          <a:prstGeom prst="wedgeRectCallout">
            <a:avLst>
              <a:gd name="adj1" fmla="val 78536"/>
              <a:gd name="adj2" fmla="val -40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22" name="Rectangle 21"/>
          <p:cNvSpPr/>
          <p:nvPr>
            <p:custDataLst>
              <p:tags r:id="rId15"/>
            </p:custDataLst>
          </p:nvPr>
        </p:nvSpPr>
        <p:spPr>
          <a:xfrm>
            <a:off x="101242" y="5498816"/>
            <a:ext cx="1753202" cy="986455"/>
          </a:xfrm>
          <a:prstGeom prst="wedgeRectCallout">
            <a:avLst>
              <a:gd name="adj1" fmla="val 82882"/>
              <a:gd name="adj2" fmla="val -79964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</a:t>
            </a:r>
            <a:endParaRPr lang="fr-FR" b="1" dirty="0"/>
          </a:p>
        </p:txBody>
      </p:sp>
      <p:sp>
        <p:nvSpPr>
          <p:cNvPr id="23" name="Rectangle 22"/>
          <p:cNvSpPr/>
          <p:nvPr>
            <p:custDataLst>
              <p:tags r:id="rId16"/>
            </p:custDataLst>
          </p:nvPr>
        </p:nvSpPr>
        <p:spPr>
          <a:xfrm>
            <a:off x="1691680" y="5854886"/>
            <a:ext cx="1753202" cy="986455"/>
          </a:xfrm>
          <a:prstGeom prst="wedgeRectCallout">
            <a:avLst>
              <a:gd name="adj1" fmla="val 50284"/>
              <a:gd name="adj2" fmla="val -81252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25" name="Connecteur droit avec flèche 24"/>
          <p:cNvCxnSpPr/>
          <p:nvPr>
            <p:custDataLst>
              <p:tags r:id="rId17"/>
            </p:custDataLst>
          </p:nvPr>
        </p:nvCxnSpPr>
        <p:spPr>
          <a:xfrm>
            <a:off x="3949605" y="5834480"/>
            <a:ext cx="1483773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>
            <p:custDataLst>
              <p:tags r:id="rId18"/>
            </p:custDataLst>
          </p:nvPr>
        </p:nvCxnSpPr>
        <p:spPr>
          <a:xfrm flipV="1">
            <a:off x="3949605" y="5148069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>
            <p:custDataLst>
              <p:tags r:id="rId19"/>
            </p:custDataLst>
          </p:nvPr>
        </p:nvCxnSpPr>
        <p:spPr>
          <a:xfrm flipV="1">
            <a:off x="5436096" y="5210012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>
            <p:custDataLst>
              <p:tags r:id="rId20"/>
            </p:custDataLst>
          </p:nvPr>
        </p:nvSpPr>
        <p:spPr>
          <a:xfrm>
            <a:off x="3491880" y="6224224"/>
            <a:ext cx="1753202" cy="617117"/>
          </a:xfrm>
          <a:prstGeom prst="wedgeRectCallout">
            <a:avLst>
              <a:gd name="adj1" fmla="val 9718"/>
              <a:gd name="adj2" fmla="val -9977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33" name="Connecteur droit 32"/>
          <p:cNvCxnSpPr/>
          <p:nvPr>
            <p:custDataLst>
              <p:tags r:id="rId21"/>
            </p:custDataLst>
          </p:nvPr>
        </p:nvCxnSpPr>
        <p:spPr>
          <a:xfrm flipH="1" flipV="1">
            <a:off x="6883538" y="5491274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>
            <p:custDataLst>
              <p:tags r:id="rId22"/>
            </p:custDataLst>
          </p:nvPr>
        </p:nvSpPr>
        <p:spPr>
          <a:xfrm>
            <a:off x="6750434" y="580737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36" name="Rectangle 35"/>
          <p:cNvSpPr/>
          <p:nvPr>
            <p:custDataLst>
              <p:tags r:id="rId23"/>
            </p:custDataLst>
          </p:nvPr>
        </p:nvSpPr>
        <p:spPr>
          <a:xfrm>
            <a:off x="5252023" y="6176709"/>
            <a:ext cx="3874103" cy="681291"/>
          </a:xfrm>
          <a:prstGeom prst="wedgeRectCallout">
            <a:avLst>
              <a:gd name="adj1" fmla="val 795"/>
              <a:gd name="adj2" fmla="val -85368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Trois périodes pour 1 seconde </a:t>
            </a:r>
            <a:br>
              <a:rPr lang="fr-FR" b="1" dirty="0" smtClean="0"/>
            </a:br>
            <a:r>
              <a:rPr lang="fr-FR" b="1" dirty="0" smtClean="0"/>
              <a:t>F = 3 Hz   et  T =0,33 s</a:t>
            </a:r>
            <a:endParaRPr lang="fr-FR" b="1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205680" y="1505093"/>
            <a:ext cx="868680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9"/>
              </a:buBlip>
            </a:pPr>
            <a:r>
              <a:rPr lang="fr-FR" sz="2000" dirty="0" smtClean="0"/>
              <a:t>Cette répétition se reproduit au bout d’un temps appelé « période » représenté par la lettre « T » exprimé en secondes (ou sous multiple ms).</a:t>
            </a:r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25"/>
            </p:custDataLst>
          </p:nvPr>
        </p:nvSpPr>
        <p:spPr>
          <a:xfrm>
            <a:off x="205680" y="2533514"/>
            <a:ext cx="8686800" cy="1015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9"/>
              </a:buBlip>
            </a:pPr>
            <a:r>
              <a:rPr lang="fr-FR" sz="2000" dirty="0" smtClean="0"/>
              <a:t>Le nombre de périodes dans une seconde s’appelle la fréquence « F» et s’exprime en Hertz (symbole Hz) la relation entre  la période et la fréquence est</a:t>
            </a:r>
            <a:r>
              <a:rPr lang="fr-FR" sz="2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: </a:t>
            </a:r>
            <a:r>
              <a:rPr lang="fr-FR" sz="2400" b="1" dirty="0" smtClean="0">
                <a:effectLst>
                  <a:glow rad="279400">
                    <a:srgbClr val="FFFF00">
                      <a:alpha val="76000"/>
                    </a:srgbClr>
                  </a:glow>
                </a:effectLst>
              </a:rPr>
              <a:t>F = 1 /T.</a:t>
            </a: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6"/>
            </p:custDataLst>
          </p:nvPr>
        </p:nvSpPr>
        <p:spPr>
          <a:xfrm>
            <a:off x="205680" y="3568880"/>
            <a:ext cx="8686800" cy="745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9"/>
              </a:buBlip>
            </a:pPr>
            <a:r>
              <a:rPr lang="fr-FR" sz="2000" dirty="0" smtClean="0"/>
              <a:t>On aura des valeurs max, mini, moyenne une valeur efficace (équivalent au continu, dans la production de chaleur)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708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7" grpId="0"/>
      <p:bldP spid="8" grpId="0"/>
      <p:bldP spid="9" grpId="0"/>
      <p:bldP spid="10" grpId="0"/>
      <p:bldP spid="21" grpId="0" animBg="1"/>
      <p:bldP spid="22" grpId="0" animBg="1"/>
      <p:bldP spid="23" grpId="0" animBg="1"/>
      <p:bldP spid="32" grpId="0" animBg="1"/>
      <p:bldP spid="35" grpId="0"/>
      <p:bldP spid="36" grpId="0" animBg="1"/>
      <p:bldP spid="29" grpId="0" build="p"/>
      <p:bldP spid="30" grpId="0" build="p"/>
      <p:bldP spid="3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12391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Tensions, </a:t>
            </a:r>
            <a:r>
              <a:rPr lang="fr-FR" b="1" dirty="0"/>
              <a:t>Courants</a:t>
            </a:r>
            <a:r>
              <a:rPr lang="fr-FR" b="1" dirty="0" smtClean="0"/>
              <a:t>, </a:t>
            </a:r>
            <a:r>
              <a:rPr lang="fr-FR" b="1" dirty="0" smtClean="0">
                <a:effectLst>
                  <a:glow rad="152400">
                    <a:schemeClr val="bg1"/>
                  </a:glow>
                </a:effectLst>
              </a:rPr>
              <a:t>alternatifs</a:t>
            </a:r>
            <a:endParaRPr lang="fr-FR" b="1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pPr>
              <a:buBlip>
                <a:blip r:embed="rId30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Notés CA ou AC dans un schéma, ou signalés par des repères du type Ph, N, ou L1,L2,L3, quand ils ont pour origine les centrales électriques.</a:t>
            </a:r>
          </a:p>
          <a:p>
            <a:endParaRPr lang="fr-FR" sz="2000" dirty="0">
              <a:effectLst>
                <a:glow rad="152400">
                  <a:schemeClr val="bg1"/>
                </a:glow>
              </a:effectLst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4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6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7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grpSp>
        <p:nvGrpSpPr>
          <p:cNvPr id="10" name="Groupe 9"/>
          <p:cNvGrpSpPr/>
          <p:nvPr>
            <p:custDataLst>
              <p:tags r:id="rId8"/>
            </p:custDataLst>
          </p:nvPr>
        </p:nvGrpSpPr>
        <p:grpSpPr>
          <a:xfrm>
            <a:off x="2713204" y="4393090"/>
            <a:ext cx="5077638" cy="1903822"/>
            <a:chOff x="1737208" y="2224627"/>
            <a:chExt cx="5077638" cy="1903822"/>
          </a:xfrm>
        </p:grpSpPr>
        <p:sp>
          <p:nvSpPr>
            <p:cNvPr id="11" name="Forme libre 10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1"/>
            </p:custDataLst>
          </p:nvPr>
        </p:nvCxnSpPr>
        <p:spPr>
          <a:xfrm flipV="1">
            <a:off x="2716776" y="629053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167454" y="3810697"/>
            <a:ext cx="1753202" cy="986455"/>
          </a:xfrm>
          <a:prstGeom prst="wedgeRectCallout">
            <a:avLst>
              <a:gd name="adj1" fmla="val 84332"/>
              <a:gd name="adj2" fmla="val 114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67454" y="5466229"/>
            <a:ext cx="1753202" cy="576205"/>
          </a:xfrm>
          <a:prstGeom prst="wedgeRectCallout">
            <a:avLst>
              <a:gd name="adj1" fmla="val 85055"/>
              <a:gd name="adj2" fmla="val -52670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3023"/>
              <a:gd name="adj2" fmla="val -21307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5"/>
            </p:custDataLst>
          </p:nvPr>
        </p:nvCxnSpPr>
        <p:spPr>
          <a:xfrm>
            <a:off x="4006631" y="6373808"/>
            <a:ext cx="2503389" cy="752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6"/>
            </p:custDataLst>
          </p:nvPr>
        </p:nvCxnSpPr>
        <p:spPr>
          <a:xfrm flipV="1">
            <a:off x="4006631" y="5234796"/>
            <a:ext cx="0" cy="116522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7"/>
            </p:custDataLst>
          </p:nvPr>
        </p:nvCxnSpPr>
        <p:spPr>
          <a:xfrm flipV="1">
            <a:off x="6517640" y="5247752"/>
            <a:ext cx="0" cy="115227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4239512" y="6525344"/>
            <a:ext cx="1753202" cy="308558"/>
          </a:xfrm>
          <a:prstGeom prst="wedgeRectCallout">
            <a:avLst>
              <a:gd name="adj1" fmla="val 9718"/>
              <a:gd name="adj2" fmla="val -9977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9"/>
            </p:custDataLst>
          </p:nvPr>
        </p:nvCxnSpPr>
        <p:spPr>
          <a:xfrm flipH="1" flipV="1">
            <a:off x="7785927" y="5201489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20"/>
            </p:custDataLst>
          </p:nvPr>
        </p:nvSpPr>
        <p:spPr>
          <a:xfrm>
            <a:off x="7763296" y="5393336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7" name="ZoneTexte 26"/>
          <p:cNvSpPr txBox="1"/>
          <p:nvPr>
            <p:custDataLst>
              <p:tags r:id="rId21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8" name="Rectangle 27"/>
          <p:cNvSpPr/>
          <p:nvPr>
            <p:custDataLst>
              <p:tags r:id="rId22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90851"/>
              <a:gd name="adj2" fmla="val -41095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29" name="Connecteur droit 28"/>
          <p:cNvCxnSpPr/>
          <p:nvPr>
            <p:custDataLst>
              <p:tags r:id="rId23"/>
            </p:custDataLst>
          </p:nvPr>
        </p:nvCxnSpPr>
        <p:spPr>
          <a:xfrm flipV="1">
            <a:off x="2716776" y="4869158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4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2527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2 périodes pour 1 seconde </a:t>
            </a:r>
            <a:br>
              <a:rPr lang="fr-FR" b="1" dirty="0" smtClean="0"/>
            </a:br>
            <a:r>
              <a:rPr lang="fr-FR" b="1" dirty="0" smtClean="0"/>
              <a:t>F = 2 Hz   et  T =0,5 s</a:t>
            </a:r>
            <a:endParaRPr lang="fr-FR" b="1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25"/>
            </p:custDataLst>
          </p:nvPr>
        </p:nvSpPr>
        <p:spPr>
          <a:xfrm>
            <a:off x="0" y="2127288"/>
            <a:ext cx="9144000" cy="678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0"/>
              </a:buBlip>
            </a:pPr>
            <a:r>
              <a:rPr lang="fr-FR" sz="2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En plus d’être périodiques, la caractéristique principale est que la valeur moyenne vaut  « 0 ». (autant de plus que de moins).</a:t>
            </a:r>
          </a:p>
          <a:p>
            <a:endParaRPr lang="fr-FR" sz="20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26"/>
            </p:custDataLst>
          </p:nvPr>
        </p:nvSpPr>
        <p:spPr>
          <a:xfrm>
            <a:off x="0" y="2871779"/>
            <a:ext cx="9144000" cy="371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0"/>
              </a:buBlip>
            </a:pPr>
            <a:r>
              <a:rPr lang="fr-FR" sz="2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 smtClean="0">
                <a:latin typeface="+mj-lt"/>
              </a:rPr>
              <a:t>valeurs maxi ou crête, mini, et efficace (</a:t>
            </a:r>
            <a:r>
              <a:rPr lang="fr-FR" sz="2000" dirty="0" err="1" smtClean="0">
                <a:latin typeface="+mj-lt"/>
              </a:rPr>
              <a:t>cf</a:t>
            </a:r>
            <a:r>
              <a:rPr lang="fr-FR" sz="2000" dirty="0" smtClean="0">
                <a:latin typeface="+mj-lt"/>
              </a:rPr>
              <a:t> continu).</a:t>
            </a:r>
            <a:endParaRPr lang="fr-FR" sz="2000" dirty="0" smtClean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0" y="3310108"/>
            <a:ext cx="9144000" cy="373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0"/>
              </a:buBlip>
            </a:pPr>
            <a:r>
              <a:rPr lang="fr-FR" sz="2000" dirty="0" smtClean="0"/>
              <a:t>Fréquence « F » en Hz période « T » en s.</a:t>
            </a:r>
          </a:p>
          <a:p>
            <a:endParaRPr lang="fr-FR" sz="2000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77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5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9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9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5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3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7" grpId="0"/>
      <p:bldP spid="28" grpId="0" animBg="1"/>
      <p:bldP spid="25" grpId="0" animBg="1"/>
      <p:bldP spid="30" grpId="0" build="p"/>
      <p:bldP spid="31" grpId="0" build="p"/>
      <p:bldP spid="3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 forme sinusoïdale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052736"/>
            <a:ext cx="9144000" cy="648072"/>
          </a:xfrm>
        </p:spPr>
        <p:txBody>
          <a:bodyPr>
            <a:normAutofit lnSpcReduction="10000"/>
          </a:bodyPr>
          <a:lstStyle/>
          <a:p>
            <a:pPr>
              <a:buBlip>
                <a:blip r:embed="rId32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Notés </a:t>
            </a:r>
            <a:r>
              <a:rPr lang="fr-FR" sz="2000" dirty="0">
                <a:ea typeface="Verdana" panose="020B0604030504040204" pitchFamily="34" charset="0"/>
                <a:cs typeface="Verdana" panose="020B0604030504040204" pitchFamily="34" charset="0"/>
              </a:rPr>
              <a:t>CA ou AC dans un schéma, ou </a:t>
            </a: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signalés </a:t>
            </a:r>
            <a:r>
              <a:rPr lang="fr-FR" sz="2000" dirty="0">
                <a:ea typeface="Verdana" panose="020B0604030504040204" pitchFamily="34" charset="0"/>
                <a:cs typeface="Verdana" panose="020B0604030504040204" pitchFamily="34" charset="0"/>
              </a:rPr>
              <a:t>par des repères du type Ph, N, ou L1,L2,L3</a:t>
            </a: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fr-FR" sz="2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107504" y="4368861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1"/>
            </p:custDataLst>
          </p:nvPr>
        </p:nvCxnSpPr>
        <p:spPr>
          <a:xfrm flipV="1">
            <a:off x="2716776" y="630931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167454" y="3789040"/>
            <a:ext cx="1753202" cy="986455"/>
          </a:xfrm>
          <a:prstGeom prst="wedgeRectCallout">
            <a:avLst>
              <a:gd name="adj1" fmla="val 81434"/>
              <a:gd name="adj2" fmla="val 500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67454" y="5472643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4472"/>
              <a:gd name="adj2" fmla="val -10819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5"/>
            </p:custDataLst>
          </p:nvPr>
        </p:nvCxnSpPr>
        <p:spPr>
          <a:xfrm>
            <a:off x="3923928" y="6373808"/>
            <a:ext cx="1233262" cy="26214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6"/>
            </p:custDataLst>
          </p:nvPr>
        </p:nvCxnSpPr>
        <p:spPr>
          <a:xfrm flipV="1">
            <a:off x="3923928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7"/>
            </p:custDataLst>
          </p:nvPr>
        </p:nvCxnSpPr>
        <p:spPr>
          <a:xfrm flipV="1">
            <a:off x="5148064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2808270" y="6525344"/>
            <a:ext cx="1753202" cy="308558"/>
          </a:xfrm>
          <a:prstGeom prst="wedgeRectCallout">
            <a:avLst>
              <a:gd name="adj1" fmla="val 48110"/>
              <a:gd name="adj2" fmla="val -91542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9"/>
            </p:custDataLst>
          </p:nvPr>
        </p:nvCxnSpPr>
        <p:spPr>
          <a:xfrm flipH="1" flipV="1">
            <a:off x="7524328" y="5223088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20"/>
            </p:custDataLst>
          </p:nvPr>
        </p:nvSpPr>
        <p:spPr>
          <a:xfrm>
            <a:off x="7534158" y="5410885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6" name="ZoneTexte 25"/>
          <p:cNvSpPr txBox="1"/>
          <p:nvPr>
            <p:custDataLst>
              <p:tags r:id="rId21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22"/>
            </p:custDataLst>
          </p:nvPr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13847" r="7361" b="21588"/>
          <a:stretch/>
        </p:blipFill>
        <p:spPr>
          <a:xfrm>
            <a:off x="2627784" y="4293096"/>
            <a:ext cx="4907508" cy="2097634"/>
          </a:xfrm>
          <a:prstGeom prst="rect">
            <a:avLst/>
          </a:prstGeom>
        </p:spPr>
      </p:pic>
      <p:sp>
        <p:nvSpPr>
          <p:cNvPr id="35" name="Rectangle 34"/>
          <p:cNvSpPr/>
          <p:nvPr>
            <p:custDataLst>
              <p:tags r:id="rId23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36" name="Connecteur droit 35"/>
          <p:cNvCxnSpPr/>
          <p:nvPr>
            <p:custDataLst>
              <p:tags r:id="rId24"/>
            </p:custDataLst>
          </p:nvPr>
        </p:nvCxnSpPr>
        <p:spPr>
          <a:xfrm flipV="1">
            <a:off x="2716776" y="4747513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5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3984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4 périodes pour 1 seconde </a:t>
            </a:r>
            <a:br>
              <a:rPr lang="fr-FR" b="1" dirty="0" smtClean="0"/>
            </a:br>
            <a:r>
              <a:rPr lang="fr-FR" b="1" dirty="0" smtClean="0"/>
              <a:t>F = 4 Hz   et  T =0,25s</a:t>
            </a:r>
            <a:endParaRPr lang="fr-FR" b="1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26"/>
            </p:custDataLst>
          </p:nvPr>
        </p:nvSpPr>
        <p:spPr>
          <a:xfrm>
            <a:off x="0" y="1615095"/>
            <a:ext cx="9144000" cy="6732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2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C ’est le type d’énergie électrique le plus employé, car c’est celle que l’on sait le mieux fabriquer, transporter, distribuer.</a:t>
            </a:r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0" y="2202605"/>
            <a:ext cx="9144000" cy="9972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2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Signal périodique donc, la valeur moyenne vaut  « 0 ». Le signal sinusoïdal est la forme de la tension produite par les centrale électriques (très vite déformé..)</a:t>
            </a:r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0" y="3114129"/>
            <a:ext cx="9144000" cy="349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2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 smtClean="0"/>
              <a:t>valeurs maxi ou crête, mini, et efficace (</a:t>
            </a:r>
            <a:r>
              <a:rPr lang="fr-FR" sz="2000" dirty="0" err="1" smtClean="0"/>
              <a:t>cf</a:t>
            </a:r>
            <a:r>
              <a:rPr lang="fr-FR" sz="2000" dirty="0" smtClean="0"/>
              <a:t> continu)</a:t>
            </a:r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29"/>
            </p:custDataLst>
          </p:nvPr>
        </p:nvSpPr>
        <p:spPr>
          <a:xfrm>
            <a:off x="0" y="3377582"/>
            <a:ext cx="9144000" cy="435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32"/>
              </a:buBlip>
            </a:pPr>
            <a:r>
              <a:rPr lang="fr-FR" sz="2000" dirty="0" smtClean="0"/>
              <a:t>Fréquence « F » en Hz période « T » en s.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01313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6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7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90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9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5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5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5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6" grpId="0"/>
      <p:bldP spid="35" grpId="0" animBg="1"/>
      <p:bldP spid="25" grpId="0" animBg="1"/>
      <p:bldP spid="27" grpId="0" build="p"/>
      <p:bldP spid="29" grpId="0" build="p"/>
      <p:bldP spid="30" grpId="0" build="p"/>
      <p:bldP spid="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 forme sinusoïdale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6512" y="1124744"/>
            <a:ext cx="9144000" cy="2692895"/>
          </a:xfrm>
        </p:spPr>
        <p:txBody>
          <a:bodyPr>
            <a:normAutofit/>
          </a:bodyPr>
          <a:lstStyle/>
          <a:p>
            <a:pPr>
              <a:buBlip>
                <a:blip r:embed="rId10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La tension à l’origine est sinusoïdale en sortie d’une centrale électrique. Très vite déformée par le fonctionnement même des récepteurs sur le réseau elle reste néanmoins alternative d’où l’appellation « courant alternatif ».</a:t>
            </a:r>
          </a:p>
        </p:txBody>
      </p:sp>
      <p:sp>
        <p:nvSpPr>
          <p:cNvPr id="16" name="Arrondir un rectangle avec un coin diagonal 15"/>
          <p:cNvSpPr/>
          <p:nvPr>
            <p:custDataLst>
              <p:tags r:id="rId3"/>
            </p:custDataLst>
          </p:nvPr>
        </p:nvSpPr>
        <p:spPr>
          <a:xfrm>
            <a:off x="297773" y="3140968"/>
            <a:ext cx="2748362" cy="2232248"/>
          </a:xfrm>
          <a:prstGeom prst="round2Diag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algn="ctr"/>
            <a:r>
              <a:rPr lang="fr-FR" b="1" dirty="0" smtClean="0"/>
              <a:t>Tension ou courant Maximum ou crête </a:t>
            </a:r>
            <a:br>
              <a:rPr lang="fr-FR" b="1" dirty="0" smtClean="0"/>
            </a:br>
            <a:r>
              <a:rPr lang="fr-FR" b="1" dirty="0" smtClean="0"/>
              <a:t>notée Û; Î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Û = </a:t>
            </a:r>
            <a:r>
              <a:rPr lang="fr-FR" sz="2400" b="1" dirty="0" err="1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Ueff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 x 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2</a:t>
            </a:r>
          </a:p>
          <a:p>
            <a:pPr algn="ctr"/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Î </a:t>
            </a:r>
            <a:r>
              <a:rPr lang="fr-FR" sz="24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= </a:t>
            </a:r>
            <a:r>
              <a:rPr lang="fr-FR" sz="2400" b="1" dirty="0" err="1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Ieff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 </a:t>
            </a:r>
            <a:r>
              <a:rPr lang="fr-FR" sz="24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x </a:t>
            </a:r>
            <a:r>
              <a:rPr lang="fr-FR" sz="24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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2</a:t>
            </a:r>
            <a:endParaRPr lang="fr-FR" sz="2400" b="1" dirty="0" smtClean="0">
              <a:effectLst>
                <a:glow rad="266700">
                  <a:srgbClr val="700000">
                    <a:alpha val="82000"/>
                  </a:srgbClr>
                </a:glow>
              </a:effectLst>
            </a:endParaRPr>
          </a:p>
        </p:txBody>
      </p:sp>
      <p:sp>
        <p:nvSpPr>
          <p:cNvPr id="35" name="Arrondir un rectangle avec un coin diagonal 34"/>
          <p:cNvSpPr/>
          <p:nvPr>
            <p:custDataLst>
              <p:tags r:id="rId4"/>
            </p:custDataLst>
          </p:nvPr>
        </p:nvSpPr>
        <p:spPr>
          <a:xfrm>
            <a:off x="3279812" y="3140968"/>
            <a:ext cx="2588332" cy="2232249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Tension, courant efficace notée </a:t>
            </a:r>
            <a:r>
              <a:rPr lang="fr-FR" b="1" dirty="0" err="1" smtClean="0"/>
              <a:t>Ueff</a:t>
            </a:r>
            <a:r>
              <a:rPr lang="fr-FR" b="1" dirty="0" smtClean="0"/>
              <a:t> ou U; </a:t>
            </a:r>
            <a:br>
              <a:rPr lang="fr-FR" b="1" dirty="0" smtClean="0"/>
            </a:br>
            <a:r>
              <a:rPr lang="fr-FR" b="1" dirty="0" err="1" smtClean="0"/>
              <a:t>Ieff</a:t>
            </a:r>
            <a:r>
              <a:rPr lang="fr-FR" b="1" dirty="0" smtClean="0"/>
              <a:t> ou I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U = Û /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  <a:sym typeface="Symbol"/>
              </a:rPr>
              <a:t> 2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I </a:t>
            </a:r>
            <a:r>
              <a:rPr lang="fr-FR" sz="2400" b="1" dirty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= 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Î </a:t>
            </a:r>
            <a:r>
              <a:rPr lang="fr-FR" sz="2400" b="1" dirty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/</a:t>
            </a:r>
            <a:r>
              <a:rPr lang="fr-FR" sz="2400" b="1" dirty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  <a:sym typeface="Symbol"/>
              </a:rPr>
              <a:t> 2</a:t>
            </a:r>
            <a:r>
              <a:rPr lang="fr-FR" sz="2400" b="1" dirty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 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</a:t>
            </a:r>
            <a:endParaRPr lang="fr-FR" sz="2400" b="1" dirty="0">
              <a:effectLst>
                <a:glow rad="254000">
                  <a:schemeClr val="accent6">
                    <a:lumMod val="50000"/>
                    <a:alpha val="93000"/>
                  </a:schemeClr>
                </a:glow>
              </a:effectLst>
            </a:endParaRPr>
          </a:p>
        </p:txBody>
      </p:sp>
      <p:sp>
        <p:nvSpPr>
          <p:cNvPr id="17" name="Arrondir un rectangle avec un coin diagonal 16"/>
          <p:cNvSpPr/>
          <p:nvPr>
            <p:custDataLst>
              <p:tags r:id="rId5"/>
            </p:custDataLst>
          </p:nvPr>
        </p:nvSpPr>
        <p:spPr>
          <a:xfrm>
            <a:off x="6089953" y="3140968"/>
            <a:ext cx="2756272" cy="2232248"/>
          </a:xfrm>
          <a:prstGeom prst="round2DiagRect">
            <a:avLst/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notée </a:t>
            </a:r>
            <a:r>
              <a:rPr lang="fr-FR" b="1" dirty="0" smtClean="0">
                <a:latin typeface="Verdana"/>
                <a:ea typeface="Verdana"/>
                <a:cs typeface="Verdana"/>
              </a:rPr>
              <a:t>Ū</a:t>
            </a:r>
            <a:r>
              <a:rPr lang="fr-FR" b="1" dirty="0" smtClean="0"/>
              <a:t> </a:t>
            </a:r>
            <a:br>
              <a:rPr lang="fr-FR" b="1" dirty="0" smtClean="0"/>
            </a:br>
            <a:r>
              <a:rPr lang="fr-FR" b="1" dirty="0" smtClean="0"/>
              <a:t>Courant moyen noté </a:t>
            </a:r>
            <a:r>
              <a:rPr lang="fr-FR" b="1" dirty="0">
                <a:ea typeface="Verdana"/>
                <a:cs typeface="Verdana"/>
              </a:rPr>
              <a:t>Ī </a:t>
            </a:r>
            <a:endParaRPr lang="fr-FR" b="1" dirty="0" smtClean="0">
              <a:ea typeface="Verdana"/>
              <a:cs typeface="Verdana"/>
            </a:endParaRPr>
          </a:p>
          <a:p>
            <a:pPr algn="ctr"/>
            <a:endParaRPr lang="fr-FR" b="1" dirty="0" smtClean="0">
              <a:ea typeface="Verdana"/>
              <a:cs typeface="Verdana"/>
            </a:endParaRPr>
          </a:p>
          <a:p>
            <a:pPr algn="ctr"/>
            <a:r>
              <a:rPr lang="fr-FR" sz="2400" b="1" dirty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Ū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 =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</a:rPr>
              <a:t>0</a:t>
            </a:r>
          </a:p>
          <a:p>
            <a:pPr algn="ctr"/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Ī  </a:t>
            </a:r>
            <a:r>
              <a:rPr lang="fr-FR" sz="2400" b="1" dirty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=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</a:rPr>
              <a:t>0</a:t>
            </a:r>
            <a:endParaRPr lang="fr-FR" sz="2400" b="1" dirty="0">
              <a:effectLst>
                <a:glow rad="266700">
                  <a:srgbClr val="063C06">
                    <a:alpha val="87000"/>
                  </a:srgbClr>
                </a:glow>
              </a:effectLst>
            </a:endParaRPr>
          </a:p>
        </p:txBody>
      </p:sp>
      <p:sp>
        <p:nvSpPr>
          <p:cNvPr id="27" name="Arrondir un rectangle avec un coin diagonal 26"/>
          <p:cNvSpPr/>
          <p:nvPr>
            <p:custDataLst>
              <p:tags r:id="rId6"/>
            </p:custDataLst>
          </p:nvPr>
        </p:nvSpPr>
        <p:spPr>
          <a:xfrm>
            <a:off x="0" y="5445224"/>
            <a:ext cx="9144000" cy="1340769"/>
          </a:xfrm>
          <a:prstGeom prst="round2DiagRect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instantanée noté u, courant instantané noté i (minuscules)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u = Û sin (</a:t>
            </a:r>
            <a:r>
              <a:rPr lang="fr-FR" sz="2400" b="1" dirty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 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t)            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i </a:t>
            </a:r>
            <a:r>
              <a:rPr lang="fr-FR" sz="2400" b="1" dirty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= Î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 </a:t>
            </a:r>
            <a:r>
              <a:rPr lang="fr-FR" sz="2400" b="1" dirty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sin (</a:t>
            </a:r>
            <a:r>
              <a:rPr lang="fr-FR" sz="2400" b="1" dirty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 t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)</a:t>
            </a:r>
            <a:endParaRPr lang="fr-FR" sz="2400" b="1" dirty="0">
              <a:effectLst>
                <a:glow rad="228600">
                  <a:schemeClr val="tx2">
                    <a:lumMod val="50000"/>
                    <a:alpha val="92000"/>
                  </a:schemeClr>
                </a:glow>
              </a:effectLst>
              <a:sym typeface="Symbol"/>
            </a:endParaRPr>
          </a:p>
          <a:p>
            <a:pPr algn="ctr"/>
            <a:r>
              <a:rPr lang="fr-FR" b="1" dirty="0" smtClean="0">
                <a:sym typeface="Symbol"/>
              </a:rPr>
              <a:t>Avec   </a:t>
            </a:r>
            <a:r>
              <a:rPr lang="fr-FR" sz="2400" b="1" dirty="0" smtClean="0">
                <a:effectLst>
                  <a:glow rad="279400">
                    <a:schemeClr val="accent1">
                      <a:lumMod val="50000"/>
                      <a:alpha val="70000"/>
                    </a:schemeClr>
                  </a:glow>
                </a:effectLst>
                <a:sym typeface="Symbol"/>
              </a:rPr>
              <a:t> = 2 F   </a:t>
            </a:r>
            <a:r>
              <a:rPr lang="fr-FR" b="1" dirty="0" smtClean="0">
                <a:sym typeface="Symbol"/>
              </a:rPr>
              <a:t>en radians/ secondes et t en secondes</a:t>
            </a:r>
            <a:endParaRPr lang="fr-FR" b="1" dirty="0"/>
          </a:p>
        </p:txBody>
      </p:sp>
      <p:sp>
        <p:nvSpPr>
          <p:cNvPr id="8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6512" y="2492896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10"/>
              </a:buBlip>
            </a:pPr>
            <a:r>
              <a:rPr lang="fr-FR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On utilise les règles mathématiques pour toutes les valeurs entre elles.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651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6" grpId="0" animBg="1"/>
      <p:bldP spid="35" grpId="0" animBg="1"/>
      <p:bldP spid="17" grpId="0" animBg="1"/>
      <p:bldP spid="27" grpId="0" animBg="1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5536" y="15776"/>
            <a:ext cx="8229600" cy="1143000"/>
          </a:xfrm>
        </p:spPr>
        <p:txBody>
          <a:bodyPr/>
          <a:lstStyle/>
          <a:p>
            <a:r>
              <a:rPr lang="fr-FR" dirty="0" smtClean="0"/>
              <a:t>À vous de jouer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8229600" cy="460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/>
              <a:t>De quelle nature, ou type, est ce courant ?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sp>
        <p:nvSpPr>
          <p:cNvPr id="6" name="Forme libre 5"/>
          <p:cNvSpPr/>
          <p:nvPr>
            <p:custDataLst>
              <p:tags r:id="rId4"/>
            </p:custDataLst>
          </p:nvPr>
        </p:nvSpPr>
        <p:spPr>
          <a:xfrm>
            <a:off x="1439877" y="4415696"/>
            <a:ext cx="5044247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>
            <p:custDataLst>
              <p:tags r:id="rId6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4" name="ZoneTexte 13"/>
          <p:cNvSpPr txBox="1"/>
          <p:nvPr>
            <p:custDataLst>
              <p:tags r:id="rId7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8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cxnSp>
        <p:nvCxnSpPr>
          <p:cNvPr id="17" name="Connecteur droit avec flèche 16"/>
          <p:cNvCxnSpPr/>
          <p:nvPr>
            <p:custDataLst>
              <p:tags r:id="rId9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5545446" y="2086046"/>
            <a:ext cx="334703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variable négatif</a:t>
            </a:r>
            <a:endParaRPr lang="fr-FR" sz="2000" dirty="0"/>
          </a:p>
        </p:txBody>
      </p:sp>
      <p:sp>
        <p:nvSpPr>
          <p:cNvPr id="19" name="ZoneTexte 18"/>
          <p:cNvSpPr txBox="1"/>
          <p:nvPr>
            <p:custDataLst>
              <p:tags r:id="rId11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12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1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484453" y="5877272"/>
            <a:ext cx="2121985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477807" y="5877272"/>
            <a:ext cx="187005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2699793" y="5877272"/>
            <a:ext cx="64807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-1A</a:t>
            </a:r>
            <a:endParaRPr lang="fr-FR" sz="2000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5626165" y="5877272"/>
            <a:ext cx="98027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-2,5A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4560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13" grpId="0"/>
      <p:bldP spid="14" grpId="0"/>
      <p:bldP spid="16" grpId="0"/>
      <p:bldP spid="18" grpId="0" animBg="1"/>
      <p:bldP spid="19" grpId="0"/>
      <p:bldP spid="20" grpId="0"/>
      <p:bldP spid="21" grpId="0" animBg="1"/>
      <p:bldP spid="24" grpId="0" animBg="1"/>
      <p:bldP spid="22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E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Q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Q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B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Q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Q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EEUWk392acAAAAHgAAAAcAAAAdW5pdmVyc2FsL2xvY2FsX3NldHRpbmdzLnhtbA2Muw7CMAwA936F5b08NoamlUBiowvlA6zGoEiOjZKAyt/j7Ya7G6YtC3y51GQa8Lg7ILCuFpO+Aj6Wa39CqI00kphyQDWEaewGsZXkzq25WOEt9OOycHZoPFN281y84ggX+5TK0MPNr8/EEfdj9wdQSwMEFAACAAgAQJN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Q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B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EEUWDnfSvTQAAAGoAAAAbAAAAdW5pdmVyc2FsL3VuaXZlcnNhbC5wbmcueG1ss7GvyM1RKEstKs7Mz7NVMtQzULK34+WyKShKLctMLVeoAIoZ6RlAgJJCpa2SCRK3PDOlJMNWycLUHCGWkZqZnlFiq2RmYgwX1AcaCQBQSwECAAAUAAIACAAvBBFF6W7bZOQDAAB0DgAAHQAAAAAAAAABAAAAAAAAAAAAdW5pdmVyc2FsL2NvbW1vbl9tZXNzYWdlcy5sbmdQSwECAAAUAAIACAAvBBFFyHmpT8kDAABDDwAAJwAAAAAAAAABAAAAAAAfBAAAdW5pdmVyc2FsL2ZsYXNoX3B1Ymxpc2hpbmdfc2V0dGluZ3MueG1sUEsBAgAAFAACAAgALwQRRe96s9i9AgAAVQoAACEAAAAAAAAAAQAAAAAALQgAAHVuaXZlcnNhbC9mbGFzaF9za2luX3NldHRpbmdzLnhtbFBLAQIAABQAAgAIAC8EEUUjMricmwMAAFQOAAAmAAAAAAAAAAEAAAAAACkLAAB1bml2ZXJzYWwvaHRtbF9wdWJsaXNoaW5nX3NldHRpbmdzLnhtbFBLAQIAABQAAgAIAC8EEUWxsOD6jgEAAA8GAAAfAAAAAAAAAAEAAAAAAAgPAAB1bml2ZXJzYWwvaHRtbF9za2luX3NldHRpbmdzLmpzUEsBAgAAFAACAAgALwQRRRra6juqAAAAHwEAABoAAAAAAAAAAQAAAAAA0xAAAHVuaXZlcnNhbC9pMThuX3ByZXNldHMueG1sUEsBAgAAFAACAAgALwQRRaTf3ZpwAAAAeAAAABwAAAAAAAAAAQAAAAAAtREAAHVuaXZlcnNhbC9sb2NhbF9zZXR0aW5ncy54bWxQSwECAAAUAAIACABAk3REzoIJN+wCAACICAAAFAAAAAAAAAABAAAAAABfEgAAdW5pdmVyc2FsL3BsYXllci54bWxQSwECAAAUAAIACAAvBBFFdZOF4XEBAAD9AgAAKQAAAAAAAAABAAAAAAB9FQAAdW5pdmVyc2FsL3NraW5fY3VzdG9taXphdGlvbl9zZXR0aW5ncy54bWxQSwECAAAUAAIACAAvBBFFwmiYrEUSAACwIgAAFwAAAAAAAAAAAAAAAAA1FwAAdW5pdmVyc2FsL3VuaXZlcnNhbC5wbmdQSwECAAAUAAIACAAvBBFFg530r00AAABqAAAAGwAAAAAAAAABAAAAAACvKQAAdW5pdmVyc2FsL3VuaXZlcnNhbC5wbmcueG1sUEsFBgAAAAALAAsASQMAADUqAAAAAA=="/>
  <p:tag name="ISPRING_RESOURCE_PATHS_HASH_PRESENTER" val="f16eef419363f5cdfaf0aea0ae24e26c39bdcd81"/>
  <p:tag name="ISPRING_ULTRA_SCORM_COURCE_TITLE" val="Continu, alternatif 5"/>
  <p:tag name="ISPRING_ULTRA_SCORM_LESSON_TITLE" val="Continu, alternatif 5"/>
  <p:tag name="ISPRING_PRESENTATION_TITLE" val="Continu, alternatif 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873</Words>
  <Application>Microsoft Office PowerPoint</Application>
  <PresentationFormat>Affichage à l'écran (4:3)</PresentationFormat>
  <Paragraphs>182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Continu, alternatif,  et les autres…</vt:lpstr>
      <vt:lpstr>Représentation des signaux électriques </vt:lpstr>
      <vt:lpstr>Tensions, Courants, continus</vt:lpstr>
      <vt:lpstr>Courants, Tensions, variables</vt:lpstr>
      <vt:lpstr>Courants, Tensions, périodiques</vt:lpstr>
      <vt:lpstr>Tensions, Courants, alternatifs</vt:lpstr>
      <vt:lpstr>Courants, Tensions,  forme sinusoïdale</vt:lpstr>
      <vt:lpstr>Courants, Tensions,  forme sinusoïdale</vt:lpstr>
      <vt:lpstr>À vous de jouer 1</vt:lpstr>
      <vt:lpstr>À vous de jouer 2</vt:lpstr>
      <vt:lpstr>À vous de jouer 3</vt:lpstr>
      <vt:lpstr>À vous de jouer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5</dc:title>
  <dc:creator>Philippe Dutour</dc:creator>
  <cp:lastModifiedBy>Philippe Dutour</cp:lastModifiedBy>
  <cp:revision>110</cp:revision>
  <dcterms:created xsi:type="dcterms:W3CDTF">2014-10-30T11:45:28Z</dcterms:created>
  <dcterms:modified xsi:type="dcterms:W3CDTF">2015-03-20T13:58:16Z</dcterms:modified>
</cp:coreProperties>
</file>